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82" r:id="rId3"/>
    <p:sldId id="293" r:id="rId4"/>
    <p:sldId id="292" r:id="rId5"/>
    <p:sldId id="294" r:id="rId6"/>
    <p:sldId id="295" r:id="rId7"/>
    <p:sldId id="296" r:id="rId8"/>
    <p:sldId id="317" r:id="rId9"/>
    <p:sldId id="297" r:id="rId10"/>
    <p:sldId id="298" r:id="rId11"/>
    <p:sldId id="299" r:id="rId12"/>
    <p:sldId id="318" r:id="rId13"/>
    <p:sldId id="300" r:id="rId14"/>
    <p:sldId id="319" r:id="rId15"/>
    <p:sldId id="301" r:id="rId16"/>
    <p:sldId id="302" r:id="rId17"/>
    <p:sldId id="303" r:id="rId18"/>
    <p:sldId id="304" r:id="rId19"/>
    <p:sldId id="305" r:id="rId20"/>
    <p:sldId id="320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3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3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2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713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901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5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366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1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6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2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0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58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21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6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3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3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361A7-2707-4FA5-B93B-B0E719ED0509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3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07FE0E-BD29-7324-593D-0F2EB1A98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035" y="238539"/>
            <a:ext cx="9144000" cy="3758441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بسكرة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الحقوق و العلوم السياسية 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القانون الخاص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السنة الأولى ليسانس جذع مشترك حقوق </a:t>
            </a:r>
            <a:br>
              <a:rPr lang="ar-DZ" dirty="0"/>
            </a:br>
            <a:endParaRPr lang="en-GB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14FFC7A-7E46-4251-E581-DAF986E00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6261"/>
            <a:ext cx="9144000" cy="2743200"/>
          </a:xfrm>
        </p:spPr>
        <p:txBody>
          <a:bodyPr>
            <a:normAutofit fontScale="77500" lnSpcReduction="20000"/>
          </a:bodyPr>
          <a:lstStyle/>
          <a:p>
            <a:endParaRPr lang="ar-DZ" dirty="0"/>
          </a:p>
          <a:p>
            <a:pPr algn="ctr"/>
            <a:r>
              <a:rPr lang="ar-DZ" sz="7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محاضرات في مقياس مدخل للعلوم القانونية </a:t>
            </a:r>
          </a:p>
          <a:p>
            <a:pPr algn="ctr"/>
            <a:endParaRPr lang="ar-DZ" sz="7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7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إعداد : أد / عبد الغني حسونة </a:t>
            </a:r>
            <a:endParaRPr lang="en-GB" sz="70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14:cNvPr>
              <p14:cNvContentPartPr/>
              <p14:nvPr/>
            </p14:nvContentPartPr>
            <p14:xfrm>
              <a:off x="8120223" y="2523991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11583" y="25153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14:cNvPr>
              <p14:cNvContentPartPr/>
              <p14:nvPr/>
            </p14:nvContentPartPr>
            <p14:xfrm>
              <a:off x="7086303" y="3160111"/>
              <a:ext cx="360" cy="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7303" y="315147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255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1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- العقارات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1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 العقارات بحسب موضوعها : </a:t>
            </a:r>
          </a:p>
          <a:p>
            <a:pPr algn="just" rtl="1"/>
            <a:r>
              <a:rPr lang="ar-DZ" sz="16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3-1	 الحقوق العينية العقارية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إذا انصب الحق العيني على عقار اعتبر هذا الحق بدوره عقارا بحسب الموضوع ، على نحو جميع الحقوق العينية الأصلية كحق الملكية و حق الانتفاع و حق الارتفاق و  كذا الحقوق العينة التبعية  كحق الرهن الرسمي و حقوق الامتياز و التخصيص . </a:t>
            </a:r>
          </a:p>
          <a:p>
            <a:pPr algn="just" rtl="1"/>
            <a:endParaRPr lang="ar-DZ" sz="16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6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3-2	 الدعاوى العينية العقارية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يعتبر عقار بحسب الموضوع أيضا كل دعوى قضائية تنصب على حق عيني عقاري ، سواء كان الحق العيني حقا أصليا أو تبعيا  على نحو  دعوى استحقاق العقار ،  و دعوى تقرير أو نفي الارتفاق و دعوى الرهن الرسمي .</a:t>
            </a: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." </a:t>
            </a:r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073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 - المنقولات : 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تتخذ المنقولات باعتبارها محلا للحق،  بحسب القانون الجزائري ثلاث أشكال أساسية هي: 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المنقولات بطبيعتها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المنقولات بحسب المآل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المنقولات المعنوية . </a:t>
            </a:r>
          </a:p>
          <a:p>
            <a:pPr algn="just" rtl="1"/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348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32500" lnSpcReduction="20000"/>
          </a:bodyPr>
          <a:lstStyle/>
          <a:p>
            <a:pPr algn="just" rtl="1"/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1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 - المنقولات :</a:t>
            </a:r>
          </a:p>
          <a:p>
            <a:pPr algn="just" rtl="1"/>
            <a:r>
              <a:rPr lang="ar-DZ" sz="1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1 - المنقولات بطبيعتها :</a:t>
            </a: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المنقول بطبيعته هو كل شيء يمكن نقله أو تنقله من مكان إلى آخر دون أن يتلف ، سواء كان تحركه ذاتيا كالحيوان ، أو كان تنقله  أو نقله يتطلب تدخل الانسان كالسيارة و مختلف التجهيزات المنزلية و المكتبية و الصناعية و التجارية </a:t>
            </a:r>
            <a:r>
              <a:rPr lang="ar-DZ" sz="1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....</a:t>
            </a: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." </a:t>
            </a:r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19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054547" cy="6609522"/>
          </a:xfrm>
        </p:spPr>
        <p:txBody>
          <a:bodyPr>
            <a:normAutofit fontScale="32500" lnSpcReduction="20000"/>
          </a:bodyPr>
          <a:lstStyle/>
          <a:p>
            <a:pPr algn="just" rtl="1"/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1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 - المنقولات :. </a:t>
            </a:r>
          </a:p>
          <a:p>
            <a:pPr algn="just" rtl="1"/>
            <a:r>
              <a:rPr lang="ar-DZ" sz="1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2 - المنقولات بحسب المآل :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يندرج المنقول بحسب المآل من حيث الأصل ضمن نطاق العقارات ، حيث أنه يتخذ  وصف العقار  بثباته و استقراره  في مكانه ،</a:t>
            </a:r>
          </a:p>
          <a:p>
            <a:pPr algn="just" rtl="1"/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لكن و بالنظر إلى طبيعته الخاصة  قد يطرأ على هذا الشيء  انفصال عن  مكانه الطبيعي و ينتقل إلى مكان و حيز آخر  فيصبح منقول بحسب ما سيؤول إليه . ." </a:t>
            </a:r>
          </a:p>
        </p:txBody>
      </p:sp>
    </p:spTree>
    <p:extLst>
      <p:ext uri="{BB962C8B-B14F-4D97-AF65-F5344CB8AC3E}">
        <p14:creationId xmlns:p14="http://schemas.microsoft.com/office/powerpoint/2010/main" val="10333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9861" y="675861"/>
            <a:ext cx="2226364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sz="1400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551505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17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 - المنقولات :. 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2 - المنقولات بحسب المآل : 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تجدر الإشارة إلى أن المشرع الجزائري لم يكرس هذا النوع من المنقولات بشكل صريح ضمن أحكام القانون المدني ، و لكن يمكن استخلاصه ضمن أحكام قانون الإجراءات المدنية و التي جاء فيها  أنه </a:t>
            </a:r>
            <a:r>
              <a:rPr lang="ar-DZ" sz="19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يجوز الحجز على الثمار و المزروعات القائمة قبل نضجها   "،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حيث تقع هذه المادة في القسم الخاص بالحجز على المنقول ، هذا بالرغم من أن للثمار و المزروعات لا تزال قائمة و لم تحصد بعد ، فهي لا تزال عقار بالطبيعة نتيجة اتصالها بالأرض ، و مع ذلك أجاز المشرع الحجز عليها حجز منقول باعتبار ما سترول إليه في  المستقبل . </a:t>
            </a:r>
          </a:p>
        </p:txBody>
      </p:sp>
    </p:spTree>
    <p:extLst>
      <p:ext uri="{BB962C8B-B14F-4D97-AF65-F5344CB8AC3E}">
        <p14:creationId xmlns:p14="http://schemas.microsoft.com/office/powerpoint/2010/main" val="90844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9617" y="675861"/>
            <a:ext cx="218660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591261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1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 - المنقولات :. </a:t>
            </a:r>
          </a:p>
          <a:p>
            <a:pPr algn="just" rtl="1"/>
            <a:r>
              <a:rPr lang="ar-DZ" sz="1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3 - المنقولات المعنوية :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إذا كانت المنقولات بحسب طبيعتها هي أشياء  مادية يمكن إدراكها بالحواس ، فإن هناك أموال و أشياء  غير مادية و لا يمكن إدراكها بالحواس .</a:t>
            </a: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لأن طبيعة هذه الأشياء لا تتميز بالثبات و الاستقرار  في مكان واحد فهي لا توصف بأنها عقار ، </a:t>
            </a: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مادام الأمر كذلك فهي بمفهوم المخالفة تشكل منقول ، و لكنها </a:t>
            </a:r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منقول معنوي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يظهر  هذا المنقول في الحقوق الذهنية المختلفة من حقوق للتأليف و حقوق الاختراعات و العلامات التجارية ، كما يعتبر أيضا منقول معنوي  المحل التجاري         </a:t>
            </a:r>
            <a:r>
              <a:rPr lang="ar-DZ" sz="176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 لا يقصد بالمحل التجاري العقار و لكن يرتبط بفكرة الاتصال بالزبائن ) 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744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054547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57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</a:t>
            </a:r>
            <a:r>
              <a:rPr lang="ar-DZ" sz="77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: 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الأشياء القابلة للاستهلاك و الأشياء غير القابلة للاستهلاك :  </a:t>
            </a:r>
            <a:endParaRPr lang="ar-DZ" sz="77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المشرع الجزائري </a:t>
            </a:r>
            <a:r>
              <a:rPr lang="ar-DZ" sz="48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خلال المادة 685 من القانون المدني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الأشياء بحسب الأثر أو النتيجة المباشرة من استعمال شيء  معين إلى: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الأشياء القابلة للاستهلاك </a:t>
            </a:r>
          </a:p>
          <a:p>
            <a:pPr algn="just" rtl="1"/>
            <a:r>
              <a:rPr lang="ar-DZ" sz="4800" b="1" dirty="0">
                <a:solidFill>
                  <a:srgbClr val="00B0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الأشياء غير القابلة للاستهلاك</a:t>
            </a:r>
          </a:p>
        </p:txBody>
      </p:sp>
    </p:spTree>
    <p:extLst>
      <p:ext uri="{BB962C8B-B14F-4D97-AF65-F5344CB8AC3E}">
        <p14:creationId xmlns:p14="http://schemas.microsoft.com/office/powerpoint/2010/main" val="17559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054547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</a:t>
            </a:r>
            <a:r>
              <a:rPr lang="ar-DZ" sz="6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: </a:t>
            </a:r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الأشياء القابلة للاستهلاك و الأشياء غير القابلة للاستهلاك : 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 - الأشياء القابلة للاستهلاك: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عرف المشرع الأشياء القابلة للاستهلاك بأنها الأشياء التي ينحصر استعمالها بحسب ما أعدت له في استهلاكها أو انفاقها  ، و مقتضى هذا ذلك أن الأشياء القابلة للاستهلاك تفنى و تستهلك بمجرد استعمالها مرة واحدة ، حيث لا تصلح للاستعمال المتكرر و مثال ذلك مختلف أنزاع المأكولات و المشروبات و النقود   .</a:t>
            </a:r>
            <a:endParaRPr lang="ar-DZ" sz="6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336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054547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</a:t>
            </a:r>
            <a:r>
              <a:rPr lang="ar-DZ" sz="6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: </a:t>
            </a:r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الأشياء القابلة للاستهلاك و الأشياء غير القابلة للاستهلاك : 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 - الأشياء غير القابلة للاستهلاك :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تعد أشياء غير قابلة للاستهلاك ، الأشياء التي تبقى صالحة للاستعمال المتكرر لأكثر من مرة ، حيث لا تنقضي و لا تفنى  عند استعمالها لأول مرة ، حتى و إن كان الاستعمال المتكرر ينقص من قيمتها و مثال ذلك  استعمال السيارة  و الكتب و المساكن وغيرها . .</a:t>
            </a:r>
            <a:endParaRPr lang="ar-DZ" sz="6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399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054547" cy="6609522"/>
          </a:xfrm>
        </p:spPr>
        <p:txBody>
          <a:bodyPr>
            <a:normAutofit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ثالثا : الأشياء المثلية و الأشياء القيمية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المشرع الجزائري </a:t>
            </a:r>
            <a:r>
              <a:rPr lang="ar-DZ" sz="48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خلال ما جاء في المادة 686 من القانون المدني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الأشياء  بحسب طبيعة الشيء  إلى: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أشياء مثلية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أشياء قيمية </a:t>
            </a:r>
          </a:p>
          <a:p>
            <a:pPr algn="just" rtl="1"/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399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2C421F-B045-4387-701C-75430CF6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6" y="624109"/>
            <a:ext cx="10888385" cy="5925778"/>
          </a:xfrm>
        </p:spPr>
        <p:txBody>
          <a:bodyPr>
            <a:normAutofit fontScale="90000"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         </a:t>
            </a:r>
            <a:r>
              <a:rPr kumimoji="0" lang="ar-DZ" sz="7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الثالث : أركان الحق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الأول : أشخاص الحق</a:t>
            </a:r>
            <a:b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الثاني : موضوع الحق </a:t>
            </a:r>
            <a:b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02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054547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ثالثا : الأشياء المثلية و الأشياء القيمية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- الأشياء المثلية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الأشياء المثلية هي الأشياء التي يوجد لها مثيلات و شبيهات  تتماثل و تتشابه معها في الصفات  بحيث يمكن على أساسه أن يحل بعضها محل بعض في الوفاء ، و يؤخذ في الاعتبار عند التقييم  في الوفاء أن يكون بالعدد أو بالمقياس أو الكيل أو  الوزن . </a:t>
            </a:r>
          </a:p>
          <a:p>
            <a:pPr algn="just" rtl="1"/>
            <a:r>
              <a:rPr lang="ar-DZ" sz="4800" b="1" dirty="0">
                <a:solidFill>
                  <a:srgbClr val="00B0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مثلا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: </a:t>
            </a:r>
            <a:r>
              <a:rPr lang="ar-DZ" sz="4000" b="1" dirty="0">
                <a:solidFill>
                  <a:srgbClr val="00B0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شراء تاجر لقنطار من السكر ، هنا السكر غير محدد بذاته المهم أن يكون هذا السكر  وزنه قنطارا  و كفى . </a:t>
            </a:r>
            <a:endParaRPr lang="ar-DZ" sz="4800" b="1" dirty="0">
              <a:solidFill>
                <a:srgbClr val="00B0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1323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054547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ثالثا : الأشياء المثلية و الأشياء القيمية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 - الأشياء القيمية :</a:t>
            </a:r>
          </a:p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الأشياء القيمية هي الأشياء التي لا يقوم بعضها مقام بعض عند الوفاء ، ذلك أن الأشياء القيمية ليس لها مثيلات  و لا شبيهات يمكن أن تتماثل و تتشابه معها ، حيث ينفرد كل شيء قيمي بصفات خاصة تميزه عن شيء قيمي آخر ،</a:t>
            </a:r>
          </a:p>
          <a:p>
            <a:pPr algn="just" rtl="1"/>
            <a:r>
              <a:rPr lang="ar-DZ" sz="4800" b="1" dirty="0">
                <a:solidFill>
                  <a:srgbClr val="00B0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مثلا: شراء شخص لمسكن المحدد بذاته و صفاته و مكانه .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843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054547" cy="6609522"/>
          </a:xfrm>
        </p:spPr>
        <p:txBody>
          <a:bodyPr>
            <a:normAutofit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إذا كانت الأشياء سواء كانت عقارات أو منقولات تعتبر موضوعا للحقوق العينية، فإن الأعمال هي موضوع  و جوهر  الحقوق  الشخصية ،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في هذا الإطار  و من أجل استيفاء الحقوق الشخصية يتعين تحديد نطاق الأعمال المكرسة للحق الشخصي ، فضلا عن بيان شروطها اللازمة . </a:t>
            </a:r>
          </a:p>
        </p:txBody>
      </p:sp>
    </p:spTree>
    <p:extLst>
      <p:ext uri="{BB962C8B-B14F-4D97-AF65-F5344CB8AC3E}">
        <p14:creationId xmlns:p14="http://schemas.microsoft.com/office/powerpoint/2010/main" val="196158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9054547" cy="6609522"/>
          </a:xfrm>
        </p:spPr>
        <p:txBody>
          <a:bodyPr>
            <a:normAutofit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نطاق الأعمال موضوع الحق </a:t>
            </a:r>
          </a:p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الشروط اللازمة في الأعمال موضوع الحق : </a:t>
            </a:r>
          </a:p>
          <a:p>
            <a:pPr algn="just" rtl="1"/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5239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69574"/>
            <a:ext cx="9054547" cy="6609522"/>
          </a:xfrm>
        </p:spPr>
        <p:txBody>
          <a:bodyPr>
            <a:normAutofit fontScale="32500" lnSpcReduction="20000"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135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35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نطاق الأعمال موضوع الحق :</a:t>
            </a:r>
          </a:p>
          <a:p>
            <a:pPr algn="just" rtl="1"/>
            <a:r>
              <a:rPr lang="ar-DZ" sz="135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35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سبق و أن تناولنا المسائل المتعلقة بنطاق الأعمال موضوع الحق في النقطة المتعلقة بالحقوق الشخصية ضمن المطلب الثاني المعنون بموضوع الحق الشخصي من المبحث الثاني المعنون ب تقسيمات الحقوق ، حيث أشرنا إلى أن الأعمال الشخصية تتخذ إحدى الصور الثلاث ، القيام بعمل أو الامتناع عن القيام بعمل أو القيام بإعطاء شيء . </a:t>
            </a:r>
          </a:p>
          <a:p>
            <a:pPr algn="just" rtl="1"/>
            <a:r>
              <a:rPr lang="ar-DZ" sz="135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</a:t>
            </a:r>
            <a:r>
              <a:rPr lang="ar-DZ" sz="13500" b="1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بالتالي فإنه </a:t>
            </a:r>
            <a:r>
              <a:rPr lang="ar-DZ" sz="135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لا جدوى من إعادة الحديث عنها بالتفصيل مرة أخرى في هذا المقام لأنه سيشكل تكرار لا فائدة منه ، إذ يمكن العودة في هذه المسألة إلى موضوع الحق الشخصي المشار إليه أعلاه .</a:t>
            </a:r>
          </a:p>
          <a:p>
            <a:pPr algn="just" rtl="1"/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579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69574"/>
            <a:ext cx="9054547" cy="6609522"/>
          </a:xfrm>
        </p:spPr>
        <p:txBody>
          <a:bodyPr>
            <a:normAutofit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الشروط اللازمة في الأعمال موضوع الحق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يتعين أن تتوفر  في الأعمال موضوع الحق الشخصي ثلاث شروط أساسية و هي :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شرط الإمكان ،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شرط التعين أو التحديد ،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فضلا عن شرط المشروعية . </a:t>
            </a:r>
          </a:p>
        </p:txBody>
      </p:sp>
    </p:spTree>
    <p:extLst>
      <p:ext uri="{BB962C8B-B14F-4D97-AF65-F5344CB8AC3E}">
        <p14:creationId xmlns:p14="http://schemas.microsoft.com/office/powerpoint/2010/main" val="122533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9921" y="675861"/>
            <a:ext cx="2236303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69574"/>
            <a:ext cx="9541565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الشروط اللازمة في الأعمال موضوع الحق : </a:t>
            </a:r>
          </a:p>
          <a:p>
            <a:pPr algn="just" rtl="1"/>
            <a:r>
              <a:rPr lang="ar-DZ" sz="1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- شرط الإمكان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يقتضي شرط الإمكان في العمل موضوع الحق ألا يكون هذا العمل يستحيل القيام به ، وحيث يتخذ معنى الاستحالة هنا  صورتين: </a:t>
            </a:r>
          </a:p>
          <a:p>
            <a:pPr algn="just" rtl="1"/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إما استحالة مطلقة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يتعذر بموجبها على جميع الأشخاص الالتزام بالعمل موضوع الحق ، و مثال ذلك الالتزام بنقل ملكية  جزء من الشمس أو القمر  كونها من الأمور التي تخرج عن دائرة التعامل .</a:t>
            </a:r>
          </a:p>
          <a:p>
            <a:pPr algn="just" rtl="1"/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إما استحالة نسبية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حيث يتعذر  بموجبها على الشخص المدين بموضوع الحق الالتزام به وحده ، مع إمكانية تنفيد هذا الالتزام من قبل أشخاص آخرين ، و مثال ذلك تعهد شخص بإجراء عملية جراحية ناجحة لشخص آخر ، من دون أن تكون للأول دراية و علم بالعلوم الطبية و الجراحية ، و لكن هذه العملية يستطيع القيام بها أشخاص آخرين يتوفرون على المعرفة الطبية المطلوبة . </a:t>
            </a:r>
          </a:p>
        </p:txBody>
      </p:sp>
    </p:spTree>
    <p:extLst>
      <p:ext uri="{BB962C8B-B14F-4D97-AF65-F5344CB8AC3E}">
        <p14:creationId xmlns:p14="http://schemas.microsoft.com/office/powerpoint/2010/main" val="140576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9496" y="675861"/>
            <a:ext cx="216672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sz="1600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69574"/>
            <a:ext cx="9273209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الشروط اللازمة في الأعمال موضوع الحق : 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 - شرط التحديد و التعين: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يشترط في العمل موضوع الحق الشخصي أن يكون محددا أو قابلا   للتحديد : </a:t>
            </a: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فإذا ما كان موضوع الحق هو الالتزام بالقيام بعمل فإنه لا بد من تحديد طبيعة هذا العمل ، فإذا التزم مقاول مثلا بإنجاز بناء ، وجب بالاتفاق مع الدائن تعين مواصفات هذا البناء من حيث مساحته و شكله و عدد طوابقه  و غرفه ... ،</a:t>
            </a: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فإذا لم يتم تعين و تحديد مواصفاته تلك ، فلا أقل  من أن يكون هذا البناء قابلا للتعين من خلال بيان طبيعته و التي يترتب عليها تقدير ما هو مطلوب على أساسه ، على نحو  أن يكون البناء عبارة عن مستشفى أو  مدرسة أو منزل للسكن ، حيث يفترض أن كل نوع من هذه البنايات يتطلب مواصفات تتناسب مع طبيعته . </a:t>
            </a:r>
          </a:p>
        </p:txBody>
      </p:sp>
    </p:spTree>
    <p:extLst>
      <p:ext uri="{BB962C8B-B14F-4D97-AF65-F5344CB8AC3E}">
        <p14:creationId xmlns:p14="http://schemas.microsoft.com/office/powerpoint/2010/main" val="406280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8947" y="675861"/>
            <a:ext cx="2077277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sz="1400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69574"/>
            <a:ext cx="9809922" cy="6788426"/>
          </a:xfrm>
        </p:spPr>
        <p:txBody>
          <a:bodyPr>
            <a:normAutofit fontScale="25000" lnSpcReduction="20000"/>
          </a:bodyPr>
          <a:lstStyle/>
          <a:p>
            <a:pPr algn="just" rtl="1"/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الشروط اللازمة في الأعمال موضوع الحق : 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 - شرط التحديد و التعين: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أما إذا كان موضوع الحق الشخصي هو إعطاء شيء وجب أيضا أن يكون هذا الشيء معينا أو قابلا للتعين، و يختلف التعين هنا بحسب ما إذا كنا أمام شيء قيمي أو شيء مثلي ،</a:t>
            </a: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ففي الحالة الأولى وجب أن يعين الشيء بذاته بأن يوصف وصفا مانعا للجهالة ، فمثلا عن بيع </a:t>
            </a:r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سيارة مستعملة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يتعين ذكر  نوع هذه السارة و طرازها و سنة أول سير لها ، و رقم تسجيلها و المسافة التي قطعتها ،و حالة ما إذا تعرضت لحادث أم لا ....الخ 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أما في الحالة الثانية فيجب أن يعين الشيء بجنسه و نوعه و مقداره  ،      و مثال ذلك بيع </a:t>
            </a:r>
            <a:r>
              <a:rPr lang="ar-DZ" sz="192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سيارات جديدة </a:t>
            </a:r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علامة محددة بطراز  معين . </a:t>
            </a:r>
          </a:p>
        </p:txBody>
      </p:sp>
    </p:spTree>
    <p:extLst>
      <p:ext uri="{BB962C8B-B14F-4D97-AF65-F5344CB8AC3E}">
        <p14:creationId xmlns:p14="http://schemas.microsoft.com/office/powerpoint/2010/main" val="41846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69574"/>
            <a:ext cx="9054547" cy="6609522"/>
          </a:xfrm>
        </p:spPr>
        <p:txBody>
          <a:bodyPr>
            <a:normAutofit fontScale="32500" lnSpcReduction="20000"/>
          </a:bodyPr>
          <a:lstStyle/>
          <a:p>
            <a:pPr algn="just" rtl="1"/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الشروط اللازمة في الأعمال موضوع الحق : 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شرط المشروعية :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رتب المشرع الجزائري من خلال أحكام المادة 97 من القانون المدني ، البطلان على مخالفة شرط المشروعية في الأعمال مواضيع الحق ، حيث يتعين  أن لا تخالف هذه الأعمال النظام العام بمختلف مدلولاته و التي تتكرس من خلال النظام القانوني السائد في الدولة .</a:t>
            </a:r>
          </a:p>
        </p:txBody>
      </p:sp>
    </p:spTree>
    <p:extLst>
      <p:ext uri="{BB962C8B-B14F-4D97-AF65-F5344CB8AC3E}">
        <p14:creationId xmlns:p14="http://schemas.microsoft.com/office/powerpoint/2010/main" val="319455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CC170C-5F63-0A6B-A29E-B3B50361F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384" y="387627"/>
            <a:ext cx="11077228" cy="6182138"/>
          </a:xfrm>
        </p:spPr>
        <p:txBody>
          <a:bodyPr>
            <a:normAutofit fontScale="90000"/>
          </a:bodyPr>
          <a:lstStyle/>
          <a:p>
            <a:pPr algn="just" rtl="1"/>
            <a:r>
              <a:rPr lang="ar-DZ" sz="53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الثاني : موضوع الحق                         </a:t>
            </a:r>
            <a:r>
              <a:rPr lang="ar-DZ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  <a:br>
              <a:rPr lang="ar-DZ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يقصد بموضوع الحق  ذلك الشيء الذي تنصب عليه مختلف السلطات و الامتيازات التي يخولها القانون لصاحب الحق على حقه ، كما ينصرف موضوع الحق أيضا  إلى ذلك  العمل الذي يتضمن  التزامات  الغير من أجل استيفاء  صاحب الحق لحقه .          ، </a:t>
            </a:r>
            <a:b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في هذا الإطار ينصب  موضوع الحق إما :                      : </a:t>
            </a:r>
            <a:b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الأشياء  أو الأموال ( الفرع لأول )                             </a:t>
            </a:r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b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أو على أعمال ( الفرع الثاني ) </a:t>
            </a:r>
            <a:r>
              <a:rPr lang="ar-DZ" sz="6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                                  </a:t>
            </a:r>
            <a: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 </a:t>
            </a:r>
            <a:b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b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endParaRPr lang="en-GB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6720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69574"/>
            <a:ext cx="9054547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الشروط اللازمة في الأعمال موضوع الحق : 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شرط المشروعية :</a:t>
            </a:r>
          </a:p>
          <a:p>
            <a:pPr algn="just" rtl="1"/>
            <a:r>
              <a:rPr lang="ar-DZ" sz="192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هو ما يتطلب أن يكون العمل المتفق عليه جائز و يقره القانون  و يرخص التعامل في مجاله ، فإذا وقع الاتفاق مثلا على عمل لا تجيزه القوانين على نحو  الاتفاق على ارتكاب جريمة ، فهذا الاتفاق يقع باطلا و لا يمكن أن يولدا حقا أو يرتب التزاما لمخالفته أحكام القانون     الجنائي ،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يعد أيضا الاتفاق على الالتزام بالامتناع عن القيام بعمل على نحو اتفاق  شخص  مع الغير  بعدم الانفاق على أفراد أسرته المشكلة من زوجة و أبناء قصر  ،يعد اتفاق باطل لمخالفته أحكام قانون الأسرة  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algn="just" rtl="1"/>
            <a:endParaRPr lang="ar-DZ" sz="17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17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17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148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357" y="675861"/>
            <a:ext cx="2633868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الأعمال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69574"/>
            <a:ext cx="9054547" cy="6609522"/>
          </a:xfrm>
        </p:spPr>
        <p:txBody>
          <a:bodyPr>
            <a:normAutofit fontScale="32500" lnSpcReduction="20000"/>
          </a:bodyPr>
          <a:lstStyle/>
          <a:p>
            <a:pPr algn="just" rtl="1"/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الشروط اللازمة في الأعمال موضوع الحق : 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شرط المشروعية :</a:t>
            </a: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أما إذا كان موضوع الحق الشخصي يتعلق بإعطاء شيء وجب أن يكون هذا الشيء قابلا للتعامل فيه ، و عدم القابلية للتعامل ترجع إما لطبيعة الشيء ذاته مثل الشمس و القمر و الهواء ، و إما إلى حكم القانون كالتعامل في أموال الدولة . </a:t>
            </a:r>
          </a:p>
          <a:p>
            <a:pPr algn="just" rtl="1"/>
            <a:endParaRPr lang="ar-DZ" sz="17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17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17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865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تتخذ الأشياء و الأموال كموضوع للحق أشكال عدة ، حيث تختلف  أشكالها باختلاف زاوية المعالجة أو المعيار المعتمد في تصنيفها ، و في هذا الإطار صنف المشرع الجزائري الأشياء  و الأموال إلى ثلاث أصناف أساسية ، حيث تتخذ :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إما في شكل عقارات و منقولات ، 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 شكل أشياء قابلة للاستهلاك و أشياء غير قابلة للاستهلاك ،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إما شكل أشياء مثلية و أشياء  قيمية . </a:t>
            </a:r>
          </a:p>
        </p:txBody>
      </p:sp>
    </p:spTree>
    <p:extLst>
      <p:ext uri="{BB962C8B-B14F-4D97-AF65-F5344CB8AC3E}">
        <p14:creationId xmlns:p14="http://schemas.microsoft.com/office/powerpoint/2010/main" val="356993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92500"/>
          </a:bodyPr>
          <a:lstStyle/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تعد العقارات و المنقولات أولى التصنيفات  التي قام المشرع بتكريسها  في نطاق الأشياء و الأموال ، حيث فصل في كل منهما ضمن أحكام القانون المدني .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 - العقارات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صنف المشرع الجزائري ضمن أحكام القانون المدني  العقارات  إلى ثلاث صور</a:t>
            </a:r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، </a:t>
            </a:r>
            <a:endParaRPr lang="en-GB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عقارات  بطبيعتها ،</a:t>
            </a:r>
            <a:endParaRPr lang="en-GB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عقارات بالتخصيص </a:t>
            </a:r>
            <a:endParaRPr lang="en-GB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عقارات بحسب موضوعها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5908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- العقارات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marL="742950" indent="-742950" algn="just" rtl="1">
              <a:buAutoNum type="arabicPlain"/>
            </a:pP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العقارات بطبيعتها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العقار بطبيعته هو  كل شيء مستقر بحيزه و ثابت فيه و لا يمكن نقله من دون تلف ،  و على هذا الأساس تعد الأراضي بجميع أنواعها فلاحية كانت أو صحراوية أو جبلية عقارات بطبيعتها ،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كما تعتبر أيضا عقارات بطبيعتها المباني بمختلف  أشكالها المثبتة على الأرض كالمساكن و المصانع و الجسور ،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كما ينصرف أيضا معنى العقارات بطبيعتها إلى الأشجار و النباتات الثابتة في الأرض من خلال جذورها ما دامت متصلة بالأرض ، فإذا انتزعت من الأرض أصبحت منقول .</a:t>
            </a:r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160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- العقارات </a:t>
            </a:r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 العقارات بالتخصيص :</a:t>
            </a:r>
          </a:p>
          <a:p>
            <a:pPr algn="just" rtl="1"/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العقار بالتخصيص  هو منقول بطبيعته يمكن تقله و انتقاله من مكان إلى مكان آخر ، غير أنه مرتبط بعقار بطبيعته ، حيث يشكل معه مجموعة اقتصادية واحدة ، فلا ينفصل عنه لأن هذا الانفصال يترتب عليه تعطيل العقار الذي خصص له  . </a:t>
            </a:r>
            <a:endParaRPr lang="ar-DZ" sz="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37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- العقارات </a:t>
            </a:r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 العقارات بالتخصيص :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قد كرس المشرع الجزائري هذا المعنى من خلال المادة 683  في فقرتها الثانية من القانون المدني و التي نصت على أن </a:t>
            </a: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المنقول الذي يضعه صاحبه في  عقار يملكه خدمة لهذا العقار  يشكل عقارا بالتخصيص "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      و مثال ذلك الجرار الذي يخصص لخدمة الأرض الزراعية ، و كذا خزان الماء الذي يوضع لسقي الأرض الزراعية .</a:t>
            </a:r>
          </a:p>
        </p:txBody>
      </p:sp>
    </p:spTree>
    <p:extLst>
      <p:ext uri="{BB962C8B-B14F-4D97-AF65-F5344CB8AC3E}">
        <p14:creationId xmlns:p14="http://schemas.microsoft.com/office/powerpoint/2010/main" val="228115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الأشياء و الأموال كموضوع للحق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 : العقارات و المنقولات :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- العقارات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 العقارات بحسب موضوعها :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ينصرف معنى العقار بحسب موضوعه إلى مسألتين الأولى تتعلق بما يسمى بالحقوق العينية العقارية ، أما المسألة الثانية فتتعلق بما يسمى بالدعاوى العينية العقارية ،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حيث كرس المشرع ذلك من خلال المادة 684 من القانون المدني و التي جاء فيها أنه " </a:t>
            </a: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يعتبر مالا عقاريا كل حق عيني يقع على عقار ، بما في ذلك حق الملكية ، و كذلك كل دعوى تتعلق بحق عيني على عقار ." </a:t>
            </a:r>
          </a:p>
        </p:txBody>
      </p:sp>
    </p:spTree>
    <p:extLst>
      <p:ext uri="{BB962C8B-B14F-4D97-AF65-F5344CB8AC3E}">
        <p14:creationId xmlns:p14="http://schemas.microsoft.com/office/powerpoint/2010/main" val="368427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652</TotalTime>
  <Words>2507</Words>
  <Application>Microsoft Office PowerPoint</Application>
  <PresentationFormat>شاشة عريضة</PresentationFormat>
  <Paragraphs>199</Paragraphs>
  <Slides>31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6" baseType="lpstr">
      <vt:lpstr>Arabic Typesetting</vt:lpstr>
      <vt:lpstr>Arial</vt:lpstr>
      <vt:lpstr>Century Gothic</vt:lpstr>
      <vt:lpstr>Wingdings 3</vt:lpstr>
      <vt:lpstr>ربطة</vt:lpstr>
      <vt:lpstr>جامعة بسكرة  كلية الحقوق و العلوم السياسية   قسم القانون الخاص  السنة الأولى ليسانس جذع مشترك حقوق  </vt:lpstr>
      <vt:lpstr>                                  المبحث الثالث : أركان الحق   المطلب الأول : أشخاص الحق المطلب الثاني : موضوع الحق    </vt:lpstr>
      <vt:lpstr>المطلب الثاني : موضوع الحق                         :  يقصد بموضوع الحق  ذلك الشيء الذي تنصب عليه مختلف السلطات و الامتيازات التي يخولها القانون لصاحب الحق على حقه ، كما ينصرف موضوع الحق أيضا  إلى ذلك  العمل الذي يتضمن  التزامات  الغير من أجل استيفاء  صاحب الحق لحقه .          ،  و في هذا الإطار ينصب  موضوع الحق إما :                      :  على الأشياء  أو الأموال ( الفرع لأول )                             .  أو على أعمال ( الفرع الثاني ) .                                   .   .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بسكرة  كلية الحقوق و العلوم السياسية   قسم القانون الخاص  السنة الأولى ليسانس جذع مشترك حقوق  </dc:title>
  <dc:creator>ANIS INFO</dc:creator>
  <cp:lastModifiedBy>ANIS INFO</cp:lastModifiedBy>
  <cp:revision>267</cp:revision>
  <dcterms:created xsi:type="dcterms:W3CDTF">2025-09-29T18:29:53Z</dcterms:created>
  <dcterms:modified xsi:type="dcterms:W3CDTF">2026-03-15T21:49:58Z</dcterms:modified>
</cp:coreProperties>
</file>