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2" r:id="rId3"/>
    <p:sldId id="301" r:id="rId4"/>
    <p:sldId id="302" r:id="rId5"/>
    <p:sldId id="303" r:id="rId6"/>
    <p:sldId id="304" r:id="rId7"/>
    <p:sldId id="305" r:id="rId8"/>
    <p:sldId id="306" r:id="rId9"/>
    <p:sldId id="308" r:id="rId10"/>
    <p:sldId id="307" r:id="rId11"/>
    <p:sldId id="309" r:id="rId12"/>
    <p:sldId id="316" r:id="rId13"/>
    <p:sldId id="310" r:id="rId14"/>
    <p:sldId id="315" r:id="rId15"/>
    <p:sldId id="311" r:id="rId16"/>
    <p:sldId id="312" r:id="rId17"/>
    <p:sldId id="313" r:id="rId18"/>
    <p:sldId id="31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13/12/2025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الاول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بالوفاء  به :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يعتبر الوفاء بالحق الشخصي المسار الطبيعي لانقضاء هذا الحق ، ذلك أن الدائن في الأساس لا ينتظر من المدين سواء أن يقوم بتنفيذ التزامه و الوفاء بمحل الحق المتفق عليه ، فإذا  نفذ التزامه هذا ينقضي في المقابل الحق الشخصي للدائن به .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يأخذ الوفاء بالحق الشخصي صورتين هما : </a:t>
            </a:r>
          </a:p>
          <a:p>
            <a:pPr marL="914400" indent="-914400" algn="just" rtl="1">
              <a:buFont typeface="+mj-lt"/>
              <a:buAutoNum type="arabicPeriod"/>
            </a:pP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الوفاء بأصل موضوع الحق الشخصي يكون قد تم من شخص المدين أو نائبه</a:t>
            </a:r>
          </a:p>
          <a:p>
            <a:pPr marL="914400" indent="-914400" algn="just" rtl="1">
              <a:buFont typeface="+mj-lt"/>
              <a:buAutoNum type="arabicPeriod"/>
            </a:pP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يكون الوفاء قد تم من قبل شخص آخر من  الغير </a:t>
            </a:r>
          </a:p>
          <a:p>
            <a:pPr algn="just" rtl="1"/>
            <a:endParaRPr lang="ar-DZ" sz="48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768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بما يعادل الوفاء :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بعض الحالات يتعذر  تنفيذ التزام المدين بتمكين الدائن من حقه الشخصي بشكل عيني ، الأمر الذي يفتح الباب لتنفيذ التزامه هذا بما يعادل الوفاء وفق الأوضاع التالية :</a:t>
            </a:r>
          </a:p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 انقضاء الحق الشخصي بالوفاء بمقابل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يسمى أيضا الوفاء بعوض ، هو قبول الدائن من المدين استيفاء حقه بشيء آخر بخلاف الشيء المستحق له  أصلا </a:t>
            </a:r>
          </a:p>
        </p:txBody>
      </p:sp>
    </p:spTree>
    <p:extLst>
      <p:ext uri="{BB962C8B-B14F-4D97-AF65-F5344CB8AC3E}">
        <p14:creationId xmlns:p14="http://schemas.microsoft.com/office/powerpoint/2010/main" val="1688344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بما يعادل الوفاء :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انقضاء الحق الشخصي  بالمقاصة 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تعتبر المقاصة  وسيلة قانونية لتصفية الحقوق و الالتزامات المتبادلة بين طرفي العلاقة الدائنية ، حيث يكون كل من طرفي العلاقة دائنا للآخر و مدينا  في ذات الوقت، فيترتب على ذلك انقضاء الدينين بقدر الأقل قيمة منهما </a:t>
            </a:r>
          </a:p>
        </p:txBody>
      </p:sp>
    </p:spTree>
    <p:extLst>
      <p:ext uri="{BB962C8B-B14F-4D97-AF65-F5344CB8AC3E}">
        <p14:creationId xmlns:p14="http://schemas.microsoft.com/office/powerpoint/2010/main" val="3917567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بما يعادل الوفاء :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 </a:t>
            </a:r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انقضاء الحق الشخصي باتحاد الذمة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43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سبق و أن أشرنا أعلاه إلى مسألة اتحاد الذمة كسبب من الأسباب العامة لانقضاء الحقوق العينية ، و التي تقتضي أن تجتمع صفة الدائن و المدين بالحق في شخص واحد ،  و ذات الأمر ينطبق على الحقوق الشخصية ، على نحو خلافة الدائن بالحق الشخص باعتباره وارث للمدين بهذا الحق حيث لا يمكن لنفس الشخص أن يكون دائنا و مدينا لنفسه في ذات الوقت . </a:t>
            </a:r>
          </a:p>
        </p:txBody>
      </p:sp>
    </p:spTree>
    <p:extLst>
      <p:ext uri="{BB962C8B-B14F-4D97-AF65-F5344CB8AC3E}">
        <p14:creationId xmlns:p14="http://schemas.microsoft.com/office/powerpoint/2010/main" val="1723153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الثاني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بما يعادل الوفاء :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4- انقضاء الحق الشخصي بتجديده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المقصود بتجديد الحق الشخصي هو عبارة عن اتفاق يتضمن استبدال حق شخصي جديد مكان حق شخصي قديم ، مختلف عنه في إحدى عناصره الثلاث ، سواء كان هذا الاختلاف منصبا على محل الحق الشخصي نفسه  أو على الدائن بالحق الشخص أو  على المدين بالحق الشخصي .</a:t>
            </a:r>
          </a:p>
        </p:txBody>
      </p:sp>
    </p:spTree>
    <p:extLst>
      <p:ext uri="{BB962C8B-B14F-4D97-AF65-F5344CB8AC3E}">
        <p14:creationId xmlns:p14="http://schemas.microsoft.com/office/powerpoint/2010/main" val="2205746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الثالث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 دون الوفاء  به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ينقضي الحق الشخصي في بعض الحالات من دون الوفاء به عينا ،  و كذلك حتى من دون الوفاء به بما يعادله  ، و  لكن تقوم حالات معينة ينقضي بها الحق الشخصي من دون الوفاء به نهائيا من قبل المدين . </a:t>
            </a:r>
          </a:p>
        </p:txBody>
      </p:sp>
    </p:spTree>
    <p:extLst>
      <p:ext uri="{BB962C8B-B14F-4D97-AF65-F5344CB8AC3E}">
        <p14:creationId xmlns:p14="http://schemas.microsoft.com/office/powerpoint/2010/main" val="71225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الثالث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 دون الوفاء  به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 انقضاء الحق الشخصي بالإبراء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الإبراء هو إعفاء الدائن لمدينه عن حق  شخصي ثابت في ذمة المدين  لصالح الدائن ، و يستوي أن يكون هذا الدين حال الاستحقاق أو غير حال الأداء ،كما يشترط أن تتوفر في شخص الدائن  الأهلية القانونية لمباشرة التصرفات القانونية ، هذا  و قد جعل المشرع الإبراء سببا لانقضاء الحق الشخصي</a:t>
            </a:r>
          </a:p>
        </p:txBody>
      </p:sp>
    </p:spTree>
    <p:extLst>
      <p:ext uri="{BB962C8B-B14F-4D97-AF65-F5344CB8AC3E}">
        <p14:creationId xmlns:p14="http://schemas.microsoft.com/office/powerpoint/2010/main" val="1271568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الثالث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 دون الوفاء  به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انقضاء الحق الشخصي بسبب استحالة التنفيذ : 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تعود استحالة التنفيذ إما لسبب طبيعي بسبب حادث فجائي أو قوة قاهرة  تمنع المدين من تنفيذ التزامه تجاه الدائن ، كما هو الشأن بالنسبة لهلاك العقار محل البيع بسبب حدوث زلزال ، أو  تعود الاستحالة في التنفيذ إلى سبب قانوني ، كما هو الحال في صدور قانون في تاريخ لاحق على التزام المدين يقضي بمنع التعامل في موضوع هذا الالتزام </a:t>
            </a:r>
          </a:p>
        </p:txBody>
      </p:sp>
    </p:spTree>
    <p:extLst>
      <p:ext uri="{BB962C8B-B14F-4D97-AF65-F5344CB8AC3E}">
        <p14:creationId xmlns:p14="http://schemas.microsoft.com/office/powerpoint/2010/main" val="3815606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</a:t>
            </a:r>
            <a:r>
              <a:rPr lang="ar-DZ" sz="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الثالث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انقضاء الحق الشخصي  دون الوفاء  به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 انقضاء الحق الشخصي بالتقادم المسقط: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التقادم المسقط هو طريقة أوجدها المشرع لانقضاء الحقوق الشخصية بمرور فترة محددة من الزمن و لم بقم الدائن بالحق الشخصي خلالها بأي عمل قانوني للحصول على حقه  و بمعنى آخر هو وسيلة سقوط حق سكت أو تقاعس صاحبه عن  اقتضائه أو المطالبة به  أو استعماله مدة معينة </a:t>
            </a:r>
          </a:p>
        </p:txBody>
      </p:sp>
    </p:spTree>
    <p:extLst>
      <p:ext uri="{BB962C8B-B14F-4D97-AF65-F5344CB8AC3E}">
        <p14:creationId xmlns:p14="http://schemas.microsoft.com/office/powerpoint/2010/main" val="181790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2C421F-B045-4387-701C-75430CF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624109"/>
            <a:ext cx="10888385" cy="5925778"/>
          </a:xfrm>
        </p:spPr>
        <p:txBody>
          <a:bodyPr>
            <a:normAutofit fontScale="90000"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         </a:t>
            </a:r>
            <a:r>
              <a:rPr kumimoji="0" lang="ar-DZ" sz="7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السابع : انقضاء الحق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الأول : انقضاء الحق العيني </a:t>
            </a:r>
            <a:b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الثاني : انقضاء الحق الشخصي: </a:t>
            </a:r>
            <a:b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21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11509513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الأول : انقضاء الحق العيني :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تنقضي الحقوق العينية لجملة من لأسباب أهمها  : </a:t>
            </a:r>
            <a:endParaRPr lang="ar-DZ" sz="4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الأول : التنازل عن الحق العيني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الفرع الثاني: هلاك محل الحق العيني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الثالث: وفاة صاحب الحق العيني :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الرابع: اتحاذ الذمة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الخامس : الوفاء بموضوع  دين سبب الحق العيني : </a:t>
            </a:r>
          </a:p>
          <a:p>
            <a:pPr algn="just" rtl="1"/>
            <a:endParaRPr lang="ar-DZ" sz="5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101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886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التنازل عن الحق العيني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التنازل عن الحق العيني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هو تصرف من جانب واحد يتخلى بمقتضاه الشخص القانوني عن محل  حقه العيني المثبت، مع كل ما يرتبه له ذلك الحق من سلطات قانونية  ، هذا و تجدر الإشارة إلى أنه  و حتى يكون التنازل عن الحق منتجا و له آثار قانونية يتعين أن تتوفر الأهلية القانونية اللازمة في الشخص المتنازل ، مع وجوب أن يتم هذا التنازل وفق نفس القواعد الشكلية المقررة لنشوء الحق العيني  أو اكتسابه ، و إلا يعتبر تنازلا غير صحيح و لا ينتج آثارا قانونية و بالتالي لا يشكل التنازل بهذا الشكل سببا لانقضاء  الحق العيني . </a:t>
            </a:r>
          </a:p>
        </p:txBody>
      </p:sp>
    </p:spTree>
    <p:extLst>
      <p:ext uri="{BB962C8B-B14F-4D97-AF65-F5344CB8AC3E}">
        <p14:creationId xmlns:p14="http://schemas.microsoft.com/office/powerpoint/2010/main" val="336134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هلاك محل الحق العيني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85000" lnSpcReduction="10000"/>
          </a:bodyPr>
          <a:lstStyle/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هلاك محل الحق العيني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يقتضي الانتفاع بالحق العيني و ممارسة مختلف السلطات التي يقررها القانون عليه وجوبا  بوجود حقيقي لمحل هذا الحق العيني ، و لما كان هلاك محل الحق العيني يترتب عليه زوال وجود محل الحق ، فإنه يترتب عليه انقضاء مضمون الحق و السلطات المنبثقة عنه  .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غير أنه تجدر الإشارة إلى أن الهلاك المقصود لمحل الحق و الذي ينقضي معه الحق العيني نهائيا هو الهلاك الكلي لمحل الحق ، و ليس مجرد هلاك جزئي له ، ذلك أنه في هذه الحالة الأخيرة  لا ينقضي الحق العيني بشكل نهائي ، و لكن ينقضي جزء منه فقط حيث نكون أمام حق  عيني ناقص ، حيث يقدر  نقص قيمة هذا الحق بقدر  نسبة هلاك محل الحق العيني نفسه  ، و لكن هذا  بشرط أن لا يكون الوجود الكامل لمحل الحق العيني ذاته محل اعتبار لممارسة الحق العيني .</a:t>
            </a:r>
          </a:p>
        </p:txBody>
      </p:sp>
    </p:spTree>
    <p:extLst>
      <p:ext uri="{BB962C8B-B14F-4D97-AF65-F5344CB8AC3E}">
        <p14:creationId xmlns:p14="http://schemas.microsoft.com/office/powerpoint/2010/main" val="3823931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الثالث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وفاة صاحب الحق العيني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92500"/>
          </a:bodyPr>
          <a:lstStyle/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وفاة صاحب الحق العيني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يرتبط الحق العيني بوجود شخص قانوني يمارس عليه السلطات المقررة قانونا ، و لما كانت الشخصية القانونية للشخص الطبيعي لها بداية و نهاية ، و نهايتها هي الموت سواء كان موتا حقيقيا أو حكميا  - كما أشرنا إليه سابقا  - فإن هذه الموت كواقعة قانونية  يترتب عليه انقضاء الحق العيني في مواجهة صاحبه ، بالنظر إلى أن هذا الأخير  لم يعد بإمكانه نهائيا      و بأي طريقة قانونية ممارسة سلطاته على محل هذا الحق العيني ، و لكن  نجدر الإشارة إلى أن هذا الحق لا ينعدم و لكن يتحول إلى الخلف العام  للمورث . </a:t>
            </a:r>
          </a:p>
        </p:txBody>
      </p:sp>
    </p:spTree>
    <p:extLst>
      <p:ext uri="{BB962C8B-B14F-4D97-AF65-F5344CB8AC3E}">
        <p14:creationId xmlns:p14="http://schemas.microsoft.com/office/powerpoint/2010/main" val="1514105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الرابع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اتحاد  الذمة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 fontScale="85000" lnSpcReduction="20000"/>
          </a:bodyPr>
          <a:lstStyle/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اتحاذ الذمة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تقتضي مسألة اتحاد الذمة في ما يتعلق بالحق العيني أن تجتمع صفة الدائن و المدين بالحق العيني  في شخص واحد ،  كأن يصبح المدين في وضعية دائن أو الدين يصبح في وضعية مدين لأي سبب من الأسباب القانونية  على نحو  التنازل ، البيع ، الهبة ، الميراث ، الوصية ، مع التنويه أن هذا السبب ينطبق على  انقضاء كل الحقوق العينية الأصلية و التبعية .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تجدر الإشارة إلى أنه على الرغم من صلاحية فكرة اتحاذ الذمة كسبب لانقضاء كافة الحقوق العينية ، إلا أن المشرع الجزائري  كرس  بشكل صريح صورة وحيدة من الحقوق العينية  تصلح لانقضائها بسبب اتحاد الذمة ، حيث يتعلق الأمر  بحق الارتفاق و الذي نص عليه في المادة  878 من القانون المدني و التي نصت على أن حقوق الارتفاق تنتهي باجتماع العقار المرتفق به  و العقار المرتفق في يد مالك واحد ....." .</a:t>
            </a:r>
          </a:p>
          <a:p>
            <a:pPr algn="just" rtl="1"/>
            <a:endParaRPr lang="ar-DZ" sz="48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259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3149" y="675861"/>
            <a:ext cx="2763076" cy="4422914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الخامس :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الوفاء بموضوع  دين سبب الحق العيني 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1"/>
            <a:ext cx="8845826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الوفاء بموضوع  دين سبب الحق العيني 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تنشأ بعض الحقوق العينية التبعية بسبب و جود دين أصلي في ذمة صاحب الحق العيني الأصلي (حق الملكية)  ، فيتم وضع محل هذا الحق العيني  كضمان أو كتأمين  للوفاء بشكل دين ذو طبيعة  أولوية( حق الرهن  حق التخصيص ، حق الامتياز ) ، و متى تم الوفاء بموضوع الدين الأصلي من طرف المدين ينقضي  تلقائيا سبب و مبرر وجود الحق العيني التبعي .</a:t>
            </a:r>
          </a:p>
        </p:txBody>
      </p:sp>
    </p:spTree>
    <p:extLst>
      <p:ext uri="{BB962C8B-B14F-4D97-AF65-F5344CB8AC3E}">
        <p14:creationId xmlns:p14="http://schemas.microsoft.com/office/powerpoint/2010/main" val="4142213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6" y="99391"/>
            <a:ext cx="11509513" cy="6609522"/>
          </a:xfrm>
        </p:spPr>
        <p:txBody>
          <a:bodyPr>
            <a:norm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الثاني : انقضاء الحق الشخصي :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تنقضي الحقوق الشخصية لجملة من لأسباب أهمها  : </a:t>
            </a:r>
            <a:endParaRPr lang="ar-DZ" sz="4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الأول : انقضاء الحق الشخصي بالوفاء  به :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الثاني :  انقضاء الحق الشخصي بما يعادل الوفاء  : </a:t>
            </a:r>
          </a:p>
          <a:p>
            <a:pPr algn="just" rtl="1"/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الثالث : انقضاء الحق الشخصي  دون الوفاء  به </a:t>
            </a:r>
          </a:p>
          <a:p>
            <a:pPr algn="just" rtl="1"/>
            <a:endParaRPr lang="ar-DZ" sz="101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7441224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900</TotalTime>
  <Words>1349</Words>
  <Application>Microsoft Office PowerPoint</Application>
  <PresentationFormat>شاشة عريضة</PresentationFormat>
  <Paragraphs>63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3" baseType="lpstr">
      <vt:lpstr>Arabic Typesetting</vt:lpstr>
      <vt:lpstr>Arial</vt:lpstr>
      <vt:lpstr>Century Gothic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                                  المبحث السابع : انقضاء الحق   المطلب الأول : انقضاء الحق العيني  المطلب الثاني : انقضاء الحق الشخصي: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281</cp:revision>
  <dcterms:created xsi:type="dcterms:W3CDTF">2025-09-29T18:29:53Z</dcterms:created>
  <dcterms:modified xsi:type="dcterms:W3CDTF">2025-12-13T13:36:33Z</dcterms:modified>
</cp:coreProperties>
</file>