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2" r:id="rId3"/>
    <p:sldId id="293" r:id="rId4"/>
    <p:sldId id="292" r:id="rId5"/>
    <p:sldId id="294" r:id="rId6"/>
    <p:sldId id="295" r:id="rId7"/>
    <p:sldId id="296" r:id="rId8"/>
    <p:sldId id="310" r:id="rId9"/>
    <p:sldId id="297" r:id="rId10"/>
    <p:sldId id="298" r:id="rId11"/>
    <p:sldId id="311" r:id="rId12"/>
    <p:sldId id="299" r:id="rId13"/>
    <p:sldId id="300" r:id="rId14"/>
    <p:sldId id="301" r:id="rId15"/>
    <p:sldId id="302" r:id="rId16"/>
    <p:sldId id="303" r:id="rId17"/>
    <p:sldId id="304" r:id="rId18"/>
    <p:sldId id="312" r:id="rId19"/>
    <p:sldId id="305" r:id="rId20"/>
    <p:sldId id="306" r:id="rId21"/>
    <p:sldId id="307" r:id="rId22"/>
    <p:sldId id="308" r:id="rId23"/>
    <p:sldId id="30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3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9T18:25:44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32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29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57139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01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953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6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1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36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425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50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58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217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1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16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3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3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61A7-2707-4FA5-B93B-B0E719ED0509}" type="datetimeFigureOut">
              <a:rPr lang="en-GB" smtClean="0"/>
              <a:t>14/02/2026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8F93905-9494-4851-BDC7-96666E706B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3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707FE0E-BD29-7324-593D-0F2EB1A9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035" y="238539"/>
            <a:ext cx="9144000" cy="3758441"/>
          </a:xfrm>
        </p:spPr>
        <p:txBody>
          <a:bodyPr>
            <a:normAutofit fontScale="90000"/>
          </a:bodyPr>
          <a:lstStyle/>
          <a:p>
            <a:pPr algn="ctr"/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جامعة بسكرة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كلية الحقوق و العلوم السياسية 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قسم القانون الخاص </a:t>
            </a:r>
            <a:br>
              <a:rPr lang="ar-DZ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9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السنة الأولى ليسانس جذع مشترك حقوق </a:t>
            </a:r>
            <a:br>
              <a:rPr lang="ar-DZ" dirty="0"/>
            </a:br>
            <a:endParaRPr lang="en-GB" dirty="0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14FFC7A-7E46-4251-E581-DAF986E00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76261"/>
            <a:ext cx="9144000" cy="2743200"/>
          </a:xfrm>
        </p:spPr>
        <p:txBody>
          <a:bodyPr>
            <a:normAutofit fontScale="77500" lnSpcReduction="20000"/>
          </a:bodyPr>
          <a:lstStyle/>
          <a:p>
            <a:endParaRPr lang="ar-DZ" dirty="0"/>
          </a:p>
          <a:p>
            <a:pPr algn="ctr"/>
            <a:r>
              <a:rPr lang="ar-DZ" sz="70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محاضرات في مقياس مدخل للعلوم القانونية </a:t>
            </a:r>
          </a:p>
          <a:p>
            <a:pPr algn="ctr"/>
            <a:endParaRPr lang="ar-DZ" sz="7000" b="1" dirty="0">
              <a:solidFill>
                <a:srgbClr val="FF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/>
            <a:r>
              <a:rPr lang="ar-DZ" sz="70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إعداد : أد / عبد الغني حسونة </a:t>
            </a:r>
            <a:endParaRPr lang="en-GB" sz="7000" b="1" dirty="0">
              <a:solidFill>
                <a:srgbClr val="7030A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14:cNvPr>
              <p14:cNvContentPartPr/>
              <p14:nvPr/>
            </p14:nvContentPartPr>
            <p14:xfrm>
              <a:off x="8120223" y="2523991"/>
              <a:ext cx="360" cy="360"/>
            </p14:xfrm>
          </p:contentPart>
        </mc:Choice>
        <mc:Fallback xmlns=""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FE81659D-FA33-3D8F-933A-C5A2951458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11583" y="251535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14:cNvPr>
              <p14:cNvContentPartPr/>
              <p14:nvPr/>
            </p14:nvContentPartPr>
            <p14:xfrm>
              <a:off x="7086303" y="3160111"/>
              <a:ext cx="360" cy="360"/>
            </p14:xfrm>
          </p:contentPart>
        </mc:Choice>
        <mc:Fallback xmlns=""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98936734-98D5-AE93-CB9C-C7ACDB4C370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7303" y="3151471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255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الحق في التنازل عن الحق الفكري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يقتضي التنازل عن الحق الفكري انتقال هذا الأخير من الشخص المالك له إلى شخص أو أشخاص آخرين ، هذا و ينصرف التنازل من حيث أشكاله إلى صورتين أساسيتين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الصورة الأولى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يكون فيها التنازل من دون مقابل كما هو الحال في  تصرفات التبرع . </a:t>
            </a:r>
          </a:p>
        </p:txBody>
      </p:sp>
    </p:spTree>
    <p:extLst>
      <p:ext uri="{BB962C8B-B14F-4D97-AF65-F5344CB8AC3E}">
        <p14:creationId xmlns:p14="http://schemas.microsoft.com/office/powerpoint/2010/main" val="158560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الحق في التنازل عن الحق الفكري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أما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الصورة الثانية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فيكون فيها التنازل بمقابل ، و هذه  الصورة الأخيرة هي التي تهمنا في سياق حديثنا هذا ، حيث يترتب على هذا التنازل حصول الشخص صاحب الحق الفكري المتنازل على مقابل مالي  نظير حقه الفكري المتنازل عنه </a:t>
            </a:r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34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168964"/>
            <a:ext cx="9213572" cy="6758609"/>
          </a:xfrm>
        </p:spPr>
        <p:txBody>
          <a:bodyPr>
            <a:no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 - الحق في التنازل عن الحق الفكري 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قد كرس المشرع الجزائري هذا الحق من خلال أحكام  المادة 09 في فقرتها الثانية من الأمر 03-06 المتعلق بالعلامات سالف الذكر ،         و التي جاء فيها أن 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الحق في ملكية العلامة يخول صاحبه حق في التنازل عنها "  .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كما أكد المشرع هذا الحق من خلال المادة 11 الفقرة 04 من الأمر  03-07 المتعلق ببراءة الاختراع  أن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لصاحب البراءة الحق كذلك في التنازل عنها </a:t>
            </a:r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...." . </a:t>
            </a:r>
            <a:endParaRPr lang="ar-DZ" sz="4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2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تنشأ الحقوق الأسرية بسب رابطة القرابة العائلية ، حيث ترتب هذه الأخيرة حقوق مختلفة للأشخاص الذين تجمعهم أسرة أو عائلة واحدة  .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تتنوع تلك الحقوق في طبيعتها ما بين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المعنوية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و بين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المالية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و ذلك بحسب طبيعة القرابة الأسرية         و درجتها 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48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3002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endParaRPr lang="ar-DZ" sz="44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الحقوق المعنوية 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تظهر الحقوق المعنوية باعتبارها جانبا من  الحقوق الأسرية في عدد من المظاهر ، نذكر منها : </a:t>
            </a: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حق الأبناء في النسب .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كذا 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حق الأبناء في التربية . </a:t>
            </a:r>
            <a:endParaRPr lang="ar-DZ" sz="48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60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7" y="99390"/>
            <a:ext cx="9253329" cy="6758609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الحقوق المعنوية  : 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الحق في النسب للأبناء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 أول حق يثبت للمولود الجديد بعد انفصاله عن أمه هو حقه في النسب و الذي يجسد صلته بمن ينتمي إليهم من الأباء        و الأجداد ، كما يضمن النسب نفسه للأبناء تثبيت مختلف حقوقهم  الأسرية و المدنية . </a:t>
            </a:r>
          </a:p>
        </p:txBody>
      </p:sp>
    </p:spTree>
    <p:extLst>
      <p:ext uri="{BB962C8B-B14F-4D97-AF65-F5344CB8AC3E}">
        <p14:creationId xmlns:p14="http://schemas.microsoft.com/office/powerpoint/2010/main" val="387865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الحقوق المعنوية  : 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 - الحق في النسب للأبناء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نشير إلى أن المشرع الجزائري قد اهتم بموضوع النسب في إطار أحكام قانون الأسرة و المستمدة أحكامه من أحكام الفقه الإسلامي ، إذ نظم ذلك في أحكام المواد من 40 إلى 46 من قانون الأسرة ،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أكد  المشرع الجزائري على إلحاق الولد بأبيه من خلال المادة 41 من قانون الأسرة على أنه "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ينسب الولد إلى أبيه متى كان الزواج شرعيا و أمكن الاتصال و لم ينفه بالطرق المشروعة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. </a:t>
            </a:r>
          </a:p>
        </p:txBody>
      </p:sp>
    </p:spTree>
    <p:extLst>
      <p:ext uri="{BB962C8B-B14F-4D97-AF65-F5344CB8AC3E}">
        <p14:creationId xmlns:p14="http://schemas.microsoft.com/office/powerpoint/2010/main" val="354593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الحقوق المعنوية  :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ب-الحق في التربية للأبناء 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إطار تحديد واجبات و حقوق الزوجين في  الأسرة ، نص المشرع الجزائري في المادة 36 من قانون الأسرة في بندها الثالث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وجوب تعاون الزوجين على مصلحة الأسرة و رعاية الأولاد و حسن تربيتهم .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270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أولا: الحقوق المعنوية  : 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ب-الحق في التربية للأبناء  </a:t>
            </a:r>
            <a:r>
              <a:rPr lang="ar-DZ" sz="4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هو بهذا الشكل يرسم و يثبت حق للأبناء  على الأباء في حسن رعايتهم  و تربيتهم و توجيههم بما يضمن تكوين سوي لشخصية الأبناء  و تنميتها في عناصرها المختلفة </a:t>
            </a:r>
            <a:r>
              <a:rPr lang="ar-DZ" sz="48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العقلية منها و الأخلاقية و الجسدية          و النفسية </a:t>
            </a:r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بما يساعده  ذلك مستقبلا على التكيف مع متطلبات المجتمع و  القدرة على التفاعل معه . </a:t>
            </a:r>
            <a:endParaRPr lang="ar-DZ" sz="44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759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الحقوق المالية :</a:t>
            </a:r>
          </a:p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تظهر الحقوق المالية باعتبارها جانبا آخر من الحقوق الأسرية في عدد من المظاهر نذكر منها : 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حق الزوجة في الصداق ،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الحق في  النفقة لذوي القربة</a:t>
            </a:r>
          </a:p>
          <a:p>
            <a:pPr marL="685800" indent="-685800" algn="just" rtl="1">
              <a:buFont typeface="Wingdings" panose="05000000000000000000" pitchFamily="2" charset="2"/>
              <a:buChar char="Ø"/>
            </a:pP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كذا الحق في الميراث . </a:t>
            </a:r>
            <a:endParaRPr lang="ar-DZ" sz="40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18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2C421F-B045-4387-701C-75430CF6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6" y="624109"/>
            <a:ext cx="10888385" cy="5925778"/>
          </a:xfrm>
        </p:spPr>
        <p:txBody>
          <a:bodyPr>
            <a:normAutofit fontScale="90000"/>
          </a:bodyPr>
          <a:lstStyle/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                    </a:t>
            </a:r>
            <a:r>
              <a:rPr kumimoji="0" lang="ar-DZ" sz="7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المبحث الثاني : تقسيمات الحق 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الأول : الحقوق غير المالية </a:t>
            </a:r>
            <a:b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الثاني : الحقوق المالية </a:t>
            </a:r>
            <a:b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</a:br>
            <a:r>
              <a:rPr lang="ar-DZ" sz="5400" b="1" dirty="0">
                <a:solidFill>
                  <a:srgbClr val="FF0000"/>
                </a:solidFill>
                <a:effectLst/>
                <a:ea typeface="SimSun" panose="02010600030101010101" pitchFamily="2" charset="-122"/>
                <a:cs typeface="Sakkal Majalla" panose="02000000000000000000" pitchFamily="2" charset="-78"/>
              </a:rPr>
              <a:t>المطلب الثالث : الحقوق المختلطة</a:t>
            </a: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b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30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الحقوق المالية :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أ‌-	الحق في الصداق للزوجة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الحق في الصداق هو حق مالي ثابت يدفعه الزوج للزوجة بموجب عقد الزواج ، و هو حق شرعي و قانوني خاص بالزوجة تتصرف فيه بكامل حريتها .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يثبت استحقاقها لكامل الصداق عند الدخول بها أو عند وفاة الزوج ، بينما تستحق نصفه في حالة الطلاق قبل الدخول ، بحسب ما جاء في المادة 16 من قانون الأسرة الجزائري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328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الحقوق المالية :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الحق في  النفقة لذوي القربى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يقصد بالنفقة كل ما يتم إنفاقه و صرفه على  متطلبات المعيشة وفقا ما هو متعارف عليه حسب المكان و الزمان من غذاء        و دواء و كسوة و مسكن ، حيث يثبت هذا الحق بسبب رابطة القرابة الأسرية . </a:t>
            </a:r>
            <a:endParaRPr lang="ar-DZ" sz="4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8546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 : الحقوق المالية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ب‌-	الحق في  النفقة لذوي القربى </a:t>
            </a:r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قد أكد المشرع الجزائري على هذا الحق  في قانون الأسرة حيث أوجب على الزوج الانفاق على زوجته ، كما أوجب على الأب الانفاق على أبنائه الذكور إلى غاية السن الرشد  و تستمر في حالة ما إذا كان الولد عاجز ا لآفة عقلية أو بدنية أو  لا يزال في وضعية تمدرس ، أما الإناث فيستمر الانفاق عليهم إلى غاية الزواج و الدخول  .</a:t>
            </a:r>
          </a:p>
          <a:p>
            <a:pPr algn="just" rtl="1"/>
            <a:r>
              <a:rPr lang="ar-DZ" sz="4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بشكل عام أوجب المشرع نفقة الأصول على الفروع و الفروع على الأصول حسب القدرة و الاحتياج و درجة القرابة في الإرث .</a:t>
            </a:r>
            <a:endParaRPr lang="ar-DZ" sz="32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149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2417" y="675861"/>
            <a:ext cx="2643808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الثاني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الأسرية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9054546" cy="6609522"/>
          </a:xfrm>
        </p:spPr>
        <p:txBody>
          <a:bodyPr>
            <a:no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</a:t>
            </a:r>
            <a:r>
              <a:rPr lang="ar-DZ" sz="48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انيا : الحقوق المالية :</a:t>
            </a:r>
          </a:p>
          <a:p>
            <a:pPr algn="just" rtl="1"/>
            <a:r>
              <a:rPr lang="ar-DZ" sz="48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ج -الحق في الميراث :</a:t>
            </a:r>
          </a:p>
          <a:p>
            <a:pPr algn="just" rtl="1"/>
            <a:r>
              <a:rPr lang="ar-DZ" sz="48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الحق في الميراث هو حق تنتقل بموجبه الذمة المالية للمورث المتوفى إلى الورثة الأحياء كل بحسب طبيعة و درجة قرابته للمتوفى .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 كرس المشرع أحكام الميراث في المواد 126 و ما بعدها من قانون الأسرة ، حيث جاء في المادة 126 على أن             " </a:t>
            </a:r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أسباب الإرث القرابة و الزوجية </a:t>
            </a:r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".</a:t>
            </a:r>
            <a:endParaRPr lang="ar-DZ" sz="32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86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CC170C-5F63-0A6B-A29E-B3B50361F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87627"/>
            <a:ext cx="10590211" cy="6182138"/>
          </a:xfrm>
        </p:spPr>
        <p:txBody>
          <a:bodyPr>
            <a:normAutofit fontScale="90000"/>
          </a:bodyPr>
          <a:lstStyle/>
          <a:p>
            <a:pPr algn="just" rtl="1"/>
            <a:br>
              <a:rPr lang="ar-DZ" dirty="0"/>
            </a:br>
            <a:r>
              <a:rPr lang="ar-DZ" sz="5300" b="1" dirty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المطلب الثالث : الحقوق المختلطة                    </a:t>
            </a:r>
            <a: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br>
              <a:rPr lang="ar-DZ" sz="44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المختلطة هي حقوق تبرز كمجموعة  حقوق بين فئة الحقوق غير المالية من جهة و فئة الحقوق المالية من جهة ثانية ، حيث تجمع بين خصائص الفئتين معا  المذكورتين أعلاه ، هذا و تظهر الحقوق المختلطة في كل من                         .                               . 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3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الفكرية أو الذهنية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الفرع الأول )                    .  </a:t>
            </a:r>
            <a:b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 كذا </a:t>
            </a:r>
            <a:r>
              <a:rPr lang="ar-DZ" sz="53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الأسرية </a:t>
            </a:r>
            <a:r>
              <a:rPr lang="ar-DZ" sz="53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 الفرع الثاني)                    </a:t>
            </a:r>
            <a: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  <a:br>
              <a:rPr lang="ar-DZ" sz="4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</a:br>
            <a:endParaRPr lang="en-GB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6720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الحقوق الفكرية هي حقوق تشكل  ثمرة الإنتاج و الابداع الذهني أو العقلي للإنسان ، حيث تنصب هذه الحقوق على ما يبتكره الشخص من مؤلفات أدبية و فنية ، و كذا من اختراعات أو علامات تجارية و رسوم و نماذج صناعية . </a:t>
            </a:r>
          </a:p>
          <a:p>
            <a:pPr algn="just" rtl="1"/>
            <a:r>
              <a:rPr lang="ar-DZ" sz="5400" b="1" dirty="0">
                <a:solidFill>
                  <a:srgbClr val="7030A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حيث ترتب كل هذه الابتكارات بمختلف أنواعها حقوقا لصاحبها          أو  للشخص الذي آلت إليه ،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هذا و تتنوع أشكال الحقوق الفكرية  التي تنجم عن هذه الابداعات و الابتكارات إلى حقوق معنوية  و أخرى مالية ، حيث يختلف نطاقها باختلاف موضوع الحق الفكري نفسه ، مؤلفا كان أو اختراعا أو علامة تجارية أو غير ذلك . </a:t>
            </a:r>
          </a:p>
        </p:txBody>
      </p:sp>
    </p:spTree>
    <p:extLst>
      <p:ext uri="{BB962C8B-B14F-4D97-AF65-F5344CB8AC3E}">
        <p14:creationId xmlns:p14="http://schemas.microsoft.com/office/powerpoint/2010/main" val="356993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تشكل الحقوق المالية الصورة الثانية  المترتبة عن الحق الفكري ، حيث تبرز هذه الحقوق إما في: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الحق في استغلال الحق الفكري ،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أو  الحق في التنازل عن الحق الفكري . </a:t>
            </a:r>
          </a:p>
        </p:txBody>
      </p:sp>
    </p:spTree>
    <p:extLst>
      <p:ext uri="{BB962C8B-B14F-4D97-AF65-F5344CB8AC3E}">
        <p14:creationId xmlns:p14="http://schemas.microsoft.com/office/powerpoint/2010/main" val="32909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85000" lnSpcReduction="20000"/>
          </a:bodyPr>
          <a:lstStyle/>
          <a:p>
            <a:pPr algn="just" rtl="1"/>
            <a:r>
              <a:rPr lang="ar-DZ" sz="54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الحق في استغلال الحق الفكري </a:t>
            </a:r>
            <a:r>
              <a:rPr lang="en-GB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  <a:endParaRPr lang="ar-DZ" sz="5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تتطابق الحقوق الفكرية كأصل عام مع حقوق الملكية ، ذلك أن الحق الفكري لا ينشأ و  لا يتقرر إلا بثبوت ملكية موضوع الحق الفكري لصاحبه ،و في هذا الإطار يترتب لصاحب الحق الفكري ما تقرره  ملكيته لهذا الحق من سلطات و التي من بينها حقه في استغلال هذا الحق . </a:t>
            </a:r>
          </a:p>
          <a:p>
            <a:pPr algn="just" rtl="1"/>
            <a:r>
              <a:rPr lang="ar-DZ" sz="54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هذا و يقتضي معنى الاستغلال في هذا الصدد الاستفادة المالية بالحصول على عائد مالي من جراء استغلال هذا الحق الفكري بكل الطرق القانونية الممكنة ، </a:t>
            </a:r>
            <a:r>
              <a:rPr lang="ar-DZ" sz="54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 بقاء ملكية الحق الفكري لصاحبه </a:t>
            </a:r>
            <a:r>
              <a:rPr lang="ar-DZ" sz="54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</a:p>
          <a:p>
            <a:pPr algn="just" rtl="1"/>
            <a:endParaRPr lang="ar-DZ" sz="5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6878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endParaRPr lang="en-GB" sz="160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الحق في استغلال الحق الفكري ،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في هذا الإطار كرس المشرع هذا الحق من خلال أحكام المادة 27 من الأمر 03-05 المتعلق بحقوق المؤلف          سالف الذكر و التي جاء  فيها " يحق للمؤلف </a:t>
            </a:r>
            <a:r>
              <a:rPr lang="ar-DZ" sz="1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استغلال مصنفه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بأي شكل من أشكال الاستغلال و الحصول على عائد مالي منه " .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  <a:p>
            <a:pPr algn="just" rtl="1"/>
            <a:endParaRPr lang="ar-DZ" sz="5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6535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25000" lnSpcReduction="20000"/>
          </a:bodyPr>
          <a:lstStyle/>
          <a:p>
            <a:pPr algn="just" rtl="1"/>
            <a:r>
              <a:rPr lang="ar-DZ" sz="19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الحق في استغلال الحق الفكري :</a:t>
            </a: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كما أكد المشرع الجزائري على هذا الحق أيضا من خلال المادة 09 من الأمر 03-06 المتعلق بالعلامات من أنه يخول تسجيل العلامة لصاحبها  " حق ملكيتها على السلع و الخدمات التي يعينها لها ..... </a:t>
            </a:r>
            <a:r>
              <a:rPr lang="ar-DZ" sz="19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منح رخص استغلال " </a:t>
            </a:r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</a:t>
            </a:r>
            <a:endParaRPr lang="en-GB" sz="192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ذلك أن منح </a:t>
            </a:r>
            <a:r>
              <a:rPr lang="ar-DZ" sz="192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رخص استغلال بمقابل </a:t>
            </a:r>
            <a:r>
              <a:rPr lang="ar-DZ" sz="192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لوضع العلامات المسجلة التي يملكها صاحب العلامة على السلع و الخدمات التجارية التي  ينتجها و يقدمها الغير ،  تعد صورة من صور الاستغلال لما يترتب عليه ذلك من عوائد مالية لصاحب العلامة . </a:t>
            </a:r>
            <a:r>
              <a:rPr lang="ar-DZ" sz="192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 </a:t>
            </a:r>
          </a:p>
          <a:p>
            <a:pPr algn="just" rtl="1"/>
            <a:endParaRPr lang="ar-DZ" sz="5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7830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2ED37C4-26F3-A3B6-8AA6-104E89297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4608" y="675861"/>
            <a:ext cx="3001617" cy="4422914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الفرع الأول </a:t>
            </a: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r>
              <a:rPr kumimoji="0" lang="ar-DZ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 </a:t>
            </a:r>
            <a:r>
              <a:rPr kumimoji="0" lang="ar-DZ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الحقوق الفكرية  </a:t>
            </a:r>
            <a:endParaRPr lang="en-GB" dirty="0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E27E7-D87E-BE6C-B21F-76B9C834BF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8358" y="99391"/>
            <a:ext cx="8627164" cy="6609522"/>
          </a:xfrm>
        </p:spPr>
        <p:txBody>
          <a:bodyPr>
            <a:normAutofit fontScale="32500" lnSpcReduction="20000"/>
          </a:bodyPr>
          <a:lstStyle/>
          <a:p>
            <a:pPr algn="just" rtl="1"/>
            <a:r>
              <a:rPr lang="ar-DZ" sz="160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ثانيا: الحقوق المالية : </a:t>
            </a:r>
          </a:p>
          <a:p>
            <a:pPr algn="just" rtl="1"/>
            <a:r>
              <a:rPr lang="ar-DZ" sz="16000" b="1" dirty="0">
                <a:solidFill>
                  <a:srgbClr val="00B05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أ- الحق في استغلال الحق الفكري ،</a:t>
            </a: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 في ذات الإطار أكد المشرع هذا الحق لأصحاب براءات الاختراع عندما أشار في  الفقرة الرابعة من المادة 11 من الأمر 03-07 سالف الذكر ، إلى أن " لصاحب الحق في البراءة ..........</a:t>
            </a:r>
            <a:r>
              <a:rPr lang="ar-DZ" sz="16000" b="1" dirty="0">
                <a:solidFill>
                  <a:srgbClr val="0070C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أن يبرم عقود تراخيص </a:t>
            </a:r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 ،</a:t>
            </a:r>
            <a:endParaRPr lang="en-GB" sz="16000" b="1" dirty="0">
              <a:solidFill>
                <a:schemeClr val="tx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/>
            <a:r>
              <a:rPr lang="ar-DZ" sz="16000" b="1" dirty="0">
                <a:solidFill>
                  <a:schemeClr val="tx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حيث يشكل ابرام عقود تراخيص خاصة ببراءة صور من صور استغلال الحق في براءة الاختراع بما يعود على صاحبها بمردود مالي . </a:t>
            </a:r>
            <a:endParaRPr lang="ar-DZ" sz="5400" b="1" dirty="0">
              <a:solidFill>
                <a:srgbClr val="00B05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47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726</TotalTime>
  <Words>1571</Words>
  <Application>Microsoft Office PowerPoint</Application>
  <PresentationFormat>شاشة عريضة</PresentationFormat>
  <Paragraphs>124</Paragraphs>
  <Slides>23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9" baseType="lpstr">
      <vt:lpstr>Arabic Typesetting</vt:lpstr>
      <vt:lpstr>Arial</vt:lpstr>
      <vt:lpstr>Century Gothic</vt:lpstr>
      <vt:lpstr>Wingdings</vt:lpstr>
      <vt:lpstr>Wingdings 3</vt:lpstr>
      <vt:lpstr>ربطة</vt:lpstr>
      <vt:lpstr>جامعة بسكرة  كلية الحقوق و العلوم السياسية   قسم القانون الخاص  السنة الأولى ليسانس جذع مشترك حقوق  </vt:lpstr>
      <vt:lpstr>                                  المبحث الثاني : تقسيمات الحق   المطلب الأول : الحقوق غير المالية  المطلب الثاني : الحقوق المالية  المطلب الثالث : الحقوق المختلطة  </vt:lpstr>
      <vt:lpstr> المطلب الثالث : الحقوق المختلطة                    :  الحقوق المختلطة هي حقوق تبرز كمجموعة  حقوق بين فئة الحقوق غير المالية من جهة و فئة الحقوق المالية من جهة ثانية ، حيث تجمع بين خصائص الفئتين معا  المذكورتين أعلاه ، هذا و تظهر الحقوق المختلطة في كل من                         .                               .    الحقوق الفكرية أو الذهنية ( الفرع الأول )                    .   و  كذا الحقوق الأسرية ( الفرع الثاني)                    .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بسكرة  كلية الحقوق و العلوم السياسية   قسم القانون الخاص  السنة الأولى ليسانس جذع مشترك حقوق  </dc:title>
  <dc:creator>ANIS INFO</dc:creator>
  <cp:lastModifiedBy>ANIS INFO</cp:lastModifiedBy>
  <cp:revision>169</cp:revision>
  <dcterms:created xsi:type="dcterms:W3CDTF">2025-09-29T18:29:53Z</dcterms:created>
  <dcterms:modified xsi:type="dcterms:W3CDTF">2026-02-14T21:40:00Z</dcterms:modified>
</cp:coreProperties>
</file>