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0"/>
  </p:notesMasterIdLst>
  <p:handoutMasterIdLst>
    <p:handoutMasterId r:id="rId21"/>
  </p:handoutMasterIdLst>
  <p:sldIdLst>
    <p:sldId id="324" r:id="rId2"/>
    <p:sldId id="259" r:id="rId3"/>
    <p:sldId id="282" r:id="rId4"/>
    <p:sldId id="365" r:id="rId5"/>
    <p:sldId id="400" r:id="rId6"/>
    <p:sldId id="402" r:id="rId7"/>
    <p:sldId id="414" r:id="rId8"/>
    <p:sldId id="415" r:id="rId9"/>
    <p:sldId id="409" r:id="rId10"/>
    <p:sldId id="416" r:id="rId11"/>
    <p:sldId id="410" r:id="rId12"/>
    <p:sldId id="417" r:id="rId13"/>
    <p:sldId id="418" r:id="rId14"/>
    <p:sldId id="411" r:id="rId15"/>
    <p:sldId id="419" r:id="rId16"/>
    <p:sldId id="420" r:id="rId17"/>
    <p:sldId id="421" r:id="rId18"/>
    <p:sldId id="31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07/10/2024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07/10/2024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raygroupintl.com/blog/what-is-a-growth-strateg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askzoe.co.uk/advantages-and-disadvantages-to-business-growth/" TargetMode="External"/><Relationship Id="rId5" Type="http://schemas.openxmlformats.org/officeDocument/2006/relationships/hyperlink" Target="https://www.nomadia-group.com/en/resources/blog/types-of-business-strategies-benefits-and-examples/" TargetMode="External"/><Relationship Id="rId4" Type="http://schemas.openxmlformats.org/officeDocument/2006/relationships/hyperlink" Target="https://www.graygroupintl.com/blog/what-is-a-growth-strateg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omadia-group.com/en/resources/blog/commercial-goals-examples-maximize-your-succe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4" name="Nuage 3"/>
          <p:cNvSpPr/>
          <p:nvPr/>
        </p:nvSpPr>
        <p:spPr>
          <a:xfrm>
            <a:off x="307975" y="7937"/>
            <a:ext cx="7264421" cy="90322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Char char="-"/>
            </a:pPr>
            <a:r>
              <a:rPr lang="fr-FR" sz="2800" b="1" dirty="0" smtClean="0">
                <a:solidFill>
                  <a:srgbClr val="C00000"/>
                </a:solidFill>
              </a:rPr>
              <a:t>2- </a:t>
            </a:r>
            <a:r>
              <a:rPr lang="fr-FR" sz="2800" b="1" dirty="0" err="1">
                <a:solidFill>
                  <a:schemeClr val="tx1"/>
                </a:solidFill>
              </a:rPr>
              <a:t>Cost</a:t>
            </a:r>
            <a:r>
              <a:rPr lang="fr-FR" sz="2800" b="1" dirty="0">
                <a:solidFill>
                  <a:schemeClr val="tx1"/>
                </a:solidFill>
              </a:rPr>
              <a:t> Leadership </a:t>
            </a:r>
            <a:r>
              <a:rPr lang="fr-FR" sz="2800" b="1" dirty="0" err="1">
                <a:solidFill>
                  <a:schemeClr val="tx1"/>
                </a:solidFill>
              </a:rPr>
              <a:t>Strategy</a:t>
            </a:r>
            <a:endParaRPr lang="fr-FR" sz="2800" b="1" dirty="0">
              <a:solidFill>
                <a:schemeClr val="tx1"/>
              </a:solidFill>
            </a:endParaRPr>
          </a:p>
        </p:txBody>
      </p:sp>
      <p:sp>
        <p:nvSpPr>
          <p:cNvPr id="14" name="Arrondir un rectangle avec un coin diagonal 13"/>
          <p:cNvSpPr/>
          <p:nvPr/>
        </p:nvSpPr>
        <p:spPr>
          <a:xfrm>
            <a:off x="155575" y="1052736"/>
            <a:ext cx="8736905" cy="561662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400" dirty="0" smtClean="0">
              <a:solidFill>
                <a:schemeClr val="tx1"/>
              </a:solidFill>
            </a:endParaRPr>
          </a:p>
          <a:p>
            <a:pPr algn="just"/>
            <a:r>
              <a:rPr lang="en-US" sz="2400" dirty="0">
                <a:solidFill>
                  <a:schemeClr val="tx1"/>
                </a:solidFill>
              </a:rPr>
              <a:t>	</a:t>
            </a:r>
            <a:r>
              <a:rPr lang="en-US" sz="2400" dirty="0" smtClean="0">
                <a:solidFill>
                  <a:schemeClr val="tx1"/>
                </a:solidFill>
              </a:rPr>
              <a:t>By </a:t>
            </a:r>
            <a:r>
              <a:rPr lang="en-US" sz="2400" dirty="0">
                <a:solidFill>
                  <a:schemeClr val="tx1"/>
                </a:solidFill>
              </a:rPr>
              <a:t>employing a cost leadership strategy, a company will not only be able to gain profit but eventually increase its market size as some consumers shop only at stores that offer the lowest price. </a:t>
            </a:r>
          </a:p>
          <a:p>
            <a:pPr algn="just"/>
            <a:r>
              <a:rPr lang="en-US" sz="2400" dirty="0">
                <a:solidFill>
                  <a:schemeClr val="tx1"/>
                </a:solidFill>
              </a:rPr>
              <a:t>Companies with the lowest cost of operation have higher chances of survival during downtimes.</a:t>
            </a:r>
          </a:p>
          <a:p>
            <a:pPr algn="just"/>
            <a:r>
              <a:rPr lang="en-US" sz="2400" dirty="0">
                <a:solidFill>
                  <a:schemeClr val="tx1"/>
                </a:solidFill>
              </a:rPr>
              <a:t>As their survival period is lengthened and overall stability is assured due to balanced growth might lead to reduced competition.</a:t>
            </a:r>
          </a:p>
          <a:p>
            <a:pPr algn="just"/>
            <a:r>
              <a:rPr lang="en-US" sz="2400" dirty="0">
                <a:solidFill>
                  <a:schemeClr val="tx1"/>
                </a:solidFill>
              </a:rPr>
              <a:t>Companies operating with a cost leadership strategy can achieve higher profit margins by reducing production costs as compared to their competitors who are focusing on pricing strategies.</a:t>
            </a:r>
          </a:p>
          <a:p>
            <a:pPr algn="just"/>
            <a:r>
              <a:rPr lang="en-US" sz="2400" dirty="0">
                <a:solidFill>
                  <a:schemeClr val="tx1"/>
                </a:solidFill>
              </a:rPr>
              <a:t>Surplus capital can be utilized to fund growth or investments such as research, technology upgrades, and other business expansion</a:t>
            </a:r>
          </a:p>
          <a:p>
            <a:pPr algn="just"/>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195993484"/>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Char char="-"/>
            </a:pPr>
            <a:r>
              <a:rPr lang="fr-FR" sz="2800" b="1" dirty="0" smtClean="0">
                <a:solidFill>
                  <a:srgbClr val="C00000"/>
                </a:solidFill>
              </a:rPr>
              <a:t>3- </a:t>
            </a:r>
            <a:r>
              <a:rPr lang="fr-FR" sz="2800" b="1" dirty="0">
                <a:solidFill>
                  <a:schemeClr val="tx1"/>
                </a:solidFill>
              </a:rPr>
              <a:t>Niche </a:t>
            </a:r>
            <a:r>
              <a:rPr lang="fr-FR" sz="2800" b="1" dirty="0" err="1">
                <a:solidFill>
                  <a:schemeClr val="tx1"/>
                </a:solidFill>
              </a:rPr>
              <a:t>Strategy</a:t>
            </a:r>
            <a:endParaRPr lang="fr-FR" sz="2800" b="1" dirty="0">
              <a:solidFill>
                <a:schemeClr val="tx1"/>
              </a:solidFill>
            </a:endParaRPr>
          </a:p>
        </p:txBody>
      </p:sp>
      <p:sp>
        <p:nvSpPr>
          <p:cNvPr id="14" name="Arrondir un rectangle avec un coin diagonal 13"/>
          <p:cNvSpPr/>
          <p:nvPr/>
        </p:nvSpPr>
        <p:spPr>
          <a:xfrm>
            <a:off x="155575" y="1916832"/>
            <a:ext cx="8808913"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niche strategy in marketing is a strategy that focuses on one small segment of the total market population</a:t>
            </a:r>
            <a:r>
              <a:rPr lang="en-US" sz="2400" dirty="0" smtClean="0">
                <a:solidFill>
                  <a:schemeClr val="tx1"/>
                </a:solidFill>
              </a:rPr>
              <a:t>.</a:t>
            </a:r>
          </a:p>
          <a:p>
            <a:pPr algn="just"/>
            <a:r>
              <a:rPr lang="en-US" sz="2400" dirty="0" smtClean="0">
                <a:solidFill>
                  <a:schemeClr val="tx1"/>
                </a:solidFill>
              </a:rPr>
              <a:t>	It </a:t>
            </a:r>
            <a:r>
              <a:rPr lang="en-US" sz="2400" dirty="0">
                <a:solidFill>
                  <a:schemeClr val="tx1"/>
                </a:solidFill>
              </a:rPr>
              <a:t>serves a specific group of customers with unique needs, preferences, and identities that differ from the larger market. For example, within the clothing industry, there are various niches such as vegan women's clothing, apparel for the LGBTQ+ community, and maternity wear.</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29086011"/>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Char char="-"/>
            </a:pPr>
            <a:r>
              <a:rPr lang="fr-FR" sz="2800" b="1" dirty="0" smtClean="0">
                <a:solidFill>
                  <a:srgbClr val="C00000"/>
                </a:solidFill>
              </a:rPr>
              <a:t>3- </a:t>
            </a:r>
            <a:r>
              <a:rPr lang="fr-FR" sz="2800" b="1" dirty="0">
                <a:solidFill>
                  <a:schemeClr val="tx1"/>
                </a:solidFill>
              </a:rPr>
              <a:t>Niche </a:t>
            </a:r>
            <a:r>
              <a:rPr lang="fr-FR" sz="2800" b="1" dirty="0" err="1">
                <a:solidFill>
                  <a:schemeClr val="tx1"/>
                </a:solidFill>
              </a:rPr>
              <a:t>Strategy</a:t>
            </a:r>
            <a:endParaRPr lang="fr-FR" sz="2800" b="1" dirty="0">
              <a:solidFill>
                <a:schemeClr val="tx1"/>
              </a:solidFill>
            </a:endParaRPr>
          </a:p>
        </p:txBody>
      </p:sp>
      <p:sp>
        <p:nvSpPr>
          <p:cNvPr id="14" name="Arrondir un rectangle avec un coin diagonal 13"/>
          <p:cNvSpPr/>
          <p:nvPr/>
        </p:nvSpPr>
        <p:spPr>
          <a:xfrm>
            <a:off x="155575" y="1916832"/>
            <a:ext cx="8808913"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Advantages of Niche Strategy</a:t>
            </a:r>
          </a:p>
          <a:p>
            <a:pPr algn="just"/>
            <a:r>
              <a:rPr lang="en-US" sz="2400" dirty="0">
                <a:solidFill>
                  <a:schemeClr val="tx1"/>
                </a:solidFill>
              </a:rPr>
              <a:t>Reduced competition: By focusing on a narrow market segment, a company reduces direct competition. This positioning establishes the company as a key player in that niche, reinforcing customer loyalty.</a:t>
            </a:r>
          </a:p>
          <a:p>
            <a:pPr algn="just"/>
            <a:r>
              <a:rPr lang="en-US" sz="2400" dirty="0">
                <a:solidFill>
                  <a:schemeClr val="tx1"/>
                </a:solidFill>
              </a:rPr>
              <a:t>Expertise and customization: By specializing, a company can develop in-depth expertise in its field. This leads to a better understanding of the specific needs of the niche market, allowing for more extensive customization of products or services</a:t>
            </a:r>
            <a:r>
              <a:rPr lang="en-US" sz="2400" dirty="0" smtClean="0">
                <a:solidFill>
                  <a:schemeClr val="tx1"/>
                </a:solidFill>
              </a:rPr>
              <a:t>.</a:t>
            </a:r>
            <a:endParaRPr lang="en-US" sz="2400" dirty="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292373962"/>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Char char="-"/>
            </a:pPr>
            <a:r>
              <a:rPr lang="fr-FR" sz="2800" b="1" dirty="0" smtClean="0">
                <a:solidFill>
                  <a:srgbClr val="C00000"/>
                </a:solidFill>
              </a:rPr>
              <a:t>3- </a:t>
            </a:r>
            <a:r>
              <a:rPr lang="fr-FR" sz="2800" b="1" dirty="0">
                <a:solidFill>
                  <a:schemeClr val="tx1"/>
                </a:solidFill>
              </a:rPr>
              <a:t>Niche </a:t>
            </a:r>
            <a:r>
              <a:rPr lang="fr-FR" sz="2800" b="1" dirty="0" err="1">
                <a:solidFill>
                  <a:schemeClr val="tx1"/>
                </a:solidFill>
              </a:rPr>
              <a:t>Strategy</a:t>
            </a:r>
            <a:endParaRPr lang="fr-FR" sz="2800" b="1" dirty="0">
              <a:solidFill>
                <a:schemeClr val="tx1"/>
              </a:solidFill>
            </a:endParaRPr>
          </a:p>
        </p:txBody>
      </p:sp>
      <p:sp>
        <p:nvSpPr>
          <p:cNvPr id="14" name="Arrondir un rectangle avec un coin diagonal 13"/>
          <p:cNvSpPr/>
          <p:nvPr/>
        </p:nvSpPr>
        <p:spPr>
          <a:xfrm>
            <a:off x="155575" y="1916832"/>
            <a:ext cx="8808913"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Advantages of Niche Strategy</a:t>
            </a:r>
          </a:p>
          <a:p>
            <a:pPr algn="just"/>
            <a:r>
              <a:rPr lang="en-US" sz="2400" dirty="0" smtClean="0">
                <a:solidFill>
                  <a:schemeClr val="tx1"/>
                </a:solidFill>
              </a:rPr>
              <a:t>Profitability</a:t>
            </a:r>
            <a:r>
              <a:rPr lang="en-US" sz="2400" dirty="0">
                <a:solidFill>
                  <a:schemeClr val="tx1"/>
                </a:solidFill>
              </a:rPr>
              <a:t>: Focusing on a niche market can often lead to increased profitability. Marketing costs are targeted towards a specific audience, and customization often results in higher profit margins.</a:t>
            </a:r>
          </a:p>
          <a:p>
            <a:pPr algn="just"/>
            <a:r>
              <a:rPr lang="en-US" sz="2400" dirty="0">
                <a:solidFill>
                  <a:schemeClr val="tx1"/>
                </a:solidFill>
              </a:rPr>
              <a:t>Customer loyalty: Niche strategy fosters closer customer-company relationships. By precisely addressing the needs of a narrow market, a company can cultivate a loyal and engaged customer base.</a:t>
            </a: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8379377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rgbClr val="C00000"/>
                </a:solidFill>
              </a:rPr>
              <a:t>4- GROWTH STRATEGY</a:t>
            </a:r>
            <a:endParaRPr lang="fr-FR" sz="2800" b="1" dirty="0">
              <a:solidFill>
                <a:schemeClr val="accent4">
                  <a:lumMod val="10000"/>
                </a:schemeClr>
              </a:solidFill>
            </a:endParaRPr>
          </a:p>
        </p:txBody>
      </p:sp>
      <p:sp>
        <p:nvSpPr>
          <p:cNvPr id="14" name="Arrondir un rectangle avec un coin diagonal 13"/>
          <p:cNvSpPr/>
          <p:nvPr/>
        </p:nvSpPr>
        <p:spPr>
          <a:xfrm>
            <a:off x="155575" y="1916832"/>
            <a:ext cx="8808913" cy="381642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a:t>
            </a:r>
            <a:r>
              <a:rPr lang="en-US" sz="2400" b="1" dirty="0">
                <a:solidFill>
                  <a:schemeClr val="tx1"/>
                </a:solidFill>
              </a:rPr>
              <a:t>growth strategy</a:t>
            </a:r>
            <a:r>
              <a:rPr lang="en-US" sz="2400" dirty="0">
                <a:solidFill>
                  <a:schemeClr val="tx1"/>
                </a:solidFill>
              </a:rPr>
              <a:t> is a plan or method used by a company to achieve business expansion. There are several different types of growth strategies that can be used by an organization in an effort to expand its business. Some common growth strategies include entering new markets, launching new products or services, acquiring other companies, increasing advertising, and/or expanding into new geographic regions. Each of these strategies can play an important role in aiding businesses to achieve rapid and sustainable growth that is profitable.</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69531351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rgbClr val="C00000"/>
                </a:solidFill>
              </a:rPr>
              <a:t>4- GROWTH STRATEGY</a:t>
            </a:r>
            <a:endParaRPr lang="fr-FR" sz="2800" b="1" dirty="0">
              <a:solidFill>
                <a:schemeClr val="accent4">
                  <a:lumMod val="10000"/>
                </a:schemeClr>
              </a:solidFill>
            </a:endParaRPr>
          </a:p>
        </p:txBody>
      </p:sp>
      <p:sp>
        <p:nvSpPr>
          <p:cNvPr id="14" name="Arrondir un rectangle avec un coin diagonal 13"/>
          <p:cNvSpPr/>
          <p:nvPr/>
        </p:nvSpPr>
        <p:spPr>
          <a:xfrm>
            <a:off x="155575" y="1916832"/>
            <a:ext cx="8808913" cy="381642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dirty="0">
                <a:solidFill>
                  <a:schemeClr val="tx1"/>
                </a:solidFill>
              </a:rPr>
              <a:t>A carefully crafted growth strategy is crucial for ensuring the long-term success of any business. It serves as a roadmap, guiding the company's expansion plans and aiding management in making informed </a:t>
            </a:r>
            <a:r>
              <a:rPr lang="en-US" sz="2400" dirty="0">
                <a:solidFill>
                  <a:schemeClr val="tx1"/>
                </a:solidFill>
                <a:hlinkClick r:id="rId3"/>
              </a:rPr>
              <a:t> decisions</a:t>
            </a:r>
            <a:r>
              <a:rPr lang="en-US" sz="2400" dirty="0">
                <a:solidFill>
                  <a:schemeClr val="tx1"/>
                </a:solidFill>
              </a:rPr>
              <a:t>. By implementing a growth strategy, a company can adapt to the ever-changing business landscape, boost its revenue, and unlock new opportunities.</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3838287452"/>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rgbClr val="C00000"/>
                </a:solidFill>
              </a:rPr>
              <a:t>4- GROWTH STRATEGY</a:t>
            </a:r>
            <a:endParaRPr lang="fr-FR" sz="2800" b="1" dirty="0">
              <a:solidFill>
                <a:schemeClr val="accent4">
                  <a:lumMod val="10000"/>
                </a:schemeClr>
              </a:solidFill>
            </a:endParaRPr>
          </a:p>
        </p:txBody>
      </p:sp>
      <p:sp>
        <p:nvSpPr>
          <p:cNvPr id="14" name="Arrondir un rectangle avec un coin diagonal 13"/>
          <p:cNvSpPr/>
          <p:nvPr/>
        </p:nvSpPr>
        <p:spPr>
          <a:xfrm>
            <a:off x="155575" y="1916832"/>
            <a:ext cx="8808913" cy="460851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en-US" sz="2400" dirty="0">
                <a:solidFill>
                  <a:schemeClr val="tx1"/>
                </a:solidFill>
              </a:rPr>
              <a:t>A growth strategy can bring a host of benefits to a company, and it's essential for businesses looking to expand their operations and increase their market share. Below are some of the benefits:</a:t>
            </a:r>
          </a:p>
          <a:p>
            <a:r>
              <a:rPr lang="en-US" sz="2400" b="1" dirty="0" smtClean="0">
                <a:solidFill>
                  <a:schemeClr val="tx1"/>
                </a:solidFill>
              </a:rPr>
              <a:t>Improved </a:t>
            </a:r>
            <a:r>
              <a:rPr lang="en-US" sz="2400" b="1" dirty="0">
                <a:solidFill>
                  <a:schemeClr val="tx1"/>
                </a:solidFill>
              </a:rPr>
              <a:t>Customer Loyalty</a:t>
            </a:r>
          </a:p>
          <a:p>
            <a:r>
              <a:rPr lang="en-US" sz="2400" dirty="0">
                <a:solidFill>
                  <a:schemeClr val="tx1"/>
                </a:solidFill>
              </a:rPr>
              <a:t>A growth strategy can help a company enhance its relationship with its customers. Offering them new and innovative products, services, or experiences can increase customer loyalty, translating into repeat business and long-term relationships</a:t>
            </a:r>
          </a:p>
          <a:p>
            <a:pPr algn="just"/>
            <a:r>
              <a:rPr lang="en-US" sz="2400" dirty="0" smtClean="0">
                <a:solidFill>
                  <a:schemeClr val="tx1"/>
                </a:solidFill>
              </a:rPr>
              <a:t>.</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2906966152"/>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4" name="Nuage 3"/>
          <p:cNvSpPr/>
          <p:nvPr/>
        </p:nvSpPr>
        <p:spPr>
          <a:xfrm>
            <a:off x="1643042" y="7937"/>
            <a:ext cx="5929354" cy="111680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solidFill>
                  <a:srgbClr val="C00000"/>
                </a:solidFill>
              </a:rPr>
              <a:t>4- GROWTH STRATEGY</a:t>
            </a:r>
            <a:endParaRPr lang="fr-FR" sz="2800" b="1" dirty="0">
              <a:solidFill>
                <a:schemeClr val="accent4">
                  <a:lumMod val="10000"/>
                </a:schemeClr>
              </a:solidFill>
            </a:endParaRPr>
          </a:p>
        </p:txBody>
      </p:sp>
      <p:sp>
        <p:nvSpPr>
          <p:cNvPr id="14" name="Arrondir un rectangle avec un coin diagonal 13"/>
          <p:cNvSpPr/>
          <p:nvPr/>
        </p:nvSpPr>
        <p:spPr>
          <a:xfrm>
            <a:off x="155575" y="1484784"/>
            <a:ext cx="8808913" cy="537321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b="1" dirty="0">
                <a:solidFill>
                  <a:schemeClr val="tx1"/>
                </a:solidFill>
              </a:rPr>
              <a:t>Greater Profitability</a:t>
            </a:r>
          </a:p>
          <a:p>
            <a:pPr algn="just"/>
            <a:r>
              <a:rPr lang="en-US" sz="2400" dirty="0">
                <a:solidFill>
                  <a:schemeClr val="tx1"/>
                </a:solidFill>
              </a:rPr>
              <a:t>A successful growth strategy can lead to greater profitability for the company. As revenue grows faster than costs, the company can achieve economies of scale and increased operating margins, resulting in greater profitability.</a:t>
            </a:r>
          </a:p>
          <a:p>
            <a:pPr algn="just"/>
            <a:r>
              <a:rPr lang="en-US" sz="2400" b="1" dirty="0">
                <a:solidFill>
                  <a:schemeClr val="tx1"/>
                </a:solidFill>
              </a:rPr>
              <a:t>Increased Market Share</a:t>
            </a:r>
          </a:p>
          <a:p>
            <a:pPr algn="just"/>
            <a:r>
              <a:rPr lang="en-US" sz="2400" dirty="0">
                <a:solidFill>
                  <a:schemeClr val="tx1"/>
                </a:solidFill>
              </a:rPr>
              <a:t>A successful growth strategy can be a game-changer for a company, opening doors to expanding its customer base and gaining a competitive advantage. By identifying new markets and creating innovative products or services, a company can attract fresh customers, resulting in increased revenue and profitability. Moreover, a larger market share not only provides stability during economic downturns but also helps the company navigate through fluctuations in demand.</a:t>
            </a:r>
          </a:p>
          <a:p>
            <a:pPr algn="just"/>
            <a:r>
              <a:rPr lang="en-US" sz="2400" dirty="0" smtClean="0">
                <a:solidFill>
                  <a:schemeClr val="tx1"/>
                </a:solidFill>
              </a:rPr>
              <a:t>.</a:t>
            </a:r>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4195459955"/>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95536" y="3105835"/>
            <a:ext cx="8748464" cy="1477328"/>
          </a:xfrm>
          <a:prstGeom prst="rect">
            <a:avLst/>
          </a:prstGeom>
        </p:spPr>
        <p:txBody>
          <a:bodyPr wrap="square">
            <a:spAutoFit/>
          </a:bodyPr>
          <a:lstStyle/>
          <a:p>
            <a:r>
              <a:rPr lang="fr-FR" dirty="0">
                <a:hlinkClick r:id="rId4"/>
              </a:rPr>
              <a:t>https://</a:t>
            </a:r>
            <a:r>
              <a:rPr lang="fr-FR" dirty="0" smtClean="0">
                <a:hlinkClick r:id="rId4"/>
              </a:rPr>
              <a:t>www.graygroupintl.com/blog/what-is-a-growth-strategy</a:t>
            </a:r>
            <a:endParaRPr lang="fr-FR" dirty="0" smtClean="0"/>
          </a:p>
          <a:p>
            <a:r>
              <a:rPr lang="fr-FR" dirty="0">
                <a:hlinkClick r:id="rId5"/>
              </a:rPr>
              <a:t>https://www.nomadia-group.com/en/resources/blog/types-of-business-strategies-benefits-and-examples</a:t>
            </a:r>
            <a:r>
              <a:rPr lang="fr-FR" dirty="0" smtClean="0">
                <a:hlinkClick r:id="rId5"/>
              </a:rPr>
              <a:t>/</a:t>
            </a:r>
            <a:endParaRPr lang="fr-FR" dirty="0" smtClean="0"/>
          </a:p>
          <a:p>
            <a:r>
              <a:rPr lang="fr-FR" dirty="0">
                <a:hlinkClick r:id="rId6"/>
              </a:rPr>
              <a:t>https://askzoe.co.uk/advantages-and-disadvantages-to-business-growth</a:t>
            </a:r>
            <a:r>
              <a:rPr lang="fr-FR" dirty="0" smtClean="0">
                <a:hlinkClick r:id="rId6"/>
              </a:rPr>
              <a:t>/</a:t>
            </a:r>
            <a:endParaRPr lang="fr-FR" dirty="0" smtClean="0"/>
          </a:p>
          <a:p>
            <a:r>
              <a:rPr lang="fr-FR" dirty="0"/>
              <a:t>https://sproutsocial.com/insights/niche-marketing/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81588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Level: </a:t>
            </a:r>
            <a:r>
              <a:rPr lang="en-US" sz="2800" b="1" dirty="0" smtClean="0">
                <a:solidFill>
                  <a:schemeClr val="tx1"/>
                </a:solidFill>
              </a:rPr>
              <a:t>1</a:t>
            </a:r>
            <a:r>
              <a:rPr lang="en-US" sz="2800" b="1" baseline="30000" dirty="0" smtClean="0">
                <a:solidFill>
                  <a:schemeClr val="tx1"/>
                </a:solidFill>
              </a:rPr>
              <a:t>rd</a:t>
            </a:r>
            <a:r>
              <a:rPr lang="en-US" sz="2800" b="1" dirty="0" smtClean="0">
                <a:solidFill>
                  <a:schemeClr val="tx1"/>
                </a:solidFill>
              </a:rPr>
              <a:t> Year Master. </a:t>
            </a:r>
            <a:r>
              <a:rPr lang="en-US" sz="2800" b="1" dirty="0">
                <a:solidFill>
                  <a:schemeClr val="tx1"/>
                </a:solidFill>
              </a:rPr>
              <a:t>Option:  </a:t>
            </a:r>
            <a:r>
              <a:rPr lang="en-US" sz="2800" b="1" dirty="0" smtClean="0">
                <a:solidFill>
                  <a:schemeClr val="tx1"/>
                </a:solidFill>
              </a:rPr>
              <a:t>Strategic 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smtClean="0">
                <a:solidFill>
                  <a:schemeClr val="accent4">
                    <a:lumMod val="10000"/>
                  </a:schemeClr>
                </a:solidFill>
              </a:rPr>
              <a:t>Prof: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dirty="0" err="1" smtClean="0">
                <a:solidFill>
                  <a:schemeClr val="accent4">
                    <a:lumMod val="10000"/>
                  </a:schemeClr>
                </a:solidFill>
              </a:rPr>
              <a:t>professsor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smtClean="0">
                <a:solidFill>
                  <a:schemeClr val="accent3"/>
                </a:solidFill>
              </a:rPr>
              <a:t>Course </a:t>
            </a:r>
            <a:r>
              <a:rPr lang="en-US" sz="3200" b="1" i="1" smtClean="0">
                <a:solidFill>
                  <a:schemeClr val="accent3"/>
                </a:solidFill>
              </a:rPr>
              <a:t>III:</a:t>
            </a:r>
            <a:endParaRPr lang="en-US" sz="3200" b="1" i="1" dirty="0" smtClean="0">
              <a:solidFill>
                <a:schemeClr val="accent3"/>
              </a:solidFill>
            </a:endParaRPr>
          </a:p>
          <a:p>
            <a:pPr algn="ctr"/>
            <a:r>
              <a:rPr lang="fr-FR" sz="3200" b="1" i="1" dirty="0" smtClean="0">
                <a:solidFill>
                  <a:schemeClr val="accent3"/>
                </a:solidFill>
              </a:rPr>
              <a:t>Business </a:t>
            </a:r>
            <a:r>
              <a:rPr lang="fr-FR" sz="3200" b="1" i="1" dirty="0" err="1" smtClean="0">
                <a:solidFill>
                  <a:schemeClr val="accent3"/>
                </a:solidFill>
              </a:rPr>
              <a:t>Strategies</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107157" y="1928802"/>
            <a:ext cx="8857331" cy="43085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a:solidFill>
                <a:schemeClr val="tx1"/>
              </a:solidFill>
            </a:endParaRPr>
          </a:p>
          <a:p>
            <a:pPr algn="just">
              <a:buFontTx/>
              <a:buChar char="-"/>
            </a:pPr>
            <a:endParaRPr lang="fr-FR" sz="2400" dirty="0" smtClean="0">
              <a:solidFill>
                <a:schemeClr val="tx1"/>
              </a:solidFill>
            </a:endParaRPr>
          </a:p>
          <a:p>
            <a:pPr algn="just">
              <a:buFontTx/>
              <a:buChar char="-"/>
            </a:pPr>
            <a:endParaRPr lang="fr-FR" sz="2400" dirty="0">
              <a:solidFill>
                <a:schemeClr val="tx1"/>
              </a:solidFill>
            </a:endParaRPr>
          </a:p>
          <a:p>
            <a:pPr algn="just">
              <a:buFontTx/>
              <a:buChar char="-"/>
            </a:pPr>
            <a:endParaRPr lang="fr-FR" sz="2800" dirty="0" smtClean="0">
              <a:solidFill>
                <a:schemeClr val="tx1"/>
              </a:solidFill>
            </a:endParaRPr>
          </a:p>
          <a:p>
            <a:pPr algn="just">
              <a:buFont typeface="Wingdings" pitchFamily="2" charset="2"/>
              <a:buChar char="v"/>
            </a:pPr>
            <a:r>
              <a:rPr lang="fr-FR" sz="2800" b="1" dirty="0" err="1" smtClean="0">
                <a:solidFill>
                  <a:srgbClr val="C00000"/>
                </a:solidFill>
              </a:rPr>
              <a:t>Definition</a:t>
            </a:r>
            <a:endParaRPr lang="fr-FR" sz="2800" b="1" dirty="0" smtClean="0">
              <a:solidFill>
                <a:srgbClr val="C00000"/>
              </a:solidFill>
            </a:endParaRPr>
          </a:p>
          <a:p>
            <a:pPr algn="just">
              <a:buFont typeface="Wingdings" pitchFamily="2" charset="2"/>
              <a:buChar char="v"/>
            </a:pPr>
            <a:r>
              <a:rPr lang="fr-FR" sz="2800" b="1" dirty="0" smtClean="0">
                <a:solidFill>
                  <a:srgbClr val="C00000"/>
                </a:solidFill>
              </a:rPr>
              <a:t>Types of </a:t>
            </a:r>
            <a:r>
              <a:rPr lang="fr-FR" sz="2800" b="1" dirty="0" err="1" smtClean="0">
                <a:solidFill>
                  <a:srgbClr val="C00000"/>
                </a:solidFill>
              </a:rPr>
              <a:t>strategies</a:t>
            </a:r>
            <a:r>
              <a:rPr lang="fr-FR" sz="2800" b="1" dirty="0" smtClean="0">
                <a:solidFill>
                  <a:srgbClr val="C00000"/>
                </a:solidFill>
              </a:rPr>
              <a:t>:</a:t>
            </a:r>
          </a:p>
          <a:p>
            <a:pPr marL="342900" indent="-342900" algn="just">
              <a:buFontTx/>
              <a:buChar char="-"/>
            </a:pPr>
            <a:r>
              <a:rPr lang="fr-FR" sz="2800" b="1" dirty="0" err="1" smtClean="0">
                <a:solidFill>
                  <a:schemeClr val="tx1"/>
                </a:solidFill>
              </a:rPr>
              <a:t>Differentiation</a:t>
            </a:r>
            <a:r>
              <a:rPr lang="fr-FR" sz="2800" b="1" dirty="0" smtClean="0">
                <a:solidFill>
                  <a:schemeClr val="tx1"/>
                </a:solidFill>
              </a:rPr>
              <a:t> </a:t>
            </a:r>
            <a:r>
              <a:rPr lang="fr-FR" sz="2800" b="1" dirty="0" err="1" smtClean="0">
                <a:solidFill>
                  <a:schemeClr val="tx1"/>
                </a:solidFill>
              </a:rPr>
              <a:t>Strategy</a:t>
            </a:r>
            <a:endParaRPr lang="fr-FR" sz="2800" b="1" dirty="0" smtClean="0">
              <a:solidFill>
                <a:schemeClr val="tx1"/>
              </a:solidFill>
            </a:endParaRPr>
          </a:p>
          <a:p>
            <a:pPr marL="342900" indent="-342900" algn="just">
              <a:buFontTx/>
              <a:buChar char="-"/>
            </a:pPr>
            <a:r>
              <a:rPr lang="fr-FR" sz="2800" b="1" dirty="0" err="1">
                <a:solidFill>
                  <a:schemeClr val="tx1"/>
                </a:solidFill>
              </a:rPr>
              <a:t>Cost</a:t>
            </a:r>
            <a:r>
              <a:rPr lang="fr-FR" sz="2800" b="1" dirty="0">
                <a:solidFill>
                  <a:schemeClr val="tx1"/>
                </a:solidFill>
              </a:rPr>
              <a:t> Leadership </a:t>
            </a:r>
            <a:r>
              <a:rPr lang="fr-FR" sz="2800" b="1" dirty="0" err="1">
                <a:solidFill>
                  <a:schemeClr val="tx1"/>
                </a:solidFill>
              </a:rPr>
              <a:t>Strategy</a:t>
            </a:r>
            <a:endParaRPr lang="fr-FR" sz="2800" b="1" dirty="0">
              <a:solidFill>
                <a:schemeClr val="tx1"/>
              </a:solidFill>
            </a:endParaRPr>
          </a:p>
          <a:p>
            <a:pPr marL="342900" indent="-342900" algn="just">
              <a:buFontTx/>
              <a:buChar char="-"/>
            </a:pPr>
            <a:r>
              <a:rPr lang="fr-FR" sz="2800" b="1" dirty="0">
                <a:solidFill>
                  <a:schemeClr val="tx1"/>
                </a:solidFill>
              </a:rPr>
              <a:t>Niche </a:t>
            </a:r>
            <a:r>
              <a:rPr lang="fr-FR" sz="2800" b="1" dirty="0" err="1" smtClean="0">
                <a:solidFill>
                  <a:schemeClr val="tx1"/>
                </a:solidFill>
              </a:rPr>
              <a:t>Strategy</a:t>
            </a:r>
            <a:endParaRPr lang="fr-FR" sz="2800" b="1" dirty="0" smtClean="0">
              <a:solidFill>
                <a:schemeClr val="tx1"/>
              </a:solidFill>
            </a:endParaRPr>
          </a:p>
          <a:p>
            <a:pPr marL="342900" indent="-342900" algn="just">
              <a:buFontTx/>
              <a:buChar char="-"/>
            </a:pPr>
            <a:r>
              <a:rPr lang="fr-FR" sz="2800" b="1" dirty="0" err="1">
                <a:solidFill>
                  <a:schemeClr val="tx1"/>
                </a:solidFill>
              </a:rPr>
              <a:t>Growth</a:t>
            </a:r>
            <a:r>
              <a:rPr lang="fr-FR" sz="2800" b="1" dirty="0">
                <a:solidFill>
                  <a:schemeClr val="tx1"/>
                </a:solidFill>
              </a:rPr>
              <a:t> </a:t>
            </a:r>
            <a:r>
              <a:rPr lang="fr-FR" sz="2800" b="1" dirty="0" err="1">
                <a:solidFill>
                  <a:schemeClr val="tx1"/>
                </a:solidFill>
              </a:rPr>
              <a:t>Strategy</a:t>
            </a:r>
            <a:endParaRPr lang="fr-FR" sz="2800" b="1" dirty="0">
              <a:solidFill>
                <a:schemeClr val="tx1"/>
              </a:solidFill>
            </a:endParaRPr>
          </a:p>
          <a:p>
            <a:pPr marL="342900" indent="-342900" algn="just">
              <a:buFontTx/>
              <a:buChar char="-"/>
            </a:pPr>
            <a:endParaRPr lang="fr-FR" sz="2000" b="1" dirty="0">
              <a:solidFill>
                <a:schemeClr val="tx1"/>
              </a:solidFill>
            </a:endParaRPr>
          </a:p>
          <a:p>
            <a:pPr marL="342900" indent="-342900" algn="just">
              <a:buFontTx/>
              <a:buChar char="-"/>
            </a:pPr>
            <a:endParaRPr lang="fr-FR" sz="2000" b="1" dirty="0">
              <a:solidFill>
                <a:schemeClr val="tx1"/>
              </a:solidFill>
            </a:endParaRPr>
          </a:p>
          <a:p>
            <a:pPr algn="just"/>
            <a:endParaRPr lang="fr-FR" sz="2000" b="1" dirty="0" smtClean="0">
              <a:solidFill>
                <a:schemeClr val="tx1"/>
              </a:solidFill>
            </a:endParaRPr>
          </a:p>
          <a:p>
            <a:pPr algn="just">
              <a:buFont typeface="Wingdings" pitchFamily="2" charset="2"/>
              <a:buChar char="v"/>
            </a:pPr>
            <a:endParaRPr lang="fr-FR" sz="2800" b="1" dirty="0">
              <a:solidFill>
                <a:srgbClr val="C00000"/>
              </a:solidFill>
            </a:endParaRPr>
          </a:p>
          <a:p>
            <a:pPr algn="just"/>
            <a:endParaRPr lang="fr-FR" sz="2000" b="1" dirty="0" smtClean="0">
              <a:solidFill>
                <a:schemeClr val="tx1"/>
              </a:solidFill>
            </a:endParaRPr>
          </a:p>
          <a:p>
            <a:pPr algn="just">
              <a:buFont typeface="Wingdings" pitchFamily="2" charset="2"/>
              <a:buChar char="v"/>
            </a:pPr>
            <a:endParaRPr lang="fr-FR" sz="2000" b="1" dirty="0" smtClean="0">
              <a:solidFill>
                <a:schemeClr val="tx1"/>
              </a:solidFill>
            </a:endParaRPr>
          </a:p>
          <a:p>
            <a:pPr algn="just">
              <a:buFont typeface="Wingdings" pitchFamily="2" charset="2"/>
              <a:buChar char="v"/>
            </a:pPr>
            <a:endParaRPr lang="fr-FR" sz="2400" dirty="0" smtClean="0">
              <a:solidFill>
                <a:schemeClr val="tx1"/>
              </a:solidFill>
            </a:endParaRPr>
          </a:p>
          <a:p>
            <a:pPr algn="just"/>
            <a:r>
              <a:rPr lang="fr-FR" sz="2400" dirty="0" smtClean="0">
                <a:solidFill>
                  <a:schemeClr val="tx1"/>
                </a:solidFill>
              </a:rPr>
              <a:t> </a:t>
            </a:r>
          </a:p>
          <a:p>
            <a:pPr algn="ctr">
              <a:buFontTx/>
              <a:buChar char="-"/>
            </a:pPr>
            <a:endParaRPr lang="fr-FR" sz="24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642910" y="574158"/>
            <a:ext cx="7529490" cy="911164"/>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err="1" smtClean="0">
                <a:solidFill>
                  <a:schemeClr val="accent4">
                    <a:lumMod val="10000"/>
                  </a:schemeClr>
                </a:solidFill>
              </a:rPr>
              <a:t>Definition</a:t>
            </a:r>
            <a:r>
              <a:rPr lang="fr-FR" sz="2800" b="1" dirty="0" smtClean="0">
                <a:solidFill>
                  <a:schemeClr val="accent4">
                    <a:lumMod val="10000"/>
                  </a:schemeClr>
                </a:solidFill>
              </a:rPr>
              <a:t> </a:t>
            </a:r>
            <a:endParaRPr lang="fr-FR" sz="2800" b="1" dirty="0">
              <a:solidFill>
                <a:schemeClr val="accent4">
                  <a:lumMod val="10000"/>
                </a:schemeClr>
              </a:solidFill>
            </a:endParaRPr>
          </a:p>
        </p:txBody>
      </p:sp>
      <p:sp>
        <p:nvSpPr>
          <p:cNvPr id="6" name="Arrondir un rectangle avec un coin diagonal 5"/>
          <p:cNvSpPr/>
          <p:nvPr/>
        </p:nvSpPr>
        <p:spPr>
          <a:xfrm>
            <a:off x="251520" y="2029882"/>
            <a:ext cx="8568952" cy="327132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en-US" sz="2400" dirty="0">
                <a:solidFill>
                  <a:schemeClr val="tx1"/>
                </a:solidFill>
              </a:rPr>
              <a:t>The business strategy is a company’s comprehensive action plan to achieve </a:t>
            </a:r>
            <a:r>
              <a:rPr lang="en-US" sz="2400" dirty="0">
                <a:solidFill>
                  <a:schemeClr val="tx1"/>
                </a:solidFill>
                <a:hlinkClick r:id="rId3"/>
              </a:rPr>
              <a:t>its commercial objectives</a:t>
            </a:r>
            <a:r>
              <a:rPr lang="en-US" sz="2400" dirty="0">
                <a:solidFill>
                  <a:schemeClr val="tx1"/>
                </a:solidFill>
              </a:rPr>
              <a:t>. It encompasses decisions related to product positioning in the market, customer interaction, competition management, and constitutes an essential pillar for the sustainable success of a business.</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4" name="Arrondir un rectangle avec un coin diagonal 13"/>
          <p:cNvSpPr/>
          <p:nvPr/>
        </p:nvSpPr>
        <p:spPr>
          <a:xfrm>
            <a:off x="500034" y="2132856"/>
            <a:ext cx="8215370" cy="345638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The </a:t>
            </a:r>
            <a:r>
              <a:rPr lang="en-US" sz="2400" dirty="0">
                <a:solidFill>
                  <a:schemeClr val="tx1"/>
                </a:solidFill>
              </a:rPr>
              <a:t>differentiation strategy relies on creating a unique offering that sets a company apart from its competitors in the market. This approach aims to offer something special, whether in terms of products, services, or even brand image.</a:t>
            </a:r>
            <a:endParaRPr lang="ar-DZ" sz="2400" b="1" dirty="0" smtClean="0">
              <a:solidFill>
                <a:schemeClr val="tx1"/>
              </a:solidFill>
            </a:endParaRPr>
          </a:p>
        </p:txBody>
      </p:sp>
      <p:sp>
        <p:nvSpPr>
          <p:cNvPr id="6" name="Nuage 5"/>
          <p:cNvSpPr/>
          <p:nvPr/>
        </p:nvSpPr>
        <p:spPr>
          <a:xfrm>
            <a:off x="642910" y="0"/>
            <a:ext cx="7529490"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1- </a:t>
            </a:r>
          </a:p>
          <a:p>
            <a:pPr algn="ctr" rtl="1"/>
            <a:r>
              <a:rPr lang="fr-FR" sz="2800" b="1" dirty="0" err="1" smtClean="0">
                <a:solidFill>
                  <a:schemeClr val="tx1"/>
                </a:solidFill>
              </a:rPr>
              <a:t>Differentiation</a:t>
            </a:r>
            <a:r>
              <a:rPr lang="fr-FR" sz="2800" b="1" dirty="0" smtClean="0">
                <a:solidFill>
                  <a:schemeClr val="tx1"/>
                </a:solidFill>
              </a:rPr>
              <a:t> </a:t>
            </a:r>
            <a:r>
              <a:rPr lang="fr-FR" sz="2800" b="1" dirty="0" err="1">
                <a:solidFill>
                  <a:schemeClr val="tx1"/>
                </a:solidFill>
              </a:rPr>
              <a:t>Strategy</a:t>
            </a:r>
            <a:endParaRPr lang="fr-FR" sz="2800" b="1" dirty="0">
              <a:solidFill>
                <a:schemeClr val="tx1"/>
              </a:solidFill>
            </a:endParaRPr>
          </a:p>
          <a:p>
            <a:pPr algn="ctr" rtl="1"/>
            <a:endParaRPr lang="fr-FR" sz="2800" b="1" dirty="0">
              <a:solidFill>
                <a:schemeClr val="accent4">
                  <a:lumMod val="10000"/>
                </a:schemeClr>
              </a:solidFill>
            </a:endParaRPr>
          </a:p>
        </p:txBody>
      </p:sp>
    </p:spTree>
    <p:extLst>
      <p:ext uri="{BB962C8B-B14F-4D97-AF65-F5344CB8AC3E}">
        <p14:creationId xmlns:p14="http://schemas.microsoft.com/office/powerpoint/2010/main" val="2784456276"/>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4" name="Arrondir un rectangle avec un coin diagonal 13"/>
          <p:cNvSpPr/>
          <p:nvPr/>
        </p:nvSpPr>
        <p:spPr>
          <a:xfrm>
            <a:off x="155575" y="1700808"/>
            <a:ext cx="8736905" cy="482453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b="1" dirty="0">
                <a:solidFill>
                  <a:schemeClr val="tx1"/>
                </a:solidFill>
              </a:rPr>
              <a:t>Reduction in Price Competition</a:t>
            </a:r>
          </a:p>
          <a:p>
            <a:pPr algn="just"/>
            <a:r>
              <a:rPr lang="en-US" sz="2400" dirty="0">
                <a:solidFill>
                  <a:schemeClr val="tx1"/>
                </a:solidFill>
              </a:rPr>
              <a:t>Following a differentiation strategy helps companies to lower their price commission in the industry. Suppose a firm provides a quality product, their competitors will struggle to succeed even after dropping their prices. When people receive quality products, they don’t mind paying higher prices.</a:t>
            </a:r>
          </a:p>
          <a:p>
            <a:pPr algn="just"/>
            <a:r>
              <a:rPr lang="en-US" sz="2400" b="1" dirty="0">
                <a:solidFill>
                  <a:schemeClr val="tx1"/>
                </a:solidFill>
              </a:rPr>
              <a:t>2. Product Uniqueness</a:t>
            </a:r>
          </a:p>
          <a:p>
            <a:pPr algn="just"/>
            <a:r>
              <a:rPr lang="en-US" sz="2400" dirty="0">
                <a:solidFill>
                  <a:schemeClr val="tx1"/>
                </a:solidFill>
              </a:rPr>
              <a:t>As said, product differentiation is the most popular type of differentiation strategy. When a company opts for this strategy, they achieve tremendous success because their competitors cannot deliver the same quality. That makes these companies one of a kind in the industry.</a:t>
            </a:r>
          </a:p>
          <a:p>
            <a:pPr algn="just"/>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Nuage 7"/>
          <p:cNvSpPr/>
          <p:nvPr/>
        </p:nvSpPr>
        <p:spPr>
          <a:xfrm>
            <a:off x="642910" y="0"/>
            <a:ext cx="7529490"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1- </a:t>
            </a:r>
          </a:p>
          <a:p>
            <a:pPr algn="ctr" rtl="1"/>
            <a:r>
              <a:rPr lang="fr-FR" sz="2800" b="1" dirty="0" err="1" smtClean="0">
                <a:solidFill>
                  <a:schemeClr val="tx1"/>
                </a:solidFill>
              </a:rPr>
              <a:t>Differentiation</a:t>
            </a:r>
            <a:r>
              <a:rPr lang="fr-FR" sz="2800" b="1" dirty="0" smtClean="0">
                <a:solidFill>
                  <a:schemeClr val="tx1"/>
                </a:solidFill>
              </a:rPr>
              <a:t> </a:t>
            </a:r>
            <a:r>
              <a:rPr lang="fr-FR" sz="2800" b="1" dirty="0" err="1">
                <a:solidFill>
                  <a:schemeClr val="tx1"/>
                </a:solidFill>
              </a:rPr>
              <a:t>Strategy</a:t>
            </a:r>
            <a:endParaRPr lang="fr-FR" sz="2800" b="1" dirty="0">
              <a:solidFill>
                <a:schemeClr val="tx1"/>
              </a:solidFill>
            </a:endParaRPr>
          </a:p>
          <a:p>
            <a:pPr algn="ctr" rtl="1"/>
            <a:endParaRPr lang="fr-FR" sz="2800" b="1" dirty="0">
              <a:solidFill>
                <a:schemeClr val="accent4">
                  <a:lumMod val="10000"/>
                </a:schemeClr>
              </a:solidFill>
            </a:endParaRPr>
          </a:p>
        </p:txBody>
      </p:sp>
    </p:spTree>
    <p:extLst>
      <p:ext uri="{BB962C8B-B14F-4D97-AF65-F5344CB8AC3E}">
        <p14:creationId xmlns:p14="http://schemas.microsoft.com/office/powerpoint/2010/main" val="1919601717"/>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4" name="Arrondir un rectangle avec un coin diagonal 13"/>
          <p:cNvSpPr/>
          <p:nvPr/>
        </p:nvSpPr>
        <p:spPr>
          <a:xfrm>
            <a:off x="155575" y="1772816"/>
            <a:ext cx="8736905" cy="46805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3</a:t>
            </a:r>
            <a:r>
              <a:rPr lang="en-US" sz="2400" b="1" dirty="0">
                <a:solidFill>
                  <a:schemeClr val="tx1"/>
                </a:solidFill>
              </a:rPr>
              <a:t>. Increased Profit Margins</a:t>
            </a:r>
          </a:p>
          <a:p>
            <a:pPr algn="just"/>
            <a:r>
              <a:rPr lang="en-US" sz="2400" dirty="0">
                <a:solidFill>
                  <a:schemeClr val="tx1"/>
                </a:solidFill>
              </a:rPr>
              <a:t>If a company aims for a competitive advantage in the industry because of its high-quality product, it can set higher price points. Thus, resulting in increased profit margin, and the company can earn higher revenue with minimum sales.</a:t>
            </a:r>
          </a:p>
          <a:p>
            <a:pPr algn="just"/>
            <a:r>
              <a:rPr lang="en-US" sz="2400" b="1" dirty="0">
                <a:solidFill>
                  <a:schemeClr val="tx1"/>
                </a:solidFill>
              </a:rPr>
              <a:t>4. Customer Loyalty</a:t>
            </a:r>
          </a:p>
          <a:p>
            <a:pPr algn="just"/>
            <a:r>
              <a:rPr lang="en-US" sz="2400" dirty="0">
                <a:solidFill>
                  <a:schemeClr val="tx1"/>
                </a:solidFill>
              </a:rPr>
              <a:t>When you satisfy your customers with their desired product, you can earn brand loyalty. Differentiation is a market strategy, and you must remain empathetic towards your customer to create a product they require.</a:t>
            </a:r>
          </a:p>
          <a:p>
            <a:pPr algn="just"/>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Nuage 7"/>
          <p:cNvSpPr/>
          <p:nvPr/>
        </p:nvSpPr>
        <p:spPr>
          <a:xfrm>
            <a:off x="642910" y="0"/>
            <a:ext cx="7529490" cy="1340767"/>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1- </a:t>
            </a:r>
          </a:p>
          <a:p>
            <a:pPr algn="ctr" rtl="1"/>
            <a:r>
              <a:rPr lang="fr-FR" sz="2800" b="1" dirty="0" err="1" smtClean="0">
                <a:solidFill>
                  <a:schemeClr val="tx1"/>
                </a:solidFill>
              </a:rPr>
              <a:t>Differentiation</a:t>
            </a:r>
            <a:r>
              <a:rPr lang="fr-FR" sz="2800" b="1" dirty="0" smtClean="0">
                <a:solidFill>
                  <a:schemeClr val="tx1"/>
                </a:solidFill>
              </a:rPr>
              <a:t> </a:t>
            </a:r>
            <a:r>
              <a:rPr lang="fr-FR" sz="2800" b="1" dirty="0" err="1">
                <a:solidFill>
                  <a:schemeClr val="tx1"/>
                </a:solidFill>
              </a:rPr>
              <a:t>Strategy</a:t>
            </a:r>
            <a:endParaRPr lang="fr-FR" sz="2800" b="1" dirty="0">
              <a:solidFill>
                <a:schemeClr val="tx1"/>
              </a:solidFill>
            </a:endParaRPr>
          </a:p>
          <a:p>
            <a:pPr algn="ctr" rtl="1"/>
            <a:endParaRPr lang="fr-FR" sz="2800" b="1" dirty="0">
              <a:solidFill>
                <a:schemeClr val="accent4">
                  <a:lumMod val="10000"/>
                </a:schemeClr>
              </a:solidFill>
            </a:endParaRPr>
          </a:p>
        </p:txBody>
      </p:sp>
    </p:spTree>
    <p:extLst>
      <p:ext uri="{BB962C8B-B14F-4D97-AF65-F5344CB8AC3E}">
        <p14:creationId xmlns:p14="http://schemas.microsoft.com/office/powerpoint/2010/main" val="41309994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4" name="Arrondir un rectangle avec un coin diagonal 13"/>
          <p:cNvSpPr/>
          <p:nvPr/>
        </p:nvSpPr>
        <p:spPr>
          <a:xfrm>
            <a:off x="155575" y="2276872"/>
            <a:ext cx="8736905" cy="32403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5</a:t>
            </a:r>
            <a:r>
              <a:rPr lang="en-US" sz="2400" b="1" dirty="0">
                <a:solidFill>
                  <a:schemeClr val="tx1"/>
                </a:solidFill>
              </a:rPr>
              <a:t>. Minimum or No Substitutes</a:t>
            </a:r>
          </a:p>
          <a:p>
            <a:pPr algn="just"/>
            <a:r>
              <a:rPr lang="en-US" sz="2400" dirty="0">
                <a:solidFill>
                  <a:schemeClr val="tx1"/>
                </a:solidFill>
              </a:rPr>
              <a:t>Implementing a differentiation strategy helps in creating products with no or minimum substitutes. For example, your company has made a product with unique features. The customers will have to choose your product unless a competitor delivers the same product at a similar or lower price.</a:t>
            </a:r>
          </a:p>
          <a:p>
            <a:pPr algn="just"/>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8" name="Nuage 7"/>
          <p:cNvSpPr/>
          <p:nvPr/>
        </p:nvSpPr>
        <p:spPr>
          <a:xfrm>
            <a:off x="642910" y="0"/>
            <a:ext cx="7529490" cy="162879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1- </a:t>
            </a:r>
          </a:p>
          <a:p>
            <a:pPr algn="ctr" rtl="1"/>
            <a:r>
              <a:rPr lang="fr-FR" sz="2800" b="1" dirty="0" err="1" smtClean="0">
                <a:solidFill>
                  <a:schemeClr val="tx1"/>
                </a:solidFill>
              </a:rPr>
              <a:t>Differentiation</a:t>
            </a:r>
            <a:r>
              <a:rPr lang="fr-FR" sz="2800" b="1" dirty="0" smtClean="0">
                <a:solidFill>
                  <a:schemeClr val="tx1"/>
                </a:solidFill>
              </a:rPr>
              <a:t> </a:t>
            </a:r>
            <a:r>
              <a:rPr lang="fr-FR" sz="2800" b="1" dirty="0" err="1">
                <a:solidFill>
                  <a:schemeClr val="tx1"/>
                </a:solidFill>
              </a:rPr>
              <a:t>Strategy</a:t>
            </a:r>
            <a:endParaRPr lang="fr-FR" sz="2800" b="1" dirty="0">
              <a:solidFill>
                <a:schemeClr val="tx1"/>
              </a:solidFill>
            </a:endParaRPr>
          </a:p>
          <a:p>
            <a:pPr algn="ctr" rtl="1"/>
            <a:endParaRPr lang="fr-FR" sz="2800" b="1" dirty="0">
              <a:solidFill>
                <a:schemeClr val="accent4">
                  <a:lumMod val="10000"/>
                </a:schemeClr>
              </a:solidFill>
            </a:endParaRPr>
          </a:p>
        </p:txBody>
      </p:sp>
    </p:spTree>
    <p:extLst>
      <p:ext uri="{BB962C8B-B14F-4D97-AF65-F5344CB8AC3E}">
        <p14:creationId xmlns:p14="http://schemas.microsoft.com/office/powerpoint/2010/main" val="3317402537"/>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4" name="Nuage 3"/>
          <p:cNvSpPr/>
          <p:nvPr/>
        </p:nvSpPr>
        <p:spPr>
          <a:xfrm>
            <a:off x="1643042" y="7937"/>
            <a:ext cx="5929354" cy="1537392"/>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Char char="-"/>
            </a:pPr>
            <a:r>
              <a:rPr lang="fr-FR" sz="2800" b="1" dirty="0" smtClean="0">
                <a:solidFill>
                  <a:srgbClr val="C00000"/>
                </a:solidFill>
              </a:rPr>
              <a:t>2- </a:t>
            </a:r>
            <a:r>
              <a:rPr lang="fr-FR" sz="2800" b="1" dirty="0" err="1">
                <a:solidFill>
                  <a:schemeClr val="tx1"/>
                </a:solidFill>
              </a:rPr>
              <a:t>Cost</a:t>
            </a:r>
            <a:r>
              <a:rPr lang="fr-FR" sz="2800" b="1" dirty="0">
                <a:solidFill>
                  <a:schemeClr val="tx1"/>
                </a:solidFill>
              </a:rPr>
              <a:t> Leadership </a:t>
            </a:r>
            <a:r>
              <a:rPr lang="fr-FR" sz="2800" b="1" dirty="0" err="1">
                <a:solidFill>
                  <a:schemeClr val="tx1"/>
                </a:solidFill>
              </a:rPr>
              <a:t>Strategy</a:t>
            </a:r>
            <a:endParaRPr lang="fr-FR" sz="2800" b="1" dirty="0">
              <a:solidFill>
                <a:schemeClr val="tx1"/>
              </a:solidFill>
            </a:endParaRPr>
          </a:p>
        </p:txBody>
      </p:sp>
      <p:sp>
        <p:nvSpPr>
          <p:cNvPr id="14" name="Arrondir un rectangle avec un coin diagonal 13"/>
          <p:cNvSpPr/>
          <p:nvPr/>
        </p:nvSpPr>
        <p:spPr>
          <a:xfrm>
            <a:off x="155575" y="2132856"/>
            <a:ext cx="8736905" cy="410445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chemeClr val="tx1"/>
                </a:solidFill>
              </a:rPr>
              <a:t>Cost Leadership is a strategy to reduce the cost of operation and produce the lowest priced products or services, to outdo the closest competitors and gain market share. </a:t>
            </a:r>
          </a:p>
          <a:p>
            <a:r>
              <a:rPr lang="en-US" sz="2400" dirty="0">
                <a:solidFill>
                  <a:schemeClr val="tx1"/>
                </a:solidFill>
              </a:rPr>
              <a:t>It requires the vigorous pursuit of cost minimization techniques such as efficient utilization of scale of production, good purchasing strategy, modern technology, and producing quality products. </a:t>
            </a:r>
          </a:p>
          <a:p>
            <a:r>
              <a:rPr lang="en-US" sz="2400" dirty="0">
                <a:solidFill>
                  <a:schemeClr val="tx1"/>
                </a:solidFill>
              </a:rPr>
              <a:t>Companies can develop a cost leadership strategy by analyzing existing operations, researching their competitors, identifying strategies to reduce costs, and keeping a track of progress.</a:t>
            </a:r>
          </a:p>
          <a:p>
            <a:pPr algn="just"/>
            <a:endParaRPr lang="ar-DZ" sz="2400" b="1" dirty="0" smtClean="0">
              <a:solidFill>
                <a:schemeClr val="tx1"/>
              </a:solidFill>
            </a:endParaRPr>
          </a:p>
        </p:txBody>
      </p:sp>
      <p:sp>
        <p:nvSpPr>
          <p:cNvPr id="2" name="AutoShape 2" descr="What Is Strategic Managemen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Tree>
    <p:extLst>
      <p:ext uri="{BB962C8B-B14F-4D97-AF65-F5344CB8AC3E}">
        <p14:creationId xmlns:p14="http://schemas.microsoft.com/office/powerpoint/2010/main" val="1930073044"/>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9505</TotalTime>
  <Words>1104</Words>
  <Application>Microsoft Office PowerPoint</Application>
  <PresentationFormat>Affichage à l'écran (4:3)</PresentationFormat>
  <Paragraphs>155</Paragraphs>
  <Slides>18</Slides>
  <Notes>17</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1249</cp:revision>
  <dcterms:created xsi:type="dcterms:W3CDTF">2008-12-20T18:29:40Z</dcterms:created>
  <dcterms:modified xsi:type="dcterms:W3CDTF">2024-10-07T09:49:48Z</dcterms:modified>
</cp:coreProperties>
</file>