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Inter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haroni" panose="02010803020104030203" pitchFamily="2" charset="-79"/>
      <p:bold r:id="rId1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2" d="100"/>
          <a:sy n="62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86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28731"/>
            <a:ext cx="7556421" cy="20540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8050"/>
              </a:lnSpc>
              <a:buNone/>
            </a:pPr>
            <a:r>
              <a:rPr lang="en-US" sz="6450" b="1" kern="0" spc="-129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صناعة الطاقة: هيكل، سلوك، أداء</a:t>
            </a:r>
            <a:endParaRPr lang="en-US" sz="6450" dirty="0"/>
          </a:p>
        </p:txBody>
      </p:sp>
      <p:sp>
        <p:nvSpPr>
          <p:cNvPr id="4" name="Text 1"/>
          <p:cNvSpPr/>
          <p:nvPr/>
        </p:nvSpPr>
        <p:spPr>
          <a:xfrm>
            <a:off x="793790" y="4622959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800" kern="0" spc="-36" dirty="0">
                <a:solidFill>
                  <a:srgbClr val="E0D6DE"/>
                </a:solidFill>
                <a:latin typeface="Aharoni" panose="02010803020104030203" pitchFamily="2" charset="-79"/>
                <a:ea typeface="Inter" pitchFamily="34" charset="-122"/>
                <a:cs typeface="Aharoni" panose="02010803020104030203" pitchFamily="2" charset="-79"/>
              </a:rPr>
              <a:t>صناعة الطاقة هي من أهم القطاعات الاقتصادية، تلعب دورًا رئيسيًا في تأمين احتياجاتنا من الطاقة وتشكل أساسًا للتنمية الاقتصادية.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 3"/>
          <p:cNvSpPr/>
          <p:nvPr/>
        </p:nvSpPr>
        <p:spPr>
          <a:xfrm>
            <a:off x="909399" y="5753457"/>
            <a:ext cx="13168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kern="0" spc="-36" dirty="0">
                <a:solidFill>
                  <a:srgbClr val="3C3838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dd</a:t>
            </a:r>
            <a:endParaRPr lang="en-US" sz="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779389"/>
            <a:ext cx="93852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5850"/>
              </a:lnSpc>
              <a:buNone/>
            </a:pPr>
            <a:r>
              <a:rPr lang="en-US" sz="4650" b="1" kern="0" spc="-94" dirty="0" err="1" smtClean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أهمية</a:t>
            </a:r>
            <a:r>
              <a:rPr lang="en-US" sz="4650" b="1" kern="0" spc="-94" dirty="0" smtClean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4650" b="1" kern="0" spc="-94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صناعة الطاقة وتأثيرها على الاقتصاد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4451390" y="386322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633674" y="3939659"/>
            <a:ext cx="145733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b="1" kern="0" spc="-56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5188506" y="386322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توفير الطاقة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5188506" y="4371380"/>
            <a:ext cx="38421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تُعتبر صناعة الطاقة حيوية لتوفير الطاقة للأنشطة الاقتصادية والاجتماعية.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9257467" y="386322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414867" y="3939659"/>
            <a:ext cx="195382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b="1" kern="0" spc="-56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9994583" y="386322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النمو الاقتصادي</a:t>
            </a:r>
            <a:endParaRPr lang="en-US" sz="2300" dirty="0"/>
          </a:p>
        </p:txBody>
      </p:sp>
      <p:sp>
        <p:nvSpPr>
          <p:cNvPr id="11" name="Text 8"/>
          <p:cNvSpPr/>
          <p:nvPr/>
        </p:nvSpPr>
        <p:spPr>
          <a:xfrm>
            <a:off x="9994583" y="4371380"/>
            <a:ext cx="38421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E0D6DE"/>
                </a:solidFill>
                <a:latin typeface="Aharoni" panose="02010803020104030203" pitchFamily="2" charset="-79"/>
                <a:ea typeface="Inter" pitchFamily="34" charset="-122"/>
                <a:cs typeface="Aharoni" panose="02010803020104030203" pitchFamily="2" charset="-79"/>
              </a:rPr>
              <a:t>تعزز صناعة الطاقة النمو الاقتصادي عبر توفير الطاقة اللازمة للصناعة والتجارة.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451390" y="55791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609028" y="5655588"/>
            <a:ext cx="195024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b="1" kern="0" spc="-56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800" dirty="0"/>
          </a:p>
        </p:txBody>
      </p:sp>
      <p:sp>
        <p:nvSpPr>
          <p:cNvPr id="14" name="Text 11"/>
          <p:cNvSpPr/>
          <p:nvPr/>
        </p:nvSpPr>
        <p:spPr>
          <a:xfrm>
            <a:off x="5188506" y="557915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خلق فرص العمل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5188506" y="6087308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توفر صناعة الطاقة فرص عمل واسعة في مجالات الاستخراج، الإنتاج، والنقل.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13290"/>
            <a:ext cx="11669316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850"/>
              </a:lnSpc>
              <a:buNone/>
            </a:pPr>
            <a:r>
              <a:rPr lang="en-US" sz="4650" b="1" kern="0" spc="-94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هيكل صناعة الطاقة: مكوناتها الرئيسية والعلاقات بينها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82452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استخراج الموارد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4423410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تُعدّ المرحلة الأولى في صناعة الطاقة، حيث يتم استخراج النفط والغاز الطبيعي من باطن الأرض.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332928" y="382452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التكرير والإنتاج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5332928" y="44234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تُعالج المواد الخام المستخرجة وتحوّل إلى منتجات قابلة للاستخدام مثل البنزين والديزل.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9872067" y="382452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النقل والتوزيع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9872067" y="4423410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تُنقل الطاقة من أماكن الإنتاج إلى أماكن الاستهلاك عبر خطوط الأنابيب أو شبكات الكهرباء.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36050"/>
            <a:ext cx="12676584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kern="0" spc="-94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سلوك اللاعبين في صناعة الطاقة: الأهداف والاستراتيجيات</a:t>
            </a:r>
            <a:endParaRPr lang="en-US" sz="4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720471"/>
            <a:ext cx="4347567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96788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الشركات النفطية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1020604" y="6476048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تهدف الشركات النفطية إلى تحقيق أرباح من خلال استخراج النفط وتكريره.</a:t>
            </a:r>
            <a:endParaRPr lang="en-US" sz="2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57" y="4720471"/>
            <a:ext cx="4347567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68171" y="596788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شركات الطاقة</a:t>
            </a:r>
            <a:endParaRPr lang="en-US" sz="2300" dirty="0"/>
          </a:p>
        </p:txBody>
      </p:sp>
      <p:sp>
        <p:nvSpPr>
          <p:cNvPr id="9" name="Text 4"/>
          <p:cNvSpPr/>
          <p:nvPr/>
        </p:nvSpPr>
        <p:spPr>
          <a:xfrm>
            <a:off x="5368171" y="6476048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تركز شركات الطاقة على إنتاج الطاقة الكهربائية وتوزيعها على المستهلكين.</a:t>
            </a:r>
            <a:endParaRPr lang="en-US" sz="2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924" y="4720471"/>
            <a:ext cx="4347567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96788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المستهلكون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9715738" y="6476048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يسعى المستهلكون للحصول على الطاقة بأقل تكلفة ممكنة.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92141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5850"/>
              </a:lnSpc>
              <a:buNone/>
            </a:pPr>
            <a:r>
              <a:rPr lang="en-US" sz="4400" b="1" kern="0" spc="-94" dirty="0">
                <a:solidFill>
                  <a:srgbClr val="FF8AAF"/>
                </a:solidFill>
                <a:latin typeface="Aharoni" panose="02010803020104030203" pitchFamily="2" charset="-79"/>
                <a:ea typeface="Petrona Bold" pitchFamily="34" charset="-122"/>
                <a:cs typeface="Aharoni" panose="02010803020104030203" pitchFamily="2" charset="-79"/>
              </a:rPr>
              <a:t>التحديات التنظيمية وأثرها على أداء الصناعة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0190" y="3720822"/>
            <a:ext cx="7556421" cy="2616518"/>
          </a:xfrm>
          <a:prstGeom prst="roundRect">
            <a:avLst>
              <a:gd name="adj" fmla="val 3641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87810" y="3784874"/>
            <a:ext cx="7541181" cy="5374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14624" y="387215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E0D6DE"/>
                </a:solidFill>
                <a:latin typeface="Aharoni" panose="02010803020104030203" pitchFamily="2" charset="-79"/>
                <a:ea typeface="Inter" pitchFamily="34" charset="-122"/>
                <a:cs typeface="Aharoni" panose="02010803020104030203" pitchFamily="2" charset="-79"/>
              </a:rPr>
              <a:t>التحديات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289024" y="387215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E0D6DE"/>
                </a:solidFill>
                <a:latin typeface="Aharoni" panose="02010803020104030203" pitchFamily="2" charset="-79"/>
                <a:ea typeface="Inter" pitchFamily="34" charset="-122"/>
                <a:cs typeface="Aharoni" panose="02010803020104030203" pitchFamily="2" charset="-79"/>
              </a:rPr>
              <a:t>التأثير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Shape 5"/>
          <p:cNvSpPr/>
          <p:nvPr/>
        </p:nvSpPr>
        <p:spPr>
          <a:xfrm>
            <a:off x="6287810" y="4378762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514624" y="452247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E0D6DE"/>
                </a:solidFill>
                <a:latin typeface="Aharoni" panose="02010803020104030203" pitchFamily="2" charset="-79"/>
                <a:ea typeface="Inter" pitchFamily="34" charset="-122"/>
                <a:cs typeface="Aharoni" panose="02010803020104030203" pitchFamily="2" charset="-79"/>
              </a:rPr>
              <a:t>اللوائح البيئية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0289024" y="452247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E0D6DE"/>
                </a:solidFill>
                <a:latin typeface="Aharoni" panose="02010803020104030203" pitchFamily="2" charset="-79"/>
                <a:ea typeface="Inter" pitchFamily="34" charset="-122"/>
                <a:cs typeface="Aharoni" panose="02010803020104030203" pitchFamily="2" charset="-79"/>
              </a:rPr>
              <a:t>خفض الانبعاثات الكربونية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287810" y="5029081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514624" y="517278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E0D6DE"/>
                </a:solidFill>
                <a:latin typeface="Aharoni" panose="02010803020104030203" pitchFamily="2" charset="-79"/>
                <a:ea typeface="Inter" pitchFamily="34" charset="-122"/>
                <a:cs typeface="Aharoni" panose="02010803020104030203" pitchFamily="2" charset="-79"/>
              </a:rPr>
              <a:t>الاستقرار السياسي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0289024" y="517278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E0D6DE"/>
                </a:solidFill>
                <a:latin typeface="Aharoni" panose="02010803020104030203" pitchFamily="2" charset="-79"/>
                <a:ea typeface="Inter" pitchFamily="34" charset="-122"/>
                <a:cs typeface="Aharoni" panose="02010803020104030203" pitchFamily="2" charset="-79"/>
              </a:rPr>
              <a:t>تأثير على سلاسل الإمداد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6287810" y="5679400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6514624" y="582310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E0D6DE"/>
                </a:solidFill>
                <a:latin typeface="Aharoni" panose="02010803020104030203" pitchFamily="2" charset="-79"/>
                <a:ea typeface="Inter" pitchFamily="34" charset="-122"/>
                <a:cs typeface="Aharoni" panose="02010803020104030203" pitchFamily="2" charset="-79"/>
              </a:rPr>
              <a:t>الاستثمار في التقنيات الجديدة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289024" y="582310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E0D6DE"/>
                </a:solidFill>
                <a:latin typeface="Aharoni" panose="02010803020104030203" pitchFamily="2" charset="-79"/>
                <a:ea typeface="Inter" pitchFamily="34" charset="-122"/>
                <a:cs typeface="Aharoni" panose="02010803020104030203" pitchFamily="2" charset="-79"/>
              </a:rPr>
              <a:t>تحسين كفاءة الطاقة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7" y="-1276946"/>
            <a:ext cx="14630400" cy="255389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786419" y="2033993"/>
            <a:ext cx="9080421" cy="6704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250"/>
              </a:lnSpc>
              <a:buNone/>
            </a:pPr>
            <a:r>
              <a:rPr lang="en-US" sz="4400" b="1" kern="0" spc="-84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اتجاهات التكنولوجيا والابتكار في صناعة الطاقة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303770" y="4092654"/>
            <a:ext cx="22860" cy="3575447"/>
          </a:xfrm>
          <a:prstGeom prst="roundRect">
            <a:avLst>
              <a:gd name="adj" fmla="val 375382"/>
            </a:avLst>
          </a:prstGeom>
          <a:solidFill>
            <a:srgbClr val="48367C"/>
          </a:solidFill>
          <a:ln/>
        </p:spPr>
      </p:sp>
      <p:sp>
        <p:nvSpPr>
          <p:cNvPr id="5" name="Shape 2"/>
          <p:cNvSpPr/>
          <p:nvPr/>
        </p:nvSpPr>
        <p:spPr>
          <a:xfrm>
            <a:off x="6393120" y="4540806"/>
            <a:ext cx="715089" cy="22860"/>
          </a:xfrm>
          <a:prstGeom prst="roundRect">
            <a:avLst>
              <a:gd name="adj" fmla="val 375382"/>
            </a:avLst>
          </a:prstGeom>
          <a:solidFill>
            <a:srgbClr val="48367C"/>
          </a:solidFill>
          <a:ln/>
        </p:spPr>
      </p:sp>
      <p:sp>
        <p:nvSpPr>
          <p:cNvPr id="6" name="Shape 3"/>
          <p:cNvSpPr/>
          <p:nvPr/>
        </p:nvSpPr>
        <p:spPr>
          <a:xfrm>
            <a:off x="7085350" y="4322445"/>
            <a:ext cx="459700" cy="459700"/>
          </a:xfrm>
          <a:prstGeom prst="roundRect">
            <a:avLst>
              <a:gd name="adj" fmla="val 18667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249537" y="4391382"/>
            <a:ext cx="131326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2400" b="1" kern="0" spc="-5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3509963" y="4296966"/>
            <a:ext cx="2681526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00"/>
              </a:lnSpc>
              <a:buNone/>
            </a:pPr>
            <a:r>
              <a:rPr lang="en-US" sz="2400" b="1" kern="0" spc="-42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الطاقة المتجددة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715089" y="4754642"/>
            <a:ext cx="5476399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550"/>
              </a:lnSpc>
              <a:buNone/>
            </a:pPr>
            <a:r>
              <a:rPr lang="en-US" sz="2400" kern="0" spc="-32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زيادة الاعتماد على مصادر الطاقة المتجددة مثل الطاقة الشمسية وطاقة الرياح.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7522190" y="5562362"/>
            <a:ext cx="715089" cy="22860"/>
          </a:xfrm>
          <a:prstGeom prst="roundRect">
            <a:avLst>
              <a:gd name="adj" fmla="val 375382"/>
            </a:avLst>
          </a:prstGeom>
          <a:solidFill>
            <a:srgbClr val="48367C"/>
          </a:solidFill>
          <a:ln/>
        </p:spPr>
      </p:sp>
      <p:sp>
        <p:nvSpPr>
          <p:cNvPr id="11" name="Shape 8"/>
          <p:cNvSpPr/>
          <p:nvPr/>
        </p:nvSpPr>
        <p:spPr>
          <a:xfrm>
            <a:off x="7085350" y="5344001"/>
            <a:ext cx="459700" cy="459700"/>
          </a:xfrm>
          <a:prstGeom prst="roundRect">
            <a:avLst>
              <a:gd name="adj" fmla="val 18667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227153" y="5412938"/>
            <a:ext cx="175974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2400" b="1" kern="0" spc="-5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8438912" y="5318522"/>
            <a:ext cx="2681526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00"/>
              </a:lnSpc>
              <a:buNone/>
            </a:pPr>
            <a:r>
              <a:rPr lang="en-US" sz="2400" b="1" kern="0" spc="-42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التخزين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8438912" y="5776198"/>
            <a:ext cx="5476399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550"/>
              </a:lnSpc>
              <a:buNone/>
            </a:pPr>
            <a:r>
              <a:rPr lang="en-US" sz="2400" kern="0" spc="-32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تطوير تقنيات تخزين الطاقة لتحسين كفاءة استخدام مصادر الطاقة المتجددة.</a:t>
            </a:r>
            <a:endParaRPr lang="en-US" sz="2400" dirty="0"/>
          </a:p>
        </p:txBody>
      </p:sp>
      <p:sp>
        <p:nvSpPr>
          <p:cNvPr id="15" name="Shape 12"/>
          <p:cNvSpPr/>
          <p:nvPr/>
        </p:nvSpPr>
        <p:spPr>
          <a:xfrm>
            <a:off x="6393120" y="6481763"/>
            <a:ext cx="715089" cy="22860"/>
          </a:xfrm>
          <a:prstGeom prst="roundRect">
            <a:avLst>
              <a:gd name="adj" fmla="val 375382"/>
            </a:avLst>
          </a:prstGeom>
          <a:solidFill>
            <a:srgbClr val="48367C"/>
          </a:solidFill>
          <a:ln/>
        </p:spPr>
      </p:sp>
      <p:sp>
        <p:nvSpPr>
          <p:cNvPr id="16" name="Shape 13"/>
          <p:cNvSpPr/>
          <p:nvPr/>
        </p:nvSpPr>
        <p:spPr>
          <a:xfrm>
            <a:off x="7085350" y="6263402"/>
            <a:ext cx="459700" cy="459700"/>
          </a:xfrm>
          <a:prstGeom prst="roundRect">
            <a:avLst>
              <a:gd name="adj" fmla="val 18667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227272" y="6332339"/>
            <a:ext cx="175736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2400" b="1" kern="0" spc="-51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3509963" y="6237923"/>
            <a:ext cx="2681526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00"/>
              </a:lnSpc>
              <a:buNone/>
            </a:pPr>
            <a:r>
              <a:rPr lang="en-US" sz="2400" b="1" kern="0" spc="-42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الذكاء الاصطناعي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715089" y="6695599"/>
            <a:ext cx="5476399" cy="762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50"/>
              </a:lnSpc>
              <a:buNone/>
            </a:pPr>
            <a:r>
              <a:rPr lang="en-US" sz="2400" kern="0" spc="-32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استخدام الذكاء الاصطناعي لتحسين إدارة شبكات الطاقة وتقليل الفاقد.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567458"/>
            <a:ext cx="8953500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kern="0" spc="-94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مؤشرات الأداء الرئيسية في صناعة الطاقة</a:t>
            </a:r>
            <a:endParaRPr lang="en-US" sz="4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90" y="2651879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51390" y="344566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إنتاج الطاقة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4451390" y="3953828"/>
            <a:ext cx="45224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كمية الطاقة المنتجة من جميع المصادر.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021" y="2651879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314021" y="344566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استهلاك الطاقة</a:t>
            </a:r>
            <a:endParaRPr lang="en-US" sz="2300" dirty="0"/>
          </a:p>
        </p:txBody>
      </p:sp>
      <p:sp>
        <p:nvSpPr>
          <p:cNvPr id="9" name="Text 4"/>
          <p:cNvSpPr/>
          <p:nvPr/>
        </p:nvSpPr>
        <p:spPr>
          <a:xfrm>
            <a:off x="9314021" y="3953828"/>
            <a:ext cx="4522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كمية الطاقة المستهلكة في مختلف القطاعات.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90" y="499717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451390" y="579096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كفاءة الطاقة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4451390" y="6299121"/>
            <a:ext cx="45224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نسبة الطاقة المنتجة إلى الطاقة المستهلكة.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021" y="4997172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314021" y="579096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الانبعاثات الكربونية</a:t>
            </a:r>
            <a:endParaRPr lang="en-US" sz="2300" dirty="0"/>
          </a:p>
        </p:txBody>
      </p:sp>
      <p:sp>
        <p:nvSpPr>
          <p:cNvPr id="15" name="Text 8"/>
          <p:cNvSpPr/>
          <p:nvPr/>
        </p:nvSpPr>
        <p:spPr>
          <a:xfrm>
            <a:off x="9314021" y="6299121"/>
            <a:ext cx="4522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كمية غازات الدفيئة المنبعثة من صناعة الطاقة.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65672"/>
            <a:ext cx="93852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5850"/>
              </a:lnSpc>
              <a:buNone/>
            </a:pPr>
            <a:r>
              <a:rPr lang="en-US" sz="4650" b="1" kern="0" spc="-94" dirty="0" err="1" smtClean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التوصيات</a:t>
            </a:r>
            <a:r>
              <a:rPr lang="en-US" sz="4650" b="1" kern="0" spc="-94" dirty="0" smtClean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4650" b="1" kern="0" spc="-94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لتحسين أداء صناعة الطاقة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3394353"/>
            <a:ext cx="4579263" cy="1702832"/>
          </a:xfrm>
          <a:prstGeom prst="roundRect">
            <a:avLst>
              <a:gd name="adj" fmla="val 5595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3628787"/>
            <a:ext cx="321873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الاستثمار في الطاقة المتجددة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028224" y="4136946"/>
            <a:ext cx="41103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زيادة الاستثمار في مصادر الطاقة المتجددة لتحقيق الاستدامة البيئية.</a:t>
            </a:r>
            <a:endParaRPr lang="en-US" sz="2400" dirty="0"/>
          </a:p>
        </p:txBody>
      </p:sp>
      <p:sp>
        <p:nvSpPr>
          <p:cNvPr id="7" name="Shape 4"/>
          <p:cNvSpPr/>
          <p:nvPr/>
        </p:nvSpPr>
        <p:spPr>
          <a:xfrm>
            <a:off x="5599867" y="3394353"/>
            <a:ext cx="4579263" cy="1702832"/>
          </a:xfrm>
          <a:prstGeom prst="roundRect">
            <a:avLst>
              <a:gd name="adj" fmla="val 5595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834301" y="362878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تحسين كفاءة الطاقة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5834301" y="4136946"/>
            <a:ext cx="41103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تطبيق تقنيات جديدة لخفض الفاقد في إنتاج ونقل الطاقة.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793790" y="5323999"/>
            <a:ext cx="9385221" cy="1339929"/>
          </a:xfrm>
          <a:prstGeom prst="roundRect">
            <a:avLst>
              <a:gd name="adj" fmla="val 7110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55843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تطوير البنية التحتية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1028224" y="6066592"/>
            <a:ext cx="8916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تحسين البنية التحتية للطاقة لتلبية الاحتياجات المتزايدة.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353</Words>
  <Application>Microsoft Office PowerPoint</Application>
  <PresentationFormat>Personnalisé</PresentationFormat>
  <Paragraphs>70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Inter Medium</vt:lpstr>
      <vt:lpstr>Petrona Bold</vt:lpstr>
      <vt:lpstr>Inter</vt:lpstr>
      <vt:lpstr>Calibri</vt:lpstr>
      <vt:lpstr>Aharoni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</cp:lastModifiedBy>
  <cp:revision>3</cp:revision>
  <dcterms:created xsi:type="dcterms:W3CDTF">2024-11-12T19:12:59Z</dcterms:created>
  <dcterms:modified xsi:type="dcterms:W3CDTF">2024-11-12T19:25:45Z</dcterms:modified>
</cp:coreProperties>
</file>