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58"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A959C5-0A7A-4DDD-880B-212A31BDD718}"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B791F758-D205-49A0-9EEE-1F3C572ABF28}">
      <dgm:prSet phldrT="[Texte]" custT="1"/>
      <dgm:spPr/>
      <dgm:t>
        <a:bodyPr/>
        <a:lstStyle/>
        <a:p>
          <a:r>
            <a:rPr lang="ar-DZ" sz="2400" dirty="0"/>
            <a:t>عدم استعمال احكام القيمة كـ : كبير، صغير، رائع، مدهش</a:t>
          </a:r>
          <a:endParaRPr lang="fr-FR" sz="2400" dirty="0"/>
        </a:p>
      </dgm:t>
    </dgm:pt>
    <dgm:pt modelId="{2BD1AB67-F54F-4A23-B749-8899A3EC31D4}" type="parTrans" cxnId="{EC56696A-778C-466F-B705-1969DA09B322}">
      <dgm:prSet/>
      <dgm:spPr/>
      <dgm:t>
        <a:bodyPr/>
        <a:lstStyle/>
        <a:p>
          <a:endParaRPr lang="fr-FR"/>
        </a:p>
      </dgm:t>
    </dgm:pt>
    <dgm:pt modelId="{280E4DCC-8ADB-44B4-9678-CF9BAF864469}" type="sibTrans" cxnId="{EC56696A-778C-466F-B705-1969DA09B322}">
      <dgm:prSet/>
      <dgm:spPr/>
      <dgm:t>
        <a:bodyPr/>
        <a:lstStyle/>
        <a:p>
          <a:endParaRPr lang="fr-FR"/>
        </a:p>
      </dgm:t>
    </dgm:pt>
    <dgm:pt modelId="{C9F9C0C2-25D9-41C5-92D4-A5DC40E3B1CC}">
      <dgm:prSet phldrT="[Texte]"/>
      <dgm:spPr/>
      <dgm:t>
        <a:bodyPr/>
        <a:lstStyle/>
        <a:p>
          <a:r>
            <a:rPr lang="ar-DZ" dirty="0">
              <a:solidFill>
                <a:srgbClr val="0070C0"/>
              </a:solidFill>
            </a:rPr>
            <a:t>الانتقال من العام نحو الخاص</a:t>
          </a:r>
          <a:endParaRPr lang="fr-FR" dirty="0">
            <a:solidFill>
              <a:srgbClr val="0070C0"/>
            </a:solidFill>
          </a:endParaRPr>
        </a:p>
      </dgm:t>
    </dgm:pt>
    <dgm:pt modelId="{4836A206-D83A-4E9C-8DA3-5A4A31B77732}" type="parTrans" cxnId="{9AFC804A-33BF-48E3-92B9-D4697D572D64}">
      <dgm:prSet/>
      <dgm:spPr/>
      <dgm:t>
        <a:bodyPr/>
        <a:lstStyle/>
        <a:p>
          <a:endParaRPr lang="fr-FR"/>
        </a:p>
      </dgm:t>
    </dgm:pt>
    <dgm:pt modelId="{F6EFF655-9D97-453F-B3FE-7FB024258EF7}" type="sibTrans" cxnId="{9AFC804A-33BF-48E3-92B9-D4697D572D64}">
      <dgm:prSet/>
      <dgm:spPr/>
      <dgm:t>
        <a:bodyPr/>
        <a:lstStyle/>
        <a:p>
          <a:endParaRPr lang="fr-FR"/>
        </a:p>
      </dgm:t>
    </dgm:pt>
    <dgm:pt modelId="{3BA9DB7F-119A-4CDC-B0C5-F5C665A70DB3}">
      <dgm:prSet phldrT="[Texte]">
        <dgm:style>
          <a:lnRef idx="1">
            <a:schemeClr val="accent4"/>
          </a:lnRef>
          <a:fillRef idx="3">
            <a:schemeClr val="accent4"/>
          </a:fillRef>
          <a:effectRef idx="2">
            <a:schemeClr val="accent4"/>
          </a:effectRef>
          <a:fontRef idx="minor">
            <a:schemeClr val="lt1"/>
          </a:fontRef>
        </dgm:style>
      </dgm:prSet>
      <dgm:spPr/>
      <dgm:t>
        <a:bodyPr/>
        <a:lstStyle/>
        <a:p>
          <a:r>
            <a:rPr lang="ar-DZ" dirty="0">
              <a:solidFill>
                <a:srgbClr val="7030A0"/>
              </a:solidFill>
            </a:rPr>
            <a:t>استعمال اللغة </a:t>
          </a:r>
          <a:r>
            <a:rPr lang="ar-DZ" dirty="0" err="1">
              <a:solidFill>
                <a:srgbClr val="7030A0"/>
              </a:solidFill>
            </a:rPr>
            <a:t>السوسيولوجية</a:t>
          </a:r>
          <a:r>
            <a:rPr lang="ar-DZ" dirty="0">
              <a:solidFill>
                <a:srgbClr val="7030A0"/>
              </a:solidFill>
            </a:rPr>
            <a:t> في التحرير والابتعاد عن التعبير الادبي</a:t>
          </a:r>
          <a:endParaRPr lang="fr-FR" dirty="0">
            <a:solidFill>
              <a:srgbClr val="7030A0"/>
            </a:solidFill>
          </a:endParaRPr>
        </a:p>
      </dgm:t>
    </dgm:pt>
    <dgm:pt modelId="{DCA4226E-DDEF-460F-B3FF-714116571DD2}" type="parTrans" cxnId="{D31D7903-6FD2-4522-B2B9-BE6F53EE2CC5}">
      <dgm:prSet/>
      <dgm:spPr/>
      <dgm:t>
        <a:bodyPr/>
        <a:lstStyle/>
        <a:p>
          <a:endParaRPr lang="fr-FR"/>
        </a:p>
      </dgm:t>
    </dgm:pt>
    <dgm:pt modelId="{5E2075A9-8EC9-4CA5-818F-4FEC7423244D}" type="sibTrans" cxnId="{D31D7903-6FD2-4522-B2B9-BE6F53EE2CC5}">
      <dgm:prSet/>
      <dgm:spPr/>
      <dgm:t>
        <a:bodyPr/>
        <a:lstStyle/>
        <a:p>
          <a:endParaRPr lang="fr-FR"/>
        </a:p>
      </dgm:t>
    </dgm:pt>
    <dgm:pt modelId="{D4AC5C8F-55EF-4E8E-9AD8-792795D3212A}">
      <dgm:prSet phldrT="[Texte]"/>
      <dgm:spPr/>
      <dgm:t>
        <a:bodyPr/>
        <a:lstStyle/>
        <a:p>
          <a:r>
            <a:rPr lang="ar-DZ" dirty="0"/>
            <a:t>احترام حجم الإشكالية حسب الموضوع والمستوى لتفادي الدخول في التكرار والاطناب</a:t>
          </a:r>
          <a:endParaRPr lang="fr-FR" dirty="0"/>
        </a:p>
      </dgm:t>
    </dgm:pt>
    <dgm:pt modelId="{C5B90564-6F8F-435F-9364-9B8074BEB99E}" type="sibTrans" cxnId="{036B1C55-6809-4FD7-9D2E-4FFB3BE4AD9D}">
      <dgm:prSet/>
      <dgm:spPr/>
      <dgm:t>
        <a:bodyPr/>
        <a:lstStyle/>
        <a:p>
          <a:endParaRPr lang="fr-FR"/>
        </a:p>
      </dgm:t>
    </dgm:pt>
    <dgm:pt modelId="{561F8825-500A-4356-9FDA-B5D1B120D6CF}" type="parTrans" cxnId="{036B1C55-6809-4FD7-9D2E-4FFB3BE4AD9D}">
      <dgm:prSet/>
      <dgm:spPr/>
      <dgm:t>
        <a:bodyPr/>
        <a:lstStyle/>
        <a:p>
          <a:endParaRPr lang="fr-FR"/>
        </a:p>
      </dgm:t>
    </dgm:pt>
    <dgm:pt modelId="{A4A89F63-D34D-41A9-8A9B-728D684E2E2A}" type="pres">
      <dgm:prSet presAssocID="{B0A959C5-0A7A-4DDD-880B-212A31BDD718}" presName="cycle" presStyleCnt="0">
        <dgm:presLayoutVars>
          <dgm:dir/>
          <dgm:resizeHandles val="exact"/>
        </dgm:presLayoutVars>
      </dgm:prSet>
      <dgm:spPr/>
    </dgm:pt>
    <dgm:pt modelId="{B5DE4FFE-CEBF-4693-9636-FF0C53FE6138}" type="pres">
      <dgm:prSet presAssocID="{B791F758-D205-49A0-9EEE-1F3C572ABF28}" presName="node" presStyleLbl="node1" presStyleIdx="0" presStyleCnt="4" custScaleX="136463">
        <dgm:presLayoutVars>
          <dgm:bulletEnabled val="1"/>
        </dgm:presLayoutVars>
      </dgm:prSet>
      <dgm:spPr/>
    </dgm:pt>
    <dgm:pt modelId="{06D656C8-3681-4609-88F1-ABD2E534039F}" type="pres">
      <dgm:prSet presAssocID="{B791F758-D205-49A0-9EEE-1F3C572ABF28}" presName="spNode" presStyleCnt="0"/>
      <dgm:spPr/>
    </dgm:pt>
    <dgm:pt modelId="{1FBBF5E1-DFF9-484C-AE0A-F02933E9B9E5}" type="pres">
      <dgm:prSet presAssocID="{280E4DCC-8ADB-44B4-9678-CF9BAF864469}" presName="sibTrans" presStyleLbl="sibTrans1D1" presStyleIdx="0" presStyleCnt="4"/>
      <dgm:spPr/>
    </dgm:pt>
    <dgm:pt modelId="{47AEC8F1-48D7-4BDC-A4BB-809FE6E57505}" type="pres">
      <dgm:prSet presAssocID="{C9F9C0C2-25D9-41C5-92D4-A5DC40E3B1CC}" presName="node" presStyleLbl="node1" presStyleIdx="1" presStyleCnt="4" custScaleX="143067">
        <dgm:presLayoutVars>
          <dgm:bulletEnabled val="1"/>
        </dgm:presLayoutVars>
      </dgm:prSet>
      <dgm:spPr/>
    </dgm:pt>
    <dgm:pt modelId="{9A9FAD07-B591-44A9-A532-3BBFD2821BED}" type="pres">
      <dgm:prSet presAssocID="{C9F9C0C2-25D9-41C5-92D4-A5DC40E3B1CC}" presName="spNode" presStyleCnt="0"/>
      <dgm:spPr/>
    </dgm:pt>
    <dgm:pt modelId="{3A637A87-6367-40E6-8D65-8F376768F7D8}" type="pres">
      <dgm:prSet presAssocID="{F6EFF655-9D97-453F-B3FE-7FB024258EF7}" presName="sibTrans" presStyleLbl="sibTrans1D1" presStyleIdx="1" presStyleCnt="4"/>
      <dgm:spPr/>
    </dgm:pt>
    <dgm:pt modelId="{9CEF8F9B-F1F5-4E46-9A61-989AD048C75C}" type="pres">
      <dgm:prSet presAssocID="{D4AC5C8F-55EF-4E8E-9AD8-792795D3212A}" presName="node" presStyleLbl="node1" presStyleIdx="2" presStyleCnt="4" custScaleX="150079">
        <dgm:presLayoutVars>
          <dgm:bulletEnabled val="1"/>
        </dgm:presLayoutVars>
      </dgm:prSet>
      <dgm:spPr/>
    </dgm:pt>
    <dgm:pt modelId="{B8439E3E-7C1D-4AB1-B0CC-D3702F19CC45}" type="pres">
      <dgm:prSet presAssocID="{D4AC5C8F-55EF-4E8E-9AD8-792795D3212A}" presName="spNode" presStyleCnt="0"/>
      <dgm:spPr/>
    </dgm:pt>
    <dgm:pt modelId="{6C4A21E8-9302-414E-8960-E020B9B57BA5}" type="pres">
      <dgm:prSet presAssocID="{C5B90564-6F8F-435F-9364-9B8074BEB99E}" presName="sibTrans" presStyleLbl="sibTrans1D1" presStyleIdx="2" presStyleCnt="4"/>
      <dgm:spPr/>
    </dgm:pt>
    <dgm:pt modelId="{ACB05BE4-C31B-4F9B-B464-464FEEF78136}" type="pres">
      <dgm:prSet presAssocID="{3BA9DB7F-119A-4CDC-B0C5-F5C665A70DB3}" presName="node" presStyleLbl="node1" presStyleIdx="3" presStyleCnt="4" custScaleX="142998" custScaleY="122011">
        <dgm:presLayoutVars>
          <dgm:bulletEnabled val="1"/>
        </dgm:presLayoutVars>
      </dgm:prSet>
      <dgm:spPr/>
    </dgm:pt>
    <dgm:pt modelId="{494CCD5D-26C8-4523-B327-82873ABD25C2}" type="pres">
      <dgm:prSet presAssocID="{3BA9DB7F-119A-4CDC-B0C5-F5C665A70DB3}" presName="spNode" presStyleCnt="0"/>
      <dgm:spPr/>
    </dgm:pt>
    <dgm:pt modelId="{247A7DE3-B4B7-40B9-9FF0-264E4D746074}" type="pres">
      <dgm:prSet presAssocID="{5E2075A9-8EC9-4CA5-818F-4FEC7423244D}" presName="sibTrans" presStyleLbl="sibTrans1D1" presStyleIdx="3" presStyleCnt="4"/>
      <dgm:spPr/>
    </dgm:pt>
  </dgm:ptLst>
  <dgm:cxnLst>
    <dgm:cxn modelId="{D31D7903-6FD2-4522-B2B9-BE6F53EE2CC5}" srcId="{B0A959C5-0A7A-4DDD-880B-212A31BDD718}" destId="{3BA9DB7F-119A-4CDC-B0C5-F5C665A70DB3}" srcOrd="3" destOrd="0" parTransId="{DCA4226E-DDEF-460F-B3FF-714116571DD2}" sibTransId="{5E2075A9-8EC9-4CA5-818F-4FEC7423244D}"/>
    <dgm:cxn modelId="{AC02830D-4A97-4DAF-ADB0-144161E753F2}" type="presOf" srcId="{D4AC5C8F-55EF-4E8E-9AD8-792795D3212A}" destId="{9CEF8F9B-F1F5-4E46-9A61-989AD048C75C}" srcOrd="0" destOrd="0" presId="urn:microsoft.com/office/officeart/2005/8/layout/cycle6"/>
    <dgm:cxn modelId="{D4F97511-9B12-4D0C-B907-AA264BE10009}" type="presOf" srcId="{C5B90564-6F8F-435F-9364-9B8074BEB99E}" destId="{6C4A21E8-9302-414E-8960-E020B9B57BA5}" srcOrd="0" destOrd="0" presId="urn:microsoft.com/office/officeart/2005/8/layout/cycle6"/>
    <dgm:cxn modelId="{6318D61F-67ED-4326-867B-E27CD98839F2}" type="presOf" srcId="{C9F9C0C2-25D9-41C5-92D4-A5DC40E3B1CC}" destId="{47AEC8F1-48D7-4BDC-A4BB-809FE6E57505}" srcOrd="0" destOrd="0" presId="urn:microsoft.com/office/officeart/2005/8/layout/cycle6"/>
    <dgm:cxn modelId="{55659820-F210-4CD1-BF36-F4BFACD58255}" type="presOf" srcId="{5E2075A9-8EC9-4CA5-818F-4FEC7423244D}" destId="{247A7DE3-B4B7-40B9-9FF0-264E4D746074}" srcOrd="0" destOrd="0" presId="urn:microsoft.com/office/officeart/2005/8/layout/cycle6"/>
    <dgm:cxn modelId="{1D4CF725-C338-4932-BE98-49FFCA1007D6}" type="presOf" srcId="{B0A959C5-0A7A-4DDD-880B-212A31BDD718}" destId="{A4A89F63-D34D-41A9-8A9B-728D684E2E2A}" srcOrd="0" destOrd="0" presId="urn:microsoft.com/office/officeart/2005/8/layout/cycle6"/>
    <dgm:cxn modelId="{EC56696A-778C-466F-B705-1969DA09B322}" srcId="{B0A959C5-0A7A-4DDD-880B-212A31BDD718}" destId="{B791F758-D205-49A0-9EEE-1F3C572ABF28}" srcOrd="0" destOrd="0" parTransId="{2BD1AB67-F54F-4A23-B749-8899A3EC31D4}" sibTransId="{280E4DCC-8ADB-44B4-9678-CF9BAF864469}"/>
    <dgm:cxn modelId="{9AFC804A-33BF-48E3-92B9-D4697D572D64}" srcId="{B0A959C5-0A7A-4DDD-880B-212A31BDD718}" destId="{C9F9C0C2-25D9-41C5-92D4-A5DC40E3B1CC}" srcOrd="1" destOrd="0" parTransId="{4836A206-D83A-4E9C-8DA3-5A4A31B77732}" sibTransId="{F6EFF655-9D97-453F-B3FE-7FB024258EF7}"/>
    <dgm:cxn modelId="{8A903B52-5A7A-4800-A732-8B6C50E57AE5}" type="presOf" srcId="{F6EFF655-9D97-453F-B3FE-7FB024258EF7}" destId="{3A637A87-6367-40E6-8D65-8F376768F7D8}" srcOrd="0" destOrd="0" presId="urn:microsoft.com/office/officeart/2005/8/layout/cycle6"/>
    <dgm:cxn modelId="{036B1C55-6809-4FD7-9D2E-4FFB3BE4AD9D}" srcId="{B0A959C5-0A7A-4DDD-880B-212A31BDD718}" destId="{D4AC5C8F-55EF-4E8E-9AD8-792795D3212A}" srcOrd="2" destOrd="0" parTransId="{561F8825-500A-4356-9FDA-B5D1B120D6CF}" sibTransId="{C5B90564-6F8F-435F-9364-9B8074BEB99E}"/>
    <dgm:cxn modelId="{F9F35B7C-22D4-46EB-9E38-67AAE699F933}" type="presOf" srcId="{280E4DCC-8ADB-44B4-9678-CF9BAF864469}" destId="{1FBBF5E1-DFF9-484C-AE0A-F02933E9B9E5}" srcOrd="0" destOrd="0" presId="urn:microsoft.com/office/officeart/2005/8/layout/cycle6"/>
    <dgm:cxn modelId="{AF1098A8-5DD6-4464-B2DD-7B36D4D7530B}" type="presOf" srcId="{B791F758-D205-49A0-9EEE-1F3C572ABF28}" destId="{B5DE4FFE-CEBF-4693-9636-FF0C53FE6138}" srcOrd="0" destOrd="0" presId="urn:microsoft.com/office/officeart/2005/8/layout/cycle6"/>
    <dgm:cxn modelId="{355B82BA-5186-4C12-9588-103C2D7A0AFB}" type="presOf" srcId="{3BA9DB7F-119A-4CDC-B0C5-F5C665A70DB3}" destId="{ACB05BE4-C31B-4F9B-B464-464FEEF78136}" srcOrd="0" destOrd="0" presId="urn:microsoft.com/office/officeart/2005/8/layout/cycle6"/>
    <dgm:cxn modelId="{B987F922-038A-452D-B1CD-5B38D5024BC8}" type="presParOf" srcId="{A4A89F63-D34D-41A9-8A9B-728D684E2E2A}" destId="{B5DE4FFE-CEBF-4693-9636-FF0C53FE6138}" srcOrd="0" destOrd="0" presId="urn:microsoft.com/office/officeart/2005/8/layout/cycle6"/>
    <dgm:cxn modelId="{5891B35D-F92E-49A5-83DC-D318704ED391}" type="presParOf" srcId="{A4A89F63-D34D-41A9-8A9B-728D684E2E2A}" destId="{06D656C8-3681-4609-88F1-ABD2E534039F}" srcOrd="1" destOrd="0" presId="urn:microsoft.com/office/officeart/2005/8/layout/cycle6"/>
    <dgm:cxn modelId="{211C828A-4F53-4B00-BDF2-823C46251BAA}" type="presParOf" srcId="{A4A89F63-D34D-41A9-8A9B-728D684E2E2A}" destId="{1FBBF5E1-DFF9-484C-AE0A-F02933E9B9E5}" srcOrd="2" destOrd="0" presId="urn:microsoft.com/office/officeart/2005/8/layout/cycle6"/>
    <dgm:cxn modelId="{14D7B2E0-4937-449C-90EE-316198981DBC}" type="presParOf" srcId="{A4A89F63-D34D-41A9-8A9B-728D684E2E2A}" destId="{47AEC8F1-48D7-4BDC-A4BB-809FE6E57505}" srcOrd="3" destOrd="0" presId="urn:microsoft.com/office/officeart/2005/8/layout/cycle6"/>
    <dgm:cxn modelId="{C00C789D-2AAF-49BE-BB9F-31F88CC0CD24}" type="presParOf" srcId="{A4A89F63-D34D-41A9-8A9B-728D684E2E2A}" destId="{9A9FAD07-B591-44A9-A532-3BBFD2821BED}" srcOrd="4" destOrd="0" presId="urn:microsoft.com/office/officeart/2005/8/layout/cycle6"/>
    <dgm:cxn modelId="{62FD9EA3-6933-4BD7-96EE-CE884F844FD9}" type="presParOf" srcId="{A4A89F63-D34D-41A9-8A9B-728D684E2E2A}" destId="{3A637A87-6367-40E6-8D65-8F376768F7D8}" srcOrd="5" destOrd="0" presId="urn:microsoft.com/office/officeart/2005/8/layout/cycle6"/>
    <dgm:cxn modelId="{F57E13CC-B9A9-4FAE-8292-5838E40DF9C1}" type="presParOf" srcId="{A4A89F63-D34D-41A9-8A9B-728D684E2E2A}" destId="{9CEF8F9B-F1F5-4E46-9A61-989AD048C75C}" srcOrd="6" destOrd="0" presId="urn:microsoft.com/office/officeart/2005/8/layout/cycle6"/>
    <dgm:cxn modelId="{B0D427DC-CB33-4B28-8887-8A87C72A24BE}" type="presParOf" srcId="{A4A89F63-D34D-41A9-8A9B-728D684E2E2A}" destId="{B8439E3E-7C1D-4AB1-B0CC-D3702F19CC45}" srcOrd="7" destOrd="0" presId="urn:microsoft.com/office/officeart/2005/8/layout/cycle6"/>
    <dgm:cxn modelId="{638292EB-28DA-49D9-9AC7-B3950D6BCECC}" type="presParOf" srcId="{A4A89F63-D34D-41A9-8A9B-728D684E2E2A}" destId="{6C4A21E8-9302-414E-8960-E020B9B57BA5}" srcOrd="8" destOrd="0" presId="urn:microsoft.com/office/officeart/2005/8/layout/cycle6"/>
    <dgm:cxn modelId="{3B75D0CC-1ED4-42DF-9FAA-8902463B1C19}" type="presParOf" srcId="{A4A89F63-D34D-41A9-8A9B-728D684E2E2A}" destId="{ACB05BE4-C31B-4F9B-B464-464FEEF78136}" srcOrd="9" destOrd="0" presId="urn:microsoft.com/office/officeart/2005/8/layout/cycle6"/>
    <dgm:cxn modelId="{CA281CBE-7967-43F0-9D83-96C6EFB4D301}" type="presParOf" srcId="{A4A89F63-D34D-41A9-8A9B-728D684E2E2A}" destId="{494CCD5D-26C8-4523-B327-82873ABD25C2}" srcOrd="10" destOrd="0" presId="urn:microsoft.com/office/officeart/2005/8/layout/cycle6"/>
    <dgm:cxn modelId="{F4475FC3-F7D0-453C-90AB-3492D8B1C64C}" type="presParOf" srcId="{A4A89F63-D34D-41A9-8A9B-728D684E2E2A}" destId="{247A7DE3-B4B7-40B9-9FF0-264E4D746074}"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E4FFE-CEBF-4693-9636-FF0C53FE6138}">
      <dsp:nvSpPr>
        <dsp:cNvPr id="0" name=""/>
        <dsp:cNvSpPr/>
      </dsp:nvSpPr>
      <dsp:spPr>
        <a:xfrm>
          <a:off x="2742192" y="232"/>
          <a:ext cx="2642947" cy="125888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kern="1200" dirty="0"/>
            <a:t>عدم استعمال احكام القيمة كـ : كبير، صغير، رائع، مدهش</a:t>
          </a:r>
          <a:endParaRPr lang="fr-FR" sz="2400" kern="1200" dirty="0"/>
        </a:p>
      </dsp:txBody>
      <dsp:txXfrm>
        <a:off x="2803646" y="61686"/>
        <a:ext cx="2520039" cy="1135979"/>
      </dsp:txXfrm>
    </dsp:sp>
    <dsp:sp modelId="{1FBBF5E1-DFF9-484C-AE0A-F02933E9B9E5}">
      <dsp:nvSpPr>
        <dsp:cNvPr id="0" name=""/>
        <dsp:cNvSpPr/>
      </dsp:nvSpPr>
      <dsp:spPr>
        <a:xfrm>
          <a:off x="1984008" y="629676"/>
          <a:ext cx="4159314" cy="4159314"/>
        </a:xfrm>
        <a:custGeom>
          <a:avLst/>
          <a:gdLst/>
          <a:ahLst/>
          <a:cxnLst/>
          <a:rect l="0" t="0" r="0" b="0"/>
          <a:pathLst>
            <a:path>
              <a:moveTo>
                <a:pt x="3410212" y="481346"/>
              </a:moveTo>
              <a:arcTo wR="2079657" hR="2079657" stAng="18586594" swAng="1936847"/>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AEC8F1-48D7-4BDC-A4BB-809FE6E57505}">
      <dsp:nvSpPr>
        <dsp:cNvPr id="0" name=""/>
        <dsp:cNvSpPr/>
      </dsp:nvSpPr>
      <dsp:spPr>
        <a:xfrm>
          <a:off x="4757898" y="2079889"/>
          <a:ext cx="2770850" cy="125888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DZ" sz="2200" kern="1200" dirty="0">
              <a:solidFill>
                <a:srgbClr val="0070C0"/>
              </a:solidFill>
            </a:rPr>
            <a:t>الانتقال من العام نحو الخاص</a:t>
          </a:r>
          <a:endParaRPr lang="fr-FR" sz="2200" kern="1200" dirty="0">
            <a:solidFill>
              <a:srgbClr val="0070C0"/>
            </a:solidFill>
          </a:endParaRPr>
        </a:p>
      </dsp:txBody>
      <dsp:txXfrm>
        <a:off x="4819352" y="2141343"/>
        <a:ext cx="2647942" cy="1135979"/>
      </dsp:txXfrm>
    </dsp:sp>
    <dsp:sp modelId="{3A637A87-6367-40E6-8D65-8F376768F7D8}">
      <dsp:nvSpPr>
        <dsp:cNvPr id="0" name=""/>
        <dsp:cNvSpPr/>
      </dsp:nvSpPr>
      <dsp:spPr>
        <a:xfrm>
          <a:off x="1984008" y="629676"/>
          <a:ext cx="4159314" cy="4159314"/>
        </a:xfrm>
        <a:custGeom>
          <a:avLst/>
          <a:gdLst/>
          <a:ahLst/>
          <a:cxnLst/>
          <a:rect l="0" t="0" r="0" b="0"/>
          <a:pathLst>
            <a:path>
              <a:moveTo>
                <a:pt x="4058696" y="2718700"/>
              </a:moveTo>
              <a:arcTo wR="2079657" hR="2079657" stAng="1073734" swAng="1649610"/>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EF8F9B-F1F5-4E46-9A61-989AD048C75C}">
      <dsp:nvSpPr>
        <dsp:cNvPr id="0" name=""/>
        <dsp:cNvSpPr/>
      </dsp:nvSpPr>
      <dsp:spPr>
        <a:xfrm>
          <a:off x="2610338" y="4159546"/>
          <a:ext cx="2906655" cy="125888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DZ" sz="2200" kern="1200" dirty="0"/>
            <a:t>احترام حجم الإشكالية حسب الموضوع والمستوى لتفادي الدخول في التكرار والاطناب</a:t>
          </a:r>
          <a:endParaRPr lang="fr-FR" sz="2200" kern="1200" dirty="0"/>
        </a:p>
      </dsp:txBody>
      <dsp:txXfrm>
        <a:off x="2671792" y="4221000"/>
        <a:ext cx="2783747" cy="1135979"/>
      </dsp:txXfrm>
    </dsp:sp>
    <dsp:sp modelId="{6C4A21E8-9302-414E-8960-E020B9B57BA5}">
      <dsp:nvSpPr>
        <dsp:cNvPr id="0" name=""/>
        <dsp:cNvSpPr/>
      </dsp:nvSpPr>
      <dsp:spPr>
        <a:xfrm>
          <a:off x="1984008" y="629676"/>
          <a:ext cx="4159314" cy="4159314"/>
        </a:xfrm>
        <a:custGeom>
          <a:avLst/>
          <a:gdLst/>
          <a:ahLst/>
          <a:cxnLst/>
          <a:rect l="0" t="0" r="0" b="0"/>
          <a:pathLst>
            <a:path>
              <a:moveTo>
                <a:pt x="620157" y="3561155"/>
              </a:moveTo>
              <a:arcTo wR="2079657" hR="2079657" stAng="8074286" swAng="1411122"/>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CB05BE4-C31B-4F9B-B464-464FEEF78136}">
      <dsp:nvSpPr>
        <dsp:cNvPr id="0" name=""/>
        <dsp:cNvSpPr/>
      </dsp:nvSpPr>
      <dsp:spPr>
        <a:xfrm>
          <a:off x="599251" y="1941342"/>
          <a:ext cx="2769513" cy="1535981"/>
        </a:xfrm>
        <a:prstGeom prst="roundRect">
          <a:avLst/>
        </a:prstGeom>
        <a:gradFill rotWithShape="1">
          <a:gsLst>
            <a:gs pos="0">
              <a:schemeClr val="accent4">
                <a:tint val="98000"/>
                <a:lumMod val="114000"/>
              </a:schemeClr>
            </a:gs>
            <a:gs pos="100000">
              <a:schemeClr val="accent4">
                <a:shade val="90000"/>
                <a:lumMod val="84000"/>
              </a:schemeClr>
            </a:gs>
          </a:gsLst>
          <a:lin ang="5400000" scaled="0"/>
        </a:gradFill>
        <a:ln w="9525" cap="rnd" cmpd="sng" algn="ctr">
          <a:solidFill>
            <a:schemeClr val="accent4"/>
          </a:solidFill>
          <a:prstDash val="solid"/>
        </a:ln>
        <a:effectLst>
          <a:outerShdw blurRad="38100" dist="25400" dir="5400000" rotWithShape="0">
            <a:srgbClr val="000000">
              <a:alpha val="4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DZ" sz="2200" kern="1200" dirty="0">
              <a:solidFill>
                <a:srgbClr val="7030A0"/>
              </a:solidFill>
            </a:rPr>
            <a:t>استعمال اللغة </a:t>
          </a:r>
          <a:r>
            <a:rPr lang="ar-DZ" sz="2200" kern="1200" dirty="0" err="1">
              <a:solidFill>
                <a:srgbClr val="7030A0"/>
              </a:solidFill>
            </a:rPr>
            <a:t>السوسيولوجية</a:t>
          </a:r>
          <a:r>
            <a:rPr lang="ar-DZ" sz="2200" kern="1200" dirty="0">
              <a:solidFill>
                <a:srgbClr val="7030A0"/>
              </a:solidFill>
            </a:rPr>
            <a:t> في التحرير والابتعاد عن التعبير الادبي</a:t>
          </a:r>
          <a:endParaRPr lang="fr-FR" sz="2200" kern="1200" dirty="0">
            <a:solidFill>
              <a:srgbClr val="7030A0"/>
            </a:solidFill>
          </a:endParaRPr>
        </a:p>
      </dsp:txBody>
      <dsp:txXfrm>
        <a:off x="674231" y="2016322"/>
        <a:ext cx="2619553" cy="1386021"/>
      </dsp:txXfrm>
    </dsp:sp>
    <dsp:sp modelId="{247A7DE3-B4B7-40B9-9FF0-264E4D746074}">
      <dsp:nvSpPr>
        <dsp:cNvPr id="0" name=""/>
        <dsp:cNvSpPr/>
      </dsp:nvSpPr>
      <dsp:spPr>
        <a:xfrm>
          <a:off x="1984008" y="629676"/>
          <a:ext cx="4159314" cy="4159314"/>
        </a:xfrm>
        <a:custGeom>
          <a:avLst/>
          <a:gdLst/>
          <a:ahLst/>
          <a:cxnLst/>
          <a:rect l="0" t="0" r="0" b="0"/>
          <a:pathLst>
            <a:path>
              <a:moveTo>
                <a:pt x="150853" y="1302038"/>
              </a:moveTo>
              <a:arcTo wR="2079657" hR="2079657" stAng="12117443" swAng="169830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109683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ED35C12-37E3-4FDD-AD5F-91720B6410D4}"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7816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325427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79532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1128161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556333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1619664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2985689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35491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26244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21743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ED35C12-37E3-4FDD-AD5F-91720B6410D4}"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2164590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ED35C12-37E3-4FDD-AD5F-91720B6410D4}" type="datetimeFigureOut">
              <a:rPr lang="fr-FR" smtClean="0"/>
              <a:t>24/03/2024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146474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34611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58160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7ED35C12-37E3-4FDD-AD5F-91720B6410D4}" type="datetimeFigureOut">
              <a:rPr lang="fr-FR" smtClean="0"/>
              <a:t>24/03/2024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323390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ED35C12-37E3-4FDD-AD5F-91720B6410D4}"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2F5FBE0-9A6C-40AB-9C7D-43DC4BFE75E4}" type="slidenum">
              <a:rPr lang="fr-FR" smtClean="0"/>
              <a:t>‹N°›</a:t>
            </a:fld>
            <a:endParaRPr lang="fr-FR"/>
          </a:p>
        </p:txBody>
      </p:sp>
    </p:spTree>
    <p:extLst>
      <p:ext uri="{BB962C8B-B14F-4D97-AF65-F5344CB8AC3E}">
        <p14:creationId xmlns:p14="http://schemas.microsoft.com/office/powerpoint/2010/main" val="147825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D35C12-37E3-4FDD-AD5F-91720B6410D4}" type="datetimeFigureOut">
              <a:rPr lang="fr-FR" smtClean="0"/>
              <a:t>24/03/2024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2F5FBE0-9A6C-40AB-9C7D-43DC4BFE75E4}" type="slidenum">
              <a:rPr lang="fr-FR" smtClean="0"/>
              <a:t>‹N°›</a:t>
            </a:fld>
            <a:endParaRPr lang="fr-FR"/>
          </a:p>
        </p:txBody>
      </p:sp>
    </p:spTree>
    <p:extLst>
      <p:ext uri="{BB962C8B-B14F-4D97-AF65-F5344CB8AC3E}">
        <p14:creationId xmlns:p14="http://schemas.microsoft.com/office/powerpoint/2010/main" val="27504827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1C1C0E-9BFB-42BB-B6AA-6375C8101293}"/>
              </a:ext>
            </a:extLst>
          </p:cNvPr>
          <p:cNvSpPr>
            <a:spLocks noGrp="1"/>
          </p:cNvSpPr>
          <p:nvPr>
            <p:ph type="ctrTitle"/>
          </p:nvPr>
        </p:nvSpPr>
        <p:spPr>
          <a:xfrm>
            <a:off x="1524000" y="1122362"/>
            <a:ext cx="9144000" cy="4293699"/>
          </a:xfr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ar-DZ" sz="4000" b="1" dirty="0">
                <a:latin typeface="Reem Kufi" pitchFamily="2" charset="-78"/>
                <a:cs typeface="+mj-cs"/>
              </a:rPr>
              <a:t>عموميات حول المقياس</a:t>
            </a:r>
            <a:br>
              <a:rPr lang="ar-DZ" sz="2400" dirty="0"/>
            </a:br>
            <a:br>
              <a:rPr lang="ar-DZ" sz="2400" dirty="0"/>
            </a:br>
            <a:br>
              <a:rPr lang="ar-DZ" sz="2400" dirty="0"/>
            </a:br>
            <a:br>
              <a:rPr lang="ar-DZ" sz="2400" dirty="0"/>
            </a:br>
            <a:br>
              <a:rPr lang="ar-DZ" sz="2400" dirty="0"/>
            </a:br>
            <a:br>
              <a:rPr lang="ar-DZ" sz="2400" dirty="0"/>
            </a:br>
            <a:br>
              <a:rPr lang="ar-DZ" sz="2400" dirty="0"/>
            </a:br>
            <a:br>
              <a:rPr lang="ar-DZ" sz="2400" dirty="0"/>
            </a:br>
            <a:r>
              <a:rPr lang="ar-DZ" sz="2400" dirty="0"/>
              <a:t>اعداد: د/ منسول الصالح</a:t>
            </a:r>
            <a:br>
              <a:rPr lang="ar-DZ" sz="2400" dirty="0"/>
            </a:br>
            <a:br>
              <a:rPr lang="ar-DZ" sz="2400" dirty="0"/>
            </a:br>
            <a:endParaRPr lang="fr-FR" sz="2400" dirty="0"/>
          </a:p>
        </p:txBody>
      </p:sp>
      <p:sp>
        <p:nvSpPr>
          <p:cNvPr id="5" name="Organigramme : Bande perforée 4">
            <a:extLst>
              <a:ext uri="{FF2B5EF4-FFF2-40B4-BE49-F238E27FC236}">
                <a16:creationId xmlns:a16="http://schemas.microsoft.com/office/drawing/2014/main" id="{3318313C-99DC-4CD9-9DC8-0CE33607068D}"/>
              </a:ext>
            </a:extLst>
          </p:cNvPr>
          <p:cNvSpPr/>
          <p:nvPr/>
        </p:nvSpPr>
        <p:spPr>
          <a:xfrm>
            <a:off x="3458307" y="2377440"/>
            <a:ext cx="5275385" cy="1600200"/>
          </a:xfrm>
          <a:prstGeom prst="flowChartPunchedTap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3200" b="1" dirty="0"/>
              <a:t>معارف حول </a:t>
            </a:r>
            <a:r>
              <a:rPr lang="ar-DZ" sz="3200" b="1"/>
              <a:t>الإشكالية البحثية</a:t>
            </a:r>
            <a:endParaRPr lang="fr-FR" sz="3200" b="1" dirty="0"/>
          </a:p>
        </p:txBody>
      </p:sp>
    </p:spTree>
    <p:extLst>
      <p:ext uri="{BB962C8B-B14F-4D97-AF65-F5344CB8AC3E}">
        <p14:creationId xmlns:p14="http://schemas.microsoft.com/office/powerpoint/2010/main" val="59184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pour une image  5">
            <a:extLst>
              <a:ext uri="{FF2B5EF4-FFF2-40B4-BE49-F238E27FC236}">
                <a16:creationId xmlns:a16="http://schemas.microsoft.com/office/drawing/2014/main" id="{0051E1AE-1AA8-4BE8-B564-6CE008E4B05C}"/>
              </a:ext>
              <a:ext uri="{C183D7F6-B498-43B3-948B-1728B52AA6E4}">
                <adec:decorative xmlns:adec="http://schemas.microsoft.com/office/drawing/2017/decorative" val="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6689" b="6689"/>
          <a:stretch>
            <a:fillRect/>
          </a:stretch>
        </p:blipFill>
        <p:spPr>
          <a:xfrm>
            <a:off x="8107679" y="1252024"/>
            <a:ext cx="3884613" cy="2968284"/>
          </a:xfrm>
        </p:spPr>
      </p:pic>
      <p:sp>
        <p:nvSpPr>
          <p:cNvPr id="7" name="Rectangle 6">
            <a:extLst>
              <a:ext uri="{FF2B5EF4-FFF2-40B4-BE49-F238E27FC236}">
                <a16:creationId xmlns:a16="http://schemas.microsoft.com/office/drawing/2014/main" id="{C7F1F020-C081-4EB8-8FD1-83DA58EDCD43}"/>
              </a:ext>
            </a:extLst>
          </p:cNvPr>
          <p:cNvSpPr/>
          <p:nvPr/>
        </p:nvSpPr>
        <p:spPr>
          <a:xfrm>
            <a:off x="199708" y="450167"/>
            <a:ext cx="7692267" cy="4346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a:cs typeface="+mj-cs"/>
              </a:rPr>
              <a:t>تمــــــــــــــــــــــــــــــــــــــــــــــــــــــــهيد</a:t>
            </a:r>
          </a:p>
          <a:p>
            <a:pPr algn="ctr"/>
            <a:r>
              <a:rPr lang="ar-DZ" sz="2800" dirty="0">
                <a:cs typeface="+mj-cs"/>
              </a:rPr>
              <a:t>إن التأسيس العلمي للعلوم يرتبط أساسا بما تقدمه كموضوع للبحث، ووفق منهجية معينة تكون طريقا يتم </a:t>
            </a:r>
            <a:r>
              <a:rPr lang="ar-DZ" sz="2800" dirty="0" err="1">
                <a:cs typeface="+mj-cs"/>
              </a:rPr>
              <a:t>الإسترشاد</a:t>
            </a:r>
            <a:r>
              <a:rPr lang="ar-DZ" sz="2800" dirty="0">
                <a:cs typeface="+mj-cs"/>
              </a:rPr>
              <a:t> بها لبلوغ غاية محددة، لذا ضمن تخصص السوسيولوجيا يعتبر ملتقى التدريب على المنهجية من أهم المقاييس التي تساعد الطالب على إنزال المواضيع من التصور النظري نحو الواقع </a:t>
            </a:r>
            <a:r>
              <a:rPr lang="ar-DZ" sz="2800" dirty="0" err="1">
                <a:cs typeface="+mj-cs"/>
              </a:rPr>
              <a:t>الامبريقي</a:t>
            </a:r>
            <a:r>
              <a:rPr lang="ar-DZ" sz="2800" dirty="0">
                <a:cs typeface="+mj-cs"/>
              </a:rPr>
              <a:t> وفق خطوات ومراحل بمراحل المسار وهذا ما سنعالجه </a:t>
            </a:r>
            <a:r>
              <a:rPr lang="fr-FR" sz="2800" dirty="0" err="1">
                <a:cs typeface="+mj-cs"/>
              </a:rPr>
              <a:t>Rimon</a:t>
            </a:r>
            <a:r>
              <a:rPr lang="fr-FR" sz="2800" dirty="0">
                <a:cs typeface="+mj-cs"/>
              </a:rPr>
              <a:t> </a:t>
            </a:r>
            <a:r>
              <a:rPr lang="fr-FR" sz="2800" dirty="0" err="1">
                <a:cs typeface="+mj-cs"/>
              </a:rPr>
              <a:t>Kzivi</a:t>
            </a:r>
            <a:r>
              <a:rPr lang="ar-DZ" sz="2800" dirty="0" err="1">
                <a:cs typeface="+mj-cs"/>
              </a:rPr>
              <a:t>عبرعنها</a:t>
            </a:r>
            <a:endParaRPr lang="ar-DZ" sz="2800" dirty="0">
              <a:cs typeface="+mj-cs"/>
            </a:endParaRPr>
          </a:p>
          <a:p>
            <a:pPr algn="ctr"/>
            <a:r>
              <a:rPr lang="ar-DZ" sz="2800" dirty="0">
                <a:cs typeface="+mj-cs"/>
              </a:rPr>
              <a:t>          </a:t>
            </a:r>
          </a:p>
        </p:txBody>
      </p:sp>
    </p:spTree>
    <p:extLst>
      <p:ext uri="{BB962C8B-B14F-4D97-AF65-F5344CB8AC3E}">
        <p14:creationId xmlns:p14="http://schemas.microsoft.com/office/powerpoint/2010/main" val="68885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CA2AA6-7F29-6979-5901-036B9BFD7AE5}"/>
              </a:ext>
            </a:extLst>
          </p:cNvPr>
          <p:cNvSpPr/>
          <p:nvPr/>
        </p:nvSpPr>
        <p:spPr>
          <a:xfrm>
            <a:off x="0" y="168812"/>
            <a:ext cx="10339754" cy="668918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sz="2400" b="1" i="0" dirty="0">
                <a:solidFill>
                  <a:srgbClr val="050505"/>
                </a:solidFill>
                <a:effectLst/>
                <a:latin typeface="Segoe UI Historic" panose="020B0502040204020203" pitchFamily="34" charset="0"/>
              </a:rPr>
              <a:t>الدراسة الاستطلاعية. الحضور والغياب</a:t>
            </a:r>
          </a:p>
          <a:p>
            <a:pPr algn="r"/>
            <a:r>
              <a:rPr lang="ar-DZ" sz="2000" b="0" i="0" dirty="0" err="1">
                <a:solidFill>
                  <a:srgbClr val="050505"/>
                </a:solidFill>
                <a:effectLst/>
                <a:latin typeface="Segoe UI Historic" panose="020B0502040204020203" pitchFamily="34" charset="0"/>
              </a:rPr>
              <a:t>سانطلق</a:t>
            </a:r>
            <a:r>
              <a:rPr lang="ar-DZ" sz="2000" b="0" i="0" dirty="0">
                <a:solidFill>
                  <a:srgbClr val="050505"/>
                </a:solidFill>
                <a:effectLst/>
                <a:latin typeface="Segoe UI Historic" panose="020B0502040204020203" pitchFamily="34" charset="0"/>
              </a:rPr>
              <a:t> في تحليل هذا العنصر استنادا الى بعض الاخطاء الممارسة على مستوى البحوث وهي غياب الدراسة الاستطلاعية استخداما وتحليلا واستنادا والاكتفاء بذكرها كمسلمة منهجية تحضر عنوانا وتغيب ممارسة</a:t>
            </a:r>
          </a:p>
          <a:p>
            <a:pPr algn="r"/>
            <a:r>
              <a:rPr lang="ar-DZ" sz="2000" b="0" i="0" dirty="0">
                <a:solidFill>
                  <a:srgbClr val="050505"/>
                </a:solidFill>
                <a:effectLst/>
                <a:latin typeface="Segoe UI Historic" panose="020B0502040204020203" pitchFamily="34" charset="0"/>
              </a:rPr>
              <a:t>فبعد اختيار الباحث لموضوع بحثه كما ذكرت سابقا </a:t>
            </a:r>
            <a:r>
              <a:rPr lang="ar-DZ" sz="2000" b="0" i="0" dirty="0" err="1">
                <a:solidFill>
                  <a:srgbClr val="050505"/>
                </a:solidFill>
                <a:effectLst/>
                <a:latin typeface="Segoe UI Historic" panose="020B0502040204020203" pitchFamily="34" charset="0"/>
              </a:rPr>
              <a:t>يهيكل</a:t>
            </a:r>
            <a:r>
              <a:rPr lang="ar-DZ" sz="2000" b="0" i="0" dirty="0">
                <a:solidFill>
                  <a:srgbClr val="050505"/>
                </a:solidFill>
                <a:effectLst/>
                <a:latin typeface="Segoe UI Historic" panose="020B0502040204020203" pitchFamily="34" charset="0"/>
              </a:rPr>
              <a:t> في شكل سؤال الانطلاق لان ريمون كيفي </a:t>
            </a:r>
            <a:r>
              <a:rPr lang="fr-FR" sz="2000" b="0" i="0" dirty="0" err="1">
                <a:solidFill>
                  <a:srgbClr val="050505"/>
                </a:solidFill>
                <a:effectLst/>
                <a:latin typeface="Segoe UI Historic" panose="020B0502040204020203" pitchFamily="34" charset="0"/>
              </a:rPr>
              <a:t>kivi</a:t>
            </a:r>
            <a:r>
              <a:rPr lang="ar-DZ" sz="2000" b="0" i="0" dirty="0">
                <a:solidFill>
                  <a:srgbClr val="050505"/>
                </a:solidFill>
                <a:effectLst/>
                <a:latin typeface="Segoe UI Historic" panose="020B0502040204020203" pitchFamily="34" charset="0"/>
              </a:rPr>
              <a:t>يذكر ان قوة سؤال الانطلاق من قوة طارحه </a:t>
            </a:r>
            <a:r>
              <a:rPr lang="ar-DZ" sz="2000" b="0" i="0" dirty="0" err="1">
                <a:solidFill>
                  <a:srgbClr val="050505"/>
                </a:solidFill>
                <a:effectLst/>
                <a:latin typeface="Segoe UI Historic" panose="020B0502040204020203" pitchFamily="34" charset="0"/>
              </a:rPr>
              <a:t>وتاتي</a:t>
            </a:r>
            <a:r>
              <a:rPr lang="ar-DZ" sz="2000" b="0" i="0" dirty="0">
                <a:solidFill>
                  <a:srgbClr val="050505"/>
                </a:solidFill>
                <a:effectLst/>
                <a:latin typeface="Segoe UI Historic" panose="020B0502040204020203" pitchFamily="34" charset="0"/>
              </a:rPr>
              <a:t> بعد ذلك المرحلة البحثية الهامة التي من خلالها نؤسس للبحث </a:t>
            </a:r>
            <a:r>
              <a:rPr lang="ar-DZ" sz="2000" b="0" i="0" dirty="0" err="1">
                <a:solidFill>
                  <a:srgbClr val="050505"/>
                </a:solidFill>
                <a:effectLst/>
                <a:latin typeface="Segoe UI Historic" panose="020B0502040204020203" pitchFamily="34" charset="0"/>
              </a:rPr>
              <a:t>اامعمق</a:t>
            </a:r>
            <a:r>
              <a:rPr lang="ar-DZ" sz="2000" b="0" i="0" dirty="0">
                <a:solidFill>
                  <a:srgbClr val="050505"/>
                </a:solidFill>
                <a:effectLst/>
                <a:latin typeface="Segoe UI Historic" panose="020B0502040204020203" pitchFamily="34" charset="0"/>
              </a:rPr>
              <a:t> وهي الدراسة الاستطلاعية التي نعني بها استطلاع الميدان البحثي واستكشافه بعد ضبط الموضوع وهنا نتحدث عن طريقتين اساسيتين </a:t>
            </a:r>
            <a:r>
              <a:rPr lang="ar-DZ" sz="2000" b="0" i="0" dirty="0" err="1">
                <a:solidFill>
                  <a:srgbClr val="050505"/>
                </a:solidFill>
                <a:effectLst/>
                <a:latin typeface="Segoe UI Historic" panose="020B0502040204020203" pitchFamily="34" charset="0"/>
              </a:rPr>
              <a:t>فالاولى</a:t>
            </a:r>
            <a:r>
              <a:rPr lang="ar-DZ" sz="2000" b="0" i="0" dirty="0">
                <a:solidFill>
                  <a:srgbClr val="050505"/>
                </a:solidFill>
                <a:effectLst/>
                <a:latin typeface="Segoe UI Historic" panose="020B0502040204020203" pitchFamily="34" charset="0"/>
              </a:rPr>
              <a:t> بعد تحديد الموضوع وتحديد ابعاده ينزل الباحث للميدان لاستطلاع تلك الابعاد ومساءلتها واقعيا عن طريق الملاحظة بالمشاركة او المقابلات فعن طريقها تعطى للباحث الكشف عن جوانب بحثه لان الدراسة الاستطلاعية من هدفها هو احتكاك الباحث بعينة بحثه واكتشاف زوايا غامضة في بحثه قد تظهر في شكل ابعاد جديدة يستطيع </a:t>
            </a:r>
            <a:r>
              <a:rPr lang="ar-DZ" sz="2000" b="0" i="0" dirty="0" err="1">
                <a:solidFill>
                  <a:srgbClr val="050505"/>
                </a:solidFill>
                <a:effectLst/>
                <a:latin typeface="Segoe UI Historic" panose="020B0502040204020203" pitchFamily="34" charset="0"/>
              </a:rPr>
              <a:t>ضياغة</a:t>
            </a:r>
            <a:r>
              <a:rPr lang="ar-DZ" sz="2000" b="0" i="0" dirty="0">
                <a:solidFill>
                  <a:srgbClr val="050505"/>
                </a:solidFill>
                <a:effectLst/>
                <a:latin typeface="Segoe UI Historic" panose="020B0502040204020203" pitchFamily="34" charset="0"/>
              </a:rPr>
              <a:t> الفرضيات عن طريقها اضافة الى اختبار الابعاد التي هو بصدد طرحها ومدى تقبل الميدان البحثي لها والا سيقوم بتغييرها</a:t>
            </a:r>
          </a:p>
          <a:p>
            <a:pPr algn="r"/>
            <a:r>
              <a:rPr lang="ar-DZ" sz="2000" b="0" i="0" dirty="0">
                <a:solidFill>
                  <a:srgbClr val="050505"/>
                </a:solidFill>
                <a:effectLst/>
                <a:latin typeface="Segoe UI Historic" panose="020B0502040204020203" pitchFamily="34" charset="0"/>
              </a:rPr>
              <a:t>اما ثانيا وهو العملية العكسية بمعنى الباحث يحافظ على موضوعه العام وينزل للميدان </a:t>
            </a:r>
            <a:r>
              <a:rPr lang="ar-DZ" sz="2000" b="0" i="0" dirty="0" err="1">
                <a:solidFill>
                  <a:srgbClr val="050505"/>
                </a:solidFill>
                <a:effectLst/>
                <a:latin typeface="Segoe UI Historic" panose="020B0502040204020203" pitchFamily="34" charset="0"/>
              </a:rPr>
              <a:t>للابجاد</a:t>
            </a:r>
            <a:r>
              <a:rPr lang="ar-DZ" sz="2000" b="0" i="0" dirty="0">
                <a:solidFill>
                  <a:srgbClr val="050505"/>
                </a:solidFill>
                <a:effectLst/>
                <a:latin typeface="Segoe UI Historic" panose="020B0502040204020203" pitchFamily="34" charset="0"/>
              </a:rPr>
              <a:t> الابعاد وهذا الاصح والاقرب </a:t>
            </a:r>
            <a:r>
              <a:rPr lang="ar-DZ" sz="2000" b="0" i="0" dirty="0" err="1">
                <a:solidFill>
                  <a:srgbClr val="050505"/>
                </a:solidFill>
                <a:effectLst/>
                <a:latin typeface="Segoe UI Historic" panose="020B0502040204020203" pitchFamily="34" charset="0"/>
              </a:rPr>
              <a:t>لاموضوعية</a:t>
            </a:r>
            <a:r>
              <a:rPr lang="ar-DZ" sz="2000" b="0" i="0" dirty="0">
                <a:solidFill>
                  <a:srgbClr val="050505"/>
                </a:solidFill>
                <a:effectLst/>
                <a:latin typeface="Segoe UI Historic" panose="020B0502040204020203" pitchFamily="34" charset="0"/>
              </a:rPr>
              <a:t> </a:t>
            </a:r>
          </a:p>
          <a:p>
            <a:pPr algn="r"/>
            <a:r>
              <a:rPr lang="ar-DZ" sz="2000" b="0" i="0" dirty="0">
                <a:solidFill>
                  <a:srgbClr val="050505"/>
                </a:solidFill>
                <a:effectLst/>
                <a:latin typeface="Segoe UI Historic" panose="020B0502040204020203" pitchFamily="34" charset="0"/>
              </a:rPr>
              <a:t>لان الدراسة الاستطلاعية تظهر اهميتها في ربط الجانب النظري بالتطبيقي وهذا الاشكال الواقع على مستوى البحوث فالكثير من </a:t>
            </a:r>
            <a:r>
              <a:rPr lang="ar-DZ" sz="2000" b="0" i="0" dirty="0" err="1">
                <a:solidFill>
                  <a:srgbClr val="050505"/>
                </a:solidFill>
                <a:effectLst/>
                <a:latin typeface="Segoe UI Historic" panose="020B0502040204020203" pitchFamily="34" charset="0"/>
              </a:rPr>
              <a:t>البتحثين</a:t>
            </a:r>
            <a:r>
              <a:rPr lang="ar-DZ" sz="2000" b="0" i="0" dirty="0">
                <a:solidFill>
                  <a:srgbClr val="050505"/>
                </a:solidFill>
                <a:effectLst/>
                <a:latin typeface="Segoe UI Historic" panose="020B0502040204020203" pitchFamily="34" charset="0"/>
              </a:rPr>
              <a:t> يقوم بتحرير الشق النظري ثم </a:t>
            </a:r>
            <a:r>
              <a:rPr lang="ar-DZ" sz="2000" b="0" i="0" dirty="0" err="1">
                <a:solidFill>
                  <a:srgbClr val="050505"/>
                </a:solidFill>
                <a:effectLst/>
                <a:latin typeface="Segoe UI Historic" panose="020B0502040204020203" pitchFamily="34" charset="0"/>
              </a:rPr>
              <a:t>يتفاجئ</a:t>
            </a:r>
            <a:r>
              <a:rPr lang="ar-DZ" sz="2000" b="0" i="0" dirty="0">
                <a:solidFill>
                  <a:srgbClr val="050505"/>
                </a:solidFill>
                <a:effectLst/>
                <a:latin typeface="Segoe UI Historic" panose="020B0502040204020203" pitchFamily="34" charset="0"/>
              </a:rPr>
              <a:t> عند النزول للميدان ان موضوعه غير قابل للدراسة او الابعاد التي حددها لا يمكن دراستها ومنه يهدر الكثير من الوقت وتكون دراسته هشة وضعيفة وهذا ما لاحظته وسمعته كثيرا </a:t>
            </a:r>
          </a:p>
          <a:p>
            <a:pPr algn="r"/>
            <a:r>
              <a:rPr lang="ar-DZ" sz="2000" b="0" i="0" dirty="0" err="1">
                <a:solidFill>
                  <a:srgbClr val="050505"/>
                </a:solidFill>
                <a:effectLst/>
                <a:latin typeface="Segoe UI Historic" panose="020B0502040204020203" pitchFamily="34" charset="0"/>
              </a:rPr>
              <a:t>ولاجل</a:t>
            </a:r>
            <a:r>
              <a:rPr lang="ar-DZ" sz="2000" b="0" i="0" dirty="0">
                <a:solidFill>
                  <a:srgbClr val="050505"/>
                </a:solidFill>
                <a:effectLst/>
                <a:latin typeface="Segoe UI Historic" panose="020B0502040204020203" pitchFamily="34" charset="0"/>
              </a:rPr>
              <a:t> تجاوز هذه </a:t>
            </a:r>
            <a:r>
              <a:rPr lang="ar-DZ" sz="2000" b="0" i="0" dirty="0" err="1">
                <a:solidFill>
                  <a:srgbClr val="050505"/>
                </a:solidFill>
                <a:effectLst/>
                <a:latin typeface="Segoe UI Historic" panose="020B0502040204020203" pitchFamily="34" charset="0"/>
              </a:rPr>
              <a:t>الاشكالبة</a:t>
            </a:r>
            <a:r>
              <a:rPr lang="ar-DZ" sz="2000" b="0" i="0" dirty="0">
                <a:solidFill>
                  <a:srgbClr val="050505"/>
                </a:solidFill>
                <a:effectLst/>
                <a:latin typeface="Segoe UI Historic" panose="020B0502040204020203" pitchFamily="34" charset="0"/>
              </a:rPr>
              <a:t> وجب على الباحث بعد اختيار الموضوع وضبطه التوجه للميدان عن طريق الملاحظة والمقابلة غير المحضرة مسبقا ومثال على ذلك </a:t>
            </a:r>
            <a:r>
              <a:rPr lang="ar-DZ" sz="2000" b="0" i="0" dirty="0" err="1">
                <a:solidFill>
                  <a:srgbClr val="050505"/>
                </a:solidFill>
                <a:effectLst/>
                <a:latin typeface="Segoe UI Historic" panose="020B0502040204020203" pitchFamily="34" charset="0"/>
              </a:rPr>
              <a:t>فاذاكنت</a:t>
            </a:r>
            <a:r>
              <a:rPr lang="ar-DZ" sz="2000" b="0" i="0" dirty="0">
                <a:solidFill>
                  <a:srgbClr val="050505"/>
                </a:solidFill>
                <a:effectLst/>
                <a:latin typeface="Segoe UI Historic" panose="020B0502040204020203" pitchFamily="34" charset="0"/>
              </a:rPr>
              <a:t> بصدد بحث حول التنظيم الرسمي و التقليل من الضغط المهني </a:t>
            </a:r>
          </a:p>
          <a:p>
            <a:pPr algn="r"/>
            <a:r>
              <a:rPr lang="ar-DZ" sz="2000" b="0" i="0" dirty="0">
                <a:solidFill>
                  <a:srgbClr val="050505"/>
                </a:solidFill>
                <a:effectLst/>
                <a:latin typeface="Segoe UI Historic" panose="020B0502040204020203" pitchFamily="34" charset="0"/>
              </a:rPr>
              <a:t>فهنا نلاحظ </a:t>
            </a:r>
            <a:r>
              <a:rPr lang="ar-DZ" sz="2000" b="0" i="0" dirty="0" err="1">
                <a:solidFill>
                  <a:srgbClr val="050505"/>
                </a:solidFill>
                <a:effectLst/>
                <a:latin typeface="Segoe UI Historic" panose="020B0502040204020203" pitchFamily="34" charset="0"/>
              </a:rPr>
              <a:t>طببعة</a:t>
            </a:r>
            <a:r>
              <a:rPr lang="ar-DZ" sz="2000" b="0" i="0" dirty="0">
                <a:solidFill>
                  <a:srgbClr val="050505"/>
                </a:solidFill>
                <a:effectLst/>
                <a:latin typeface="Segoe UI Historic" panose="020B0502040204020203" pitchFamily="34" charset="0"/>
              </a:rPr>
              <a:t> العلاقات ببن العمال ورؤسائهم داخل المؤسسة ونوع التعبير هل يخص العمل او خارجه ثم اجراء مقابلات مع العمل </a:t>
            </a:r>
            <a:r>
              <a:rPr lang="ar-DZ" sz="2000" b="0" i="0" dirty="0" err="1">
                <a:solidFill>
                  <a:srgbClr val="050505"/>
                </a:solidFill>
                <a:effectLst/>
                <a:latin typeface="Segoe UI Historic" panose="020B0502040204020203" pitchFamily="34" charset="0"/>
              </a:rPr>
              <a:t>وااحديث</a:t>
            </a:r>
            <a:r>
              <a:rPr lang="ar-DZ" sz="2000" b="0" i="0" dirty="0">
                <a:solidFill>
                  <a:srgbClr val="050505"/>
                </a:solidFill>
                <a:effectLst/>
                <a:latin typeface="Segoe UI Historic" panose="020B0502040204020203" pitchFamily="34" charset="0"/>
              </a:rPr>
              <a:t> عن موضوعات الاجتماعات والاتصالات وغيرها </a:t>
            </a:r>
          </a:p>
          <a:p>
            <a:pPr algn="r"/>
            <a:r>
              <a:rPr lang="ar-DZ" sz="2000" b="0" i="0" dirty="0">
                <a:solidFill>
                  <a:srgbClr val="050505"/>
                </a:solidFill>
                <a:effectLst/>
                <a:latin typeface="Segoe UI Historic" panose="020B0502040204020203" pitchFamily="34" charset="0"/>
              </a:rPr>
              <a:t>ثم </a:t>
            </a:r>
            <a:r>
              <a:rPr lang="ar-DZ" sz="2000" b="0" i="0" dirty="0" err="1">
                <a:solidFill>
                  <a:srgbClr val="050505"/>
                </a:solidFill>
                <a:effectLst/>
                <a:latin typeface="Segoe UI Historic" panose="020B0502040204020203" pitchFamily="34" charset="0"/>
              </a:rPr>
              <a:t>تاتي</a:t>
            </a:r>
            <a:r>
              <a:rPr lang="ar-DZ" sz="2000" b="0" i="0" dirty="0">
                <a:solidFill>
                  <a:srgbClr val="050505"/>
                </a:solidFill>
                <a:effectLst/>
                <a:latin typeface="Segoe UI Historic" panose="020B0502040204020203" pitchFamily="34" charset="0"/>
              </a:rPr>
              <a:t> مرحلة بناء الاشكالية الاولية واسئلتها وفرضياتها </a:t>
            </a:r>
          </a:p>
          <a:p>
            <a:pPr algn="r"/>
            <a:r>
              <a:rPr lang="ar-DZ" sz="2000" b="0" i="0" dirty="0">
                <a:solidFill>
                  <a:srgbClr val="050505"/>
                </a:solidFill>
                <a:effectLst/>
                <a:latin typeface="Segoe UI Historic" panose="020B0502040204020203" pitchFamily="34" charset="0"/>
              </a:rPr>
              <a:t>اما في الجانب الميداني فتظهر اهمية الدراسة </a:t>
            </a:r>
            <a:r>
              <a:rPr lang="ar-DZ" sz="2000" b="0" i="0" dirty="0" err="1">
                <a:solidFill>
                  <a:srgbClr val="050505"/>
                </a:solidFill>
                <a:effectLst/>
                <a:latin typeface="Segoe UI Historic" panose="020B0502040204020203" pitchFamily="34" charset="0"/>
              </a:rPr>
              <a:t>الاستطلاعيةفي</a:t>
            </a:r>
            <a:r>
              <a:rPr lang="ar-DZ" sz="2000" b="0" i="0" dirty="0">
                <a:solidFill>
                  <a:srgbClr val="050505"/>
                </a:solidFill>
                <a:effectLst/>
                <a:latin typeface="Segoe UI Historic" panose="020B0502040204020203" pitchFamily="34" charset="0"/>
              </a:rPr>
              <a:t> بناء نموذج التحليل الخاص بالدراسة باستخدام ادوات جمع البيانات </a:t>
            </a:r>
          </a:p>
        </p:txBody>
      </p:sp>
    </p:spTree>
    <p:extLst>
      <p:ext uri="{BB962C8B-B14F-4D97-AF65-F5344CB8AC3E}">
        <p14:creationId xmlns:p14="http://schemas.microsoft.com/office/powerpoint/2010/main" val="194434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Bande perforée 1">
            <a:extLst>
              <a:ext uri="{FF2B5EF4-FFF2-40B4-BE49-F238E27FC236}">
                <a16:creationId xmlns:a16="http://schemas.microsoft.com/office/drawing/2014/main" id="{8EAB7849-98F3-7995-A41B-E2C1AF7B5972}"/>
              </a:ext>
            </a:extLst>
          </p:cNvPr>
          <p:cNvSpPr/>
          <p:nvPr/>
        </p:nvSpPr>
        <p:spPr>
          <a:xfrm>
            <a:off x="140676" y="0"/>
            <a:ext cx="12051323" cy="6738425"/>
          </a:xfrm>
          <a:prstGeom prst="flowChartPunchedTap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ar-DZ" sz="2400" b="1" i="0" dirty="0">
                <a:solidFill>
                  <a:srgbClr val="00B0F0"/>
                </a:solidFill>
                <a:effectLst/>
                <a:latin typeface="Segoe UI Historic" panose="020B0502040204020203" pitchFamily="34" charset="0"/>
              </a:rPr>
              <a:t>الاشكالية المبنى والمعنى </a:t>
            </a:r>
          </a:p>
          <a:p>
            <a:pPr algn="r"/>
            <a:r>
              <a:rPr lang="ar-DZ" b="1" i="0" dirty="0">
                <a:solidFill>
                  <a:srgbClr val="00B0F0"/>
                </a:solidFill>
                <a:effectLst/>
                <a:latin typeface="Segoe UI Historic" panose="020B0502040204020203" pitchFamily="34" charset="0"/>
              </a:rPr>
              <a:t>قد اجمعت كتب المنهجية والبحث العلمي ان الاشكالية هي قضية لابد لها من حل. ولكن هذا الحل لا يكون جاهزا في قالب واحد موحد ونموذج او </a:t>
            </a:r>
            <a:r>
              <a:rPr lang="ar-DZ" b="1" i="0" dirty="0" err="1">
                <a:solidFill>
                  <a:srgbClr val="00B0F0"/>
                </a:solidFill>
                <a:effectLst/>
                <a:latin typeface="Segoe UI Historic" panose="020B0502040204020203" pitchFamily="34" charset="0"/>
              </a:rPr>
              <a:t>براديغم</a:t>
            </a:r>
            <a:r>
              <a:rPr lang="ar-DZ" b="1" i="0" dirty="0">
                <a:solidFill>
                  <a:srgbClr val="00B0F0"/>
                </a:solidFill>
                <a:effectLst/>
                <a:latin typeface="Segoe UI Historic" panose="020B0502040204020203" pitchFamily="34" charset="0"/>
              </a:rPr>
              <a:t> جاهز. بل عن طريق مجموعة خطوات متكاملة ومتناسقة وظيفيا وبنيويا تكمل معنى بعضها البعض وكل خطوة توضح وتفك لبس سابقتها . لكي نصل الى نتيجة يمكن تعميمها . وبما ان تركيبة موضوعاتنا من متغيرين احدهما مستقل والاخر تابع وبطبيعة الحال يكون الباحث قد ضبط موضوعه ويعرف نوع وصفة المتغيرين في موضوعه ايهما المستقل وايهما التابع. تجمع بينهما علاقة نبحث عنها ونكتشفها ميدانيا . وباعتبار الاشكالية مجموعة فقرات من العام نحو الخاص او من </a:t>
            </a:r>
            <a:r>
              <a:rPr lang="ar-DZ" b="1" i="0" dirty="0" err="1">
                <a:solidFill>
                  <a:srgbClr val="00B0F0"/>
                </a:solidFill>
                <a:effectLst/>
                <a:latin typeface="Segoe UI Historic" panose="020B0502040204020203" pitchFamily="34" charset="0"/>
              </a:rPr>
              <a:t>ااكل</a:t>
            </a:r>
            <a:r>
              <a:rPr lang="ar-DZ" b="1" i="0" dirty="0">
                <a:solidFill>
                  <a:srgbClr val="00B0F0"/>
                </a:solidFill>
                <a:effectLst/>
                <a:latin typeface="Segoe UI Historic" panose="020B0502040204020203" pitchFamily="34" charset="0"/>
              </a:rPr>
              <a:t> الى الجزء . نعيد ونقول ان الموضوع هو متغير تابع واخر مستقل لابد على الباحث ان يفكك المتغير التابع </a:t>
            </a:r>
            <a:r>
              <a:rPr lang="ar-DZ" b="1" i="0" dirty="0" err="1">
                <a:solidFill>
                  <a:srgbClr val="00B0F0"/>
                </a:solidFill>
                <a:effectLst/>
                <a:latin typeface="Segoe UI Historic" panose="020B0502040204020203" pitchFamily="34" charset="0"/>
              </a:rPr>
              <a:t>لانه</a:t>
            </a:r>
            <a:r>
              <a:rPr lang="ar-DZ" b="1" i="0" dirty="0">
                <a:solidFill>
                  <a:srgbClr val="00B0F0"/>
                </a:solidFill>
                <a:effectLst/>
                <a:latin typeface="Segoe UI Historic" panose="020B0502040204020203" pitchFamily="34" charset="0"/>
              </a:rPr>
              <a:t> هو موضوعه الذي يبحث عنه اما المستقل فهو معطى فيفكك التابع ويحتفظ بالمستقل او يفككهما معا لكن التابع هو الاشكالية. فيبدا الباحث بالمتغير </a:t>
            </a:r>
            <a:r>
              <a:rPr lang="ar-DZ" b="1" i="0" dirty="0" err="1">
                <a:solidFill>
                  <a:srgbClr val="00B0F0"/>
                </a:solidFill>
                <a:effectLst/>
                <a:latin typeface="Segoe UI Historic" panose="020B0502040204020203" pitchFamily="34" charset="0"/>
              </a:rPr>
              <a:t>ااتابع</a:t>
            </a:r>
            <a:r>
              <a:rPr lang="ar-DZ" b="1" i="0" dirty="0">
                <a:solidFill>
                  <a:srgbClr val="00B0F0"/>
                </a:solidFill>
                <a:effectLst/>
                <a:latin typeface="Segoe UI Historic" panose="020B0502040204020203" pitchFamily="34" charset="0"/>
              </a:rPr>
              <a:t> في اشكاليته وليس المستقل مثال عندنا موضوع بعنوان الادارة التشاركية ودورها في تنمية الولاء التنظيمي هنا المستقل هو الادارة التشاركية والتابع هو الولاء التنظيمي يبدا الباحث بالولاء وليس الادارة التشاركية </a:t>
            </a:r>
          </a:p>
          <a:p>
            <a:pPr algn="r"/>
            <a:r>
              <a:rPr lang="ar-DZ" b="1" i="0" dirty="0">
                <a:solidFill>
                  <a:srgbClr val="00B0F0"/>
                </a:solidFill>
                <a:effectLst/>
                <a:latin typeface="Segoe UI Historic" panose="020B0502040204020203" pitchFamily="34" charset="0"/>
              </a:rPr>
              <a:t>فيتحدث عن الولاء </a:t>
            </a:r>
            <a:r>
              <a:rPr lang="ar-DZ" b="1" i="0" dirty="0" err="1">
                <a:solidFill>
                  <a:srgbClr val="00B0F0"/>
                </a:solidFill>
                <a:effectLst/>
                <a:latin typeface="Segoe UI Historic" panose="020B0502040204020203" pitchFamily="34" charset="0"/>
              </a:rPr>
              <a:t>بابعاده</a:t>
            </a:r>
            <a:r>
              <a:rPr lang="ar-DZ" b="1" i="0" dirty="0">
                <a:solidFill>
                  <a:srgbClr val="00B0F0"/>
                </a:solidFill>
                <a:effectLst/>
                <a:latin typeface="Segoe UI Historic" panose="020B0502040204020203" pitchFamily="34" charset="0"/>
              </a:rPr>
              <a:t> التي اختارها ثم ينتقل الى التشاركية </a:t>
            </a:r>
            <a:r>
              <a:rPr lang="ar-DZ" b="1" i="0" dirty="0" err="1">
                <a:solidFill>
                  <a:srgbClr val="00B0F0"/>
                </a:solidFill>
                <a:effectLst/>
                <a:latin typeface="Segoe UI Historic" panose="020B0502040204020203" pitchFamily="34" charset="0"/>
              </a:rPr>
              <a:t>ااتب</a:t>
            </a:r>
            <a:r>
              <a:rPr lang="ar-DZ" b="1" i="0" dirty="0">
                <a:solidFill>
                  <a:srgbClr val="00B0F0"/>
                </a:solidFill>
                <a:effectLst/>
                <a:latin typeface="Segoe UI Historic" panose="020B0502040204020203" pitchFamily="34" charset="0"/>
              </a:rPr>
              <a:t> تعتبر من بين اليات تحقيق الولاء داخل المنظمة فينتهي بطرح تساؤله وحتى وان فكك الباحث كلا المتغيرين لابد من البداية بالتابع ثم ينتقل للمستقل </a:t>
            </a:r>
          </a:p>
          <a:p>
            <a:pPr algn="r"/>
            <a:r>
              <a:rPr lang="ar-DZ" b="1" i="0" dirty="0" err="1">
                <a:solidFill>
                  <a:srgbClr val="00B0F0"/>
                </a:solidFill>
                <a:effectLst/>
                <a:latin typeface="Segoe UI Historic" panose="020B0502040204020203" pitchFamily="34" charset="0"/>
              </a:rPr>
              <a:t>وكاضافة</a:t>
            </a:r>
            <a:r>
              <a:rPr lang="ar-DZ" b="1" i="0" dirty="0">
                <a:solidFill>
                  <a:srgbClr val="00B0F0"/>
                </a:solidFill>
                <a:effectLst/>
                <a:latin typeface="Segoe UI Historic" panose="020B0502040204020203" pitchFamily="34" charset="0"/>
              </a:rPr>
              <a:t> في الفصول النظرية والمفاهيم والدراسات السابقة على الباحث ان يبدا بنفس المتغير وهو التابع ثم المستقل اي عملية عكسية </a:t>
            </a:r>
          </a:p>
          <a:p>
            <a:pPr algn="r"/>
            <a:r>
              <a:rPr lang="ar-DZ" b="1" i="0" dirty="0">
                <a:solidFill>
                  <a:srgbClr val="00B0F0"/>
                </a:solidFill>
                <a:effectLst/>
                <a:latin typeface="Segoe UI Historic" panose="020B0502040204020203" pitchFamily="34" charset="0"/>
              </a:rPr>
              <a:t>نبقى في نفس الموضوع في المفاهيم يبدا الباحث بالولاء </a:t>
            </a:r>
            <a:r>
              <a:rPr lang="ar-DZ" b="1" i="0" dirty="0" err="1">
                <a:solidFill>
                  <a:srgbClr val="00B0F0"/>
                </a:solidFill>
                <a:effectLst/>
                <a:latin typeface="Segoe UI Historic" panose="020B0502040204020203" pitchFamily="34" charset="0"/>
              </a:rPr>
              <a:t>التنظمي</a:t>
            </a:r>
            <a:r>
              <a:rPr lang="ar-DZ" b="1" i="0" dirty="0">
                <a:solidFill>
                  <a:srgbClr val="00B0F0"/>
                </a:solidFill>
                <a:effectLst/>
                <a:latin typeface="Segoe UI Historic" panose="020B0502040204020203" pitchFamily="34" charset="0"/>
              </a:rPr>
              <a:t> ثم يعرف ابعاد دراسته من هذا المفهوم </a:t>
            </a:r>
          </a:p>
          <a:p>
            <a:pPr algn="r"/>
            <a:r>
              <a:rPr lang="ar-DZ" b="1" i="0" dirty="0">
                <a:solidFill>
                  <a:srgbClr val="00B0F0"/>
                </a:solidFill>
                <a:effectLst/>
                <a:latin typeface="Segoe UI Historic" panose="020B0502040204020203" pitchFamily="34" charset="0"/>
              </a:rPr>
              <a:t>كان يختار مثلا الولاء العاطفي والولاء الاستمراري هي ابعاد الولاء فيعرفها </a:t>
            </a:r>
            <a:r>
              <a:rPr lang="ar-DZ" b="1" i="0" dirty="0" err="1">
                <a:solidFill>
                  <a:srgbClr val="00B0F0"/>
                </a:solidFill>
                <a:effectLst/>
                <a:latin typeface="Segoe UI Historic" panose="020B0502040204020203" pitchFamily="34" charset="0"/>
              </a:rPr>
              <a:t>اجائيا</a:t>
            </a:r>
            <a:r>
              <a:rPr lang="ar-DZ" b="1" i="0" dirty="0">
                <a:solidFill>
                  <a:srgbClr val="00B0F0"/>
                </a:solidFill>
                <a:effectLst/>
                <a:latin typeface="Segoe UI Historic" panose="020B0502040204020203" pitchFamily="34" charset="0"/>
              </a:rPr>
              <a:t> كذلك ثم ينتقل لمفهوم الادارة التشاركية يعرفها اجرائيا هي وابعادها ان فككها </a:t>
            </a:r>
          </a:p>
          <a:p>
            <a:pPr algn="r"/>
            <a:r>
              <a:rPr lang="ar-DZ" b="1" i="0" dirty="0">
                <a:solidFill>
                  <a:srgbClr val="00B0F0"/>
                </a:solidFill>
                <a:effectLst/>
                <a:latin typeface="Segoe UI Historic" panose="020B0502040204020203" pitchFamily="34" charset="0"/>
              </a:rPr>
              <a:t>في الدراسات السابقة كذلك يطرح دراسات متغير الولاء ويركز عليها ثم دراسات الادارة التشاركية وقد يكتفي بعدد قليل منها ويركز على دراسات الولاء </a:t>
            </a:r>
          </a:p>
        </p:txBody>
      </p:sp>
    </p:spTree>
    <p:extLst>
      <p:ext uri="{BB962C8B-B14F-4D97-AF65-F5344CB8AC3E}">
        <p14:creationId xmlns:p14="http://schemas.microsoft.com/office/powerpoint/2010/main" val="12832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6BE2BED-F48F-4007-BD7A-38FB60C8E8F9}"/>
              </a:ext>
            </a:extLst>
          </p:cNvPr>
          <p:cNvSpPr/>
          <p:nvPr/>
        </p:nvSpPr>
        <p:spPr>
          <a:xfrm>
            <a:off x="8300900" y="393894"/>
            <a:ext cx="3526303" cy="675251"/>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latin typeface="Arial" panose="020B0604020202020204" pitchFamily="34" charset="0"/>
                <a:cs typeface="Arial" panose="020B0604020202020204" pitchFamily="34" charset="0"/>
              </a:rPr>
              <a:t>توجيهات هامة في تحرير الاشكالية</a:t>
            </a:r>
            <a:endParaRPr lang="fr-FR" sz="2000" b="1" dirty="0">
              <a:latin typeface="Arial" panose="020B0604020202020204" pitchFamily="34" charset="0"/>
              <a:cs typeface="Arial" panose="020B0604020202020204" pitchFamily="34" charset="0"/>
            </a:endParaRPr>
          </a:p>
        </p:txBody>
      </p:sp>
      <p:graphicFrame>
        <p:nvGraphicFramePr>
          <p:cNvPr id="21" name="Diagramme 20">
            <a:extLst>
              <a:ext uri="{FF2B5EF4-FFF2-40B4-BE49-F238E27FC236}">
                <a16:creationId xmlns:a16="http://schemas.microsoft.com/office/drawing/2014/main" id="{661644FC-2BF0-4DFB-8F34-B7FF74CF198C}"/>
              </a:ext>
            </a:extLst>
          </p:cNvPr>
          <p:cNvGraphicFramePr/>
          <p:nvPr>
            <p:extLst>
              <p:ext uri="{D42A27DB-BD31-4B8C-83A1-F6EECF244321}">
                <p14:modId xmlns:p14="http://schemas.microsoft.com/office/powerpoint/2010/main" val="1417136642"/>
              </p:ext>
            </p:extLst>
          </p:nvPr>
        </p:nvGraphicFramePr>
        <p:xfrm>
          <a:off x="6255" y="39389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013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FB80678B-4CAD-5382-7151-6C751AD4BAE4}"/>
              </a:ext>
            </a:extLst>
          </p:cNvPr>
          <p:cNvSpPr/>
          <p:nvPr/>
        </p:nvSpPr>
        <p:spPr>
          <a:xfrm>
            <a:off x="4304714" y="337625"/>
            <a:ext cx="3545058" cy="70338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2000" b="1" dirty="0"/>
              <a:t>حول صياغة الفرضيات</a:t>
            </a:r>
            <a:endParaRPr lang="fr-FR" sz="2000" b="1" dirty="0"/>
          </a:p>
        </p:txBody>
      </p:sp>
      <p:sp>
        <p:nvSpPr>
          <p:cNvPr id="3" name="Ellipse 2">
            <a:extLst>
              <a:ext uri="{FF2B5EF4-FFF2-40B4-BE49-F238E27FC236}">
                <a16:creationId xmlns:a16="http://schemas.microsoft.com/office/drawing/2014/main" id="{19F1B116-E87D-6A2D-DAA2-EDE32A7C33F1}"/>
              </a:ext>
            </a:extLst>
          </p:cNvPr>
          <p:cNvSpPr/>
          <p:nvPr/>
        </p:nvSpPr>
        <p:spPr>
          <a:xfrm>
            <a:off x="9439422" y="1702191"/>
            <a:ext cx="1350498" cy="3967089"/>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dirty="0">
                <a:ln w="0"/>
                <a:solidFill>
                  <a:schemeClr val="tx1"/>
                </a:solidFill>
                <a:effectLst>
                  <a:outerShdw blurRad="38100" dist="19050" dir="2700000" algn="tl" rotWithShape="0">
                    <a:schemeClr val="dk1">
                      <a:alpha val="40000"/>
                    </a:schemeClr>
                  </a:outerShdw>
                </a:effectLst>
              </a:rPr>
              <a:t>مصدر بناء الفرضيات هو أسئلة الإشكالية </a:t>
            </a:r>
            <a:endParaRPr lang="fr-FR" dirty="0">
              <a:ln w="0"/>
              <a:solidFill>
                <a:schemeClr val="tx1"/>
              </a:solidFill>
              <a:effectLst>
                <a:outerShdw blurRad="38100" dist="19050" dir="2700000" algn="tl" rotWithShape="0">
                  <a:schemeClr val="dk1">
                    <a:alpha val="40000"/>
                  </a:schemeClr>
                </a:outerShdw>
              </a:effectLst>
            </a:endParaRPr>
          </a:p>
        </p:txBody>
      </p:sp>
      <p:sp>
        <p:nvSpPr>
          <p:cNvPr id="4" name="Ellipse 3">
            <a:extLst>
              <a:ext uri="{FF2B5EF4-FFF2-40B4-BE49-F238E27FC236}">
                <a16:creationId xmlns:a16="http://schemas.microsoft.com/office/drawing/2014/main" id="{C509BB4E-0982-28EC-0B60-A824CBB2A6DE}"/>
              </a:ext>
            </a:extLst>
          </p:cNvPr>
          <p:cNvSpPr/>
          <p:nvPr/>
        </p:nvSpPr>
        <p:spPr>
          <a:xfrm>
            <a:off x="7045570" y="1702190"/>
            <a:ext cx="1350498" cy="396708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dirty="0">
                <a:ln w="0"/>
                <a:solidFill>
                  <a:schemeClr val="tx1"/>
                </a:solidFill>
                <a:effectLst>
                  <a:outerShdw blurRad="38100" dist="19050" dir="2700000" algn="tl" rotWithShape="0">
                    <a:schemeClr val="dk1">
                      <a:alpha val="40000"/>
                    </a:schemeClr>
                  </a:outerShdw>
                </a:effectLst>
              </a:rPr>
              <a:t>متغيرات الدراسة نتحصل عليها بفضل التحليل البعدي</a:t>
            </a:r>
            <a:endParaRPr lang="fr-FR" dirty="0">
              <a:ln w="0"/>
              <a:solidFill>
                <a:schemeClr val="tx1"/>
              </a:solidFill>
              <a:effectLst>
                <a:outerShdw blurRad="38100" dist="19050" dir="2700000" algn="tl" rotWithShape="0">
                  <a:schemeClr val="dk1">
                    <a:alpha val="40000"/>
                  </a:schemeClr>
                </a:outerShdw>
              </a:effectLst>
            </a:endParaRPr>
          </a:p>
        </p:txBody>
      </p:sp>
      <p:sp>
        <p:nvSpPr>
          <p:cNvPr id="5" name="Ellipse 4">
            <a:extLst>
              <a:ext uri="{FF2B5EF4-FFF2-40B4-BE49-F238E27FC236}">
                <a16:creationId xmlns:a16="http://schemas.microsoft.com/office/drawing/2014/main" id="{B58F268B-8708-EC14-4728-02E0325612BF}"/>
              </a:ext>
            </a:extLst>
          </p:cNvPr>
          <p:cNvSpPr/>
          <p:nvPr/>
        </p:nvSpPr>
        <p:spPr>
          <a:xfrm>
            <a:off x="4745502" y="1702190"/>
            <a:ext cx="1350498" cy="396708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dirty="0">
                <a:ln w="0"/>
                <a:solidFill>
                  <a:schemeClr val="tx1"/>
                </a:solidFill>
                <a:effectLst>
                  <a:outerShdw blurRad="38100" dist="19050" dir="2700000" algn="tl" rotWithShape="0">
                    <a:schemeClr val="dk1">
                      <a:alpha val="40000"/>
                    </a:schemeClr>
                  </a:outerShdw>
                </a:effectLst>
              </a:rPr>
              <a:t>لابد من اختبار الفرضيات ميدانيا</a:t>
            </a:r>
            <a:endParaRPr lang="fr-FR" dirty="0">
              <a:ln w="0"/>
              <a:solidFill>
                <a:schemeClr val="tx1"/>
              </a:solidFill>
              <a:effectLst>
                <a:outerShdw blurRad="38100" dist="19050" dir="2700000" algn="tl" rotWithShape="0">
                  <a:schemeClr val="dk1">
                    <a:alpha val="40000"/>
                  </a:schemeClr>
                </a:outerShdw>
              </a:effectLst>
            </a:endParaRPr>
          </a:p>
        </p:txBody>
      </p:sp>
      <p:sp>
        <p:nvSpPr>
          <p:cNvPr id="6" name="Ellipse 5">
            <a:extLst>
              <a:ext uri="{FF2B5EF4-FFF2-40B4-BE49-F238E27FC236}">
                <a16:creationId xmlns:a16="http://schemas.microsoft.com/office/drawing/2014/main" id="{22801E57-89F1-40DA-DE39-4E09A02458D5}"/>
              </a:ext>
            </a:extLst>
          </p:cNvPr>
          <p:cNvSpPr/>
          <p:nvPr/>
        </p:nvSpPr>
        <p:spPr>
          <a:xfrm>
            <a:off x="2445434" y="1702190"/>
            <a:ext cx="1350498" cy="3967089"/>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pPr algn="ctr"/>
            <a:r>
              <a:rPr lang="ar-DZ" dirty="0">
                <a:ln w="0"/>
                <a:solidFill>
                  <a:schemeClr val="tx1"/>
                </a:solidFill>
                <a:effectLst>
                  <a:outerShdw blurRad="38100" dist="19050" dir="2700000" algn="tl" rotWithShape="0">
                    <a:schemeClr val="dk1">
                      <a:alpha val="40000"/>
                    </a:schemeClr>
                  </a:outerShdw>
                </a:effectLst>
              </a:rPr>
              <a:t>الفرضيات هي تأكيد أو نفي لذا لا تكون في شكل سؤال</a:t>
            </a:r>
            <a:endParaRPr lang="fr-FR" dirty="0">
              <a:ln w="0"/>
              <a:solidFill>
                <a:schemeClr val="tx1"/>
              </a:solidFill>
              <a:effectLst>
                <a:outerShdw blurRad="38100" dist="19050" dir="2700000" algn="tl" rotWithShape="0">
                  <a:schemeClr val="dk1">
                    <a:alpha val="40000"/>
                  </a:schemeClr>
                </a:outerShdw>
              </a:effectLst>
            </a:endParaRPr>
          </a:p>
        </p:txBody>
      </p:sp>
      <p:sp>
        <p:nvSpPr>
          <p:cNvPr id="7" name="Flèche : gauche 6">
            <a:extLst>
              <a:ext uri="{FF2B5EF4-FFF2-40B4-BE49-F238E27FC236}">
                <a16:creationId xmlns:a16="http://schemas.microsoft.com/office/drawing/2014/main" id="{CCBD91C8-BF26-76DB-4184-6F5A7CD9923F}"/>
              </a:ext>
            </a:extLst>
          </p:cNvPr>
          <p:cNvSpPr/>
          <p:nvPr/>
        </p:nvSpPr>
        <p:spPr>
          <a:xfrm>
            <a:off x="8396068" y="3429000"/>
            <a:ext cx="1043354" cy="43961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gauche 7">
            <a:extLst>
              <a:ext uri="{FF2B5EF4-FFF2-40B4-BE49-F238E27FC236}">
                <a16:creationId xmlns:a16="http://schemas.microsoft.com/office/drawing/2014/main" id="{5B8FD8C0-092B-B303-85A2-13E87C13964D}"/>
              </a:ext>
            </a:extLst>
          </p:cNvPr>
          <p:cNvSpPr/>
          <p:nvPr/>
        </p:nvSpPr>
        <p:spPr>
          <a:xfrm>
            <a:off x="5992837" y="3527475"/>
            <a:ext cx="1052733" cy="34114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gauche 8">
            <a:extLst>
              <a:ext uri="{FF2B5EF4-FFF2-40B4-BE49-F238E27FC236}">
                <a16:creationId xmlns:a16="http://schemas.microsoft.com/office/drawing/2014/main" id="{874C883F-6F90-4ACD-BAF3-1E4B1AA8CCF8}"/>
              </a:ext>
            </a:extLst>
          </p:cNvPr>
          <p:cNvSpPr/>
          <p:nvPr/>
        </p:nvSpPr>
        <p:spPr>
          <a:xfrm>
            <a:off x="3795932" y="3601329"/>
            <a:ext cx="949570" cy="267286"/>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5ED84254-EE23-B697-FB67-F497185E37D3}"/>
              </a:ext>
            </a:extLst>
          </p:cNvPr>
          <p:cNvSpPr/>
          <p:nvPr/>
        </p:nvSpPr>
        <p:spPr>
          <a:xfrm>
            <a:off x="3120683" y="5950632"/>
            <a:ext cx="6921304" cy="7596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dirty="0"/>
              <a:t>قاسيمي ناصر، عبد السلام </a:t>
            </a:r>
            <a:r>
              <a:rPr lang="ar-DZ" dirty="0" err="1"/>
              <a:t>لراري</a:t>
            </a:r>
            <a:r>
              <a:rPr lang="ar-DZ" dirty="0"/>
              <a:t>: المنهجية التطبيقية، دار التل، الجزائر، 2021، ص15</a:t>
            </a:r>
            <a:endParaRPr lang="fr-FR" dirty="0"/>
          </a:p>
        </p:txBody>
      </p:sp>
    </p:spTree>
    <p:extLst>
      <p:ext uri="{BB962C8B-B14F-4D97-AF65-F5344CB8AC3E}">
        <p14:creationId xmlns:p14="http://schemas.microsoft.com/office/powerpoint/2010/main" val="56469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en biseau 1">
            <a:extLst>
              <a:ext uri="{FF2B5EF4-FFF2-40B4-BE49-F238E27FC236}">
                <a16:creationId xmlns:a16="http://schemas.microsoft.com/office/drawing/2014/main" id="{09C99F34-D9E2-972F-D369-8FB49BDD71A0}"/>
              </a:ext>
            </a:extLst>
          </p:cNvPr>
          <p:cNvSpPr/>
          <p:nvPr/>
        </p:nvSpPr>
        <p:spPr>
          <a:xfrm>
            <a:off x="267286" y="225083"/>
            <a:ext cx="11507372" cy="6471139"/>
          </a:xfrm>
          <a:prstGeom prst="bevel">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ar-DZ" sz="2400" b="1" i="0" dirty="0">
                <a:solidFill>
                  <a:srgbClr val="050505"/>
                </a:solidFill>
                <a:effectLst/>
                <a:latin typeface="Segoe UI Historic" panose="020B0502040204020203" pitchFamily="34" charset="0"/>
              </a:rPr>
              <a:t>نقد المفاهيم وشرحها </a:t>
            </a:r>
            <a:endParaRPr lang="ar-DZ" sz="3200" b="1" i="0" dirty="0">
              <a:solidFill>
                <a:srgbClr val="050505"/>
              </a:solidFill>
              <a:effectLst/>
              <a:latin typeface="Segoe UI Historic" panose="020B0502040204020203" pitchFamily="34" charset="0"/>
            </a:endParaRPr>
          </a:p>
          <a:p>
            <a:pPr algn="r"/>
            <a:r>
              <a:rPr lang="ar-DZ" sz="2400" b="0" i="0" dirty="0">
                <a:solidFill>
                  <a:srgbClr val="050505"/>
                </a:solidFill>
                <a:effectLst/>
                <a:latin typeface="Segoe UI Historic" panose="020B0502040204020203" pitchFamily="34" charset="0"/>
              </a:rPr>
              <a:t>كثيرا ما نلاحظ على مستوى الدراسات الاكاديمية لكل المستويات طريقة وضع وتحديد المفاهيم </a:t>
            </a:r>
            <a:r>
              <a:rPr lang="fr-FR" sz="2400" b="0" i="0" dirty="0">
                <a:solidFill>
                  <a:srgbClr val="050505"/>
                </a:solidFill>
                <a:effectLst/>
                <a:latin typeface="Segoe UI Historic" panose="020B0502040204020203" pitchFamily="34" charset="0"/>
              </a:rPr>
              <a:t>concepts </a:t>
            </a:r>
            <a:r>
              <a:rPr lang="ar-DZ" sz="2400" b="0" i="0" dirty="0">
                <a:solidFill>
                  <a:srgbClr val="050505"/>
                </a:solidFill>
                <a:effectLst/>
                <a:latin typeface="Segoe UI Historic" panose="020B0502040204020203" pitchFamily="34" charset="0"/>
              </a:rPr>
              <a:t>وتعريفاتها</a:t>
            </a:r>
            <a:r>
              <a:rPr lang="fr-FR" sz="2400" b="0" i="0" dirty="0" err="1">
                <a:solidFill>
                  <a:srgbClr val="050505"/>
                </a:solidFill>
                <a:effectLst/>
                <a:latin typeface="Segoe UI Historic" panose="020B0502040204020203" pitchFamily="34" charset="0"/>
              </a:rPr>
              <a:t>terms</a:t>
            </a:r>
            <a:r>
              <a:rPr lang="fr-FR" sz="2400" b="0" i="0" dirty="0">
                <a:solidFill>
                  <a:srgbClr val="050505"/>
                </a:solidFill>
                <a:effectLst/>
                <a:latin typeface="Segoe UI Historic" panose="020B0502040204020203" pitchFamily="34" charset="0"/>
              </a:rPr>
              <a:t>. </a:t>
            </a:r>
            <a:r>
              <a:rPr lang="ar-DZ" sz="2400" b="0" i="0" dirty="0">
                <a:solidFill>
                  <a:srgbClr val="050505"/>
                </a:solidFill>
                <a:effectLst/>
                <a:latin typeface="Segoe UI Historic" panose="020B0502040204020203" pitchFamily="34" charset="0"/>
              </a:rPr>
              <a:t>وفي حقيقة الامر الكثير من المذكرات يتم وضع المفاهيم صماء نقلا دون نقدها وشرحها وهذا من الاخطاء الشائعة. على الباحث عند وضع وتحديد المفاهيم لا بد عليه من تحليلها ونقدها لكي يفهم </a:t>
            </a:r>
            <a:r>
              <a:rPr lang="ar-DZ" sz="2400" b="0" i="0" dirty="0" err="1">
                <a:solidFill>
                  <a:srgbClr val="050505"/>
                </a:solidFill>
                <a:effectLst/>
                <a:latin typeface="Segoe UI Historic" panose="020B0502040204020203" pitchFamily="34" charset="0"/>
              </a:rPr>
              <a:t>مهاوية</a:t>
            </a:r>
            <a:r>
              <a:rPr lang="ar-DZ" sz="2400" b="0" i="0" dirty="0">
                <a:solidFill>
                  <a:srgbClr val="050505"/>
                </a:solidFill>
                <a:effectLst/>
                <a:latin typeface="Segoe UI Historic" panose="020B0502040204020203" pitchFamily="34" charset="0"/>
              </a:rPr>
              <a:t> المفهوم وعلى ماذا يركز ووجه القصور او </a:t>
            </a:r>
            <a:r>
              <a:rPr lang="ar-DZ" sz="2400" b="0" i="0" dirty="0" err="1">
                <a:solidFill>
                  <a:srgbClr val="050505"/>
                </a:solidFill>
                <a:effectLst/>
                <a:latin typeface="Segoe UI Historic" panose="020B0502040204020203" pitchFamily="34" charset="0"/>
              </a:rPr>
              <a:t>ماهيالمؤشرات</a:t>
            </a:r>
            <a:r>
              <a:rPr lang="ar-DZ" sz="2400" b="0" i="0" dirty="0">
                <a:solidFill>
                  <a:srgbClr val="050505"/>
                </a:solidFill>
                <a:effectLst/>
                <a:latin typeface="Segoe UI Historic" panose="020B0502040204020203" pitchFamily="34" charset="0"/>
              </a:rPr>
              <a:t> التي تناولها. بحيث </a:t>
            </a:r>
            <a:r>
              <a:rPr lang="ar-DZ" sz="2400" b="0" i="0" dirty="0" err="1">
                <a:solidFill>
                  <a:srgbClr val="050505"/>
                </a:solidFill>
                <a:effectLst/>
                <a:latin typeface="Segoe UI Historic" panose="020B0502040204020203" pitchFamily="34" charset="0"/>
              </a:rPr>
              <a:t>تساعدهذه</a:t>
            </a:r>
            <a:r>
              <a:rPr lang="ar-DZ" sz="2400" b="0" i="0" dirty="0">
                <a:solidFill>
                  <a:srgbClr val="050505"/>
                </a:solidFill>
                <a:effectLst/>
                <a:latin typeface="Segoe UI Historic" panose="020B0502040204020203" pitchFamily="34" charset="0"/>
              </a:rPr>
              <a:t> العملية على تنمية روح النقد لدى الباحث وتكسبه زاد معرفي يفهم من خلاله موضوعه. لان نقد هذه المفاهيم سيوضح الصورة للباحث </a:t>
            </a:r>
            <a:r>
              <a:rPr lang="ar-DZ" sz="2400" b="0" i="0" dirty="0" err="1">
                <a:solidFill>
                  <a:srgbClr val="050505"/>
                </a:solidFill>
                <a:effectLst/>
                <a:latin typeface="Segoe UI Historic" panose="020B0502040204020203" pitchFamily="34" charset="0"/>
              </a:rPr>
              <a:t>لاجل</a:t>
            </a:r>
            <a:r>
              <a:rPr lang="ar-DZ" sz="2400" b="0" i="0" dirty="0">
                <a:solidFill>
                  <a:srgbClr val="050505"/>
                </a:solidFill>
                <a:effectLst/>
                <a:latin typeface="Segoe UI Historic" panose="020B0502040204020203" pitchFamily="34" charset="0"/>
              </a:rPr>
              <a:t> صياغة المفهوم الاجرائي الذي </a:t>
            </a:r>
            <a:r>
              <a:rPr lang="ar-DZ" sz="2400" b="0" i="0" dirty="0" err="1">
                <a:solidFill>
                  <a:srgbClr val="050505"/>
                </a:solidFill>
                <a:effectLst/>
                <a:latin typeface="Segoe UI Historic" panose="020B0502040204020203" pitchFamily="34" charset="0"/>
              </a:rPr>
              <a:t>ماهو</a:t>
            </a:r>
            <a:r>
              <a:rPr lang="ar-DZ" sz="2400" b="0" i="0" dirty="0">
                <a:solidFill>
                  <a:srgbClr val="050505"/>
                </a:solidFill>
                <a:effectLst/>
                <a:latin typeface="Segoe UI Historic" panose="020B0502040204020203" pitchFamily="34" charset="0"/>
              </a:rPr>
              <a:t> الا ترجمة لهدف الدراسة </a:t>
            </a:r>
          </a:p>
          <a:p>
            <a:pPr algn="r"/>
            <a:r>
              <a:rPr lang="ar-DZ" sz="2400" b="0" i="0" dirty="0">
                <a:solidFill>
                  <a:srgbClr val="050505"/>
                </a:solidFill>
                <a:effectLst/>
                <a:latin typeface="Segoe UI Historic" panose="020B0502040204020203" pitchFamily="34" charset="0"/>
              </a:rPr>
              <a:t>لان علم الاجتماع هو علم المفاهيم وازمته كما طرحت </a:t>
            </a:r>
            <a:r>
              <a:rPr lang="ar-DZ" sz="2400" b="0" i="0" dirty="0" err="1">
                <a:solidFill>
                  <a:srgbClr val="050505"/>
                </a:solidFill>
                <a:effectLst/>
                <a:latin typeface="Segoe UI Historic" panose="020B0502040204020203" pitchFamily="34" charset="0"/>
              </a:rPr>
              <a:t>غراويتز</a:t>
            </a:r>
            <a:r>
              <a:rPr lang="ar-DZ" sz="2400" b="0" i="0" dirty="0">
                <a:solidFill>
                  <a:srgbClr val="050505"/>
                </a:solidFill>
                <a:effectLst/>
                <a:latin typeface="Segoe UI Historic" panose="020B0502040204020203" pitchFamily="34" charset="0"/>
              </a:rPr>
              <a:t> في مفاهيمه فمن خلال هذا النقد يتخلى الباحث عن المفاهيم التي تتفق وزاوية نظره للموضوع وبالتالي تسهل لديه عملية انتقاء مفاهيم دراسته. ومن الممكن ان تظهر له مفاهيم تركيبية جديدة لم تكن معروفة لديه </a:t>
            </a:r>
          </a:p>
        </p:txBody>
      </p:sp>
    </p:spTree>
    <p:extLst>
      <p:ext uri="{BB962C8B-B14F-4D97-AF65-F5344CB8AC3E}">
        <p14:creationId xmlns:p14="http://schemas.microsoft.com/office/powerpoint/2010/main" val="3524967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Facet</Template>
  <TotalTime>125</TotalTime>
  <Words>938</Words>
  <Application>Microsoft Office PowerPoint</Application>
  <PresentationFormat>Grand écran</PresentationFormat>
  <Paragraphs>35</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Century Gothic</vt:lpstr>
      <vt:lpstr>Reem Kufi</vt:lpstr>
      <vt:lpstr>Segoe UI Historic</vt:lpstr>
      <vt:lpstr>Wingdings 3</vt:lpstr>
      <vt:lpstr>Ion</vt:lpstr>
      <vt:lpstr>عموميات حول المقياس        اعداد: د/ منسول الصالح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عموميات حول المقياس        اعداد: د/ منسول الصالح</dc:title>
  <dc:creator>DELL</dc:creator>
  <cp:lastModifiedBy>DELL</cp:lastModifiedBy>
  <cp:revision>14</cp:revision>
  <dcterms:created xsi:type="dcterms:W3CDTF">2023-12-20T21:00:05Z</dcterms:created>
  <dcterms:modified xsi:type="dcterms:W3CDTF">2024-03-24T13:02:07Z</dcterms:modified>
</cp:coreProperties>
</file>