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1" r:id="rId4"/>
    <p:sldId id="273" r:id="rId5"/>
    <p:sldId id="278" r:id="rId6"/>
    <p:sldId id="277" r:id="rId7"/>
    <p:sldId id="274" r:id="rId8"/>
    <p:sldId id="279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تصنيف المعرفة </a:t>
            </a:r>
            <a:endParaRPr lang="ar-DZ" sz="3200" b="1" dirty="0">
              <a:solidFill>
                <a:schemeClr val="bg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463988" y="3077671"/>
            <a:ext cx="3276364" cy="179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1763688" y="3077671"/>
            <a:ext cx="2700300" cy="179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5580112" y="4941168"/>
            <a:ext cx="3384376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chemeClr val="tx1"/>
                </a:solidFill>
              </a:rPr>
              <a:t>المعرفة الصريحة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Explicit K</a:t>
            </a:r>
            <a:endParaRPr lang="ar-DZ" sz="24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9552" y="4941168"/>
            <a:ext cx="3096344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chemeClr val="tx1"/>
                </a:solidFill>
              </a:rPr>
              <a:t>المعرفة الضمنية</a:t>
            </a:r>
          </a:p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Tacit</a:t>
            </a:r>
            <a:r>
              <a:rPr lang="fr-FR" sz="2400" b="1" smtClean="0">
                <a:solidFill>
                  <a:schemeClr val="tx1"/>
                </a:solidFill>
              </a:rPr>
              <a:t> K</a:t>
            </a:r>
            <a:endParaRPr lang="ar-DZ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1556792"/>
            <a:ext cx="7560840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أولا: تصنيف  ميشال </a:t>
            </a:r>
            <a:r>
              <a:rPr lang="ar-DZ" sz="2400" b="1" dirty="0" err="1" smtClean="0">
                <a:solidFill>
                  <a:schemeClr val="tx1"/>
                </a:solidFill>
              </a:rPr>
              <a:t>بولاني</a:t>
            </a:r>
            <a:r>
              <a:rPr lang="ar-DZ" sz="2400" b="1" dirty="0" smtClean="0">
                <a:solidFill>
                  <a:schemeClr val="tx1"/>
                </a:solidFill>
              </a:rPr>
              <a:t> في الستينات، والذي أعاد طرحه </a:t>
            </a:r>
            <a:r>
              <a:rPr lang="ar-DZ" sz="2400" b="1" dirty="0" err="1" smtClean="0">
                <a:solidFill>
                  <a:schemeClr val="tx1"/>
                </a:solidFill>
              </a:rPr>
              <a:t>اكاجيرو</a:t>
            </a:r>
            <a:r>
              <a:rPr lang="ar-DZ" sz="2400" b="1" dirty="0" smtClean="0">
                <a:solidFill>
                  <a:schemeClr val="tx1"/>
                </a:solidFill>
              </a:rPr>
              <a:t> </a:t>
            </a:r>
            <a:r>
              <a:rPr lang="ar-DZ" sz="2400" b="1" dirty="0" err="1" smtClean="0">
                <a:solidFill>
                  <a:schemeClr val="tx1"/>
                </a:solidFill>
              </a:rPr>
              <a:t>نوناكا</a:t>
            </a:r>
            <a:r>
              <a:rPr lang="ar-DZ" sz="2400" b="1" dirty="0" smtClean="0">
                <a:solidFill>
                  <a:schemeClr val="tx1"/>
                </a:solidFill>
              </a:rPr>
              <a:t> في 1991 في دراسته حول (الشركات الخلاقة للمعرفة) والتي تم نشرها في مجلة هارفرد</a:t>
            </a:r>
            <a:endParaRPr lang="ar-D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11560" y="1484784"/>
            <a:ext cx="784887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DZ" sz="2400" b="1" dirty="0" smtClean="0">
                <a:solidFill>
                  <a:prstClr val="black"/>
                </a:solidFill>
              </a:rPr>
              <a:t>ثانيا: تصنيف  ميشال زاك حيث يصنف المعرفة إلى ثلاث أنواع أو مستويات</a:t>
            </a:r>
            <a:endParaRPr lang="ar-DZ" sz="2400" b="1" dirty="0">
              <a:solidFill>
                <a:prstClr val="black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535996" y="2852936"/>
            <a:ext cx="334837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2" idx="2"/>
          </p:cNvCxnSpPr>
          <p:nvPr/>
        </p:nvCxnSpPr>
        <p:spPr>
          <a:xfrm>
            <a:off x="4535996" y="285293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11" idx="0"/>
          </p:cNvCxnSpPr>
          <p:nvPr/>
        </p:nvCxnSpPr>
        <p:spPr>
          <a:xfrm flipH="1">
            <a:off x="1422698" y="2852936"/>
            <a:ext cx="311329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300192" y="4149080"/>
            <a:ext cx="2842221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white"/>
                </a:solidFill>
              </a:rPr>
              <a:t>المعرفة الجوهرية</a:t>
            </a:r>
          </a:p>
          <a:p>
            <a:pPr algn="ctr"/>
            <a:r>
              <a:rPr lang="fr-FR" sz="2400" b="1" dirty="0" err="1" smtClean="0">
                <a:solidFill>
                  <a:prstClr val="white"/>
                </a:solidFill>
              </a:rPr>
              <a:t>Core</a:t>
            </a:r>
            <a:r>
              <a:rPr lang="fr-FR" sz="2400" b="1" dirty="0" smtClean="0">
                <a:solidFill>
                  <a:prstClr val="white"/>
                </a:solidFill>
              </a:rPr>
              <a:t> K</a:t>
            </a:r>
            <a:endParaRPr lang="ar-DZ" sz="2400" b="1" dirty="0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169939" y="4077072"/>
            <a:ext cx="2842221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المتقدمة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Advanced K</a:t>
            </a:r>
            <a:endParaRPr lang="ar-DZ" sz="2400" b="1" dirty="0">
              <a:solidFill>
                <a:prstClr val="black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87" y="4077072"/>
            <a:ext cx="2842221" cy="15841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الابتكارية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Innovation K</a:t>
            </a:r>
            <a:endParaRPr lang="ar-D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11560" y="1484784"/>
            <a:ext cx="784887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DZ" sz="2400" b="1" dirty="0" smtClean="0">
                <a:solidFill>
                  <a:prstClr val="black"/>
                </a:solidFill>
              </a:rPr>
              <a:t>ثانيا: تصنيف  توم باكمان حيث يصنف المعرفة تصنيفا أوسع، حيث يصنفها إلى أربعة أنواع:</a:t>
            </a:r>
            <a:endParaRPr lang="ar-DZ" sz="2400" b="1" dirty="0">
              <a:solidFill>
                <a:prstClr val="black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4535996" y="2852936"/>
            <a:ext cx="334837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>
            <a:endCxn id="7" idx="0"/>
          </p:cNvCxnSpPr>
          <p:nvPr/>
        </p:nvCxnSpPr>
        <p:spPr>
          <a:xfrm>
            <a:off x="4596956" y="2852936"/>
            <a:ext cx="101916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>
            <a:off x="1475656" y="2852936"/>
            <a:ext cx="3060340" cy="1259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6876256" y="4149080"/>
            <a:ext cx="2266157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white"/>
                </a:solidFill>
              </a:rPr>
              <a:t>المعرفة الصريحة</a:t>
            </a:r>
          </a:p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Explicit K</a:t>
            </a:r>
            <a:endParaRPr lang="ar-DZ" sz="2400" b="1" dirty="0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72000" y="4077072"/>
            <a:ext cx="2088232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الضمنية</a:t>
            </a:r>
          </a:p>
          <a:p>
            <a:pPr algn="ctr"/>
            <a:r>
              <a:rPr lang="fr-FR" sz="2400" b="1" dirty="0" err="1" smtClean="0">
                <a:solidFill>
                  <a:prstClr val="black"/>
                </a:solidFill>
              </a:rPr>
              <a:t>Implicit</a:t>
            </a:r>
            <a:r>
              <a:rPr lang="fr-FR" sz="2400" b="1" dirty="0" smtClean="0">
                <a:solidFill>
                  <a:prstClr val="black"/>
                </a:solidFill>
              </a:rPr>
              <a:t> K</a:t>
            </a:r>
            <a:endParaRPr lang="ar-DZ" sz="2400" b="1" dirty="0">
              <a:solidFill>
                <a:prstClr val="black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411760" y="4077072"/>
            <a:ext cx="1944216" cy="15841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الكامنة</a:t>
            </a:r>
          </a:p>
          <a:p>
            <a:pPr algn="ctr"/>
            <a:r>
              <a:rPr lang="fr-FR" sz="2400" b="1" dirty="0" err="1" smtClean="0">
                <a:solidFill>
                  <a:prstClr val="black"/>
                </a:solidFill>
              </a:rPr>
              <a:t>Tacit</a:t>
            </a:r>
            <a:r>
              <a:rPr lang="fr-FR" sz="2400" b="1" dirty="0" smtClean="0">
                <a:solidFill>
                  <a:prstClr val="black"/>
                </a:solidFill>
              </a:rPr>
              <a:t> K</a:t>
            </a:r>
            <a:endParaRPr lang="ar-DZ" sz="2400" b="1" dirty="0">
              <a:solidFill>
                <a:prstClr val="black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7504" y="4077072"/>
            <a:ext cx="2088232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المجهولة</a:t>
            </a:r>
          </a:p>
          <a:p>
            <a:pPr algn="ctr"/>
            <a:r>
              <a:rPr lang="fr-FR" sz="2400" b="1" dirty="0" err="1" smtClean="0">
                <a:solidFill>
                  <a:prstClr val="black"/>
                </a:solidFill>
              </a:rPr>
              <a:t>Unknown</a:t>
            </a:r>
            <a:r>
              <a:rPr lang="fr-FR" sz="2400" b="1" dirty="0" smtClean="0">
                <a:solidFill>
                  <a:prstClr val="black"/>
                </a:solidFill>
              </a:rPr>
              <a:t> K</a:t>
            </a:r>
            <a:endParaRPr lang="ar-DZ" sz="2400" b="1" dirty="0">
              <a:solidFill>
                <a:prstClr val="black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383868" y="2852936"/>
            <a:ext cx="121308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2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600" y="1772816"/>
            <a:ext cx="7295728" cy="27901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DZ" sz="3600" b="1" dirty="0" smtClean="0"/>
              <a:t>ملاحظة هامة</a:t>
            </a:r>
          </a:p>
          <a:p>
            <a:pPr algn="r" rtl="1">
              <a:lnSpc>
                <a:spcPct val="200000"/>
              </a:lnSpc>
            </a:pPr>
            <a:r>
              <a:rPr lang="ar-DZ" sz="2800" b="1" dirty="0" smtClean="0"/>
              <a:t>تعريفات المعرفة تركز على الجوانب العقلانية، وعلى الرغم من ذلك فإن الثقافة تعتبر نمط من المعرفة</a:t>
            </a:r>
            <a:endParaRPr lang="ar-DZ" sz="2800" b="1" dirty="0"/>
          </a:p>
        </p:txBody>
      </p:sp>
    </p:spTree>
    <p:extLst>
      <p:ext uri="{BB962C8B-B14F-4D97-AF65-F5344CB8AC3E}">
        <p14:creationId xmlns:p14="http://schemas.microsoft.com/office/powerpoint/2010/main" val="128702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prstClr val="white"/>
                </a:solidFill>
              </a:rPr>
              <a:t>أساليب الادراك المعرفي </a:t>
            </a:r>
            <a:endParaRPr lang="ar-DZ" sz="3200" b="1" dirty="0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488832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83568" y="2276872"/>
            <a:ext cx="7704856" cy="33843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DZ" sz="2800" dirty="0" smtClean="0"/>
              <a:t> حسب </a:t>
            </a:r>
            <a:r>
              <a:rPr lang="ar-DZ" sz="2800" dirty="0" err="1" smtClean="0"/>
              <a:t>دافينبورت</a:t>
            </a:r>
            <a:r>
              <a:rPr lang="ar-DZ" sz="2800" dirty="0" smtClean="0"/>
              <a:t> وبروساك الحدس هو:</a:t>
            </a:r>
            <a:r>
              <a:rPr lang="ar-DZ" sz="2800" dirty="0"/>
              <a:t> </a:t>
            </a:r>
            <a:r>
              <a:rPr lang="ar-DZ" sz="2800" b="1" dirty="0" smtClean="0"/>
              <a:t>الخبرة المكثفة المضغوطة، العمل وفق القواعد التجريبية والاجتهادية، أسلوب التجربة والخطأ بالاعتماد على الخبرة الطويلة في التعامل مع الحالات الجديدة.</a:t>
            </a:r>
            <a:endParaRPr lang="ar-DZ" sz="2800" b="1" dirty="0"/>
          </a:p>
        </p:txBody>
      </p:sp>
    </p:spTree>
    <p:extLst>
      <p:ext uri="{BB962C8B-B14F-4D97-AF65-F5344CB8AC3E}">
        <p14:creationId xmlns:p14="http://schemas.microsoft.com/office/powerpoint/2010/main" val="111766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404812"/>
            <a:ext cx="45243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1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3616"/>
            <a:ext cx="6994866" cy="57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1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14038</TotalTime>
  <Words>183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41</cp:revision>
  <dcterms:created xsi:type="dcterms:W3CDTF">2023-10-02T08:27:21Z</dcterms:created>
  <dcterms:modified xsi:type="dcterms:W3CDTF">2024-11-01T19:42:01Z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