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2" r:id="rId8"/>
    <p:sldId id="270" r:id="rId9"/>
    <p:sldId id="271" r:id="rId10"/>
    <p:sldId id="273" r:id="rId11"/>
    <p:sldId id="263" r:id="rId12"/>
    <p:sldId id="264" r:id="rId13"/>
    <p:sldId id="274" r:id="rId14"/>
    <p:sldId id="265" r:id="rId15"/>
    <p:sldId id="266" r:id="rId16"/>
    <p:sldId id="267" r:id="rId17"/>
    <p:sldId id="268" r:id="rId18"/>
    <p:sldId id="26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B5436D1-5748-48EA-88F7-ED70F5FCFA40}" type="datetimeFigureOut">
              <a:rPr lang="fr-FR" smtClean="0"/>
              <a:t>13/10/2025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200066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5436D1-5748-48EA-88F7-ED70F5FCFA40}" type="datetimeFigureOut">
              <a:rPr lang="fr-FR" smtClean="0"/>
              <a:t>13/10/2025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232360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5436D1-5748-48EA-88F7-ED70F5FCFA40}" type="datetimeFigureOut">
              <a:rPr lang="fr-FR" smtClean="0"/>
              <a:t>13/10/2025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2392891398"/>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5436D1-5748-48EA-88F7-ED70F5FCFA40}" type="datetimeFigureOut">
              <a:rPr lang="fr-FR" smtClean="0"/>
              <a:t>13/10/2025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162382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B5436D1-5748-48EA-88F7-ED70F5FCFA40}" type="datetimeFigureOut">
              <a:rPr lang="fr-FR" smtClean="0"/>
              <a:t>13/10/2025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395349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B5436D1-5748-48EA-88F7-ED70F5FCFA40}" type="datetimeFigureOut">
              <a:rPr lang="fr-FR" smtClean="0"/>
              <a:t>13/10/2025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214638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B5436D1-5748-48EA-88F7-ED70F5FCFA40}" type="datetimeFigureOut">
              <a:rPr lang="fr-FR" smtClean="0"/>
              <a:t>13/10/2025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34457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B5436D1-5748-48EA-88F7-ED70F5FCFA40}" type="datetimeFigureOut">
              <a:rPr lang="fr-FR" smtClean="0"/>
              <a:t>13/10/2025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397673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5436D1-5748-48EA-88F7-ED70F5FCFA40}" type="datetimeFigureOut">
              <a:rPr lang="fr-FR" smtClean="0"/>
              <a:t>13/10/2025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62700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B5436D1-5748-48EA-88F7-ED70F5FCFA40}" type="datetimeFigureOut">
              <a:rPr lang="fr-FR" smtClean="0"/>
              <a:t>13/10/2025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279810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B5436D1-5748-48EA-88F7-ED70F5FCFA40}" type="datetimeFigureOut">
              <a:rPr lang="fr-FR" smtClean="0"/>
              <a:t>13/10/2025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753224-E19E-4E7F-9908-AE6602C573FB}" type="slidenum">
              <a:rPr lang="fr-FR" smtClean="0"/>
              <a:t>‹N°›</a:t>
            </a:fld>
            <a:endParaRPr lang="fr-FR"/>
          </a:p>
        </p:txBody>
      </p:sp>
    </p:spTree>
    <p:extLst>
      <p:ext uri="{BB962C8B-B14F-4D97-AF65-F5344CB8AC3E}">
        <p14:creationId xmlns:p14="http://schemas.microsoft.com/office/powerpoint/2010/main" val="334585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436D1-5748-48EA-88F7-ED70F5FCFA40}" type="datetimeFigureOut">
              <a:rPr lang="fr-FR" smtClean="0"/>
              <a:t>13/10/2025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53224-E19E-4E7F-9908-AE6602C573FB}" type="slidenum">
              <a:rPr lang="fr-FR" smtClean="0"/>
              <a:t>‹N°›</a:t>
            </a:fld>
            <a:endParaRPr lang="fr-FR"/>
          </a:p>
        </p:txBody>
      </p:sp>
    </p:spTree>
    <p:extLst>
      <p:ext uri="{BB962C8B-B14F-4D97-AF65-F5344CB8AC3E}">
        <p14:creationId xmlns:p14="http://schemas.microsoft.com/office/powerpoint/2010/main" val="324560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latin typeface="Times New Roman" panose="02020603050405020304" pitchFamily="18" charset="0"/>
                <a:cs typeface="Times New Roman" panose="02020603050405020304" pitchFamily="18" charset="0"/>
              </a:rPr>
              <a:t>Part 1</a:t>
            </a:r>
            <a:br>
              <a:rPr lang="fr-FR" dirty="0" smtClean="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Nutrition</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126068"/>
      </p:ext>
    </p:extLst>
  </p:cSld>
  <p:clrMapOvr>
    <a:masterClrMapping/>
  </p:clrMapOvr>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05691" y="531215"/>
            <a:ext cx="10515600" cy="4351338"/>
          </a:xfrm>
        </p:spPr>
        <p:txBody>
          <a:bodyPr/>
          <a:lstStyle/>
          <a:p>
            <a:pPr marL="0" indent="0">
              <a:buNone/>
            </a:pPr>
            <a:r>
              <a:rPr lang="fr-FR" altLang="fr-FR" dirty="0" smtClean="0">
                <a:latin typeface="Times New Roman" panose="02020603050405020304" pitchFamily="18" charset="0"/>
                <a:cs typeface="Times New Roman" panose="02020603050405020304" pitchFamily="18" charset="0"/>
              </a:rPr>
              <a:t>A </a:t>
            </a:r>
            <a:r>
              <a:rPr lang="fr-FR" altLang="fr-FR" dirty="0" err="1" smtClean="0">
                <a:latin typeface="Times New Roman" panose="02020603050405020304" pitchFamily="18" charset="0"/>
                <a:cs typeface="Times New Roman" panose="02020603050405020304" pitchFamily="18" charset="0"/>
              </a:rPr>
              <a:t>phytomer</a:t>
            </a:r>
            <a:r>
              <a:rPr lang="fr-FR" altLang="fr-FR" dirty="0" smtClean="0">
                <a:latin typeface="Times New Roman" panose="02020603050405020304" pitchFamily="18" charset="0"/>
                <a:cs typeface="Times New Roman" panose="02020603050405020304" pitchFamily="18" charset="0"/>
              </a:rPr>
              <a:t> typically comprises a node from which a leaf develops, an internode—that is, a segment of the stem between two successive nodes—and an axillary bud located at the base of the leaf. </a:t>
            </a:r>
          </a:p>
          <a:p>
            <a:pPr marL="0" indent="0">
              <a:buNone/>
            </a:pPr>
            <a:endParaRPr lang="fr-FR" dirty="0"/>
          </a:p>
        </p:txBody>
      </p:sp>
      <p:pic>
        <p:nvPicPr>
          <p:cNvPr id="6"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301" y="2706884"/>
            <a:ext cx="5793179" cy="3846671"/>
          </a:xfrm>
          <a:prstGeom prst="rect">
            <a:avLst/>
          </a:prstGeom>
        </p:spPr>
      </p:pic>
    </p:spTree>
    <p:extLst>
      <p:ext uri="{BB962C8B-B14F-4D97-AF65-F5344CB8AC3E}">
        <p14:creationId xmlns:p14="http://schemas.microsoft.com/office/powerpoint/2010/main" val="1969273146"/>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t>
            </a:r>
            <a:r>
              <a:rPr lang="fr-FR" dirty="0" smtClean="0">
                <a:latin typeface="Times New Roman" panose="02020603050405020304" pitchFamily="18" charset="0"/>
                <a:cs typeface="Times New Roman" panose="02020603050405020304" pitchFamily="18" charset="0"/>
              </a:rPr>
              <a:t>Plant cell organization</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buNone/>
            </a:pPr>
            <a:r>
              <a:rPr lang="fr-FR" dirty="0" smtClean="0">
                <a:latin typeface="Times New Roman" panose="02020603050405020304" pitchFamily="18" charset="0"/>
                <a:cs typeface="Times New Roman" panose="02020603050405020304" pitchFamily="18" charset="0"/>
              </a:rPr>
              <a:t>2.1. The plasmalemma, also known as the plasma membrane, has a thickness of 6 to 9 nm. It separates the cytoplasm from the cell periphery by means of highly selective permeability and plays a dual role in protection and regulating exchanges between the intracellular and extracellular environments via cytoplasmic bridges or channels called </a:t>
            </a:r>
            <a:r>
              <a:rPr lang="fr-FR" dirty="0" err="1" smtClean="0">
                <a:latin typeface="Times New Roman" panose="02020603050405020304" pitchFamily="18" charset="0"/>
                <a:cs typeface="Times New Roman" panose="02020603050405020304" pitchFamily="18" charset="0"/>
              </a:rPr>
              <a:t>plasmodesmata.</a:t>
            </a:r>
            <a:r>
              <a:rPr lang="fr-FR"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02256003"/>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68135"/>
            <a:ext cx="10515600" cy="5808828"/>
          </a:xfrm>
        </p:spPr>
        <p:txBody>
          <a:bodyPr>
            <a:normAutofit/>
          </a:bodyPr>
          <a:lstStyle/>
          <a:p>
            <a:pPr marL="0" indent="0">
              <a:buNone/>
            </a:pPr>
            <a:r>
              <a:rPr lang="fr-FR" dirty="0">
                <a:latin typeface="Times New Roman" panose="02020603050405020304" pitchFamily="18" charset="0"/>
                <a:cs typeface="Times New Roman" panose="02020603050405020304" pitchFamily="18" charset="0"/>
              </a:rPr>
              <a:t>2.2. The cell wall or</a:t>
            </a:r>
            <a:r>
              <a:rPr lang="fr-FR" dirty="0" err="1">
                <a:latin typeface="Times New Roman" panose="02020603050405020304" pitchFamily="18" charset="0"/>
                <a:cs typeface="Times New Roman" panose="02020603050405020304" pitchFamily="18" charset="0"/>
              </a:rPr>
              <a:t> apoplast</a:t>
            </a:r>
            <a:r>
              <a:rPr lang="fr-FR" dirty="0">
                <a:latin typeface="Times New Roman" panose="02020603050405020304" pitchFamily="18" charset="0"/>
                <a:cs typeface="Times New Roman" panose="02020603050405020304" pitchFamily="18" charset="0"/>
              </a:rPr>
              <a:t>, it ensures the rigidity of the cell without preventing water and solutes from passing through to reach the plasmalemma thanks to</a:t>
            </a:r>
            <a:r>
              <a:rPr lang="fr-FR" dirty="0" err="1">
                <a:latin typeface="Times New Roman" panose="02020603050405020304" pitchFamily="18" charset="0"/>
                <a:cs typeface="Times New Roman" panose="02020603050405020304" pitchFamily="18" charset="0"/>
              </a:rPr>
              <a:t> plasmodesmas</a:t>
            </a:r>
            <a:r>
              <a:rPr lang="fr-FR" dirty="0">
                <a:latin typeface="Times New Roman" panose="02020603050405020304" pitchFamily="18" charset="0"/>
                <a:cs typeface="Times New Roman" panose="02020603050405020304" pitchFamily="18" charset="0"/>
              </a:rPr>
              <a:t>.  </a:t>
            </a:r>
          </a:p>
          <a:p>
            <a:pPr marL="0" indent="0">
              <a:buNone/>
            </a:pPr>
            <a:r>
              <a:rPr lang="fr-FR" dirty="0">
                <a:latin typeface="Times New Roman" panose="02020603050405020304" pitchFamily="18" charset="0"/>
                <a:cs typeface="Times New Roman" panose="02020603050405020304" pitchFamily="18" charset="0"/>
              </a:rPr>
              <a:t>The middle lamella is the outermost part of the cell wall, it is pectic in nature and constitutes the cement ensuring the junction between the cells. </a:t>
            </a:r>
          </a:p>
          <a:p>
            <a:pPr marL="0" indent="0">
              <a:buNone/>
            </a:pPr>
            <a:r>
              <a:rPr lang="fr-FR" dirty="0">
                <a:latin typeface="Times New Roman" panose="02020603050405020304" pitchFamily="18" charset="0"/>
                <a:cs typeface="Times New Roman" panose="02020603050405020304" pitchFamily="18" charset="0"/>
              </a:rPr>
              <a:t> The primary wall formed of cellulose and hemicellulose, it is flexible and extensible which allows cell growth. It settles between the middle lamella and the plasma membrane. </a:t>
            </a:r>
          </a:p>
          <a:p>
            <a:pPr marL="0" indent="0">
              <a:buNone/>
            </a:pPr>
            <a:r>
              <a:rPr lang="fr-FR" dirty="0">
                <a:latin typeface="Times New Roman" panose="02020603050405020304" pitchFamily="18" charset="0"/>
                <a:cs typeface="Times New Roman" panose="02020603050405020304" pitchFamily="18" charset="0"/>
              </a:rPr>
              <a:t>The secondary wall is formed during the differentiation of the cell, thicker than the primary wall, is deposited between the primary wall and the plasma membrane, consisting of cellulose and hemicellulose as well as lignin, suberin and cutin.</a:t>
            </a:r>
          </a:p>
          <a:p>
            <a:pPr marL="0" indent="0">
              <a:buNone/>
            </a:pPr>
            <a:endParaRPr lang="fr-FR" dirty="0"/>
          </a:p>
        </p:txBody>
      </p:sp>
    </p:spTree>
    <p:extLst>
      <p:ext uri="{BB962C8B-B14F-4D97-AF65-F5344CB8AC3E}">
        <p14:creationId xmlns:p14="http://schemas.microsoft.com/office/powerpoint/2010/main" val="430903680"/>
      </p:ext>
    </p:extLst>
  </p:cSld>
  <p:clrMapOvr>
    <a:masterClrMapping/>
  </p:clrMapOvr>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769" y="502833"/>
            <a:ext cx="11044051" cy="5876011"/>
          </a:xfrm>
        </p:spPr>
      </p:pic>
    </p:spTree>
    <p:extLst>
      <p:ext uri="{BB962C8B-B14F-4D97-AF65-F5344CB8AC3E}">
        <p14:creationId xmlns:p14="http://schemas.microsoft.com/office/powerpoint/2010/main" val="3604418454"/>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anose="02020603050405020304" pitchFamily="18" charset="0"/>
                <a:cs typeface="Times New Roman" panose="02020603050405020304" pitchFamily="18" charset="0"/>
              </a:rPr>
              <a:t>2.3. The vacuoles</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lgn="ctr">
              <a:lnSpc>
                <a:spcPct val="150000"/>
              </a:lnSpc>
              <a:spcAft>
                <a:spcPts val="1200"/>
              </a:spcAft>
              <a:buNone/>
            </a:pPr>
            <a:r>
              <a:rPr lang="fr-FR" dirty="0" smtClean="0">
                <a:latin typeface="Times New Roman" panose="02020603050405020304" pitchFamily="18" charset="0"/>
                <a:cs typeface="Times New Roman" panose="02020603050405020304" pitchFamily="18" charset="0"/>
              </a:rPr>
              <a:t>They play a role in regulating physiological functions (pH, ionic concentration, osmotic pressure) and occupy more than 40% of the total cell volume. Its membrane is called the</a:t>
            </a:r>
            <a:r>
              <a:rPr lang="fr-FR" dirty="0" err="1" smtClean="0">
                <a:latin typeface="Times New Roman" panose="02020603050405020304" pitchFamily="18" charset="0"/>
                <a:cs typeface="Times New Roman" panose="02020603050405020304" pitchFamily="18" charset="0"/>
              </a:rPr>
              <a:t> tonoplast</a:t>
            </a:r>
            <a:r>
              <a:rPr lang="fr-FR" dirty="0" smtClean="0">
                <a:latin typeface="Times New Roman" panose="02020603050405020304" pitchFamily="18" charset="0"/>
                <a:cs typeface="Times New Roman" panose="02020603050405020304" pitchFamily="18" charset="0"/>
              </a:rPr>
              <a:t>, they can store water, mineral elements, organic substances and pigments.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593340"/>
      </p:ext>
    </p:extLst>
  </p:cSld>
  <p:clrMapOvr>
    <a:masterClrMapping/>
  </p:clrMapOvr>
</p:sld>
</file>

<file path=ppt/slides/slide1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3823" y="0"/>
            <a:ext cx="5173931" cy="6776835"/>
          </a:xfrm>
        </p:spPr>
      </p:pic>
    </p:spTree>
    <p:extLst>
      <p:ext uri="{BB962C8B-B14F-4D97-AF65-F5344CB8AC3E}">
        <p14:creationId xmlns:p14="http://schemas.microsoft.com/office/powerpoint/2010/main" val="3208718389"/>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5833"/>
          </a:bodyPr>
          <a:lstStyle/>
          <a:p>
            <a:r>
              <a:rPr lang="fr-FR" dirty="0" smtClean="0">
                <a:latin typeface="Times New Roman" panose="02020603050405020304" pitchFamily="18" charset="0"/>
                <a:cs typeface="Times New Roman" panose="02020603050405020304" pitchFamily="18" charset="0"/>
              </a:rPr>
              <a:t>2.4. The plastids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buNone/>
            </a:pPr>
            <a:r>
              <a:rPr lang="fr-FR" dirty="0" smtClean="0">
                <a:latin typeface="Times New Roman" panose="02020603050405020304" pitchFamily="18" charset="0"/>
                <a:cs typeface="Times New Roman" panose="02020603050405020304" pitchFamily="18" charset="0"/>
              </a:rPr>
              <a:t>These are ovoid or spherical intracellular organelles a few microns long, delimited by a double membrane, derived from</a:t>
            </a:r>
            <a:r>
              <a:rPr lang="fr-FR" dirty="0" err="1" smtClean="0">
                <a:latin typeface="Times New Roman" panose="02020603050405020304" pitchFamily="18" charset="0"/>
                <a:cs typeface="Times New Roman" panose="02020603050405020304" pitchFamily="18" charset="0"/>
              </a:rPr>
              <a:t> proplastids</a:t>
            </a:r>
            <a:r>
              <a:rPr lang="fr-FR" dirty="0" smtClean="0">
                <a:latin typeface="Times New Roman" panose="02020603050405020304" pitchFamily="18" charset="0"/>
                <a:cs typeface="Times New Roman" panose="02020603050405020304" pitchFamily="18" charset="0"/>
              </a:rPr>
              <a:t>.  </a:t>
            </a:r>
          </a:p>
          <a:p>
            <a:pPr marL="0" indent="0">
              <a:buNone/>
            </a:pPr>
            <a:r>
              <a:rPr lang="fr-FR" dirty="0" smtClean="0">
                <a:latin typeface="Times New Roman" panose="02020603050405020304" pitchFamily="18" charset="0"/>
                <a:cs typeface="Times New Roman" panose="02020603050405020304" pitchFamily="18" charset="0"/>
              </a:rPr>
              <a:t>2.4.1. Chloroplasts: Chloroplasts are limited by a double membrane, they contain chlorophyll essential for photosynthesis.                                                                   </a:t>
            </a:r>
          </a:p>
          <a:p>
            <a:pPr marL="0" indent="0">
              <a:buNone/>
            </a:pP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632582"/>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3197" y="614342"/>
            <a:ext cx="10515600" cy="4351338"/>
          </a:xfrm>
        </p:spPr>
        <p:txBody>
          <a:bodyPr/>
          <a:lstStyle/>
          <a:p>
            <a:pPr marL="0" indent="0">
              <a:buNone/>
            </a:pPr>
            <a:r>
              <a:rPr lang="fr-FR" dirty="0">
                <a:latin typeface="Times New Roman" panose="02020603050405020304" pitchFamily="18" charset="0"/>
                <a:cs typeface="Times New Roman" panose="02020603050405020304" pitchFamily="18" charset="0"/>
              </a:rPr>
              <a:t> 2.4.2.</a:t>
            </a:r>
            <a:r>
              <a:rPr lang="fr-FR" dirty="0" err="1">
                <a:latin typeface="Times New Roman" panose="02020603050405020304" pitchFamily="18" charset="0"/>
                <a:cs typeface="Times New Roman" panose="02020603050405020304" pitchFamily="18" charset="0"/>
              </a:rPr>
              <a:t> Chromoplasts: They contain carotenes (yellow and orange pigments) or xanthophyll, (pale yellow pigment). They are found in the cells of several colored fruits, such as tomatoes or flowers, like red roses. </a:t>
            </a:r>
            <a:r>
              <a:rPr lang="fr-FR" dirty="0">
                <a:latin typeface="Times New Roman" panose="02020603050405020304" pitchFamily="18" charset="0"/>
                <a:cs typeface="Times New Roman" panose="02020603050405020304" pitchFamily="18" charset="0"/>
              </a:rPr>
              <a:t/>
            </a:r>
          </a:p>
          <a:p>
            <a:pPr marL="0" indent="0">
              <a:buNone/>
            </a:pPr>
            <a:r>
              <a:rPr lang="fr-FR" dirty="0">
                <a:latin typeface="Times New Roman" panose="02020603050405020304" pitchFamily="18" charset="0"/>
                <a:cs typeface="Times New Roman" panose="02020603050405020304" pitchFamily="18" charset="0"/>
              </a:rPr>
              <a:t>2.4.3. Amyloplasts: These are plastids containing very few internal membranes but many grains of starch. The development of several grains can lead to the shattering of the envelope, the whole is then released into the cytosol</a:t>
            </a:r>
            <a:r>
              <a:rPr lang="fr-FR" dirty="0" err="1">
                <a:latin typeface="Times New Roman" panose="02020603050405020304" pitchFamily="18" charset="0"/>
                <a:cs typeface="Times New Roman" panose="02020603050405020304" pitchFamily="18" charset="0"/>
              </a:rPr>
              <a:t/>
            </a:r>
            <a:r>
              <a:rPr lang="fr-FR" dirty="0">
                <a:latin typeface="Times New Roman" panose="02020603050405020304" pitchFamily="18" charset="0"/>
                <a:cs typeface="Times New Roman" panose="02020603050405020304" pitchFamily="18" charset="0"/>
              </a:rPr>
              <a:t/>
            </a:r>
            <a:endParaRPr lang="fr-FR" dirty="0"/>
          </a:p>
        </p:txBody>
      </p:sp>
    </p:spTree>
    <p:extLst>
      <p:ext uri="{BB962C8B-B14F-4D97-AF65-F5344CB8AC3E}">
        <p14:creationId xmlns:p14="http://schemas.microsoft.com/office/powerpoint/2010/main" val="3858749847"/>
      </p:ext>
    </p:extLst>
  </p:cSld>
  <p:clrMapOvr>
    <a:masterClrMapping/>
  </p:clrMapOvr>
</p:sld>
</file>

<file path=ppt/slides/slide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6947" y="273132"/>
            <a:ext cx="5427023" cy="5665813"/>
          </a:xfrm>
        </p:spPr>
      </p:pic>
      <p:sp>
        <p:nvSpPr>
          <p:cNvPr id="5" name="Rectangle 4"/>
          <p:cNvSpPr/>
          <p:nvPr/>
        </p:nvSpPr>
        <p:spPr>
          <a:xfrm>
            <a:off x="3726803" y="6225041"/>
            <a:ext cx="3360856" cy="369332"/>
          </a:xfrm>
          <a:prstGeom prst="rect">
            <a:avLst/>
          </a:prstGeom>
        </p:spPr>
        <p:txBody>
          <a:bodyPr wrap="none">
            <a:spAutoFit/>
          </a:bodyPr>
          <a:lstStyle/>
          <a:p>
            <a:r>
              <a:rPr lang="fr-FR" dirty="0">
                <a:solidFill>
                  <a:srgbClr val="202122"/>
                </a:solidFill>
                <a:latin typeface="Arial" panose="020B0604020202020204" pitchFamily="34" charset="0"/>
              </a:rPr>
              <a:t>The different types of plastids.</a:t>
            </a:r>
            <a:endParaRPr lang="fr-FR" dirty="0"/>
          </a:p>
        </p:txBody>
      </p:sp>
    </p:spTree>
    <p:extLst>
      <p:ext uri="{BB962C8B-B14F-4D97-AF65-F5344CB8AC3E}">
        <p14:creationId xmlns:p14="http://schemas.microsoft.com/office/powerpoint/2010/main" val="2613474615"/>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a:t>
            </a:r>
            <a:r>
              <a:rPr lang="fr-FR" dirty="0" smtClean="0">
                <a:latin typeface="Times New Roman" panose="02020603050405020304" pitchFamily="18" charset="0"/>
                <a:cs typeface="Times New Roman" panose="02020603050405020304" pitchFamily="18" charset="0"/>
              </a:rPr>
              <a:t>Review of Basic Concepts</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marL="514350" indent="-514350">
              <a:buAutoNum type="arabicPeriod"/>
            </a:pPr>
            <a:r>
              <a:rPr lang="fr-FR" dirty="0" smtClean="0">
                <a:latin typeface="Times New Roman" panose="02020603050405020304" pitchFamily="18" charset="0"/>
                <a:cs typeface="Times New Roman" panose="02020603050405020304" pitchFamily="18" charset="0"/>
              </a:rPr>
              <a:t>The classification of plants is traditionally subdivided into two major groups based on the structural organization of the plant: Thallophytes and Cormophytes.  </a:t>
            </a:r>
          </a:p>
          <a:p>
            <a:pPr marL="0" indent="0">
              <a:buNone/>
            </a:pPr>
            <a:r>
              <a:rPr lang="fr-FR" dirty="0" smtClean="0">
                <a:latin typeface="Times New Roman" panose="02020603050405020304" pitchFamily="18" charset="0"/>
                <a:cs typeface="Times New Roman" panose="02020603050405020304" pitchFamily="18" charset="0"/>
              </a:rPr>
              <a:t>1.1. The Thallophytes</a:t>
            </a:r>
          </a:p>
          <a:p>
            <a:pPr marL="0" indent="0">
              <a:buNone/>
            </a:pPr>
            <a:r>
              <a:rPr lang="fr-FR" dirty="0" smtClean="0">
                <a:latin typeface="Times New Roman" panose="02020603050405020304" pitchFamily="18" charset="0"/>
                <a:cs typeface="Times New Roman" panose="02020603050405020304" pitchFamily="18" charset="0"/>
              </a:rPr>
              <a:t> These plants have a very simple structure called a thallus; the thallus consists of cells that are similar to each other without physiological differentiation, and neither roots, stems, leaves, nor vascular tissues can be distinguished. Some Thallophytes are unicellular, while others are multicellular.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650941"/>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stretch>
            <a:fillRect/>
          </a:stretch>
        </p:blipFill>
        <p:spPr>
          <a:xfrm>
            <a:off x="887696" y="534391"/>
            <a:ext cx="10602237" cy="5925786"/>
          </a:xfrm>
          <a:prstGeom prst="rect">
            <a:avLst/>
          </a:prstGeom>
        </p:spPr>
      </p:pic>
    </p:spTree>
    <p:extLst>
      <p:ext uri="{BB962C8B-B14F-4D97-AF65-F5344CB8AC3E}">
        <p14:creationId xmlns:p14="http://schemas.microsoft.com/office/powerpoint/2010/main" val="2425986214"/>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1.2. </a:t>
            </a:r>
            <a:r>
              <a:rPr lang="fr-FR" dirty="0">
                <a:latin typeface="Times New Roman" panose="02020603050405020304" pitchFamily="18" charset="0"/>
                <a:cs typeface="Times New Roman" panose="02020603050405020304" pitchFamily="18" charset="0"/>
              </a:rPr>
              <a:t>The Cormophytes </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buNone/>
            </a:pPr>
            <a:r>
              <a:rPr lang="fr-FR" dirty="0"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This group comprises higher plants, corresponding to organisms that are always multicellular, whose eukaryotic cells are organized into tissues that in turn form organs much more complex than a thallus, called a cormus, hence the name cormophyte; Cormophytes are divided into several divisions:</a:t>
            </a:r>
            <a:r>
              <a:rPr lang="fr-FR" dirty="0" err="1"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
            </a:r>
          </a:p>
          <a:p>
            <a:pPr marL="0" indent="0">
              <a:buNone/>
            </a:pPr>
            <a:r>
              <a:rPr lang="fr-FR"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1st Division: Bryophytes,</a:t>
            </a:r>
            <a:r>
              <a:rPr lang="fr-FR" dirty="0" smtClean="0">
                <a:latin typeface="Times New Roman" panose="02020603050405020304" pitchFamily="18" charset="0"/>
                <a:cs typeface="Times New Roman" panose="02020603050405020304" pitchFamily="18" charset="0"/>
              </a:rPr>
              <a:t/>
            </a:r>
          </a:p>
          <a:p>
            <a:pPr marL="0" indent="0">
              <a:buNone/>
            </a:pPr>
            <a:r>
              <a:rPr lang="fr-FR"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2nd Division: Pteridophytes, </a:t>
            </a: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
            </a:r>
            <a:r>
              <a:rPr lang="fr-FR" dirty="0" err="1"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3rd Division: Prespermatophytes (Prephanerogams), </a:t>
            </a: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4th Division: Spermatophytes (Phanerogams)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196200"/>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all" dirty="0" smtClean="0"/>
              <a:t/>
            </a:r>
            <a:r>
              <a:rPr lang="fr-FR" sz="4000" dirty="0" smtClean="0">
                <a:latin typeface="Times New Roman" panose="02020603050405020304" pitchFamily="18" charset="0"/>
                <a:cs typeface="Times New Roman" panose="02020603050405020304" pitchFamily="18" charset="0"/>
              </a:rPr>
              <a:t>Cormophytes possess a stem, leaves, and roots.</a:t>
            </a:r>
            <a:endParaRPr lang="fr-FR" sz="4000" dirty="0">
              <a:latin typeface="Times New Roman" panose="02020603050405020304" pitchFamily="18" charset="0"/>
              <a:cs typeface="Times New Roman" panose="02020603050405020304" pitchFamily="18" charset="0"/>
            </a:endParaRPr>
          </a:p>
        </p:txBody>
      </p:sp>
      <p:pic>
        <p:nvPicPr>
          <p:cNvPr id="6" name="Espace réservé du contenu 5"/>
          <p:cNvPicPr>
            <a:picLocks noGrp="1" noChangeAspect="1"/>
          </p:cNvPicPr>
          <p:nvPr>
            <p:ph idx="1"/>
          </p:nvPr>
        </p:nvPicPr>
        <p:blipFill>
          <a:blip r:embed="rId2"/>
          <a:stretch>
            <a:fillRect/>
          </a:stretch>
        </p:blipFill>
        <p:spPr>
          <a:xfrm>
            <a:off x="3336966" y="1825625"/>
            <a:ext cx="4229454" cy="4351338"/>
          </a:xfrm>
          <a:prstGeom prst="rect">
            <a:avLst/>
          </a:prstGeom>
        </p:spPr>
      </p:pic>
    </p:spTree>
    <p:extLst>
      <p:ext uri="{BB962C8B-B14F-4D97-AF65-F5344CB8AC3E}">
        <p14:creationId xmlns:p14="http://schemas.microsoft.com/office/powerpoint/2010/main" val="3030035407"/>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panose="02020603050405020304" pitchFamily="18" charset="0"/>
                <a:cs typeface="Times New Roman" panose="02020603050405020304" pitchFamily="18" charset="0"/>
              </a:rPr>
              <a:t>Division of Spermatophytes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514350" indent="-514350">
              <a:buAutoNum type="arabicPeriod"/>
            </a:pPr>
            <a:r>
              <a:rPr lang="fr-FR" dirty="0"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Gymnosperms: the ovules (primordia of future seeds) and the seeds themselves are not enclosed within closed integuments.</a:t>
            </a:r>
            <a:r>
              <a:rPr lang="fr-FR" dirty="0" smtClean="0">
                <a:latin typeface="Times New Roman" panose="02020603050405020304" pitchFamily="18" charset="0"/>
                <a:cs typeface="Times New Roman" panose="02020603050405020304" pitchFamily="18" charset="0"/>
              </a:rPr>
              <a:t/>
            </a:r>
          </a:p>
          <a:p>
            <a:pPr marL="0" indent="0">
              <a:buNone/>
            </a:pPr>
            <a:r>
              <a:rPr lang="fr-FR" dirty="0" smtClean="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r>
            <a:r>
              <a:rPr lang="fr-FR" dirty="0" err="1" smtClean="0">
                <a:latin typeface="Times New Roman" panose="02020603050405020304" pitchFamily="18" charset="0"/>
                <a:cs typeface="Times New Roman" panose="02020603050405020304" pitchFamily="18" charset="0"/>
              </a:rPr>
              <a:t/>
            </a:r>
            <a:r>
              <a:rPr lang="fr-FR" dirty="0" smtClean="0">
                <a:latin typeface="Times New Roman" panose="02020603050405020304" pitchFamily="18" charset="0"/>
                <a:cs typeface="Times New Roman" panose="02020603050405020304" pitchFamily="18" charset="0"/>
              </a:rPr>
              <a:t>2. Chlamydosperms: their reproductive organs are surrounded by a simple envelope.  </a:t>
            </a: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3</a:t>
            </a:r>
            <a:r>
              <a:rPr lang="fr-FR" dirty="0" smtClean="0">
                <a:latin typeface="Times New Roman" panose="02020603050405020304" pitchFamily="18" charset="0"/>
                <a:cs typeface="Times New Roman" panose="02020603050405020304" pitchFamily="18" charset="0"/>
              </a:rPr>
              <a:t>. Angiosperms: comprise flowering plants, and therefore those that bear fruits. They represent the majority of terrestrial plant species and include Dicots and Monocots.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507296"/>
      </p:ext>
    </p:extLst>
  </p:cSld>
  <p:clrMapOvr>
    <a:masterClrMapping/>
  </p:clrMapOvr>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Times New Roman" panose="02020603050405020304" pitchFamily="18" charset="0"/>
                <a:cs typeface="Times New Roman" panose="02020603050405020304" pitchFamily="18" charset="0"/>
              </a:rPr>
              <a:t>Spermatophytes</a:t>
            </a:r>
            <a:r>
              <a:rPr lang="fr-FR" b="1" dirty="0"/>
              <a:t/>
            </a:r>
            <a:br>
              <a:rPr lang="fr-FR" b="1" dirty="0"/>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484" y="1522319"/>
            <a:ext cx="6511142" cy="4883357"/>
          </a:xfrm>
        </p:spPr>
      </p:pic>
    </p:spTree>
    <p:extLst>
      <p:ext uri="{BB962C8B-B14F-4D97-AF65-F5344CB8AC3E}">
        <p14:creationId xmlns:p14="http://schemas.microsoft.com/office/powerpoint/2010/main" val="72647383"/>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anose="02020603050405020304" pitchFamily="18" charset="0"/>
                <a:cs typeface="Times New Roman" panose="02020603050405020304" pitchFamily="18" charset="0"/>
              </a:rPr>
              <a:t>Organization of a plant</a:t>
            </a:r>
            <a:endParaRPr lang="fr-FR"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660070" y="1470914"/>
            <a:ext cx="10082888" cy="470450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smtClean="0">
                <a:solidFill>
                  <a:srgbClr val="1F1F1F"/>
                </a:solidFill>
                <a:latin typeface="Times New Roman" panose="02020603050405020304" pitchFamily="18" charset="0"/>
                <a:cs typeface="Times New Roman" panose="02020603050405020304" pitchFamily="18" charset="0"/>
              </a:rPr>
              <a:t/>
            </a: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It is characterized by the presence of two main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Root system (anchorage and absorption)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and aerial system (stems, leaves, and flowers responsible for growth,</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photosynthesis, and reproduction).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a: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These organs are composed of tissues that,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through conducting vessels such as xylem and phloem,</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ensure the transport of water, minerals, and sugars.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
            </a: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Growth occurs through meristematic tissue. The general structure of the plant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1F1F1F"/>
                </a:solidFill>
                <a:effectLst/>
                <a:latin typeface="Times New Roman" panose="02020603050405020304" pitchFamily="18" charset="0"/>
                <a:cs typeface="Times New Roman" panose="02020603050405020304" pitchFamily="18" charset="0"/>
              </a:rPr>
              <a:t>is a repetition of units called phytomers. </a:t>
            </a:r>
            <a:r>
              <a:rPr kumimoji="0" lang="fr-FR" altLang="fr-FR" b="0" i="0" u="none" strike="noStrike" cap="none" normalizeH="0" baseline="0" dirty="0" err="1" smtClean="0">
                <a:ln>
                  <a:noFill/>
                </a:ln>
                <a:solidFill>
                  <a:srgbClr val="1F1F1F"/>
                </a:solidFill>
                <a:effectLst/>
                <a:latin typeface="Times New Roman" panose="02020603050405020304" pitchFamily="18" charset="0"/>
                <a:cs typeface="Times New Roman" panose="02020603050405020304" pitchFamily="18" charset="0"/>
              </a:rPr>
              <a:t/>
            </a:r>
            <a:r>
              <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p>
        </p:txBody>
      </p:sp>
    </p:spTree>
    <p:extLst>
      <p:ext uri="{BB962C8B-B14F-4D97-AF65-F5344CB8AC3E}">
        <p14:creationId xmlns:p14="http://schemas.microsoft.com/office/powerpoint/2010/main" val="885473024"/>
      </p:ext>
    </p:extLst>
  </p:cSld>
  <p:clrMapOvr>
    <a:masterClrMapping/>
  </p:clrMapOvr>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1369" y="5032128"/>
            <a:ext cx="10515600" cy="1325563"/>
          </a:xfrm>
        </p:spPr>
        <p:txBody>
          <a:bodyPr/>
          <a:lstStyle/>
          <a:p>
            <a:r>
              <a:rPr lang="fr-FR" b="1" dirty="0" smtClean="0">
                <a:latin typeface="Times New Roman" panose="02020603050405020304" pitchFamily="18" charset="0"/>
                <a:cs typeface="Times New Roman" panose="02020603050405020304" pitchFamily="18" charset="0"/>
              </a:rPr>
              <a:t>Plant organization</a:t>
            </a:r>
            <a:endParaRPr lang="fr-FR"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6219" y="305583"/>
            <a:ext cx="7730836" cy="4351338"/>
          </a:xfrm>
        </p:spPr>
      </p:pic>
    </p:spTree>
    <p:extLst>
      <p:ext uri="{BB962C8B-B14F-4D97-AF65-F5344CB8AC3E}">
        <p14:creationId xmlns:p14="http://schemas.microsoft.com/office/powerpoint/2010/main" val="18451166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781</Words>
  <Application>Microsoft Office PowerPoint</Application>
  <PresentationFormat>Grand écran</PresentationFormat>
  <Paragraphs>46</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Times New Roman</vt:lpstr>
      <vt:lpstr>Thème Office</vt:lpstr>
      <vt:lpstr>1ere Partie Nutrition</vt:lpstr>
      <vt:lpstr>1. Rappel sur les notions de base </vt:lpstr>
      <vt:lpstr>Présentation PowerPoint</vt:lpstr>
      <vt:lpstr>1.2. Les Cormophytes </vt:lpstr>
      <vt:lpstr>Les cormophytes possèdent une tige, des feuilles et des racines</vt:lpstr>
      <vt:lpstr>Embranchement des Spermaphytes</vt:lpstr>
      <vt:lpstr>Spermaphytes </vt:lpstr>
      <vt:lpstr>Organisation d un végétal</vt:lpstr>
      <vt:lpstr>Organisation d une plante</vt:lpstr>
      <vt:lpstr>Présentation PowerPoint</vt:lpstr>
      <vt:lpstr>2. Organisation d une cellule végétale</vt:lpstr>
      <vt:lpstr>Présentation PowerPoint</vt:lpstr>
      <vt:lpstr>Présentation PowerPoint</vt:lpstr>
      <vt:lpstr>2.3. Les vacuoles</vt:lpstr>
      <vt:lpstr>Présentation PowerPoint</vt:lpstr>
      <vt:lpstr>2.4. Les plastes</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1ere Partie Nutrition</dc:title>
  <dc:creator>dell</dc:creator>
  <cp:lastModifiedBy>dell</cp:lastModifiedBy>
  <cp:revision>34</cp:revision>
  <dcterms:created xsi:type="dcterms:W3CDTF">2025-10-12T09:19:04Z</dcterms:created>
  <dcterms:modified xsi:type="dcterms:W3CDTF">2025-10-13T18:07:05Z</dcterms:modified>
</cp:coreProperties>
</file>