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9" r:id="rId6"/>
    <p:sldId id="270" r:id="rId7"/>
    <p:sldId id="271" r:id="rId8"/>
    <p:sldId id="272" r:id="rId9"/>
    <p:sldId id="273" r:id="rId10"/>
    <p:sldId id="274" r:id="rId11"/>
    <p:sldId id="276" r:id="rId12"/>
    <p:sldId id="277" r:id="rId13"/>
    <p:sldId id="281" r:id="rId14"/>
    <p:sldId id="278" r:id="rId15"/>
    <p:sldId id="279" r:id="rId16"/>
    <p:sldId id="280"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26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96" y="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946160-B282-4617-A713-FB99914F3D8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fr-FR"/>
        </a:p>
      </dgm:t>
    </dgm:pt>
    <dgm:pt modelId="{80644557-8CE0-4456-8C6F-6E7456310867}">
      <dgm:prSet phldrT="[Texte]" custT="1"/>
      <dgm:spPr/>
      <dgm:t>
        <a:bodyPr/>
        <a:lstStyle/>
        <a:p>
          <a:r>
            <a:rPr lang="ar-DZ" sz="2800" kern="1200" dirty="0" smtClean="0">
              <a:solidFill>
                <a:schemeClr val="tx1"/>
              </a:solidFill>
              <a:latin typeface="+mn-lt"/>
              <a:ea typeface="+mn-ea"/>
              <a:cs typeface="mohammad bold art 1" pitchFamily="2" charset="-78"/>
            </a:rPr>
            <a:t>مرحلة التوحش</a:t>
          </a:r>
          <a:endParaRPr lang="fr-FR" sz="2800" kern="1200" dirty="0">
            <a:solidFill>
              <a:schemeClr val="tx1"/>
            </a:solidFill>
            <a:latin typeface="+mn-lt"/>
            <a:ea typeface="+mn-ea"/>
            <a:cs typeface="mohammad bold art 1" pitchFamily="2" charset="-78"/>
          </a:endParaRPr>
        </a:p>
      </dgm:t>
    </dgm:pt>
    <dgm:pt modelId="{B5F70124-488C-41FC-8E09-513A05B74D6B}" type="parTrans" cxnId="{9F086A38-5F1D-47B8-B5EB-F0687C081B20}">
      <dgm:prSet/>
      <dgm:spPr/>
      <dgm:t>
        <a:bodyPr/>
        <a:lstStyle/>
        <a:p>
          <a:endParaRPr lang="fr-FR"/>
        </a:p>
      </dgm:t>
    </dgm:pt>
    <dgm:pt modelId="{7001C741-A30D-4B6C-A577-81ACC4A5C6C1}" type="sibTrans" cxnId="{9F086A38-5F1D-47B8-B5EB-F0687C081B20}">
      <dgm:prSet/>
      <dgm:spPr/>
      <dgm:t>
        <a:bodyPr/>
        <a:lstStyle/>
        <a:p>
          <a:endParaRPr lang="fr-FR"/>
        </a:p>
      </dgm:t>
    </dgm:pt>
    <dgm:pt modelId="{A5BA25DA-ACA1-455F-8A67-6C7017A805E1}">
      <dgm:prSet phldrT="[Texte]"/>
      <dgm:spPr/>
      <dgm:t>
        <a:bodyPr/>
        <a:lstStyle/>
        <a:p>
          <a:r>
            <a:rPr lang="ar-DZ" dirty="0" smtClean="0">
              <a:cs typeface="mohammad bold art 1" pitchFamily="2" charset="-78"/>
            </a:rPr>
            <a:t>دنيا</a:t>
          </a:r>
          <a:endParaRPr lang="fr-FR" dirty="0">
            <a:cs typeface="mohammad bold art 1" pitchFamily="2" charset="-78"/>
          </a:endParaRPr>
        </a:p>
      </dgm:t>
    </dgm:pt>
    <dgm:pt modelId="{ADA88B55-3B89-4A5D-9915-CC8723B63E04}" type="parTrans" cxnId="{8262AB41-5FFF-433F-ACF7-33247E6DBF01}">
      <dgm:prSet/>
      <dgm:spPr/>
      <dgm:t>
        <a:bodyPr/>
        <a:lstStyle/>
        <a:p>
          <a:endParaRPr lang="fr-FR"/>
        </a:p>
      </dgm:t>
    </dgm:pt>
    <dgm:pt modelId="{4BC4294C-0AC4-49BB-83D1-DE6D33FBA9C5}" type="sibTrans" cxnId="{8262AB41-5FFF-433F-ACF7-33247E6DBF01}">
      <dgm:prSet/>
      <dgm:spPr/>
      <dgm:t>
        <a:bodyPr/>
        <a:lstStyle/>
        <a:p>
          <a:endParaRPr lang="fr-FR"/>
        </a:p>
      </dgm:t>
    </dgm:pt>
    <dgm:pt modelId="{C1EC81A8-2EB0-44E4-BE6D-7AFE85D0C3B3}">
      <dgm:prSet phldrT="[Texte]"/>
      <dgm:spPr/>
      <dgm:t>
        <a:bodyPr/>
        <a:lstStyle/>
        <a:p>
          <a:r>
            <a:rPr lang="ar-DZ" dirty="0" smtClean="0">
              <a:cs typeface="mohammad bold art 1" pitchFamily="2" charset="-78"/>
            </a:rPr>
            <a:t>وسطى</a:t>
          </a:r>
          <a:endParaRPr lang="fr-FR" dirty="0">
            <a:cs typeface="mohammad bold art 1" pitchFamily="2" charset="-78"/>
          </a:endParaRPr>
        </a:p>
      </dgm:t>
    </dgm:pt>
    <dgm:pt modelId="{275E0F96-629C-4AF8-A474-3305ABABB844}" type="parTrans" cxnId="{AE1CA552-63AB-4991-93D8-20A221007DAA}">
      <dgm:prSet/>
      <dgm:spPr/>
      <dgm:t>
        <a:bodyPr/>
        <a:lstStyle/>
        <a:p>
          <a:endParaRPr lang="fr-FR"/>
        </a:p>
      </dgm:t>
    </dgm:pt>
    <dgm:pt modelId="{335673F8-6B29-4DA7-A890-2376F5766FFC}" type="sibTrans" cxnId="{AE1CA552-63AB-4991-93D8-20A221007DAA}">
      <dgm:prSet/>
      <dgm:spPr/>
      <dgm:t>
        <a:bodyPr/>
        <a:lstStyle/>
        <a:p>
          <a:endParaRPr lang="fr-FR"/>
        </a:p>
      </dgm:t>
    </dgm:pt>
    <dgm:pt modelId="{4BD18312-6DA7-4D20-BCD0-CBB6BC902CBD}">
      <dgm:prSet/>
      <dgm:spPr/>
      <dgm:t>
        <a:bodyPr/>
        <a:lstStyle/>
        <a:p>
          <a:r>
            <a:rPr lang="ar-DZ" dirty="0" smtClean="0">
              <a:cs typeface="mohammad bold art 1" pitchFamily="2" charset="-78"/>
            </a:rPr>
            <a:t>عليا</a:t>
          </a:r>
          <a:endParaRPr lang="fr-FR" dirty="0">
            <a:cs typeface="mohammad bold art 1" pitchFamily="2" charset="-78"/>
          </a:endParaRPr>
        </a:p>
      </dgm:t>
    </dgm:pt>
    <dgm:pt modelId="{4EEE7697-C1E4-4607-8EF6-85BD7C7F802A}" type="parTrans" cxnId="{1811A208-3339-4557-92AF-C7913C901344}">
      <dgm:prSet/>
      <dgm:spPr/>
      <dgm:t>
        <a:bodyPr/>
        <a:lstStyle/>
        <a:p>
          <a:endParaRPr lang="fr-FR"/>
        </a:p>
      </dgm:t>
    </dgm:pt>
    <dgm:pt modelId="{082F25C8-F6B3-4C5D-8FCA-D7D053E98052}" type="sibTrans" cxnId="{1811A208-3339-4557-92AF-C7913C901344}">
      <dgm:prSet/>
      <dgm:spPr/>
      <dgm:t>
        <a:bodyPr/>
        <a:lstStyle/>
        <a:p>
          <a:endParaRPr lang="fr-FR"/>
        </a:p>
      </dgm:t>
    </dgm:pt>
    <dgm:pt modelId="{33D85419-A022-43E3-9FD6-76A384675C92}" type="pres">
      <dgm:prSet presAssocID="{57946160-B282-4617-A713-FB99914F3D8C}" presName="diagram" presStyleCnt="0">
        <dgm:presLayoutVars>
          <dgm:chPref val="1"/>
          <dgm:dir/>
          <dgm:animOne val="branch"/>
          <dgm:animLvl val="lvl"/>
          <dgm:resizeHandles/>
        </dgm:presLayoutVars>
      </dgm:prSet>
      <dgm:spPr/>
    </dgm:pt>
    <dgm:pt modelId="{F4A10992-C8EC-4CC6-A611-F250673EE5F7}" type="pres">
      <dgm:prSet presAssocID="{80644557-8CE0-4456-8C6F-6E7456310867}" presName="root" presStyleCnt="0"/>
      <dgm:spPr/>
    </dgm:pt>
    <dgm:pt modelId="{C5C7E1E0-1FFA-4AEE-822B-A2B9C8320493}" type="pres">
      <dgm:prSet presAssocID="{80644557-8CE0-4456-8C6F-6E7456310867}" presName="rootComposite" presStyleCnt="0"/>
      <dgm:spPr/>
    </dgm:pt>
    <dgm:pt modelId="{AA652EF0-5088-4044-B444-A890B7A6E544}" type="pres">
      <dgm:prSet presAssocID="{80644557-8CE0-4456-8C6F-6E7456310867}" presName="rootText" presStyleLbl="node1" presStyleIdx="0" presStyleCnt="1" custScaleX="177183"/>
      <dgm:spPr/>
    </dgm:pt>
    <dgm:pt modelId="{0CA9B024-E5D7-4A37-896C-BC7EC7A893DF}" type="pres">
      <dgm:prSet presAssocID="{80644557-8CE0-4456-8C6F-6E7456310867}" presName="rootConnector" presStyleLbl="node1" presStyleIdx="0" presStyleCnt="1"/>
      <dgm:spPr/>
    </dgm:pt>
    <dgm:pt modelId="{159F58EE-CCE9-451E-BDDE-B703276338F6}" type="pres">
      <dgm:prSet presAssocID="{80644557-8CE0-4456-8C6F-6E7456310867}" presName="childShape" presStyleCnt="0"/>
      <dgm:spPr/>
    </dgm:pt>
    <dgm:pt modelId="{3B7F6F7C-C1E2-485D-B263-B9D4954FD9C9}" type="pres">
      <dgm:prSet presAssocID="{ADA88B55-3B89-4A5D-9915-CC8723B63E04}" presName="Name13" presStyleLbl="parChTrans1D2" presStyleIdx="0" presStyleCnt="3"/>
      <dgm:spPr/>
    </dgm:pt>
    <dgm:pt modelId="{9F49B3DA-8C0C-48DA-AF87-266AB860680E}" type="pres">
      <dgm:prSet presAssocID="{A5BA25DA-ACA1-455F-8A67-6C7017A805E1}" presName="childText" presStyleLbl="bgAcc1" presStyleIdx="0" presStyleCnt="3">
        <dgm:presLayoutVars>
          <dgm:bulletEnabled val="1"/>
        </dgm:presLayoutVars>
      </dgm:prSet>
      <dgm:spPr/>
    </dgm:pt>
    <dgm:pt modelId="{4080F0AB-F3C8-4A1B-AF40-32A65C69879C}" type="pres">
      <dgm:prSet presAssocID="{275E0F96-629C-4AF8-A474-3305ABABB844}" presName="Name13" presStyleLbl="parChTrans1D2" presStyleIdx="1" presStyleCnt="3"/>
      <dgm:spPr/>
    </dgm:pt>
    <dgm:pt modelId="{02CE9BB0-D6FC-4EA3-81FB-E103BCF1A115}" type="pres">
      <dgm:prSet presAssocID="{C1EC81A8-2EB0-44E4-BE6D-7AFE85D0C3B3}" presName="childText" presStyleLbl="bgAcc1" presStyleIdx="1" presStyleCnt="3">
        <dgm:presLayoutVars>
          <dgm:bulletEnabled val="1"/>
        </dgm:presLayoutVars>
      </dgm:prSet>
      <dgm:spPr/>
    </dgm:pt>
    <dgm:pt modelId="{02E88ED1-7AF2-4F8D-8B01-A5E1A89A5300}" type="pres">
      <dgm:prSet presAssocID="{4EEE7697-C1E4-4607-8EF6-85BD7C7F802A}" presName="Name13" presStyleLbl="parChTrans1D2" presStyleIdx="2" presStyleCnt="3"/>
      <dgm:spPr/>
    </dgm:pt>
    <dgm:pt modelId="{1E4A104E-249F-4FA5-9E85-C9DF070E2EF2}" type="pres">
      <dgm:prSet presAssocID="{4BD18312-6DA7-4D20-BCD0-CBB6BC902CBD}" presName="childText" presStyleLbl="bgAcc1" presStyleIdx="2" presStyleCnt="3" custLinFactNeighborX="722" custLinFactNeighborY="-3097">
        <dgm:presLayoutVars>
          <dgm:bulletEnabled val="1"/>
        </dgm:presLayoutVars>
      </dgm:prSet>
      <dgm:spPr/>
    </dgm:pt>
  </dgm:ptLst>
  <dgm:cxnLst>
    <dgm:cxn modelId="{1811A208-3339-4557-92AF-C7913C901344}" srcId="{80644557-8CE0-4456-8C6F-6E7456310867}" destId="{4BD18312-6DA7-4D20-BCD0-CBB6BC902CBD}" srcOrd="2" destOrd="0" parTransId="{4EEE7697-C1E4-4607-8EF6-85BD7C7F802A}" sibTransId="{082F25C8-F6B3-4C5D-8FCA-D7D053E98052}"/>
    <dgm:cxn modelId="{2DAA5E0D-7C68-45F5-AFAC-6084873FC206}" type="presOf" srcId="{57946160-B282-4617-A713-FB99914F3D8C}" destId="{33D85419-A022-43E3-9FD6-76A384675C92}" srcOrd="0" destOrd="0" presId="urn:microsoft.com/office/officeart/2005/8/layout/hierarchy3"/>
    <dgm:cxn modelId="{181F2C55-D940-4FDA-AFB6-A20137DE9CDE}" type="presOf" srcId="{ADA88B55-3B89-4A5D-9915-CC8723B63E04}" destId="{3B7F6F7C-C1E2-485D-B263-B9D4954FD9C9}" srcOrd="0" destOrd="0" presId="urn:microsoft.com/office/officeart/2005/8/layout/hierarchy3"/>
    <dgm:cxn modelId="{9F086A38-5F1D-47B8-B5EB-F0687C081B20}" srcId="{57946160-B282-4617-A713-FB99914F3D8C}" destId="{80644557-8CE0-4456-8C6F-6E7456310867}" srcOrd="0" destOrd="0" parTransId="{B5F70124-488C-41FC-8E09-513A05B74D6B}" sibTransId="{7001C741-A30D-4B6C-A577-81ACC4A5C6C1}"/>
    <dgm:cxn modelId="{72C0A627-CB92-4692-B1D4-24A743AB3301}" type="presOf" srcId="{A5BA25DA-ACA1-455F-8A67-6C7017A805E1}" destId="{9F49B3DA-8C0C-48DA-AF87-266AB860680E}" srcOrd="0" destOrd="0" presId="urn:microsoft.com/office/officeart/2005/8/layout/hierarchy3"/>
    <dgm:cxn modelId="{0C5E3104-0D42-418F-8DF8-F66CE8F1E416}" type="presOf" srcId="{C1EC81A8-2EB0-44E4-BE6D-7AFE85D0C3B3}" destId="{02CE9BB0-D6FC-4EA3-81FB-E103BCF1A115}" srcOrd="0" destOrd="0" presId="urn:microsoft.com/office/officeart/2005/8/layout/hierarchy3"/>
    <dgm:cxn modelId="{3BFE707D-783E-4CBB-AF55-5CF771FFC694}" type="presOf" srcId="{80644557-8CE0-4456-8C6F-6E7456310867}" destId="{AA652EF0-5088-4044-B444-A890B7A6E544}" srcOrd="0" destOrd="0" presId="urn:microsoft.com/office/officeart/2005/8/layout/hierarchy3"/>
    <dgm:cxn modelId="{F2041397-67B2-4D1B-B8F1-C6968B2B98DA}" type="presOf" srcId="{80644557-8CE0-4456-8C6F-6E7456310867}" destId="{0CA9B024-E5D7-4A37-896C-BC7EC7A893DF}" srcOrd="1" destOrd="0" presId="urn:microsoft.com/office/officeart/2005/8/layout/hierarchy3"/>
    <dgm:cxn modelId="{35FAA46B-0060-4D84-BDD6-8B6C79DE44F8}" type="presOf" srcId="{4BD18312-6DA7-4D20-BCD0-CBB6BC902CBD}" destId="{1E4A104E-249F-4FA5-9E85-C9DF070E2EF2}" srcOrd="0" destOrd="0" presId="urn:microsoft.com/office/officeart/2005/8/layout/hierarchy3"/>
    <dgm:cxn modelId="{AE1CA552-63AB-4991-93D8-20A221007DAA}" srcId="{80644557-8CE0-4456-8C6F-6E7456310867}" destId="{C1EC81A8-2EB0-44E4-BE6D-7AFE85D0C3B3}" srcOrd="1" destOrd="0" parTransId="{275E0F96-629C-4AF8-A474-3305ABABB844}" sibTransId="{335673F8-6B29-4DA7-A890-2376F5766FFC}"/>
    <dgm:cxn modelId="{712B14D7-7CC8-41C6-B4C2-A0810F4E7A73}" type="presOf" srcId="{4EEE7697-C1E4-4607-8EF6-85BD7C7F802A}" destId="{02E88ED1-7AF2-4F8D-8B01-A5E1A89A5300}" srcOrd="0" destOrd="0" presId="urn:microsoft.com/office/officeart/2005/8/layout/hierarchy3"/>
    <dgm:cxn modelId="{D58341D6-BE3B-4670-A384-088779FB4D23}" type="presOf" srcId="{275E0F96-629C-4AF8-A474-3305ABABB844}" destId="{4080F0AB-F3C8-4A1B-AF40-32A65C69879C}" srcOrd="0" destOrd="0" presId="urn:microsoft.com/office/officeart/2005/8/layout/hierarchy3"/>
    <dgm:cxn modelId="{8262AB41-5FFF-433F-ACF7-33247E6DBF01}" srcId="{80644557-8CE0-4456-8C6F-6E7456310867}" destId="{A5BA25DA-ACA1-455F-8A67-6C7017A805E1}" srcOrd="0" destOrd="0" parTransId="{ADA88B55-3B89-4A5D-9915-CC8723B63E04}" sibTransId="{4BC4294C-0AC4-49BB-83D1-DE6D33FBA9C5}"/>
    <dgm:cxn modelId="{74870F8B-E741-4479-9DDB-4DB36A0C604B}" type="presParOf" srcId="{33D85419-A022-43E3-9FD6-76A384675C92}" destId="{F4A10992-C8EC-4CC6-A611-F250673EE5F7}" srcOrd="0" destOrd="0" presId="urn:microsoft.com/office/officeart/2005/8/layout/hierarchy3"/>
    <dgm:cxn modelId="{00BB3910-61DE-4CB8-A97B-168292EBE971}" type="presParOf" srcId="{F4A10992-C8EC-4CC6-A611-F250673EE5F7}" destId="{C5C7E1E0-1FFA-4AEE-822B-A2B9C8320493}" srcOrd="0" destOrd="0" presId="urn:microsoft.com/office/officeart/2005/8/layout/hierarchy3"/>
    <dgm:cxn modelId="{80B25584-B3C9-4D0F-9027-4F5C21769685}" type="presParOf" srcId="{C5C7E1E0-1FFA-4AEE-822B-A2B9C8320493}" destId="{AA652EF0-5088-4044-B444-A890B7A6E544}" srcOrd="0" destOrd="0" presId="urn:microsoft.com/office/officeart/2005/8/layout/hierarchy3"/>
    <dgm:cxn modelId="{23782094-39DA-4981-9C68-EBF42A770688}" type="presParOf" srcId="{C5C7E1E0-1FFA-4AEE-822B-A2B9C8320493}" destId="{0CA9B024-E5D7-4A37-896C-BC7EC7A893DF}" srcOrd="1" destOrd="0" presId="urn:microsoft.com/office/officeart/2005/8/layout/hierarchy3"/>
    <dgm:cxn modelId="{E6EA406A-52C1-4D27-86A6-4EA3E27C2E11}" type="presParOf" srcId="{F4A10992-C8EC-4CC6-A611-F250673EE5F7}" destId="{159F58EE-CCE9-451E-BDDE-B703276338F6}" srcOrd="1" destOrd="0" presId="urn:microsoft.com/office/officeart/2005/8/layout/hierarchy3"/>
    <dgm:cxn modelId="{8E626BC4-A645-46F6-ADB0-0277D2822F40}" type="presParOf" srcId="{159F58EE-CCE9-451E-BDDE-B703276338F6}" destId="{3B7F6F7C-C1E2-485D-B263-B9D4954FD9C9}" srcOrd="0" destOrd="0" presId="urn:microsoft.com/office/officeart/2005/8/layout/hierarchy3"/>
    <dgm:cxn modelId="{E41CC972-F285-46A3-9B52-A501218FB604}" type="presParOf" srcId="{159F58EE-CCE9-451E-BDDE-B703276338F6}" destId="{9F49B3DA-8C0C-48DA-AF87-266AB860680E}" srcOrd="1" destOrd="0" presId="urn:microsoft.com/office/officeart/2005/8/layout/hierarchy3"/>
    <dgm:cxn modelId="{5890612C-B36A-4606-82C0-47A4942BA72E}" type="presParOf" srcId="{159F58EE-CCE9-451E-BDDE-B703276338F6}" destId="{4080F0AB-F3C8-4A1B-AF40-32A65C69879C}" srcOrd="2" destOrd="0" presId="urn:microsoft.com/office/officeart/2005/8/layout/hierarchy3"/>
    <dgm:cxn modelId="{2171D8E3-DE82-450F-BAB2-8C81B7BB7B00}" type="presParOf" srcId="{159F58EE-CCE9-451E-BDDE-B703276338F6}" destId="{02CE9BB0-D6FC-4EA3-81FB-E103BCF1A115}" srcOrd="3" destOrd="0" presId="urn:microsoft.com/office/officeart/2005/8/layout/hierarchy3"/>
    <dgm:cxn modelId="{929CE6E5-DAAA-40BA-A936-B6B5FB45C23D}" type="presParOf" srcId="{159F58EE-CCE9-451E-BDDE-B703276338F6}" destId="{02E88ED1-7AF2-4F8D-8B01-A5E1A89A5300}" srcOrd="4" destOrd="0" presId="urn:microsoft.com/office/officeart/2005/8/layout/hierarchy3"/>
    <dgm:cxn modelId="{E32A5FC8-EE8A-49BC-9655-673B2636A39D}" type="presParOf" srcId="{159F58EE-CCE9-451E-BDDE-B703276338F6}" destId="{1E4A104E-249F-4FA5-9E85-C9DF070E2EF2}"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946160-B282-4617-A713-FB99914F3D8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fr-FR"/>
        </a:p>
      </dgm:t>
    </dgm:pt>
    <dgm:pt modelId="{80644557-8CE0-4456-8C6F-6E7456310867}">
      <dgm:prSet phldrT="[Texte]" custT="1"/>
      <dgm:spPr/>
      <dgm:t>
        <a:bodyPr/>
        <a:lstStyle/>
        <a:p>
          <a:r>
            <a:rPr lang="ar-DZ" sz="2800" kern="1200" dirty="0" smtClean="0">
              <a:solidFill>
                <a:schemeClr val="tx1"/>
              </a:solidFill>
              <a:latin typeface="+mn-lt"/>
              <a:ea typeface="+mn-ea"/>
              <a:cs typeface="mohammad bold art 1" pitchFamily="2" charset="-78"/>
            </a:rPr>
            <a:t>مرحلة البربرية </a:t>
          </a:r>
          <a:endParaRPr lang="fr-FR" sz="2800" kern="1200" dirty="0">
            <a:solidFill>
              <a:schemeClr val="tx1"/>
            </a:solidFill>
            <a:latin typeface="+mn-lt"/>
            <a:ea typeface="+mn-ea"/>
            <a:cs typeface="mohammad bold art 1" pitchFamily="2" charset="-78"/>
          </a:endParaRPr>
        </a:p>
      </dgm:t>
    </dgm:pt>
    <dgm:pt modelId="{B5F70124-488C-41FC-8E09-513A05B74D6B}" type="parTrans" cxnId="{9F086A38-5F1D-47B8-B5EB-F0687C081B20}">
      <dgm:prSet/>
      <dgm:spPr/>
      <dgm:t>
        <a:bodyPr/>
        <a:lstStyle/>
        <a:p>
          <a:endParaRPr lang="fr-FR"/>
        </a:p>
      </dgm:t>
    </dgm:pt>
    <dgm:pt modelId="{7001C741-A30D-4B6C-A577-81ACC4A5C6C1}" type="sibTrans" cxnId="{9F086A38-5F1D-47B8-B5EB-F0687C081B20}">
      <dgm:prSet/>
      <dgm:spPr/>
      <dgm:t>
        <a:bodyPr/>
        <a:lstStyle/>
        <a:p>
          <a:endParaRPr lang="fr-FR"/>
        </a:p>
      </dgm:t>
    </dgm:pt>
    <dgm:pt modelId="{A5BA25DA-ACA1-455F-8A67-6C7017A805E1}">
      <dgm:prSet phldrT="[Texte]"/>
      <dgm:spPr/>
      <dgm:t>
        <a:bodyPr/>
        <a:lstStyle/>
        <a:p>
          <a:r>
            <a:rPr lang="ar-DZ" dirty="0" smtClean="0">
              <a:cs typeface="mohammad bold art 1" pitchFamily="2" charset="-78"/>
            </a:rPr>
            <a:t>دنيا</a:t>
          </a:r>
          <a:endParaRPr lang="fr-FR" dirty="0">
            <a:cs typeface="mohammad bold art 1" pitchFamily="2" charset="-78"/>
          </a:endParaRPr>
        </a:p>
      </dgm:t>
    </dgm:pt>
    <dgm:pt modelId="{ADA88B55-3B89-4A5D-9915-CC8723B63E04}" type="parTrans" cxnId="{8262AB41-5FFF-433F-ACF7-33247E6DBF01}">
      <dgm:prSet/>
      <dgm:spPr/>
      <dgm:t>
        <a:bodyPr/>
        <a:lstStyle/>
        <a:p>
          <a:endParaRPr lang="fr-FR"/>
        </a:p>
      </dgm:t>
    </dgm:pt>
    <dgm:pt modelId="{4BC4294C-0AC4-49BB-83D1-DE6D33FBA9C5}" type="sibTrans" cxnId="{8262AB41-5FFF-433F-ACF7-33247E6DBF01}">
      <dgm:prSet/>
      <dgm:spPr/>
      <dgm:t>
        <a:bodyPr/>
        <a:lstStyle/>
        <a:p>
          <a:endParaRPr lang="fr-FR"/>
        </a:p>
      </dgm:t>
    </dgm:pt>
    <dgm:pt modelId="{C1EC81A8-2EB0-44E4-BE6D-7AFE85D0C3B3}">
      <dgm:prSet phldrT="[Texte]"/>
      <dgm:spPr/>
      <dgm:t>
        <a:bodyPr/>
        <a:lstStyle/>
        <a:p>
          <a:r>
            <a:rPr lang="ar-DZ" dirty="0" smtClean="0">
              <a:cs typeface="mohammad bold art 1" pitchFamily="2" charset="-78"/>
            </a:rPr>
            <a:t>وسطى</a:t>
          </a:r>
          <a:endParaRPr lang="fr-FR" dirty="0">
            <a:cs typeface="mohammad bold art 1" pitchFamily="2" charset="-78"/>
          </a:endParaRPr>
        </a:p>
      </dgm:t>
    </dgm:pt>
    <dgm:pt modelId="{275E0F96-629C-4AF8-A474-3305ABABB844}" type="parTrans" cxnId="{AE1CA552-63AB-4991-93D8-20A221007DAA}">
      <dgm:prSet/>
      <dgm:spPr/>
      <dgm:t>
        <a:bodyPr/>
        <a:lstStyle/>
        <a:p>
          <a:endParaRPr lang="fr-FR"/>
        </a:p>
      </dgm:t>
    </dgm:pt>
    <dgm:pt modelId="{335673F8-6B29-4DA7-A890-2376F5766FFC}" type="sibTrans" cxnId="{AE1CA552-63AB-4991-93D8-20A221007DAA}">
      <dgm:prSet/>
      <dgm:spPr/>
      <dgm:t>
        <a:bodyPr/>
        <a:lstStyle/>
        <a:p>
          <a:endParaRPr lang="fr-FR"/>
        </a:p>
      </dgm:t>
    </dgm:pt>
    <dgm:pt modelId="{4BD18312-6DA7-4D20-BCD0-CBB6BC902CBD}">
      <dgm:prSet/>
      <dgm:spPr/>
      <dgm:t>
        <a:bodyPr/>
        <a:lstStyle/>
        <a:p>
          <a:r>
            <a:rPr lang="ar-DZ" dirty="0" smtClean="0">
              <a:cs typeface="mohammad bold art 1" pitchFamily="2" charset="-78"/>
            </a:rPr>
            <a:t>عليا</a:t>
          </a:r>
          <a:endParaRPr lang="fr-FR" dirty="0">
            <a:cs typeface="mohammad bold art 1" pitchFamily="2" charset="-78"/>
          </a:endParaRPr>
        </a:p>
      </dgm:t>
    </dgm:pt>
    <dgm:pt modelId="{4EEE7697-C1E4-4607-8EF6-85BD7C7F802A}" type="parTrans" cxnId="{1811A208-3339-4557-92AF-C7913C901344}">
      <dgm:prSet/>
      <dgm:spPr/>
      <dgm:t>
        <a:bodyPr/>
        <a:lstStyle/>
        <a:p>
          <a:endParaRPr lang="fr-FR"/>
        </a:p>
      </dgm:t>
    </dgm:pt>
    <dgm:pt modelId="{082F25C8-F6B3-4C5D-8FCA-D7D053E98052}" type="sibTrans" cxnId="{1811A208-3339-4557-92AF-C7913C901344}">
      <dgm:prSet/>
      <dgm:spPr/>
      <dgm:t>
        <a:bodyPr/>
        <a:lstStyle/>
        <a:p>
          <a:endParaRPr lang="fr-FR"/>
        </a:p>
      </dgm:t>
    </dgm:pt>
    <dgm:pt modelId="{33D85419-A022-43E3-9FD6-76A384675C92}" type="pres">
      <dgm:prSet presAssocID="{57946160-B282-4617-A713-FB99914F3D8C}" presName="diagram" presStyleCnt="0">
        <dgm:presLayoutVars>
          <dgm:chPref val="1"/>
          <dgm:dir/>
          <dgm:animOne val="branch"/>
          <dgm:animLvl val="lvl"/>
          <dgm:resizeHandles/>
        </dgm:presLayoutVars>
      </dgm:prSet>
      <dgm:spPr/>
    </dgm:pt>
    <dgm:pt modelId="{F4A10992-C8EC-4CC6-A611-F250673EE5F7}" type="pres">
      <dgm:prSet presAssocID="{80644557-8CE0-4456-8C6F-6E7456310867}" presName="root" presStyleCnt="0"/>
      <dgm:spPr/>
    </dgm:pt>
    <dgm:pt modelId="{C5C7E1E0-1FFA-4AEE-822B-A2B9C8320493}" type="pres">
      <dgm:prSet presAssocID="{80644557-8CE0-4456-8C6F-6E7456310867}" presName="rootComposite" presStyleCnt="0"/>
      <dgm:spPr/>
    </dgm:pt>
    <dgm:pt modelId="{AA652EF0-5088-4044-B444-A890B7A6E544}" type="pres">
      <dgm:prSet presAssocID="{80644557-8CE0-4456-8C6F-6E7456310867}" presName="rootText" presStyleLbl="node1" presStyleIdx="0" presStyleCnt="1" custScaleX="177183"/>
      <dgm:spPr/>
      <dgm:t>
        <a:bodyPr/>
        <a:lstStyle/>
        <a:p>
          <a:endParaRPr lang="fr-FR"/>
        </a:p>
      </dgm:t>
    </dgm:pt>
    <dgm:pt modelId="{0CA9B024-E5D7-4A37-896C-BC7EC7A893DF}" type="pres">
      <dgm:prSet presAssocID="{80644557-8CE0-4456-8C6F-6E7456310867}" presName="rootConnector" presStyleLbl="node1" presStyleIdx="0" presStyleCnt="1"/>
      <dgm:spPr/>
    </dgm:pt>
    <dgm:pt modelId="{159F58EE-CCE9-451E-BDDE-B703276338F6}" type="pres">
      <dgm:prSet presAssocID="{80644557-8CE0-4456-8C6F-6E7456310867}" presName="childShape" presStyleCnt="0"/>
      <dgm:spPr/>
    </dgm:pt>
    <dgm:pt modelId="{3B7F6F7C-C1E2-485D-B263-B9D4954FD9C9}" type="pres">
      <dgm:prSet presAssocID="{ADA88B55-3B89-4A5D-9915-CC8723B63E04}" presName="Name13" presStyleLbl="parChTrans1D2" presStyleIdx="0" presStyleCnt="3"/>
      <dgm:spPr/>
    </dgm:pt>
    <dgm:pt modelId="{9F49B3DA-8C0C-48DA-AF87-266AB860680E}" type="pres">
      <dgm:prSet presAssocID="{A5BA25DA-ACA1-455F-8A67-6C7017A805E1}" presName="childText" presStyleLbl="bgAcc1" presStyleIdx="0" presStyleCnt="3">
        <dgm:presLayoutVars>
          <dgm:bulletEnabled val="1"/>
        </dgm:presLayoutVars>
      </dgm:prSet>
      <dgm:spPr/>
    </dgm:pt>
    <dgm:pt modelId="{4080F0AB-F3C8-4A1B-AF40-32A65C69879C}" type="pres">
      <dgm:prSet presAssocID="{275E0F96-629C-4AF8-A474-3305ABABB844}" presName="Name13" presStyleLbl="parChTrans1D2" presStyleIdx="1" presStyleCnt="3"/>
      <dgm:spPr/>
    </dgm:pt>
    <dgm:pt modelId="{02CE9BB0-D6FC-4EA3-81FB-E103BCF1A115}" type="pres">
      <dgm:prSet presAssocID="{C1EC81A8-2EB0-44E4-BE6D-7AFE85D0C3B3}" presName="childText" presStyleLbl="bgAcc1" presStyleIdx="1" presStyleCnt="3">
        <dgm:presLayoutVars>
          <dgm:bulletEnabled val="1"/>
        </dgm:presLayoutVars>
      </dgm:prSet>
      <dgm:spPr/>
    </dgm:pt>
    <dgm:pt modelId="{02E88ED1-7AF2-4F8D-8B01-A5E1A89A5300}" type="pres">
      <dgm:prSet presAssocID="{4EEE7697-C1E4-4607-8EF6-85BD7C7F802A}" presName="Name13" presStyleLbl="parChTrans1D2" presStyleIdx="2" presStyleCnt="3"/>
      <dgm:spPr/>
    </dgm:pt>
    <dgm:pt modelId="{1E4A104E-249F-4FA5-9E85-C9DF070E2EF2}" type="pres">
      <dgm:prSet presAssocID="{4BD18312-6DA7-4D20-BCD0-CBB6BC902CBD}" presName="childText" presStyleLbl="bgAcc1" presStyleIdx="2" presStyleCnt="3" custLinFactNeighborX="722" custLinFactNeighborY="-3097">
        <dgm:presLayoutVars>
          <dgm:bulletEnabled val="1"/>
        </dgm:presLayoutVars>
      </dgm:prSet>
      <dgm:spPr/>
    </dgm:pt>
  </dgm:ptLst>
  <dgm:cxnLst>
    <dgm:cxn modelId="{AE1CA552-63AB-4991-93D8-20A221007DAA}" srcId="{80644557-8CE0-4456-8C6F-6E7456310867}" destId="{C1EC81A8-2EB0-44E4-BE6D-7AFE85D0C3B3}" srcOrd="1" destOrd="0" parTransId="{275E0F96-629C-4AF8-A474-3305ABABB844}" sibTransId="{335673F8-6B29-4DA7-A890-2376F5766FFC}"/>
    <dgm:cxn modelId="{80A8490F-1B56-429F-97DB-E0EF2AD902B2}" type="presOf" srcId="{80644557-8CE0-4456-8C6F-6E7456310867}" destId="{AA652EF0-5088-4044-B444-A890B7A6E544}" srcOrd="0" destOrd="0" presId="urn:microsoft.com/office/officeart/2005/8/layout/hierarchy3"/>
    <dgm:cxn modelId="{06ACECFD-AC18-40B2-9530-B4809DE3DB6B}" type="presOf" srcId="{275E0F96-629C-4AF8-A474-3305ABABB844}" destId="{4080F0AB-F3C8-4A1B-AF40-32A65C69879C}" srcOrd="0" destOrd="0" presId="urn:microsoft.com/office/officeart/2005/8/layout/hierarchy3"/>
    <dgm:cxn modelId="{9F086A38-5F1D-47B8-B5EB-F0687C081B20}" srcId="{57946160-B282-4617-A713-FB99914F3D8C}" destId="{80644557-8CE0-4456-8C6F-6E7456310867}" srcOrd="0" destOrd="0" parTransId="{B5F70124-488C-41FC-8E09-513A05B74D6B}" sibTransId="{7001C741-A30D-4B6C-A577-81ACC4A5C6C1}"/>
    <dgm:cxn modelId="{55357087-EA74-4480-B57E-A2B845F8B46E}" type="presOf" srcId="{A5BA25DA-ACA1-455F-8A67-6C7017A805E1}" destId="{9F49B3DA-8C0C-48DA-AF87-266AB860680E}" srcOrd="0" destOrd="0" presId="urn:microsoft.com/office/officeart/2005/8/layout/hierarchy3"/>
    <dgm:cxn modelId="{E13629C7-8CFB-4E6E-9822-6C5B2BFF9FA6}" type="presOf" srcId="{ADA88B55-3B89-4A5D-9915-CC8723B63E04}" destId="{3B7F6F7C-C1E2-485D-B263-B9D4954FD9C9}" srcOrd="0" destOrd="0" presId="urn:microsoft.com/office/officeart/2005/8/layout/hierarchy3"/>
    <dgm:cxn modelId="{1811A208-3339-4557-92AF-C7913C901344}" srcId="{80644557-8CE0-4456-8C6F-6E7456310867}" destId="{4BD18312-6DA7-4D20-BCD0-CBB6BC902CBD}" srcOrd="2" destOrd="0" parTransId="{4EEE7697-C1E4-4607-8EF6-85BD7C7F802A}" sibTransId="{082F25C8-F6B3-4C5D-8FCA-D7D053E98052}"/>
    <dgm:cxn modelId="{2AC998D4-B7ED-4A78-B48A-16D558041D63}" type="presOf" srcId="{57946160-B282-4617-A713-FB99914F3D8C}" destId="{33D85419-A022-43E3-9FD6-76A384675C92}" srcOrd="0" destOrd="0" presId="urn:microsoft.com/office/officeart/2005/8/layout/hierarchy3"/>
    <dgm:cxn modelId="{ECF61DFE-37E4-4FB3-B62C-DE06A7792F51}" type="presOf" srcId="{80644557-8CE0-4456-8C6F-6E7456310867}" destId="{0CA9B024-E5D7-4A37-896C-BC7EC7A893DF}" srcOrd="1" destOrd="0" presId="urn:microsoft.com/office/officeart/2005/8/layout/hierarchy3"/>
    <dgm:cxn modelId="{0A40BE5B-4E79-4531-ACAF-17972AF364ED}" type="presOf" srcId="{4BD18312-6DA7-4D20-BCD0-CBB6BC902CBD}" destId="{1E4A104E-249F-4FA5-9E85-C9DF070E2EF2}" srcOrd="0" destOrd="0" presId="urn:microsoft.com/office/officeart/2005/8/layout/hierarchy3"/>
    <dgm:cxn modelId="{2C633523-76B0-43CA-959E-B8741E8E03E5}" type="presOf" srcId="{4EEE7697-C1E4-4607-8EF6-85BD7C7F802A}" destId="{02E88ED1-7AF2-4F8D-8B01-A5E1A89A5300}" srcOrd="0" destOrd="0" presId="urn:microsoft.com/office/officeart/2005/8/layout/hierarchy3"/>
    <dgm:cxn modelId="{FEC6D28A-F1E2-4D08-ACAE-BBF05F1E332C}" type="presOf" srcId="{C1EC81A8-2EB0-44E4-BE6D-7AFE85D0C3B3}" destId="{02CE9BB0-D6FC-4EA3-81FB-E103BCF1A115}" srcOrd="0" destOrd="0" presId="urn:microsoft.com/office/officeart/2005/8/layout/hierarchy3"/>
    <dgm:cxn modelId="{8262AB41-5FFF-433F-ACF7-33247E6DBF01}" srcId="{80644557-8CE0-4456-8C6F-6E7456310867}" destId="{A5BA25DA-ACA1-455F-8A67-6C7017A805E1}" srcOrd="0" destOrd="0" parTransId="{ADA88B55-3B89-4A5D-9915-CC8723B63E04}" sibTransId="{4BC4294C-0AC4-49BB-83D1-DE6D33FBA9C5}"/>
    <dgm:cxn modelId="{D6E23708-EF1C-4679-AC8F-89FC038EA174}" type="presParOf" srcId="{33D85419-A022-43E3-9FD6-76A384675C92}" destId="{F4A10992-C8EC-4CC6-A611-F250673EE5F7}" srcOrd="0" destOrd="0" presId="urn:microsoft.com/office/officeart/2005/8/layout/hierarchy3"/>
    <dgm:cxn modelId="{8D6F188B-9946-42CA-9F05-D4FA2F871369}" type="presParOf" srcId="{F4A10992-C8EC-4CC6-A611-F250673EE5F7}" destId="{C5C7E1E0-1FFA-4AEE-822B-A2B9C8320493}" srcOrd="0" destOrd="0" presId="urn:microsoft.com/office/officeart/2005/8/layout/hierarchy3"/>
    <dgm:cxn modelId="{874A1100-23E5-4F4F-BD0F-8564DE9CACB8}" type="presParOf" srcId="{C5C7E1E0-1FFA-4AEE-822B-A2B9C8320493}" destId="{AA652EF0-5088-4044-B444-A890B7A6E544}" srcOrd="0" destOrd="0" presId="urn:microsoft.com/office/officeart/2005/8/layout/hierarchy3"/>
    <dgm:cxn modelId="{ED996040-A358-4E7E-A75A-C46ABE9DE900}" type="presParOf" srcId="{C5C7E1E0-1FFA-4AEE-822B-A2B9C8320493}" destId="{0CA9B024-E5D7-4A37-896C-BC7EC7A893DF}" srcOrd="1" destOrd="0" presId="urn:microsoft.com/office/officeart/2005/8/layout/hierarchy3"/>
    <dgm:cxn modelId="{1DF36099-6838-4330-84CA-465DACE5D1DC}" type="presParOf" srcId="{F4A10992-C8EC-4CC6-A611-F250673EE5F7}" destId="{159F58EE-CCE9-451E-BDDE-B703276338F6}" srcOrd="1" destOrd="0" presId="urn:microsoft.com/office/officeart/2005/8/layout/hierarchy3"/>
    <dgm:cxn modelId="{683533A1-273C-47D0-A74D-17F1D3F08D29}" type="presParOf" srcId="{159F58EE-CCE9-451E-BDDE-B703276338F6}" destId="{3B7F6F7C-C1E2-485D-B263-B9D4954FD9C9}" srcOrd="0" destOrd="0" presId="urn:microsoft.com/office/officeart/2005/8/layout/hierarchy3"/>
    <dgm:cxn modelId="{62DE6E29-5B4C-4AF6-80F2-2F2135131CB3}" type="presParOf" srcId="{159F58EE-CCE9-451E-BDDE-B703276338F6}" destId="{9F49B3DA-8C0C-48DA-AF87-266AB860680E}" srcOrd="1" destOrd="0" presId="urn:microsoft.com/office/officeart/2005/8/layout/hierarchy3"/>
    <dgm:cxn modelId="{53EA79DD-CDAF-4CD1-8514-E1BC3E9881EF}" type="presParOf" srcId="{159F58EE-CCE9-451E-BDDE-B703276338F6}" destId="{4080F0AB-F3C8-4A1B-AF40-32A65C69879C}" srcOrd="2" destOrd="0" presId="urn:microsoft.com/office/officeart/2005/8/layout/hierarchy3"/>
    <dgm:cxn modelId="{FA17B275-3B9D-4FA6-81A6-30701B7082D3}" type="presParOf" srcId="{159F58EE-CCE9-451E-BDDE-B703276338F6}" destId="{02CE9BB0-D6FC-4EA3-81FB-E103BCF1A115}" srcOrd="3" destOrd="0" presId="urn:microsoft.com/office/officeart/2005/8/layout/hierarchy3"/>
    <dgm:cxn modelId="{D12F014A-4FAA-42CA-9D53-5450137022A0}" type="presParOf" srcId="{159F58EE-CCE9-451E-BDDE-B703276338F6}" destId="{02E88ED1-7AF2-4F8D-8B01-A5E1A89A5300}" srcOrd="4" destOrd="0" presId="urn:microsoft.com/office/officeart/2005/8/layout/hierarchy3"/>
    <dgm:cxn modelId="{4B2875EC-AB9E-40D0-9FE9-0C189133F6D0}" type="presParOf" srcId="{159F58EE-CCE9-451E-BDDE-B703276338F6}" destId="{1E4A104E-249F-4FA5-9E85-C9DF070E2EF2}"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946160-B282-4617-A713-FB99914F3D8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fr-FR"/>
        </a:p>
      </dgm:t>
    </dgm:pt>
    <dgm:pt modelId="{80644557-8CE0-4456-8C6F-6E7456310867}">
      <dgm:prSet phldrT="[Texte]" custT="1"/>
      <dgm:spPr/>
      <dgm:t>
        <a:bodyPr/>
        <a:lstStyle/>
        <a:p>
          <a:r>
            <a:rPr lang="ar-DZ" sz="2800" kern="1200" dirty="0" smtClean="0">
              <a:solidFill>
                <a:schemeClr val="tx1"/>
              </a:solidFill>
              <a:latin typeface="+mn-lt"/>
              <a:ea typeface="+mn-ea"/>
              <a:cs typeface="mohammad bold art 1" pitchFamily="2" charset="-78"/>
            </a:rPr>
            <a:t>مرحلة المدنية ( الحضارة)</a:t>
          </a:r>
          <a:endParaRPr lang="fr-FR" sz="2800" kern="1200" dirty="0">
            <a:solidFill>
              <a:schemeClr val="tx1"/>
            </a:solidFill>
            <a:latin typeface="+mn-lt"/>
            <a:ea typeface="+mn-ea"/>
            <a:cs typeface="mohammad bold art 1" pitchFamily="2" charset="-78"/>
          </a:endParaRPr>
        </a:p>
      </dgm:t>
    </dgm:pt>
    <dgm:pt modelId="{B5F70124-488C-41FC-8E09-513A05B74D6B}" type="parTrans" cxnId="{9F086A38-5F1D-47B8-B5EB-F0687C081B20}">
      <dgm:prSet/>
      <dgm:spPr/>
      <dgm:t>
        <a:bodyPr/>
        <a:lstStyle/>
        <a:p>
          <a:endParaRPr lang="fr-FR"/>
        </a:p>
      </dgm:t>
    </dgm:pt>
    <dgm:pt modelId="{7001C741-A30D-4B6C-A577-81ACC4A5C6C1}" type="sibTrans" cxnId="{9F086A38-5F1D-47B8-B5EB-F0687C081B20}">
      <dgm:prSet/>
      <dgm:spPr/>
      <dgm:t>
        <a:bodyPr/>
        <a:lstStyle/>
        <a:p>
          <a:endParaRPr lang="fr-FR"/>
        </a:p>
      </dgm:t>
    </dgm:pt>
    <dgm:pt modelId="{A5BA25DA-ACA1-455F-8A67-6C7017A805E1}">
      <dgm:prSet phldrT="[Texte]"/>
      <dgm:spPr/>
      <dgm:t>
        <a:bodyPr/>
        <a:lstStyle/>
        <a:p>
          <a:r>
            <a:rPr lang="ar-DZ" dirty="0" smtClean="0">
              <a:cs typeface="mohammad bold art 1" pitchFamily="2" charset="-78"/>
            </a:rPr>
            <a:t>دنيا</a:t>
          </a:r>
          <a:endParaRPr lang="fr-FR" dirty="0">
            <a:cs typeface="mohammad bold art 1" pitchFamily="2" charset="-78"/>
          </a:endParaRPr>
        </a:p>
      </dgm:t>
    </dgm:pt>
    <dgm:pt modelId="{ADA88B55-3B89-4A5D-9915-CC8723B63E04}" type="parTrans" cxnId="{8262AB41-5FFF-433F-ACF7-33247E6DBF01}">
      <dgm:prSet/>
      <dgm:spPr/>
      <dgm:t>
        <a:bodyPr/>
        <a:lstStyle/>
        <a:p>
          <a:endParaRPr lang="fr-FR"/>
        </a:p>
      </dgm:t>
    </dgm:pt>
    <dgm:pt modelId="{4BC4294C-0AC4-49BB-83D1-DE6D33FBA9C5}" type="sibTrans" cxnId="{8262AB41-5FFF-433F-ACF7-33247E6DBF01}">
      <dgm:prSet/>
      <dgm:spPr/>
      <dgm:t>
        <a:bodyPr/>
        <a:lstStyle/>
        <a:p>
          <a:endParaRPr lang="fr-FR"/>
        </a:p>
      </dgm:t>
    </dgm:pt>
    <dgm:pt modelId="{C1EC81A8-2EB0-44E4-BE6D-7AFE85D0C3B3}">
      <dgm:prSet phldrT="[Texte]"/>
      <dgm:spPr/>
      <dgm:t>
        <a:bodyPr/>
        <a:lstStyle/>
        <a:p>
          <a:r>
            <a:rPr lang="ar-DZ" dirty="0" smtClean="0">
              <a:cs typeface="mohammad bold art 1" pitchFamily="2" charset="-78"/>
            </a:rPr>
            <a:t>وسطى</a:t>
          </a:r>
          <a:endParaRPr lang="fr-FR" dirty="0">
            <a:cs typeface="mohammad bold art 1" pitchFamily="2" charset="-78"/>
          </a:endParaRPr>
        </a:p>
      </dgm:t>
    </dgm:pt>
    <dgm:pt modelId="{275E0F96-629C-4AF8-A474-3305ABABB844}" type="parTrans" cxnId="{AE1CA552-63AB-4991-93D8-20A221007DAA}">
      <dgm:prSet/>
      <dgm:spPr/>
      <dgm:t>
        <a:bodyPr/>
        <a:lstStyle/>
        <a:p>
          <a:endParaRPr lang="fr-FR"/>
        </a:p>
      </dgm:t>
    </dgm:pt>
    <dgm:pt modelId="{335673F8-6B29-4DA7-A890-2376F5766FFC}" type="sibTrans" cxnId="{AE1CA552-63AB-4991-93D8-20A221007DAA}">
      <dgm:prSet/>
      <dgm:spPr/>
      <dgm:t>
        <a:bodyPr/>
        <a:lstStyle/>
        <a:p>
          <a:endParaRPr lang="fr-FR"/>
        </a:p>
      </dgm:t>
    </dgm:pt>
    <dgm:pt modelId="{4BD18312-6DA7-4D20-BCD0-CBB6BC902CBD}">
      <dgm:prSet/>
      <dgm:spPr/>
      <dgm:t>
        <a:bodyPr/>
        <a:lstStyle/>
        <a:p>
          <a:r>
            <a:rPr lang="ar-DZ" dirty="0" smtClean="0">
              <a:cs typeface="mohammad bold art 1" pitchFamily="2" charset="-78"/>
            </a:rPr>
            <a:t>عليا</a:t>
          </a:r>
          <a:endParaRPr lang="fr-FR" dirty="0">
            <a:cs typeface="mohammad bold art 1" pitchFamily="2" charset="-78"/>
          </a:endParaRPr>
        </a:p>
      </dgm:t>
    </dgm:pt>
    <dgm:pt modelId="{4EEE7697-C1E4-4607-8EF6-85BD7C7F802A}" type="parTrans" cxnId="{1811A208-3339-4557-92AF-C7913C901344}">
      <dgm:prSet/>
      <dgm:spPr/>
      <dgm:t>
        <a:bodyPr/>
        <a:lstStyle/>
        <a:p>
          <a:endParaRPr lang="fr-FR"/>
        </a:p>
      </dgm:t>
    </dgm:pt>
    <dgm:pt modelId="{082F25C8-F6B3-4C5D-8FCA-D7D053E98052}" type="sibTrans" cxnId="{1811A208-3339-4557-92AF-C7913C901344}">
      <dgm:prSet/>
      <dgm:spPr/>
      <dgm:t>
        <a:bodyPr/>
        <a:lstStyle/>
        <a:p>
          <a:endParaRPr lang="fr-FR"/>
        </a:p>
      </dgm:t>
    </dgm:pt>
    <dgm:pt modelId="{33D85419-A022-43E3-9FD6-76A384675C92}" type="pres">
      <dgm:prSet presAssocID="{57946160-B282-4617-A713-FB99914F3D8C}" presName="diagram" presStyleCnt="0">
        <dgm:presLayoutVars>
          <dgm:chPref val="1"/>
          <dgm:dir/>
          <dgm:animOne val="branch"/>
          <dgm:animLvl val="lvl"/>
          <dgm:resizeHandles/>
        </dgm:presLayoutVars>
      </dgm:prSet>
      <dgm:spPr/>
    </dgm:pt>
    <dgm:pt modelId="{F4A10992-C8EC-4CC6-A611-F250673EE5F7}" type="pres">
      <dgm:prSet presAssocID="{80644557-8CE0-4456-8C6F-6E7456310867}" presName="root" presStyleCnt="0"/>
      <dgm:spPr/>
    </dgm:pt>
    <dgm:pt modelId="{C5C7E1E0-1FFA-4AEE-822B-A2B9C8320493}" type="pres">
      <dgm:prSet presAssocID="{80644557-8CE0-4456-8C6F-6E7456310867}" presName="rootComposite" presStyleCnt="0"/>
      <dgm:spPr/>
    </dgm:pt>
    <dgm:pt modelId="{AA652EF0-5088-4044-B444-A890B7A6E544}" type="pres">
      <dgm:prSet presAssocID="{80644557-8CE0-4456-8C6F-6E7456310867}" presName="rootText" presStyleLbl="node1" presStyleIdx="0" presStyleCnt="1" custScaleX="327130"/>
      <dgm:spPr/>
      <dgm:t>
        <a:bodyPr/>
        <a:lstStyle/>
        <a:p>
          <a:endParaRPr lang="fr-FR"/>
        </a:p>
      </dgm:t>
    </dgm:pt>
    <dgm:pt modelId="{0CA9B024-E5D7-4A37-896C-BC7EC7A893DF}" type="pres">
      <dgm:prSet presAssocID="{80644557-8CE0-4456-8C6F-6E7456310867}" presName="rootConnector" presStyleLbl="node1" presStyleIdx="0" presStyleCnt="1"/>
      <dgm:spPr/>
    </dgm:pt>
    <dgm:pt modelId="{159F58EE-CCE9-451E-BDDE-B703276338F6}" type="pres">
      <dgm:prSet presAssocID="{80644557-8CE0-4456-8C6F-6E7456310867}" presName="childShape" presStyleCnt="0"/>
      <dgm:spPr/>
    </dgm:pt>
    <dgm:pt modelId="{3B7F6F7C-C1E2-485D-B263-B9D4954FD9C9}" type="pres">
      <dgm:prSet presAssocID="{ADA88B55-3B89-4A5D-9915-CC8723B63E04}" presName="Name13" presStyleLbl="parChTrans1D2" presStyleIdx="0" presStyleCnt="3"/>
      <dgm:spPr/>
    </dgm:pt>
    <dgm:pt modelId="{9F49B3DA-8C0C-48DA-AF87-266AB860680E}" type="pres">
      <dgm:prSet presAssocID="{A5BA25DA-ACA1-455F-8A67-6C7017A805E1}" presName="childText" presStyleLbl="bgAcc1" presStyleIdx="0" presStyleCnt="3">
        <dgm:presLayoutVars>
          <dgm:bulletEnabled val="1"/>
        </dgm:presLayoutVars>
      </dgm:prSet>
      <dgm:spPr/>
    </dgm:pt>
    <dgm:pt modelId="{4080F0AB-F3C8-4A1B-AF40-32A65C69879C}" type="pres">
      <dgm:prSet presAssocID="{275E0F96-629C-4AF8-A474-3305ABABB844}" presName="Name13" presStyleLbl="parChTrans1D2" presStyleIdx="1" presStyleCnt="3"/>
      <dgm:spPr/>
    </dgm:pt>
    <dgm:pt modelId="{02CE9BB0-D6FC-4EA3-81FB-E103BCF1A115}" type="pres">
      <dgm:prSet presAssocID="{C1EC81A8-2EB0-44E4-BE6D-7AFE85D0C3B3}" presName="childText" presStyleLbl="bgAcc1" presStyleIdx="1" presStyleCnt="3">
        <dgm:presLayoutVars>
          <dgm:bulletEnabled val="1"/>
        </dgm:presLayoutVars>
      </dgm:prSet>
      <dgm:spPr/>
    </dgm:pt>
    <dgm:pt modelId="{02E88ED1-7AF2-4F8D-8B01-A5E1A89A5300}" type="pres">
      <dgm:prSet presAssocID="{4EEE7697-C1E4-4607-8EF6-85BD7C7F802A}" presName="Name13" presStyleLbl="parChTrans1D2" presStyleIdx="2" presStyleCnt="3"/>
      <dgm:spPr/>
    </dgm:pt>
    <dgm:pt modelId="{1E4A104E-249F-4FA5-9E85-C9DF070E2EF2}" type="pres">
      <dgm:prSet presAssocID="{4BD18312-6DA7-4D20-BCD0-CBB6BC902CBD}" presName="childText" presStyleLbl="bgAcc1" presStyleIdx="2" presStyleCnt="3" custLinFactNeighborX="722" custLinFactNeighborY="-3097">
        <dgm:presLayoutVars>
          <dgm:bulletEnabled val="1"/>
        </dgm:presLayoutVars>
      </dgm:prSet>
      <dgm:spPr/>
    </dgm:pt>
  </dgm:ptLst>
  <dgm:cxnLst>
    <dgm:cxn modelId="{5368B6E7-606A-4B06-8020-4C783615964A}" type="presOf" srcId="{80644557-8CE0-4456-8C6F-6E7456310867}" destId="{0CA9B024-E5D7-4A37-896C-BC7EC7A893DF}" srcOrd="1" destOrd="0" presId="urn:microsoft.com/office/officeart/2005/8/layout/hierarchy3"/>
    <dgm:cxn modelId="{B690F7DF-E8E1-42A8-97BC-EE4EDFCBE67E}" type="presOf" srcId="{4BD18312-6DA7-4D20-BCD0-CBB6BC902CBD}" destId="{1E4A104E-249F-4FA5-9E85-C9DF070E2EF2}" srcOrd="0" destOrd="0" presId="urn:microsoft.com/office/officeart/2005/8/layout/hierarchy3"/>
    <dgm:cxn modelId="{8D8BD61F-61D1-409E-9DA9-D79D3978E943}" type="presOf" srcId="{A5BA25DA-ACA1-455F-8A67-6C7017A805E1}" destId="{9F49B3DA-8C0C-48DA-AF87-266AB860680E}" srcOrd="0" destOrd="0" presId="urn:microsoft.com/office/officeart/2005/8/layout/hierarchy3"/>
    <dgm:cxn modelId="{A0AF4EF0-270A-4541-AFC4-B7B8BFDE142E}" type="presOf" srcId="{4EEE7697-C1E4-4607-8EF6-85BD7C7F802A}" destId="{02E88ED1-7AF2-4F8D-8B01-A5E1A89A5300}" srcOrd="0" destOrd="0" presId="urn:microsoft.com/office/officeart/2005/8/layout/hierarchy3"/>
    <dgm:cxn modelId="{AE1CA552-63AB-4991-93D8-20A221007DAA}" srcId="{80644557-8CE0-4456-8C6F-6E7456310867}" destId="{C1EC81A8-2EB0-44E4-BE6D-7AFE85D0C3B3}" srcOrd="1" destOrd="0" parTransId="{275E0F96-629C-4AF8-A474-3305ABABB844}" sibTransId="{335673F8-6B29-4DA7-A890-2376F5766FFC}"/>
    <dgm:cxn modelId="{8262AB41-5FFF-433F-ACF7-33247E6DBF01}" srcId="{80644557-8CE0-4456-8C6F-6E7456310867}" destId="{A5BA25DA-ACA1-455F-8A67-6C7017A805E1}" srcOrd="0" destOrd="0" parTransId="{ADA88B55-3B89-4A5D-9915-CC8723B63E04}" sibTransId="{4BC4294C-0AC4-49BB-83D1-DE6D33FBA9C5}"/>
    <dgm:cxn modelId="{206D50AE-9F39-4890-B3CA-75415DDC1239}" type="presOf" srcId="{C1EC81A8-2EB0-44E4-BE6D-7AFE85D0C3B3}" destId="{02CE9BB0-D6FC-4EA3-81FB-E103BCF1A115}" srcOrd="0" destOrd="0" presId="urn:microsoft.com/office/officeart/2005/8/layout/hierarchy3"/>
    <dgm:cxn modelId="{9F086A38-5F1D-47B8-B5EB-F0687C081B20}" srcId="{57946160-B282-4617-A713-FB99914F3D8C}" destId="{80644557-8CE0-4456-8C6F-6E7456310867}" srcOrd="0" destOrd="0" parTransId="{B5F70124-488C-41FC-8E09-513A05B74D6B}" sibTransId="{7001C741-A30D-4B6C-A577-81ACC4A5C6C1}"/>
    <dgm:cxn modelId="{1811A208-3339-4557-92AF-C7913C901344}" srcId="{80644557-8CE0-4456-8C6F-6E7456310867}" destId="{4BD18312-6DA7-4D20-BCD0-CBB6BC902CBD}" srcOrd="2" destOrd="0" parTransId="{4EEE7697-C1E4-4607-8EF6-85BD7C7F802A}" sibTransId="{082F25C8-F6B3-4C5D-8FCA-D7D053E98052}"/>
    <dgm:cxn modelId="{6A2ACCB1-C4E6-490B-BA22-CC71C9179C7E}" type="presOf" srcId="{ADA88B55-3B89-4A5D-9915-CC8723B63E04}" destId="{3B7F6F7C-C1E2-485D-B263-B9D4954FD9C9}" srcOrd="0" destOrd="0" presId="urn:microsoft.com/office/officeart/2005/8/layout/hierarchy3"/>
    <dgm:cxn modelId="{41939890-5D26-4CB9-B34E-F8CCD833C475}" type="presOf" srcId="{275E0F96-629C-4AF8-A474-3305ABABB844}" destId="{4080F0AB-F3C8-4A1B-AF40-32A65C69879C}" srcOrd="0" destOrd="0" presId="urn:microsoft.com/office/officeart/2005/8/layout/hierarchy3"/>
    <dgm:cxn modelId="{0FB194DA-207C-45D2-AFA0-C8025965608F}" type="presOf" srcId="{57946160-B282-4617-A713-FB99914F3D8C}" destId="{33D85419-A022-43E3-9FD6-76A384675C92}" srcOrd="0" destOrd="0" presId="urn:microsoft.com/office/officeart/2005/8/layout/hierarchy3"/>
    <dgm:cxn modelId="{73C3B0B9-0994-45EF-93F3-CA3C6564D626}" type="presOf" srcId="{80644557-8CE0-4456-8C6F-6E7456310867}" destId="{AA652EF0-5088-4044-B444-A890B7A6E544}" srcOrd="0" destOrd="0" presId="urn:microsoft.com/office/officeart/2005/8/layout/hierarchy3"/>
    <dgm:cxn modelId="{9AA93804-7440-4601-8C17-33683DB6E063}" type="presParOf" srcId="{33D85419-A022-43E3-9FD6-76A384675C92}" destId="{F4A10992-C8EC-4CC6-A611-F250673EE5F7}" srcOrd="0" destOrd="0" presId="urn:microsoft.com/office/officeart/2005/8/layout/hierarchy3"/>
    <dgm:cxn modelId="{378729F5-4B5B-4D87-878C-3D81035A8888}" type="presParOf" srcId="{F4A10992-C8EC-4CC6-A611-F250673EE5F7}" destId="{C5C7E1E0-1FFA-4AEE-822B-A2B9C8320493}" srcOrd="0" destOrd="0" presId="urn:microsoft.com/office/officeart/2005/8/layout/hierarchy3"/>
    <dgm:cxn modelId="{80C5BEFE-15F2-41E6-B7A6-1E8AAF57A494}" type="presParOf" srcId="{C5C7E1E0-1FFA-4AEE-822B-A2B9C8320493}" destId="{AA652EF0-5088-4044-B444-A890B7A6E544}" srcOrd="0" destOrd="0" presId="urn:microsoft.com/office/officeart/2005/8/layout/hierarchy3"/>
    <dgm:cxn modelId="{ED3F9CEB-FEA0-4698-857F-3F9C95305DF2}" type="presParOf" srcId="{C5C7E1E0-1FFA-4AEE-822B-A2B9C8320493}" destId="{0CA9B024-E5D7-4A37-896C-BC7EC7A893DF}" srcOrd="1" destOrd="0" presId="urn:microsoft.com/office/officeart/2005/8/layout/hierarchy3"/>
    <dgm:cxn modelId="{8CC2CB20-E5EA-4682-8461-B708C2E21CC3}" type="presParOf" srcId="{F4A10992-C8EC-4CC6-A611-F250673EE5F7}" destId="{159F58EE-CCE9-451E-BDDE-B703276338F6}" srcOrd="1" destOrd="0" presId="urn:microsoft.com/office/officeart/2005/8/layout/hierarchy3"/>
    <dgm:cxn modelId="{693A3FF1-BAAC-40C0-A902-ADD012011E48}" type="presParOf" srcId="{159F58EE-CCE9-451E-BDDE-B703276338F6}" destId="{3B7F6F7C-C1E2-485D-B263-B9D4954FD9C9}" srcOrd="0" destOrd="0" presId="urn:microsoft.com/office/officeart/2005/8/layout/hierarchy3"/>
    <dgm:cxn modelId="{A0D773AA-224C-407F-994D-86234BC29084}" type="presParOf" srcId="{159F58EE-CCE9-451E-BDDE-B703276338F6}" destId="{9F49B3DA-8C0C-48DA-AF87-266AB860680E}" srcOrd="1" destOrd="0" presId="urn:microsoft.com/office/officeart/2005/8/layout/hierarchy3"/>
    <dgm:cxn modelId="{84FB2512-B168-4C51-88A4-427FBA71A43C}" type="presParOf" srcId="{159F58EE-CCE9-451E-BDDE-B703276338F6}" destId="{4080F0AB-F3C8-4A1B-AF40-32A65C69879C}" srcOrd="2" destOrd="0" presId="urn:microsoft.com/office/officeart/2005/8/layout/hierarchy3"/>
    <dgm:cxn modelId="{7C127F7B-3333-4DA2-A8D1-B2C81A1BB67E}" type="presParOf" srcId="{159F58EE-CCE9-451E-BDDE-B703276338F6}" destId="{02CE9BB0-D6FC-4EA3-81FB-E103BCF1A115}" srcOrd="3" destOrd="0" presId="urn:microsoft.com/office/officeart/2005/8/layout/hierarchy3"/>
    <dgm:cxn modelId="{4101E69A-035A-4DB1-BB3E-52331603C4A1}" type="presParOf" srcId="{159F58EE-CCE9-451E-BDDE-B703276338F6}" destId="{02E88ED1-7AF2-4F8D-8B01-A5E1A89A5300}" srcOrd="4" destOrd="0" presId="urn:microsoft.com/office/officeart/2005/8/layout/hierarchy3"/>
    <dgm:cxn modelId="{304EC523-BC2D-4CF1-BFCF-8AB4BFDA53DC}" type="presParOf" srcId="{159F58EE-CCE9-451E-BDDE-B703276338F6}" destId="{1E4A104E-249F-4FA5-9E85-C9DF070E2EF2}"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52EF0-5088-4044-B444-A890B7A6E544}">
      <dsp:nvSpPr>
        <dsp:cNvPr id="0" name=""/>
        <dsp:cNvSpPr/>
      </dsp:nvSpPr>
      <dsp:spPr>
        <a:xfrm>
          <a:off x="2244601" y="1744"/>
          <a:ext cx="2669243" cy="75324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ar-DZ" sz="2800" kern="1200" dirty="0" smtClean="0">
              <a:solidFill>
                <a:schemeClr val="tx1"/>
              </a:solidFill>
              <a:latin typeface="+mn-lt"/>
              <a:ea typeface="+mn-ea"/>
              <a:cs typeface="mohammad bold art 1" pitchFamily="2" charset="-78"/>
            </a:rPr>
            <a:t>مرحلة التوحش</a:t>
          </a:r>
          <a:endParaRPr lang="fr-FR" sz="2800" kern="1200" dirty="0">
            <a:solidFill>
              <a:schemeClr val="tx1"/>
            </a:solidFill>
            <a:latin typeface="+mn-lt"/>
            <a:ea typeface="+mn-ea"/>
            <a:cs typeface="mohammad bold art 1" pitchFamily="2" charset="-78"/>
          </a:endParaRPr>
        </a:p>
      </dsp:txBody>
      <dsp:txXfrm>
        <a:off x="2266663" y="23806"/>
        <a:ext cx="2625119" cy="709120"/>
      </dsp:txXfrm>
    </dsp:sp>
    <dsp:sp modelId="{3B7F6F7C-C1E2-485D-B263-B9D4954FD9C9}">
      <dsp:nvSpPr>
        <dsp:cNvPr id="0" name=""/>
        <dsp:cNvSpPr/>
      </dsp:nvSpPr>
      <dsp:spPr>
        <a:xfrm>
          <a:off x="2511526" y="754988"/>
          <a:ext cx="266924" cy="564933"/>
        </a:xfrm>
        <a:custGeom>
          <a:avLst/>
          <a:gdLst/>
          <a:ahLst/>
          <a:cxnLst/>
          <a:rect l="0" t="0" r="0" b="0"/>
          <a:pathLst>
            <a:path>
              <a:moveTo>
                <a:pt x="0" y="0"/>
              </a:moveTo>
              <a:lnTo>
                <a:pt x="0" y="564933"/>
              </a:lnTo>
              <a:lnTo>
                <a:pt x="266924" y="56493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49B3DA-8C0C-48DA-AF87-266AB860680E}">
      <dsp:nvSpPr>
        <dsp:cNvPr id="0" name=""/>
        <dsp:cNvSpPr/>
      </dsp:nvSpPr>
      <dsp:spPr>
        <a:xfrm>
          <a:off x="2778450" y="943300"/>
          <a:ext cx="1205191" cy="75324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ar-DZ" sz="3400" kern="1200" dirty="0" smtClean="0">
              <a:cs typeface="mohammad bold art 1" pitchFamily="2" charset="-78"/>
            </a:rPr>
            <a:t>دنيا</a:t>
          </a:r>
          <a:endParaRPr lang="fr-FR" sz="3400" kern="1200" dirty="0">
            <a:cs typeface="mohammad bold art 1" pitchFamily="2" charset="-78"/>
          </a:endParaRPr>
        </a:p>
      </dsp:txBody>
      <dsp:txXfrm>
        <a:off x="2800512" y="965362"/>
        <a:ext cx="1161067" cy="709120"/>
      </dsp:txXfrm>
    </dsp:sp>
    <dsp:sp modelId="{4080F0AB-F3C8-4A1B-AF40-32A65C69879C}">
      <dsp:nvSpPr>
        <dsp:cNvPr id="0" name=""/>
        <dsp:cNvSpPr/>
      </dsp:nvSpPr>
      <dsp:spPr>
        <a:xfrm>
          <a:off x="2511526" y="754988"/>
          <a:ext cx="266924" cy="1506489"/>
        </a:xfrm>
        <a:custGeom>
          <a:avLst/>
          <a:gdLst/>
          <a:ahLst/>
          <a:cxnLst/>
          <a:rect l="0" t="0" r="0" b="0"/>
          <a:pathLst>
            <a:path>
              <a:moveTo>
                <a:pt x="0" y="0"/>
              </a:moveTo>
              <a:lnTo>
                <a:pt x="0" y="1506489"/>
              </a:lnTo>
              <a:lnTo>
                <a:pt x="266924" y="150648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CE9BB0-D6FC-4EA3-81FB-E103BCF1A115}">
      <dsp:nvSpPr>
        <dsp:cNvPr id="0" name=""/>
        <dsp:cNvSpPr/>
      </dsp:nvSpPr>
      <dsp:spPr>
        <a:xfrm>
          <a:off x="2778450" y="1884856"/>
          <a:ext cx="1205191" cy="75324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ar-DZ" sz="3400" kern="1200" dirty="0" smtClean="0">
              <a:cs typeface="mohammad bold art 1" pitchFamily="2" charset="-78"/>
            </a:rPr>
            <a:t>وسطى</a:t>
          </a:r>
          <a:endParaRPr lang="fr-FR" sz="3400" kern="1200" dirty="0">
            <a:cs typeface="mohammad bold art 1" pitchFamily="2" charset="-78"/>
          </a:endParaRPr>
        </a:p>
      </dsp:txBody>
      <dsp:txXfrm>
        <a:off x="2800512" y="1906918"/>
        <a:ext cx="1161067" cy="709120"/>
      </dsp:txXfrm>
    </dsp:sp>
    <dsp:sp modelId="{02E88ED1-7AF2-4F8D-8B01-A5E1A89A5300}">
      <dsp:nvSpPr>
        <dsp:cNvPr id="0" name=""/>
        <dsp:cNvSpPr/>
      </dsp:nvSpPr>
      <dsp:spPr>
        <a:xfrm>
          <a:off x="2511526" y="754988"/>
          <a:ext cx="275625" cy="2424717"/>
        </a:xfrm>
        <a:custGeom>
          <a:avLst/>
          <a:gdLst/>
          <a:ahLst/>
          <a:cxnLst/>
          <a:rect l="0" t="0" r="0" b="0"/>
          <a:pathLst>
            <a:path>
              <a:moveTo>
                <a:pt x="0" y="0"/>
              </a:moveTo>
              <a:lnTo>
                <a:pt x="0" y="2424717"/>
              </a:lnTo>
              <a:lnTo>
                <a:pt x="275625" y="242471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4A104E-249F-4FA5-9E85-C9DF070E2EF2}">
      <dsp:nvSpPr>
        <dsp:cNvPr id="0" name=""/>
        <dsp:cNvSpPr/>
      </dsp:nvSpPr>
      <dsp:spPr>
        <a:xfrm>
          <a:off x="2787151" y="2803084"/>
          <a:ext cx="1205191" cy="75324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ar-DZ" sz="3400" kern="1200" dirty="0" smtClean="0">
              <a:cs typeface="mohammad bold art 1" pitchFamily="2" charset="-78"/>
            </a:rPr>
            <a:t>عليا</a:t>
          </a:r>
          <a:endParaRPr lang="fr-FR" sz="3400" kern="1200" dirty="0">
            <a:cs typeface="mohammad bold art 1" pitchFamily="2" charset="-78"/>
          </a:endParaRPr>
        </a:p>
      </dsp:txBody>
      <dsp:txXfrm>
        <a:off x="2809213" y="2825146"/>
        <a:ext cx="1161067" cy="709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52EF0-5088-4044-B444-A890B7A6E544}">
      <dsp:nvSpPr>
        <dsp:cNvPr id="0" name=""/>
        <dsp:cNvSpPr/>
      </dsp:nvSpPr>
      <dsp:spPr>
        <a:xfrm>
          <a:off x="2286342" y="1954"/>
          <a:ext cx="2668928" cy="7531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ar-DZ" sz="2800" kern="1200" dirty="0" smtClean="0">
              <a:solidFill>
                <a:schemeClr val="tx1"/>
              </a:solidFill>
              <a:latin typeface="+mn-lt"/>
              <a:ea typeface="+mn-ea"/>
              <a:cs typeface="mohammad bold art 1" pitchFamily="2" charset="-78"/>
            </a:rPr>
            <a:t>مرحلة البربرية </a:t>
          </a:r>
          <a:endParaRPr lang="fr-FR" sz="2800" kern="1200" dirty="0">
            <a:solidFill>
              <a:schemeClr val="tx1"/>
            </a:solidFill>
            <a:latin typeface="+mn-lt"/>
            <a:ea typeface="+mn-ea"/>
            <a:cs typeface="mohammad bold art 1" pitchFamily="2" charset="-78"/>
          </a:endParaRPr>
        </a:p>
      </dsp:txBody>
      <dsp:txXfrm>
        <a:off x="2308401" y="24013"/>
        <a:ext cx="2624810" cy="709038"/>
      </dsp:txXfrm>
    </dsp:sp>
    <dsp:sp modelId="{3B7F6F7C-C1E2-485D-B263-B9D4954FD9C9}">
      <dsp:nvSpPr>
        <dsp:cNvPr id="0" name=""/>
        <dsp:cNvSpPr/>
      </dsp:nvSpPr>
      <dsp:spPr>
        <a:xfrm>
          <a:off x="2553234" y="755110"/>
          <a:ext cx="266892" cy="564867"/>
        </a:xfrm>
        <a:custGeom>
          <a:avLst/>
          <a:gdLst/>
          <a:ahLst/>
          <a:cxnLst/>
          <a:rect l="0" t="0" r="0" b="0"/>
          <a:pathLst>
            <a:path>
              <a:moveTo>
                <a:pt x="0" y="0"/>
              </a:moveTo>
              <a:lnTo>
                <a:pt x="0" y="564867"/>
              </a:lnTo>
              <a:lnTo>
                <a:pt x="266892" y="56486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49B3DA-8C0C-48DA-AF87-266AB860680E}">
      <dsp:nvSpPr>
        <dsp:cNvPr id="0" name=""/>
        <dsp:cNvSpPr/>
      </dsp:nvSpPr>
      <dsp:spPr>
        <a:xfrm>
          <a:off x="2820127" y="943399"/>
          <a:ext cx="1205049" cy="75315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ar-DZ" sz="3400" kern="1200" dirty="0" smtClean="0">
              <a:cs typeface="mohammad bold art 1" pitchFamily="2" charset="-78"/>
            </a:rPr>
            <a:t>دنيا</a:t>
          </a:r>
          <a:endParaRPr lang="fr-FR" sz="3400" kern="1200" dirty="0">
            <a:cs typeface="mohammad bold art 1" pitchFamily="2" charset="-78"/>
          </a:endParaRPr>
        </a:p>
      </dsp:txBody>
      <dsp:txXfrm>
        <a:off x="2842186" y="965458"/>
        <a:ext cx="1160931" cy="709038"/>
      </dsp:txXfrm>
    </dsp:sp>
    <dsp:sp modelId="{4080F0AB-F3C8-4A1B-AF40-32A65C69879C}">
      <dsp:nvSpPr>
        <dsp:cNvPr id="0" name=""/>
        <dsp:cNvSpPr/>
      </dsp:nvSpPr>
      <dsp:spPr>
        <a:xfrm>
          <a:off x="2553234" y="755110"/>
          <a:ext cx="266892" cy="1506312"/>
        </a:xfrm>
        <a:custGeom>
          <a:avLst/>
          <a:gdLst/>
          <a:ahLst/>
          <a:cxnLst/>
          <a:rect l="0" t="0" r="0" b="0"/>
          <a:pathLst>
            <a:path>
              <a:moveTo>
                <a:pt x="0" y="0"/>
              </a:moveTo>
              <a:lnTo>
                <a:pt x="0" y="1506312"/>
              </a:lnTo>
              <a:lnTo>
                <a:pt x="266892" y="15063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CE9BB0-D6FC-4EA3-81FB-E103BCF1A115}">
      <dsp:nvSpPr>
        <dsp:cNvPr id="0" name=""/>
        <dsp:cNvSpPr/>
      </dsp:nvSpPr>
      <dsp:spPr>
        <a:xfrm>
          <a:off x="2820127" y="1884845"/>
          <a:ext cx="1205049" cy="75315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ar-DZ" sz="3400" kern="1200" dirty="0" smtClean="0">
              <a:cs typeface="mohammad bold art 1" pitchFamily="2" charset="-78"/>
            </a:rPr>
            <a:t>وسطى</a:t>
          </a:r>
          <a:endParaRPr lang="fr-FR" sz="3400" kern="1200" dirty="0">
            <a:cs typeface="mohammad bold art 1" pitchFamily="2" charset="-78"/>
          </a:endParaRPr>
        </a:p>
      </dsp:txBody>
      <dsp:txXfrm>
        <a:off x="2842186" y="1906904"/>
        <a:ext cx="1160931" cy="709038"/>
      </dsp:txXfrm>
    </dsp:sp>
    <dsp:sp modelId="{02E88ED1-7AF2-4F8D-8B01-A5E1A89A5300}">
      <dsp:nvSpPr>
        <dsp:cNvPr id="0" name=""/>
        <dsp:cNvSpPr/>
      </dsp:nvSpPr>
      <dsp:spPr>
        <a:xfrm>
          <a:off x="2553234" y="755110"/>
          <a:ext cx="275593" cy="2424431"/>
        </a:xfrm>
        <a:custGeom>
          <a:avLst/>
          <a:gdLst/>
          <a:ahLst/>
          <a:cxnLst/>
          <a:rect l="0" t="0" r="0" b="0"/>
          <a:pathLst>
            <a:path>
              <a:moveTo>
                <a:pt x="0" y="0"/>
              </a:moveTo>
              <a:lnTo>
                <a:pt x="0" y="2424431"/>
              </a:lnTo>
              <a:lnTo>
                <a:pt x="275593" y="242443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4A104E-249F-4FA5-9E85-C9DF070E2EF2}">
      <dsp:nvSpPr>
        <dsp:cNvPr id="0" name=""/>
        <dsp:cNvSpPr/>
      </dsp:nvSpPr>
      <dsp:spPr>
        <a:xfrm>
          <a:off x="2828828" y="2802964"/>
          <a:ext cx="1205049" cy="75315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ar-DZ" sz="3400" kern="1200" dirty="0" smtClean="0">
              <a:cs typeface="mohammad bold art 1" pitchFamily="2" charset="-78"/>
            </a:rPr>
            <a:t>عليا</a:t>
          </a:r>
          <a:endParaRPr lang="fr-FR" sz="3400" kern="1200" dirty="0">
            <a:cs typeface="mohammad bold art 1" pitchFamily="2" charset="-78"/>
          </a:endParaRPr>
        </a:p>
      </dsp:txBody>
      <dsp:txXfrm>
        <a:off x="2850887" y="2825023"/>
        <a:ext cx="1160931" cy="7090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52EF0-5088-4044-B444-A890B7A6E544}">
      <dsp:nvSpPr>
        <dsp:cNvPr id="0" name=""/>
        <dsp:cNvSpPr/>
      </dsp:nvSpPr>
      <dsp:spPr>
        <a:xfrm>
          <a:off x="1115133" y="1744"/>
          <a:ext cx="4928179" cy="75324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ar-DZ" sz="2800" kern="1200" dirty="0" smtClean="0">
              <a:solidFill>
                <a:schemeClr val="tx1"/>
              </a:solidFill>
              <a:latin typeface="+mn-lt"/>
              <a:ea typeface="+mn-ea"/>
              <a:cs typeface="mohammad bold art 1" pitchFamily="2" charset="-78"/>
            </a:rPr>
            <a:t>مرحلة المدنية ( الحضارة)</a:t>
          </a:r>
          <a:endParaRPr lang="fr-FR" sz="2800" kern="1200" dirty="0">
            <a:solidFill>
              <a:schemeClr val="tx1"/>
            </a:solidFill>
            <a:latin typeface="+mn-lt"/>
            <a:ea typeface="+mn-ea"/>
            <a:cs typeface="mohammad bold art 1" pitchFamily="2" charset="-78"/>
          </a:endParaRPr>
        </a:p>
      </dsp:txBody>
      <dsp:txXfrm>
        <a:off x="1137195" y="23806"/>
        <a:ext cx="4884055" cy="709120"/>
      </dsp:txXfrm>
    </dsp:sp>
    <dsp:sp modelId="{3B7F6F7C-C1E2-485D-B263-B9D4954FD9C9}">
      <dsp:nvSpPr>
        <dsp:cNvPr id="0" name=""/>
        <dsp:cNvSpPr/>
      </dsp:nvSpPr>
      <dsp:spPr>
        <a:xfrm>
          <a:off x="1607951" y="754988"/>
          <a:ext cx="492817" cy="564933"/>
        </a:xfrm>
        <a:custGeom>
          <a:avLst/>
          <a:gdLst/>
          <a:ahLst/>
          <a:cxnLst/>
          <a:rect l="0" t="0" r="0" b="0"/>
          <a:pathLst>
            <a:path>
              <a:moveTo>
                <a:pt x="0" y="0"/>
              </a:moveTo>
              <a:lnTo>
                <a:pt x="0" y="564933"/>
              </a:lnTo>
              <a:lnTo>
                <a:pt x="492817" y="56493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49B3DA-8C0C-48DA-AF87-266AB860680E}">
      <dsp:nvSpPr>
        <dsp:cNvPr id="0" name=""/>
        <dsp:cNvSpPr/>
      </dsp:nvSpPr>
      <dsp:spPr>
        <a:xfrm>
          <a:off x="2100769" y="943300"/>
          <a:ext cx="1205191" cy="75324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ar-DZ" sz="3400" kern="1200" dirty="0" smtClean="0">
              <a:cs typeface="mohammad bold art 1" pitchFamily="2" charset="-78"/>
            </a:rPr>
            <a:t>دنيا</a:t>
          </a:r>
          <a:endParaRPr lang="fr-FR" sz="3400" kern="1200" dirty="0">
            <a:cs typeface="mohammad bold art 1" pitchFamily="2" charset="-78"/>
          </a:endParaRPr>
        </a:p>
      </dsp:txBody>
      <dsp:txXfrm>
        <a:off x="2122831" y="965362"/>
        <a:ext cx="1161067" cy="709120"/>
      </dsp:txXfrm>
    </dsp:sp>
    <dsp:sp modelId="{4080F0AB-F3C8-4A1B-AF40-32A65C69879C}">
      <dsp:nvSpPr>
        <dsp:cNvPr id="0" name=""/>
        <dsp:cNvSpPr/>
      </dsp:nvSpPr>
      <dsp:spPr>
        <a:xfrm>
          <a:off x="1607951" y="754988"/>
          <a:ext cx="492817" cy="1506489"/>
        </a:xfrm>
        <a:custGeom>
          <a:avLst/>
          <a:gdLst/>
          <a:ahLst/>
          <a:cxnLst/>
          <a:rect l="0" t="0" r="0" b="0"/>
          <a:pathLst>
            <a:path>
              <a:moveTo>
                <a:pt x="0" y="0"/>
              </a:moveTo>
              <a:lnTo>
                <a:pt x="0" y="1506489"/>
              </a:lnTo>
              <a:lnTo>
                <a:pt x="492817" y="150648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CE9BB0-D6FC-4EA3-81FB-E103BCF1A115}">
      <dsp:nvSpPr>
        <dsp:cNvPr id="0" name=""/>
        <dsp:cNvSpPr/>
      </dsp:nvSpPr>
      <dsp:spPr>
        <a:xfrm>
          <a:off x="2100769" y="1884856"/>
          <a:ext cx="1205191" cy="75324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ar-DZ" sz="3400" kern="1200" dirty="0" smtClean="0">
              <a:cs typeface="mohammad bold art 1" pitchFamily="2" charset="-78"/>
            </a:rPr>
            <a:t>وسطى</a:t>
          </a:r>
          <a:endParaRPr lang="fr-FR" sz="3400" kern="1200" dirty="0">
            <a:cs typeface="mohammad bold art 1" pitchFamily="2" charset="-78"/>
          </a:endParaRPr>
        </a:p>
      </dsp:txBody>
      <dsp:txXfrm>
        <a:off x="2122831" y="1906918"/>
        <a:ext cx="1161067" cy="709120"/>
      </dsp:txXfrm>
    </dsp:sp>
    <dsp:sp modelId="{02E88ED1-7AF2-4F8D-8B01-A5E1A89A5300}">
      <dsp:nvSpPr>
        <dsp:cNvPr id="0" name=""/>
        <dsp:cNvSpPr/>
      </dsp:nvSpPr>
      <dsp:spPr>
        <a:xfrm>
          <a:off x="1607951" y="754988"/>
          <a:ext cx="501519" cy="2424717"/>
        </a:xfrm>
        <a:custGeom>
          <a:avLst/>
          <a:gdLst/>
          <a:ahLst/>
          <a:cxnLst/>
          <a:rect l="0" t="0" r="0" b="0"/>
          <a:pathLst>
            <a:path>
              <a:moveTo>
                <a:pt x="0" y="0"/>
              </a:moveTo>
              <a:lnTo>
                <a:pt x="0" y="2424717"/>
              </a:lnTo>
              <a:lnTo>
                <a:pt x="501519" y="242471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4A104E-249F-4FA5-9E85-C9DF070E2EF2}">
      <dsp:nvSpPr>
        <dsp:cNvPr id="0" name=""/>
        <dsp:cNvSpPr/>
      </dsp:nvSpPr>
      <dsp:spPr>
        <a:xfrm>
          <a:off x="2109471" y="2803084"/>
          <a:ext cx="1205191" cy="75324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ar-DZ" sz="3400" kern="1200" dirty="0" smtClean="0">
              <a:cs typeface="mohammad bold art 1" pitchFamily="2" charset="-78"/>
            </a:rPr>
            <a:t>عليا</a:t>
          </a:r>
          <a:endParaRPr lang="fr-FR" sz="3400" kern="1200" dirty="0">
            <a:cs typeface="mohammad bold art 1" pitchFamily="2" charset="-78"/>
          </a:endParaRPr>
        </a:p>
      </dsp:txBody>
      <dsp:txXfrm>
        <a:off x="2131533" y="2825146"/>
        <a:ext cx="1161067" cy="7091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8ABE3C1-DBE1-495D-B57B-2849774B866A}" type="datetimeFigureOut">
              <a:rPr lang="en-US" smtClean="0"/>
              <a:t>11/4/2024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700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smtClean="0"/>
              <a:t>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26578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4EB90BD-B6CE-46B7-997F-7313B992CCDC}"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1744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DB9D11F-B188-461D-B23F-39381795C052}"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2899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2E6D8D9-55A2-4063-B0F3-121F44549695}"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31169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D6E9DEC-419B-4CC5-A080-3B06BD5A8291}"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883385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D6E9DEC-419B-4CC5-A080-3B06BD5A8291}"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096475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793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571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410891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9568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287116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0188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2164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11/4/2024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20051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smtClean="0"/>
              <a:t>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1189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smtClean="0"/>
              <a:t>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57592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6E9DEC-419B-4CC5-A080-3B06BD5A8291}" type="datetimeFigureOut">
              <a:rPr lang="en-US" smtClean="0"/>
              <a:t>11/4/2024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21324271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86311" y="2124089"/>
            <a:ext cx="8144134" cy="1373070"/>
          </a:xfrm>
        </p:spPr>
        <p:txBody>
          <a:bodyPr/>
          <a:lstStyle/>
          <a:p>
            <a:pPr algn="ctr"/>
            <a:r>
              <a:rPr lang="ar-DZ" dirty="0">
                <a:latin typeface="Alilato ExtLt" pitchFamily="2" charset="-78"/>
                <a:cs typeface="Alilato ExtLt" pitchFamily="2" charset="-78"/>
              </a:rPr>
              <a:t>القرابة، العائلة </a:t>
            </a:r>
            <a:r>
              <a:rPr lang="ar-DZ" dirty="0" err="1">
                <a:latin typeface="Alilato ExtLt" pitchFamily="2" charset="-78"/>
                <a:cs typeface="Alilato ExtLt" pitchFamily="2" charset="-78"/>
              </a:rPr>
              <a:t>والجندر</a:t>
            </a:r>
            <a:endParaRPr lang="fr-FR" dirty="0">
              <a:latin typeface="Alilato ExtLt" pitchFamily="2" charset="-78"/>
              <a:cs typeface="Alilato ExtLt" pitchFamily="2" charset="-78"/>
            </a:endParaRPr>
          </a:p>
        </p:txBody>
      </p:sp>
      <p:sp>
        <p:nvSpPr>
          <p:cNvPr id="3" name="Sous-titre 2"/>
          <p:cNvSpPr>
            <a:spLocks noGrp="1"/>
          </p:cNvSpPr>
          <p:nvPr>
            <p:ph type="subTitle" idx="1"/>
          </p:nvPr>
        </p:nvSpPr>
        <p:spPr>
          <a:xfrm>
            <a:off x="2640147" y="4027046"/>
            <a:ext cx="6815669" cy="1320802"/>
          </a:xfrm>
        </p:spPr>
        <p:txBody>
          <a:bodyPr>
            <a:normAutofit/>
          </a:bodyPr>
          <a:lstStyle/>
          <a:p>
            <a:pPr algn="ctr"/>
            <a:r>
              <a:rPr lang="ar-DZ" sz="2800" dirty="0" smtClean="0">
                <a:latin typeface="Alilato ExtLt" pitchFamily="2" charset="-78"/>
                <a:cs typeface="Alilato ExtLt" pitchFamily="2" charset="-78"/>
              </a:rPr>
              <a:t>الرصيد: 5</a:t>
            </a:r>
          </a:p>
          <a:p>
            <a:pPr algn="ctr"/>
            <a:r>
              <a:rPr lang="ar-DZ" sz="2800" dirty="0" smtClean="0">
                <a:latin typeface="Alilato ExtLt" pitchFamily="2" charset="-78"/>
                <a:cs typeface="Alilato ExtLt" pitchFamily="2" charset="-78"/>
              </a:rPr>
              <a:t>المعامل: 2</a:t>
            </a:r>
          </a:p>
          <a:p>
            <a:pPr algn="ctr"/>
            <a:endParaRPr lang="fr-FR" sz="2800" dirty="0">
              <a:latin typeface="Alilato ExtLt" pitchFamily="2" charset="-78"/>
              <a:cs typeface="Alilato ExtLt" pitchFamily="2" charset="-78"/>
            </a:endParaRPr>
          </a:p>
        </p:txBody>
      </p:sp>
      <p:sp>
        <p:nvSpPr>
          <p:cNvPr id="4" name="Titre 1"/>
          <p:cNvSpPr txBox="1">
            <a:spLocks/>
          </p:cNvSpPr>
          <p:nvPr/>
        </p:nvSpPr>
        <p:spPr>
          <a:xfrm>
            <a:off x="9455816" y="2952205"/>
            <a:ext cx="2893919" cy="72788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2400" dirty="0" err="1" smtClean="0">
                <a:solidFill>
                  <a:schemeClr val="bg1"/>
                </a:solidFill>
                <a:latin typeface="Alilato ExtLt" pitchFamily="2" charset="-78"/>
                <a:cs typeface="Alilato ExtLt" pitchFamily="2" charset="-78"/>
              </a:rPr>
              <a:t>أد.سليم</a:t>
            </a:r>
            <a:r>
              <a:rPr lang="ar-DZ" sz="2400" dirty="0" smtClean="0">
                <a:solidFill>
                  <a:schemeClr val="bg1"/>
                </a:solidFill>
                <a:latin typeface="Alilato ExtLt" pitchFamily="2" charset="-78"/>
                <a:cs typeface="Alilato ExtLt" pitchFamily="2" charset="-78"/>
              </a:rPr>
              <a:t> درنوني</a:t>
            </a:r>
            <a:endParaRPr lang="fr-FR" sz="2400" dirty="0">
              <a:solidFill>
                <a:schemeClr val="bg1"/>
              </a:solidFill>
              <a:latin typeface="Alilato ExtLt" pitchFamily="2" charset="-78"/>
              <a:cs typeface="Alilato ExtLt" pitchFamily="2" charset="-78"/>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9394" y="95794"/>
            <a:ext cx="7829006" cy="1245326"/>
          </a:xfrm>
          <a:prstGeom prst="rect">
            <a:avLst/>
          </a:prstGeom>
        </p:spPr>
      </p:pic>
    </p:spTree>
    <p:extLst>
      <p:ext uri="{BB962C8B-B14F-4D97-AF65-F5344CB8AC3E}">
        <p14:creationId xmlns:p14="http://schemas.microsoft.com/office/powerpoint/2010/main" val="395692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5"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
                                        </p:tgtEl>
                                      </p:cBhvr>
                                    </p:animEffect>
                                  </p:childTnLst>
                                </p:cTn>
                              </p:par>
                            </p:childTnLst>
                          </p:cTn>
                        </p:par>
                        <p:par>
                          <p:cTn id="20" fill="hold">
                            <p:stCondLst>
                              <p:cond delay="1500"/>
                            </p:stCondLst>
                            <p:childTnLst>
                              <p:par>
                                <p:cTn id="21" presetID="26" presetClass="entr" presetSubtype="0"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80">
                                          <p:stCondLst>
                                            <p:cond delay="0"/>
                                          </p:stCondLst>
                                        </p:cTn>
                                        <p:tgtEl>
                                          <p:spTgt spid="3">
                                            <p:txEl>
                                              <p:pRg st="0" end="0"/>
                                            </p:txEl>
                                          </p:spTgt>
                                        </p:tgtEl>
                                      </p:cBhvr>
                                    </p:animEffect>
                                    <p:anim calcmode="lin" valueType="num">
                                      <p:cBhvr>
                                        <p:cTn id="2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0" end="0"/>
                                            </p:txEl>
                                          </p:spTgt>
                                        </p:tgtEl>
                                      </p:cBhvr>
                                      <p:to x="100000" y="60000"/>
                                    </p:animScale>
                                    <p:animScale>
                                      <p:cBhvr>
                                        <p:cTn id="30" dur="166" decel="50000">
                                          <p:stCondLst>
                                            <p:cond delay="676"/>
                                          </p:stCondLst>
                                        </p:cTn>
                                        <p:tgtEl>
                                          <p:spTgt spid="3">
                                            <p:txEl>
                                              <p:pRg st="0" end="0"/>
                                            </p:txEl>
                                          </p:spTgt>
                                        </p:tgtEl>
                                      </p:cBhvr>
                                      <p:to x="100000" y="100000"/>
                                    </p:animScale>
                                    <p:animScale>
                                      <p:cBhvr>
                                        <p:cTn id="31" dur="26">
                                          <p:stCondLst>
                                            <p:cond delay="1312"/>
                                          </p:stCondLst>
                                        </p:cTn>
                                        <p:tgtEl>
                                          <p:spTgt spid="3">
                                            <p:txEl>
                                              <p:pRg st="0" end="0"/>
                                            </p:txEl>
                                          </p:spTgt>
                                        </p:tgtEl>
                                      </p:cBhvr>
                                      <p:to x="100000" y="80000"/>
                                    </p:animScale>
                                    <p:animScale>
                                      <p:cBhvr>
                                        <p:cTn id="32" dur="166" decel="50000">
                                          <p:stCondLst>
                                            <p:cond delay="1338"/>
                                          </p:stCondLst>
                                        </p:cTn>
                                        <p:tgtEl>
                                          <p:spTgt spid="3">
                                            <p:txEl>
                                              <p:pRg st="0" end="0"/>
                                            </p:txEl>
                                          </p:spTgt>
                                        </p:tgtEl>
                                      </p:cBhvr>
                                      <p:to x="100000" y="100000"/>
                                    </p:animScale>
                                    <p:animScale>
                                      <p:cBhvr>
                                        <p:cTn id="33" dur="26">
                                          <p:stCondLst>
                                            <p:cond delay="1642"/>
                                          </p:stCondLst>
                                        </p:cTn>
                                        <p:tgtEl>
                                          <p:spTgt spid="3">
                                            <p:txEl>
                                              <p:pRg st="0" end="0"/>
                                            </p:txEl>
                                          </p:spTgt>
                                        </p:tgtEl>
                                      </p:cBhvr>
                                      <p:to x="100000" y="90000"/>
                                    </p:animScale>
                                    <p:animScale>
                                      <p:cBhvr>
                                        <p:cTn id="34" dur="166" decel="50000">
                                          <p:stCondLst>
                                            <p:cond delay="1668"/>
                                          </p:stCondLst>
                                        </p:cTn>
                                        <p:tgtEl>
                                          <p:spTgt spid="3">
                                            <p:txEl>
                                              <p:pRg st="0" end="0"/>
                                            </p:txEl>
                                          </p:spTgt>
                                        </p:tgtEl>
                                      </p:cBhvr>
                                      <p:to x="100000" y="100000"/>
                                    </p:animScale>
                                    <p:animScale>
                                      <p:cBhvr>
                                        <p:cTn id="35" dur="26">
                                          <p:stCondLst>
                                            <p:cond delay="1808"/>
                                          </p:stCondLst>
                                        </p:cTn>
                                        <p:tgtEl>
                                          <p:spTgt spid="3">
                                            <p:txEl>
                                              <p:pRg st="0" end="0"/>
                                            </p:txEl>
                                          </p:spTgt>
                                        </p:tgtEl>
                                      </p:cBhvr>
                                      <p:to x="100000" y="95000"/>
                                    </p:animScale>
                                    <p:animScale>
                                      <p:cBhvr>
                                        <p:cTn id="36" dur="166" decel="50000">
                                          <p:stCondLst>
                                            <p:cond delay="1834"/>
                                          </p:stCondLst>
                                        </p:cTn>
                                        <p:tgtEl>
                                          <p:spTgt spid="3">
                                            <p:txEl>
                                              <p:pRg st="0" end="0"/>
                                            </p:txEl>
                                          </p:spTgt>
                                        </p:tgtEl>
                                      </p:cBhvr>
                                      <p:to x="100000" y="100000"/>
                                    </p:animScale>
                                  </p:childTnLst>
                                </p:cTn>
                              </p:par>
                            </p:childTnLst>
                          </p:cTn>
                        </p:par>
                        <p:par>
                          <p:cTn id="37" fill="hold">
                            <p:stCondLst>
                              <p:cond delay="3500"/>
                            </p:stCondLst>
                            <p:childTnLst>
                              <p:par>
                                <p:cTn id="38" presetID="26" presetClass="entr" presetSubtype="0" fill="hold" grpId="0" nodeType="after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wipe(down)">
                                      <p:cBhvr>
                                        <p:cTn id="40" dur="580">
                                          <p:stCondLst>
                                            <p:cond delay="0"/>
                                          </p:stCondLst>
                                        </p:cTn>
                                        <p:tgtEl>
                                          <p:spTgt spid="3">
                                            <p:txEl>
                                              <p:pRg st="1" end="1"/>
                                            </p:txEl>
                                          </p:spTgt>
                                        </p:tgtEl>
                                      </p:cBhvr>
                                    </p:animEffect>
                                    <p:anim calcmode="lin" valueType="num">
                                      <p:cBhvr>
                                        <p:cTn id="4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1" end="1"/>
                                            </p:txEl>
                                          </p:spTgt>
                                        </p:tgtEl>
                                      </p:cBhvr>
                                      <p:to x="100000" y="60000"/>
                                    </p:animScale>
                                    <p:animScale>
                                      <p:cBhvr>
                                        <p:cTn id="47" dur="166" decel="50000">
                                          <p:stCondLst>
                                            <p:cond delay="676"/>
                                          </p:stCondLst>
                                        </p:cTn>
                                        <p:tgtEl>
                                          <p:spTgt spid="3">
                                            <p:txEl>
                                              <p:pRg st="1" end="1"/>
                                            </p:txEl>
                                          </p:spTgt>
                                        </p:tgtEl>
                                      </p:cBhvr>
                                      <p:to x="100000" y="100000"/>
                                    </p:animScale>
                                    <p:animScale>
                                      <p:cBhvr>
                                        <p:cTn id="48" dur="26">
                                          <p:stCondLst>
                                            <p:cond delay="1312"/>
                                          </p:stCondLst>
                                        </p:cTn>
                                        <p:tgtEl>
                                          <p:spTgt spid="3">
                                            <p:txEl>
                                              <p:pRg st="1" end="1"/>
                                            </p:txEl>
                                          </p:spTgt>
                                        </p:tgtEl>
                                      </p:cBhvr>
                                      <p:to x="100000" y="80000"/>
                                    </p:animScale>
                                    <p:animScale>
                                      <p:cBhvr>
                                        <p:cTn id="49" dur="166" decel="50000">
                                          <p:stCondLst>
                                            <p:cond delay="1338"/>
                                          </p:stCondLst>
                                        </p:cTn>
                                        <p:tgtEl>
                                          <p:spTgt spid="3">
                                            <p:txEl>
                                              <p:pRg st="1" end="1"/>
                                            </p:txEl>
                                          </p:spTgt>
                                        </p:tgtEl>
                                      </p:cBhvr>
                                      <p:to x="100000" y="100000"/>
                                    </p:animScale>
                                    <p:animScale>
                                      <p:cBhvr>
                                        <p:cTn id="50" dur="26">
                                          <p:stCondLst>
                                            <p:cond delay="1642"/>
                                          </p:stCondLst>
                                        </p:cTn>
                                        <p:tgtEl>
                                          <p:spTgt spid="3">
                                            <p:txEl>
                                              <p:pRg st="1" end="1"/>
                                            </p:txEl>
                                          </p:spTgt>
                                        </p:tgtEl>
                                      </p:cBhvr>
                                      <p:to x="100000" y="90000"/>
                                    </p:animScale>
                                    <p:animScale>
                                      <p:cBhvr>
                                        <p:cTn id="51" dur="166" decel="50000">
                                          <p:stCondLst>
                                            <p:cond delay="1668"/>
                                          </p:stCondLst>
                                        </p:cTn>
                                        <p:tgtEl>
                                          <p:spTgt spid="3">
                                            <p:txEl>
                                              <p:pRg st="1" end="1"/>
                                            </p:txEl>
                                          </p:spTgt>
                                        </p:tgtEl>
                                      </p:cBhvr>
                                      <p:to x="100000" y="100000"/>
                                    </p:animScale>
                                    <p:animScale>
                                      <p:cBhvr>
                                        <p:cTn id="52" dur="26">
                                          <p:stCondLst>
                                            <p:cond delay="1808"/>
                                          </p:stCondLst>
                                        </p:cTn>
                                        <p:tgtEl>
                                          <p:spTgt spid="3">
                                            <p:txEl>
                                              <p:pRg st="1" end="1"/>
                                            </p:txEl>
                                          </p:spTgt>
                                        </p:tgtEl>
                                      </p:cBhvr>
                                      <p:to x="100000" y="95000"/>
                                    </p:animScale>
                                    <p:animScale>
                                      <p:cBhvr>
                                        <p:cTn id="53" dur="166" decel="50000">
                                          <p:stCondLst>
                                            <p:cond delay="1834"/>
                                          </p:stCondLst>
                                        </p:cTn>
                                        <p:tgtEl>
                                          <p:spTgt spid="3">
                                            <p:txEl>
                                              <p:pRg st="1" end="1"/>
                                            </p:txEl>
                                          </p:spTgt>
                                        </p:tgtEl>
                                      </p:cBhvr>
                                      <p:to x="100000" y="100000"/>
                                    </p:animScale>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ppt_w</p:attrName>
                                        </p:attrNameLst>
                                      </p:cBhvr>
                                      <p:tavLst>
                                        <p:tav tm="0">
                                          <p:val>
                                            <p:fltVal val="0"/>
                                          </p:val>
                                        </p:tav>
                                        <p:tav tm="100000">
                                          <p:val>
                                            <p:strVal val="#ppt_w"/>
                                          </p:val>
                                        </p:tav>
                                      </p:tavLst>
                                    </p:anim>
                                    <p:anim calcmode="lin" valueType="num">
                                      <p:cBhvr>
                                        <p:cTn id="58" dur="500" fill="hold"/>
                                        <p:tgtEl>
                                          <p:spTgt spid="4"/>
                                        </p:tgtEl>
                                        <p:attrNameLst>
                                          <p:attrName>ppt_h</p:attrName>
                                        </p:attrNameLst>
                                      </p:cBhvr>
                                      <p:tavLst>
                                        <p:tav tm="0">
                                          <p:val>
                                            <p:fltVal val="0"/>
                                          </p:val>
                                        </p:tav>
                                        <p:tav tm="100000">
                                          <p:val>
                                            <p:strVal val="#ppt_h"/>
                                          </p:val>
                                        </p:tav>
                                      </p:tavLst>
                                    </p:anim>
                                    <p:animEffect transition="in" filter="fade">
                                      <p:cBhvr>
                                        <p:cTn id="5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الاتجاهات النظريات في دراسة القرابة</a:t>
            </a:r>
            <a:r>
              <a:rPr lang="ar-DZ" dirty="0" smtClean="0">
                <a:latin typeface="Alilato ExtLt" pitchFamily="2" charset="-78"/>
                <a:cs typeface="Lifta Black" panose="00000900000000000000" pitchFamily="50" charset="-78"/>
              </a:rPr>
              <a:t>:</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a:latin typeface="Alilato ExtLt" pitchFamily="2" charset="-78"/>
                <a:cs typeface="Lifta Black" panose="00000900000000000000" pitchFamily="50" charset="-78"/>
              </a:rPr>
              <a:t>أ-الاتجاه </a:t>
            </a:r>
            <a:r>
              <a:rPr lang="ar-DZ" dirty="0">
                <a:latin typeface="Alilato ExtLt" pitchFamily="2" charset="-78"/>
                <a:cs typeface="Lifta Black" panose="00000900000000000000" pitchFamily="50" charset="-78"/>
              </a:rPr>
              <a:t>التطوري </a:t>
            </a:r>
            <a:r>
              <a:rPr lang="ar-DZ" dirty="0">
                <a:latin typeface="Alilato ExtLt" pitchFamily="2" charset="-78"/>
                <a:cs typeface="Lifta Black" panose="00000900000000000000" pitchFamily="50" charset="-78"/>
              </a:rPr>
              <a:t>:</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a:bodyPr>
          <a:lstStyle/>
          <a:p>
            <a:pPr algn="just" rtl="1">
              <a:spcAft>
                <a:spcPts val="0"/>
              </a:spcAft>
            </a:pPr>
            <a:r>
              <a:rPr lang="fr-FR" sz="3200" dirty="0" smtClean="0">
                <a:latin typeface="Times New Roman" panose="02020603050405020304" pitchFamily="18" charset="0"/>
                <a:ea typeface="SimSun" panose="02010600030101010101" pitchFamily="2" charset="-122"/>
                <a:cs typeface="mohammad bold art 1" pitchFamily="2" charset="-78"/>
              </a:rPr>
              <a:t>2</a:t>
            </a:r>
            <a:r>
              <a:rPr lang="ar-DZ" sz="3200" dirty="0" smtClean="0">
                <a:latin typeface="Times New Roman" panose="02020603050405020304" pitchFamily="18" charset="0"/>
                <a:ea typeface="SimSun" panose="02010600030101010101" pitchFamily="2" charset="-122"/>
                <a:cs typeface="mohammad bold art 1" pitchFamily="2" charset="-78"/>
              </a:rPr>
              <a:t>-    </a:t>
            </a:r>
            <a:r>
              <a:rPr lang="ar-DZ" sz="3200" dirty="0">
                <a:latin typeface="Times New Roman" panose="02020603050405020304" pitchFamily="18" charset="0"/>
                <a:ea typeface="SimSun" panose="02010600030101010101" pitchFamily="2" charset="-122"/>
                <a:cs typeface="mohammad bold art 1" pitchFamily="2" charset="-78"/>
              </a:rPr>
              <a:t>مرحلة </a:t>
            </a:r>
            <a:r>
              <a:rPr lang="ar-DZ" sz="3200" dirty="0" smtClean="0">
                <a:latin typeface="Times New Roman" panose="02020603050405020304" pitchFamily="18" charset="0"/>
                <a:ea typeface="SimSun" panose="02010600030101010101" pitchFamily="2" charset="-122"/>
                <a:cs typeface="mohammad bold art 1" pitchFamily="2" charset="-78"/>
              </a:rPr>
              <a:t>البربرية</a:t>
            </a:r>
            <a:endParaRPr lang="ar-DZ" sz="3200" dirty="0">
              <a:latin typeface="Times New Roman" panose="02020603050405020304" pitchFamily="18" charset="0"/>
              <a:ea typeface="SimSun" panose="02010600030101010101" pitchFamily="2" charset="-122"/>
              <a:cs typeface="mohammad bold art 1" pitchFamily="2" charset="-78"/>
            </a:endParaRPr>
          </a:p>
        </p:txBody>
      </p:sp>
      <p:sp>
        <p:nvSpPr>
          <p:cNvPr id="4" name="Titre 1"/>
          <p:cNvSpPr txBox="1">
            <a:spLocks/>
          </p:cNvSpPr>
          <p:nvPr/>
        </p:nvSpPr>
        <p:spPr>
          <a:xfrm>
            <a:off x="10294182" y="1015397"/>
            <a:ext cx="2135622" cy="72788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solidFill>
                  <a:schemeClr val="bg1"/>
                </a:solidFill>
                <a:latin typeface="Alilato ExtLt" pitchFamily="2" charset="-78"/>
                <a:cs typeface="Alilato ExtLt" pitchFamily="2" charset="-78"/>
              </a:rPr>
              <a:t>أد.سليم</a:t>
            </a:r>
            <a:r>
              <a:rPr lang="ar-DZ" sz="3200" dirty="0" smtClean="0">
                <a:solidFill>
                  <a:schemeClr val="bg1"/>
                </a:solidFill>
                <a:latin typeface="Alilato ExtLt" pitchFamily="2" charset="-78"/>
                <a:cs typeface="Alilato ExtLt" pitchFamily="2" charset="-78"/>
              </a:rPr>
              <a:t> درنوني</a:t>
            </a:r>
            <a:endParaRPr lang="fr-FR" sz="3200" dirty="0">
              <a:solidFill>
                <a:schemeClr val="bg1"/>
              </a:solidFill>
              <a:latin typeface="Alilato ExtLt" pitchFamily="2" charset="-78"/>
              <a:cs typeface="Alilato ExtLt" pitchFamily="2" charset="-78"/>
            </a:endParaRPr>
          </a:p>
        </p:txBody>
      </p:sp>
      <p:graphicFrame>
        <p:nvGraphicFramePr>
          <p:cNvPr id="6" name="Diagramme 5"/>
          <p:cNvGraphicFramePr/>
          <p:nvPr>
            <p:extLst>
              <p:ext uri="{D42A27DB-BD31-4B8C-83A1-F6EECF244321}">
                <p14:modId xmlns:p14="http://schemas.microsoft.com/office/powerpoint/2010/main" val="369875640"/>
              </p:ext>
            </p:extLst>
          </p:nvPr>
        </p:nvGraphicFramePr>
        <p:xfrm>
          <a:off x="357050" y="2553544"/>
          <a:ext cx="7241613" cy="3581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500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الاتجاهات النظريات في دراسة القرابة</a:t>
            </a:r>
            <a:r>
              <a:rPr lang="ar-DZ" dirty="0" smtClean="0">
                <a:latin typeface="Alilato ExtLt" pitchFamily="2" charset="-78"/>
                <a:cs typeface="Lifta Black" panose="00000900000000000000" pitchFamily="50" charset="-78"/>
              </a:rPr>
              <a:t>:</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a:latin typeface="Alilato ExtLt" pitchFamily="2" charset="-78"/>
                <a:cs typeface="Lifta Black" panose="00000900000000000000" pitchFamily="50" charset="-78"/>
              </a:rPr>
              <a:t>أ-الاتجاه </a:t>
            </a:r>
            <a:r>
              <a:rPr lang="ar-DZ" dirty="0">
                <a:latin typeface="Alilato ExtLt" pitchFamily="2" charset="-78"/>
                <a:cs typeface="Lifta Black" panose="00000900000000000000" pitchFamily="50" charset="-78"/>
              </a:rPr>
              <a:t>التطوري </a:t>
            </a:r>
            <a:r>
              <a:rPr lang="ar-DZ" dirty="0">
                <a:latin typeface="Alilato ExtLt" pitchFamily="2" charset="-78"/>
                <a:cs typeface="Lifta Black" panose="00000900000000000000" pitchFamily="50" charset="-78"/>
              </a:rPr>
              <a:t>:</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a:bodyPr>
          <a:lstStyle/>
          <a:p>
            <a:pPr algn="just" rtl="1">
              <a:spcAft>
                <a:spcPts val="0"/>
              </a:spcAft>
            </a:pPr>
            <a:r>
              <a:rPr lang="fr-FR" sz="3200" dirty="0" smtClean="0">
                <a:latin typeface="Times New Roman" panose="02020603050405020304" pitchFamily="18" charset="0"/>
                <a:ea typeface="SimSun" panose="02010600030101010101" pitchFamily="2" charset="-122"/>
                <a:cs typeface="mohammad bold art 1" pitchFamily="2" charset="-78"/>
              </a:rPr>
              <a:t>-3</a:t>
            </a:r>
            <a:r>
              <a:rPr lang="ar-DZ" sz="3200" dirty="0" smtClean="0">
                <a:latin typeface="Times New Roman" panose="02020603050405020304" pitchFamily="18" charset="0"/>
                <a:ea typeface="SimSun" panose="02010600030101010101" pitchFamily="2" charset="-122"/>
                <a:cs typeface="mohammad bold art 1" pitchFamily="2" charset="-78"/>
              </a:rPr>
              <a:t>مرحلة </a:t>
            </a:r>
            <a:r>
              <a:rPr lang="ar-DZ" sz="3200" dirty="0">
                <a:latin typeface="Times New Roman" panose="02020603050405020304" pitchFamily="18" charset="0"/>
                <a:ea typeface="SimSun" panose="02010600030101010101" pitchFamily="2" charset="-122"/>
                <a:cs typeface="mohammad bold art 1" pitchFamily="2" charset="-78"/>
              </a:rPr>
              <a:t>المدنية ( الحضارة)</a:t>
            </a:r>
          </a:p>
        </p:txBody>
      </p:sp>
      <p:sp>
        <p:nvSpPr>
          <p:cNvPr id="4" name="Titre 1"/>
          <p:cNvSpPr txBox="1">
            <a:spLocks/>
          </p:cNvSpPr>
          <p:nvPr/>
        </p:nvSpPr>
        <p:spPr>
          <a:xfrm>
            <a:off x="10294182" y="1015397"/>
            <a:ext cx="2135622" cy="72788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solidFill>
                  <a:schemeClr val="bg1"/>
                </a:solidFill>
                <a:latin typeface="Alilato ExtLt" pitchFamily="2" charset="-78"/>
                <a:cs typeface="Alilato ExtLt" pitchFamily="2" charset="-78"/>
              </a:rPr>
              <a:t>أد.سليم</a:t>
            </a:r>
            <a:r>
              <a:rPr lang="ar-DZ" sz="3200" dirty="0" smtClean="0">
                <a:solidFill>
                  <a:schemeClr val="bg1"/>
                </a:solidFill>
                <a:latin typeface="Alilato ExtLt" pitchFamily="2" charset="-78"/>
                <a:cs typeface="Alilato ExtLt" pitchFamily="2" charset="-78"/>
              </a:rPr>
              <a:t> درنوني</a:t>
            </a:r>
            <a:endParaRPr lang="fr-FR" sz="3200" dirty="0">
              <a:solidFill>
                <a:schemeClr val="bg1"/>
              </a:solidFill>
              <a:latin typeface="Alilato ExtLt" pitchFamily="2" charset="-78"/>
              <a:cs typeface="Alilato ExtLt" pitchFamily="2" charset="-78"/>
            </a:endParaRPr>
          </a:p>
        </p:txBody>
      </p:sp>
      <p:graphicFrame>
        <p:nvGraphicFramePr>
          <p:cNvPr id="6" name="Diagramme 5"/>
          <p:cNvGraphicFramePr/>
          <p:nvPr>
            <p:extLst>
              <p:ext uri="{D42A27DB-BD31-4B8C-83A1-F6EECF244321}">
                <p14:modId xmlns:p14="http://schemas.microsoft.com/office/powerpoint/2010/main" val="1765198801"/>
              </p:ext>
            </p:extLst>
          </p:nvPr>
        </p:nvGraphicFramePr>
        <p:xfrm>
          <a:off x="-219022" y="2556932"/>
          <a:ext cx="7158447" cy="3581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ccolade fermante 6"/>
          <p:cNvSpPr/>
          <p:nvPr/>
        </p:nvSpPr>
        <p:spPr>
          <a:xfrm>
            <a:off x="4676503" y="3431177"/>
            <a:ext cx="653143" cy="2638697"/>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9" name="Rectangle 8"/>
          <p:cNvSpPr/>
          <p:nvPr/>
        </p:nvSpPr>
        <p:spPr>
          <a:xfrm>
            <a:off x="5617029" y="3849189"/>
            <a:ext cx="5279568" cy="1567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dirty="0">
                <a:solidFill>
                  <a:schemeClr val="tx1"/>
                </a:solidFill>
                <a:cs typeface="mohammad bold art 1" pitchFamily="2" charset="-78"/>
              </a:rPr>
              <a:t>و هي التكي تتميز باختراع الكتابة و الحروف الهجائية و هي مازالت ممتدة إلى اليوم</a:t>
            </a:r>
            <a:endParaRPr lang="fr-FR" sz="2800" dirty="0">
              <a:solidFill>
                <a:schemeClr val="tx1"/>
              </a:solidFill>
              <a:cs typeface="mohammad bold art 1" pitchFamily="2" charset="-78"/>
            </a:endParaRPr>
          </a:p>
        </p:txBody>
      </p:sp>
    </p:spTree>
    <p:extLst>
      <p:ext uri="{BB962C8B-B14F-4D97-AF65-F5344CB8AC3E}">
        <p14:creationId xmlns:p14="http://schemas.microsoft.com/office/powerpoint/2010/main" val="85380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9"/>
                                        </p:tgtEl>
                                        <p:attrNameLst>
                                          <p:attrName>ppt_y</p:attrName>
                                        </p:attrNameLst>
                                      </p:cBhvr>
                                      <p:tavLst>
                                        <p:tav tm="0">
                                          <p:val>
                                            <p:strVal val="#ppt_y"/>
                                          </p:val>
                                        </p:tav>
                                        <p:tav tm="100000">
                                          <p:val>
                                            <p:strVal val="#ppt_y"/>
                                          </p:val>
                                        </p:tav>
                                      </p:tavLst>
                                    </p:anim>
                                    <p:anim calcmode="lin" valueType="num">
                                      <p:cBhvr>
                                        <p:cTn id="4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6" grpId="0">
        <p:bldAsOne/>
      </p:bldGraphic>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الاتجاهات النظريات في دراسة القرابة</a:t>
            </a:r>
            <a:r>
              <a:rPr lang="ar-DZ" dirty="0" smtClean="0">
                <a:latin typeface="Alilato ExtLt" pitchFamily="2" charset="-78"/>
                <a:cs typeface="Lifta Black" panose="00000900000000000000" pitchFamily="50" charset="-78"/>
              </a:rPr>
              <a:t>:</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a:latin typeface="Alilato ExtLt" pitchFamily="2" charset="-78"/>
                <a:cs typeface="Lifta Black" panose="00000900000000000000" pitchFamily="50" charset="-78"/>
              </a:rPr>
              <a:t>أ-الاتجاه </a:t>
            </a:r>
            <a:r>
              <a:rPr lang="ar-DZ" dirty="0">
                <a:latin typeface="Alilato ExtLt" pitchFamily="2" charset="-78"/>
                <a:cs typeface="Lifta Black" panose="00000900000000000000" pitchFamily="50" charset="-78"/>
              </a:rPr>
              <a:t>التطوري </a:t>
            </a:r>
            <a:r>
              <a:rPr lang="ar-DZ" dirty="0">
                <a:latin typeface="Alilato ExtLt" pitchFamily="2" charset="-78"/>
                <a:cs typeface="Lifta Black" panose="00000900000000000000" pitchFamily="50" charset="-78"/>
              </a:rPr>
              <a:t>:</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fontScale="85000" lnSpcReduction="10000"/>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كما يعد إدوارد تايلور (1832-1917) واحدا من رواد هذا الاتجاه حيث اعتبر أن الثقافة عنصر مساعد لفهم التاريخ الإنساني طالما أنها ظاهرة تاريخية تميز الانسان دون غيره  و يكتسبها بالتعلم من المحيط الذي يعيش فيه ، و بهذا المعنى تكون الثقافة هي حصيلة ما يكتسبه الفرد في المجتمع ، و من هذا المنطلق يرى تايلور أن " دراسة الثقافة هو دراسة تاريخ تطور الفرد في المجتمع باعتبارها العملية التاريخية العقلية لتطور عادات الانسان و تقاليده من حالتها غير المعقدة إلى حالتها المعقدة فالأكثر تعقيدا </a:t>
            </a:r>
            <a:r>
              <a:rPr lang="fr-FR" sz="3200" dirty="0" smtClean="0">
                <a:latin typeface="Times New Roman" panose="02020603050405020304" pitchFamily="18" charset="0"/>
                <a:ea typeface="SimSun" panose="02010600030101010101" pitchFamily="2" charset="-122"/>
                <a:cs typeface="mohammad bold art 1" pitchFamily="2" charset="-78"/>
              </a:rPr>
              <a:t>«</a:t>
            </a:r>
            <a:endParaRPr lang="ar-DZ" sz="3200" dirty="0">
              <a:latin typeface="Times New Roman" panose="02020603050405020304" pitchFamily="18" charset="0"/>
              <a:ea typeface="SimSun" panose="02010600030101010101" pitchFamily="2" charset="-122"/>
              <a:cs typeface="mohammad bold art 1" pitchFamily="2" charset="-78"/>
            </a:endParaRPr>
          </a:p>
        </p:txBody>
      </p:sp>
      <p:sp>
        <p:nvSpPr>
          <p:cNvPr id="4" name="Titre 1"/>
          <p:cNvSpPr txBox="1">
            <a:spLocks/>
          </p:cNvSpPr>
          <p:nvPr/>
        </p:nvSpPr>
        <p:spPr>
          <a:xfrm>
            <a:off x="10294182" y="1015397"/>
            <a:ext cx="2135622" cy="72788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solidFill>
                  <a:schemeClr val="bg1"/>
                </a:solidFill>
                <a:latin typeface="Alilato ExtLt" pitchFamily="2" charset="-78"/>
                <a:cs typeface="Alilato ExtLt" pitchFamily="2" charset="-78"/>
              </a:rPr>
              <a:t>أد.سليم</a:t>
            </a:r>
            <a:r>
              <a:rPr lang="ar-DZ" sz="3200" dirty="0" smtClean="0">
                <a:solidFill>
                  <a:schemeClr val="bg1"/>
                </a:solidFill>
                <a:latin typeface="Alilato ExtLt" pitchFamily="2" charset="-78"/>
                <a:cs typeface="Alilato ExtLt" pitchFamily="2" charset="-78"/>
              </a:rPr>
              <a:t> درنوني</a:t>
            </a:r>
            <a:endParaRPr lang="fr-FR" sz="3200" dirty="0">
              <a:solidFill>
                <a:schemeClr val="bg1"/>
              </a:solidFill>
              <a:latin typeface="Alilato ExtLt" pitchFamily="2" charset="-78"/>
              <a:cs typeface="Alilato ExtLt" pitchFamily="2" charset="-78"/>
            </a:endParaRPr>
          </a:p>
        </p:txBody>
      </p:sp>
    </p:spTree>
    <p:extLst>
      <p:ext uri="{BB962C8B-B14F-4D97-AF65-F5344CB8AC3E}">
        <p14:creationId xmlns:p14="http://schemas.microsoft.com/office/powerpoint/2010/main" val="299655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الاتجاهات النظريات في دراسة القرابة</a:t>
            </a:r>
            <a:r>
              <a:rPr lang="ar-DZ" dirty="0" smtClean="0">
                <a:latin typeface="Alilato ExtLt" pitchFamily="2" charset="-78"/>
                <a:cs typeface="Lifta Black" panose="00000900000000000000" pitchFamily="50" charset="-78"/>
              </a:rPr>
              <a:t>:</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smtClean="0">
                <a:latin typeface="Alilato ExtLt" pitchFamily="2" charset="-78"/>
                <a:cs typeface="Lifta Black" panose="00000900000000000000" pitchFamily="50" charset="-78"/>
              </a:rPr>
              <a:t>ب-الاتجاه التاريخي </a:t>
            </a:r>
            <a:r>
              <a:rPr lang="ar-DZ" dirty="0">
                <a:latin typeface="Alilato ExtLt" pitchFamily="2" charset="-78"/>
                <a:cs typeface="Lifta Black" panose="00000900000000000000" pitchFamily="50" charset="-78"/>
              </a:rPr>
              <a:t>:</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fontScale="85000" lnSpcReduction="20000"/>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ويتزعمه العالم الألماني فرانز بواز ( 1858-1942) والذي كان رائدا لهذا الاتجاه في أمريكا وبفضله تم الانتقال من النظرة الخطية التطورية للتاريخ كما كانت عليه نظريات التطوريين إلى دراسة ثقافات محددة كثقافة العشائر و القبائل مع التأكيد على ضرورة دراسة هذه الثقافات في إطار منطقتها الإقليمية الثقافية ، و الهدف من ذلك هو معرفة أصول و تواريخ الثقافات و تحديد خصائصها و لكن الهدف الأسمى يتجلى أخيرا في المقارنة بين هذه التواريخ و التي تميز هذه الثقافات من أجل الوصول إلى القوانين العامة التي تحكم نموها و تطورها .</a:t>
            </a:r>
          </a:p>
        </p:txBody>
      </p:sp>
      <p:sp>
        <p:nvSpPr>
          <p:cNvPr id="4" name="Titre 1"/>
          <p:cNvSpPr txBox="1">
            <a:spLocks/>
          </p:cNvSpPr>
          <p:nvPr/>
        </p:nvSpPr>
        <p:spPr>
          <a:xfrm>
            <a:off x="10294182" y="1015397"/>
            <a:ext cx="2135622" cy="72788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solidFill>
                  <a:schemeClr val="bg1"/>
                </a:solidFill>
                <a:latin typeface="Alilato ExtLt" pitchFamily="2" charset="-78"/>
                <a:cs typeface="Alilato ExtLt" pitchFamily="2" charset="-78"/>
              </a:rPr>
              <a:t>أد.سليم</a:t>
            </a:r>
            <a:r>
              <a:rPr lang="ar-DZ" sz="3200" dirty="0" smtClean="0">
                <a:solidFill>
                  <a:schemeClr val="bg1"/>
                </a:solidFill>
                <a:latin typeface="Alilato ExtLt" pitchFamily="2" charset="-78"/>
                <a:cs typeface="Alilato ExtLt" pitchFamily="2" charset="-78"/>
              </a:rPr>
              <a:t> درنوني</a:t>
            </a:r>
            <a:endParaRPr lang="fr-FR" sz="3200" dirty="0">
              <a:solidFill>
                <a:schemeClr val="bg1"/>
              </a:solidFill>
              <a:latin typeface="Alilato ExtLt" pitchFamily="2" charset="-78"/>
              <a:cs typeface="Alilato ExtLt" pitchFamily="2" charset="-78"/>
            </a:endParaRPr>
          </a:p>
        </p:txBody>
      </p:sp>
    </p:spTree>
    <p:extLst>
      <p:ext uri="{BB962C8B-B14F-4D97-AF65-F5344CB8AC3E}">
        <p14:creationId xmlns:p14="http://schemas.microsoft.com/office/powerpoint/2010/main" val="353131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a:t>
            </a:r>
            <a:r>
              <a:rPr lang="ar-DZ" dirty="0" smtClean="0">
                <a:latin typeface="Alilato ExtLt" pitchFamily="2" charset="-78"/>
                <a:cs typeface="Lifta Black" panose="00000900000000000000" pitchFamily="50" charset="-78"/>
              </a:rPr>
              <a:t>الاتجاهات النظريات في </a:t>
            </a:r>
            <a:r>
              <a:rPr lang="ar-DZ" dirty="0">
                <a:latin typeface="Alilato ExtLt" pitchFamily="2" charset="-78"/>
                <a:cs typeface="Lifta Black" panose="00000900000000000000" pitchFamily="50" charset="-78"/>
              </a:rPr>
              <a:t>دراسة القرابة</a:t>
            </a:r>
            <a:r>
              <a:rPr lang="ar-DZ" dirty="0" smtClean="0">
                <a:latin typeface="Alilato ExtLt" pitchFamily="2" charset="-78"/>
                <a:cs typeface="Lifta Black" panose="00000900000000000000" pitchFamily="50" charset="-78"/>
              </a:rPr>
              <a:t>:</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smtClean="0">
                <a:latin typeface="Alilato ExtLt" pitchFamily="2" charset="-78"/>
                <a:cs typeface="Lifta Black" panose="00000900000000000000" pitchFamily="50" charset="-78"/>
              </a:rPr>
              <a:t>ج-الاتجاه الانتشاري </a:t>
            </a:r>
            <a:r>
              <a:rPr lang="ar-DZ" dirty="0">
                <a:latin typeface="Alilato ExtLt" pitchFamily="2" charset="-78"/>
                <a:cs typeface="Lifta Black" panose="00000900000000000000" pitchFamily="50" charset="-78"/>
              </a:rPr>
              <a:t>:</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fontScale="92500" lnSpcReduction="20000"/>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يرى أصحاب هذا الاتجاه ان الاتصال بين الجماعات و الشعوب أدى إلى انتشار بعض السمات الثقافية ، فعملية الانتشار الثقافي تنطلق من مركز ثقافي إلى باقي المناطق كما أن الانتشار يتم أيضا من خلال انتقال السمات الثقافية من جماعة سابقة إلى جماعة لاحقة ، و تعتبر فكرة " المنطقة الثقافية " التي طورها "</a:t>
            </a:r>
            <a:r>
              <a:rPr lang="ar-DZ" sz="3200" dirty="0" err="1">
                <a:latin typeface="Times New Roman" panose="02020603050405020304" pitchFamily="18" charset="0"/>
                <a:ea typeface="SimSun" panose="02010600030101010101" pitchFamily="2" charset="-122"/>
                <a:cs typeface="mohammad bold art 1" pitchFamily="2" charset="-78"/>
              </a:rPr>
              <a:t>وسلر</a:t>
            </a:r>
            <a:r>
              <a:rPr lang="ar-DZ" sz="3200" dirty="0">
                <a:latin typeface="Times New Roman" panose="02020603050405020304" pitchFamily="18" charset="0"/>
                <a:ea typeface="SimSun" panose="02010600030101010101" pitchFamily="2" charset="-122"/>
                <a:cs typeface="mohammad bold art 1" pitchFamily="2" charset="-78"/>
              </a:rPr>
              <a:t> " ( تلميذ بواز) أداة هامة في دراسة الثقافة  و جوهرها تقسيم و تصنيف ثقافات العالم إلى مجموعات ثقافية بناء على تشابه العناصر الثقافية التي </a:t>
            </a:r>
            <a:r>
              <a:rPr lang="ar-DZ" sz="3200" dirty="0" smtClean="0">
                <a:latin typeface="Times New Roman" panose="02020603050405020304" pitchFamily="18" charset="0"/>
                <a:ea typeface="SimSun" panose="02010600030101010101" pitchFamily="2" charset="-122"/>
                <a:cs typeface="mohammad bold art 1" pitchFamily="2" charset="-78"/>
              </a:rPr>
              <a:t>تكونها.</a:t>
            </a:r>
            <a:endParaRPr lang="ar-DZ" sz="3200" dirty="0">
              <a:latin typeface="Times New Roman" panose="02020603050405020304" pitchFamily="18" charset="0"/>
              <a:ea typeface="SimSun" panose="02010600030101010101" pitchFamily="2" charset="-122"/>
              <a:cs typeface="mohammad bold art 1" pitchFamily="2" charset="-78"/>
            </a:endParaRPr>
          </a:p>
        </p:txBody>
      </p:sp>
      <p:sp>
        <p:nvSpPr>
          <p:cNvPr id="4" name="Titre 1"/>
          <p:cNvSpPr txBox="1">
            <a:spLocks/>
          </p:cNvSpPr>
          <p:nvPr/>
        </p:nvSpPr>
        <p:spPr>
          <a:xfrm>
            <a:off x="10294182" y="1015397"/>
            <a:ext cx="2135622" cy="72788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solidFill>
                  <a:schemeClr val="bg1"/>
                </a:solidFill>
                <a:latin typeface="Alilato ExtLt" pitchFamily="2" charset="-78"/>
                <a:cs typeface="Alilato ExtLt" pitchFamily="2" charset="-78"/>
              </a:rPr>
              <a:t>أد.سليم</a:t>
            </a:r>
            <a:r>
              <a:rPr lang="ar-DZ" sz="3200" dirty="0" smtClean="0">
                <a:solidFill>
                  <a:schemeClr val="bg1"/>
                </a:solidFill>
                <a:latin typeface="Alilato ExtLt" pitchFamily="2" charset="-78"/>
                <a:cs typeface="Alilato ExtLt" pitchFamily="2" charset="-78"/>
              </a:rPr>
              <a:t> درنوني</a:t>
            </a:r>
            <a:endParaRPr lang="fr-FR" sz="3200" dirty="0">
              <a:solidFill>
                <a:schemeClr val="bg1"/>
              </a:solidFill>
              <a:latin typeface="Alilato ExtLt" pitchFamily="2" charset="-78"/>
              <a:cs typeface="Alilato ExtLt" pitchFamily="2" charset="-78"/>
            </a:endParaRPr>
          </a:p>
        </p:txBody>
      </p:sp>
    </p:spTree>
    <p:extLst>
      <p:ext uri="{BB962C8B-B14F-4D97-AF65-F5344CB8AC3E}">
        <p14:creationId xmlns:p14="http://schemas.microsoft.com/office/powerpoint/2010/main" val="100109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a:t>
            </a:r>
            <a:r>
              <a:rPr lang="ar-DZ" dirty="0" smtClean="0">
                <a:latin typeface="Alilato ExtLt" pitchFamily="2" charset="-78"/>
                <a:cs typeface="Lifta Black" panose="00000900000000000000" pitchFamily="50" charset="-78"/>
              </a:rPr>
              <a:t>الاتجاهات النظريات في </a:t>
            </a:r>
            <a:r>
              <a:rPr lang="ar-DZ" dirty="0">
                <a:latin typeface="Alilato ExtLt" pitchFamily="2" charset="-78"/>
                <a:cs typeface="Lifta Black" panose="00000900000000000000" pitchFamily="50" charset="-78"/>
              </a:rPr>
              <a:t>دراسة القرابة</a:t>
            </a:r>
            <a:r>
              <a:rPr lang="ar-DZ" dirty="0" smtClean="0">
                <a:latin typeface="Alilato ExtLt" pitchFamily="2" charset="-78"/>
                <a:cs typeface="Lifta Black" panose="00000900000000000000" pitchFamily="50" charset="-78"/>
              </a:rPr>
              <a:t>:</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smtClean="0">
                <a:latin typeface="Alilato ExtLt" pitchFamily="2" charset="-78"/>
                <a:cs typeface="Lifta Black" panose="00000900000000000000" pitchFamily="50" charset="-78"/>
              </a:rPr>
              <a:t>ج-الاتجاه الانتشاري </a:t>
            </a:r>
            <a:r>
              <a:rPr lang="ar-DZ" dirty="0">
                <a:latin typeface="Alilato ExtLt" pitchFamily="2" charset="-78"/>
                <a:cs typeface="Lifta Black" panose="00000900000000000000" pitchFamily="50" charset="-78"/>
              </a:rPr>
              <a:t>:</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fontScale="92500"/>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و المنطقة الثقافية إقليم يضم مجتمعات إنسانية متشابهة الثقافة ، و من أجل تحديد و تمييز منطقة عن أخرى يتم تتبع مدى انتشار العناصر الثقافية المميزة لتلك الثقافة ( طرق و أدوات الصيد ، طهي الطعام .....) مثلما فعل الأمريكي "</a:t>
            </a:r>
            <a:r>
              <a:rPr lang="ar-DZ" sz="3200" dirty="0" err="1">
                <a:latin typeface="Times New Roman" panose="02020603050405020304" pitchFamily="18" charset="0"/>
                <a:ea typeface="SimSun" panose="02010600030101010101" pitchFamily="2" charset="-122"/>
                <a:cs typeface="mohammad bold art 1" pitchFamily="2" charset="-78"/>
              </a:rPr>
              <a:t>سابير</a:t>
            </a:r>
            <a:r>
              <a:rPr lang="ar-DZ" sz="3200" dirty="0">
                <a:latin typeface="Times New Roman" panose="02020603050405020304" pitchFamily="18" charset="0"/>
                <a:ea typeface="SimSun" panose="02010600030101010101" pitchFamily="2" charset="-122"/>
                <a:cs typeface="mohammad bold art 1" pitchFamily="2" charset="-78"/>
              </a:rPr>
              <a:t>" الذي حاول تحديد مدى انتشار عناصر " رقصة الشمس " عند هنود السهول بأمريكا الشمالية ، و في </a:t>
            </a:r>
            <a:r>
              <a:rPr lang="ar-DZ" sz="3200" dirty="0" err="1">
                <a:latin typeface="Times New Roman" panose="02020603050405020304" pitchFamily="18" charset="0"/>
                <a:ea typeface="SimSun" panose="02010600030101010101" pitchFamily="2" charset="-122"/>
                <a:cs typeface="mohammad bold art 1" pitchFamily="2" charset="-78"/>
              </a:rPr>
              <a:t>أنجلترا</a:t>
            </a:r>
            <a:r>
              <a:rPr lang="ar-DZ" sz="3200" dirty="0">
                <a:latin typeface="Times New Roman" panose="02020603050405020304" pitchFamily="18" charset="0"/>
                <a:ea typeface="SimSun" panose="02010600030101010101" pitchFamily="2" charset="-122"/>
                <a:cs typeface="mohammad bold art 1" pitchFamily="2" charset="-78"/>
              </a:rPr>
              <a:t> برز من يقول بوجود مركز للثقافة تنطلق منه إلى باقي أنحاء العالم </a:t>
            </a:r>
            <a:r>
              <a:rPr lang="ar-DZ" sz="3200" dirty="0" smtClean="0">
                <a:latin typeface="Times New Roman" panose="02020603050405020304" pitchFamily="18" charset="0"/>
                <a:ea typeface="SimSun" panose="02010600030101010101" pitchFamily="2" charset="-122"/>
                <a:cs typeface="mohammad bold art 1" pitchFamily="2" charset="-78"/>
              </a:rPr>
              <a:t>.</a:t>
            </a:r>
            <a:endParaRPr lang="ar-DZ" sz="3200" dirty="0">
              <a:latin typeface="Times New Roman" panose="02020603050405020304" pitchFamily="18" charset="0"/>
              <a:ea typeface="SimSun" panose="02010600030101010101" pitchFamily="2" charset="-122"/>
              <a:cs typeface="mohammad bold art 1" pitchFamily="2" charset="-78"/>
            </a:endParaRPr>
          </a:p>
        </p:txBody>
      </p:sp>
      <p:sp>
        <p:nvSpPr>
          <p:cNvPr id="4" name="Titre 1"/>
          <p:cNvSpPr txBox="1">
            <a:spLocks/>
          </p:cNvSpPr>
          <p:nvPr/>
        </p:nvSpPr>
        <p:spPr>
          <a:xfrm>
            <a:off x="10294182" y="1015397"/>
            <a:ext cx="2135622" cy="72788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solidFill>
                  <a:schemeClr val="bg1"/>
                </a:solidFill>
                <a:latin typeface="Alilato ExtLt" pitchFamily="2" charset="-78"/>
                <a:cs typeface="Alilato ExtLt" pitchFamily="2" charset="-78"/>
              </a:rPr>
              <a:t>أد.سليم</a:t>
            </a:r>
            <a:r>
              <a:rPr lang="ar-DZ" sz="3200" dirty="0" smtClean="0">
                <a:solidFill>
                  <a:schemeClr val="bg1"/>
                </a:solidFill>
                <a:latin typeface="Alilato ExtLt" pitchFamily="2" charset="-78"/>
                <a:cs typeface="Alilato ExtLt" pitchFamily="2" charset="-78"/>
              </a:rPr>
              <a:t> درنوني</a:t>
            </a:r>
            <a:endParaRPr lang="fr-FR" sz="3200" dirty="0">
              <a:solidFill>
                <a:schemeClr val="bg1"/>
              </a:solidFill>
              <a:latin typeface="Alilato ExtLt" pitchFamily="2" charset="-78"/>
              <a:cs typeface="Alilato ExtLt" pitchFamily="2" charset="-78"/>
            </a:endParaRPr>
          </a:p>
        </p:txBody>
      </p:sp>
    </p:spTree>
    <p:extLst>
      <p:ext uri="{BB962C8B-B14F-4D97-AF65-F5344CB8AC3E}">
        <p14:creationId xmlns:p14="http://schemas.microsoft.com/office/powerpoint/2010/main" val="301109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a:t>
            </a:r>
            <a:r>
              <a:rPr lang="ar-DZ" dirty="0" smtClean="0">
                <a:latin typeface="Alilato ExtLt" pitchFamily="2" charset="-78"/>
                <a:cs typeface="Lifta Black" panose="00000900000000000000" pitchFamily="50" charset="-78"/>
              </a:rPr>
              <a:t>الاتجاهات النظريات في </a:t>
            </a:r>
            <a:r>
              <a:rPr lang="ar-DZ" dirty="0">
                <a:latin typeface="Alilato ExtLt" pitchFamily="2" charset="-78"/>
                <a:cs typeface="Lifta Black" panose="00000900000000000000" pitchFamily="50" charset="-78"/>
              </a:rPr>
              <a:t>دراسة القرابة</a:t>
            </a:r>
            <a:r>
              <a:rPr lang="ar-DZ" dirty="0" smtClean="0">
                <a:latin typeface="Alilato ExtLt" pitchFamily="2" charset="-78"/>
                <a:cs typeface="Lifta Black" panose="00000900000000000000" pitchFamily="50" charset="-78"/>
              </a:rPr>
              <a:t>:</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smtClean="0">
                <a:latin typeface="Alilato ExtLt" pitchFamily="2" charset="-78"/>
                <a:cs typeface="Lifta Black" panose="00000900000000000000" pitchFamily="50" charset="-78"/>
              </a:rPr>
              <a:t>ج-الاتجاه الانتشاري </a:t>
            </a:r>
            <a:r>
              <a:rPr lang="ar-DZ" dirty="0">
                <a:latin typeface="Alilato ExtLt" pitchFamily="2" charset="-78"/>
                <a:cs typeface="Lifta Black" panose="00000900000000000000" pitchFamily="50" charset="-78"/>
              </a:rPr>
              <a:t>:</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و خير مثال على هذا العلامة " </a:t>
            </a:r>
            <a:r>
              <a:rPr lang="ar-DZ" sz="3200" dirty="0" err="1">
                <a:latin typeface="Times New Roman" panose="02020603050405020304" pitchFamily="18" charset="0"/>
                <a:ea typeface="SimSun" panose="02010600030101010101" pitchFamily="2" charset="-122"/>
                <a:cs typeface="mohammad bold art 1" pitchFamily="2" charset="-78"/>
              </a:rPr>
              <a:t>إليوت</a:t>
            </a:r>
            <a:r>
              <a:rPr lang="ar-DZ" sz="3200" dirty="0">
                <a:latin typeface="Times New Roman" panose="02020603050405020304" pitchFamily="18" charset="0"/>
                <a:ea typeface="SimSun" panose="02010600030101010101" pitchFamily="2" charset="-122"/>
                <a:cs typeface="mohammad bold art 1" pitchFamily="2" charset="-78"/>
              </a:rPr>
              <a:t> سميت"  الذي رأى بأن مصر القديمة هي مركز كل الثقافات الحالية حيث انتشرت العناصر الثقافية من مصر إلى باقي أنحاء العالم ، فقد كانت نظرة سميت هذه مؤسسة على تشابه الآثار المختلفة في العالم مع الآثار التي اكتشفها عالم الآثار " بتري" كنظم القرابة و فن التحنيط و عبادة الشمس ....إلخ .</a:t>
            </a:r>
          </a:p>
        </p:txBody>
      </p:sp>
      <p:sp>
        <p:nvSpPr>
          <p:cNvPr id="4" name="Titre 1"/>
          <p:cNvSpPr txBox="1">
            <a:spLocks/>
          </p:cNvSpPr>
          <p:nvPr/>
        </p:nvSpPr>
        <p:spPr>
          <a:xfrm>
            <a:off x="7744968" y="64008"/>
            <a:ext cx="4373940" cy="52556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latin typeface="Alilato ExtLt" pitchFamily="2" charset="-78"/>
                <a:cs typeface="Alilato ExtLt" pitchFamily="2" charset="-78"/>
              </a:rPr>
              <a:t>أد.سليم</a:t>
            </a:r>
            <a:r>
              <a:rPr lang="ar-DZ" sz="3200" dirty="0" smtClean="0">
                <a:latin typeface="Alilato ExtLt" pitchFamily="2" charset="-78"/>
                <a:cs typeface="Alilato ExtLt" pitchFamily="2" charset="-78"/>
              </a:rPr>
              <a:t> درنوني</a:t>
            </a:r>
            <a:endParaRPr lang="fr-FR" sz="3200" dirty="0">
              <a:latin typeface="Alilato ExtLt" pitchFamily="2" charset="-78"/>
              <a:cs typeface="Alilato ExtLt" pitchFamily="2" charset="-78"/>
            </a:endParaRPr>
          </a:p>
        </p:txBody>
      </p:sp>
    </p:spTree>
    <p:extLst>
      <p:ext uri="{BB962C8B-B14F-4D97-AF65-F5344CB8AC3E}">
        <p14:creationId xmlns:p14="http://schemas.microsoft.com/office/powerpoint/2010/main" val="88442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a:t>
            </a:r>
            <a:r>
              <a:rPr lang="ar-DZ" dirty="0" smtClean="0">
                <a:latin typeface="Alilato ExtLt" pitchFamily="2" charset="-78"/>
                <a:cs typeface="Lifta Black" panose="00000900000000000000" pitchFamily="50" charset="-78"/>
              </a:rPr>
              <a:t>الاتجاهات النظريات في </a:t>
            </a:r>
            <a:r>
              <a:rPr lang="ar-DZ" dirty="0">
                <a:latin typeface="Alilato ExtLt" pitchFamily="2" charset="-78"/>
                <a:cs typeface="Lifta Black" panose="00000900000000000000" pitchFamily="50" charset="-78"/>
              </a:rPr>
              <a:t>دراسة القرابة</a:t>
            </a:r>
            <a:r>
              <a:rPr lang="ar-DZ" dirty="0" smtClean="0">
                <a:latin typeface="Alilato ExtLt" pitchFamily="2" charset="-78"/>
                <a:cs typeface="Lifta Black" panose="00000900000000000000" pitchFamily="50" charset="-78"/>
              </a:rPr>
              <a:t>:</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a:latin typeface="Alilato ExtLt" pitchFamily="2" charset="-78"/>
                <a:cs typeface="Lifta Black" panose="00000900000000000000" pitchFamily="50" charset="-78"/>
              </a:rPr>
              <a:t>د-الاتجاه التناسقي التكاملي  :</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lnSpcReduction="10000"/>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و مفاده ضرورة النظر إلى الثقافة ككل متكامل يجمع بين  الأفكار و المشاعر من جهة و السلوك الظاهر من جهة ثانية ، و قد كان " </a:t>
            </a:r>
            <a:r>
              <a:rPr lang="ar-DZ" sz="3200" dirty="0" err="1">
                <a:latin typeface="Times New Roman" panose="02020603050405020304" pitchFamily="18" charset="0"/>
                <a:ea typeface="SimSun" panose="02010600030101010101" pitchFamily="2" charset="-122"/>
                <a:cs typeface="mohammad bold art 1" pitchFamily="2" charset="-78"/>
              </a:rPr>
              <a:t>سابير</a:t>
            </a:r>
            <a:r>
              <a:rPr lang="ar-DZ" sz="3200" dirty="0">
                <a:latin typeface="Times New Roman" panose="02020603050405020304" pitchFamily="18" charset="0"/>
                <a:ea typeface="SimSun" panose="02010600030101010101" pitchFamily="2" charset="-122"/>
                <a:cs typeface="mohammad bold art 1" pitchFamily="2" charset="-78"/>
              </a:rPr>
              <a:t> " من الممهدين لهذا الاتجاه من خلال نظرته للثقافة في صورة تفاعل الأفراد فيما بينهم و ما ينتج عن ذلك من معان و مشاعر مشتركة لذلك يعرف الثقافة بأنها كل متكامل من أنماط فكر و عواطف و أنماط عمل "، و تعد العالمة الأمريكية " </a:t>
            </a:r>
          </a:p>
        </p:txBody>
      </p:sp>
      <p:sp>
        <p:nvSpPr>
          <p:cNvPr id="4" name="Titre 1"/>
          <p:cNvSpPr txBox="1">
            <a:spLocks/>
          </p:cNvSpPr>
          <p:nvPr/>
        </p:nvSpPr>
        <p:spPr>
          <a:xfrm>
            <a:off x="7744968" y="64008"/>
            <a:ext cx="4373940" cy="52556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latin typeface="Alilato ExtLt" pitchFamily="2" charset="-78"/>
                <a:cs typeface="Alilato ExtLt" pitchFamily="2" charset="-78"/>
              </a:rPr>
              <a:t>أد.سليم</a:t>
            </a:r>
            <a:r>
              <a:rPr lang="ar-DZ" sz="3200" dirty="0" smtClean="0">
                <a:latin typeface="Alilato ExtLt" pitchFamily="2" charset="-78"/>
                <a:cs typeface="Alilato ExtLt" pitchFamily="2" charset="-78"/>
              </a:rPr>
              <a:t> درنوني</a:t>
            </a:r>
            <a:endParaRPr lang="fr-FR" sz="3200" dirty="0">
              <a:latin typeface="Alilato ExtLt" pitchFamily="2" charset="-78"/>
              <a:cs typeface="Alilato ExtLt" pitchFamily="2" charset="-78"/>
            </a:endParaRPr>
          </a:p>
        </p:txBody>
      </p:sp>
    </p:spTree>
    <p:extLst>
      <p:ext uri="{BB962C8B-B14F-4D97-AF65-F5344CB8AC3E}">
        <p14:creationId xmlns:p14="http://schemas.microsoft.com/office/powerpoint/2010/main" val="123804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a:t>
            </a:r>
            <a:r>
              <a:rPr lang="ar-DZ" dirty="0" smtClean="0">
                <a:latin typeface="Alilato ExtLt" pitchFamily="2" charset="-78"/>
                <a:cs typeface="Lifta Black" panose="00000900000000000000" pitchFamily="50" charset="-78"/>
              </a:rPr>
              <a:t>الاتجاهات النظريات في </a:t>
            </a:r>
            <a:r>
              <a:rPr lang="ar-DZ" dirty="0">
                <a:latin typeface="Alilato ExtLt" pitchFamily="2" charset="-78"/>
                <a:cs typeface="Lifta Black" panose="00000900000000000000" pitchFamily="50" charset="-78"/>
              </a:rPr>
              <a:t>دراسة القرابة</a:t>
            </a:r>
            <a:r>
              <a:rPr lang="ar-DZ" dirty="0" smtClean="0">
                <a:latin typeface="Alilato ExtLt" pitchFamily="2" charset="-78"/>
                <a:cs typeface="Lifta Black" panose="00000900000000000000" pitchFamily="50" charset="-78"/>
              </a:rPr>
              <a:t>:</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a:latin typeface="Alilato ExtLt" pitchFamily="2" charset="-78"/>
                <a:cs typeface="Lifta Black" panose="00000900000000000000" pitchFamily="50" charset="-78"/>
              </a:rPr>
              <a:t>د-الاتجاه التناسقي التكاملي  :</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روت </a:t>
            </a:r>
            <a:r>
              <a:rPr lang="ar-DZ" sz="3200" dirty="0" err="1">
                <a:latin typeface="Times New Roman" panose="02020603050405020304" pitchFamily="18" charset="0"/>
                <a:ea typeface="SimSun" panose="02010600030101010101" pitchFamily="2" charset="-122"/>
                <a:cs typeface="mohammad bold art 1" pitchFamily="2" charset="-78"/>
              </a:rPr>
              <a:t>بندكت</a:t>
            </a:r>
            <a:r>
              <a:rPr lang="ar-DZ" sz="3200" dirty="0">
                <a:latin typeface="Times New Roman" panose="02020603050405020304" pitchFamily="18" charset="0"/>
                <a:ea typeface="SimSun" panose="02010600030101010101" pitchFamily="2" charset="-122"/>
                <a:cs typeface="mohammad bold art 1" pitchFamily="2" charset="-78"/>
              </a:rPr>
              <a:t>" واحدة من أهم الممثلين لهذا الاتجاه و يتجلى ذلك في قولها بأن الثقافة مثل الفرد لديها نمط متناسق من الفكر و العمل ، كما أنه لفهم الثقافة لابد من الأخذ في الاعتبار الاتجاهات العقلية و الشعورية السائدة فيها و القيم و الأهداف المشتركة بين أفراد المجتمع الذي تتم فيه دراسة الثقافة </a:t>
            </a:r>
            <a:r>
              <a:rPr lang="ar-DZ" sz="3200" dirty="0" smtClean="0">
                <a:latin typeface="Times New Roman" panose="02020603050405020304" pitchFamily="18" charset="0"/>
                <a:ea typeface="SimSun" panose="02010600030101010101" pitchFamily="2" charset="-122"/>
                <a:cs typeface="mohammad bold art 1" pitchFamily="2" charset="-78"/>
              </a:rPr>
              <a:t>.</a:t>
            </a:r>
            <a:endParaRPr lang="ar-DZ" sz="3200" dirty="0">
              <a:latin typeface="Times New Roman" panose="02020603050405020304" pitchFamily="18" charset="0"/>
              <a:ea typeface="SimSun" panose="02010600030101010101" pitchFamily="2" charset="-122"/>
              <a:cs typeface="mohammad bold art 1" pitchFamily="2" charset="-78"/>
            </a:endParaRPr>
          </a:p>
        </p:txBody>
      </p:sp>
      <p:sp>
        <p:nvSpPr>
          <p:cNvPr id="4" name="Titre 1"/>
          <p:cNvSpPr txBox="1">
            <a:spLocks/>
          </p:cNvSpPr>
          <p:nvPr/>
        </p:nvSpPr>
        <p:spPr>
          <a:xfrm>
            <a:off x="7744968" y="64008"/>
            <a:ext cx="4373940" cy="52556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latin typeface="Alilato ExtLt" pitchFamily="2" charset="-78"/>
                <a:cs typeface="Alilato ExtLt" pitchFamily="2" charset="-78"/>
              </a:rPr>
              <a:t>أد.سليم</a:t>
            </a:r>
            <a:r>
              <a:rPr lang="ar-DZ" sz="3200" dirty="0" smtClean="0">
                <a:latin typeface="Alilato ExtLt" pitchFamily="2" charset="-78"/>
                <a:cs typeface="Alilato ExtLt" pitchFamily="2" charset="-78"/>
              </a:rPr>
              <a:t> درنوني</a:t>
            </a:r>
            <a:endParaRPr lang="fr-FR" sz="3200" dirty="0">
              <a:latin typeface="Alilato ExtLt" pitchFamily="2" charset="-78"/>
              <a:cs typeface="Alilato ExtLt" pitchFamily="2" charset="-78"/>
            </a:endParaRPr>
          </a:p>
        </p:txBody>
      </p:sp>
    </p:spTree>
    <p:extLst>
      <p:ext uri="{BB962C8B-B14F-4D97-AF65-F5344CB8AC3E}">
        <p14:creationId xmlns:p14="http://schemas.microsoft.com/office/powerpoint/2010/main" val="77332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a:t>
            </a:r>
            <a:r>
              <a:rPr lang="ar-DZ" dirty="0" smtClean="0">
                <a:latin typeface="Alilato ExtLt" pitchFamily="2" charset="-78"/>
                <a:cs typeface="Lifta Black" panose="00000900000000000000" pitchFamily="50" charset="-78"/>
              </a:rPr>
              <a:t>الاتجاهات النظريات في </a:t>
            </a:r>
            <a:r>
              <a:rPr lang="ar-DZ" dirty="0">
                <a:latin typeface="Alilato ExtLt" pitchFamily="2" charset="-78"/>
                <a:cs typeface="Lifta Black" panose="00000900000000000000" pitchFamily="50" charset="-78"/>
              </a:rPr>
              <a:t>دراسة القرابة</a:t>
            </a:r>
            <a:r>
              <a:rPr lang="ar-DZ" dirty="0" smtClean="0">
                <a:latin typeface="Alilato ExtLt" pitchFamily="2" charset="-78"/>
                <a:cs typeface="Lifta Black" panose="00000900000000000000" pitchFamily="50" charset="-78"/>
              </a:rPr>
              <a:t>:</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a:latin typeface="Alilato ExtLt" pitchFamily="2" charset="-78"/>
                <a:cs typeface="Lifta Black" panose="00000900000000000000" pitchFamily="50" charset="-78"/>
              </a:rPr>
              <a:t>د-الاتجاه التناسقي التكاملي  :</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fontScale="85000" lnSpcReduction="10000"/>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ففي دراستها لبعض القبائل الهندية في جنوب غرب أمريكا الشمالية وجدت </a:t>
            </a:r>
            <a:r>
              <a:rPr lang="ar-DZ" sz="3200" dirty="0" err="1">
                <a:latin typeface="Times New Roman" panose="02020603050405020304" pitchFamily="18" charset="0"/>
                <a:ea typeface="SimSun" panose="02010600030101010101" pitchFamily="2" charset="-122"/>
                <a:cs typeface="mohammad bold art 1" pitchFamily="2" charset="-78"/>
              </a:rPr>
              <a:t>بندكت</a:t>
            </a:r>
            <a:r>
              <a:rPr lang="ar-DZ" sz="3200" dirty="0">
                <a:latin typeface="Times New Roman" panose="02020603050405020304" pitchFamily="18" charset="0"/>
                <a:ea typeface="SimSun" panose="02010600030101010101" pitchFamily="2" charset="-122"/>
                <a:cs typeface="mohammad bold art 1" pitchFamily="2" charset="-78"/>
              </a:rPr>
              <a:t> اختلافا بين القبائل فمنها التي تركز على المظهر الخارجي للسلوك و تهتم بالطقوس و احترام العادات و التقاليد أطلقت عليها اسم " ثقافات منبسطة " و منها التي تتميز بالعدائية و تعطي للدافع النفسي الداخلي أهمية أكبر من العوامل الخارجية و أطلقت عليها اسم " ثقافات منطوية " و الوصول إلى فهم ثقافة ما لابد أن يأخذ في الاعتبار السلوك الظاهري في صوره المتكررة و مختلف الاتجاهات العقلية الشعورية في تناسقها و تكاملها .</a:t>
            </a:r>
          </a:p>
        </p:txBody>
      </p:sp>
      <p:sp>
        <p:nvSpPr>
          <p:cNvPr id="4" name="Titre 1"/>
          <p:cNvSpPr txBox="1">
            <a:spLocks/>
          </p:cNvSpPr>
          <p:nvPr/>
        </p:nvSpPr>
        <p:spPr>
          <a:xfrm>
            <a:off x="7744968" y="64008"/>
            <a:ext cx="4373940" cy="52556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latin typeface="Alilato ExtLt" pitchFamily="2" charset="-78"/>
                <a:cs typeface="Alilato ExtLt" pitchFamily="2" charset="-78"/>
              </a:rPr>
              <a:t>أد.سليم</a:t>
            </a:r>
            <a:r>
              <a:rPr lang="ar-DZ" sz="3200" dirty="0" smtClean="0">
                <a:latin typeface="Alilato ExtLt" pitchFamily="2" charset="-78"/>
                <a:cs typeface="Alilato ExtLt" pitchFamily="2" charset="-78"/>
              </a:rPr>
              <a:t> درنوني</a:t>
            </a:r>
            <a:endParaRPr lang="fr-FR" sz="3200" dirty="0">
              <a:latin typeface="Alilato ExtLt" pitchFamily="2" charset="-78"/>
              <a:cs typeface="Alilato ExtLt" pitchFamily="2" charset="-78"/>
            </a:endParaRPr>
          </a:p>
        </p:txBody>
      </p:sp>
    </p:spTree>
    <p:extLst>
      <p:ext uri="{BB962C8B-B14F-4D97-AF65-F5344CB8AC3E}">
        <p14:creationId xmlns:p14="http://schemas.microsoft.com/office/powerpoint/2010/main" val="118908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ar-DZ" sz="4800" dirty="0">
                <a:latin typeface="Alilato ExtLt" pitchFamily="2" charset="-78"/>
                <a:cs typeface="Alilato ExtLt" pitchFamily="2" charset="-78"/>
              </a:rPr>
              <a:t>أهداف التعليم </a:t>
            </a:r>
            <a:endParaRPr lang="fr-FR" sz="4800" dirty="0">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lnSpcReduction="10000"/>
          </a:bodyPr>
          <a:lstStyle/>
          <a:p>
            <a:pPr algn="r" rtl="1">
              <a:spcAft>
                <a:spcPts val="0"/>
              </a:spcAft>
            </a:pPr>
            <a:r>
              <a:rPr lang="ar-DZ" dirty="0" smtClean="0">
                <a:latin typeface="Times New Roman" panose="02020603050405020304" pitchFamily="18" charset="0"/>
                <a:ea typeface="SimSun" panose="02010600030101010101" pitchFamily="2" charset="-122"/>
                <a:cs typeface="mohammad bold art 1" pitchFamily="2" charset="-78"/>
              </a:rPr>
              <a:t>تحكم </a:t>
            </a:r>
            <a:r>
              <a:rPr lang="ar-DZ" dirty="0">
                <a:latin typeface="Times New Roman" panose="02020603050405020304" pitchFamily="18" charset="0"/>
                <a:ea typeface="SimSun" panose="02010600030101010101" pitchFamily="2" charset="-122"/>
                <a:cs typeface="mohammad bold art 1" pitchFamily="2" charset="-78"/>
              </a:rPr>
              <a:t>الطالب في قراءة وتحليل العلاقات العائلية </a:t>
            </a:r>
            <a:r>
              <a:rPr lang="ar-DZ" dirty="0" err="1">
                <a:latin typeface="Times New Roman" panose="02020603050405020304" pitchFamily="18" charset="0"/>
                <a:ea typeface="SimSun" panose="02010600030101010101" pitchFamily="2" charset="-122"/>
                <a:cs typeface="mohammad bold art 1" pitchFamily="2" charset="-78"/>
              </a:rPr>
              <a:t>والقرابية</a:t>
            </a:r>
            <a:r>
              <a:rPr lang="ar-DZ" dirty="0">
                <a:latin typeface="Times New Roman" panose="02020603050405020304" pitchFamily="18" charset="0"/>
                <a:ea typeface="SimSun" panose="02010600030101010101" pitchFamily="2" charset="-122"/>
                <a:cs typeface="mohammad bold art 1" pitchFamily="2" charset="-78"/>
              </a:rPr>
              <a:t> وفقا لمقاربات </a:t>
            </a:r>
            <a:r>
              <a:rPr lang="ar-DZ" dirty="0" err="1">
                <a:latin typeface="Times New Roman" panose="02020603050405020304" pitchFamily="18" charset="0"/>
                <a:ea typeface="SimSun" panose="02010600030101010101" pitchFamily="2" charset="-122"/>
                <a:cs typeface="mohammad bold art 1" pitchFamily="2" charset="-78"/>
              </a:rPr>
              <a:t>انثروبولوجية</a:t>
            </a:r>
            <a:r>
              <a:rPr lang="ar-DZ" dirty="0">
                <a:latin typeface="Times New Roman" panose="02020603050405020304" pitchFamily="18" charset="0"/>
                <a:ea typeface="SimSun" panose="02010600030101010101" pitchFamily="2" charset="-122"/>
                <a:cs typeface="mohammad bold art 1" pitchFamily="2" charset="-78"/>
              </a:rPr>
              <a:t> مختلفة، </a:t>
            </a:r>
            <a:endParaRPr lang="fr-FR" dirty="0" smtClean="0">
              <a:latin typeface="Times New Roman" panose="02020603050405020304" pitchFamily="18" charset="0"/>
              <a:ea typeface="SimSun" panose="02010600030101010101" pitchFamily="2" charset="-122"/>
              <a:cs typeface="mohammad bold art 1" pitchFamily="2" charset="-78"/>
            </a:endParaRPr>
          </a:p>
          <a:p>
            <a:pPr algn="just" rtl="1">
              <a:spcAft>
                <a:spcPts val="0"/>
              </a:spcAft>
            </a:pPr>
            <a:r>
              <a:rPr lang="ar-DZ" dirty="0" smtClean="0">
                <a:latin typeface="Times New Roman" panose="02020603050405020304" pitchFamily="18" charset="0"/>
                <a:ea typeface="SimSun" panose="02010600030101010101" pitchFamily="2" charset="-122"/>
                <a:cs typeface="mohammad bold art 1" pitchFamily="2" charset="-78"/>
              </a:rPr>
              <a:t>إكسابه </a:t>
            </a:r>
            <a:r>
              <a:rPr lang="ar-DZ" dirty="0">
                <a:latin typeface="Times New Roman" panose="02020603050405020304" pitchFamily="18" charset="0"/>
                <a:ea typeface="SimSun" panose="02010600030101010101" pitchFamily="2" charset="-122"/>
                <a:cs typeface="mohammad bold art 1" pitchFamily="2" charset="-78"/>
              </a:rPr>
              <a:t>القدرة على الانتقال من النظرية الأكاديمية وإسقاطها على واقع المنظومة </a:t>
            </a:r>
            <a:r>
              <a:rPr lang="ar-DZ" dirty="0" err="1" smtClean="0">
                <a:latin typeface="Times New Roman" panose="02020603050405020304" pitchFamily="18" charset="0"/>
                <a:ea typeface="SimSun" panose="02010600030101010101" pitchFamily="2" charset="-122"/>
                <a:cs typeface="mohammad bold art 1" pitchFamily="2" charset="-78"/>
              </a:rPr>
              <a:t>القرابية</a:t>
            </a:r>
            <a:r>
              <a:rPr lang="fr-FR" dirty="0" smtClean="0">
                <a:latin typeface="Times New Roman" panose="02020603050405020304" pitchFamily="18" charset="0"/>
                <a:ea typeface="SimSun" panose="02010600030101010101" pitchFamily="2" charset="-122"/>
                <a:cs typeface="mohammad bold art 1" pitchFamily="2" charset="-78"/>
              </a:rPr>
              <a:t>.</a:t>
            </a:r>
          </a:p>
          <a:p>
            <a:pPr algn="just" rtl="1">
              <a:spcAft>
                <a:spcPts val="0"/>
              </a:spcAft>
            </a:pPr>
            <a:r>
              <a:rPr lang="ar-DZ" dirty="0" smtClean="0">
                <a:latin typeface="Times New Roman" panose="02020603050405020304" pitchFamily="18" charset="0"/>
                <a:ea typeface="SimSun" panose="02010600030101010101" pitchFamily="2" charset="-122"/>
                <a:cs typeface="mohammad bold art 1" pitchFamily="2" charset="-78"/>
              </a:rPr>
              <a:t> </a:t>
            </a:r>
            <a:r>
              <a:rPr lang="ar-DZ" dirty="0">
                <a:latin typeface="Times New Roman" panose="02020603050405020304" pitchFamily="18" charset="0"/>
                <a:ea typeface="SimSun" panose="02010600030101010101" pitchFamily="2" charset="-122"/>
                <a:cs typeface="mohammad bold art 1" pitchFamily="2" charset="-78"/>
              </a:rPr>
              <a:t>تكوين الخيال الأنثروبولوجي لدى الطالب وتنميته بما يسمح له بتشكيل رؤية </a:t>
            </a:r>
            <a:r>
              <a:rPr lang="ar-DZ" dirty="0" err="1">
                <a:latin typeface="Times New Roman" panose="02020603050405020304" pitchFamily="18" charset="0"/>
                <a:ea typeface="SimSun" panose="02010600030101010101" pitchFamily="2" charset="-122"/>
                <a:cs typeface="mohammad bold art 1" pitchFamily="2" charset="-78"/>
              </a:rPr>
              <a:t>ابستيمولوجية</a:t>
            </a:r>
            <a:r>
              <a:rPr lang="ar-DZ" dirty="0">
                <a:latin typeface="Times New Roman" panose="02020603050405020304" pitchFamily="18" charset="0"/>
                <a:ea typeface="SimSun" panose="02010600030101010101" pitchFamily="2" charset="-122"/>
                <a:cs typeface="mohammad bold art 1" pitchFamily="2" charset="-78"/>
              </a:rPr>
              <a:t>/</a:t>
            </a:r>
            <a:r>
              <a:rPr lang="ar-DZ" dirty="0" err="1">
                <a:latin typeface="Times New Roman" panose="02020603050405020304" pitchFamily="18" charset="0"/>
                <a:ea typeface="SimSun" panose="02010600030101010101" pitchFamily="2" charset="-122"/>
                <a:cs typeface="mohammad bold art 1" pitchFamily="2" charset="-78"/>
              </a:rPr>
              <a:t>أنثروبولوجية</a:t>
            </a:r>
            <a:r>
              <a:rPr lang="ar-DZ" dirty="0">
                <a:latin typeface="Times New Roman" panose="02020603050405020304" pitchFamily="18" charset="0"/>
                <a:ea typeface="SimSun" panose="02010600030101010101" pitchFamily="2" charset="-122"/>
                <a:cs typeface="mohammad bold art 1" pitchFamily="2" charset="-78"/>
              </a:rPr>
              <a:t> </a:t>
            </a:r>
            <a:r>
              <a:rPr lang="ar-DZ" dirty="0" err="1">
                <a:latin typeface="Times New Roman" panose="02020603050405020304" pitchFamily="18" charset="0"/>
                <a:ea typeface="SimSun" panose="02010600030101010101" pitchFamily="2" charset="-122"/>
                <a:cs typeface="mohammad bold art 1" pitchFamily="2" charset="-78"/>
              </a:rPr>
              <a:t>للأنساق</a:t>
            </a:r>
            <a:r>
              <a:rPr lang="ar-DZ" dirty="0">
                <a:latin typeface="Times New Roman" panose="02020603050405020304" pitchFamily="18" charset="0"/>
                <a:ea typeface="SimSun" panose="02010600030101010101" pitchFamily="2" charset="-122"/>
                <a:cs typeface="mohammad bold art 1" pitchFamily="2" charset="-78"/>
              </a:rPr>
              <a:t> والنظم </a:t>
            </a:r>
            <a:r>
              <a:rPr lang="ar-DZ" dirty="0" err="1">
                <a:latin typeface="Times New Roman" panose="02020603050405020304" pitchFamily="18" charset="0"/>
                <a:ea typeface="SimSun" panose="02010600030101010101" pitchFamily="2" charset="-122"/>
                <a:cs typeface="mohammad bold art 1" pitchFamily="2" charset="-78"/>
              </a:rPr>
              <a:t>القرابية</a:t>
            </a:r>
            <a:r>
              <a:rPr lang="ar-DZ" dirty="0">
                <a:latin typeface="Times New Roman" panose="02020603050405020304" pitchFamily="18" charset="0"/>
                <a:ea typeface="SimSun" panose="02010600030101010101" pitchFamily="2" charset="-122"/>
                <a:cs typeface="mohammad bold art 1" pitchFamily="2" charset="-78"/>
              </a:rPr>
              <a:t> والعائلية. </a:t>
            </a:r>
            <a:endParaRPr lang="fr-FR" dirty="0" smtClean="0">
              <a:latin typeface="Times New Roman" panose="02020603050405020304" pitchFamily="18" charset="0"/>
              <a:ea typeface="SimSun" panose="02010600030101010101" pitchFamily="2" charset="-122"/>
              <a:cs typeface="mohammad bold art 1" pitchFamily="2" charset="-78"/>
            </a:endParaRPr>
          </a:p>
          <a:p>
            <a:pPr algn="just" rtl="1">
              <a:spcAft>
                <a:spcPts val="0"/>
              </a:spcAft>
            </a:pPr>
            <a:r>
              <a:rPr lang="ar-SA" dirty="0" smtClean="0">
                <a:latin typeface="Times New Roman" panose="02020603050405020304" pitchFamily="18" charset="0"/>
                <a:ea typeface="SimSun" panose="02010600030101010101" pitchFamily="2" charset="-122"/>
                <a:cs typeface="mohammad bold art 1" pitchFamily="2" charset="-78"/>
              </a:rPr>
              <a:t>وكذلك </a:t>
            </a:r>
            <a:r>
              <a:rPr lang="ar-SA" dirty="0">
                <a:latin typeface="Times New Roman" panose="02020603050405020304" pitchFamily="18" charset="0"/>
                <a:ea typeface="SimSun" panose="02010600030101010101" pitchFamily="2" charset="-122"/>
                <a:cs typeface="mohammad bold art 1" pitchFamily="2" charset="-78"/>
              </a:rPr>
              <a:t>إدراك</a:t>
            </a:r>
            <a:r>
              <a:rPr lang="ar-SA" b="1" dirty="0">
                <a:latin typeface="Times New Roman" panose="02020603050405020304" pitchFamily="18" charset="0"/>
                <a:ea typeface="SimSun" panose="02010600030101010101" pitchFamily="2" charset="-122"/>
                <a:cs typeface="mohammad bold art 1" pitchFamily="2" charset="-78"/>
              </a:rPr>
              <a:t> </a:t>
            </a:r>
            <a:r>
              <a:rPr lang="ar-SA" dirty="0">
                <a:latin typeface="Times New Roman" panose="02020603050405020304" pitchFamily="18" charset="0"/>
                <a:ea typeface="SimSun" panose="02010600030101010101" pitchFamily="2" charset="-122"/>
                <a:cs typeface="mohammad bold art 1" pitchFamily="2" charset="-78"/>
              </a:rPr>
              <a:t>العلاقات التي ينسجها المجتمع والثقافة من خلال البنى الاجتماعية والاقتصادية</a:t>
            </a:r>
            <a:r>
              <a:rPr lang="ar-SA" b="1" dirty="0">
                <a:latin typeface="Times New Roman" panose="02020603050405020304" pitchFamily="18" charset="0"/>
                <a:ea typeface="SimSun" panose="02010600030101010101" pitchFamily="2" charset="-122"/>
                <a:cs typeface="mohammad bold art 1" pitchFamily="2" charset="-78"/>
              </a:rPr>
              <a:t> </a:t>
            </a:r>
            <a:r>
              <a:rPr lang="ar-SA" dirty="0">
                <a:latin typeface="Times New Roman" panose="02020603050405020304" pitchFamily="18" charset="0"/>
                <a:ea typeface="SimSun" panose="02010600030101010101" pitchFamily="2" charset="-122"/>
                <a:cs typeface="mohammad bold art 1" pitchFamily="2" charset="-78"/>
              </a:rPr>
              <a:t>والسياسية والثقافية التي تعمل على تحديد الأدوار والسلوكيات والعلاقات بين الجنسين وذلك من خلال </a:t>
            </a:r>
            <a:r>
              <a:rPr lang="ar-SA" dirty="0" err="1">
                <a:latin typeface="Times New Roman" panose="02020603050405020304" pitchFamily="18" charset="0"/>
                <a:ea typeface="SimSun" panose="02010600030101010101" pitchFamily="2" charset="-122"/>
                <a:cs typeface="mohammad bold art 1" pitchFamily="2" charset="-78"/>
              </a:rPr>
              <a:t>الجندر</a:t>
            </a:r>
            <a:r>
              <a:rPr lang="ar-SA" dirty="0">
                <a:latin typeface="Times New Roman" panose="02020603050405020304" pitchFamily="18" charset="0"/>
                <a:ea typeface="SimSun" panose="02010600030101010101" pitchFamily="2" charset="-122"/>
                <a:cs typeface="mohammad bold art 1" pitchFamily="2" charset="-78"/>
              </a:rPr>
              <a:t>.</a:t>
            </a:r>
            <a:endParaRPr lang="fr-FR" dirty="0">
              <a:latin typeface="Times New Roman" panose="02020603050405020304" pitchFamily="18" charset="0"/>
              <a:ea typeface="SimSun" panose="02010600030101010101" pitchFamily="2" charset="-122"/>
            </a:endParaRPr>
          </a:p>
          <a:p>
            <a:endParaRPr lang="fr-FR" dirty="0"/>
          </a:p>
        </p:txBody>
      </p:sp>
      <p:sp>
        <p:nvSpPr>
          <p:cNvPr id="4" name="Titre 1"/>
          <p:cNvSpPr txBox="1">
            <a:spLocks/>
          </p:cNvSpPr>
          <p:nvPr/>
        </p:nvSpPr>
        <p:spPr>
          <a:xfrm>
            <a:off x="10294182" y="1015397"/>
            <a:ext cx="2135622" cy="72788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solidFill>
                  <a:schemeClr val="bg1"/>
                </a:solidFill>
                <a:latin typeface="Alilato ExtLt" pitchFamily="2" charset="-78"/>
                <a:cs typeface="Alilato ExtLt" pitchFamily="2" charset="-78"/>
              </a:rPr>
              <a:t>أد.سليم</a:t>
            </a:r>
            <a:r>
              <a:rPr lang="ar-DZ" sz="3200" dirty="0" smtClean="0">
                <a:solidFill>
                  <a:schemeClr val="bg1"/>
                </a:solidFill>
                <a:latin typeface="Alilato ExtLt" pitchFamily="2" charset="-78"/>
                <a:cs typeface="Alilato ExtLt" pitchFamily="2" charset="-78"/>
              </a:rPr>
              <a:t> درنوني</a:t>
            </a:r>
            <a:endParaRPr lang="fr-FR" sz="3200" dirty="0">
              <a:solidFill>
                <a:schemeClr val="bg1"/>
              </a:solidFill>
              <a:latin typeface="Alilato ExtLt" pitchFamily="2" charset="-78"/>
              <a:cs typeface="Alilato ExtLt" pitchFamily="2" charset="-78"/>
            </a:endParaRPr>
          </a:p>
        </p:txBody>
      </p:sp>
    </p:spTree>
    <p:extLst>
      <p:ext uri="{BB962C8B-B14F-4D97-AF65-F5344CB8AC3E}">
        <p14:creationId xmlns:p14="http://schemas.microsoft.com/office/powerpoint/2010/main" val="70333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par>
                          <p:cTn id="29" fill="hold">
                            <p:stCondLst>
                              <p:cond delay="64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
                                            <p:txEl>
                                              <p:pRg st="1" end="1"/>
                                            </p:txEl>
                                          </p:spTgt>
                                        </p:tgtEl>
                                      </p:cBhvr>
                                    </p:animEffect>
                                  </p:childTnLst>
                                </p:cTn>
                              </p:par>
                            </p:childTnLst>
                          </p:cTn>
                        </p:par>
                        <p:par>
                          <p:cTn id="37" fill="hold">
                            <p:stCondLst>
                              <p:cond delay="1055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42"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3">
                                            <p:txEl>
                                              <p:pRg st="2" end="2"/>
                                            </p:txEl>
                                          </p:spTgt>
                                        </p:tgtEl>
                                      </p:cBhvr>
                                    </p:animEffect>
                                  </p:childTnLst>
                                </p:cTn>
                              </p:par>
                            </p:childTnLst>
                          </p:cTn>
                        </p:par>
                        <p:par>
                          <p:cTn id="45" fill="hold">
                            <p:stCondLst>
                              <p:cond delay="1675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p:cTn id="48"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50"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a:t>
            </a:r>
            <a:r>
              <a:rPr lang="ar-DZ" dirty="0" smtClean="0">
                <a:latin typeface="Alilato ExtLt" pitchFamily="2" charset="-78"/>
                <a:cs typeface="Lifta Black" panose="00000900000000000000" pitchFamily="50" charset="-78"/>
              </a:rPr>
              <a:t>الاتجاهات النظريات في </a:t>
            </a:r>
            <a:r>
              <a:rPr lang="ar-DZ" dirty="0">
                <a:latin typeface="Alilato ExtLt" pitchFamily="2" charset="-78"/>
                <a:cs typeface="Lifta Black" panose="00000900000000000000" pitchFamily="50" charset="-78"/>
              </a:rPr>
              <a:t>دراسة القرابة</a:t>
            </a:r>
            <a:r>
              <a:rPr lang="ar-DZ" dirty="0" smtClean="0">
                <a:latin typeface="Alilato ExtLt" pitchFamily="2" charset="-78"/>
                <a:cs typeface="Lifta Black" panose="00000900000000000000" pitchFamily="50" charset="-78"/>
              </a:rPr>
              <a:t>:</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smtClean="0">
                <a:latin typeface="Alilato ExtLt" pitchFamily="2" charset="-78"/>
                <a:cs typeface="Lifta Black" panose="00000900000000000000" pitchFamily="50" charset="-78"/>
              </a:rPr>
              <a:t>هـ‌-</a:t>
            </a:r>
            <a:r>
              <a:rPr lang="ar-DZ" dirty="0">
                <a:latin typeface="Alilato ExtLt" pitchFamily="2" charset="-78"/>
                <a:cs typeface="Lifta Black" panose="00000900000000000000" pitchFamily="50" charset="-78"/>
              </a:rPr>
              <a:t>	الاتجاه البنائي الوظيفي :</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fontScale="92500" lnSpcReduction="20000"/>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يعد البناء و الوظيفة من المفاهيم  المحورية في تحليل المجتمع و في الأنثروبولوجيا الاجتماعية يشير مفهوم البناء الاجتماعي إلى " مجموعة العناصر التي تقوم بينها علاقات تعبر عن كل العمليات القائمة بين هذه العناصر " و قد كان لـ " راد كليف براون" الدور الأكبر في بلورة هذا المفهوم فهو يشير عنده إلى" نوع من الترتيب بين الأجزاء التي تدخل في تركيب الكل وذلك لأن ثمة علاقات وروابط معينة بين الأجزاء التي تؤلف الكل وتجعل منه بنية متماسكة </a:t>
            </a:r>
            <a:r>
              <a:rPr lang="ar-DZ" sz="3200" dirty="0" smtClean="0">
                <a:latin typeface="Times New Roman" panose="02020603050405020304" pitchFamily="18" charset="0"/>
                <a:ea typeface="SimSun" panose="02010600030101010101" pitchFamily="2" charset="-122"/>
                <a:cs typeface="mohammad bold art 1" pitchFamily="2" charset="-78"/>
              </a:rPr>
              <a:t>.</a:t>
            </a:r>
            <a:endParaRPr lang="ar-DZ" sz="3200" dirty="0">
              <a:latin typeface="Times New Roman" panose="02020603050405020304" pitchFamily="18" charset="0"/>
              <a:ea typeface="SimSun" panose="02010600030101010101" pitchFamily="2" charset="-122"/>
              <a:cs typeface="mohammad bold art 1" pitchFamily="2" charset="-78"/>
            </a:endParaRPr>
          </a:p>
        </p:txBody>
      </p:sp>
      <p:sp>
        <p:nvSpPr>
          <p:cNvPr id="4" name="Titre 1"/>
          <p:cNvSpPr txBox="1">
            <a:spLocks/>
          </p:cNvSpPr>
          <p:nvPr/>
        </p:nvSpPr>
        <p:spPr>
          <a:xfrm>
            <a:off x="7744968" y="64008"/>
            <a:ext cx="4373940" cy="52556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latin typeface="Alilato ExtLt" pitchFamily="2" charset="-78"/>
                <a:cs typeface="Alilato ExtLt" pitchFamily="2" charset="-78"/>
              </a:rPr>
              <a:t>أد.سليم</a:t>
            </a:r>
            <a:r>
              <a:rPr lang="ar-DZ" sz="3200" dirty="0" smtClean="0">
                <a:latin typeface="Alilato ExtLt" pitchFamily="2" charset="-78"/>
                <a:cs typeface="Alilato ExtLt" pitchFamily="2" charset="-78"/>
              </a:rPr>
              <a:t> درنوني</a:t>
            </a:r>
            <a:endParaRPr lang="fr-FR" sz="3200" dirty="0">
              <a:latin typeface="Alilato ExtLt" pitchFamily="2" charset="-78"/>
              <a:cs typeface="Alilato ExtLt" pitchFamily="2" charset="-78"/>
            </a:endParaRPr>
          </a:p>
        </p:txBody>
      </p:sp>
    </p:spTree>
    <p:extLst>
      <p:ext uri="{BB962C8B-B14F-4D97-AF65-F5344CB8AC3E}">
        <p14:creationId xmlns:p14="http://schemas.microsoft.com/office/powerpoint/2010/main" val="35680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a:t>
            </a:r>
            <a:r>
              <a:rPr lang="ar-DZ" dirty="0" smtClean="0">
                <a:latin typeface="Alilato ExtLt" pitchFamily="2" charset="-78"/>
                <a:cs typeface="Lifta Black" panose="00000900000000000000" pitchFamily="50" charset="-78"/>
              </a:rPr>
              <a:t>الاتجاهات النظريات في </a:t>
            </a:r>
            <a:r>
              <a:rPr lang="ar-DZ" dirty="0">
                <a:latin typeface="Alilato ExtLt" pitchFamily="2" charset="-78"/>
                <a:cs typeface="Lifta Black" panose="00000900000000000000" pitchFamily="50" charset="-78"/>
              </a:rPr>
              <a:t>دراسة القرابة</a:t>
            </a:r>
            <a:r>
              <a:rPr lang="ar-DZ" dirty="0" smtClean="0">
                <a:latin typeface="Alilato ExtLt" pitchFamily="2" charset="-78"/>
                <a:cs typeface="Lifta Black" panose="00000900000000000000" pitchFamily="50" charset="-78"/>
              </a:rPr>
              <a:t>:</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smtClean="0">
                <a:latin typeface="Alilato ExtLt" pitchFamily="2" charset="-78"/>
                <a:cs typeface="Lifta Black" panose="00000900000000000000" pitchFamily="50" charset="-78"/>
              </a:rPr>
              <a:t>هـ‌-</a:t>
            </a:r>
            <a:r>
              <a:rPr lang="ar-DZ" dirty="0">
                <a:latin typeface="Alilato ExtLt" pitchFamily="2" charset="-78"/>
                <a:cs typeface="Lifta Black" panose="00000900000000000000" pitchFamily="50" charset="-78"/>
              </a:rPr>
              <a:t>	الاتجاه البنائي الوظيفي :</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 وتشير الأجزاء المشكلة للكل إلى مختلف النظم الاجتماعية كما تشير حسب براون إلى الأشخاص ( أب – أخ ..) باعتبار علاقاتهم الاجتماعية وليس الأفراد باعتبارهم كائنات بيولوجية ، ويدرس البناء الاجتماعي مرتبطا بالوظيفة ، فالوظيفة هي " الدور الذي تؤديه الأجزاء (البناء الفرعي) داخل البناء الكلي للمجتمع" .</a:t>
            </a:r>
          </a:p>
        </p:txBody>
      </p:sp>
      <p:sp>
        <p:nvSpPr>
          <p:cNvPr id="4" name="Titre 1"/>
          <p:cNvSpPr txBox="1">
            <a:spLocks/>
          </p:cNvSpPr>
          <p:nvPr/>
        </p:nvSpPr>
        <p:spPr>
          <a:xfrm>
            <a:off x="7744968" y="64008"/>
            <a:ext cx="4373940" cy="52556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latin typeface="Alilato ExtLt" pitchFamily="2" charset="-78"/>
                <a:cs typeface="Alilato ExtLt" pitchFamily="2" charset="-78"/>
              </a:rPr>
              <a:t>أد.سليم</a:t>
            </a:r>
            <a:r>
              <a:rPr lang="ar-DZ" sz="3200" dirty="0" smtClean="0">
                <a:latin typeface="Alilato ExtLt" pitchFamily="2" charset="-78"/>
                <a:cs typeface="Alilato ExtLt" pitchFamily="2" charset="-78"/>
              </a:rPr>
              <a:t> درنوني</a:t>
            </a:r>
            <a:endParaRPr lang="fr-FR" sz="3200" dirty="0">
              <a:latin typeface="Alilato ExtLt" pitchFamily="2" charset="-78"/>
              <a:cs typeface="Alilato ExtLt" pitchFamily="2" charset="-78"/>
            </a:endParaRPr>
          </a:p>
        </p:txBody>
      </p:sp>
    </p:spTree>
    <p:extLst>
      <p:ext uri="{BB962C8B-B14F-4D97-AF65-F5344CB8AC3E}">
        <p14:creationId xmlns:p14="http://schemas.microsoft.com/office/powerpoint/2010/main" val="351121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a:t>
            </a:r>
            <a:r>
              <a:rPr lang="ar-DZ" dirty="0" smtClean="0">
                <a:latin typeface="Alilato ExtLt" pitchFamily="2" charset="-78"/>
                <a:cs typeface="Lifta Black" panose="00000900000000000000" pitchFamily="50" charset="-78"/>
              </a:rPr>
              <a:t>الاتجاهات النظريات في </a:t>
            </a:r>
            <a:r>
              <a:rPr lang="ar-DZ" dirty="0">
                <a:latin typeface="Alilato ExtLt" pitchFamily="2" charset="-78"/>
                <a:cs typeface="Lifta Black" panose="00000900000000000000" pitchFamily="50" charset="-78"/>
              </a:rPr>
              <a:t>دراسة القرابة</a:t>
            </a:r>
            <a:r>
              <a:rPr lang="ar-DZ" dirty="0" smtClean="0">
                <a:latin typeface="Alilato ExtLt" pitchFamily="2" charset="-78"/>
                <a:cs typeface="Lifta Black" panose="00000900000000000000" pitchFamily="50" charset="-78"/>
              </a:rPr>
              <a:t>:</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smtClean="0">
                <a:latin typeface="Alilato ExtLt" pitchFamily="2" charset="-78"/>
                <a:cs typeface="Lifta Black" panose="00000900000000000000" pitchFamily="50" charset="-78"/>
              </a:rPr>
              <a:t>هـ‌-</a:t>
            </a:r>
            <a:r>
              <a:rPr lang="ar-DZ" dirty="0">
                <a:latin typeface="Alilato ExtLt" pitchFamily="2" charset="-78"/>
                <a:cs typeface="Lifta Black" panose="00000900000000000000" pitchFamily="50" charset="-78"/>
              </a:rPr>
              <a:t>	الاتجاه البنائي الوظيفي :</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fontScale="92500"/>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وقد اهتم </a:t>
            </a:r>
            <a:r>
              <a:rPr lang="ar-DZ" sz="3200" dirty="0" err="1">
                <a:latin typeface="Times New Roman" panose="02020603050405020304" pitchFamily="18" charset="0"/>
                <a:ea typeface="SimSun" panose="02010600030101010101" pitchFamily="2" charset="-122"/>
                <a:cs typeface="mohammad bold art 1" pitchFamily="2" charset="-78"/>
              </a:rPr>
              <a:t>مالينوفسكي</a:t>
            </a:r>
            <a:r>
              <a:rPr lang="ar-DZ" sz="3200" dirty="0">
                <a:latin typeface="Times New Roman" panose="02020603050405020304" pitchFamily="18" charset="0"/>
                <a:ea typeface="SimSun" panose="02010600030101010101" pitchFamily="2" charset="-122"/>
                <a:cs typeface="mohammad bold art 1" pitchFamily="2" charset="-78"/>
              </a:rPr>
              <a:t> بالوظيفة التي تؤديها الثقافة فهي حسبه تعمل على إشباع حاجات الأفراد في جميع النواحي ، كما أن النظم الاجتماعية المختلفة تؤدي وظائف مختلفة كل حسب طبيعته كالنظام الاقتصادي الذي يؤدي وظيفة توفير الحاجات الغذائية  والنظام الديني الذي يؤدي وظيفة الضبط الاجتماعي ...الخ ، وهذه الوظائف تؤدي مجتمعة إلى تحقيق الوظيفة العامة للبناء الكلي وهي المحافظة على بقائه واستمراره .</a:t>
            </a:r>
          </a:p>
        </p:txBody>
      </p:sp>
      <p:sp>
        <p:nvSpPr>
          <p:cNvPr id="4" name="Titre 1"/>
          <p:cNvSpPr txBox="1">
            <a:spLocks/>
          </p:cNvSpPr>
          <p:nvPr/>
        </p:nvSpPr>
        <p:spPr>
          <a:xfrm>
            <a:off x="7744968" y="64008"/>
            <a:ext cx="4373940" cy="52556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latin typeface="Alilato ExtLt" pitchFamily="2" charset="-78"/>
                <a:cs typeface="Alilato ExtLt" pitchFamily="2" charset="-78"/>
              </a:rPr>
              <a:t>أد.سليم</a:t>
            </a:r>
            <a:r>
              <a:rPr lang="ar-DZ" sz="3200" dirty="0" smtClean="0">
                <a:latin typeface="Alilato ExtLt" pitchFamily="2" charset="-78"/>
                <a:cs typeface="Alilato ExtLt" pitchFamily="2" charset="-78"/>
              </a:rPr>
              <a:t> درنوني</a:t>
            </a:r>
            <a:endParaRPr lang="fr-FR" sz="3200" dirty="0">
              <a:latin typeface="Alilato ExtLt" pitchFamily="2" charset="-78"/>
              <a:cs typeface="Alilato ExtLt" pitchFamily="2" charset="-78"/>
            </a:endParaRPr>
          </a:p>
        </p:txBody>
      </p:sp>
    </p:spTree>
    <p:extLst>
      <p:ext uri="{BB962C8B-B14F-4D97-AF65-F5344CB8AC3E}">
        <p14:creationId xmlns:p14="http://schemas.microsoft.com/office/powerpoint/2010/main" val="252777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a:t>
            </a:r>
            <a:r>
              <a:rPr lang="ar-DZ" dirty="0" smtClean="0">
                <a:latin typeface="Alilato ExtLt" pitchFamily="2" charset="-78"/>
                <a:cs typeface="Lifta Black" panose="00000900000000000000" pitchFamily="50" charset="-78"/>
              </a:rPr>
              <a:t>الاتجاهات النظريات في </a:t>
            </a:r>
            <a:r>
              <a:rPr lang="ar-DZ" dirty="0">
                <a:latin typeface="Alilato ExtLt" pitchFamily="2" charset="-78"/>
                <a:cs typeface="Lifta Black" panose="00000900000000000000" pitchFamily="50" charset="-78"/>
              </a:rPr>
              <a:t>دراسة القرابة</a:t>
            </a:r>
            <a:r>
              <a:rPr lang="ar-DZ" dirty="0" smtClean="0">
                <a:latin typeface="Alilato ExtLt" pitchFamily="2" charset="-78"/>
                <a:cs typeface="Lifta Black" panose="00000900000000000000" pitchFamily="50" charset="-78"/>
              </a:rPr>
              <a:t>:</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smtClean="0">
                <a:latin typeface="Alilato ExtLt" pitchFamily="2" charset="-78"/>
                <a:cs typeface="Lifta Black" panose="00000900000000000000" pitchFamily="50" charset="-78"/>
              </a:rPr>
              <a:t>و-</a:t>
            </a:r>
            <a:r>
              <a:rPr lang="ar-DZ" dirty="0">
                <a:latin typeface="Alilato ExtLt" pitchFamily="2" charset="-78"/>
                <a:cs typeface="Lifta Black" panose="00000900000000000000" pitchFamily="50" charset="-78"/>
              </a:rPr>
              <a:t>	الاتجاه البنيوي الأنثروبولوجي :</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fontScale="92500" lnSpcReduction="20000"/>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ويتزعم هذا الاتجاه العالم الأنثروبولوجي الفرنسي كلود ليفي ستروس ، وتحيل البنيوية إلى وجود بنيات تتحكم في العلاقات والظواهر الاجتماعية ولئن كانت أعمال ليفي ستروس منصبة على المجتمع وظواهره ( المجتمعات البسيطة وظواهرها كأنماط القرابة والأساطير ...) فإنه استمد مفهوم البنية من حقل اللغة ومن أعمال </a:t>
            </a:r>
            <a:r>
              <a:rPr lang="ar-DZ" sz="3200" dirty="0" err="1">
                <a:latin typeface="Times New Roman" panose="02020603050405020304" pitchFamily="18" charset="0"/>
                <a:ea typeface="SimSun" panose="02010600030101010101" pitchFamily="2" charset="-122"/>
                <a:cs typeface="mohammad bold art 1" pitchFamily="2" charset="-78"/>
              </a:rPr>
              <a:t>فرديناند</a:t>
            </a:r>
            <a:r>
              <a:rPr lang="ar-DZ" sz="3200" dirty="0">
                <a:latin typeface="Times New Roman" panose="02020603050405020304" pitchFamily="18" charset="0"/>
                <a:ea typeface="SimSun" panose="02010600030101010101" pitchFamily="2" charset="-122"/>
                <a:cs typeface="mohammad bold art 1" pitchFamily="2" charset="-78"/>
              </a:rPr>
              <a:t> دي </a:t>
            </a:r>
            <a:r>
              <a:rPr lang="ar-DZ" sz="3200" dirty="0" err="1">
                <a:latin typeface="Times New Roman" panose="02020603050405020304" pitchFamily="18" charset="0"/>
                <a:ea typeface="SimSun" panose="02010600030101010101" pitchFamily="2" charset="-122"/>
                <a:cs typeface="mohammad bold art 1" pitchFamily="2" charset="-78"/>
              </a:rPr>
              <a:t>سوسير</a:t>
            </a:r>
            <a:r>
              <a:rPr lang="ar-DZ" sz="3200" dirty="0">
                <a:latin typeface="Times New Roman" panose="02020603050405020304" pitchFamily="18" charset="0"/>
                <a:ea typeface="SimSun" panose="02010600030101010101" pitchFamily="2" charset="-122"/>
                <a:cs typeface="mohammad bold art 1" pitchFamily="2" charset="-78"/>
              </a:rPr>
              <a:t> التي تركز على اللغة كنسق نحوي شكلي يتكون من بنيات (كلمات وجمل) وهذا التناسق هو الذي يحدد المعنى </a:t>
            </a:r>
            <a:r>
              <a:rPr lang="ar-DZ" sz="3200" dirty="0" smtClean="0">
                <a:latin typeface="Times New Roman" panose="02020603050405020304" pitchFamily="18" charset="0"/>
                <a:ea typeface="SimSun" panose="02010600030101010101" pitchFamily="2" charset="-122"/>
                <a:cs typeface="mohammad bold art 1" pitchFamily="2" charset="-78"/>
              </a:rPr>
              <a:t>.</a:t>
            </a:r>
            <a:endParaRPr lang="ar-DZ" sz="3200" dirty="0">
              <a:latin typeface="Times New Roman" panose="02020603050405020304" pitchFamily="18" charset="0"/>
              <a:ea typeface="SimSun" panose="02010600030101010101" pitchFamily="2" charset="-122"/>
              <a:cs typeface="mohammad bold art 1" pitchFamily="2" charset="-78"/>
            </a:endParaRPr>
          </a:p>
        </p:txBody>
      </p:sp>
      <p:sp>
        <p:nvSpPr>
          <p:cNvPr id="4" name="Titre 1"/>
          <p:cNvSpPr txBox="1">
            <a:spLocks/>
          </p:cNvSpPr>
          <p:nvPr/>
        </p:nvSpPr>
        <p:spPr>
          <a:xfrm>
            <a:off x="7744968" y="64008"/>
            <a:ext cx="4373940" cy="52556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latin typeface="Alilato ExtLt" pitchFamily="2" charset="-78"/>
                <a:cs typeface="Alilato ExtLt" pitchFamily="2" charset="-78"/>
              </a:rPr>
              <a:t>أد.سليم</a:t>
            </a:r>
            <a:r>
              <a:rPr lang="ar-DZ" sz="3200" dirty="0" smtClean="0">
                <a:latin typeface="Alilato ExtLt" pitchFamily="2" charset="-78"/>
                <a:cs typeface="Alilato ExtLt" pitchFamily="2" charset="-78"/>
              </a:rPr>
              <a:t> درنوني</a:t>
            </a:r>
            <a:endParaRPr lang="fr-FR" sz="3200" dirty="0">
              <a:latin typeface="Alilato ExtLt" pitchFamily="2" charset="-78"/>
              <a:cs typeface="Alilato ExtLt" pitchFamily="2" charset="-78"/>
            </a:endParaRPr>
          </a:p>
        </p:txBody>
      </p:sp>
    </p:spTree>
    <p:extLst>
      <p:ext uri="{BB962C8B-B14F-4D97-AF65-F5344CB8AC3E}">
        <p14:creationId xmlns:p14="http://schemas.microsoft.com/office/powerpoint/2010/main" val="208815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a:t>
            </a:r>
            <a:r>
              <a:rPr lang="ar-DZ" dirty="0" smtClean="0">
                <a:latin typeface="Alilato ExtLt" pitchFamily="2" charset="-78"/>
                <a:cs typeface="Lifta Black" panose="00000900000000000000" pitchFamily="50" charset="-78"/>
              </a:rPr>
              <a:t>الاتجاهات النظريات في </a:t>
            </a:r>
            <a:r>
              <a:rPr lang="ar-DZ" dirty="0">
                <a:latin typeface="Alilato ExtLt" pitchFamily="2" charset="-78"/>
                <a:cs typeface="Lifta Black" panose="00000900000000000000" pitchFamily="50" charset="-78"/>
              </a:rPr>
              <a:t>دراسة القرابة</a:t>
            </a:r>
            <a:r>
              <a:rPr lang="ar-DZ" dirty="0" smtClean="0">
                <a:latin typeface="Alilato ExtLt" pitchFamily="2" charset="-78"/>
                <a:cs typeface="Lifta Black" panose="00000900000000000000" pitchFamily="50" charset="-78"/>
              </a:rPr>
              <a:t>:</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smtClean="0">
                <a:latin typeface="Alilato ExtLt" pitchFamily="2" charset="-78"/>
                <a:cs typeface="Lifta Black" panose="00000900000000000000" pitchFamily="50" charset="-78"/>
              </a:rPr>
              <a:t>و-</a:t>
            </a:r>
            <a:r>
              <a:rPr lang="ar-DZ" dirty="0">
                <a:latin typeface="Alilato ExtLt" pitchFamily="2" charset="-78"/>
                <a:cs typeface="Lifta Black" panose="00000900000000000000" pitchFamily="50" charset="-78"/>
              </a:rPr>
              <a:t>	الاتجاه البنيوي الأنثروبولوجي :</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fontScale="92500"/>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يستعير ليفي </a:t>
            </a:r>
            <a:r>
              <a:rPr lang="ar-DZ" sz="3200" dirty="0" err="1">
                <a:latin typeface="Times New Roman" panose="02020603050405020304" pitchFamily="18" charset="0"/>
                <a:ea typeface="SimSun" panose="02010600030101010101" pitchFamily="2" charset="-122"/>
                <a:cs typeface="mohammad bold art 1" pitchFamily="2" charset="-78"/>
              </a:rPr>
              <a:t>سروس</a:t>
            </a:r>
            <a:r>
              <a:rPr lang="ar-DZ" sz="3200" dirty="0">
                <a:latin typeface="Times New Roman" panose="02020603050405020304" pitchFamily="18" charset="0"/>
                <a:ea typeface="SimSun" panose="02010600030101010101" pitchFamily="2" charset="-122"/>
                <a:cs typeface="mohammad bold art 1" pitchFamily="2" charset="-78"/>
              </a:rPr>
              <a:t> من الألسنيين طريقتهم في دراسة اللغة ليطبقها على المجتمع فيقول في هذا السياق " إننا نريد أن نتعلم من الألسنيين سر نجاحهم ، ألا يسعنا نحن أيضا أن نطبق على هذا الحقل الذي تدور فيه أبحاثنا ( القرابة – التنظيم الاجتماعي – الدين – الفلكلور- الفن ..) تلك المناهج الصارمة التي تبرهن الألسنية كل يوم على فعاليتها " ، إذا حسب ليفي ستروس هناك بنيات أساسية تتحكم في سيرورة </a:t>
            </a:r>
            <a:r>
              <a:rPr lang="ar-DZ" sz="3200" dirty="0" smtClean="0">
                <a:latin typeface="Times New Roman" panose="02020603050405020304" pitchFamily="18" charset="0"/>
                <a:ea typeface="SimSun" panose="02010600030101010101" pitchFamily="2" charset="-122"/>
                <a:cs typeface="mohammad bold art 1" pitchFamily="2" charset="-78"/>
              </a:rPr>
              <a:t>المجتمع.</a:t>
            </a:r>
            <a:endParaRPr lang="ar-DZ" sz="3200" dirty="0">
              <a:latin typeface="Times New Roman" panose="02020603050405020304" pitchFamily="18" charset="0"/>
              <a:ea typeface="SimSun" panose="02010600030101010101" pitchFamily="2" charset="-122"/>
              <a:cs typeface="mohammad bold art 1" pitchFamily="2" charset="-78"/>
            </a:endParaRPr>
          </a:p>
        </p:txBody>
      </p:sp>
      <p:sp>
        <p:nvSpPr>
          <p:cNvPr id="4" name="Titre 1"/>
          <p:cNvSpPr txBox="1">
            <a:spLocks/>
          </p:cNvSpPr>
          <p:nvPr/>
        </p:nvSpPr>
        <p:spPr>
          <a:xfrm>
            <a:off x="7744968" y="64008"/>
            <a:ext cx="4373940" cy="52556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latin typeface="Alilato ExtLt" pitchFamily="2" charset="-78"/>
                <a:cs typeface="Alilato ExtLt" pitchFamily="2" charset="-78"/>
              </a:rPr>
              <a:t>أد.سليم</a:t>
            </a:r>
            <a:r>
              <a:rPr lang="ar-DZ" sz="3200" dirty="0" smtClean="0">
                <a:latin typeface="Alilato ExtLt" pitchFamily="2" charset="-78"/>
                <a:cs typeface="Alilato ExtLt" pitchFamily="2" charset="-78"/>
              </a:rPr>
              <a:t> درنوني</a:t>
            </a:r>
            <a:endParaRPr lang="fr-FR" sz="3200" dirty="0">
              <a:latin typeface="Alilato ExtLt" pitchFamily="2" charset="-78"/>
              <a:cs typeface="Alilato ExtLt" pitchFamily="2" charset="-78"/>
            </a:endParaRPr>
          </a:p>
        </p:txBody>
      </p:sp>
    </p:spTree>
    <p:extLst>
      <p:ext uri="{BB962C8B-B14F-4D97-AF65-F5344CB8AC3E}">
        <p14:creationId xmlns:p14="http://schemas.microsoft.com/office/powerpoint/2010/main" val="32851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a:t>
            </a:r>
            <a:r>
              <a:rPr lang="ar-DZ" dirty="0" smtClean="0">
                <a:latin typeface="Alilato ExtLt" pitchFamily="2" charset="-78"/>
                <a:cs typeface="Lifta Black" panose="00000900000000000000" pitchFamily="50" charset="-78"/>
              </a:rPr>
              <a:t>الاتجاهات النظريات في </a:t>
            </a:r>
            <a:r>
              <a:rPr lang="ar-DZ" dirty="0">
                <a:latin typeface="Alilato ExtLt" pitchFamily="2" charset="-78"/>
                <a:cs typeface="Lifta Black" panose="00000900000000000000" pitchFamily="50" charset="-78"/>
              </a:rPr>
              <a:t>دراسة القرابة</a:t>
            </a:r>
            <a:r>
              <a:rPr lang="ar-DZ" dirty="0" smtClean="0">
                <a:latin typeface="Alilato ExtLt" pitchFamily="2" charset="-78"/>
                <a:cs typeface="Lifta Black" panose="00000900000000000000" pitchFamily="50" charset="-78"/>
              </a:rPr>
              <a:t>:</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smtClean="0">
                <a:latin typeface="Alilato ExtLt" pitchFamily="2" charset="-78"/>
                <a:cs typeface="Lifta Black" panose="00000900000000000000" pitchFamily="50" charset="-78"/>
              </a:rPr>
              <a:t>و-</a:t>
            </a:r>
            <a:r>
              <a:rPr lang="ar-DZ" dirty="0">
                <a:latin typeface="Alilato ExtLt" pitchFamily="2" charset="-78"/>
                <a:cs typeface="Lifta Black" panose="00000900000000000000" pitchFamily="50" charset="-78"/>
              </a:rPr>
              <a:t>	الاتجاه البنيوي الأنثروبولوجي :</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fontScale="85000" lnSpcReduction="20000"/>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فإذا كانت مختلف النظم والأجزاء المجتمعية بالنسبة </a:t>
            </a:r>
            <a:r>
              <a:rPr lang="ar-DZ" sz="3200" dirty="0" err="1">
                <a:latin typeface="Times New Roman" panose="02020603050405020304" pitchFamily="18" charset="0"/>
                <a:ea typeface="SimSun" panose="02010600030101010101" pitchFamily="2" charset="-122"/>
                <a:cs typeface="mohammad bold art 1" pitchFamily="2" charset="-78"/>
              </a:rPr>
              <a:t>للأنثروبولوجيين</a:t>
            </a:r>
            <a:r>
              <a:rPr lang="ar-DZ" sz="3200" dirty="0">
                <a:latin typeface="Times New Roman" panose="02020603050405020304" pitchFamily="18" charset="0"/>
                <a:ea typeface="SimSun" panose="02010600030101010101" pitchFamily="2" charset="-122"/>
                <a:cs typeface="mohammad bold art 1" pitchFamily="2" charset="-78"/>
              </a:rPr>
              <a:t> هي البنيات الأساسية المتحكمة في المجتمع فإن هذه البنيات حسب ليفي ستروس تخفي خلفها  البنيات الحقيقية المتحكمة في الواقع الاجتماعي ، لكن البنية الأساسية حسبه والتي تتخفى خلف هذه البنيات هي بنية العقل الإنساني كبنية نهائية لا شعورية ، وإذا كان الضمير الجمعي عند </a:t>
            </a:r>
            <a:r>
              <a:rPr lang="ar-DZ" sz="3200" dirty="0" err="1">
                <a:latin typeface="Times New Roman" panose="02020603050405020304" pitchFamily="18" charset="0"/>
                <a:ea typeface="SimSun" panose="02010600030101010101" pitchFamily="2" charset="-122"/>
                <a:cs typeface="mohammad bold art 1" pitchFamily="2" charset="-78"/>
              </a:rPr>
              <a:t>دوركايم</a:t>
            </a:r>
            <a:r>
              <a:rPr lang="ar-DZ" sz="3200" dirty="0">
                <a:latin typeface="Times New Roman" panose="02020603050405020304" pitchFamily="18" charset="0"/>
                <a:ea typeface="SimSun" panose="02010600030101010101" pitchFamily="2" charset="-122"/>
                <a:cs typeface="mohammad bold art 1" pitchFamily="2" charset="-78"/>
              </a:rPr>
              <a:t> </a:t>
            </a:r>
            <a:r>
              <a:rPr lang="ar-DZ" sz="3200" dirty="0" err="1">
                <a:latin typeface="Times New Roman" panose="02020603050405020304" pitchFamily="18" charset="0"/>
                <a:ea typeface="SimSun" panose="02010600030101010101" pitchFamily="2" charset="-122"/>
                <a:cs typeface="mohammad bold art 1" pitchFamily="2" charset="-78"/>
              </a:rPr>
              <a:t>واللا</a:t>
            </a:r>
            <a:r>
              <a:rPr lang="ar-DZ" sz="3200" dirty="0">
                <a:latin typeface="Times New Roman" panose="02020603050405020304" pitchFamily="18" charset="0"/>
                <a:ea typeface="SimSun" panose="02010600030101010101" pitchFamily="2" charset="-122"/>
                <a:cs typeface="mohammad bold art 1" pitchFamily="2" charset="-78"/>
              </a:rPr>
              <a:t> شعور عند فرويد هو المتحكم في الظواهر الاجتماعية والانسانية فإن بنية العقل وتركيبته هي المتحكمة في مختلف أنماط التفكير ونظم القرابة والدين وغيرها لدى كلود ليفي ستروس.</a:t>
            </a:r>
          </a:p>
        </p:txBody>
      </p:sp>
      <p:sp>
        <p:nvSpPr>
          <p:cNvPr id="4" name="Titre 1"/>
          <p:cNvSpPr txBox="1">
            <a:spLocks/>
          </p:cNvSpPr>
          <p:nvPr/>
        </p:nvSpPr>
        <p:spPr>
          <a:xfrm>
            <a:off x="7744968" y="64008"/>
            <a:ext cx="4373940" cy="52556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latin typeface="Alilato ExtLt" pitchFamily="2" charset="-78"/>
                <a:cs typeface="Alilato ExtLt" pitchFamily="2" charset="-78"/>
              </a:rPr>
              <a:t>أد.سليم</a:t>
            </a:r>
            <a:r>
              <a:rPr lang="ar-DZ" sz="3200" dirty="0" smtClean="0">
                <a:latin typeface="Alilato ExtLt" pitchFamily="2" charset="-78"/>
                <a:cs typeface="Alilato ExtLt" pitchFamily="2" charset="-78"/>
              </a:rPr>
              <a:t> درنوني</a:t>
            </a:r>
            <a:endParaRPr lang="fr-FR" sz="3200" dirty="0">
              <a:latin typeface="Alilato ExtLt" pitchFamily="2" charset="-78"/>
              <a:cs typeface="Alilato ExtLt" pitchFamily="2" charset="-78"/>
            </a:endParaRPr>
          </a:p>
        </p:txBody>
      </p:sp>
    </p:spTree>
    <p:extLst>
      <p:ext uri="{BB962C8B-B14F-4D97-AF65-F5344CB8AC3E}">
        <p14:creationId xmlns:p14="http://schemas.microsoft.com/office/powerpoint/2010/main" val="386703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a:t>
            </a:r>
            <a:r>
              <a:rPr lang="ar-DZ" sz="3600" dirty="0">
                <a:latin typeface="Alilato ExtLt" pitchFamily="2" charset="-78"/>
                <a:cs typeface="Lifta Black" panose="00000900000000000000" pitchFamily="50" charset="-78"/>
              </a:rPr>
              <a:t>2.	النظريات الحديثة في أنثروبولوجيا الانتماء </a:t>
            </a:r>
            <a:r>
              <a:rPr lang="ar-DZ" sz="3600" dirty="0" smtClean="0">
                <a:latin typeface="Alilato ExtLt" pitchFamily="2" charset="-78"/>
                <a:cs typeface="Lifta Black" panose="00000900000000000000" pitchFamily="50" charset="-78"/>
              </a:rPr>
              <a:t>والقرابة:</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smtClean="0">
                <a:latin typeface="Alilato ExtLt" pitchFamily="2" charset="-78"/>
                <a:cs typeface="Lifta Black" panose="00000900000000000000" pitchFamily="50" charset="-78"/>
              </a:rPr>
              <a:t>أ-</a:t>
            </a:r>
            <a:r>
              <a:rPr lang="ar-DZ" dirty="0">
                <a:latin typeface="Alilato ExtLt" pitchFamily="2" charset="-78"/>
                <a:cs typeface="Lifta Black" panose="00000900000000000000" pitchFamily="50" charset="-78"/>
              </a:rPr>
              <a:t>	نظرية فردريك </a:t>
            </a:r>
            <a:r>
              <a:rPr lang="ar-DZ" dirty="0" err="1" smtClean="0">
                <a:latin typeface="Alilato ExtLt" pitchFamily="2" charset="-78"/>
                <a:cs typeface="Lifta Black" panose="00000900000000000000" pitchFamily="50" charset="-78"/>
              </a:rPr>
              <a:t>انجلز</a:t>
            </a:r>
            <a:r>
              <a:rPr lang="ar-DZ" dirty="0" smtClean="0">
                <a:latin typeface="Alilato ExtLt" pitchFamily="2" charset="-78"/>
                <a:cs typeface="Lifta Black" panose="00000900000000000000" pitchFamily="50" charset="-78"/>
              </a:rPr>
              <a:t>:</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fontScale="85000" lnSpcReduction="20000"/>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فإذا كانت مختلف النظم والأجزاء المجتمعية بالنسبة </a:t>
            </a:r>
            <a:r>
              <a:rPr lang="ar-DZ" sz="3200" dirty="0" err="1">
                <a:latin typeface="Times New Roman" panose="02020603050405020304" pitchFamily="18" charset="0"/>
                <a:ea typeface="SimSun" panose="02010600030101010101" pitchFamily="2" charset="-122"/>
                <a:cs typeface="mohammad bold art 1" pitchFamily="2" charset="-78"/>
              </a:rPr>
              <a:t>للأنثروبولوجيين</a:t>
            </a:r>
            <a:r>
              <a:rPr lang="ar-DZ" sz="3200" dirty="0">
                <a:latin typeface="Times New Roman" panose="02020603050405020304" pitchFamily="18" charset="0"/>
                <a:ea typeface="SimSun" panose="02010600030101010101" pitchFamily="2" charset="-122"/>
                <a:cs typeface="mohammad bold art 1" pitchFamily="2" charset="-78"/>
              </a:rPr>
              <a:t> هي البنيات الأساسية المتحكمة في المجتمع فإن هذه البنيات حسب ليفي ستروس تخفي خلفها  البنيات الحقيقية المتحكمة في الواقع الاجتماعي ، لكن البنية الأساسية حسبه والتي تتخفى خلف هذه البنيات هي بنية العقل الإنساني كبنية نهائية لا شعورية ، وإذا كان الضمير الجمعي عند </a:t>
            </a:r>
            <a:r>
              <a:rPr lang="ar-DZ" sz="3200" dirty="0" err="1">
                <a:latin typeface="Times New Roman" panose="02020603050405020304" pitchFamily="18" charset="0"/>
                <a:ea typeface="SimSun" panose="02010600030101010101" pitchFamily="2" charset="-122"/>
                <a:cs typeface="mohammad bold art 1" pitchFamily="2" charset="-78"/>
              </a:rPr>
              <a:t>دوركايم</a:t>
            </a:r>
            <a:r>
              <a:rPr lang="ar-DZ" sz="3200" dirty="0">
                <a:latin typeface="Times New Roman" panose="02020603050405020304" pitchFamily="18" charset="0"/>
                <a:ea typeface="SimSun" panose="02010600030101010101" pitchFamily="2" charset="-122"/>
                <a:cs typeface="mohammad bold art 1" pitchFamily="2" charset="-78"/>
              </a:rPr>
              <a:t> </a:t>
            </a:r>
            <a:r>
              <a:rPr lang="ar-DZ" sz="3200" dirty="0" err="1">
                <a:latin typeface="Times New Roman" panose="02020603050405020304" pitchFamily="18" charset="0"/>
                <a:ea typeface="SimSun" panose="02010600030101010101" pitchFamily="2" charset="-122"/>
                <a:cs typeface="mohammad bold art 1" pitchFamily="2" charset="-78"/>
              </a:rPr>
              <a:t>واللا</a:t>
            </a:r>
            <a:r>
              <a:rPr lang="ar-DZ" sz="3200" dirty="0">
                <a:latin typeface="Times New Roman" panose="02020603050405020304" pitchFamily="18" charset="0"/>
                <a:ea typeface="SimSun" panose="02010600030101010101" pitchFamily="2" charset="-122"/>
                <a:cs typeface="mohammad bold art 1" pitchFamily="2" charset="-78"/>
              </a:rPr>
              <a:t> شعور عند فرويد هو المتحكم في الظواهر الاجتماعية والانسانية فإن بنية العقل وتركيبته هي المتحكمة في مختلف أنماط التفكير ونظم القرابة والدين وغيرها لدى كلود ليفي ستروس.</a:t>
            </a:r>
          </a:p>
        </p:txBody>
      </p:sp>
      <p:sp>
        <p:nvSpPr>
          <p:cNvPr id="4" name="Titre 1"/>
          <p:cNvSpPr txBox="1">
            <a:spLocks/>
          </p:cNvSpPr>
          <p:nvPr/>
        </p:nvSpPr>
        <p:spPr>
          <a:xfrm>
            <a:off x="7744968" y="64008"/>
            <a:ext cx="4373940" cy="52556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latin typeface="Alilato ExtLt" pitchFamily="2" charset="-78"/>
                <a:cs typeface="Alilato ExtLt" pitchFamily="2" charset="-78"/>
              </a:rPr>
              <a:t>أد.سليم</a:t>
            </a:r>
            <a:r>
              <a:rPr lang="ar-DZ" sz="3200" dirty="0" smtClean="0">
                <a:latin typeface="Alilato ExtLt" pitchFamily="2" charset="-78"/>
                <a:cs typeface="Alilato ExtLt" pitchFamily="2" charset="-78"/>
              </a:rPr>
              <a:t> درنوني</a:t>
            </a:r>
            <a:endParaRPr lang="fr-FR" sz="3200" dirty="0">
              <a:latin typeface="Alilato ExtLt" pitchFamily="2" charset="-78"/>
              <a:cs typeface="Alilato ExtLt" pitchFamily="2" charset="-78"/>
            </a:endParaRPr>
          </a:p>
        </p:txBody>
      </p:sp>
    </p:spTree>
    <p:extLst>
      <p:ext uri="{BB962C8B-B14F-4D97-AF65-F5344CB8AC3E}">
        <p14:creationId xmlns:p14="http://schemas.microsoft.com/office/powerpoint/2010/main" val="193122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a:t>
            </a:r>
            <a:r>
              <a:rPr lang="ar-DZ" sz="3600" dirty="0">
                <a:latin typeface="Alilato ExtLt" pitchFamily="2" charset="-78"/>
                <a:cs typeface="Lifta Black" panose="00000900000000000000" pitchFamily="50" charset="-78"/>
              </a:rPr>
              <a:t>2.	النظريات الحديثة في أنثروبولوجيا الانتماء </a:t>
            </a:r>
            <a:r>
              <a:rPr lang="ar-DZ" sz="3600" dirty="0" smtClean="0">
                <a:latin typeface="Alilato ExtLt" pitchFamily="2" charset="-78"/>
                <a:cs typeface="Lifta Black" panose="00000900000000000000" pitchFamily="50" charset="-78"/>
              </a:rPr>
              <a:t>والقرابة:</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smtClean="0">
                <a:latin typeface="Alilato ExtLt" pitchFamily="2" charset="-78"/>
                <a:cs typeface="Lifta Black" panose="00000900000000000000" pitchFamily="50" charset="-78"/>
              </a:rPr>
              <a:t>أ-</a:t>
            </a:r>
            <a:r>
              <a:rPr lang="ar-DZ" dirty="0">
                <a:latin typeface="Alilato ExtLt" pitchFamily="2" charset="-78"/>
                <a:cs typeface="Lifta Black" panose="00000900000000000000" pitchFamily="50" charset="-78"/>
              </a:rPr>
              <a:t>	نظرية فردريك </a:t>
            </a:r>
            <a:r>
              <a:rPr lang="ar-DZ" dirty="0" err="1" smtClean="0">
                <a:latin typeface="Alilato ExtLt" pitchFamily="2" charset="-78"/>
                <a:cs typeface="Lifta Black" panose="00000900000000000000" pitchFamily="50" charset="-78"/>
              </a:rPr>
              <a:t>انجلز</a:t>
            </a:r>
            <a:r>
              <a:rPr lang="ar-DZ" dirty="0" smtClean="0">
                <a:latin typeface="Alilato ExtLt" pitchFamily="2" charset="-78"/>
                <a:cs typeface="Lifta Black" panose="00000900000000000000" pitchFamily="50" charset="-78"/>
              </a:rPr>
              <a:t>:</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يعتمد </a:t>
            </a:r>
            <a:r>
              <a:rPr lang="ar-DZ" sz="3200" dirty="0" err="1">
                <a:latin typeface="Times New Roman" panose="02020603050405020304" pitchFamily="18" charset="0"/>
                <a:ea typeface="SimSun" panose="02010600030101010101" pitchFamily="2" charset="-122"/>
                <a:cs typeface="mohammad bold art 1" pitchFamily="2" charset="-78"/>
              </a:rPr>
              <a:t>انجلز</a:t>
            </a:r>
            <a:r>
              <a:rPr lang="ar-DZ" sz="3200" dirty="0">
                <a:latin typeface="Times New Roman" panose="02020603050405020304" pitchFamily="18" charset="0"/>
                <a:ea typeface="SimSun" panose="02010600030101010101" pitchFamily="2" charset="-122"/>
                <a:cs typeface="mohammad bold art 1" pitchFamily="2" charset="-78"/>
              </a:rPr>
              <a:t> بأن نظام العائلة يعتمد على نظام الزواج، ولا يمكن فهم النظام الاخير واستيعاب مضمونه الحضاري والانساني دون دراسته دراسة تاريخية فنظام الزواج حسب آراء </a:t>
            </a:r>
            <a:r>
              <a:rPr lang="ar-DZ" sz="3200" dirty="0" err="1">
                <a:latin typeface="Times New Roman" panose="02020603050405020304" pitchFamily="18" charset="0"/>
                <a:ea typeface="SimSun" panose="02010600030101010101" pitchFamily="2" charset="-122"/>
                <a:cs typeface="mohammad bold art 1" pitchFamily="2" charset="-78"/>
              </a:rPr>
              <a:t>انجلز</a:t>
            </a:r>
            <a:r>
              <a:rPr lang="ar-DZ" sz="3200" dirty="0">
                <a:latin typeface="Times New Roman" panose="02020603050405020304" pitchFamily="18" charset="0"/>
                <a:ea typeface="SimSun" panose="02010600030101010101" pitchFamily="2" charset="-122"/>
                <a:cs typeface="mohammad bold art 1" pitchFamily="2" charset="-78"/>
              </a:rPr>
              <a:t> يقسم تاريخيا الى ثلاثة اقسام رئيسية هي :</a:t>
            </a:r>
          </a:p>
        </p:txBody>
      </p:sp>
      <p:sp>
        <p:nvSpPr>
          <p:cNvPr id="4" name="Titre 1"/>
          <p:cNvSpPr txBox="1">
            <a:spLocks/>
          </p:cNvSpPr>
          <p:nvPr/>
        </p:nvSpPr>
        <p:spPr>
          <a:xfrm>
            <a:off x="7744968" y="64008"/>
            <a:ext cx="4373940" cy="52556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latin typeface="Alilato ExtLt" pitchFamily="2" charset="-78"/>
                <a:cs typeface="Alilato ExtLt" pitchFamily="2" charset="-78"/>
              </a:rPr>
              <a:t>أد.سليم</a:t>
            </a:r>
            <a:r>
              <a:rPr lang="ar-DZ" sz="3200" dirty="0" smtClean="0">
                <a:latin typeface="Alilato ExtLt" pitchFamily="2" charset="-78"/>
                <a:cs typeface="Alilato ExtLt" pitchFamily="2" charset="-78"/>
              </a:rPr>
              <a:t> درنوني</a:t>
            </a:r>
            <a:endParaRPr lang="fr-FR" sz="3200" dirty="0">
              <a:latin typeface="Alilato ExtLt" pitchFamily="2" charset="-78"/>
              <a:cs typeface="Alilato ExtLt" pitchFamily="2" charset="-78"/>
            </a:endParaRPr>
          </a:p>
        </p:txBody>
      </p:sp>
    </p:spTree>
    <p:extLst>
      <p:ext uri="{BB962C8B-B14F-4D97-AF65-F5344CB8AC3E}">
        <p14:creationId xmlns:p14="http://schemas.microsoft.com/office/powerpoint/2010/main" val="350850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a:t>
            </a:r>
            <a:r>
              <a:rPr lang="ar-DZ" sz="3600" dirty="0">
                <a:latin typeface="Alilato ExtLt" pitchFamily="2" charset="-78"/>
                <a:cs typeface="Lifta Black" panose="00000900000000000000" pitchFamily="50" charset="-78"/>
              </a:rPr>
              <a:t>2.	النظريات الحديثة في أنثروبولوجيا الانتماء </a:t>
            </a:r>
            <a:r>
              <a:rPr lang="ar-DZ" sz="3600" dirty="0" smtClean="0">
                <a:latin typeface="Alilato ExtLt" pitchFamily="2" charset="-78"/>
                <a:cs typeface="Lifta Black" panose="00000900000000000000" pitchFamily="50" charset="-78"/>
              </a:rPr>
              <a:t>والقرابة:</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smtClean="0">
                <a:latin typeface="Alilato ExtLt" pitchFamily="2" charset="-78"/>
                <a:cs typeface="Lifta Black" panose="00000900000000000000" pitchFamily="50" charset="-78"/>
              </a:rPr>
              <a:t>أ-</a:t>
            </a:r>
            <a:r>
              <a:rPr lang="ar-DZ" dirty="0">
                <a:latin typeface="Alilato ExtLt" pitchFamily="2" charset="-78"/>
                <a:cs typeface="Lifta Black" panose="00000900000000000000" pitchFamily="50" charset="-78"/>
              </a:rPr>
              <a:t>	نظرية فردريك </a:t>
            </a:r>
            <a:r>
              <a:rPr lang="ar-DZ" dirty="0" err="1" smtClean="0">
                <a:latin typeface="Alilato ExtLt" pitchFamily="2" charset="-78"/>
                <a:cs typeface="Lifta Black" panose="00000900000000000000" pitchFamily="50" charset="-78"/>
              </a:rPr>
              <a:t>انجلز</a:t>
            </a:r>
            <a:r>
              <a:rPr lang="ar-DZ" dirty="0" smtClean="0">
                <a:latin typeface="Alilato ExtLt" pitchFamily="2" charset="-78"/>
                <a:cs typeface="Lifta Black" panose="00000900000000000000" pitchFamily="50" charset="-78"/>
              </a:rPr>
              <a:t>:</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fontScale="85000" lnSpcReduction="10000"/>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نظام الزواج الجماعي (</a:t>
            </a:r>
            <a:r>
              <a:rPr lang="fr-FR" sz="3200" dirty="0">
                <a:latin typeface="Times New Roman" panose="02020603050405020304" pitchFamily="18" charset="0"/>
                <a:ea typeface="SimSun" panose="02010600030101010101" pitchFamily="2" charset="-122"/>
                <a:cs typeface="mohammad bold art 1" pitchFamily="2" charset="-78"/>
              </a:rPr>
              <a:t>plural </a:t>
            </a:r>
            <a:r>
              <a:rPr lang="fr-FR" sz="3200" dirty="0" err="1">
                <a:latin typeface="Times New Roman" panose="02020603050405020304" pitchFamily="18" charset="0"/>
                <a:ea typeface="SimSun" panose="02010600030101010101" pitchFamily="2" charset="-122"/>
                <a:cs typeface="mohammad bold art 1" pitchFamily="2" charset="-78"/>
              </a:rPr>
              <a:t>marriage</a:t>
            </a:r>
            <a:r>
              <a:rPr lang="fr-FR" sz="3200" dirty="0">
                <a:latin typeface="Times New Roman" panose="02020603050405020304" pitchFamily="18" charset="0"/>
                <a:ea typeface="SimSun" panose="02010600030101010101" pitchFamily="2" charset="-122"/>
                <a:cs typeface="mohammad bold art 1" pitchFamily="2" charset="-78"/>
              </a:rPr>
              <a:t>) </a:t>
            </a:r>
            <a:r>
              <a:rPr lang="ar-DZ" sz="3200" dirty="0">
                <a:latin typeface="Times New Roman" panose="02020603050405020304" pitchFamily="18" charset="0"/>
                <a:ea typeface="SimSun" panose="02010600030101010101" pitchFamily="2" charset="-122"/>
                <a:cs typeface="mohammad bold art 1" pitchFamily="2" charset="-78"/>
              </a:rPr>
              <a:t>الذي رافق مرحلة التوحش التي مر بها المجتمع البشري.</a:t>
            </a:r>
          </a:p>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نظام الزواج الثنائي (</a:t>
            </a:r>
            <a:r>
              <a:rPr lang="fr-FR" sz="3200" dirty="0">
                <a:latin typeface="Times New Roman" panose="02020603050405020304" pitchFamily="18" charset="0"/>
                <a:ea typeface="SimSun" panose="02010600030101010101" pitchFamily="2" charset="-122"/>
                <a:cs typeface="mohammad bold art 1" pitchFamily="2" charset="-78"/>
              </a:rPr>
              <a:t>Dual </a:t>
            </a:r>
            <a:r>
              <a:rPr lang="fr-FR" sz="3200" dirty="0" err="1">
                <a:latin typeface="Times New Roman" panose="02020603050405020304" pitchFamily="18" charset="0"/>
                <a:ea typeface="SimSun" panose="02010600030101010101" pitchFamily="2" charset="-122"/>
                <a:cs typeface="mohammad bold art 1" pitchFamily="2" charset="-78"/>
              </a:rPr>
              <a:t>marriage</a:t>
            </a:r>
            <a:r>
              <a:rPr lang="fr-FR" sz="3200" dirty="0">
                <a:latin typeface="Times New Roman" panose="02020603050405020304" pitchFamily="18" charset="0"/>
                <a:ea typeface="SimSun" panose="02010600030101010101" pitchFamily="2" charset="-122"/>
                <a:cs typeface="mohammad bold art 1" pitchFamily="2" charset="-78"/>
              </a:rPr>
              <a:t>) </a:t>
            </a:r>
            <a:r>
              <a:rPr lang="ar-DZ" sz="3200" dirty="0">
                <a:latin typeface="Times New Roman" panose="02020603050405020304" pitchFamily="18" charset="0"/>
                <a:ea typeface="SimSun" panose="02010600030101010101" pitchFamily="2" charset="-122"/>
                <a:cs typeface="mohammad bold art 1" pitchFamily="2" charset="-78"/>
              </a:rPr>
              <a:t>الذي رافق المرحلة البربرية التي مر بها المجتمع البشري.</a:t>
            </a:r>
          </a:p>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نظام الزواج الاحادي ( </a:t>
            </a:r>
            <a:r>
              <a:rPr lang="fr-FR" sz="3200" dirty="0" err="1">
                <a:latin typeface="Times New Roman" panose="02020603050405020304" pitchFamily="18" charset="0"/>
                <a:ea typeface="SimSun" panose="02010600030101010101" pitchFamily="2" charset="-122"/>
                <a:cs typeface="mohammad bold art 1" pitchFamily="2" charset="-78"/>
              </a:rPr>
              <a:t>monogamy</a:t>
            </a:r>
            <a:r>
              <a:rPr lang="fr-FR" sz="3200" dirty="0">
                <a:latin typeface="Times New Roman" panose="02020603050405020304" pitchFamily="18" charset="0"/>
                <a:ea typeface="SimSun" panose="02010600030101010101" pitchFamily="2" charset="-122"/>
                <a:cs typeface="mohammad bold art 1" pitchFamily="2" charset="-78"/>
              </a:rPr>
              <a:t>) </a:t>
            </a:r>
            <a:r>
              <a:rPr lang="ar-DZ" sz="3200" dirty="0">
                <a:latin typeface="Times New Roman" panose="02020603050405020304" pitchFamily="18" charset="0"/>
                <a:ea typeface="SimSun" panose="02010600030101010101" pitchFamily="2" charset="-122"/>
                <a:cs typeface="mohammad bold art 1" pitchFamily="2" charset="-78"/>
              </a:rPr>
              <a:t>الذي رافق مرحلة المدنية خصوصا المرحلة الاقطاعية والمرحلة الرأسمالية. وخلال تحول نظام الزواج من النظام الثنائي الى النظام الاحادي شهد المجتمع البشري شيوع نظام تعدد الزوجات (</a:t>
            </a:r>
            <a:r>
              <a:rPr lang="fr-FR" sz="3200" dirty="0" err="1">
                <a:latin typeface="Times New Roman" panose="02020603050405020304" pitchFamily="18" charset="0"/>
                <a:ea typeface="SimSun" panose="02010600030101010101" pitchFamily="2" charset="-122"/>
                <a:cs typeface="mohammad bold art 1" pitchFamily="2" charset="-78"/>
              </a:rPr>
              <a:t>polygamy</a:t>
            </a:r>
            <a:r>
              <a:rPr lang="fr-FR" sz="3200" dirty="0">
                <a:latin typeface="Times New Roman" panose="02020603050405020304" pitchFamily="18" charset="0"/>
                <a:ea typeface="SimSun" panose="02010600030101010101" pitchFamily="2" charset="-122"/>
                <a:cs typeface="mohammad bold art 1" pitchFamily="2" charset="-78"/>
              </a:rPr>
              <a:t>) </a:t>
            </a:r>
            <a:r>
              <a:rPr lang="ar-DZ" sz="3200" dirty="0">
                <a:latin typeface="Times New Roman" panose="02020603050405020304" pitchFamily="18" charset="0"/>
                <a:ea typeface="SimSun" panose="02010600030101010101" pitchFamily="2" charset="-122"/>
                <a:cs typeface="mohammad bold art 1" pitchFamily="2" charset="-78"/>
              </a:rPr>
              <a:t>في مجتمعات العبودية والاقطاع.</a:t>
            </a:r>
          </a:p>
        </p:txBody>
      </p:sp>
      <p:sp>
        <p:nvSpPr>
          <p:cNvPr id="4" name="Titre 1"/>
          <p:cNvSpPr txBox="1">
            <a:spLocks/>
          </p:cNvSpPr>
          <p:nvPr/>
        </p:nvSpPr>
        <p:spPr>
          <a:xfrm>
            <a:off x="7744968" y="64008"/>
            <a:ext cx="4373940" cy="52556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latin typeface="Alilato ExtLt" pitchFamily="2" charset="-78"/>
                <a:cs typeface="Alilato ExtLt" pitchFamily="2" charset="-78"/>
              </a:rPr>
              <a:t>أد.سليم</a:t>
            </a:r>
            <a:r>
              <a:rPr lang="ar-DZ" sz="3200" dirty="0" smtClean="0">
                <a:latin typeface="Alilato ExtLt" pitchFamily="2" charset="-78"/>
                <a:cs typeface="Alilato ExtLt" pitchFamily="2" charset="-78"/>
              </a:rPr>
              <a:t> درنوني</a:t>
            </a:r>
            <a:endParaRPr lang="fr-FR" sz="3200" dirty="0">
              <a:latin typeface="Alilato ExtLt" pitchFamily="2" charset="-78"/>
              <a:cs typeface="Alilato ExtLt" pitchFamily="2" charset="-78"/>
            </a:endParaRPr>
          </a:p>
        </p:txBody>
      </p:sp>
    </p:spTree>
    <p:extLst>
      <p:ext uri="{BB962C8B-B14F-4D97-AF65-F5344CB8AC3E}">
        <p14:creationId xmlns:p14="http://schemas.microsoft.com/office/powerpoint/2010/main" val="36089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par>
                          <p:cTn id="29" fill="hold">
                            <p:stCondLst>
                              <p:cond delay="62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
                                            <p:txEl>
                                              <p:pRg st="1" end="1"/>
                                            </p:txEl>
                                          </p:spTgt>
                                        </p:tgtEl>
                                      </p:cBhvr>
                                    </p:animEffect>
                                  </p:childTnLst>
                                </p:cTn>
                              </p:par>
                            </p:childTnLst>
                          </p:cTn>
                        </p:par>
                        <p:par>
                          <p:cTn id="37" fill="hold">
                            <p:stCondLst>
                              <p:cond delay="10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42"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a:t>
            </a:r>
            <a:r>
              <a:rPr lang="ar-DZ" sz="3600" dirty="0">
                <a:latin typeface="Alilato ExtLt" pitchFamily="2" charset="-78"/>
                <a:cs typeface="Lifta Black" panose="00000900000000000000" pitchFamily="50" charset="-78"/>
              </a:rPr>
              <a:t>2.	النظريات الحديثة في أنثروبولوجيا الانتماء </a:t>
            </a:r>
            <a:r>
              <a:rPr lang="ar-DZ" sz="3600" dirty="0" smtClean="0">
                <a:latin typeface="Alilato ExtLt" pitchFamily="2" charset="-78"/>
                <a:cs typeface="Lifta Black" panose="00000900000000000000" pitchFamily="50" charset="-78"/>
              </a:rPr>
              <a:t>والقرابة:</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smtClean="0">
                <a:latin typeface="Alilato ExtLt" pitchFamily="2" charset="-78"/>
                <a:cs typeface="Lifta Black" panose="00000900000000000000" pitchFamily="50" charset="-78"/>
              </a:rPr>
              <a:t>ب-</a:t>
            </a:r>
            <a:r>
              <a:rPr lang="ar-DZ" dirty="0">
                <a:latin typeface="Alilato ExtLt" pitchFamily="2" charset="-78"/>
                <a:cs typeface="Lifta Black" panose="00000900000000000000" pitchFamily="50" charset="-78"/>
              </a:rPr>
              <a:t>	نظرية ادورد </a:t>
            </a:r>
            <a:r>
              <a:rPr lang="ar-DZ" dirty="0" err="1">
                <a:latin typeface="Alilato ExtLt" pitchFamily="2" charset="-78"/>
                <a:cs typeface="Lifta Black" panose="00000900000000000000" pitchFamily="50" charset="-78"/>
              </a:rPr>
              <a:t>وسترمارك</a:t>
            </a:r>
            <a:r>
              <a:rPr lang="ar-DZ" dirty="0">
                <a:latin typeface="Alilato ExtLt" pitchFamily="2" charset="-78"/>
                <a:cs typeface="Lifta Black" panose="00000900000000000000" pitchFamily="50" charset="-78"/>
              </a:rPr>
              <a:t> </a:t>
            </a:r>
            <a:r>
              <a:rPr lang="ar-DZ" dirty="0" smtClean="0">
                <a:latin typeface="Alilato ExtLt" pitchFamily="2" charset="-78"/>
                <a:cs typeface="Lifta Black" panose="00000900000000000000" pitchFamily="50" charset="-78"/>
              </a:rPr>
              <a:t>:</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ادورد </a:t>
            </a:r>
            <a:r>
              <a:rPr lang="ar-DZ" sz="3200" dirty="0" err="1">
                <a:latin typeface="Times New Roman" panose="02020603050405020304" pitchFamily="18" charset="0"/>
                <a:ea typeface="SimSun" panose="02010600030101010101" pitchFamily="2" charset="-122"/>
                <a:cs typeface="mohammad bold art 1" pitchFamily="2" charset="-78"/>
              </a:rPr>
              <a:t>وسترمارك</a:t>
            </a:r>
            <a:r>
              <a:rPr lang="ar-DZ" sz="3200" dirty="0">
                <a:latin typeface="Times New Roman" panose="02020603050405020304" pitchFamily="18" charset="0"/>
                <a:ea typeface="SimSun" panose="02010600030101010101" pitchFamily="2" charset="-122"/>
                <a:cs typeface="mohammad bold art 1" pitchFamily="2" charset="-78"/>
              </a:rPr>
              <a:t> (1862-1939) واهتم هذا العالم بدراسته العائلة البشرية دراسة تاريخية اجتماعية. واشتهر بانتقاده لنظرية النسب الامي انتقادا علميا حيث كان يعتقد بأهمية النسب الابوي وتقدم هذا النسب تاريخيا على النسب الامي. وانتج الاسلوب المقارن والاسلوب التطوري في دراسة العائلة البشرية. </a:t>
            </a:r>
          </a:p>
        </p:txBody>
      </p:sp>
      <p:sp>
        <p:nvSpPr>
          <p:cNvPr id="4" name="Titre 1"/>
          <p:cNvSpPr txBox="1">
            <a:spLocks/>
          </p:cNvSpPr>
          <p:nvPr/>
        </p:nvSpPr>
        <p:spPr>
          <a:xfrm>
            <a:off x="7744968" y="64008"/>
            <a:ext cx="4373940" cy="52556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latin typeface="Alilato ExtLt" pitchFamily="2" charset="-78"/>
                <a:cs typeface="Alilato ExtLt" pitchFamily="2" charset="-78"/>
              </a:rPr>
              <a:t>أد.سليم</a:t>
            </a:r>
            <a:r>
              <a:rPr lang="ar-DZ" sz="3200" dirty="0" smtClean="0">
                <a:latin typeface="Alilato ExtLt" pitchFamily="2" charset="-78"/>
                <a:cs typeface="Alilato ExtLt" pitchFamily="2" charset="-78"/>
              </a:rPr>
              <a:t> درنوني</a:t>
            </a:r>
            <a:endParaRPr lang="fr-FR" sz="3200" dirty="0">
              <a:latin typeface="Alilato ExtLt" pitchFamily="2" charset="-78"/>
              <a:cs typeface="Alilato ExtLt" pitchFamily="2" charset="-78"/>
            </a:endParaRPr>
          </a:p>
        </p:txBody>
      </p:sp>
    </p:spTree>
    <p:extLst>
      <p:ext uri="{BB962C8B-B14F-4D97-AF65-F5344CB8AC3E}">
        <p14:creationId xmlns:p14="http://schemas.microsoft.com/office/powerpoint/2010/main" val="96097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ar-DZ" sz="4800" dirty="0">
                <a:latin typeface="Alilato ExtLt" pitchFamily="2" charset="-78"/>
                <a:cs typeface="Alilato ExtLt" pitchFamily="2" charset="-78"/>
              </a:rPr>
              <a:t>المعارف المسبقة المطلوبة </a:t>
            </a:r>
            <a:endParaRPr lang="fr-FR" sz="4800" dirty="0">
              <a:latin typeface="Alilato ExtLt" pitchFamily="2" charset="-78"/>
              <a:cs typeface="Alilato ExtLt" pitchFamily="2" charset="-78"/>
            </a:endParaRPr>
          </a:p>
        </p:txBody>
      </p:sp>
      <p:sp>
        <p:nvSpPr>
          <p:cNvPr id="3" name="Espace réservé du contenu 2"/>
          <p:cNvSpPr>
            <a:spLocks noGrp="1"/>
          </p:cNvSpPr>
          <p:nvPr>
            <p:ph idx="1"/>
          </p:nvPr>
        </p:nvSpPr>
        <p:spPr/>
        <p:txBody>
          <a:bodyPr/>
          <a:lstStyle/>
          <a:p>
            <a:pPr algn="r" rtl="1">
              <a:spcAft>
                <a:spcPts val="0"/>
              </a:spcAft>
            </a:pPr>
            <a:r>
              <a:rPr lang="ar-DZ" sz="3200" dirty="0" smtClean="0">
                <a:latin typeface="Times New Roman" panose="02020603050405020304" pitchFamily="18" charset="0"/>
                <a:ea typeface="SimSun" panose="02010600030101010101" pitchFamily="2" charset="-122"/>
                <a:cs typeface="mohammad bold art 1" pitchFamily="2" charset="-78"/>
              </a:rPr>
              <a:t>1)متمكن </a:t>
            </a:r>
            <a:r>
              <a:rPr lang="ar-DZ" sz="3200" dirty="0">
                <a:latin typeface="Times New Roman" panose="02020603050405020304" pitchFamily="18" charset="0"/>
                <a:ea typeface="SimSun" panose="02010600030101010101" pitchFamily="2" charset="-122"/>
                <a:cs typeface="mohammad bold art 1" pitchFamily="2" charset="-78"/>
              </a:rPr>
              <a:t>من معرفة ميادين </a:t>
            </a:r>
            <a:r>
              <a:rPr lang="ar-DZ" sz="3200" dirty="0" err="1">
                <a:latin typeface="Times New Roman" panose="02020603050405020304" pitchFamily="18" charset="0"/>
                <a:ea typeface="SimSun" panose="02010600030101010101" pitchFamily="2" charset="-122"/>
                <a:cs typeface="mohammad bold art 1" pitchFamily="2" charset="-78"/>
              </a:rPr>
              <a:t>الانثربولوجيا</a:t>
            </a:r>
            <a:r>
              <a:rPr lang="ar-DZ" sz="3200" dirty="0">
                <a:latin typeface="Times New Roman" panose="02020603050405020304" pitchFamily="18" charset="0"/>
                <a:ea typeface="SimSun" panose="02010600030101010101" pitchFamily="2" charset="-122"/>
                <a:cs typeface="mohammad bold art 1" pitchFamily="2" charset="-78"/>
              </a:rPr>
              <a:t> </a:t>
            </a:r>
          </a:p>
          <a:p>
            <a:pPr algn="r"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2)متمكن  من معرفة  اشكال التعبير </a:t>
            </a:r>
            <a:r>
              <a:rPr lang="ar-DZ" sz="3200" dirty="0" err="1">
                <a:latin typeface="Times New Roman" panose="02020603050405020304" pitchFamily="18" charset="0"/>
                <a:ea typeface="SimSun" panose="02010600030101010101" pitchFamily="2" charset="-122"/>
                <a:cs typeface="mohammad bold art 1" pitchFamily="2" charset="-78"/>
              </a:rPr>
              <a:t>والانثربولوجيا</a:t>
            </a:r>
            <a:r>
              <a:rPr lang="ar-DZ" sz="3200" dirty="0">
                <a:latin typeface="Times New Roman" panose="02020603050405020304" pitchFamily="18" charset="0"/>
                <a:ea typeface="SimSun" panose="02010600030101010101" pitchFamily="2" charset="-122"/>
                <a:cs typeface="mohammad bold art 1" pitchFamily="2" charset="-78"/>
              </a:rPr>
              <a:t> المغاربية </a:t>
            </a:r>
          </a:p>
          <a:p>
            <a:pPr algn="r"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3) متمكن  من معرفة  النظريات </a:t>
            </a:r>
            <a:r>
              <a:rPr lang="ar-DZ" sz="3200" dirty="0" err="1">
                <a:latin typeface="Times New Roman" panose="02020603050405020304" pitchFamily="18" charset="0"/>
                <a:ea typeface="SimSun" panose="02010600030101010101" pitchFamily="2" charset="-122"/>
                <a:cs typeface="mohammad bold art 1" pitchFamily="2" charset="-78"/>
              </a:rPr>
              <a:t>الأنثروبولوجية</a:t>
            </a:r>
            <a:r>
              <a:rPr lang="ar-DZ" sz="3200" dirty="0">
                <a:latin typeface="Times New Roman" panose="02020603050405020304" pitchFamily="18" charset="0"/>
                <a:ea typeface="SimSun" panose="02010600030101010101" pitchFamily="2" charset="-122"/>
                <a:cs typeface="mohammad bold art 1" pitchFamily="2" charset="-78"/>
              </a:rPr>
              <a:t> </a:t>
            </a:r>
            <a:r>
              <a:rPr lang="ar-DZ" sz="3200" dirty="0" err="1">
                <a:latin typeface="Times New Roman" panose="02020603050405020304" pitchFamily="18" charset="0"/>
                <a:ea typeface="SimSun" panose="02010600030101010101" pitchFamily="2" charset="-122"/>
                <a:cs typeface="mohammad bold art 1" pitchFamily="2" charset="-78"/>
              </a:rPr>
              <a:t>الكلاسكية</a:t>
            </a:r>
            <a:r>
              <a:rPr lang="ar-DZ" sz="3200" dirty="0">
                <a:latin typeface="Times New Roman" panose="02020603050405020304" pitchFamily="18" charset="0"/>
                <a:ea typeface="SimSun" panose="02010600030101010101" pitchFamily="2" charset="-122"/>
                <a:cs typeface="mohammad bold art 1" pitchFamily="2" charset="-78"/>
              </a:rPr>
              <a:t> والحديثة</a:t>
            </a:r>
          </a:p>
          <a:p>
            <a:endParaRPr lang="fr-FR" dirty="0"/>
          </a:p>
        </p:txBody>
      </p:sp>
      <p:sp>
        <p:nvSpPr>
          <p:cNvPr id="4" name="Titre 1"/>
          <p:cNvSpPr txBox="1">
            <a:spLocks/>
          </p:cNvSpPr>
          <p:nvPr/>
        </p:nvSpPr>
        <p:spPr>
          <a:xfrm>
            <a:off x="10294182" y="1015397"/>
            <a:ext cx="2135622" cy="72788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solidFill>
                  <a:schemeClr val="bg1"/>
                </a:solidFill>
                <a:latin typeface="Alilato ExtLt" pitchFamily="2" charset="-78"/>
                <a:cs typeface="Alilato ExtLt" pitchFamily="2" charset="-78"/>
              </a:rPr>
              <a:t>أد.سليم</a:t>
            </a:r>
            <a:r>
              <a:rPr lang="ar-DZ" sz="3200" dirty="0" smtClean="0">
                <a:solidFill>
                  <a:schemeClr val="bg1"/>
                </a:solidFill>
                <a:latin typeface="Alilato ExtLt" pitchFamily="2" charset="-78"/>
                <a:cs typeface="Alilato ExtLt" pitchFamily="2" charset="-78"/>
              </a:rPr>
              <a:t> درنوني</a:t>
            </a:r>
            <a:endParaRPr lang="fr-FR" sz="3200" dirty="0">
              <a:solidFill>
                <a:schemeClr val="bg1"/>
              </a:solidFill>
              <a:latin typeface="Alilato ExtLt" pitchFamily="2" charset="-78"/>
              <a:cs typeface="Alilato ExtLt" pitchFamily="2" charset="-78"/>
            </a:endParaRPr>
          </a:p>
        </p:txBody>
      </p:sp>
    </p:spTree>
    <p:extLst>
      <p:ext uri="{BB962C8B-B14F-4D97-AF65-F5344CB8AC3E}">
        <p14:creationId xmlns:p14="http://schemas.microsoft.com/office/powerpoint/2010/main" val="271939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par>
                          <p:cTn id="29" fill="hold">
                            <p:stCondLst>
                              <p:cond delay="41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
                                            <p:txEl>
                                              <p:pRg st="1" end="1"/>
                                            </p:txEl>
                                          </p:spTgt>
                                        </p:tgtEl>
                                      </p:cBhvr>
                                    </p:animEffect>
                                  </p:childTnLst>
                                </p:cTn>
                              </p:par>
                            </p:childTnLst>
                          </p:cTn>
                        </p:par>
                        <p:par>
                          <p:cTn id="37" fill="hold">
                            <p:stCondLst>
                              <p:cond delay="70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42"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a:t>
            </a:r>
            <a:r>
              <a:rPr lang="ar-DZ" sz="3600" dirty="0">
                <a:latin typeface="Alilato ExtLt" pitchFamily="2" charset="-78"/>
                <a:cs typeface="Lifta Black" panose="00000900000000000000" pitchFamily="50" charset="-78"/>
              </a:rPr>
              <a:t>2.	النظريات الحديثة في أنثروبولوجيا الانتماء </a:t>
            </a:r>
            <a:r>
              <a:rPr lang="ar-DZ" sz="3600" dirty="0" smtClean="0">
                <a:latin typeface="Alilato ExtLt" pitchFamily="2" charset="-78"/>
                <a:cs typeface="Lifta Black" panose="00000900000000000000" pitchFamily="50" charset="-78"/>
              </a:rPr>
              <a:t>والقرابة:</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smtClean="0">
                <a:latin typeface="Alilato ExtLt" pitchFamily="2" charset="-78"/>
                <a:cs typeface="Lifta Black" panose="00000900000000000000" pitchFamily="50" charset="-78"/>
              </a:rPr>
              <a:t>ب-</a:t>
            </a:r>
            <a:r>
              <a:rPr lang="ar-DZ" dirty="0">
                <a:latin typeface="Alilato ExtLt" pitchFamily="2" charset="-78"/>
                <a:cs typeface="Lifta Black" panose="00000900000000000000" pitchFamily="50" charset="-78"/>
              </a:rPr>
              <a:t>	نظرية ادورد </a:t>
            </a:r>
            <a:r>
              <a:rPr lang="ar-DZ" dirty="0" err="1">
                <a:latin typeface="Alilato ExtLt" pitchFamily="2" charset="-78"/>
                <a:cs typeface="Lifta Black" panose="00000900000000000000" pitchFamily="50" charset="-78"/>
              </a:rPr>
              <a:t>وسترمارك</a:t>
            </a:r>
            <a:r>
              <a:rPr lang="ar-DZ" dirty="0">
                <a:latin typeface="Alilato ExtLt" pitchFamily="2" charset="-78"/>
                <a:cs typeface="Lifta Black" panose="00000900000000000000" pitchFamily="50" charset="-78"/>
              </a:rPr>
              <a:t> </a:t>
            </a:r>
            <a:r>
              <a:rPr lang="ar-DZ" dirty="0" smtClean="0">
                <a:latin typeface="Alilato ExtLt" pitchFamily="2" charset="-78"/>
                <a:cs typeface="Lifta Black" panose="00000900000000000000" pitchFamily="50" charset="-78"/>
              </a:rPr>
              <a:t>:</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fontScale="92500" lnSpcReduction="20000"/>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يذكر </a:t>
            </a:r>
            <a:r>
              <a:rPr lang="ar-DZ" sz="3200" dirty="0" err="1">
                <a:latin typeface="Times New Roman" panose="02020603050405020304" pitchFamily="18" charset="0"/>
                <a:ea typeface="SimSun" panose="02010600030101010101" pitchFamily="2" charset="-122"/>
                <a:cs typeface="mohammad bold art 1" pitchFamily="2" charset="-78"/>
              </a:rPr>
              <a:t>وسترمارك</a:t>
            </a:r>
            <a:r>
              <a:rPr lang="ar-DZ" sz="3200" dirty="0">
                <a:latin typeface="Times New Roman" panose="02020603050405020304" pitchFamily="18" charset="0"/>
                <a:ea typeface="SimSun" panose="02010600030101010101" pitchFamily="2" charset="-122"/>
                <a:cs typeface="mohammad bold art 1" pitchFamily="2" charset="-78"/>
              </a:rPr>
              <a:t> في كتابة ( تاريخ الزواج البشري) بأن الزواج هو اساس تكوين العائلة، فبعد عقد الزواج بين الرجل والمرأة تتكون العائلة. ثم بعد ذلك تكبر حجماً وتزداد ترسخاً بعد انجابها </a:t>
            </a:r>
            <a:r>
              <a:rPr lang="ar-DZ" sz="3200" dirty="0" err="1">
                <a:latin typeface="Times New Roman" panose="02020603050405020304" pitchFamily="18" charset="0"/>
                <a:ea typeface="SimSun" panose="02010600030101010101" pitchFamily="2" charset="-122"/>
                <a:cs typeface="mohammad bold art 1" pitchFamily="2" charset="-78"/>
              </a:rPr>
              <a:t>للاطفال</a:t>
            </a:r>
            <a:r>
              <a:rPr lang="ar-DZ" sz="3200" dirty="0">
                <a:latin typeface="Times New Roman" panose="02020603050405020304" pitchFamily="18" charset="0"/>
                <a:ea typeface="SimSun" panose="02010600030101010101" pitchFamily="2" charset="-122"/>
                <a:cs typeface="mohammad bold art 1" pitchFamily="2" charset="-78"/>
              </a:rPr>
              <a:t> والزواج حسب تعريف </a:t>
            </a:r>
            <a:r>
              <a:rPr lang="ar-DZ" sz="3200" dirty="0" err="1">
                <a:latin typeface="Times New Roman" panose="02020603050405020304" pitchFamily="18" charset="0"/>
                <a:ea typeface="SimSun" panose="02010600030101010101" pitchFamily="2" charset="-122"/>
                <a:cs typeface="mohammad bold art 1" pitchFamily="2" charset="-78"/>
              </a:rPr>
              <a:t>وسترمارك</a:t>
            </a:r>
            <a:r>
              <a:rPr lang="ar-DZ" sz="3200" dirty="0">
                <a:latin typeface="Times New Roman" panose="02020603050405020304" pitchFamily="18" charset="0"/>
                <a:ea typeface="SimSun" panose="02010600030101010101" pitchFamily="2" charset="-122"/>
                <a:cs typeface="mohammad bold art 1" pitchFamily="2" charset="-78"/>
              </a:rPr>
              <a:t> هو علاقة اجتماعية جنسية تقع بين شخصين مختلفين في الجنس ( رجل وامرأة) يشرعها ويبررها وجودها المجتمع، وتستمر لفترة طويلة من الزمن يستطيع خلالها الشخصان المتزوجان انجاب الاطفال وتربيتهم تربية اجتماعية واخلاقية ودينية. </a:t>
            </a:r>
          </a:p>
        </p:txBody>
      </p:sp>
      <p:sp>
        <p:nvSpPr>
          <p:cNvPr id="4" name="Titre 1"/>
          <p:cNvSpPr txBox="1">
            <a:spLocks/>
          </p:cNvSpPr>
          <p:nvPr/>
        </p:nvSpPr>
        <p:spPr>
          <a:xfrm>
            <a:off x="7744968" y="64008"/>
            <a:ext cx="4373940" cy="52556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latin typeface="Alilato ExtLt" pitchFamily="2" charset="-78"/>
                <a:cs typeface="Alilato ExtLt" pitchFamily="2" charset="-78"/>
              </a:rPr>
              <a:t>أد.سليم</a:t>
            </a:r>
            <a:r>
              <a:rPr lang="ar-DZ" sz="3200" dirty="0" smtClean="0">
                <a:latin typeface="Alilato ExtLt" pitchFamily="2" charset="-78"/>
                <a:cs typeface="Alilato ExtLt" pitchFamily="2" charset="-78"/>
              </a:rPr>
              <a:t> درنوني</a:t>
            </a:r>
            <a:endParaRPr lang="fr-FR" sz="3200" dirty="0">
              <a:latin typeface="Alilato ExtLt" pitchFamily="2" charset="-78"/>
              <a:cs typeface="Alilato ExtLt" pitchFamily="2" charset="-78"/>
            </a:endParaRPr>
          </a:p>
        </p:txBody>
      </p:sp>
    </p:spTree>
    <p:extLst>
      <p:ext uri="{BB962C8B-B14F-4D97-AF65-F5344CB8AC3E}">
        <p14:creationId xmlns:p14="http://schemas.microsoft.com/office/powerpoint/2010/main" val="86007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a:t>
            </a:r>
            <a:r>
              <a:rPr lang="ar-DZ" sz="3600" dirty="0">
                <a:latin typeface="Alilato ExtLt" pitchFamily="2" charset="-78"/>
                <a:cs typeface="Lifta Black" panose="00000900000000000000" pitchFamily="50" charset="-78"/>
              </a:rPr>
              <a:t>2.	النظريات الحديثة في أنثروبولوجيا الانتماء </a:t>
            </a:r>
            <a:r>
              <a:rPr lang="ar-DZ" sz="3600" dirty="0" smtClean="0">
                <a:latin typeface="Alilato ExtLt" pitchFamily="2" charset="-78"/>
                <a:cs typeface="Lifta Black" panose="00000900000000000000" pitchFamily="50" charset="-78"/>
              </a:rPr>
              <a:t>والقرابة:</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smtClean="0">
                <a:latin typeface="Alilato ExtLt" pitchFamily="2" charset="-78"/>
                <a:cs typeface="Lifta Black" panose="00000900000000000000" pitchFamily="50" charset="-78"/>
              </a:rPr>
              <a:t>ب-</a:t>
            </a:r>
            <a:r>
              <a:rPr lang="ar-DZ" dirty="0">
                <a:latin typeface="Alilato ExtLt" pitchFamily="2" charset="-78"/>
                <a:cs typeface="Lifta Black" panose="00000900000000000000" pitchFamily="50" charset="-78"/>
              </a:rPr>
              <a:t>	نظرية ادورد </a:t>
            </a:r>
            <a:r>
              <a:rPr lang="ar-DZ" dirty="0" err="1">
                <a:latin typeface="Alilato ExtLt" pitchFamily="2" charset="-78"/>
                <a:cs typeface="Lifta Black" panose="00000900000000000000" pitchFamily="50" charset="-78"/>
              </a:rPr>
              <a:t>وسترمارك</a:t>
            </a:r>
            <a:r>
              <a:rPr lang="ar-DZ" dirty="0">
                <a:latin typeface="Alilato ExtLt" pitchFamily="2" charset="-78"/>
                <a:cs typeface="Lifta Black" panose="00000900000000000000" pitchFamily="50" charset="-78"/>
              </a:rPr>
              <a:t> </a:t>
            </a:r>
            <a:r>
              <a:rPr lang="ar-DZ" dirty="0" smtClean="0">
                <a:latin typeface="Alilato ExtLt" pitchFamily="2" charset="-78"/>
                <a:cs typeface="Lifta Black" panose="00000900000000000000" pitchFamily="50" charset="-78"/>
              </a:rPr>
              <a:t>:</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fontScale="92500" lnSpcReduction="20000"/>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يذكر </a:t>
            </a:r>
            <a:r>
              <a:rPr lang="ar-DZ" sz="3200" dirty="0" err="1">
                <a:latin typeface="Times New Roman" panose="02020603050405020304" pitchFamily="18" charset="0"/>
                <a:ea typeface="SimSun" panose="02010600030101010101" pitchFamily="2" charset="-122"/>
                <a:cs typeface="mohammad bold art 1" pitchFamily="2" charset="-78"/>
              </a:rPr>
              <a:t>وسترمارك</a:t>
            </a:r>
            <a:r>
              <a:rPr lang="ar-DZ" sz="3200" dirty="0">
                <a:latin typeface="Times New Roman" panose="02020603050405020304" pitchFamily="18" charset="0"/>
                <a:ea typeface="SimSun" panose="02010600030101010101" pitchFamily="2" charset="-122"/>
                <a:cs typeface="mohammad bold art 1" pitchFamily="2" charset="-78"/>
              </a:rPr>
              <a:t> في كتابة ( تاريخ الزواج البشري) بأن الزواج هو اساس تكوين العائلة، فبعد عقد الزواج بين الرجل والمرأة تتكون العائلة. ثم بعد ذلك تكبر حجماً وتزداد ترسخاً بعد انجابها </a:t>
            </a:r>
            <a:r>
              <a:rPr lang="ar-DZ" sz="3200" dirty="0" err="1">
                <a:latin typeface="Times New Roman" panose="02020603050405020304" pitchFamily="18" charset="0"/>
                <a:ea typeface="SimSun" panose="02010600030101010101" pitchFamily="2" charset="-122"/>
                <a:cs typeface="mohammad bold art 1" pitchFamily="2" charset="-78"/>
              </a:rPr>
              <a:t>للاطفال</a:t>
            </a:r>
            <a:r>
              <a:rPr lang="ar-DZ" sz="3200" dirty="0">
                <a:latin typeface="Times New Roman" panose="02020603050405020304" pitchFamily="18" charset="0"/>
                <a:ea typeface="SimSun" panose="02010600030101010101" pitchFamily="2" charset="-122"/>
                <a:cs typeface="mohammad bold art 1" pitchFamily="2" charset="-78"/>
              </a:rPr>
              <a:t> والزواج حسب تعريف </a:t>
            </a:r>
            <a:r>
              <a:rPr lang="ar-DZ" sz="3200" dirty="0" err="1">
                <a:latin typeface="Times New Roman" panose="02020603050405020304" pitchFamily="18" charset="0"/>
                <a:ea typeface="SimSun" panose="02010600030101010101" pitchFamily="2" charset="-122"/>
                <a:cs typeface="mohammad bold art 1" pitchFamily="2" charset="-78"/>
              </a:rPr>
              <a:t>وسترمارك</a:t>
            </a:r>
            <a:r>
              <a:rPr lang="ar-DZ" sz="3200" dirty="0">
                <a:latin typeface="Times New Roman" panose="02020603050405020304" pitchFamily="18" charset="0"/>
                <a:ea typeface="SimSun" panose="02010600030101010101" pitchFamily="2" charset="-122"/>
                <a:cs typeface="mohammad bold art 1" pitchFamily="2" charset="-78"/>
              </a:rPr>
              <a:t> هو علاقة اجتماعية جنسية تقع بين شخصين مختلفين في الجنس ( رجل وامرأة) يشرعها ويبررها وجودها المجتمع، وتستمر لفترة طويلة من الزمن يستطيع خلالها الشخصان المتزوجان انجاب الاطفال وتربيتهم تربية اجتماعية واخلاقية ودينية. </a:t>
            </a:r>
          </a:p>
        </p:txBody>
      </p:sp>
      <p:sp>
        <p:nvSpPr>
          <p:cNvPr id="4" name="Titre 1"/>
          <p:cNvSpPr txBox="1">
            <a:spLocks/>
          </p:cNvSpPr>
          <p:nvPr/>
        </p:nvSpPr>
        <p:spPr>
          <a:xfrm>
            <a:off x="7744968" y="64008"/>
            <a:ext cx="4373940" cy="52556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latin typeface="Alilato ExtLt" pitchFamily="2" charset="-78"/>
                <a:cs typeface="Alilato ExtLt" pitchFamily="2" charset="-78"/>
              </a:rPr>
              <a:t>أد.سليم</a:t>
            </a:r>
            <a:r>
              <a:rPr lang="ar-DZ" sz="3200" dirty="0" smtClean="0">
                <a:latin typeface="Alilato ExtLt" pitchFamily="2" charset="-78"/>
                <a:cs typeface="Alilato ExtLt" pitchFamily="2" charset="-78"/>
              </a:rPr>
              <a:t> درنوني</a:t>
            </a:r>
            <a:endParaRPr lang="fr-FR" sz="3200" dirty="0">
              <a:latin typeface="Alilato ExtLt" pitchFamily="2" charset="-78"/>
              <a:cs typeface="Alilato ExtLt" pitchFamily="2" charset="-78"/>
            </a:endParaRPr>
          </a:p>
        </p:txBody>
      </p:sp>
    </p:spTree>
    <p:extLst>
      <p:ext uri="{BB962C8B-B14F-4D97-AF65-F5344CB8AC3E}">
        <p14:creationId xmlns:p14="http://schemas.microsoft.com/office/powerpoint/2010/main" val="152917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a:t>
            </a:r>
            <a:r>
              <a:rPr lang="ar-DZ" sz="3600" dirty="0">
                <a:latin typeface="Alilato ExtLt" pitchFamily="2" charset="-78"/>
                <a:cs typeface="Lifta Black" panose="00000900000000000000" pitchFamily="50" charset="-78"/>
              </a:rPr>
              <a:t>2.	النظريات الحديثة في أنثروبولوجيا الانتماء </a:t>
            </a:r>
            <a:r>
              <a:rPr lang="ar-DZ" sz="3600" dirty="0" smtClean="0">
                <a:latin typeface="Alilato ExtLt" pitchFamily="2" charset="-78"/>
                <a:cs typeface="Lifta Black" panose="00000900000000000000" pitchFamily="50" charset="-78"/>
              </a:rPr>
              <a:t>والقرابة:</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smtClean="0">
                <a:latin typeface="Alilato ExtLt" pitchFamily="2" charset="-78"/>
                <a:cs typeface="Lifta Black" panose="00000900000000000000" pitchFamily="50" charset="-78"/>
              </a:rPr>
              <a:t>ب-</a:t>
            </a:r>
            <a:r>
              <a:rPr lang="ar-DZ" dirty="0">
                <a:latin typeface="Alilato ExtLt" pitchFamily="2" charset="-78"/>
                <a:cs typeface="Lifta Black" panose="00000900000000000000" pitchFamily="50" charset="-78"/>
              </a:rPr>
              <a:t>	نظرية ادورد </a:t>
            </a:r>
            <a:r>
              <a:rPr lang="ar-DZ" dirty="0" err="1">
                <a:latin typeface="Alilato ExtLt" pitchFamily="2" charset="-78"/>
                <a:cs typeface="Lifta Black" panose="00000900000000000000" pitchFamily="50" charset="-78"/>
              </a:rPr>
              <a:t>وسترمارك</a:t>
            </a:r>
            <a:r>
              <a:rPr lang="ar-DZ" dirty="0">
                <a:latin typeface="Alilato ExtLt" pitchFamily="2" charset="-78"/>
                <a:cs typeface="Lifta Black" panose="00000900000000000000" pitchFamily="50" charset="-78"/>
              </a:rPr>
              <a:t> </a:t>
            </a:r>
            <a:r>
              <a:rPr lang="ar-DZ" dirty="0" smtClean="0">
                <a:latin typeface="Alilato ExtLt" pitchFamily="2" charset="-78"/>
                <a:cs typeface="Lifta Black" panose="00000900000000000000" pitchFamily="50" charset="-78"/>
              </a:rPr>
              <a:t>:</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ويعتقد </a:t>
            </a:r>
            <a:r>
              <a:rPr lang="ar-DZ" sz="3200" dirty="0" err="1">
                <a:latin typeface="Times New Roman" panose="02020603050405020304" pitchFamily="18" charset="0"/>
                <a:ea typeface="SimSun" panose="02010600030101010101" pitchFamily="2" charset="-122"/>
                <a:cs typeface="mohammad bold art 1" pitchFamily="2" charset="-78"/>
              </a:rPr>
              <a:t>وسترمارك</a:t>
            </a:r>
            <a:r>
              <a:rPr lang="ar-DZ" sz="3200" dirty="0">
                <a:latin typeface="Times New Roman" panose="02020603050405020304" pitchFamily="18" charset="0"/>
                <a:ea typeface="SimSun" panose="02010600030101010101" pitchFamily="2" charset="-122"/>
                <a:cs typeface="mohammad bold art 1" pitchFamily="2" charset="-78"/>
              </a:rPr>
              <a:t> بأنه الانسان منذ بداية الخليقة يميل نحو الزواج </a:t>
            </a:r>
            <a:r>
              <a:rPr lang="ar-DZ" sz="3200" dirty="0" err="1">
                <a:latin typeface="Times New Roman" panose="02020603050405020304" pitchFamily="18" charset="0"/>
                <a:ea typeface="SimSun" panose="02010600030101010101" pitchFamily="2" charset="-122"/>
                <a:cs typeface="mohammad bold art 1" pitchFamily="2" charset="-78"/>
              </a:rPr>
              <a:t>بأمرأة</a:t>
            </a:r>
            <a:r>
              <a:rPr lang="ar-DZ" sz="3200" dirty="0">
                <a:latin typeface="Times New Roman" panose="02020603050405020304" pitchFamily="18" charset="0"/>
                <a:ea typeface="SimSun" panose="02010600030101010101" pitchFamily="2" charset="-122"/>
                <a:cs typeface="mohammad bold art 1" pitchFamily="2" charset="-78"/>
              </a:rPr>
              <a:t> واحدة وهنا ينتقد </a:t>
            </a:r>
            <a:r>
              <a:rPr lang="ar-DZ" sz="3200" dirty="0" err="1">
                <a:latin typeface="Times New Roman" panose="02020603050405020304" pitchFamily="18" charset="0"/>
                <a:ea typeface="SimSun" panose="02010600030101010101" pitchFamily="2" charset="-122"/>
                <a:cs typeface="mohammad bold art 1" pitchFamily="2" charset="-78"/>
              </a:rPr>
              <a:t>وسترمارك</a:t>
            </a:r>
            <a:r>
              <a:rPr lang="ar-DZ" sz="3200" dirty="0">
                <a:latin typeface="Times New Roman" panose="02020603050405020304" pitchFamily="18" charset="0"/>
                <a:ea typeface="SimSun" panose="02010600030101010101" pitchFamily="2" charset="-122"/>
                <a:cs typeface="mohammad bold art 1" pitchFamily="2" charset="-78"/>
              </a:rPr>
              <a:t> آراء </a:t>
            </a:r>
            <a:r>
              <a:rPr lang="ar-DZ" sz="3200" dirty="0" err="1">
                <a:latin typeface="Times New Roman" panose="02020603050405020304" pitchFamily="18" charset="0"/>
                <a:ea typeface="SimSun" panose="02010600030101010101" pitchFamily="2" charset="-122"/>
                <a:cs typeface="mohammad bold art 1" pitchFamily="2" charset="-78"/>
              </a:rPr>
              <a:t>موركن</a:t>
            </a:r>
            <a:r>
              <a:rPr lang="ar-DZ" sz="3200" dirty="0">
                <a:latin typeface="Times New Roman" panose="02020603050405020304" pitchFamily="18" charset="0"/>
                <a:ea typeface="SimSun" panose="02010600030101010101" pitchFamily="2" charset="-122"/>
                <a:cs typeface="mohammad bold art 1" pitchFamily="2" charset="-78"/>
              </a:rPr>
              <a:t> التي تشير الى المراحل التاريخية الثلاث التي مر بها نظام الزواج في العالم وهي مرحلة الزواج الجماعي ومرحلة تعدد الزوجات او الازواج واخيرا مرحلة الزواج الاحادي.</a:t>
            </a:r>
          </a:p>
        </p:txBody>
      </p:sp>
      <p:sp>
        <p:nvSpPr>
          <p:cNvPr id="4" name="Titre 1"/>
          <p:cNvSpPr txBox="1">
            <a:spLocks/>
          </p:cNvSpPr>
          <p:nvPr/>
        </p:nvSpPr>
        <p:spPr>
          <a:xfrm>
            <a:off x="7744968" y="64008"/>
            <a:ext cx="4373940" cy="52556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latin typeface="Alilato ExtLt" pitchFamily="2" charset="-78"/>
                <a:cs typeface="Alilato ExtLt" pitchFamily="2" charset="-78"/>
              </a:rPr>
              <a:t>أد.سليم</a:t>
            </a:r>
            <a:r>
              <a:rPr lang="ar-DZ" sz="3200" dirty="0" smtClean="0">
                <a:latin typeface="Alilato ExtLt" pitchFamily="2" charset="-78"/>
                <a:cs typeface="Alilato ExtLt" pitchFamily="2" charset="-78"/>
              </a:rPr>
              <a:t> درنوني</a:t>
            </a:r>
            <a:endParaRPr lang="fr-FR" sz="3200" dirty="0">
              <a:latin typeface="Alilato ExtLt" pitchFamily="2" charset="-78"/>
              <a:cs typeface="Alilato ExtLt" pitchFamily="2" charset="-78"/>
            </a:endParaRPr>
          </a:p>
        </p:txBody>
      </p:sp>
    </p:spTree>
    <p:extLst>
      <p:ext uri="{BB962C8B-B14F-4D97-AF65-F5344CB8AC3E}">
        <p14:creationId xmlns:p14="http://schemas.microsoft.com/office/powerpoint/2010/main" val="220229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a:t>
            </a:r>
            <a:r>
              <a:rPr lang="ar-DZ" sz="3600" dirty="0">
                <a:latin typeface="Alilato ExtLt" pitchFamily="2" charset="-78"/>
                <a:cs typeface="Lifta Black" panose="00000900000000000000" pitchFamily="50" charset="-78"/>
              </a:rPr>
              <a:t>2.	النظريات الحديثة في أنثروبولوجيا الانتماء </a:t>
            </a:r>
            <a:r>
              <a:rPr lang="ar-DZ" sz="3600" dirty="0" smtClean="0">
                <a:latin typeface="Alilato ExtLt" pitchFamily="2" charset="-78"/>
                <a:cs typeface="Lifta Black" panose="00000900000000000000" pitchFamily="50" charset="-78"/>
              </a:rPr>
              <a:t>والقرابة:</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smtClean="0">
                <a:latin typeface="Alilato ExtLt" pitchFamily="2" charset="-78"/>
                <a:cs typeface="Lifta Black" panose="00000900000000000000" pitchFamily="50" charset="-78"/>
              </a:rPr>
              <a:t>ب-</a:t>
            </a:r>
            <a:r>
              <a:rPr lang="ar-DZ" dirty="0">
                <a:latin typeface="Alilato ExtLt" pitchFamily="2" charset="-78"/>
                <a:cs typeface="Lifta Black" panose="00000900000000000000" pitchFamily="50" charset="-78"/>
              </a:rPr>
              <a:t>	نظرية ادورد </a:t>
            </a:r>
            <a:r>
              <a:rPr lang="ar-DZ" dirty="0" err="1">
                <a:latin typeface="Alilato ExtLt" pitchFamily="2" charset="-78"/>
                <a:cs typeface="Lifta Black" panose="00000900000000000000" pitchFamily="50" charset="-78"/>
              </a:rPr>
              <a:t>وسترمارك</a:t>
            </a:r>
            <a:r>
              <a:rPr lang="ar-DZ" dirty="0">
                <a:latin typeface="Alilato ExtLt" pitchFamily="2" charset="-78"/>
                <a:cs typeface="Lifta Black" panose="00000900000000000000" pitchFamily="50" charset="-78"/>
              </a:rPr>
              <a:t> </a:t>
            </a:r>
            <a:r>
              <a:rPr lang="ar-DZ" dirty="0" smtClean="0">
                <a:latin typeface="Alilato ExtLt" pitchFamily="2" charset="-78"/>
                <a:cs typeface="Lifta Black" panose="00000900000000000000" pitchFamily="50" charset="-78"/>
              </a:rPr>
              <a:t>:</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lnSpcReduction="10000"/>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 وبعد قيام </a:t>
            </a:r>
            <a:r>
              <a:rPr lang="ar-DZ" sz="3200" dirty="0" err="1">
                <a:latin typeface="Times New Roman" panose="02020603050405020304" pitchFamily="18" charset="0"/>
                <a:ea typeface="SimSun" panose="02010600030101010101" pitchFamily="2" charset="-122"/>
                <a:cs typeface="mohammad bold art 1" pitchFamily="2" charset="-78"/>
              </a:rPr>
              <a:t>وسترمارك</a:t>
            </a:r>
            <a:r>
              <a:rPr lang="ar-DZ" sz="3200" dirty="0">
                <a:latin typeface="Times New Roman" panose="02020603050405020304" pitchFamily="18" charset="0"/>
                <a:ea typeface="SimSun" panose="02010600030101010101" pitchFamily="2" charset="-122"/>
                <a:cs typeface="mohammad bold art 1" pitchFamily="2" charset="-78"/>
              </a:rPr>
              <a:t> بانتقاد آراء </a:t>
            </a:r>
            <a:r>
              <a:rPr lang="ar-DZ" sz="3200" dirty="0" err="1">
                <a:latin typeface="Times New Roman" panose="02020603050405020304" pitchFamily="18" charset="0"/>
                <a:ea typeface="SimSun" panose="02010600030101010101" pitchFamily="2" charset="-122"/>
                <a:cs typeface="mohammad bold art 1" pitchFamily="2" charset="-78"/>
              </a:rPr>
              <a:t>موركن</a:t>
            </a:r>
            <a:r>
              <a:rPr lang="ar-DZ" sz="3200" dirty="0">
                <a:latin typeface="Times New Roman" panose="02020603050405020304" pitchFamily="18" charset="0"/>
                <a:ea typeface="SimSun" panose="02010600030101010101" pitchFamily="2" charset="-122"/>
                <a:cs typeface="mohammad bold art 1" pitchFamily="2" charset="-78"/>
              </a:rPr>
              <a:t> يؤكد على ان نظام الزواج منذ البداية هو النظام الاحادي للزواج (</a:t>
            </a:r>
            <a:r>
              <a:rPr lang="fr-FR" sz="3200" dirty="0" err="1">
                <a:latin typeface="Times New Roman" panose="02020603050405020304" pitchFamily="18" charset="0"/>
                <a:ea typeface="SimSun" panose="02010600030101010101" pitchFamily="2" charset="-122"/>
                <a:cs typeface="mohammad bold art 1" pitchFamily="2" charset="-78"/>
              </a:rPr>
              <a:t>monogamy</a:t>
            </a:r>
            <a:r>
              <a:rPr lang="fr-FR" sz="3200" dirty="0">
                <a:latin typeface="Times New Roman" panose="02020603050405020304" pitchFamily="18" charset="0"/>
                <a:ea typeface="SimSun" panose="02010600030101010101" pitchFamily="2" charset="-122"/>
                <a:cs typeface="mohammad bold art 1" pitchFamily="2" charset="-78"/>
              </a:rPr>
              <a:t>)، </a:t>
            </a:r>
            <a:r>
              <a:rPr lang="ar-DZ" sz="3200" dirty="0">
                <a:latin typeface="Times New Roman" panose="02020603050405020304" pitchFamily="18" charset="0"/>
                <a:ea typeface="SimSun" panose="02010600030101010101" pitchFamily="2" charset="-122"/>
                <a:cs typeface="mohammad bold art 1" pitchFamily="2" charset="-78"/>
              </a:rPr>
              <a:t>وفي الوقت نفسه يعترف بان هناك ظروفا استثنائية تدعو الى ظهور نظام تعدد الزوجات او نظام تعدد الازواج او نظام الزواج الجماعي. وهذه الظروف تفسر بعوامل قلة عدد سكان المجتمع او قلة رجال المجتمع او قلة النساء المجتمع او التحضر للحروب والتوسع العسكري ... الخ. </a:t>
            </a:r>
          </a:p>
        </p:txBody>
      </p:sp>
      <p:sp>
        <p:nvSpPr>
          <p:cNvPr id="4" name="Titre 1"/>
          <p:cNvSpPr txBox="1">
            <a:spLocks/>
          </p:cNvSpPr>
          <p:nvPr/>
        </p:nvSpPr>
        <p:spPr>
          <a:xfrm>
            <a:off x="7744968" y="64008"/>
            <a:ext cx="4373940" cy="52556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latin typeface="Alilato ExtLt" pitchFamily="2" charset="-78"/>
                <a:cs typeface="Alilato ExtLt" pitchFamily="2" charset="-78"/>
              </a:rPr>
              <a:t>أد.سليم</a:t>
            </a:r>
            <a:r>
              <a:rPr lang="ar-DZ" sz="3200" dirty="0" smtClean="0">
                <a:latin typeface="Alilato ExtLt" pitchFamily="2" charset="-78"/>
                <a:cs typeface="Alilato ExtLt" pitchFamily="2" charset="-78"/>
              </a:rPr>
              <a:t> درنوني</a:t>
            </a:r>
            <a:endParaRPr lang="fr-FR" sz="3200" dirty="0">
              <a:latin typeface="Alilato ExtLt" pitchFamily="2" charset="-78"/>
              <a:cs typeface="Alilato ExtLt" pitchFamily="2" charset="-78"/>
            </a:endParaRPr>
          </a:p>
        </p:txBody>
      </p:sp>
    </p:spTree>
    <p:extLst>
      <p:ext uri="{BB962C8B-B14F-4D97-AF65-F5344CB8AC3E}">
        <p14:creationId xmlns:p14="http://schemas.microsoft.com/office/powerpoint/2010/main" val="389350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a:t>
            </a:r>
            <a:r>
              <a:rPr lang="ar-DZ" sz="3600" dirty="0">
                <a:latin typeface="Alilato ExtLt" pitchFamily="2" charset="-78"/>
                <a:cs typeface="Lifta Black" panose="00000900000000000000" pitchFamily="50" charset="-78"/>
              </a:rPr>
              <a:t>2.	النظريات الحديثة في أنثروبولوجيا الانتماء </a:t>
            </a:r>
            <a:r>
              <a:rPr lang="ar-DZ" sz="3600" dirty="0" smtClean="0">
                <a:latin typeface="Alilato ExtLt" pitchFamily="2" charset="-78"/>
                <a:cs typeface="Lifta Black" panose="00000900000000000000" pitchFamily="50" charset="-78"/>
              </a:rPr>
              <a:t>والقرابة:</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smtClean="0">
                <a:latin typeface="Alilato ExtLt" pitchFamily="2" charset="-78"/>
                <a:cs typeface="Lifta Black" panose="00000900000000000000" pitchFamily="50" charset="-78"/>
              </a:rPr>
              <a:t>جـ-</a:t>
            </a:r>
            <a:r>
              <a:rPr lang="ar-DZ" dirty="0">
                <a:latin typeface="Alilato ExtLt" pitchFamily="2" charset="-78"/>
                <a:cs typeface="Lifta Black" panose="00000900000000000000" pitchFamily="50" charset="-78"/>
              </a:rPr>
              <a:t>	نظرية روبرت مكايفر:</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مكايفر عالم اجتماعي امريكي وقد اشتهر في كتاباته العلمية الدقيقة عن موضوع العائلة وعن تركيبها ووظائفها وتحولها التاريخي. حيث اشار في كتابه " </a:t>
            </a:r>
            <a:r>
              <a:rPr lang="ar-DZ" sz="3200" dirty="0" err="1">
                <a:latin typeface="Times New Roman" panose="02020603050405020304" pitchFamily="18" charset="0"/>
                <a:ea typeface="SimSun" panose="02010600030101010101" pitchFamily="2" charset="-122"/>
                <a:cs typeface="mohammad bold art 1" pitchFamily="2" charset="-78"/>
              </a:rPr>
              <a:t>المجتع</a:t>
            </a:r>
            <a:r>
              <a:rPr lang="ar-DZ" sz="3200" dirty="0">
                <a:latin typeface="Times New Roman" panose="02020603050405020304" pitchFamily="18" charset="0"/>
                <a:ea typeface="SimSun" panose="02010600030101010101" pitchFamily="2" charset="-122"/>
                <a:cs typeface="mohammad bold art 1" pitchFamily="2" charset="-78"/>
              </a:rPr>
              <a:t> بان العائلة البشرية تقسم الى قسمين اساسين هما العائلة المعتدة (</a:t>
            </a:r>
            <a:r>
              <a:rPr lang="fr-FR" sz="3200" dirty="0" err="1">
                <a:latin typeface="Times New Roman" panose="02020603050405020304" pitchFamily="18" charset="0"/>
                <a:ea typeface="SimSun" panose="02010600030101010101" pitchFamily="2" charset="-122"/>
                <a:cs typeface="mohammad bold art 1" pitchFamily="2" charset="-78"/>
              </a:rPr>
              <a:t>extended</a:t>
            </a:r>
            <a:r>
              <a:rPr lang="fr-FR" sz="3200" dirty="0">
                <a:latin typeface="Times New Roman" panose="02020603050405020304" pitchFamily="18" charset="0"/>
                <a:ea typeface="SimSun" panose="02010600030101010101" pitchFamily="2" charset="-122"/>
                <a:cs typeface="mohammad bold art 1" pitchFamily="2" charset="-78"/>
              </a:rPr>
              <a:t> </a:t>
            </a:r>
            <a:r>
              <a:rPr lang="fr-FR" sz="3200" dirty="0" err="1">
                <a:latin typeface="Times New Roman" panose="02020603050405020304" pitchFamily="18" charset="0"/>
                <a:ea typeface="SimSun" panose="02010600030101010101" pitchFamily="2" charset="-122"/>
                <a:cs typeface="mohammad bold art 1" pitchFamily="2" charset="-78"/>
              </a:rPr>
              <a:t>family</a:t>
            </a:r>
            <a:r>
              <a:rPr lang="fr-FR" sz="3200" dirty="0">
                <a:latin typeface="Times New Roman" panose="02020603050405020304" pitchFamily="18" charset="0"/>
                <a:ea typeface="SimSun" panose="02010600030101010101" pitchFamily="2" charset="-122"/>
                <a:cs typeface="mohammad bold art 1" pitchFamily="2" charset="-78"/>
              </a:rPr>
              <a:t>) </a:t>
            </a:r>
            <a:r>
              <a:rPr lang="ar-DZ" sz="3200" dirty="0">
                <a:latin typeface="Times New Roman" panose="02020603050405020304" pitchFamily="18" charset="0"/>
                <a:ea typeface="SimSun" panose="02010600030101010101" pitchFamily="2" charset="-122"/>
                <a:cs typeface="mohammad bold art 1" pitchFamily="2" charset="-78"/>
              </a:rPr>
              <a:t>والعائلة النووية (</a:t>
            </a:r>
            <a:r>
              <a:rPr lang="fr-FR" sz="3200" dirty="0" err="1">
                <a:latin typeface="Times New Roman" panose="02020603050405020304" pitchFamily="18" charset="0"/>
                <a:ea typeface="SimSun" panose="02010600030101010101" pitchFamily="2" charset="-122"/>
                <a:cs typeface="mohammad bold art 1" pitchFamily="2" charset="-78"/>
              </a:rPr>
              <a:t>Nuclear</a:t>
            </a:r>
            <a:r>
              <a:rPr lang="fr-FR" sz="3200" dirty="0">
                <a:latin typeface="Times New Roman" panose="02020603050405020304" pitchFamily="18" charset="0"/>
                <a:ea typeface="SimSun" panose="02010600030101010101" pitchFamily="2" charset="-122"/>
                <a:cs typeface="mohammad bold art 1" pitchFamily="2" charset="-78"/>
              </a:rPr>
              <a:t> </a:t>
            </a:r>
            <a:r>
              <a:rPr lang="fr-FR" sz="3200" dirty="0" err="1">
                <a:latin typeface="Times New Roman" panose="02020603050405020304" pitchFamily="18" charset="0"/>
                <a:ea typeface="SimSun" panose="02010600030101010101" pitchFamily="2" charset="-122"/>
                <a:cs typeface="mohammad bold art 1" pitchFamily="2" charset="-78"/>
              </a:rPr>
              <a:t>family</a:t>
            </a:r>
            <a:r>
              <a:rPr lang="fr-FR" sz="3200" dirty="0">
                <a:latin typeface="Times New Roman" panose="02020603050405020304" pitchFamily="18" charset="0"/>
                <a:ea typeface="SimSun" panose="02010600030101010101" pitchFamily="2" charset="-122"/>
                <a:cs typeface="mohammad bold art 1" pitchFamily="2" charset="-78"/>
              </a:rPr>
              <a:t>) </a:t>
            </a:r>
            <a:endParaRPr lang="ar-DZ" sz="3200" dirty="0">
              <a:latin typeface="Times New Roman" panose="02020603050405020304" pitchFamily="18" charset="0"/>
              <a:ea typeface="SimSun" panose="02010600030101010101" pitchFamily="2" charset="-122"/>
              <a:cs typeface="mohammad bold art 1" pitchFamily="2" charset="-78"/>
            </a:endParaRPr>
          </a:p>
        </p:txBody>
      </p:sp>
      <p:sp>
        <p:nvSpPr>
          <p:cNvPr id="4" name="Titre 1"/>
          <p:cNvSpPr txBox="1">
            <a:spLocks/>
          </p:cNvSpPr>
          <p:nvPr/>
        </p:nvSpPr>
        <p:spPr>
          <a:xfrm>
            <a:off x="7744968" y="64008"/>
            <a:ext cx="4373940" cy="52556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latin typeface="Alilato ExtLt" pitchFamily="2" charset="-78"/>
                <a:cs typeface="Alilato ExtLt" pitchFamily="2" charset="-78"/>
              </a:rPr>
              <a:t>أد.سليم</a:t>
            </a:r>
            <a:r>
              <a:rPr lang="ar-DZ" sz="3200" dirty="0" smtClean="0">
                <a:latin typeface="Alilato ExtLt" pitchFamily="2" charset="-78"/>
                <a:cs typeface="Alilato ExtLt" pitchFamily="2" charset="-78"/>
              </a:rPr>
              <a:t> درنوني</a:t>
            </a:r>
            <a:endParaRPr lang="fr-FR" sz="3200" dirty="0">
              <a:latin typeface="Alilato ExtLt" pitchFamily="2" charset="-78"/>
              <a:cs typeface="Alilato ExtLt" pitchFamily="2" charset="-78"/>
            </a:endParaRPr>
          </a:p>
        </p:txBody>
      </p:sp>
    </p:spTree>
    <p:extLst>
      <p:ext uri="{BB962C8B-B14F-4D97-AF65-F5344CB8AC3E}">
        <p14:creationId xmlns:p14="http://schemas.microsoft.com/office/powerpoint/2010/main" val="164162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a:t>
            </a:r>
            <a:r>
              <a:rPr lang="ar-DZ" sz="3600" dirty="0">
                <a:latin typeface="Alilato ExtLt" pitchFamily="2" charset="-78"/>
                <a:cs typeface="Lifta Black" panose="00000900000000000000" pitchFamily="50" charset="-78"/>
              </a:rPr>
              <a:t>2.	النظريات الحديثة في أنثروبولوجيا الانتماء </a:t>
            </a:r>
            <a:r>
              <a:rPr lang="ar-DZ" sz="3600" dirty="0" smtClean="0">
                <a:latin typeface="Alilato ExtLt" pitchFamily="2" charset="-78"/>
                <a:cs typeface="Lifta Black" panose="00000900000000000000" pitchFamily="50" charset="-78"/>
              </a:rPr>
              <a:t>والقرابة:</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smtClean="0">
                <a:latin typeface="Alilato ExtLt" pitchFamily="2" charset="-78"/>
                <a:cs typeface="Lifta Black" panose="00000900000000000000" pitchFamily="50" charset="-78"/>
              </a:rPr>
              <a:t>جـ-</a:t>
            </a:r>
            <a:r>
              <a:rPr lang="ar-DZ" dirty="0">
                <a:latin typeface="Alilato ExtLt" pitchFamily="2" charset="-78"/>
                <a:cs typeface="Lifta Black" panose="00000900000000000000" pitchFamily="50" charset="-78"/>
              </a:rPr>
              <a:t>	نظرية روبرت مكايفر:</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والعائلة تتحول تاريخيا من مرحلة العائلة الممتدة الى مرحلة العائلة النووية وتوجد العائلة المعتدة في المجتمعات الريفية وفي المجتمعات المحلية العشائرية والقبلية، كما انها تتوفر ايضا في البيئات الاجتماعية العمالية والفلاحية اما العائلة النووية فحسب تعاليم مكايفر توجد في </a:t>
            </a:r>
            <a:r>
              <a:rPr lang="ar-DZ" sz="3200" dirty="0" err="1">
                <a:latin typeface="Times New Roman" panose="02020603050405020304" pitchFamily="18" charset="0"/>
                <a:ea typeface="SimSun" panose="02010600030101010101" pitchFamily="2" charset="-122"/>
                <a:cs typeface="mohammad bold art 1" pitchFamily="2" charset="-78"/>
              </a:rPr>
              <a:t>الاقالمي</a:t>
            </a:r>
            <a:r>
              <a:rPr lang="ar-DZ" sz="3200" dirty="0">
                <a:latin typeface="Times New Roman" panose="02020603050405020304" pitchFamily="18" charset="0"/>
                <a:ea typeface="SimSun" panose="02010600030101010101" pitchFamily="2" charset="-122"/>
                <a:cs typeface="mohammad bold art 1" pitchFamily="2" charset="-78"/>
              </a:rPr>
              <a:t> الصناعية والحضارية المتطورة.</a:t>
            </a:r>
          </a:p>
        </p:txBody>
      </p:sp>
      <p:sp>
        <p:nvSpPr>
          <p:cNvPr id="4" name="Titre 1"/>
          <p:cNvSpPr txBox="1">
            <a:spLocks/>
          </p:cNvSpPr>
          <p:nvPr/>
        </p:nvSpPr>
        <p:spPr>
          <a:xfrm>
            <a:off x="7744968" y="64008"/>
            <a:ext cx="4373940" cy="52556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latin typeface="Alilato ExtLt" pitchFamily="2" charset="-78"/>
                <a:cs typeface="Alilato ExtLt" pitchFamily="2" charset="-78"/>
              </a:rPr>
              <a:t>أد.سليم</a:t>
            </a:r>
            <a:r>
              <a:rPr lang="ar-DZ" sz="3200" dirty="0" smtClean="0">
                <a:latin typeface="Alilato ExtLt" pitchFamily="2" charset="-78"/>
                <a:cs typeface="Alilato ExtLt" pitchFamily="2" charset="-78"/>
              </a:rPr>
              <a:t> درنوني</a:t>
            </a:r>
            <a:endParaRPr lang="fr-FR" sz="3200" dirty="0">
              <a:latin typeface="Alilato ExtLt" pitchFamily="2" charset="-78"/>
              <a:cs typeface="Alilato ExtLt" pitchFamily="2" charset="-78"/>
            </a:endParaRPr>
          </a:p>
        </p:txBody>
      </p:sp>
    </p:spTree>
    <p:extLst>
      <p:ext uri="{BB962C8B-B14F-4D97-AF65-F5344CB8AC3E}">
        <p14:creationId xmlns:p14="http://schemas.microsoft.com/office/powerpoint/2010/main" val="22224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a:t>
            </a:r>
            <a:r>
              <a:rPr lang="ar-DZ" sz="3600" dirty="0">
                <a:latin typeface="Alilato ExtLt" pitchFamily="2" charset="-78"/>
                <a:cs typeface="Lifta Black" panose="00000900000000000000" pitchFamily="50" charset="-78"/>
              </a:rPr>
              <a:t>2.	النظريات الحديثة في أنثروبولوجيا الانتماء </a:t>
            </a:r>
            <a:r>
              <a:rPr lang="ar-DZ" sz="3600" dirty="0" smtClean="0">
                <a:latin typeface="Alilato ExtLt" pitchFamily="2" charset="-78"/>
                <a:cs typeface="Lifta Black" panose="00000900000000000000" pitchFamily="50" charset="-78"/>
              </a:rPr>
              <a:t>والقرابة:</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smtClean="0">
                <a:latin typeface="Alilato ExtLt" pitchFamily="2" charset="-78"/>
                <a:cs typeface="Lifta Black" panose="00000900000000000000" pitchFamily="50" charset="-78"/>
              </a:rPr>
              <a:t>جـ-</a:t>
            </a:r>
            <a:r>
              <a:rPr lang="ar-DZ" dirty="0">
                <a:latin typeface="Alilato ExtLt" pitchFamily="2" charset="-78"/>
                <a:cs typeface="Lifta Black" panose="00000900000000000000" pitchFamily="50" charset="-78"/>
              </a:rPr>
              <a:t>	نظرية روبرت مكايفر:</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fontScale="92500" lnSpcReduction="20000"/>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وبعد ذلك قام مكايفر بدراسة صفات العائلة النووية المعاصرة وهذه الصفات هي: </a:t>
            </a:r>
          </a:p>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يكون وجود العائلة الحديثة مبنياً على اتفاق الزوج مع زوجته. فهما اللذان يقرران بناء حياتهم الزوجية منذ ابتداء دخولهم لها. </a:t>
            </a:r>
          </a:p>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تتولى العائلة الحديثة تربية ورعاية اطفالها تربية عقلانية وعلمية.</a:t>
            </a:r>
          </a:p>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تنظم العائلة الحديثة اسس حياتها ومعيشتها واهدافها بصورة  شعورية اختيارية تعتمد على رغبات واتجاهات الزوج والزوجة.</a:t>
            </a:r>
          </a:p>
        </p:txBody>
      </p:sp>
      <p:sp>
        <p:nvSpPr>
          <p:cNvPr id="4" name="Titre 1"/>
          <p:cNvSpPr txBox="1">
            <a:spLocks/>
          </p:cNvSpPr>
          <p:nvPr/>
        </p:nvSpPr>
        <p:spPr>
          <a:xfrm>
            <a:off x="7744968" y="64008"/>
            <a:ext cx="4373940" cy="52556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latin typeface="Alilato ExtLt" pitchFamily="2" charset="-78"/>
                <a:cs typeface="Alilato ExtLt" pitchFamily="2" charset="-78"/>
              </a:rPr>
              <a:t>أد.سليم</a:t>
            </a:r>
            <a:r>
              <a:rPr lang="ar-DZ" sz="3200" dirty="0" smtClean="0">
                <a:latin typeface="Alilato ExtLt" pitchFamily="2" charset="-78"/>
                <a:cs typeface="Alilato ExtLt" pitchFamily="2" charset="-78"/>
              </a:rPr>
              <a:t> درنوني</a:t>
            </a:r>
            <a:endParaRPr lang="fr-FR" sz="3200" dirty="0">
              <a:latin typeface="Alilato ExtLt" pitchFamily="2" charset="-78"/>
              <a:cs typeface="Alilato ExtLt" pitchFamily="2" charset="-78"/>
            </a:endParaRPr>
          </a:p>
        </p:txBody>
      </p:sp>
    </p:spTree>
    <p:extLst>
      <p:ext uri="{BB962C8B-B14F-4D97-AF65-F5344CB8AC3E}">
        <p14:creationId xmlns:p14="http://schemas.microsoft.com/office/powerpoint/2010/main" val="318961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par>
                          <p:cTn id="29" fill="hold">
                            <p:stCondLst>
                              <p:cond delay="5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
                                            <p:txEl>
                                              <p:pRg st="1" end="1"/>
                                            </p:txEl>
                                          </p:spTgt>
                                        </p:tgtEl>
                                      </p:cBhvr>
                                    </p:animEffect>
                                  </p:childTnLst>
                                </p:cTn>
                              </p:par>
                            </p:childTnLst>
                          </p:cTn>
                        </p:par>
                        <p:par>
                          <p:cTn id="37" fill="hold">
                            <p:stCondLst>
                              <p:cond delay="110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42"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3">
                                            <p:txEl>
                                              <p:pRg st="2" end="2"/>
                                            </p:txEl>
                                          </p:spTgt>
                                        </p:tgtEl>
                                      </p:cBhvr>
                                    </p:animEffect>
                                  </p:childTnLst>
                                </p:cTn>
                              </p:par>
                            </p:childTnLst>
                          </p:cTn>
                        </p:par>
                        <p:par>
                          <p:cTn id="45" fill="hold">
                            <p:stCondLst>
                              <p:cond delay="1425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p:cTn id="48"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50"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a:t>
            </a:r>
            <a:r>
              <a:rPr lang="ar-DZ" sz="3600" dirty="0">
                <a:latin typeface="Alilato ExtLt" pitchFamily="2" charset="-78"/>
                <a:cs typeface="Lifta Black" panose="00000900000000000000" pitchFamily="50" charset="-78"/>
              </a:rPr>
              <a:t>2.	النظريات الحديثة في أنثروبولوجيا الانتماء </a:t>
            </a:r>
            <a:r>
              <a:rPr lang="ar-DZ" sz="3600" dirty="0" smtClean="0">
                <a:latin typeface="Alilato ExtLt" pitchFamily="2" charset="-78"/>
                <a:cs typeface="Lifta Black" panose="00000900000000000000" pitchFamily="50" charset="-78"/>
              </a:rPr>
              <a:t>والقرابة:</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smtClean="0">
                <a:latin typeface="Alilato ExtLt" pitchFamily="2" charset="-78"/>
                <a:cs typeface="Lifta Black" panose="00000900000000000000" pitchFamily="50" charset="-78"/>
              </a:rPr>
              <a:t>جـ-</a:t>
            </a:r>
            <a:r>
              <a:rPr lang="ar-DZ" dirty="0">
                <a:latin typeface="Alilato ExtLt" pitchFamily="2" charset="-78"/>
                <a:cs typeface="Lifta Black" panose="00000900000000000000" pitchFamily="50" charset="-78"/>
              </a:rPr>
              <a:t>	نظرية روبرت مكايفر:</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fontScale="92500" lnSpcReduction="20000"/>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ان العائلة الحديثة مستقلة استقلالا تاماً من الناحية الاقتصادية عن اقاربها فهي تعتمد على نفسها في تمشية امورها الاقتصادية، وهي وحدة متكاملة تكافح من اجل اسعاد افرادها وتحقيق اهدافهم.</a:t>
            </a:r>
          </a:p>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تهتم العائلة الحديثة في الوقت الحاضر بتحديد النسل الذي يتفق عليه مقدما الزوجان حيث انه يساعد العائلة على تحقيق الموازنة بين مواردها المالية وعدد افرادها ويمكنها في الوقت نفسه من اعطاء التربية الحيرة </a:t>
            </a:r>
            <a:r>
              <a:rPr lang="ar-DZ" sz="3200" dirty="0" err="1">
                <a:latin typeface="Times New Roman" panose="02020603050405020304" pitchFamily="18" charset="0"/>
                <a:ea typeface="SimSun" panose="02010600030101010101" pitchFamily="2" charset="-122"/>
                <a:cs typeface="mohammad bold art 1" pitchFamily="2" charset="-78"/>
              </a:rPr>
              <a:t>للاطفال</a:t>
            </a:r>
            <a:r>
              <a:rPr lang="ar-DZ" sz="3200">
                <a:latin typeface="Times New Roman" panose="02020603050405020304" pitchFamily="18" charset="0"/>
                <a:ea typeface="SimSun" panose="02010600030101010101" pitchFamily="2" charset="-122"/>
                <a:cs typeface="mohammad bold art 1" pitchFamily="2" charset="-78"/>
              </a:rPr>
              <a:t>.</a:t>
            </a:r>
            <a:endParaRPr lang="ar-DZ" sz="3200" dirty="0">
              <a:latin typeface="Times New Roman" panose="02020603050405020304" pitchFamily="18" charset="0"/>
              <a:ea typeface="SimSun" panose="02010600030101010101" pitchFamily="2" charset="-122"/>
              <a:cs typeface="mohammad bold art 1" pitchFamily="2" charset="-78"/>
            </a:endParaRPr>
          </a:p>
        </p:txBody>
      </p:sp>
      <p:sp>
        <p:nvSpPr>
          <p:cNvPr id="4" name="Titre 1"/>
          <p:cNvSpPr txBox="1">
            <a:spLocks/>
          </p:cNvSpPr>
          <p:nvPr/>
        </p:nvSpPr>
        <p:spPr>
          <a:xfrm>
            <a:off x="7744968" y="64008"/>
            <a:ext cx="4373940" cy="52556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latin typeface="Alilato ExtLt" pitchFamily="2" charset="-78"/>
                <a:cs typeface="Alilato ExtLt" pitchFamily="2" charset="-78"/>
              </a:rPr>
              <a:t>أد.سليم</a:t>
            </a:r>
            <a:r>
              <a:rPr lang="ar-DZ" sz="3200" dirty="0" smtClean="0">
                <a:latin typeface="Alilato ExtLt" pitchFamily="2" charset="-78"/>
                <a:cs typeface="Alilato ExtLt" pitchFamily="2" charset="-78"/>
              </a:rPr>
              <a:t> درنوني</a:t>
            </a:r>
            <a:endParaRPr lang="fr-FR" sz="3200" dirty="0">
              <a:latin typeface="Alilato ExtLt" pitchFamily="2" charset="-78"/>
              <a:cs typeface="Alilato ExtLt" pitchFamily="2" charset="-78"/>
            </a:endParaRPr>
          </a:p>
        </p:txBody>
      </p:sp>
    </p:spTree>
    <p:extLst>
      <p:ext uri="{BB962C8B-B14F-4D97-AF65-F5344CB8AC3E}">
        <p14:creationId xmlns:p14="http://schemas.microsoft.com/office/powerpoint/2010/main" val="134371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par>
                          <p:cTn id="29" fill="hold">
                            <p:stCondLst>
                              <p:cond delay="101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ar-DZ" sz="6000" dirty="0" smtClean="0">
                <a:latin typeface="Alilato ExtLt" pitchFamily="2" charset="-78"/>
                <a:cs typeface="Alilato ExtLt" pitchFamily="2" charset="-78"/>
              </a:rPr>
              <a:t>النهاية</a:t>
            </a:r>
            <a:endParaRPr lang="ar-DZ" sz="6000" dirty="0">
              <a:latin typeface="Alilato ExtLt" pitchFamily="2" charset="-78"/>
              <a:cs typeface="Alilato ExtLt" pitchFamily="2" charset="-78"/>
            </a:endParaRPr>
          </a:p>
        </p:txBody>
      </p:sp>
      <p:sp>
        <p:nvSpPr>
          <p:cNvPr id="3" name="Espace réservé du contenu 2"/>
          <p:cNvSpPr>
            <a:spLocks noGrp="1"/>
          </p:cNvSpPr>
          <p:nvPr>
            <p:ph idx="1"/>
          </p:nvPr>
        </p:nvSpPr>
        <p:spPr>
          <a:xfrm>
            <a:off x="182881" y="2212848"/>
            <a:ext cx="11768328" cy="4105655"/>
          </a:xfrm>
        </p:spPr>
        <p:txBody>
          <a:bodyPr>
            <a:noAutofit/>
          </a:bodyPr>
          <a:lstStyle/>
          <a:p>
            <a:pPr algn="ctr" rtl="1"/>
            <a:endParaRPr lang="ar-DZ" sz="8800" dirty="0" smtClean="0">
              <a:latin typeface="Urdu Typesetting" panose="03020402040406030203" pitchFamily="66" charset="-78"/>
              <a:ea typeface="SimSun" panose="02010600030101010101" pitchFamily="2" charset="-122"/>
              <a:cs typeface="Urdu Typesetting" panose="03020402040406030203" pitchFamily="66" charset="-78"/>
            </a:endParaRPr>
          </a:p>
          <a:p>
            <a:pPr algn="ctr" rtl="1"/>
            <a:r>
              <a:rPr lang="ar-DZ" sz="8800" dirty="0" smtClean="0">
                <a:latin typeface="Urdu Typesetting" panose="03020402040406030203" pitchFamily="66" charset="-78"/>
                <a:ea typeface="SimSun" panose="02010600030101010101" pitchFamily="2" charset="-122"/>
                <a:cs typeface="Urdu Typesetting" panose="03020402040406030203" pitchFamily="66" charset="-78"/>
              </a:rPr>
              <a:t>شكرا على القراءة المتأنية والمفيدة</a:t>
            </a:r>
            <a:endParaRPr lang="fr-FR" sz="8800" dirty="0">
              <a:latin typeface="Urdu Typesetting" panose="03020402040406030203" pitchFamily="66" charset="-78"/>
              <a:ea typeface="SimSun" panose="02010600030101010101" pitchFamily="2" charset="-122"/>
              <a:cs typeface="Urdu Typesetting" panose="03020402040406030203" pitchFamily="66" charset="-78"/>
            </a:endParaRPr>
          </a:p>
        </p:txBody>
      </p:sp>
      <p:sp>
        <p:nvSpPr>
          <p:cNvPr id="4" name="Titre 1"/>
          <p:cNvSpPr txBox="1">
            <a:spLocks/>
          </p:cNvSpPr>
          <p:nvPr/>
        </p:nvSpPr>
        <p:spPr>
          <a:xfrm>
            <a:off x="10294182" y="1015397"/>
            <a:ext cx="2135622" cy="72788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solidFill>
                  <a:schemeClr val="bg1"/>
                </a:solidFill>
                <a:latin typeface="Alilato ExtLt" pitchFamily="2" charset="-78"/>
                <a:cs typeface="Alilato ExtLt" pitchFamily="2" charset="-78"/>
              </a:rPr>
              <a:t>أد.سليم</a:t>
            </a:r>
            <a:r>
              <a:rPr lang="ar-DZ" sz="3200" dirty="0" smtClean="0">
                <a:solidFill>
                  <a:schemeClr val="bg1"/>
                </a:solidFill>
                <a:latin typeface="Alilato ExtLt" pitchFamily="2" charset="-78"/>
                <a:cs typeface="Alilato ExtLt" pitchFamily="2" charset="-78"/>
              </a:rPr>
              <a:t> درنوني</a:t>
            </a:r>
            <a:endParaRPr lang="fr-FR" sz="3200" dirty="0">
              <a:solidFill>
                <a:schemeClr val="bg1"/>
              </a:solidFill>
              <a:latin typeface="Alilato ExtLt" pitchFamily="2" charset="-78"/>
              <a:cs typeface="Alilato ExtLt" pitchFamily="2" charset="-78"/>
            </a:endParaRPr>
          </a:p>
        </p:txBody>
      </p:sp>
    </p:spTree>
    <p:extLst>
      <p:ext uri="{BB962C8B-B14F-4D97-AF65-F5344CB8AC3E}">
        <p14:creationId xmlns:p14="http://schemas.microsoft.com/office/powerpoint/2010/main" val="409077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ar-DZ" sz="3600" dirty="0">
                <a:latin typeface="Alilato ExtLt" pitchFamily="2" charset="-78"/>
                <a:cs typeface="Alilato ExtLt" pitchFamily="2" charset="-78"/>
              </a:rPr>
              <a:t>مفردات المادة</a:t>
            </a:r>
            <a:br>
              <a:rPr lang="ar-DZ" sz="3600" dirty="0">
                <a:latin typeface="Alilato ExtLt" pitchFamily="2" charset="-78"/>
                <a:cs typeface="Alilato ExtLt" pitchFamily="2" charset="-78"/>
              </a:rPr>
            </a:br>
            <a:r>
              <a:rPr lang="ar-DZ" sz="3600" dirty="0">
                <a:latin typeface="Alilato ExtLt" pitchFamily="2" charset="-78"/>
                <a:cs typeface="Alilato ExtLt" pitchFamily="2" charset="-78"/>
              </a:rPr>
              <a:t>(يجب أن يتضمن السداسي 15مفردة تعليمية/درسا).</a:t>
            </a:r>
          </a:p>
        </p:txBody>
      </p:sp>
      <p:sp>
        <p:nvSpPr>
          <p:cNvPr id="3" name="Espace réservé du contenu 2"/>
          <p:cNvSpPr>
            <a:spLocks noGrp="1"/>
          </p:cNvSpPr>
          <p:nvPr>
            <p:ph idx="1"/>
          </p:nvPr>
        </p:nvSpPr>
        <p:spPr/>
        <p:txBody>
          <a:bodyPr>
            <a:normAutofit/>
          </a:bodyPr>
          <a:lstStyle/>
          <a:p>
            <a:pPr algn="r"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1.	القرابة: المفهوم والنشأة</a:t>
            </a:r>
          </a:p>
          <a:p>
            <a:pPr algn="r"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2.	لمحة تاريخية عن تطور المفهوم</a:t>
            </a:r>
          </a:p>
          <a:p>
            <a:pPr algn="r"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3.	القرابة والرباط الاجتماعي</a:t>
            </a:r>
          </a:p>
          <a:p>
            <a:pPr algn="r"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4.	</a:t>
            </a:r>
            <a:r>
              <a:rPr lang="ar-DZ" sz="3200" dirty="0">
                <a:solidFill>
                  <a:srgbClr val="002060"/>
                </a:solidFill>
                <a:latin typeface="Times New Roman" panose="02020603050405020304" pitchFamily="18" charset="0"/>
                <a:ea typeface="SimSun" panose="02010600030101010101" pitchFamily="2" charset="-122"/>
                <a:cs typeface="mohammad bold art 1" pitchFamily="2" charset="-78"/>
              </a:rPr>
              <a:t>الاتجاهات النظريات في دراسة القرابة </a:t>
            </a:r>
          </a:p>
          <a:p>
            <a:pPr algn="r" rtl="1">
              <a:spcAft>
                <a:spcPts val="0"/>
              </a:spcAft>
            </a:pPr>
            <a:r>
              <a:rPr lang="ar-DZ" sz="3200" dirty="0">
                <a:solidFill>
                  <a:srgbClr val="002060"/>
                </a:solidFill>
                <a:latin typeface="Times New Roman" panose="02020603050405020304" pitchFamily="18" charset="0"/>
                <a:ea typeface="SimSun" panose="02010600030101010101" pitchFamily="2" charset="-122"/>
                <a:cs typeface="mohammad bold art 1" pitchFamily="2" charset="-78"/>
              </a:rPr>
              <a:t>5.	النظريات الحديثة في أنثروبولوجيا الانتماء </a:t>
            </a:r>
            <a:r>
              <a:rPr lang="ar-DZ" sz="3200" dirty="0" smtClean="0">
                <a:solidFill>
                  <a:srgbClr val="002060"/>
                </a:solidFill>
                <a:latin typeface="Times New Roman" panose="02020603050405020304" pitchFamily="18" charset="0"/>
                <a:ea typeface="SimSun" panose="02010600030101010101" pitchFamily="2" charset="-122"/>
                <a:cs typeface="mohammad bold art 1" pitchFamily="2" charset="-78"/>
              </a:rPr>
              <a:t>والقرابة</a:t>
            </a:r>
            <a:r>
              <a:rPr lang="ar-DZ" dirty="0">
                <a:solidFill>
                  <a:srgbClr val="002060"/>
                </a:solidFill>
              </a:rPr>
              <a:t>.</a:t>
            </a:r>
            <a:endParaRPr lang="ar-DZ" sz="3200" dirty="0">
              <a:solidFill>
                <a:srgbClr val="002060"/>
              </a:solidFill>
              <a:latin typeface="Times New Roman" panose="02020603050405020304" pitchFamily="18" charset="0"/>
              <a:ea typeface="SimSun" panose="02010600030101010101" pitchFamily="2" charset="-122"/>
              <a:cs typeface="mohammad bold art 1" pitchFamily="2" charset="-78"/>
            </a:endParaRPr>
          </a:p>
        </p:txBody>
      </p:sp>
      <p:sp>
        <p:nvSpPr>
          <p:cNvPr id="4" name="Titre 1"/>
          <p:cNvSpPr txBox="1">
            <a:spLocks/>
          </p:cNvSpPr>
          <p:nvPr/>
        </p:nvSpPr>
        <p:spPr>
          <a:xfrm>
            <a:off x="10294182" y="1015397"/>
            <a:ext cx="2135622" cy="72788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solidFill>
                  <a:schemeClr val="bg1"/>
                </a:solidFill>
                <a:latin typeface="Alilato ExtLt" pitchFamily="2" charset="-78"/>
                <a:cs typeface="Alilato ExtLt" pitchFamily="2" charset="-78"/>
              </a:rPr>
              <a:t>أد.سليم</a:t>
            </a:r>
            <a:r>
              <a:rPr lang="ar-DZ" sz="3200" dirty="0" smtClean="0">
                <a:solidFill>
                  <a:schemeClr val="bg1"/>
                </a:solidFill>
                <a:latin typeface="Alilato ExtLt" pitchFamily="2" charset="-78"/>
                <a:cs typeface="Alilato ExtLt" pitchFamily="2" charset="-78"/>
              </a:rPr>
              <a:t> درنوني</a:t>
            </a:r>
            <a:endParaRPr lang="fr-FR" sz="3200" dirty="0">
              <a:solidFill>
                <a:schemeClr val="bg1"/>
              </a:solidFill>
              <a:latin typeface="Alilato ExtLt" pitchFamily="2" charset="-78"/>
              <a:cs typeface="Alilato ExtLt" pitchFamily="2" charset="-78"/>
            </a:endParaRPr>
          </a:p>
        </p:txBody>
      </p:sp>
    </p:spTree>
    <p:extLst>
      <p:ext uri="{BB962C8B-B14F-4D97-AF65-F5344CB8AC3E}">
        <p14:creationId xmlns:p14="http://schemas.microsoft.com/office/powerpoint/2010/main" val="361119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par>
                          <p:cTn id="29" fill="hold">
                            <p:stCondLst>
                              <p:cond delay="365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
                                            <p:txEl>
                                              <p:pRg st="1" end="1"/>
                                            </p:txEl>
                                          </p:spTgt>
                                        </p:tgtEl>
                                      </p:cBhvr>
                                    </p:animEffect>
                                  </p:childTnLst>
                                </p:cTn>
                              </p:par>
                            </p:childTnLst>
                          </p:cTn>
                        </p:par>
                        <p:par>
                          <p:cTn id="37" fill="hold">
                            <p:stCondLst>
                              <p:cond delay="54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42"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3">
                                            <p:txEl>
                                              <p:pRg st="2" end="2"/>
                                            </p:txEl>
                                          </p:spTgt>
                                        </p:tgtEl>
                                      </p:cBhvr>
                                    </p:animEffect>
                                  </p:childTnLst>
                                </p:cTn>
                              </p:par>
                            </p:childTnLst>
                          </p:cTn>
                        </p:par>
                        <p:par>
                          <p:cTn id="45" fill="hold">
                            <p:stCondLst>
                              <p:cond delay="71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p:cTn id="48"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50"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3">
                                            <p:txEl>
                                              <p:pRg st="3" end="3"/>
                                            </p:txEl>
                                          </p:spTgt>
                                        </p:tgtEl>
                                      </p:cBhvr>
                                    </p:animEffect>
                                  </p:childTnLst>
                                </p:cTn>
                              </p:par>
                            </p:childTnLst>
                          </p:cTn>
                        </p:par>
                        <p:par>
                          <p:cTn id="53" fill="hold">
                            <p:stCondLst>
                              <p:cond delay="92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3">
                                            <p:txEl>
                                              <p:pRg st="4" end="4"/>
                                            </p:txEl>
                                          </p:spTgt>
                                        </p:tgtEl>
                                        <p:attrNameLst>
                                          <p:attrName>style.visibility</p:attrName>
                                        </p:attrNameLst>
                                      </p:cBhvr>
                                      <p:to>
                                        <p:strVal val="visible"/>
                                      </p:to>
                                    </p:set>
                                    <p:anim calcmode="lin" valueType="num">
                                      <p:cBhvr>
                                        <p:cTn id="56"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58"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rtl="1"/>
            <a:r>
              <a:rPr lang="ar-DZ" dirty="0">
                <a:latin typeface="Alilato ExtLt" pitchFamily="2" charset="-78"/>
                <a:cs typeface="Lifta Black" panose="00000900000000000000" pitchFamily="50" charset="-78"/>
              </a:rPr>
              <a:t>	الاتجاهات النظريات في دراسة القرابة: </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fontScale="85000" lnSpcReduction="10000"/>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ليست الاتجاهات النظرية في سياق العلم الاجتماعي ضرب من ضروب التعسف، ولكنها هي المرشد لتحديد معالم أية ظاهرة يتم دراستها ولذلك فإن أية دراسة في العلم الاجتماعي لابد لها من إطار نظري، هذا الإطار يتم تحديده من خلال الاتجاهات النظرية الموجودة، وبما يتوافق ويتماشى مع السياق الاجتماعي والثقافي والاقتصادي، الذي تظهر فيه الظاهرة موضوع الدراسة، ولذلك يجئ الإطار النظري الذي يتم التوصل إليه، كركن وإنجاز هام من إنجازات أية دراسة، وهذا ما نحاول الوصول إليه في هذا العنصر.</a:t>
            </a:r>
            <a:endParaRPr lang="ar-DZ" sz="3200" dirty="0">
              <a:solidFill>
                <a:srgbClr val="002060"/>
              </a:solidFill>
              <a:latin typeface="Times New Roman" panose="02020603050405020304" pitchFamily="18" charset="0"/>
              <a:ea typeface="SimSun" panose="02010600030101010101" pitchFamily="2" charset="-122"/>
              <a:cs typeface="mohammad bold art 1" pitchFamily="2" charset="-78"/>
            </a:endParaRPr>
          </a:p>
        </p:txBody>
      </p:sp>
      <p:sp>
        <p:nvSpPr>
          <p:cNvPr id="4" name="Titre 1"/>
          <p:cNvSpPr txBox="1">
            <a:spLocks/>
          </p:cNvSpPr>
          <p:nvPr/>
        </p:nvSpPr>
        <p:spPr>
          <a:xfrm>
            <a:off x="10294182" y="1015397"/>
            <a:ext cx="2135622" cy="72788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solidFill>
                  <a:schemeClr val="bg1"/>
                </a:solidFill>
                <a:latin typeface="Alilato ExtLt" pitchFamily="2" charset="-78"/>
                <a:cs typeface="Alilato ExtLt" pitchFamily="2" charset="-78"/>
              </a:rPr>
              <a:t>أد.سليم</a:t>
            </a:r>
            <a:r>
              <a:rPr lang="ar-DZ" sz="3200" dirty="0" smtClean="0">
                <a:solidFill>
                  <a:schemeClr val="bg1"/>
                </a:solidFill>
                <a:latin typeface="Alilato ExtLt" pitchFamily="2" charset="-78"/>
                <a:cs typeface="Alilato ExtLt" pitchFamily="2" charset="-78"/>
              </a:rPr>
              <a:t> درنوني</a:t>
            </a:r>
            <a:endParaRPr lang="fr-FR" sz="3200" dirty="0">
              <a:solidFill>
                <a:schemeClr val="bg1"/>
              </a:solidFill>
              <a:latin typeface="Alilato ExtLt" pitchFamily="2" charset="-78"/>
              <a:cs typeface="Alilato ExtLt" pitchFamily="2" charset="-78"/>
            </a:endParaRPr>
          </a:p>
        </p:txBody>
      </p:sp>
    </p:spTree>
    <p:extLst>
      <p:ext uri="{BB962C8B-B14F-4D97-AF65-F5344CB8AC3E}">
        <p14:creationId xmlns:p14="http://schemas.microsoft.com/office/powerpoint/2010/main" val="48492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rtl="1"/>
            <a:r>
              <a:rPr lang="ar-DZ" dirty="0">
                <a:latin typeface="Alilato ExtLt" pitchFamily="2" charset="-78"/>
                <a:cs typeface="Lifta Black" panose="00000900000000000000" pitchFamily="50" charset="-78"/>
              </a:rPr>
              <a:t>	الاتجاهات النظريات في دراسة القرابة: </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fontScale="85000" lnSpcReduction="10000"/>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 منذ أن استقرت الأنثروبولوجيا علما قائما بذاته برزت العديد من </a:t>
            </a:r>
            <a:r>
              <a:rPr lang="ar-DZ" sz="3200" dirty="0" smtClean="0">
                <a:latin typeface="Times New Roman" panose="02020603050405020304" pitchFamily="18" charset="0"/>
                <a:ea typeface="SimSun" panose="02010600030101010101" pitchFamily="2" charset="-122"/>
                <a:cs typeface="mohammad bold art 1" pitchFamily="2" charset="-78"/>
              </a:rPr>
              <a:t>الاتجاهات، </a:t>
            </a:r>
            <a:r>
              <a:rPr lang="ar-DZ" sz="3200" dirty="0">
                <a:latin typeface="Times New Roman" panose="02020603050405020304" pitchFamily="18" charset="0"/>
                <a:ea typeface="SimSun" panose="02010600030101010101" pitchFamily="2" charset="-122"/>
                <a:cs typeface="mohammad bold art 1" pitchFamily="2" charset="-78"/>
              </a:rPr>
              <a:t>تناول </a:t>
            </a:r>
            <a:r>
              <a:rPr lang="ar-DZ" sz="3200" dirty="0" err="1">
                <a:latin typeface="Times New Roman" panose="02020603050405020304" pitchFamily="18" charset="0"/>
                <a:ea typeface="SimSun" panose="02010600030101010101" pitchFamily="2" charset="-122"/>
                <a:cs typeface="mohammad bold art 1" pitchFamily="2" charset="-78"/>
              </a:rPr>
              <a:t>الأنثروبولوجيون</a:t>
            </a:r>
            <a:r>
              <a:rPr lang="ar-DZ" sz="3200" dirty="0">
                <a:latin typeface="Times New Roman" panose="02020603050405020304" pitchFamily="18" charset="0"/>
                <a:ea typeface="SimSun" panose="02010600030101010101" pitchFamily="2" charset="-122"/>
                <a:cs typeface="mohammad bold art 1" pitchFamily="2" charset="-78"/>
              </a:rPr>
              <a:t> انطلاقا منها مختلف الموضوعات </a:t>
            </a:r>
            <a:r>
              <a:rPr lang="ar-DZ" sz="3200" dirty="0" err="1" smtClean="0">
                <a:latin typeface="Times New Roman" panose="02020603050405020304" pitchFamily="18" charset="0"/>
                <a:ea typeface="SimSun" panose="02010600030101010101" pitchFamily="2" charset="-122"/>
                <a:cs typeface="mohammad bold art 1" pitchFamily="2" charset="-78"/>
              </a:rPr>
              <a:t>الأنثروبولوجية</a:t>
            </a:r>
            <a:r>
              <a:rPr lang="ar-DZ" sz="3200" dirty="0" smtClean="0">
                <a:latin typeface="Times New Roman" panose="02020603050405020304" pitchFamily="18" charset="0"/>
                <a:ea typeface="SimSun" panose="02010600030101010101" pitchFamily="2" charset="-122"/>
                <a:cs typeface="mohammad bold art 1" pitchFamily="2" charset="-78"/>
              </a:rPr>
              <a:t>. </a:t>
            </a:r>
            <a:r>
              <a:rPr lang="ar-DZ" sz="3200" dirty="0">
                <a:latin typeface="Times New Roman" panose="02020603050405020304" pitchFamily="18" charset="0"/>
                <a:ea typeface="SimSun" panose="02010600030101010101" pitchFamily="2" charset="-122"/>
                <a:cs typeface="mohammad bold art 1" pitchFamily="2" charset="-78"/>
              </a:rPr>
              <a:t>و لقد كانت نظرية التطور في مجال البيولوجيا و التي أسس دعائهما " تشارلز داروين" ملهما حقيقيا </a:t>
            </a:r>
            <a:r>
              <a:rPr lang="ar-DZ" sz="3200" dirty="0" err="1">
                <a:latin typeface="Times New Roman" panose="02020603050405020304" pitchFamily="18" charset="0"/>
                <a:ea typeface="SimSun" panose="02010600030101010101" pitchFamily="2" charset="-122"/>
                <a:cs typeface="mohammad bold art 1" pitchFamily="2" charset="-78"/>
              </a:rPr>
              <a:t>للأنثروبولوجيين</a:t>
            </a:r>
            <a:r>
              <a:rPr lang="ar-DZ" sz="3200" dirty="0">
                <a:latin typeface="Times New Roman" panose="02020603050405020304" pitchFamily="18" charset="0"/>
                <a:ea typeface="SimSun" panose="02010600030101010101" pitchFamily="2" charset="-122"/>
                <a:cs typeface="mohammad bold art 1" pitchFamily="2" charset="-78"/>
              </a:rPr>
              <a:t> الأوائل الذين تناولوا  الثقافة و المجتمع بنظرة تطورية ، لكن أسس التفسير تعددت باتساع الدراسات في الحقل الأنثروبولوجي و بروز اتجاهات و نظريات اجتماعية لها القدرة على التحليل و التفسير ، ولعل أهم اتجاهات و نظريات دراسة الأنثروبولوجيا ما يلي :</a:t>
            </a:r>
            <a:endParaRPr lang="ar-DZ" sz="3200" dirty="0">
              <a:solidFill>
                <a:srgbClr val="002060"/>
              </a:solidFill>
              <a:latin typeface="Times New Roman" panose="02020603050405020304" pitchFamily="18" charset="0"/>
              <a:ea typeface="SimSun" panose="02010600030101010101" pitchFamily="2" charset="-122"/>
              <a:cs typeface="mohammad bold art 1" pitchFamily="2" charset="-78"/>
            </a:endParaRPr>
          </a:p>
        </p:txBody>
      </p:sp>
      <p:sp>
        <p:nvSpPr>
          <p:cNvPr id="4" name="Titre 1"/>
          <p:cNvSpPr txBox="1">
            <a:spLocks/>
          </p:cNvSpPr>
          <p:nvPr/>
        </p:nvSpPr>
        <p:spPr>
          <a:xfrm>
            <a:off x="10294182" y="1015397"/>
            <a:ext cx="2135622" cy="72788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solidFill>
                  <a:schemeClr val="bg1"/>
                </a:solidFill>
                <a:latin typeface="Alilato ExtLt" pitchFamily="2" charset="-78"/>
                <a:cs typeface="Alilato ExtLt" pitchFamily="2" charset="-78"/>
              </a:rPr>
              <a:t>أد.سليم</a:t>
            </a:r>
            <a:r>
              <a:rPr lang="ar-DZ" sz="3200" dirty="0" smtClean="0">
                <a:solidFill>
                  <a:schemeClr val="bg1"/>
                </a:solidFill>
                <a:latin typeface="Alilato ExtLt" pitchFamily="2" charset="-78"/>
                <a:cs typeface="Alilato ExtLt" pitchFamily="2" charset="-78"/>
              </a:rPr>
              <a:t> درنوني</a:t>
            </a:r>
            <a:endParaRPr lang="fr-FR" sz="3200" dirty="0">
              <a:solidFill>
                <a:schemeClr val="bg1"/>
              </a:solidFill>
              <a:latin typeface="Alilato ExtLt" pitchFamily="2" charset="-78"/>
              <a:cs typeface="Alilato ExtLt" pitchFamily="2" charset="-78"/>
            </a:endParaRPr>
          </a:p>
        </p:txBody>
      </p:sp>
    </p:spTree>
    <p:extLst>
      <p:ext uri="{BB962C8B-B14F-4D97-AF65-F5344CB8AC3E}">
        <p14:creationId xmlns:p14="http://schemas.microsoft.com/office/powerpoint/2010/main" val="81183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الاتجاهات النظريات في دراسة القرابة</a:t>
            </a:r>
            <a:r>
              <a:rPr lang="ar-DZ" dirty="0" smtClean="0">
                <a:latin typeface="Alilato ExtLt" pitchFamily="2" charset="-78"/>
                <a:cs typeface="Lifta Black" panose="00000900000000000000" pitchFamily="50" charset="-78"/>
              </a:rPr>
              <a:t>:</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a:latin typeface="Alilato ExtLt" pitchFamily="2" charset="-78"/>
                <a:cs typeface="Lifta Black" panose="00000900000000000000" pitchFamily="50" charset="-78"/>
              </a:rPr>
              <a:t>أ-الاتجاه </a:t>
            </a:r>
            <a:r>
              <a:rPr lang="ar-DZ" dirty="0">
                <a:latin typeface="Alilato ExtLt" pitchFamily="2" charset="-78"/>
                <a:cs typeface="Lifta Black" panose="00000900000000000000" pitchFamily="50" charset="-78"/>
              </a:rPr>
              <a:t>التطوري </a:t>
            </a:r>
            <a:r>
              <a:rPr lang="ar-DZ" dirty="0">
                <a:latin typeface="Alilato ExtLt" pitchFamily="2" charset="-78"/>
                <a:cs typeface="Lifta Black" panose="00000900000000000000" pitchFamily="50" charset="-78"/>
              </a:rPr>
              <a:t>:</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fontScale="85000" lnSpcReduction="10000"/>
          </a:bodyPr>
          <a:lstStyle/>
          <a:p>
            <a:pPr algn="just" rtl="1">
              <a:spcAft>
                <a:spcPts val="0"/>
              </a:spcAft>
            </a:pPr>
            <a:r>
              <a:rPr lang="ar-DZ" sz="3200" dirty="0" smtClean="0">
                <a:latin typeface="Times New Roman" panose="02020603050405020304" pitchFamily="18" charset="0"/>
                <a:ea typeface="SimSun" panose="02010600030101010101" pitchFamily="2" charset="-122"/>
                <a:cs typeface="mohammad bold art 1" pitchFamily="2" charset="-78"/>
              </a:rPr>
              <a:t>كان </a:t>
            </a:r>
            <a:r>
              <a:rPr lang="ar-DZ" sz="3200" dirty="0">
                <a:latin typeface="Times New Roman" panose="02020603050405020304" pitchFamily="18" charset="0"/>
                <a:ea typeface="SimSun" panose="02010600030101010101" pitchFamily="2" charset="-122"/>
                <a:cs typeface="mohammad bold art 1" pitchFamily="2" charset="-78"/>
              </a:rPr>
              <a:t>هذا الاتجاه قد احتضن نشأة الأنثروبولوجيا حين ظهورها كعلم خلال القرن الـ 19 م فكان </a:t>
            </a:r>
            <a:r>
              <a:rPr lang="ar-DZ" sz="3200" dirty="0" err="1">
                <a:latin typeface="Times New Roman" panose="02020603050405020304" pitchFamily="18" charset="0"/>
                <a:ea typeface="SimSun" panose="02010600030101010101" pitchFamily="2" charset="-122"/>
                <a:cs typeface="mohammad bold art 1" pitchFamily="2" charset="-78"/>
              </a:rPr>
              <a:t>الأنثربولوجيون</a:t>
            </a:r>
            <a:r>
              <a:rPr lang="ar-DZ" sz="3200" dirty="0">
                <a:latin typeface="Times New Roman" panose="02020603050405020304" pitchFamily="18" charset="0"/>
                <a:ea typeface="SimSun" panose="02010600030101010101" pitchFamily="2" charset="-122"/>
                <a:cs typeface="mohammad bold art 1" pitchFamily="2" charset="-78"/>
              </a:rPr>
              <a:t> يحاولون فهم كيفية نشأة و تطور المجتمعات و ثقافتها فحسب التطوريين يمثل تاريخ </a:t>
            </a:r>
            <a:r>
              <a:rPr lang="ar-DZ" sz="3200" dirty="0" smtClean="0">
                <a:latin typeface="Times New Roman" panose="02020603050405020304" pitchFamily="18" charset="0"/>
                <a:ea typeface="SimSun" panose="02010600030101010101" pitchFamily="2" charset="-122"/>
                <a:cs typeface="mohammad bold art 1" pitchFamily="2" charset="-78"/>
              </a:rPr>
              <a:t>الإنسانية </a:t>
            </a:r>
            <a:r>
              <a:rPr lang="ar-DZ" sz="3200" dirty="0">
                <a:latin typeface="Times New Roman" panose="02020603050405020304" pitchFamily="18" charset="0"/>
                <a:ea typeface="SimSun" panose="02010600030101010101" pitchFamily="2" charset="-122"/>
                <a:cs typeface="mohammad bold art 1" pitchFamily="2" charset="-78"/>
              </a:rPr>
              <a:t>و تاريخ الثقافة بما يضم من عادات و تقاليد و تنظيمات .... خطا متصاعدا كما أن البشرية تمر بمراحل خلال تطورها التاريخي فتتدرج من الأشكال البسيطة إلى الأشكال المعقدة إلى الأكثر تعقيدا ، و هذه السيرورة ملازمة لكل المجتمعات و الثقافات نتيجة الوحدة النفسية المشتركة بين البشر.</a:t>
            </a:r>
          </a:p>
        </p:txBody>
      </p:sp>
      <p:sp>
        <p:nvSpPr>
          <p:cNvPr id="4" name="Titre 1"/>
          <p:cNvSpPr txBox="1">
            <a:spLocks/>
          </p:cNvSpPr>
          <p:nvPr/>
        </p:nvSpPr>
        <p:spPr>
          <a:xfrm>
            <a:off x="10294182" y="1015397"/>
            <a:ext cx="2135622" cy="72788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solidFill>
                  <a:schemeClr val="bg1"/>
                </a:solidFill>
                <a:latin typeface="Alilato ExtLt" pitchFamily="2" charset="-78"/>
                <a:cs typeface="Alilato ExtLt" pitchFamily="2" charset="-78"/>
              </a:rPr>
              <a:t>أد.سليم</a:t>
            </a:r>
            <a:r>
              <a:rPr lang="ar-DZ" sz="3200" dirty="0" smtClean="0">
                <a:solidFill>
                  <a:schemeClr val="bg1"/>
                </a:solidFill>
                <a:latin typeface="Alilato ExtLt" pitchFamily="2" charset="-78"/>
                <a:cs typeface="Alilato ExtLt" pitchFamily="2" charset="-78"/>
              </a:rPr>
              <a:t> درنوني</a:t>
            </a:r>
            <a:endParaRPr lang="fr-FR" sz="3200" dirty="0">
              <a:solidFill>
                <a:schemeClr val="bg1"/>
              </a:solidFill>
              <a:latin typeface="Alilato ExtLt" pitchFamily="2" charset="-78"/>
              <a:cs typeface="Alilato ExtLt" pitchFamily="2" charset="-78"/>
            </a:endParaRPr>
          </a:p>
        </p:txBody>
      </p:sp>
    </p:spTree>
    <p:extLst>
      <p:ext uri="{BB962C8B-B14F-4D97-AF65-F5344CB8AC3E}">
        <p14:creationId xmlns:p14="http://schemas.microsoft.com/office/powerpoint/2010/main" val="231392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الاتجاهات النظريات في دراسة القرابة</a:t>
            </a:r>
            <a:r>
              <a:rPr lang="ar-DZ" dirty="0" smtClean="0">
                <a:latin typeface="Alilato ExtLt" pitchFamily="2" charset="-78"/>
                <a:cs typeface="Lifta Black" panose="00000900000000000000" pitchFamily="50" charset="-78"/>
              </a:rPr>
              <a:t>:</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a:latin typeface="Alilato ExtLt" pitchFamily="2" charset="-78"/>
                <a:cs typeface="Lifta Black" panose="00000900000000000000" pitchFamily="50" charset="-78"/>
              </a:rPr>
              <a:t>أ-الاتجاه </a:t>
            </a:r>
            <a:r>
              <a:rPr lang="ar-DZ" dirty="0">
                <a:latin typeface="Alilato ExtLt" pitchFamily="2" charset="-78"/>
                <a:cs typeface="Lifta Black" panose="00000900000000000000" pitchFamily="50" charset="-78"/>
              </a:rPr>
              <a:t>التطوري </a:t>
            </a:r>
            <a:r>
              <a:rPr lang="ar-DZ" dirty="0">
                <a:latin typeface="Alilato ExtLt" pitchFamily="2" charset="-78"/>
                <a:cs typeface="Lifta Black" panose="00000900000000000000" pitchFamily="50" charset="-78"/>
              </a:rPr>
              <a:t>:</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lnSpcReduction="10000"/>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يرى لويس مورغان(1818-1881)  أن المجتمعات تمر بمراحل تطورية حيث كل مرحلة تشكل نمطا معينا طبقا لمراحل التطور التي تتمظهر في طبيعة العلاقات الاجتماعية و طبيعة النظم التي تميزها ، فكل المجتمعات عنده تخضع في تطورها لقانون واحد طالما أن تاريخ الجنس البشري و أصل الإنسانية واحد ، و عليه يصل مورغان إلى أن البشرية تطورت عبر ثلاث مراحل أساسية :</a:t>
            </a:r>
          </a:p>
        </p:txBody>
      </p:sp>
      <p:sp>
        <p:nvSpPr>
          <p:cNvPr id="4" name="Titre 1"/>
          <p:cNvSpPr txBox="1">
            <a:spLocks/>
          </p:cNvSpPr>
          <p:nvPr/>
        </p:nvSpPr>
        <p:spPr>
          <a:xfrm>
            <a:off x="10294182" y="1015397"/>
            <a:ext cx="2135622" cy="72788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solidFill>
                  <a:schemeClr val="bg1"/>
                </a:solidFill>
                <a:latin typeface="Alilato ExtLt" pitchFamily="2" charset="-78"/>
                <a:cs typeface="Alilato ExtLt" pitchFamily="2" charset="-78"/>
              </a:rPr>
              <a:t>أد.سليم</a:t>
            </a:r>
            <a:r>
              <a:rPr lang="ar-DZ" sz="3200" dirty="0" smtClean="0">
                <a:solidFill>
                  <a:schemeClr val="bg1"/>
                </a:solidFill>
                <a:latin typeface="Alilato ExtLt" pitchFamily="2" charset="-78"/>
                <a:cs typeface="Alilato ExtLt" pitchFamily="2" charset="-78"/>
              </a:rPr>
              <a:t> درنوني</a:t>
            </a:r>
            <a:endParaRPr lang="fr-FR" sz="3200" dirty="0">
              <a:solidFill>
                <a:schemeClr val="bg1"/>
              </a:solidFill>
              <a:latin typeface="Alilato ExtLt" pitchFamily="2" charset="-78"/>
              <a:cs typeface="Alilato ExtLt" pitchFamily="2" charset="-78"/>
            </a:endParaRPr>
          </a:p>
        </p:txBody>
      </p:sp>
    </p:spTree>
    <p:extLst>
      <p:ext uri="{BB962C8B-B14F-4D97-AF65-F5344CB8AC3E}">
        <p14:creationId xmlns:p14="http://schemas.microsoft.com/office/powerpoint/2010/main" val="261258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27315"/>
            <a:ext cx="9601196" cy="1491950"/>
          </a:xfrm>
        </p:spPr>
        <p:txBody>
          <a:bodyPr>
            <a:noAutofit/>
          </a:bodyPr>
          <a:lstStyle/>
          <a:p>
            <a:pPr rtl="1"/>
            <a:r>
              <a:rPr lang="ar-DZ" dirty="0">
                <a:latin typeface="Alilato ExtLt" pitchFamily="2" charset="-78"/>
                <a:cs typeface="Lifta Black" panose="00000900000000000000" pitchFamily="50" charset="-78"/>
              </a:rPr>
              <a:t>	الاتجاهات النظريات في دراسة القرابة</a:t>
            </a:r>
            <a:r>
              <a:rPr lang="ar-DZ" dirty="0" smtClean="0">
                <a:latin typeface="Alilato ExtLt" pitchFamily="2" charset="-78"/>
                <a:cs typeface="Lifta Black" panose="00000900000000000000" pitchFamily="50" charset="-78"/>
              </a:rPr>
              <a:t>:</a:t>
            </a:r>
            <a:r>
              <a:rPr lang="ar-DZ" dirty="0">
                <a:latin typeface="Alilato ExtLt" pitchFamily="2" charset="-78"/>
                <a:cs typeface="Lifta Black" panose="00000900000000000000" pitchFamily="50" charset="-78"/>
              </a:rPr>
              <a:t/>
            </a:r>
            <a:br>
              <a:rPr lang="ar-DZ" dirty="0">
                <a:latin typeface="Alilato ExtLt" pitchFamily="2" charset="-78"/>
                <a:cs typeface="Lifta Black" panose="00000900000000000000" pitchFamily="50" charset="-78"/>
              </a:rPr>
            </a:br>
            <a:r>
              <a:rPr lang="ar-DZ" dirty="0">
                <a:latin typeface="Alilato ExtLt" pitchFamily="2" charset="-78"/>
                <a:cs typeface="Lifta Black" panose="00000900000000000000" pitchFamily="50" charset="-78"/>
              </a:rPr>
              <a:t>أ-الاتجاه </a:t>
            </a:r>
            <a:r>
              <a:rPr lang="ar-DZ" dirty="0">
                <a:latin typeface="Alilato ExtLt" pitchFamily="2" charset="-78"/>
                <a:cs typeface="Lifta Black" panose="00000900000000000000" pitchFamily="50" charset="-78"/>
              </a:rPr>
              <a:t>التطوري </a:t>
            </a:r>
            <a:r>
              <a:rPr lang="ar-DZ" dirty="0">
                <a:latin typeface="Alilato ExtLt" pitchFamily="2" charset="-78"/>
                <a:cs typeface="Lifta Black" panose="00000900000000000000" pitchFamily="50" charset="-78"/>
              </a:rPr>
              <a:t>:</a:t>
            </a:r>
            <a:endParaRPr lang="ar-DZ" dirty="0">
              <a:latin typeface="Alilato ExtLt" pitchFamily="2" charset="-78"/>
              <a:cs typeface="Lifta Black" panose="00000900000000000000" pitchFamily="50" charset="-78"/>
            </a:endParaRPr>
          </a:p>
        </p:txBody>
      </p:sp>
      <p:sp>
        <p:nvSpPr>
          <p:cNvPr id="3" name="Espace réservé du contenu 2"/>
          <p:cNvSpPr>
            <a:spLocks noGrp="1"/>
          </p:cNvSpPr>
          <p:nvPr>
            <p:ph idx="1"/>
          </p:nvPr>
        </p:nvSpPr>
        <p:spPr/>
        <p:txBody>
          <a:bodyPr>
            <a:normAutofit/>
          </a:bodyPr>
          <a:lstStyle/>
          <a:p>
            <a:pPr algn="just" rtl="1">
              <a:spcAft>
                <a:spcPts val="0"/>
              </a:spcAft>
            </a:pPr>
            <a:r>
              <a:rPr lang="ar-DZ" sz="3200" dirty="0">
                <a:latin typeface="Times New Roman" panose="02020603050405020304" pitchFamily="18" charset="0"/>
                <a:ea typeface="SimSun" panose="02010600030101010101" pitchFamily="2" charset="-122"/>
                <a:cs typeface="mohammad bold art 1" pitchFamily="2" charset="-78"/>
              </a:rPr>
              <a:t>1-    مرحلة التوحش ( الهمجية ) </a:t>
            </a:r>
          </a:p>
        </p:txBody>
      </p:sp>
      <p:sp>
        <p:nvSpPr>
          <p:cNvPr id="4" name="Titre 1"/>
          <p:cNvSpPr txBox="1">
            <a:spLocks/>
          </p:cNvSpPr>
          <p:nvPr/>
        </p:nvSpPr>
        <p:spPr>
          <a:xfrm>
            <a:off x="10294182" y="1015397"/>
            <a:ext cx="2135622" cy="72788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ar-DZ" sz="3200" dirty="0" err="1" smtClean="0">
                <a:solidFill>
                  <a:schemeClr val="bg1"/>
                </a:solidFill>
                <a:latin typeface="Alilato ExtLt" pitchFamily="2" charset="-78"/>
                <a:cs typeface="Alilato ExtLt" pitchFamily="2" charset="-78"/>
              </a:rPr>
              <a:t>أد.سليم</a:t>
            </a:r>
            <a:r>
              <a:rPr lang="ar-DZ" sz="3200" dirty="0" smtClean="0">
                <a:solidFill>
                  <a:schemeClr val="bg1"/>
                </a:solidFill>
                <a:latin typeface="Alilato ExtLt" pitchFamily="2" charset="-78"/>
                <a:cs typeface="Alilato ExtLt" pitchFamily="2" charset="-78"/>
              </a:rPr>
              <a:t> درنوني</a:t>
            </a:r>
            <a:endParaRPr lang="fr-FR" sz="3200" dirty="0">
              <a:solidFill>
                <a:schemeClr val="bg1"/>
              </a:solidFill>
              <a:latin typeface="Alilato ExtLt" pitchFamily="2" charset="-78"/>
              <a:cs typeface="Alilato ExtLt" pitchFamily="2" charset="-78"/>
            </a:endParaRPr>
          </a:p>
        </p:txBody>
      </p:sp>
      <p:graphicFrame>
        <p:nvGraphicFramePr>
          <p:cNvPr id="6" name="Diagramme 5"/>
          <p:cNvGraphicFramePr/>
          <p:nvPr>
            <p:extLst>
              <p:ext uri="{D42A27DB-BD31-4B8C-83A1-F6EECF244321}">
                <p14:modId xmlns:p14="http://schemas.microsoft.com/office/powerpoint/2010/main" val="2976251530"/>
              </p:ext>
            </p:extLst>
          </p:nvPr>
        </p:nvGraphicFramePr>
        <p:xfrm>
          <a:off x="357050" y="2553544"/>
          <a:ext cx="7158447" cy="3581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ccolade fermante 6"/>
          <p:cNvSpPr/>
          <p:nvPr/>
        </p:nvSpPr>
        <p:spPr>
          <a:xfrm>
            <a:off x="4676503" y="3431177"/>
            <a:ext cx="653143" cy="2638697"/>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9" name="Rectangle 8"/>
          <p:cNvSpPr/>
          <p:nvPr/>
        </p:nvSpPr>
        <p:spPr>
          <a:xfrm>
            <a:off x="5617029" y="3849189"/>
            <a:ext cx="5279568" cy="1567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dirty="0">
                <a:solidFill>
                  <a:schemeClr val="tx1"/>
                </a:solidFill>
                <a:cs typeface="mohammad bold art 1" pitchFamily="2" charset="-78"/>
              </a:rPr>
              <a:t>ارتقاء ثقافي خلال الانتقال عبر كل مرحلة في تقنيات العيش و النظم الاجتماعية</a:t>
            </a:r>
            <a:r>
              <a:rPr lang="en-US" sz="2800" dirty="0">
                <a:solidFill>
                  <a:schemeClr val="tx1"/>
                </a:solidFill>
                <a:cs typeface="mohammad bold art 1" pitchFamily="2" charset="-78"/>
              </a:rPr>
              <a:t> </a:t>
            </a:r>
            <a:r>
              <a:rPr lang="en-US" sz="2800" dirty="0" smtClean="0">
                <a:solidFill>
                  <a:schemeClr val="tx1"/>
                </a:solidFill>
                <a:cs typeface="mohammad bold art 1" pitchFamily="2" charset="-78"/>
              </a:rPr>
              <a:t>.</a:t>
            </a:r>
            <a:endParaRPr lang="fr-FR" sz="2800" dirty="0">
              <a:solidFill>
                <a:schemeClr val="tx1"/>
              </a:solidFill>
              <a:cs typeface="mohammad bold art 1" pitchFamily="2" charset="-78"/>
            </a:endParaRPr>
          </a:p>
        </p:txBody>
      </p:sp>
    </p:spTree>
    <p:extLst>
      <p:ext uri="{BB962C8B-B14F-4D97-AF65-F5344CB8AC3E}">
        <p14:creationId xmlns:p14="http://schemas.microsoft.com/office/powerpoint/2010/main" val="127842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9"/>
                                        </p:tgtEl>
                                        <p:attrNameLst>
                                          <p:attrName>ppt_y</p:attrName>
                                        </p:attrNameLst>
                                      </p:cBhvr>
                                      <p:tavLst>
                                        <p:tav tm="0">
                                          <p:val>
                                            <p:strVal val="#ppt_y"/>
                                          </p:val>
                                        </p:tav>
                                        <p:tav tm="100000">
                                          <p:val>
                                            <p:strVal val="#ppt_y"/>
                                          </p:val>
                                        </p:tav>
                                      </p:tavLst>
                                    </p:anim>
                                    <p:anim calcmode="lin" valueType="num">
                                      <p:cBhvr>
                                        <p:cTn id="4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6" grpId="0">
        <p:bldAsOne/>
      </p:bldGraphic>
      <p:bldP spid="7" grpId="0" animBg="1"/>
      <p:bldP spid="9"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98</TotalTime>
  <Words>2317</Words>
  <Application>Microsoft Office PowerPoint</Application>
  <PresentationFormat>Grand écran</PresentationFormat>
  <Paragraphs>145</Paragraphs>
  <Slides>38</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38</vt:i4>
      </vt:variant>
    </vt:vector>
  </HeadingPairs>
  <TitlesOfParts>
    <vt:vector size="47" baseType="lpstr">
      <vt:lpstr>SimSun</vt:lpstr>
      <vt:lpstr>Alilato ExtLt</vt:lpstr>
      <vt:lpstr>Arial</vt:lpstr>
      <vt:lpstr>Garamond</vt:lpstr>
      <vt:lpstr>Lifta Black</vt:lpstr>
      <vt:lpstr>mohammad bold art 1</vt:lpstr>
      <vt:lpstr>Times New Roman</vt:lpstr>
      <vt:lpstr>Urdu Typesetting</vt:lpstr>
      <vt:lpstr>Organique</vt:lpstr>
      <vt:lpstr>القرابة، العائلة والجندر</vt:lpstr>
      <vt:lpstr>أهداف التعليم </vt:lpstr>
      <vt:lpstr>المعارف المسبقة المطلوبة </vt:lpstr>
      <vt:lpstr>مفردات المادة (يجب أن يتضمن السداسي 15مفردة تعليمية/درسا).</vt:lpstr>
      <vt:lpstr> الاتجاهات النظريات في دراسة القرابة: </vt:lpstr>
      <vt:lpstr> الاتجاهات النظريات في دراسة القرابة: </vt:lpstr>
      <vt:lpstr> الاتجاهات النظريات في دراسة القرابة: أ-الاتجاه التطوري :</vt:lpstr>
      <vt:lpstr> الاتجاهات النظريات في دراسة القرابة: أ-الاتجاه التطوري :</vt:lpstr>
      <vt:lpstr> الاتجاهات النظريات في دراسة القرابة: أ-الاتجاه التطوري :</vt:lpstr>
      <vt:lpstr> الاتجاهات النظريات في دراسة القرابة: أ-الاتجاه التطوري :</vt:lpstr>
      <vt:lpstr> الاتجاهات النظريات في دراسة القرابة: أ-الاتجاه التطوري :</vt:lpstr>
      <vt:lpstr> الاتجاهات النظريات في دراسة القرابة: أ-الاتجاه التطوري :</vt:lpstr>
      <vt:lpstr> الاتجاهات النظريات في دراسة القرابة: ب-الاتجاه التاريخي :</vt:lpstr>
      <vt:lpstr> الاتجاهات النظريات في دراسة القرابة: ج-الاتجاه الانتشاري :</vt:lpstr>
      <vt:lpstr> الاتجاهات النظريات في دراسة القرابة: ج-الاتجاه الانتشاري :</vt:lpstr>
      <vt:lpstr> الاتجاهات النظريات في دراسة القرابة: ج-الاتجاه الانتشاري :</vt:lpstr>
      <vt:lpstr> الاتجاهات النظريات في دراسة القرابة: د-الاتجاه التناسقي التكاملي  :</vt:lpstr>
      <vt:lpstr> الاتجاهات النظريات في دراسة القرابة: د-الاتجاه التناسقي التكاملي  :</vt:lpstr>
      <vt:lpstr> الاتجاهات النظريات في دراسة القرابة: د-الاتجاه التناسقي التكاملي  :</vt:lpstr>
      <vt:lpstr> الاتجاهات النظريات في دراسة القرابة: هـ‌- الاتجاه البنائي الوظيفي :</vt:lpstr>
      <vt:lpstr> الاتجاهات النظريات في دراسة القرابة: هـ‌- الاتجاه البنائي الوظيفي :</vt:lpstr>
      <vt:lpstr> الاتجاهات النظريات في دراسة القرابة: هـ‌- الاتجاه البنائي الوظيفي :</vt:lpstr>
      <vt:lpstr> الاتجاهات النظريات في دراسة القرابة: و- الاتجاه البنيوي الأنثروبولوجي :</vt:lpstr>
      <vt:lpstr> الاتجاهات النظريات في دراسة القرابة: و- الاتجاه البنيوي الأنثروبولوجي :</vt:lpstr>
      <vt:lpstr> الاتجاهات النظريات في دراسة القرابة: و- الاتجاه البنيوي الأنثروبولوجي :</vt:lpstr>
      <vt:lpstr> 2. النظريات الحديثة في أنثروبولوجيا الانتماء والقرابة: أ- نظرية فردريك انجلز:</vt:lpstr>
      <vt:lpstr> 2. النظريات الحديثة في أنثروبولوجيا الانتماء والقرابة: أ- نظرية فردريك انجلز:</vt:lpstr>
      <vt:lpstr> 2. النظريات الحديثة في أنثروبولوجيا الانتماء والقرابة: أ- نظرية فردريك انجلز:</vt:lpstr>
      <vt:lpstr> 2. النظريات الحديثة في أنثروبولوجيا الانتماء والقرابة: ب- نظرية ادورد وسترمارك :</vt:lpstr>
      <vt:lpstr> 2. النظريات الحديثة في أنثروبولوجيا الانتماء والقرابة: ب- نظرية ادورد وسترمارك :</vt:lpstr>
      <vt:lpstr> 2. النظريات الحديثة في أنثروبولوجيا الانتماء والقرابة: ب- نظرية ادورد وسترمارك :</vt:lpstr>
      <vt:lpstr> 2. النظريات الحديثة في أنثروبولوجيا الانتماء والقرابة: ب- نظرية ادورد وسترمارك :</vt:lpstr>
      <vt:lpstr> 2. النظريات الحديثة في أنثروبولوجيا الانتماء والقرابة: ب- نظرية ادورد وسترمارك :</vt:lpstr>
      <vt:lpstr> 2. النظريات الحديثة في أنثروبولوجيا الانتماء والقرابة: جـ- نظرية روبرت مكايفر:</vt:lpstr>
      <vt:lpstr> 2. النظريات الحديثة في أنثروبولوجيا الانتماء والقرابة: جـ- نظرية روبرت مكايفر:</vt:lpstr>
      <vt:lpstr> 2. النظريات الحديثة في أنثروبولوجيا الانتماء والقرابة: جـ- نظرية روبرت مكايفر:</vt:lpstr>
      <vt:lpstr> 2. النظريات الحديثة في أنثروبولوجيا الانتماء والقرابة: جـ- نظرية روبرت مكايفر:</vt:lpstr>
      <vt:lpstr>النهاية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القرابة، العائلة والجندر</dc:title>
  <dc:creator>Compte Microsoft</dc:creator>
  <cp:lastModifiedBy>Compte Microsoft</cp:lastModifiedBy>
  <cp:revision>29</cp:revision>
  <dcterms:created xsi:type="dcterms:W3CDTF">2024-10-10T04:57:04Z</dcterms:created>
  <dcterms:modified xsi:type="dcterms:W3CDTF">2024-11-04T04:49:59Z</dcterms:modified>
</cp:coreProperties>
</file>