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4"/>
  </p:notesMasterIdLst>
  <p:handoutMasterIdLst>
    <p:handoutMasterId r:id="rId15"/>
  </p:handoutMasterIdLst>
  <p:sldIdLst>
    <p:sldId id="257" r:id="rId2"/>
    <p:sldId id="267" r:id="rId3"/>
    <p:sldId id="260" r:id="rId4"/>
    <p:sldId id="261" r:id="rId5"/>
    <p:sldId id="262" r:id="rId6"/>
    <p:sldId id="263" r:id="rId7"/>
    <p:sldId id="265" r:id="rId8"/>
    <p:sldId id="266" r:id="rId9"/>
    <p:sldId id="268" r:id="rId10"/>
    <p:sldId id="269" r:id="rId11"/>
    <p:sldId id="270" r:id="rId12"/>
    <p:sldId id="264" r:id="rId13"/>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FC74BDE-6627-49B6-90F1-0334E723F64C}" type="datetime1">
              <a:rPr lang="fr-FR" smtClean="0"/>
              <a:t>11/11/2024</a:t>
            </a:fld>
            <a:endParaRPr lang="en-US" dirty="0"/>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‹N°›</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28DAF60-E56A-4648-8936-22D801672B6C}" type="datetime1">
              <a:rPr lang="fr-FR" smtClean="0"/>
              <a:t>11/11/2024</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
              <a:t>Modifiez les styles du texte du masque</a:t>
            </a:r>
            <a:endParaRPr lang="en-US"/>
          </a:p>
          <a:p>
            <a:pPr lvl="1" rtl="0"/>
            <a:r>
              <a:rPr lang="fr"/>
              <a:t>Deuxième niveau</a:t>
            </a:r>
          </a:p>
          <a:p>
            <a:pPr lvl="2" rtl="0"/>
            <a:r>
              <a:rPr lang="fr"/>
              <a:t>Troisième niveau</a:t>
            </a:r>
          </a:p>
          <a:p>
            <a:pPr lvl="3" rtl="0"/>
            <a:r>
              <a:rPr lang="fr"/>
              <a:t>Quatrième niveau</a:t>
            </a:r>
          </a:p>
          <a:p>
            <a:pPr lvl="4" rtl="0"/>
            <a:r>
              <a:rPr lang="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‹N°›</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fr-FR"/>
              <a:t>Modifiez le style du titre</a:t>
            </a:r>
            <a:endParaRPr lang="en-US" dirty="0"/>
          </a:p>
        </p:txBody>
      </p:sp>
      <p:sp>
        <p:nvSpPr>
          <p:cNvPr id="3" name="Sous-titre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a:t>Modifiez le style des sous-titres du masque</a:t>
            </a:r>
            <a:endParaRPr lang="en-US" dirty="0"/>
          </a:p>
        </p:txBody>
      </p:sp>
      <p:sp>
        <p:nvSpPr>
          <p:cNvPr id="8" name="Espace réservé de la date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E641DF6C-ECED-4BD8-8025-73323DD5D35C}" type="datetime1">
              <a:rPr lang="fr-FR" smtClean="0"/>
              <a:t>11/11/2024</a:t>
            </a:fld>
            <a:endParaRPr lang="en-US" dirty="0"/>
          </a:p>
        </p:txBody>
      </p:sp>
      <p:sp>
        <p:nvSpPr>
          <p:cNvPr id="9" name="Espace réservé du pied de page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Espace réservé du numéro de diapositive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9" name="Titre 1"/>
          <p:cNvSpPr>
            <a:spLocks noGrp="1"/>
          </p:cNvSpPr>
          <p:nvPr>
            <p:ph type="title"/>
          </p:nvPr>
        </p:nvSpPr>
        <p:spPr>
          <a:xfrm>
            <a:off x="581192" y="702156"/>
            <a:ext cx="11029616" cy="1013800"/>
          </a:xfrm>
        </p:spPr>
        <p:txBody>
          <a:bodyPr rtlCol="0"/>
          <a:lstStyle/>
          <a:p>
            <a:pPr rtl="0"/>
            <a:r>
              <a:rPr lang="fr-FR"/>
              <a:t>Modifiez le style du titre</a:t>
            </a:r>
            <a:endParaRPr lang="en-US" dirty="0"/>
          </a:p>
        </p:txBody>
      </p:sp>
      <p:sp>
        <p:nvSpPr>
          <p:cNvPr id="3" name="Espace réservé du texte vertical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e la date 3"/>
          <p:cNvSpPr>
            <a:spLocks noGrp="1"/>
          </p:cNvSpPr>
          <p:nvPr>
            <p:ph type="dt" sz="half" idx="10"/>
          </p:nvPr>
        </p:nvSpPr>
        <p:spPr/>
        <p:txBody>
          <a:bodyPr rtlCol="0"/>
          <a:lstStyle/>
          <a:p>
            <a:pPr rtl="0"/>
            <a:fld id="{1E5B03D9-FC89-4784-BD60-336471BA7724}" type="datetime1">
              <a:rPr lang="fr-FR" smtClean="0"/>
              <a:t>11/11/2024</a:t>
            </a:fld>
            <a:endParaRPr lang="en-US" dirty="0"/>
          </a:p>
        </p:txBody>
      </p:sp>
      <p:sp>
        <p:nvSpPr>
          <p:cNvPr id="5" name="Espace réservé du pied de page 4"/>
          <p:cNvSpPr>
            <a:spLocks noGrp="1"/>
          </p:cNvSpPr>
          <p:nvPr>
            <p:ph type="ftr" sz="quarter" idx="11"/>
          </p:nvPr>
        </p:nvSpPr>
        <p:spPr/>
        <p:txBody>
          <a:bodyPr rtlCol="0"/>
          <a:lstStyle/>
          <a:p>
            <a:pPr rtl="0"/>
            <a:endParaRPr lang="en-US" dirty="0"/>
          </a:p>
        </p:txBody>
      </p:sp>
      <p:sp>
        <p:nvSpPr>
          <p:cNvPr id="6" name="Espace réservé du numéro de diapositive 5"/>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re vertical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fr-FR"/>
              <a:t>Modifiez le style du titre</a:t>
            </a:r>
            <a:endParaRPr lang="en-US" dirty="0"/>
          </a:p>
        </p:txBody>
      </p:sp>
      <p:sp>
        <p:nvSpPr>
          <p:cNvPr id="3" name="Espace réservé du texte vertical 2"/>
          <p:cNvSpPr>
            <a:spLocks noGrp="1"/>
          </p:cNvSpPr>
          <p:nvPr>
            <p:ph type="body" orient="vert" idx="1"/>
          </p:nvPr>
        </p:nvSpPr>
        <p:spPr>
          <a:xfrm>
            <a:off x="774923" y="863600"/>
            <a:ext cx="7161625" cy="4807326"/>
          </a:xfrm>
        </p:spPr>
        <p:txBody>
          <a:bodyPr vert="eaVert" rtlCol="0" anchor="t"/>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Espace réservé de la date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D0216CB3-B929-446C-876F-83C9B86D9FDE}" type="datetime1">
              <a:rPr lang="fr-FR" smtClean="0"/>
              <a:t>11/11/2024</a:t>
            </a:fld>
            <a:endParaRPr lang="en-US" dirty="0"/>
          </a:p>
        </p:txBody>
      </p:sp>
      <p:sp>
        <p:nvSpPr>
          <p:cNvPr id="12" name="Espace réservé du pied de page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Espace réservé du numéro de diapositive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81192" y="702156"/>
            <a:ext cx="11029616" cy="1188720"/>
          </a:xfrm>
        </p:spPr>
        <p:txBody>
          <a:bodyPr rtlCol="0"/>
          <a:lstStyle/>
          <a:p>
            <a:pPr rtl="0"/>
            <a:r>
              <a:rPr lang="fr-FR"/>
              <a:t>Modifiez le style du titre</a:t>
            </a:r>
            <a:endParaRPr lang="en-US" dirty="0"/>
          </a:p>
        </p:txBody>
      </p:sp>
      <p:sp>
        <p:nvSpPr>
          <p:cNvPr id="3" name="Espace réservé du contenu 2"/>
          <p:cNvSpPr>
            <a:spLocks noGrp="1"/>
          </p:cNvSpPr>
          <p:nvPr>
            <p:ph idx="1"/>
          </p:nvPr>
        </p:nvSpPr>
        <p:spPr>
          <a:xfrm>
            <a:off x="581192" y="2340864"/>
            <a:ext cx="11029615" cy="3634486"/>
          </a:xfrm>
        </p:spPr>
        <p:txBody>
          <a:bodyPr rtlCol="0"/>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8" name="Espace réservé de la date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22897033-9A55-4DAC-991D-1FF1921C78B7}" type="datetime1">
              <a:rPr lang="fr-FR" smtClean="0"/>
              <a:t>11/11/2024</a:t>
            </a:fld>
            <a:endParaRPr lang="en-US" dirty="0"/>
          </a:p>
        </p:txBody>
      </p:sp>
      <p:sp>
        <p:nvSpPr>
          <p:cNvPr id="9" name="Espace réservé du pied de page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Espace réservé du numéro de diapositive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fr-FR"/>
              <a:t>Modifiez le style du titre</a:t>
            </a:r>
            <a:endParaRPr lang="en-US" dirty="0"/>
          </a:p>
        </p:txBody>
      </p:sp>
      <p:sp>
        <p:nvSpPr>
          <p:cNvPr id="3" name="Espace réservé du texte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a:t>Cliquez pour modifier les styles du texte du masque</a:t>
            </a:r>
          </a:p>
        </p:txBody>
      </p:sp>
      <p:sp>
        <p:nvSpPr>
          <p:cNvPr id="7" name="Espace réservé de la date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A1255F31-5DB3-4925-BA87-822F5B17A2F1}" type="datetime1">
              <a:rPr lang="fr-FR" smtClean="0"/>
              <a:t>11/11/2024</a:t>
            </a:fld>
            <a:endParaRPr lang="en-US" dirty="0"/>
          </a:p>
        </p:txBody>
      </p:sp>
      <p:sp>
        <p:nvSpPr>
          <p:cNvPr id="9" name="Espace réservé du pied de page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Espace réservé du numéro de diapositive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581193" y="729658"/>
            <a:ext cx="11029616" cy="988332"/>
          </a:xfrm>
        </p:spPr>
        <p:txBody>
          <a:bodyPr rtlCol="0"/>
          <a:lstStyle/>
          <a:p>
            <a:pPr rtl="0"/>
            <a:r>
              <a:rPr lang="fr-FR"/>
              <a:t>Modifiez le style du titre</a:t>
            </a:r>
            <a:endParaRPr lang="en-US" dirty="0"/>
          </a:p>
        </p:txBody>
      </p:sp>
      <p:sp>
        <p:nvSpPr>
          <p:cNvPr id="3" name="Espace réservé du contenu 2"/>
          <p:cNvSpPr>
            <a:spLocks noGrp="1"/>
          </p:cNvSpPr>
          <p:nvPr>
            <p:ph sz="half" idx="1"/>
          </p:nvPr>
        </p:nvSpPr>
        <p:spPr>
          <a:xfrm>
            <a:off x="581193" y="2228003"/>
            <a:ext cx="5194767" cy="3633047"/>
          </a:xfrm>
        </p:spPr>
        <p:txBody>
          <a:bodyPr rtlCol="0">
            <a:normAutofit/>
          </a:body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u contenu 3"/>
          <p:cNvSpPr>
            <a:spLocks noGrp="1"/>
          </p:cNvSpPr>
          <p:nvPr>
            <p:ph sz="half" idx="2"/>
          </p:nvPr>
        </p:nvSpPr>
        <p:spPr>
          <a:xfrm>
            <a:off x="6416039" y="2228003"/>
            <a:ext cx="5194769" cy="3633047"/>
          </a:xfrm>
        </p:spPr>
        <p:txBody>
          <a:bodyPr rtlCol="0">
            <a:normAutofit/>
          </a:body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5" name="Espace réservé de la date 4"/>
          <p:cNvSpPr>
            <a:spLocks noGrp="1"/>
          </p:cNvSpPr>
          <p:nvPr>
            <p:ph type="dt" sz="half" idx="10"/>
          </p:nvPr>
        </p:nvSpPr>
        <p:spPr/>
        <p:txBody>
          <a:bodyPr rtlCol="0"/>
          <a:lstStyle/>
          <a:p>
            <a:pPr rtl="0"/>
            <a:fld id="{7E4EF44C-5F50-4A80-A957-57B3338337C0}" type="datetime1">
              <a:rPr lang="fr-FR" smtClean="0"/>
              <a:t>11/11/2024</a:t>
            </a:fld>
            <a:endParaRPr lang="en-US" dirty="0"/>
          </a:p>
        </p:txBody>
      </p:sp>
      <p:sp>
        <p:nvSpPr>
          <p:cNvPr id="6" name="Espace réservé du pied de page 5"/>
          <p:cNvSpPr>
            <a:spLocks noGrp="1"/>
          </p:cNvSpPr>
          <p:nvPr>
            <p:ph type="ftr" sz="quarter" idx="11"/>
          </p:nvPr>
        </p:nvSpPr>
        <p:spPr/>
        <p:txBody>
          <a:bodyPr rtlCol="0"/>
          <a:lstStyle/>
          <a:p>
            <a:pPr rtl="0"/>
            <a:endParaRPr lang="en-US" dirty="0"/>
          </a:p>
        </p:txBody>
      </p:sp>
      <p:sp>
        <p:nvSpPr>
          <p:cNvPr id="7" name="Espace réservé du numéro de diapositive 6"/>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12" name="Titre 1"/>
          <p:cNvSpPr>
            <a:spLocks noGrp="1"/>
          </p:cNvSpPr>
          <p:nvPr>
            <p:ph type="title"/>
          </p:nvPr>
        </p:nvSpPr>
        <p:spPr>
          <a:xfrm>
            <a:off x="581193" y="729658"/>
            <a:ext cx="11029616" cy="988332"/>
          </a:xfrm>
        </p:spPr>
        <p:txBody>
          <a:bodyPr rtlCol="0"/>
          <a:lstStyle/>
          <a:p>
            <a:pPr rtl="0"/>
            <a:r>
              <a:rPr lang="fr-FR"/>
              <a:t>Modifiez le style du titre</a:t>
            </a:r>
            <a:endParaRPr lang="en-US" dirty="0"/>
          </a:p>
        </p:txBody>
      </p:sp>
      <p:sp>
        <p:nvSpPr>
          <p:cNvPr id="3" name="Espace réservé du texte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a:t>Cliquez pour modifier les styles du texte du masque</a:t>
            </a:r>
          </a:p>
        </p:txBody>
      </p:sp>
      <p:sp>
        <p:nvSpPr>
          <p:cNvPr id="4" name="Espace réservé du contenu 3"/>
          <p:cNvSpPr>
            <a:spLocks noGrp="1"/>
          </p:cNvSpPr>
          <p:nvPr>
            <p:ph sz="half" idx="2"/>
          </p:nvPr>
        </p:nvSpPr>
        <p:spPr>
          <a:xfrm>
            <a:off x="581194" y="2926052"/>
            <a:ext cx="5194766" cy="2934999"/>
          </a:xfrm>
        </p:spPr>
        <p:txBody>
          <a:bodyPr rtlCol="0" anchor="t">
            <a:normAutofit/>
          </a:body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5" name="Espace réservé du texte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fr-FR"/>
              <a:t>Cliquez pour modifier les styles du texte du masque</a:t>
            </a:r>
          </a:p>
        </p:txBody>
      </p:sp>
      <p:sp>
        <p:nvSpPr>
          <p:cNvPr id="6" name="Espace réservé du contenu 5"/>
          <p:cNvSpPr>
            <a:spLocks noGrp="1"/>
          </p:cNvSpPr>
          <p:nvPr>
            <p:ph sz="quarter" idx="4"/>
          </p:nvPr>
        </p:nvSpPr>
        <p:spPr>
          <a:xfrm>
            <a:off x="6416037" y="2926052"/>
            <a:ext cx="5194771" cy="2934999"/>
          </a:xfrm>
        </p:spPr>
        <p:txBody>
          <a:bodyPr rtlCol="0" anchor="t">
            <a:normAutofit/>
          </a:body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7" name="Espace réservé de la date 6"/>
          <p:cNvSpPr>
            <a:spLocks noGrp="1"/>
          </p:cNvSpPr>
          <p:nvPr>
            <p:ph type="dt" sz="half" idx="10"/>
          </p:nvPr>
        </p:nvSpPr>
        <p:spPr/>
        <p:txBody>
          <a:bodyPr rtlCol="0"/>
          <a:lstStyle/>
          <a:p>
            <a:pPr rtl="0"/>
            <a:fld id="{B2D0F46D-59FD-4484-924E-E79DD516B5ED}" type="datetime1">
              <a:rPr lang="fr-FR" smtClean="0"/>
              <a:t>11/11/2024</a:t>
            </a:fld>
            <a:endParaRPr lang="en-US" dirty="0"/>
          </a:p>
        </p:txBody>
      </p:sp>
      <p:sp>
        <p:nvSpPr>
          <p:cNvPr id="8" name="Espace réservé du pied de page 7"/>
          <p:cNvSpPr>
            <a:spLocks noGrp="1"/>
          </p:cNvSpPr>
          <p:nvPr>
            <p:ph type="ftr" sz="quarter" idx="11"/>
          </p:nvPr>
        </p:nvSpPr>
        <p:spPr/>
        <p:txBody>
          <a:bodyPr rtlCol="0"/>
          <a:lstStyle/>
          <a:p>
            <a:pPr rtl="0"/>
            <a:endParaRPr lang="en-US" dirty="0"/>
          </a:p>
        </p:txBody>
      </p:sp>
      <p:sp>
        <p:nvSpPr>
          <p:cNvPr id="9" name="Espace réservé du numéro de diapositive 8"/>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8" name="Titre 1"/>
          <p:cNvSpPr>
            <a:spLocks noGrp="1"/>
          </p:cNvSpPr>
          <p:nvPr>
            <p:ph type="title"/>
          </p:nvPr>
        </p:nvSpPr>
        <p:spPr>
          <a:xfrm>
            <a:off x="575894" y="729658"/>
            <a:ext cx="11029616" cy="988332"/>
          </a:xfrm>
        </p:spPr>
        <p:txBody>
          <a:bodyPr rtlCol="0"/>
          <a:lstStyle/>
          <a:p>
            <a:pPr rtl="0"/>
            <a:r>
              <a:rPr lang="fr-FR"/>
              <a:t>Modifiez le style du titre</a:t>
            </a:r>
            <a:endParaRPr lang="en-US" dirty="0"/>
          </a:p>
        </p:txBody>
      </p:sp>
      <p:sp>
        <p:nvSpPr>
          <p:cNvPr id="3" name="Espace réservé de la date 2"/>
          <p:cNvSpPr>
            <a:spLocks noGrp="1"/>
          </p:cNvSpPr>
          <p:nvPr>
            <p:ph type="dt" sz="half" idx="10"/>
          </p:nvPr>
        </p:nvSpPr>
        <p:spPr/>
        <p:txBody>
          <a:bodyPr rtlCol="0"/>
          <a:lstStyle/>
          <a:p>
            <a:pPr rtl="0"/>
            <a:fld id="{0FAEC910-4AAA-42A1-A49C-7DDC64BC53C6}" type="datetime1">
              <a:rPr lang="fr-FR" smtClean="0"/>
              <a:t>11/11/2024</a:t>
            </a:fld>
            <a:endParaRPr lang="en-US" dirty="0"/>
          </a:p>
        </p:txBody>
      </p:sp>
      <p:sp>
        <p:nvSpPr>
          <p:cNvPr id="4" name="Espace réservé du pied de page 3"/>
          <p:cNvSpPr>
            <a:spLocks noGrp="1"/>
          </p:cNvSpPr>
          <p:nvPr>
            <p:ph type="ftr" sz="quarter" idx="11"/>
          </p:nvPr>
        </p:nvSpPr>
        <p:spPr/>
        <p:txBody>
          <a:bodyPr rtlCol="0"/>
          <a:lstStyle/>
          <a:p>
            <a:pPr rtl="0"/>
            <a:endParaRPr lang="en-US" dirty="0"/>
          </a:p>
        </p:txBody>
      </p:sp>
      <p:sp>
        <p:nvSpPr>
          <p:cNvPr id="5" name="Espace réservé du numéro de diapositive 4"/>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p>
            <a:pPr rtl="0"/>
            <a:fld id="{ACEC98BE-FCE2-445F-8146-3A7F8CC3881D}" type="datetime1">
              <a:rPr lang="fr-FR" smtClean="0"/>
              <a:t>11/11/2024</a:t>
            </a:fld>
            <a:endParaRPr lang="en-US" dirty="0"/>
          </a:p>
        </p:txBody>
      </p:sp>
      <p:sp>
        <p:nvSpPr>
          <p:cNvPr id="3" name="Espace réservé du pied de page 2"/>
          <p:cNvSpPr>
            <a:spLocks noGrp="1"/>
          </p:cNvSpPr>
          <p:nvPr>
            <p:ph type="ftr" sz="quarter" idx="11"/>
          </p:nvPr>
        </p:nvSpPr>
        <p:spPr/>
        <p:txBody>
          <a:bodyPr rtlCol="0"/>
          <a:lstStyle/>
          <a:p>
            <a:pPr rtl="0"/>
            <a:endParaRPr lang="en-US" dirty="0"/>
          </a:p>
        </p:txBody>
      </p:sp>
      <p:sp>
        <p:nvSpPr>
          <p:cNvPr id="4" name="Espace réservé du numéro de diapositive 3"/>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fr-FR"/>
              <a:t>Modifiez le style du titre</a:t>
            </a:r>
            <a:endParaRPr lang="en-US" dirty="0"/>
          </a:p>
        </p:txBody>
      </p:sp>
      <p:sp>
        <p:nvSpPr>
          <p:cNvPr id="3" name="Espace réservé du contenu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u texte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a:t>Cliquez pour modifier les styles du texte du masque</a:t>
            </a:r>
          </a:p>
        </p:txBody>
      </p:sp>
      <p:sp>
        <p:nvSpPr>
          <p:cNvPr id="8" name="Espace réservé de la date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6D0953DD-A6BD-427D-B7A8-BDE378B2E678}" type="datetime1">
              <a:rPr lang="fr-FR" smtClean="0"/>
              <a:t>11/11/2024</a:t>
            </a:fld>
            <a:endParaRPr lang="en-US" dirty="0"/>
          </a:p>
        </p:txBody>
      </p:sp>
      <p:sp>
        <p:nvSpPr>
          <p:cNvPr id="10" name="Espace réservé du pied de page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Espace réservé du numéro de diapositive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a:t>‹N°›</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fr-FR"/>
              <a:t>Modifiez le style du titre</a:t>
            </a:r>
            <a:endParaRPr lang="en-US" dirty="0"/>
          </a:p>
        </p:txBody>
      </p:sp>
      <p:sp>
        <p:nvSpPr>
          <p:cNvPr id="3" name="Espace réservé d’image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a:t>Cliquez sur l'icône pour ajouter une image</a:t>
            </a:r>
            <a:endParaRPr lang="en-US" dirty="0"/>
          </a:p>
        </p:txBody>
      </p:sp>
      <p:sp>
        <p:nvSpPr>
          <p:cNvPr id="4" name="Espace réservé du texte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a:t>Cliquez pour modifier les styles du texte du masque</a:t>
            </a:r>
          </a:p>
        </p:txBody>
      </p:sp>
      <p:sp>
        <p:nvSpPr>
          <p:cNvPr id="5" name="Espace réservé de la date 4"/>
          <p:cNvSpPr>
            <a:spLocks noGrp="1"/>
          </p:cNvSpPr>
          <p:nvPr>
            <p:ph type="dt" sz="half" idx="10"/>
          </p:nvPr>
        </p:nvSpPr>
        <p:spPr/>
        <p:txBody>
          <a:bodyPr rtlCol="0"/>
          <a:lstStyle/>
          <a:p>
            <a:pPr rtl="0"/>
            <a:fld id="{47E77B56-6788-4F40-A65E-12AFEB3AC095}" type="datetime1">
              <a:rPr lang="fr-FR" smtClean="0"/>
              <a:t>11/11/2024</a:t>
            </a:fld>
            <a:endParaRPr lang="en-US" dirty="0"/>
          </a:p>
        </p:txBody>
      </p:sp>
      <p:sp>
        <p:nvSpPr>
          <p:cNvPr id="6" name="Espace réservé du pied de page 5"/>
          <p:cNvSpPr>
            <a:spLocks noGrp="1"/>
          </p:cNvSpPr>
          <p:nvPr>
            <p:ph type="ftr" sz="quarter" idx="11"/>
          </p:nvPr>
        </p:nvSpPr>
        <p:spPr/>
        <p:txBody>
          <a:bodyPr rtlCol="0"/>
          <a:lstStyle/>
          <a:p>
            <a:pPr algn="l" rtl="0"/>
            <a:endParaRPr lang="en-US" dirty="0"/>
          </a:p>
        </p:txBody>
      </p:sp>
      <p:sp>
        <p:nvSpPr>
          <p:cNvPr id="7" name="Espace réservé du numéro de diapositive 6"/>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au titre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fr"/>
              <a:t>Modifiez le style du titre</a:t>
            </a:r>
            <a:endParaRPr lang="en-US" dirty="0"/>
          </a:p>
        </p:txBody>
      </p:sp>
      <p:sp>
        <p:nvSpPr>
          <p:cNvPr id="3" name="Espace réservé du texte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fr"/>
              <a:t>Modifiez les styles du texte du masque</a:t>
            </a:r>
          </a:p>
          <a:p>
            <a:pPr lvl="1" rtl="0"/>
            <a:r>
              <a:rPr lang="fr"/>
              <a:t>Deuxième niveau</a:t>
            </a:r>
          </a:p>
          <a:p>
            <a:pPr lvl="2" rtl="0"/>
            <a:r>
              <a:rPr lang="fr"/>
              <a:t>Troisième niveau</a:t>
            </a:r>
          </a:p>
          <a:p>
            <a:pPr lvl="3" rtl="0"/>
            <a:r>
              <a:rPr lang="fr"/>
              <a:t>Quatrième niveau</a:t>
            </a:r>
          </a:p>
          <a:p>
            <a:pPr lvl="4" rtl="0"/>
            <a:r>
              <a:rPr lang="fr"/>
              <a:t>Cinquième niveau</a:t>
            </a:r>
            <a:endParaRPr lang="en-US" dirty="0"/>
          </a:p>
        </p:txBody>
      </p:sp>
      <p:sp>
        <p:nvSpPr>
          <p:cNvPr id="4" name="Espace réservé de la date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E69A0D1A-B1A6-4A33-B3AE-513EF3B4A7E7}" type="datetime1">
              <a:rPr lang="fr-FR" smtClean="0"/>
              <a:t>11/11/2024</a:t>
            </a:fld>
            <a:endParaRPr lang="en-US" dirty="0"/>
          </a:p>
        </p:txBody>
      </p:sp>
      <p:sp>
        <p:nvSpPr>
          <p:cNvPr id="5" name="Espace réservé du pied de page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Espace réservé du numéro de diapositive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‹N°›</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r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rtlCol="0">
            <a:normAutofit fontScale="90000"/>
          </a:bodyPr>
          <a:lstStyle/>
          <a:p>
            <a:pPr algn="ctr" rtl="1"/>
            <a:r>
              <a:rPr lang="ar-DZ" sz="8800" b="1" dirty="0">
                <a:solidFill>
                  <a:srgbClr val="FF0000"/>
                </a:solidFill>
              </a:rPr>
              <a:t>المحاضرة 2: أهداف المنهاج التربوي</a:t>
            </a:r>
            <a:endParaRPr lang="fr" sz="8800" b="1" dirty="0">
              <a:solidFill>
                <a:srgbClr val="FF0000"/>
              </a:solidFill>
            </a:endParaRPr>
          </a:p>
        </p:txBody>
      </p:sp>
      <p:sp>
        <p:nvSpPr>
          <p:cNvPr id="3" name="Sous-titr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rtlCol="0">
            <a:normAutofit fontScale="92500" lnSpcReduction="20000"/>
          </a:bodyPr>
          <a:lstStyle/>
          <a:p>
            <a:pPr algn="ctr" rtl="0"/>
            <a:r>
              <a:rPr lang="ar-DZ" sz="2800" b="1" dirty="0">
                <a:solidFill>
                  <a:srgbClr val="00B050"/>
                </a:solidFill>
              </a:rPr>
              <a:t>الأستاذة حميدة جرو</a:t>
            </a:r>
            <a:endParaRPr lang="fr" sz="2800" b="1" dirty="0">
              <a:solidFill>
                <a:srgbClr val="00B050"/>
              </a:solidFill>
            </a:endParaRP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Image 5" descr="Zoom sur un logo&#10;&#10;Description générée automatiquement">
            <a:extLst>
              <a:ext uri="{FF2B5EF4-FFF2-40B4-BE49-F238E27FC236}">
                <a16:creationId xmlns:a16="http://schemas.microsoft.com/office/drawing/2014/main" id="{F1A8C364-94D4-4630-BAD0-78722F347055}"/>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9AE05F-3026-1D2E-8386-BEA7CC9BF03C}"/>
              </a:ext>
            </a:extLst>
          </p:cNvPr>
          <p:cNvSpPr>
            <a:spLocks noGrp="1"/>
          </p:cNvSpPr>
          <p:nvPr>
            <p:ph type="title"/>
          </p:nvPr>
        </p:nvSpPr>
        <p:spPr/>
        <p:txBody>
          <a:bodyPr>
            <a:noAutofit/>
          </a:bodyPr>
          <a:lstStyle/>
          <a:p>
            <a:pPr algn="ctr"/>
            <a:r>
              <a:rPr lang="ar-SA" sz="40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تحقيق المرونة في التدريس</a:t>
            </a:r>
            <a:endParaRPr lang="fr-FR" sz="4800" dirty="0">
              <a:solidFill>
                <a:srgbClr val="FF0000"/>
              </a:solidFill>
            </a:endParaRPr>
          </a:p>
        </p:txBody>
      </p:sp>
      <p:sp>
        <p:nvSpPr>
          <p:cNvPr id="3" name="Espace réservé du contenu 2">
            <a:extLst>
              <a:ext uri="{FF2B5EF4-FFF2-40B4-BE49-F238E27FC236}">
                <a16:creationId xmlns:a16="http://schemas.microsoft.com/office/drawing/2014/main" id="{EEFD9268-5729-D49A-2E46-DE38ADDD3F9B}"/>
              </a:ext>
            </a:extLst>
          </p:cNvPr>
          <p:cNvSpPr>
            <a:spLocks noGrp="1"/>
          </p:cNvSpPr>
          <p:nvPr>
            <p:ph idx="1"/>
          </p:nvPr>
        </p:nvSpPr>
        <p:spPr/>
        <p:txBody>
          <a:bodyPr/>
          <a:lstStyle/>
          <a:p>
            <a:pPr algn="just" rtl="1">
              <a:lnSpc>
                <a:spcPct val="107000"/>
              </a:lnSpc>
              <a:spcAft>
                <a:spcPts val="800"/>
              </a:spcAft>
            </a:pP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إن وجود أهداف تربوية واضحة يساعد في تقديم برامج تعليمية مرنة ومناسبة لمستويات الطلاب المختلفة. من خلال تحديد أهداف عامة وخاصة، يمكن للمعلمين تكييف محتوى التعليم بحيث يناسب قدرات وتطلعات الطلاب المتنوعة، مما يجعل التعليم أكثر شمولًا وتكيُّفًا مع الفروقات الفردية</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2DA02D31-6094-9BCF-F208-2231E52FA0BA}"/>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3891236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66A66F-4745-1BFC-06BA-DFF36F8BEADD}"/>
              </a:ext>
            </a:extLst>
          </p:cNvPr>
          <p:cNvSpPr>
            <a:spLocks noGrp="1"/>
          </p:cNvSpPr>
          <p:nvPr>
            <p:ph type="title"/>
          </p:nvPr>
        </p:nvSpPr>
        <p:spPr/>
        <p:txBody>
          <a:bodyPr/>
          <a:lstStyle/>
          <a:p>
            <a:pPr algn="ctr"/>
            <a:r>
              <a:rPr lang="ar-SA" sz="36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تعزيز التوافق بين المعلمين وأولياء الأمور والإدارة</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082E0616-233D-2CCF-3F4D-D5777AE07445}"/>
              </a:ext>
            </a:extLst>
          </p:cNvPr>
          <p:cNvSpPr>
            <a:spLocks noGrp="1"/>
          </p:cNvSpPr>
          <p:nvPr>
            <p:ph idx="1"/>
          </p:nvPr>
        </p:nvSpPr>
        <p:spPr/>
        <p:txBody>
          <a:bodyPr/>
          <a:lstStyle/>
          <a:p>
            <a:pPr algn="just" rtl="1">
              <a:lnSpc>
                <a:spcPct val="107000"/>
              </a:lnSpc>
              <a:spcAft>
                <a:spcPts val="800"/>
              </a:spcAft>
            </a:pP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الأهداف التربوية الواضحة تتيح لأولياء الأمور والمعلمين والإدارة التعليمية فهماً مشتركًا لما يتم السعي لتحقيقه من خلال التعليم. هذا التوافق يسهم في تقديم الدعم اللازم للطلاب، حيث يمكن لأولياء الأمور متابعة تقدم أبنائهم وتقديم المساعدة خارج المدرسة</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0E1B480B-7D66-B940-B051-DB1530864DF5}"/>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354467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71241E-6DDD-5CAE-FF4F-7D6727E803EA}"/>
              </a:ext>
            </a:extLst>
          </p:cNvPr>
          <p:cNvSpPr>
            <a:spLocks noGrp="1"/>
          </p:cNvSpPr>
          <p:nvPr>
            <p:ph type="title"/>
          </p:nvPr>
        </p:nvSpPr>
        <p:spPr/>
        <p:txBody>
          <a:bodyPr/>
          <a:lstStyle/>
          <a:p>
            <a:pPr algn="r" rtl="1"/>
            <a:r>
              <a:rPr lang="ar-SA" sz="40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أمثلة على أهداف تربوية في مختلف المواد</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954DBB2C-530E-1E6A-95C4-5A7DB9FA5172}"/>
              </a:ext>
            </a:extLst>
          </p:cNvPr>
          <p:cNvSpPr>
            <a:spLocks noGrp="1"/>
          </p:cNvSpPr>
          <p:nvPr>
            <p:ph idx="1"/>
          </p:nvPr>
        </p:nvSpPr>
        <p:spPr/>
        <p:txBody>
          <a:bodyPr/>
          <a:lstStyle/>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b="1" kern="100" dirty="0">
                <a:effectLst/>
                <a:latin typeface="Calibri" panose="020F0502020204030204" pitchFamily="34" charset="0"/>
                <a:ea typeface="Calibri" panose="020F0502020204030204" pitchFamily="34" charset="0"/>
                <a:cs typeface="Times New Roman" panose="02020603050405020304" pitchFamily="18" charset="0"/>
              </a:rPr>
              <a:t>العلوم</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Times New Roman" panose="02020603050405020304" pitchFamily="18" charset="0"/>
              </a:rPr>
              <a:t>يهدف المنهاج إلى تطوير مهارات البحث العلمي، مثل القدرة على الملاحظة وتفسير الظواهر</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b="1" kern="100" dirty="0">
                <a:effectLst/>
                <a:latin typeface="Calibri" panose="020F0502020204030204" pitchFamily="34" charset="0"/>
                <a:ea typeface="Calibri" panose="020F0502020204030204" pitchFamily="34" charset="0"/>
                <a:cs typeface="Times New Roman" panose="02020603050405020304" pitchFamily="18" charset="0"/>
              </a:rPr>
              <a:t>الرياضيات</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Times New Roman" panose="02020603050405020304" pitchFamily="18" charset="0"/>
              </a:rPr>
              <a:t>يسعى إلى تمكين الطلاب من حل المسائل الرياضية واستخدام التفكير التحليلي</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b="1" kern="100" dirty="0">
                <a:effectLst/>
                <a:latin typeface="Calibri" panose="020F0502020204030204" pitchFamily="34" charset="0"/>
                <a:ea typeface="Calibri" panose="020F0502020204030204" pitchFamily="34" charset="0"/>
                <a:cs typeface="Times New Roman" panose="02020603050405020304" pitchFamily="18" charset="0"/>
              </a:rPr>
              <a:t>اللغات</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Times New Roman" panose="02020603050405020304" pitchFamily="18" charset="0"/>
              </a:rPr>
              <a:t>يهدف إلى تحسين مهارات القراءة والكتابة والتحدث والاستماع</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1289EFD5-EA80-DDC7-8898-24FDBCF513A3}"/>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3225037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831BE3-C249-89CF-269E-23AD41EC31B3}"/>
              </a:ext>
            </a:extLst>
          </p:cNvPr>
          <p:cNvSpPr>
            <a:spLocks noGrp="1"/>
          </p:cNvSpPr>
          <p:nvPr>
            <p:ph type="title"/>
          </p:nvPr>
        </p:nvSpPr>
        <p:spPr/>
        <p:txBody>
          <a:bodyPr>
            <a:normAutofit/>
          </a:bodyPr>
          <a:lstStyle/>
          <a:p>
            <a:pPr algn="ctr"/>
            <a:r>
              <a:rPr lang="ar-SA" sz="40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تعريف الأهداف التربوية وأهميتها</a:t>
            </a:r>
            <a:endParaRPr lang="fr-FR" sz="4000" dirty="0">
              <a:solidFill>
                <a:srgbClr val="FF0000"/>
              </a:solidFill>
            </a:endParaRPr>
          </a:p>
        </p:txBody>
      </p:sp>
      <p:sp>
        <p:nvSpPr>
          <p:cNvPr id="3" name="Espace réservé du contenu 2">
            <a:extLst>
              <a:ext uri="{FF2B5EF4-FFF2-40B4-BE49-F238E27FC236}">
                <a16:creationId xmlns:a16="http://schemas.microsoft.com/office/drawing/2014/main" id="{6D438814-C112-BE62-4FA7-F349BB85E85A}"/>
              </a:ext>
            </a:extLst>
          </p:cNvPr>
          <p:cNvSpPr>
            <a:spLocks noGrp="1"/>
          </p:cNvSpPr>
          <p:nvPr>
            <p:ph idx="1"/>
          </p:nvPr>
        </p:nvSpPr>
        <p:spPr/>
        <p:txBody>
          <a:bodyPr/>
          <a:lstStyle/>
          <a:p>
            <a:pPr marL="0" indent="0" algn="just" rtl="1">
              <a:lnSpc>
                <a:spcPct val="107000"/>
              </a:lnSpc>
              <a:spcAft>
                <a:spcPts val="800"/>
              </a:spcAft>
              <a:buNone/>
            </a:pPr>
            <a:r>
              <a:rPr lang="fr-FR" sz="1800" b="1" kern="100" dirty="0">
                <a:effectLst/>
                <a:latin typeface="Times New Roman" panose="02020603050405020304" pitchFamily="18" charset="0"/>
                <a:ea typeface="Calibri" panose="020F0502020204030204" pitchFamily="34" charset="0"/>
                <a:cs typeface="Arial" panose="020B0604020202020204" pitchFamily="34" charset="0"/>
              </a:rPr>
              <a:t> </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3600" kern="100" dirty="0">
                <a:effectLst/>
                <a:latin typeface="Calibri" panose="020F0502020204030204" pitchFamily="34" charset="0"/>
                <a:ea typeface="Calibri" panose="020F0502020204030204" pitchFamily="34" charset="0"/>
                <a:cs typeface="Times New Roman" panose="02020603050405020304" pitchFamily="18" charset="0"/>
              </a:rPr>
              <a:t>الأهداف التربوية هي الغايات المرجو تحقيقها من خلال العملية التعليمية، وتحديد الأهداف يعد جزءاً أساسياً من تخطيط المناهج، حيث يوجه عملية التعليم نحو تحقيق مهارات ومعارف وسلوكيات معينة لدى المتعلمين. </a:t>
            </a:r>
            <a:r>
              <a:rPr lang="ar-DZ" sz="3600" kern="100" dirty="0">
                <a:latin typeface="Calibri" panose="020F0502020204030204" pitchFamily="34" charset="0"/>
                <a:ea typeface="Calibri" panose="020F0502020204030204" pitchFamily="34" charset="0"/>
                <a:cs typeface="Times New Roman" panose="02020603050405020304" pitchFamily="18" charset="0"/>
              </a:rPr>
              <a:t>و</a:t>
            </a:r>
            <a:r>
              <a:rPr lang="ar-SA" sz="3600" kern="100" dirty="0">
                <a:effectLst/>
                <a:latin typeface="Calibri" panose="020F0502020204030204" pitchFamily="34" charset="0"/>
                <a:ea typeface="Calibri" panose="020F0502020204030204" pitchFamily="34" charset="0"/>
                <a:cs typeface="Times New Roman" panose="02020603050405020304" pitchFamily="18" charset="0"/>
              </a:rPr>
              <a:t>تساعد الأهداف في توضيح مخرجات التعلم، مما يسهم في توجيه عملية التدريس وتقييم نجاحها</a:t>
            </a:r>
            <a:r>
              <a:rPr lang="fr-FR" sz="36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214DF0B4-3B02-5C46-F130-6A94225DD444}"/>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250893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FAAF8B-AC3A-4B12-401E-1B3F1DFB927D}"/>
              </a:ext>
            </a:extLst>
          </p:cNvPr>
          <p:cNvSpPr>
            <a:spLocks noGrp="1"/>
          </p:cNvSpPr>
          <p:nvPr>
            <p:ph type="title"/>
          </p:nvPr>
        </p:nvSpPr>
        <p:spPr/>
        <p:txBody>
          <a:bodyPr>
            <a:normAutofit fontScale="90000"/>
          </a:bodyPr>
          <a:lstStyle/>
          <a:p>
            <a:pPr algn="r" rtl="1"/>
            <a:r>
              <a:rPr lang="ar-SA" sz="48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أنواع الأهداف التربوية</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C6A04A42-ECC7-824F-B6A4-B37E30E703FE}"/>
              </a:ext>
            </a:extLst>
          </p:cNvPr>
          <p:cNvSpPr>
            <a:spLocks noGrp="1"/>
          </p:cNvSpPr>
          <p:nvPr>
            <p:ph idx="1"/>
          </p:nvPr>
        </p:nvSpPr>
        <p:spPr/>
        <p:txBody>
          <a:bodyPr>
            <a:normAutofit fontScale="92500" lnSpcReduction="10000"/>
          </a:bodyPr>
          <a:lstStyle/>
          <a:p>
            <a:pPr algn="just" rtl="1">
              <a:lnSpc>
                <a:spcPct val="107000"/>
              </a:lnSpc>
              <a:spcAft>
                <a:spcPts val="800"/>
              </a:spcAft>
            </a:pPr>
            <a:r>
              <a:rPr lang="ar-SA" sz="2800" kern="100" dirty="0">
                <a:effectLst/>
                <a:latin typeface="Calibri" panose="020F0502020204030204" pitchFamily="34" charset="0"/>
                <a:ea typeface="Calibri" panose="020F0502020204030204" pitchFamily="34" charset="0"/>
                <a:cs typeface="Times New Roman" panose="02020603050405020304" pitchFamily="18" charset="0"/>
              </a:rPr>
              <a:t>الأهداف التربوية يمكن تقسيمها عادة إلى عدة أنواع تشمل</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b="1" kern="100" dirty="0">
                <a:effectLst/>
                <a:latin typeface="Calibri" panose="020F0502020204030204" pitchFamily="34" charset="0"/>
                <a:ea typeface="Calibri" panose="020F0502020204030204" pitchFamily="34" charset="0"/>
                <a:cs typeface="Times New Roman" panose="02020603050405020304" pitchFamily="18" charset="0"/>
              </a:rPr>
              <a:t>الأهداف العامة</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Times New Roman" panose="02020603050405020304" pitchFamily="18" charset="0"/>
              </a:rPr>
              <a:t>تحدد الغايات الكبرى التي يسعى النظام التعليمي إلى تحقيقها، مثل تعزيز التفكير النقدي أو تطوير المواطنة الصالحة</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b="1" kern="100" dirty="0">
                <a:effectLst/>
                <a:latin typeface="Calibri" panose="020F0502020204030204" pitchFamily="34" charset="0"/>
                <a:ea typeface="Calibri" panose="020F0502020204030204" pitchFamily="34" charset="0"/>
                <a:cs typeface="Times New Roman" panose="02020603050405020304" pitchFamily="18" charset="0"/>
              </a:rPr>
              <a:t>الأهداف الخاصة</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Times New Roman" panose="02020603050405020304" pitchFamily="18" charset="0"/>
              </a:rPr>
              <a:t>تركز على مجالات معينة من التعلم، مثل تحسين مهارات القراءة والكتابة أو تطوير القدرات التحليلية</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b="1" kern="100" dirty="0">
                <a:effectLst/>
                <a:latin typeface="Calibri" panose="020F0502020204030204" pitchFamily="34" charset="0"/>
                <a:ea typeface="Calibri" panose="020F0502020204030204" pitchFamily="34" charset="0"/>
                <a:cs typeface="Times New Roman" panose="02020603050405020304" pitchFamily="18" charset="0"/>
              </a:rPr>
              <a:t>الأهداف السلوكية</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Times New Roman" panose="02020603050405020304" pitchFamily="18" charset="0"/>
              </a:rPr>
              <a:t>تركز على إكساب المتعلم سلوكيات معينة قابلة للقياس، مثل القدرة على حل مسائل رياضية محددة</a:t>
            </a:r>
            <a:r>
              <a:rPr lang="fr-FR" sz="28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EBEEECDD-4773-4C32-4C0A-353FE72381B2}"/>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1416337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69D05A-DDBD-3451-FEE8-31DA549857DB}"/>
              </a:ext>
            </a:extLst>
          </p:cNvPr>
          <p:cNvSpPr>
            <a:spLocks noGrp="1"/>
          </p:cNvSpPr>
          <p:nvPr>
            <p:ph type="title"/>
          </p:nvPr>
        </p:nvSpPr>
        <p:spPr/>
        <p:txBody>
          <a:bodyPr/>
          <a:lstStyle/>
          <a:p>
            <a:pPr algn="r" rtl="1"/>
            <a:r>
              <a:rPr lang="ar-SA" sz="44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تصنيف الأهداف حسب مستويات التعلم</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6F3E2987-D7E8-BCF3-C1C9-42AAB0B98A5B}"/>
              </a:ext>
            </a:extLst>
          </p:cNvPr>
          <p:cNvSpPr>
            <a:spLocks noGrp="1"/>
          </p:cNvSpPr>
          <p:nvPr>
            <p:ph idx="1"/>
          </p:nvPr>
        </p:nvSpPr>
        <p:spPr/>
        <p:txBody>
          <a:bodyPr>
            <a:normAutofit fontScale="92500" lnSpcReduction="10000"/>
          </a:bodyPr>
          <a:lstStyle/>
          <a:p>
            <a:pPr marL="0" indent="0" algn="just" rtl="1">
              <a:lnSpc>
                <a:spcPct val="107000"/>
              </a:lnSpc>
              <a:spcAft>
                <a:spcPts val="800"/>
              </a:spcAft>
              <a:buNone/>
            </a:pPr>
            <a:r>
              <a:rPr lang="fr-FR" sz="2800" b="1" kern="100" dirty="0">
                <a:effectLst/>
                <a:latin typeface="Agency FB" panose="020B0503020202020204" pitchFamily="34" charset="0"/>
                <a:ea typeface="Calibri" panose="020F0502020204030204" pitchFamily="34" charset="0"/>
                <a:cs typeface="Arial" panose="020B0604020202020204" pitchFamily="34" charset="0"/>
              </a:rPr>
              <a:t>. </a:t>
            </a:r>
            <a:r>
              <a:rPr lang="ar-SA" sz="2800" kern="100" dirty="0">
                <a:effectLst/>
                <a:latin typeface="Agency FB" panose="020B0503020202020204" pitchFamily="34" charset="0"/>
                <a:ea typeface="Calibri" panose="020F0502020204030204" pitchFamily="34" charset="0"/>
                <a:cs typeface="Times New Roman" panose="02020603050405020304" pitchFamily="18" charset="0"/>
              </a:rPr>
              <a:t>هناك تصنيفات مختلفة للأهداف التربوية بناءً على مستويات التعلم التي تتضمن</a:t>
            </a:r>
            <a:r>
              <a:rPr lang="fr-FR" sz="2800" kern="100" dirty="0">
                <a:effectLst/>
                <a:latin typeface="Agency FB" panose="020B0503020202020204" pitchFamily="34" charset="0"/>
                <a:ea typeface="Calibri" panose="020F0502020204030204" pitchFamily="34" charset="0"/>
                <a:cs typeface="Arial" panose="020B0604020202020204" pitchFamily="34" charset="0"/>
              </a:rPr>
              <a:t>:</a:t>
            </a:r>
          </a:p>
          <a:p>
            <a:pPr lvl="0" algn="just" rtl="1">
              <a:lnSpc>
                <a:spcPct val="107000"/>
              </a:lnSpc>
              <a:spcAft>
                <a:spcPts val="800"/>
              </a:spcAft>
              <a:buSzPts val="1000"/>
              <a:buFont typeface="Wingdings" panose="05000000000000000000" pitchFamily="2" charset="2"/>
              <a:buChar char="q"/>
              <a:tabLst>
                <a:tab pos="457200" algn="l"/>
              </a:tabLst>
            </a:pPr>
            <a:r>
              <a:rPr lang="ar-SA" sz="2800" b="1" kern="100" dirty="0">
                <a:effectLst/>
                <a:latin typeface="Agency FB" panose="020B0503020202020204" pitchFamily="34" charset="0"/>
                <a:ea typeface="Calibri" panose="020F0502020204030204" pitchFamily="34" charset="0"/>
                <a:cs typeface="Times New Roman" panose="02020603050405020304" pitchFamily="18" charset="0"/>
              </a:rPr>
              <a:t>المجال المعرفي</a:t>
            </a:r>
            <a:r>
              <a:rPr lang="fr-FR" sz="2800" kern="100" dirty="0">
                <a:effectLst/>
                <a:latin typeface="Agency FB" panose="020B0503020202020204" pitchFamily="34" charset="0"/>
                <a:ea typeface="Calibri" panose="020F0502020204030204" pitchFamily="34" charset="0"/>
                <a:cs typeface="Arial" panose="020B0604020202020204" pitchFamily="34" charset="0"/>
              </a:rPr>
              <a:t>: </a:t>
            </a:r>
            <a:r>
              <a:rPr lang="ar-SA" sz="2800" kern="100" dirty="0">
                <a:effectLst/>
                <a:latin typeface="Agency FB" panose="020B0503020202020204" pitchFamily="34" charset="0"/>
                <a:ea typeface="Calibri" panose="020F0502020204030204" pitchFamily="34" charset="0"/>
                <a:cs typeface="Times New Roman" panose="02020603050405020304" pitchFamily="18" charset="0"/>
              </a:rPr>
              <a:t>يتعلق بالمعرفة والفهم والتطبيق، وهو ما يشمل مهارات مثل الحفظ، التحليل، التركيب، والتقويم</a:t>
            </a:r>
            <a:r>
              <a:rPr lang="fr-FR" sz="2800" kern="100" dirty="0">
                <a:effectLst/>
                <a:latin typeface="Agency FB" panose="020B0503020202020204" pitchFamily="34" charset="0"/>
                <a:ea typeface="Calibri" panose="020F0502020204030204" pitchFamily="34" charset="0"/>
                <a:cs typeface="Arial" panose="020B0604020202020204" pitchFamily="34" charset="0"/>
              </a:rPr>
              <a:t>.</a:t>
            </a:r>
          </a:p>
          <a:p>
            <a:pPr lvl="0" algn="just" rtl="1">
              <a:lnSpc>
                <a:spcPct val="107000"/>
              </a:lnSpc>
              <a:spcAft>
                <a:spcPts val="800"/>
              </a:spcAft>
              <a:buSzPts val="1000"/>
              <a:buFont typeface="Wingdings" panose="05000000000000000000" pitchFamily="2" charset="2"/>
              <a:buChar char="q"/>
              <a:tabLst>
                <a:tab pos="457200" algn="l"/>
              </a:tabLst>
            </a:pPr>
            <a:r>
              <a:rPr lang="ar-SA" sz="2800" b="1" kern="100" dirty="0">
                <a:effectLst/>
                <a:latin typeface="Agency FB" panose="020B0503020202020204" pitchFamily="34" charset="0"/>
                <a:ea typeface="Calibri" panose="020F0502020204030204" pitchFamily="34" charset="0"/>
                <a:cs typeface="Times New Roman" panose="02020603050405020304" pitchFamily="18" charset="0"/>
              </a:rPr>
              <a:t>المجال الوجداني</a:t>
            </a:r>
            <a:r>
              <a:rPr lang="fr-FR" sz="2800" kern="100" dirty="0">
                <a:effectLst/>
                <a:latin typeface="Agency FB" panose="020B0503020202020204" pitchFamily="34" charset="0"/>
                <a:ea typeface="Calibri" panose="020F0502020204030204" pitchFamily="34" charset="0"/>
                <a:cs typeface="Arial" panose="020B0604020202020204" pitchFamily="34" charset="0"/>
              </a:rPr>
              <a:t>: </a:t>
            </a:r>
            <a:r>
              <a:rPr lang="ar-SA" sz="2800" kern="100" dirty="0">
                <a:effectLst/>
                <a:latin typeface="Agency FB" panose="020B0503020202020204" pitchFamily="34" charset="0"/>
                <a:ea typeface="Calibri" panose="020F0502020204030204" pitchFamily="34" charset="0"/>
                <a:cs typeface="Times New Roman" panose="02020603050405020304" pitchFamily="18" charset="0"/>
              </a:rPr>
              <a:t>يرتبط بالقيم والمشاعر والاتجاهات، ويهدف إلى تعزيز انتماء الطلاب وارتباطهم بمجتمعاتهم</a:t>
            </a:r>
            <a:r>
              <a:rPr lang="fr-FR" sz="2800" kern="100" dirty="0">
                <a:effectLst/>
                <a:latin typeface="Agency FB" panose="020B0503020202020204" pitchFamily="34" charset="0"/>
                <a:ea typeface="Calibri" panose="020F0502020204030204" pitchFamily="34" charset="0"/>
                <a:cs typeface="Arial" panose="020B0604020202020204" pitchFamily="34" charset="0"/>
              </a:rPr>
              <a:t>.</a:t>
            </a:r>
          </a:p>
          <a:p>
            <a:pPr lvl="0" algn="just" rtl="1">
              <a:lnSpc>
                <a:spcPct val="107000"/>
              </a:lnSpc>
              <a:spcAft>
                <a:spcPts val="800"/>
              </a:spcAft>
              <a:buSzPts val="1000"/>
              <a:buFont typeface="Wingdings" panose="05000000000000000000" pitchFamily="2" charset="2"/>
              <a:buChar char="q"/>
              <a:tabLst>
                <a:tab pos="457200" algn="l"/>
              </a:tabLst>
            </a:pPr>
            <a:r>
              <a:rPr lang="ar-SA" sz="2800" b="1" kern="100" dirty="0">
                <a:effectLst/>
                <a:latin typeface="Agency FB" panose="020B0503020202020204" pitchFamily="34" charset="0"/>
                <a:ea typeface="Calibri" panose="020F0502020204030204" pitchFamily="34" charset="0"/>
                <a:cs typeface="Times New Roman" panose="02020603050405020304" pitchFamily="18" charset="0"/>
              </a:rPr>
              <a:t>المجال المهاري</a:t>
            </a:r>
            <a:r>
              <a:rPr lang="fr-FR" sz="2800" kern="100" dirty="0">
                <a:effectLst/>
                <a:latin typeface="Agency FB" panose="020B0503020202020204" pitchFamily="34" charset="0"/>
                <a:ea typeface="Calibri" panose="020F0502020204030204" pitchFamily="34" charset="0"/>
                <a:cs typeface="Arial" panose="020B0604020202020204" pitchFamily="34" charset="0"/>
              </a:rPr>
              <a:t>: </a:t>
            </a:r>
            <a:r>
              <a:rPr lang="ar-SA" sz="2800" kern="100" dirty="0">
                <a:effectLst/>
                <a:latin typeface="Agency FB" panose="020B0503020202020204" pitchFamily="34" charset="0"/>
                <a:ea typeface="Calibri" panose="020F0502020204030204" pitchFamily="34" charset="0"/>
                <a:cs typeface="Times New Roman" panose="02020603050405020304" pitchFamily="18" charset="0"/>
              </a:rPr>
              <a:t>يتناول تطوير المهارات العملية والحركية، ويهدف إلى إكساب الطلاب قدرات تطبيقية يمكن ملاحظتها وقياسها</a:t>
            </a:r>
            <a:r>
              <a:rPr lang="fr-FR" sz="2800" kern="100" dirty="0">
                <a:effectLst/>
                <a:latin typeface="Agency FB" panose="020B0503020202020204" pitchFamily="34" charset="0"/>
                <a:ea typeface="Calibri" panose="020F0502020204030204" pitchFamily="34" charset="0"/>
                <a:cs typeface="Arial" panose="020B0604020202020204" pitchFamily="34" charset="0"/>
              </a:rPr>
              <a:t>.</a:t>
            </a:r>
          </a:p>
          <a:p>
            <a:endParaRPr lang="fr-FR" dirty="0"/>
          </a:p>
        </p:txBody>
      </p:sp>
      <p:sp>
        <p:nvSpPr>
          <p:cNvPr id="4" name="Espace réservé de la date 3">
            <a:extLst>
              <a:ext uri="{FF2B5EF4-FFF2-40B4-BE49-F238E27FC236}">
                <a16:creationId xmlns:a16="http://schemas.microsoft.com/office/drawing/2014/main" id="{014E5A1B-7816-B59C-6611-2482DB17EB54}"/>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200782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1EE43C-ADD7-7B77-488E-430AA1832A51}"/>
              </a:ext>
            </a:extLst>
          </p:cNvPr>
          <p:cNvSpPr>
            <a:spLocks noGrp="1"/>
          </p:cNvSpPr>
          <p:nvPr>
            <p:ph type="title"/>
          </p:nvPr>
        </p:nvSpPr>
        <p:spPr/>
        <p:txBody>
          <a:bodyPr>
            <a:normAutofit/>
          </a:bodyPr>
          <a:lstStyle/>
          <a:p>
            <a:pPr algn="r" rtl="1"/>
            <a:r>
              <a:rPr lang="ar-SA" sz="36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كيفية صياغة الأهداف التربوية</a:t>
            </a:r>
            <a:br>
              <a:rPr lang="fr-FR" sz="3600" kern="1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sz="3600" dirty="0">
              <a:solidFill>
                <a:srgbClr val="FF0000"/>
              </a:solidFill>
            </a:endParaRPr>
          </a:p>
        </p:txBody>
      </p:sp>
      <p:sp>
        <p:nvSpPr>
          <p:cNvPr id="3" name="Espace réservé du contenu 2">
            <a:extLst>
              <a:ext uri="{FF2B5EF4-FFF2-40B4-BE49-F238E27FC236}">
                <a16:creationId xmlns:a16="http://schemas.microsoft.com/office/drawing/2014/main" id="{29DFE1E3-DEB4-EDC8-2657-60EAFEA3C3B3}"/>
              </a:ext>
            </a:extLst>
          </p:cNvPr>
          <p:cNvSpPr>
            <a:spLocks noGrp="1"/>
          </p:cNvSpPr>
          <p:nvPr>
            <p:ph idx="1"/>
          </p:nvPr>
        </p:nvSpPr>
        <p:spPr/>
        <p:txBody>
          <a:bodyPr/>
          <a:lstStyle/>
          <a:p>
            <a:pPr marL="0" indent="0" algn="just" rtl="1">
              <a:lnSpc>
                <a:spcPct val="107000"/>
              </a:lnSpc>
              <a:spcAft>
                <a:spcPts val="800"/>
              </a:spcAft>
              <a:buNone/>
            </a:pP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عند صياغة الأهداف يجب أن تكون الأهداف</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3200" b="1" kern="100" dirty="0">
                <a:effectLst/>
                <a:latin typeface="Calibri" panose="020F0502020204030204" pitchFamily="34" charset="0"/>
                <a:ea typeface="Calibri" panose="020F0502020204030204" pitchFamily="34" charset="0"/>
                <a:cs typeface="Times New Roman" panose="02020603050405020304" pitchFamily="18" charset="0"/>
              </a:rPr>
              <a:t>واضحة</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تعبر بوضوح عن المطلوب تحقيقه</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3200" b="1" kern="100" dirty="0">
                <a:effectLst/>
                <a:latin typeface="Calibri" panose="020F0502020204030204" pitchFamily="34" charset="0"/>
                <a:ea typeface="Calibri" panose="020F0502020204030204" pitchFamily="34" charset="0"/>
                <a:cs typeface="Times New Roman" panose="02020603050405020304" pitchFamily="18" charset="0"/>
              </a:rPr>
              <a:t>قابلة للقياس</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يمكن تقييم ما إذا كانت الأهداف قد تحققت أم لا</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3200" b="1" kern="100" dirty="0">
                <a:effectLst/>
                <a:latin typeface="Calibri" panose="020F0502020204030204" pitchFamily="34" charset="0"/>
                <a:ea typeface="Calibri" panose="020F0502020204030204" pitchFamily="34" charset="0"/>
                <a:cs typeface="Times New Roman" panose="02020603050405020304" pitchFamily="18" charset="0"/>
              </a:rPr>
              <a:t>واقعية</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تتناسب مع إمكانيات الطلاب والمصادر المتاحة</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3200" b="1" kern="100" dirty="0">
                <a:effectLst/>
                <a:latin typeface="Calibri" panose="020F0502020204030204" pitchFamily="34" charset="0"/>
                <a:ea typeface="Calibri" panose="020F0502020204030204" pitchFamily="34" charset="0"/>
                <a:cs typeface="Times New Roman" panose="02020603050405020304" pitchFamily="18" charset="0"/>
              </a:rPr>
              <a:t>مرتبطة</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بالموضوعات الدراسية والمهارات التي يتعين على المتعلم اكتسابها</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228FF7CB-0271-7A0C-4C45-F4B69FA2C4E9}"/>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188295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F0C1B-AE76-059F-09A1-77A38C65F020}"/>
              </a:ext>
            </a:extLst>
          </p:cNvPr>
          <p:cNvSpPr>
            <a:spLocks noGrp="1"/>
          </p:cNvSpPr>
          <p:nvPr>
            <p:ph type="title"/>
          </p:nvPr>
        </p:nvSpPr>
        <p:spPr/>
        <p:txBody>
          <a:bodyPr/>
          <a:lstStyle/>
          <a:p>
            <a:pPr algn="r" rtl="1"/>
            <a:r>
              <a:rPr lang="ar-SA" sz="40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دور الأهداف التربوية في تحسين التعليم</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DC2A4EBA-C1D7-3D6A-88C2-565C89E6C8E4}"/>
              </a:ext>
            </a:extLst>
          </p:cNvPr>
          <p:cNvSpPr>
            <a:spLocks noGrp="1"/>
          </p:cNvSpPr>
          <p:nvPr>
            <p:ph idx="1"/>
          </p:nvPr>
        </p:nvSpPr>
        <p:spPr/>
        <p:txBody>
          <a:bodyPr/>
          <a:lstStyle/>
          <a:p>
            <a:pPr lvl="0" algn="just" rtl="1">
              <a:lnSpc>
                <a:spcPct val="107000"/>
              </a:lnSpc>
              <a:spcAft>
                <a:spcPts val="800"/>
              </a:spcAft>
              <a:buSzPts val="1000"/>
              <a:buFont typeface="Wingdings" panose="05000000000000000000" pitchFamily="2" charset="2"/>
              <a:buChar char="q"/>
              <a:tabLst>
                <a:tab pos="457200" algn="l"/>
              </a:tabLst>
            </a:pP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تساعد الأهداف في توجيه المعلمين نحو محتوى وطرق تدريس محددة</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SzPts val="1000"/>
              <a:buFont typeface="Wingdings" panose="05000000000000000000" pitchFamily="2" charset="2"/>
              <a:buChar char="q"/>
              <a:tabLst>
                <a:tab pos="457200" algn="l"/>
              </a:tabLst>
            </a:pP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تساعد في تحديد أساليب التقييم المناسبة للتأكد من تحقيق الأهداف</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SzPts val="1000"/>
              <a:buFont typeface="Wingdings" panose="05000000000000000000" pitchFamily="2" charset="2"/>
              <a:buChar char="q"/>
              <a:tabLst>
                <a:tab pos="457200" algn="l"/>
              </a:tabLst>
            </a:pPr>
            <a:r>
              <a:rPr lang="ar-SA" sz="3200" kern="100" dirty="0">
                <a:effectLst/>
                <a:latin typeface="Calibri" panose="020F0502020204030204" pitchFamily="34" charset="0"/>
                <a:ea typeface="Calibri" panose="020F0502020204030204" pitchFamily="34" charset="0"/>
                <a:cs typeface="Times New Roman" panose="02020603050405020304" pitchFamily="18" charset="0"/>
              </a:rPr>
              <a:t>تسهم في تحسين مناهج التدريس من خلال توجيه عمليات التحديث والتطوير بشكل منظم</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140EF827-83FF-267F-A9EA-8D3FA63B2815}"/>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2946141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588DDA-29C1-3D60-3678-4FF6E5A1F39C}"/>
              </a:ext>
            </a:extLst>
          </p:cNvPr>
          <p:cNvSpPr>
            <a:spLocks noGrp="1"/>
          </p:cNvSpPr>
          <p:nvPr>
            <p:ph type="title"/>
          </p:nvPr>
        </p:nvSpPr>
        <p:spPr/>
        <p:txBody>
          <a:bodyPr>
            <a:normAutofit fontScale="90000"/>
          </a:bodyPr>
          <a:lstStyle/>
          <a:p>
            <a:pPr algn="ctr"/>
            <a:r>
              <a:rPr lang="ar-DZ" b="1" kern="100"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fr-FR" b="1" kern="100"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ar-SA" sz="54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توجيه عملية التعلم</a:t>
            </a:r>
            <a:br>
              <a:rPr lang="fr-FR" kern="1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a:extLst>
              <a:ext uri="{FF2B5EF4-FFF2-40B4-BE49-F238E27FC236}">
                <a16:creationId xmlns:a16="http://schemas.microsoft.com/office/drawing/2014/main" id="{7C7A31CD-B8AD-35E6-3439-8B15FF8B4DFB}"/>
              </a:ext>
            </a:extLst>
          </p:cNvPr>
          <p:cNvSpPr>
            <a:spLocks noGrp="1"/>
          </p:cNvSpPr>
          <p:nvPr>
            <p:ph idx="1"/>
          </p:nvPr>
        </p:nvSpPr>
        <p:spPr/>
        <p:txBody>
          <a:bodyPr/>
          <a:lstStyle/>
          <a:p>
            <a:pPr algn="just" rtl="1">
              <a:lnSpc>
                <a:spcPct val="107000"/>
              </a:lnSpc>
              <a:spcAft>
                <a:spcPts val="800"/>
              </a:spcAft>
            </a:pPr>
            <a:r>
              <a:rPr lang="ar-SA" sz="3600" kern="100" dirty="0">
                <a:effectLst/>
                <a:latin typeface="Calibri" panose="020F0502020204030204" pitchFamily="34" charset="0"/>
                <a:ea typeface="Calibri" panose="020F0502020204030204" pitchFamily="34" charset="0"/>
                <a:cs typeface="Times New Roman" panose="02020603050405020304" pitchFamily="18" charset="0"/>
              </a:rPr>
              <a:t>الأهداف التربوية تشكل خريطة طريق لعملية التعليم والتعلم، حيث تساعد المعلمين في تحديد المواضيع والنشاطات التي يجب التركيز عليها، مما يسهم في توجيه التعليم نحو الغايات الأساسية للمنهاج. عند وضوح الأهداف، يصبح من السهل على المعلمين تنظيم دروسهم وطرقهم التربوية بما يتناسب مع احتياجات المتعلمين</a:t>
            </a:r>
            <a:r>
              <a:rPr lang="fr-FR" sz="36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7CB3D407-6923-1150-58F5-B6EA12501593}"/>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1936343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CA9D6D-7698-4ED7-7E9C-25984306AB6D}"/>
              </a:ext>
            </a:extLst>
          </p:cNvPr>
          <p:cNvSpPr>
            <a:spLocks noGrp="1"/>
          </p:cNvSpPr>
          <p:nvPr>
            <p:ph type="title"/>
          </p:nvPr>
        </p:nvSpPr>
        <p:spPr/>
        <p:txBody>
          <a:bodyPr>
            <a:normAutofit fontScale="90000"/>
          </a:bodyPr>
          <a:lstStyle/>
          <a:p>
            <a:pPr algn="ctr"/>
            <a:r>
              <a:rPr lang="ar-SA" sz="53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تسهيل عملية التقييم</a:t>
            </a:r>
            <a:br>
              <a:rPr lang="fr-FR" sz="4000" kern="1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sz="4000" dirty="0">
              <a:solidFill>
                <a:srgbClr val="FF0000"/>
              </a:solidFill>
            </a:endParaRPr>
          </a:p>
        </p:txBody>
      </p:sp>
      <p:sp>
        <p:nvSpPr>
          <p:cNvPr id="3" name="Espace réservé du contenu 2">
            <a:extLst>
              <a:ext uri="{FF2B5EF4-FFF2-40B4-BE49-F238E27FC236}">
                <a16:creationId xmlns:a16="http://schemas.microsoft.com/office/drawing/2014/main" id="{DC3A868A-8399-D742-6787-F0496E489BAD}"/>
              </a:ext>
            </a:extLst>
          </p:cNvPr>
          <p:cNvSpPr>
            <a:spLocks noGrp="1"/>
          </p:cNvSpPr>
          <p:nvPr>
            <p:ph idx="1"/>
          </p:nvPr>
        </p:nvSpPr>
        <p:spPr/>
        <p:txBody>
          <a:bodyPr/>
          <a:lstStyle/>
          <a:p>
            <a:pPr algn="just" rtl="1">
              <a:lnSpc>
                <a:spcPct val="107000"/>
              </a:lnSpc>
              <a:spcAft>
                <a:spcPts val="800"/>
              </a:spcAft>
            </a:pPr>
            <a:r>
              <a:rPr lang="ar-SA" sz="3600" kern="100" dirty="0">
                <a:effectLst/>
                <a:latin typeface="Calibri" panose="020F0502020204030204" pitchFamily="34" charset="0"/>
                <a:ea typeface="Calibri" panose="020F0502020204030204" pitchFamily="34" charset="0"/>
                <a:cs typeface="Times New Roman" panose="02020603050405020304" pitchFamily="18" charset="0"/>
              </a:rPr>
              <a:t>تُعتبر الأهداف التربوية مرجعًا رئيسيًا عند تقييم أداء الطلاب، حيث تُمكّن من تحديد مدى تحقق الأهداف وتساعد في قياس مستوى تقدم الطلاب بطرق قابلة للقياس. يساعد وجود أهداف واضحة أيضًا على تصميم أدوات تقييم فعالة، مثل الاختبارات أو المشاريع، وتحديد معايير النجاح بطريقة منهجية</a:t>
            </a:r>
            <a:r>
              <a:rPr lang="fr-FR" sz="36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1F91B677-E7D1-A574-D272-464631B0F50F}"/>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2732318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B5EFF-07B6-75F2-1B56-8DF9F15C4751}"/>
              </a:ext>
            </a:extLst>
          </p:cNvPr>
          <p:cNvSpPr>
            <a:spLocks noGrp="1"/>
          </p:cNvSpPr>
          <p:nvPr>
            <p:ph type="title"/>
          </p:nvPr>
        </p:nvSpPr>
        <p:spPr/>
        <p:txBody>
          <a:bodyPr/>
          <a:lstStyle/>
          <a:p>
            <a:pPr algn="r" rtl="1"/>
            <a:r>
              <a:rPr lang="ar-SA" sz="36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تعزيز توجيه المناهج نحو تنمية المهارات الحياتية</a:t>
            </a:r>
            <a:br>
              <a:rPr lang="fr-FR" sz="3600" kern="1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a:extLst>
              <a:ext uri="{FF2B5EF4-FFF2-40B4-BE49-F238E27FC236}">
                <a16:creationId xmlns:a16="http://schemas.microsoft.com/office/drawing/2014/main" id="{76DDFFFA-3FB8-D478-9038-9BE81D005A12}"/>
              </a:ext>
            </a:extLst>
          </p:cNvPr>
          <p:cNvSpPr>
            <a:spLocks noGrp="1"/>
          </p:cNvSpPr>
          <p:nvPr>
            <p:ph idx="1"/>
          </p:nvPr>
        </p:nvSpPr>
        <p:spPr/>
        <p:txBody>
          <a:bodyPr/>
          <a:lstStyle/>
          <a:p>
            <a:pPr marL="0" indent="0" algn="just" rtl="1">
              <a:lnSpc>
                <a:spcPct val="107000"/>
              </a:lnSpc>
              <a:spcAft>
                <a:spcPts val="800"/>
              </a:spcAft>
              <a:buNone/>
            </a:pPr>
            <a:r>
              <a:rPr lang="ar-SA" sz="3600" kern="100" dirty="0">
                <a:effectLst/>
                <a:latin typeface="Calibri" panose="020F0502020204030204" pitchFamily="34" charset="0"/>
                <a:ea typeface="Calibri" panose="020F0502020204030204" pitchFamily="34" charset="0"/>
                <a:cs typeface="Times New Roman" panose="02020603050405020304" pitchFamily="18" charset="0"/>
              </a:rPr>
              <a:t>من خلال تحديد الأهداف، يمكن توجيه المناهج التعليمية نحو إكساب الطلاب مهارات عملية وحياتية يحتاجونها في مستقبلهم، مثل التفكير النقدي، حل المشكلات، والعمل الجماعي. هذه الأهداف تسهم في ربط المناهج بمتطلبات الحياة العملية والمهنية، مما يعزز من فعالية التعليم في إعداد الطلاب للحياة خارج البيئة الأكاديمية</a:t>
            </a:r>
            <a:r>
              <a:rPr lang="fr-FR" sz="36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95FD2C59-4290-D4AC-4927-6957129E5E70}"/>
              </a:ext>
            </a:extLst>
          </p:cNvPr>
          <p:cNvSpPr>
            <a:spLocks noGrp="1"/>
          </p:cNvSpPr>
          <p:nvPr>
            <p:ph type="dt" sz="half" idx="10"/>
          </p:nvPr>
        </p:nvSpPr>
        <p:spPr/>
        <p:txBody>
          <a:bodyPr/>
          <a:lstStyle/>
          <a:p>
            <a:pPr rtl="0"/>
            <a:fld id="{22897033-9A55-4DAC-991D-1FF1921C78B7}" type="datetime1">
              <a:rPr lang="fr-FR" smtClean="0"/>
              <a:t>11/11/2024</a:t>
            </a:fld>
            <a:endParaRPr lang="en-US" dirty="0"/>
          </a:p>
        </p:txBody>
      </p:sp>
    </p:spTree>
    <p:extLst>
      <p:ext uri="{BB962C8B-B14F-4D97-AF65-F5344CB8AC3E}">
        <p14:creationId xmlns:p14="http://schemas.microsoft.com/office/powerpoint/2010/main" val="1712225521"/>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773_TF33552983" id="{8919647C-0055-458C-B827-A2A950DB19BD}" vid="{05B00E4D-3D0B-4DF2-A663-65D33D96257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{23B6086C-BFB6-4B5D-904A-5F6EF091DA05}tf33552983_win32</Template>
  <TotalTime>55</TotalTime>
  <Words>640</Words>
  <Application>Microsoft Office PowerPoint</Application>
  <PresentationFormat>Grand écran</PresentationFormat>
  <Paragraphs>50</Paragraphs>
  <Slides>12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12</vt:i4>
      </vt:variant>
    </vt:vector>
  </HeadingPairs>
  <TitlesOfParts>
    <vt:vector size="21" baseType="lpstr">
      <vt:lpstr>Agency FB</vt:lpstr>
      <vt:lpstr>Calibri</vt:lpstr>
      <vt:lpstr>Franklin Gothic Book</vt:lpstr>
      <vt:lpstr>Franklin Gothic Demi</vt:lpstr>
      <vt:lpstr>Symbol</vt:lpstr>
      <vt:lpstr>Times New Roman</vt:lpstr>
      <vt:lpstr>Wingdings</vt:lpstr>
      <vt:lpstr>Wingdings 2</vt:lpstr>
      <vt:lpstr>DividendVTI</vt:lpstr>
      <vt:lpstr>المحاضرة 2: أهداف المنهاج التربوي</vt:lpstr>
      <vt:lpstr>تعريف الأهداف التربوية وأهميتها</vt:lpstr>
      <vt:lpstr>أنواع الأهداف التربوية </vt:lpstr>
      <vt:lpstr>تصنيف الأهداف حسب مستويات التعلم </vt:lpstr>
      <vt:lpstr>كيفية صياغة الأهداف التربوية </vt:lpstr>
      <vt:lpstr>دور الأهداف التربوية في تحسين التعليم </vt:lpstr>
      <vt:lpstr>  توجيه عملية التعلم </vt:lpstr>
      <vt:lpstr>تسهيل عملية التقييم </vt:lpstr>
      <vt:lpstr>تعزيز توجيه المناهج نحو تنمية المهارات الحياتية </vt:lpstr>
      <vt:lpstr>تحقيق المرونة في التدريس</vt:lpstr>
      <vt:lpstr>تعزيز التوافق بين المعلمين وأولياء الأمور والإدارة </vt:lpstr>
      <vt:lpstr>أمثلة على أهداف تربوية في مختلف المواد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client</dc:creator>
  <cp:lastModifiedBy>client</cp:lastModifiedBy>
  <cp:revision>6</cp:revision>
  <dcterms:created xsi:type="dcterms:W3CDTF">2024-11-11T14:48:56Z</dcterms:created>
  <dcterms:modified xsi:type="dcterms:W3CDTF">2024-11-11T15:58:35Z</dcterms:modified>
</cp:coreProperties>
</file>