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96" r:id="rId2"/>
    <p:sldId id="256" r:id="rId3"/>
    <p:sldId id="430" r:id="rId4"/>
    <p:sldId id="271" r:id="rId5"/>
    <p:sldId id="272" r:id="rId6"/>
    <p:sldId id="298" r:id="rId7"/>
    <p:sldId id="357" r:id="rId8"/>
    <p:sldId id="359" r:id="rId9"/>
    <p:sldId id="360" r:id="rId10"/>
    <p:sldId id="358" r:id="rId11"/>
    <p:sldId id="361" r:id="rId12"/>
    <p:sldId id="363" r:id="rId13"/>
    <p:sldId id="326" r:id="rId14"/>
    <p:sldId id="338" r:id="rId15"/>
    <p:sldId id="437" r:id="rId16"/>
    <p:sldId id="438" r:id="rId17"/>
    <p:sldId id="301" r:id="rId18"/>
    <p:sldId id="439" r:id="rId19"/>
    <p:sldId id="362" r:id="rId20"/>
    <p:sldId id="380" r:id="rId21"/>
    <p:sldId id="379" r:id="rId22"/>
    <p:sldId id="376" r:id="rId23"/>
    <p:sldId id="461" r:id="rId24"/>
    <p:sldId id="462" r:id="rId25"/>
    <p:sldId id="463" r:id="rId26"/>
    <p:sldId id="382" r:id="rId27"/>
    <p:sldId id="440" r:id="rId28"/>
    <p:sldId id="441" r:id="rId29"/>
    <p:sldId id="384" r:id="rId30"/>
    <p:sldId id="442" r:id="rId31"/>
    <p:sldId id="443" r:id="rId32"/>
    <p:sldId id="369" r:id="rId33"/>
    <p:sldId id="386" r:id="rId34"/>
    <p:sldId id="444" r:id="rId35"/>
    <p:sldId id="445" r:id="rId36"/>
    <p:sldId id="404" r:id="rId37"/>
    <p:sldId id="446" r:id="rId38"/>
    <p:sldId id="447" r:id="rId39"/>
    <p:sldId id="448" r:id="rId40"/>
    <p:sldId id="449" r:id="rId41"/>
    <p:sldId id="417" r:id="rId42"/>
    <p:sldId id="418" r:id="rId43"/>
    <p:sldId id="450" r:id="rId44"/>
    <p:sldId id="451" r:id="rId45"/>
    <p:sldId id="452" r:id="rId46"/>
    <p:sldId id="453" r:id="rId47"/>
    <p:sldId id="393" r:id="rId48"/>
    <p:sldId id="454" r:id="rId49"/>
    <p:sldId id="455" r:id="rId50"/>
    <p:sldId id="456" r:id="rId51"/>
    <p:sldId id="457" r:id="rId52"/>
    <p:sldId id="458" r:id="rId53"/>
    <p:sldId id="459" r:id="rId54"/>
    <p:sldId id="460" r:id="rId55"/>
    <p:sldId id="373" r:id="rId56"/>
    <p:sldId id="413" r:id="rId57"/>
    <p:sldId id="414" r:id="rId58"/>
    <p:sldId id="433" r:id="rId59"/>
    <p:sldId id="388" r:id="rId60"/>
    <p:sldId id="387" r:id="rId61"/>
    <p:sldId id="389" r:id="rId62"/>
    <p:sldId id="419" r:id="rId63"/>
    <p:sldId id="420" r:id="rId64"/>
    <p:sldId id="421" r:id="rId65"/>
    <p:sldId id="429" r:id="rId66"/>
    <p:sldId id="422" r:id="rId67"/>
    <p:sldId id="423" r:id="rId68"/>
    <p:sldId id="424" r:id="rId69"/>
    <p:sldId id="425" r:id="rId70"/>
    <p:sldId id="426" r:id="rId71"/>
    <p:sldId id="391" r:id="rId72"/>
    <p:sldId id="427" r:id="rId73"/>
    <p:sldId id="283" r:id="rId74"/>
    <p:sldId id="282" r:id="rId75"/>
    <p:sldId id="406" r:id="rId76"/>
    <p:sldId id="428" r:id="rId77"/>
    <p:sldId id="284" r:id="rId78"/>
    <p:sldId id="392" r:id="rId79"/>
    <p:sldId id="395" r:id="rId80"/>
    <p:sldId id="288" r:id="rId81"/>
    <p:sldId id="396" r:id="rId82"/>
    <p:sldId id="397" r:id="rId83"/>
    <p:sldId id="401" r:id="rId84"/>
    <p:sldId id="398" r:id="rId85"/>
    <p:sldId id="399" r:id="rId86"/>
    <p:sldId id="409" r:id="rId87"/>
    <p:sldId id="400" r:id="rId88"/>
    <p:sldId id="407" r:id="rId89"/>
    <p:sldId id="402" r:id="rId90"/>
    <p:sldId id="408" r:id="rId91"/>
    <p:sldId id="403" r:id="rId92"/>
    <p:sldId id="405" r:id="rId93"/>
    <p:sldId id="318"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snapToGrid="0">
      <p:cViewPr>
        <p:scale>
          <a:sx n="75" d="100"/>
          <a:sy n="75" d="100"/>
        </p:scale>
        <p:origin x="69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47FCA-7FF9-48ED-AF27-339B2752ED8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C96C2FB-9AF5-42E7-A860-BC53337E2742}">
      <dgm:prSet phldrT="[Text]"/>
      <dgm:spPr/>
      <dgm:t>
        <a:bodyPr/>
        <a:lstStyle/>
        <a:p>
          <a:r>
            <a:rPr lang="en-US" b="1" dirty="0"/>
            <a:t>Branches of statistics</a:t>
          </a:r>
        </a:p>
      </dgm:t>
    </dgm:pt>
    <dgm:pt modelId="{B61685F3-B1AE-451A-9DDA-E3388D75CC3C}" type="parTrans" cxnId="{9FE1F29D-8FB5-46AD-8F0F-4B57A0B78E96}">
      <dgm:prSet/>
      <dgm:spPr/>
      <dgm:t>
        <a:bodyPr/>
        <a:lstStyle/>
        <a:p>
          <a:endParaRPr lang="en-US"/>
        </a:p>
      </dgm:t>
    </dgm:pt>
    <dgm:pt modelId="{2DF28706-B7C2-41D9-8F13-FFC12546CDCE}" type="sibTrans" cxnId="{9FE1F29D-8FB5-46AD-8F0F-4B57A0B78E96}">
      <dgm:prSet/>
      <dgm:spPr/>
      <dgm:t>
        <a:bodyPr/>
        <a:lstStyle/>
        <a:p>
          <a:endParaRPr lang="en-US"/>
        </a:p>
      </dgm:t>
    </dgm:pt>
    <dgm:pt modelId="{72615C4F-6150-4E0D-A73F-785C551AF8F5}">
      <dgm:prSet phldrT="[Text]"/>
      <dgm:spPr/>
      <dgm:t>
        <a:bodyPr/>
        <a:lstStyle/>
        <a:p>
          <a:r>
            <a:rPr lang="en-US" dirty="0"/>
            <a:t>Descriptive statistics</a:t>
          </a:r>
        </a:p>
      </dgm:t>
    </dgm:pt>
    <dgm:pt modelId="{CCD083D1-DC83-47E8-B64A-DC283DC42BF8}" type="parTrans" cxnId="{60BCBB00-2830-4231-B0ED-10C7DA40A398}">
      <dgm:prSet/>
      <dgm:spPr/>
      <dgm:t>
        <a:bodyPr/>
        <a:lstStyle/>
        <a:p>
          <a:endParaRPr lang="en-US"/>
        </a:p>
      </dgm:t>
    </dgm:pt>
    <dgm:pt modelId="{B7B4732B-8FAE-4ADF-BA89-DE97371C984F}" type="sibTrans" cxnId="{60BCBB00-2830-4231-B0ED-10C7DA40A398}">
      <dgm:prSet/>
      <dgm:spPr/>
      <dgm:t>
        <a:bodyPr/>
        <a:lstStyle/>
        <a:p>
          <a:endParaRPr lang="en-US"/>
        </a:p>
      </dgm:t>
    </dgm:pt>
    <dgm:pt modelId="{E6133FEB-789D-4402-9071-00B04973C2BF}">
      <dgm:prSet phldrT="[Text]"/>
      <dgm:spPr/>
      <dgm:t>
        <a:bodyPr/>
        <a:lstStyle/>
        <a:p>
          <a:r>
            <a:rPr lang="en-US" dirty="0"/>
            <a:t>Inferential statistics</a:t>
          </a:r>
        </a:p>
      </dgm:t>
    </dgm:pt>
    <dgm:pt modelId="{486B7BA9-E2E9-4677-9E62-9DA3E5A3FF05}" type="parTrans" cxnId="{93D52715-4A77-48D2-BF16-FBC1DA2844C3}">
      <dgm:prSet/>
      <dgm:spPr/>
      <dgm:t>
        <a:bodyPr/>
        <a:lstStyle/>
        <a:p>
          <a:endParaRPr lang="en-US"/>
        </a:p>
      </dgm:t>
    </dgm:pt>
    <dgm:pt modelId="{A9428DB3-AB20-4B3D-A422-21173AACF601}" type="sibTrans" cxnId="{93D52715-4A77-48D2-BF16-FBC1DA2844C3}">
      <dgm:prSet/>
      <dgm:spPr/>
      <dgm:t>
        <a:bodyPr/>
        <a:lstStyle/>
        <a:p>
          <a:endParaRPr lang="en-US"/>
        </a:p>
      </dgm:t>
    </dgm:pt>
    <dgm:pt modelId="{BE7D9FCD-30C1-4530-846E-DD36CA25C81D}" type="pres">
      <dgm:prSet presAssocID="{9E347FCA-7FF9-48ED-AF27-339B2752ED86}" presName="hierChild1" presStyleCnt="0">
        <dgm:presLayoutVars>
          <dgm:chPref val="1"/>
          <dgm:dir/>
          <dgm:animOne val="branch"/>
          <dgm:animLvl val="lvl"/>
          <dgm:resizeHandles/>
        </dgm:presLayoutVars>
      </dgm:prSet>
      <dgm:spPr/>
    </dgm:pt>
    <dgm:pt modelId="{B45F2F2A-3D87-4E92-913C-1E07782A2D58}" type="pres">
      <dgm:prSet presAssocID="{2C96C2FB-9AF5-42E7-A860-BC53337E2742}" presName="hierRoot1" presStyleCnt="0"/>
      <dgm:spPr/>
    </dgm:pt>
    <dgm:pt modelId="{1CAA55EB-37F2-48B2-BE52-95B5937C42B3}" type="pres">
      <dgm:prSet presAssocID="{2C96C2FB-9AF5-42E7-A860-BC53337E2742}" presName="composite" presStyleCnt="0"/>
      <dgm:spPr/>
    </dgm:pt>
    <dgm:pt modelId="{E6242CDC-61A9-4945-A161-622677A4BE93}" type="pres">
      <dgm:prSet presAssocID="{2C96C2FB-9AF5-42E7-A860-BC53337E2742}" presName="background" presStyleLbl="node0" presStyleIdx="0" presStyleCnt="1"/>
      <dgm:spPr/>
    </dgm:pt>
    <dgm:pt modelId="{E1CD7D5C-A362-471C-8206-D66CB111B224}" type="pres">
      <dgm:prSet presAssocID="{2C96C2FB-9AF5-42E7-A860-BC53337E2742}" presName="text" presStyleLbl="fgAcc0" presStyleIdx="0" presStyleCnt="1">
        <dgm:presLayoutVars>
          <dgm:chPref val="3"/>
        </dgm:presLayoutVars>
      </dgm:prSet>
      <dgm:spPr/>
    </dgm:pt>
    <dgm:pt modelId="{8B3123D7-42AC-4C00-8107-A0DAD4D289CD}" type="pres">
      <dgm:prSet presAssocID="{2C96C2FB-9AF5-42E7-A860-BC53337E2742}" presName="hierChild2" presStyleCnt="0"/>
      <dgm:spPr/>
    </dgm:pt>
    <dgm:pt modelId="{FEBA07D1-CD0B-4924-A0DE-79D989B88051}" type="pres">
      <dgm:prSet presAssocID="{CCD083D1-DC83-47E8-B64A-DC283DC42BF8}" presName="Name10" presStyleLbl="parChTrans1D2" presStyleIdx="0" presStyleCnt="2"/>
      <dgm:spPr/>
    </dgm:pt>
    <dgm:pt modelId="{2E1826B7-21F0-4B44-9ED8-A34B00624E35}" type="pres">
      <dgm:prSet presAssocID="{72615C4F-6150-4E0D-A73F-785C551AF8F5}" presName="hierRoot2" presStyleCnt="0"/>
      <dgm:spPr/>
    </dgm:pt>
    <dgm:pt modelId="{820F33AE-8EC6-4C68-9045-594F7C996DF9}" type="pres">
      <dgm:prSet presAssocID="{72615C4F-6150-4E0D-A73F-785C551AF8F5}" presName="composite2" presStyleCnt="0"/>
      <dgm:spPr/>
    </dgm:pt>
    <dgm:pt modelId="{80B620CC-8348-46A1-912D-84098D9F6517}" type="pres">
      <dgm:prSet presAssocID="{72615C4F-6150-4E0D-A73F-785C551AF8F5}" presName="background2" presStyleLbl="node2" presStyleIdx="0" presStyleCnt="2"/>
      <dgm:spPr/>
    </dgm:pt>
    <dgm:pt modelId="{1C327866-88CD-4969-8067-E2016CAC9931}" type="pres">
      <dgm:prSet presAssocID="{72615C4F-6150-4E0D-A73F-785C551AF8F5}" presName="text2" presStyleLbl="fgAcc2" presStyleIdx="0" presStyleCnt="2">
        <dgm:presLayoutVars>
          <dgm:chPref val="3"/>
        </dgm:presLayoutVars>
      </dgm:prSet>
      <dgm:spPr/>
    </dgm:pt>
    <dgm:pt modelId="{219CCCB2-3A1E-47E2-AB99-4B023FD1F59A}" type="pres">
      <dgm:prSet presAssocID="{72615C4F-6150-4E0D-A73F-785C551AF8F5}" presName="hierChild3" presStyleCnt="0"/>
      <dgm:spPr/>
    </dgm:pt>
    <dgm:pt modelId="{A9516930-2381-4AF7-844E-C704E810963B}" type="pres">
      <dgm:prSet presAssocID="{486B7BA9-E2E9-4677-9E62-9DA3E5A3FF05}" presName="Name10" presStyleLbl="parChTrans1D2" presStyleIdx="1" presStyleCnt="2"/>
      <dgm:spPr/>
    </dgm:pt>
    <dgm:pt modelId="{BF3D2A82-066F-4B62-BAC1-CA722827FAB4}" type="pres">
      <dgm:prSet presAssocID="{E6133FEB-789D-4402-9071-00B04973C2BF}" presName="hierRoot2" presStyleCnt="0"/>
      <dgm:spPr/>
    </dgm:pt>
    <dgm:pt modelId="{DA328233-32ED-4841-B8AF-EE73FBF857E0}" type="pres">
      <dgm:prSet presAssocID="{E6133FEB-789D-4402-9071-00B04973C2BF}" presName="composite2" presStyleCnt="0"/>
      <dgm:spPr/>
    </dgm:pt>
    <dgm:pt modelId="{3EF4970D-6823-4DB6-B909-B3A9C5A82C38}" type="pres">
      <dgm:prSet presAssocID="{E6133FEB-789D-4402-9071-00B04973C2BF}" presName="background2" presStyleLbl="node2" presStyleIdx="1" presStyleCnt="2"/>
      <dgm:spPr/>
    </dgm:pt>
    <dgm:pt modelId="{EBCB9905-257C-44F2-9DA3-6F29B90859C3}" type="pres">
      <dgm:prSet presAssocID="{E6133FEB-789D-4402-9071-00B04973C2BF}" presName="text2" presStyleLbl="fgAcc2" presStyleIdx="1" presStyleCnt="2">
        <dgm:presLayoutVars>
          <dgm:chPref val="3"/>
        </dgm:presLayoutVars>
      </dgm:prSet>
      <dgm:spPr/>
    </dgm:pt>
    <dgm:pt modelId="{851A7AF0-EE1C-4FAC-A31C-B5FE04E0159C}" type="pres">
      <dgm:prSet presAssocID="{E6133FEB-789D-4402-9071-00B04973C2BF}" presName="hierChild3" presStyleCnt="0"/>
      <dgm:spPr/>
    </dgm:pt>
  </dgm:ptLst>
  <dgm:cxnLst>
    <dgm:cxn modelId="{60BCBB00-2830-4231-B0ED-10C7DA40A398}" srcId="{2C96C2FB-9AF5-42E7-A860-BC53337E2742}" destId="{72615C4F-6150-4E0D-A73F-785C551AF8F5}" srcOrd="0" destOrd="0" parTransId="{CCD083D1-DC83-47E8-B64A-DC283DC42BF8}" sibTransId="{B7B4732B-8FAE-4ADF-BA89-DE97371C984F}"/>
    <dgm:cxn modelId="{93D52715-4A77-48D2-BF16-FBC1DA2844C3}" srcId="{2C96C2FB-9AF5-42E7-A860-BC53337E2742}" destId="{E6133FEB-789D-4402-9071-00B04973C2BF}" srcOrd="1" destOrd="0" parTransId="{486B7BA9-E2E9-4677-9E62-9DA3E5A3FF05}" sibTransId="{A9428DB3-AB20-4B3D-A422-21173AACF601}"/>
    <dgm:cxn modelId="{D61BEB45-8F2A-4049-AFF9-2F04AABEE759}" type="presOf" srcId="{2C96C2FB-9AF5-42E7-A860-BC53337E2742}" destId="{E1CD7D5C-A362-471C-8206-D66CB111B224}" srcOrd="0" destOrd="0" presId="urn:microsoft.com/office/officeart/2005/8/layout/hierarchy1"/>
    <dgm:cxn modelId="{095C5568-A8B3-47B6-B5B4-8C786BCCF710}" type="presOf" srcId="{486B7BA9-E2E9-4677-9E62-9DA3E5A3FF05}" destId="{A9516930-2381-4AF7-844E-C704E810963B}" srcOrd="0" destOrd="0" presId="urn:microsoft.com/office/officeart/2005/8/layout/hierarchy1"/>
    <dgm:cxn modelId="{56CBC652-D15B-499E-99C6-B10AA3DC2926}" type="presOf" srcId="{9E347FCA-7FF9-48ED-AF27-339B2752ED86}" destId="{BE7D9FCD-30C1-4530-846E-DD36CA25C81D}" srcOrd="0" destOrd="0" presId="urn:microsoft.com/office/officeart/2005/8/layout/hierarchy1"/>
    <dgm:cxn modelId="{6B700359-BF72-4E92-8BC0-610161F90C2D}" type="presOf" srcId="{CCD083D1-DC83-47E8-B64A-DC283DC42BF8}" destId="{FEBA07D1-CD0B-4924-A0DE-79D989B88051}" srcOrd="0" destOrd="0" presId="urn:microsoft.com/office/officeart/2005/8/layout/hierarchy1"/>
    <dgm:cxn modelId="{918C278B-C0F5-4C17-9B4F-116B69CC2D43}" type="presOf" srcId="{72615C4F-6150-4E0D-A73F-785C551AF8F5}" destId="{1C327866-88CD-4969-8067-E2016CAC9931}" srcOrd="0" destOrd="0" presId="urn:microsoft.com/office/officeart/2005/8/layout/hierarchy1"/>
    <dgm:cxn modelId="{9FE1F29D-8FB5-46AD-8F0F-4B57A0B78E96}" srcId="{9E347FCA-7FF9-48ED-AF27-339B2752ED86}" destId="{2C96C2FB-9AF5-42E7-A860-BC53337E2742}" srcOrd="0" destOrd="0" parTransId="{B61685F3-B1AE-451A-9DDA-E3388D75CC3C}" sibTransId="{2DF28706-B7C2-41D9-8F13-FFC12546CDCE}"/>
    <dgm:cxn modelId="{910EF1AD-E6EB-4F6A-8002-4FEDAABC96EA}" type="presOf" srcId="{E6133FEB-789D-4402-9071-00B04973C2BF}" destId="{EBCB9905-257C-44F2-9DA3-6F29B90859C3}" srcOrd="0" destOrd="0" presId="urn:microsoft.com/office/officeart/2005/8/layout/hierarchy1"/>
    <dgm:cxn modelId="{9C6C5A90-E919-4FA8-84E2-7EEAAD8BD8BF}" type="presParOf" srcId="{BE7D9FCD-30C1-4530-846E-DD36CA25C81D}" destId="{B45F2F2A-3D87-4E92-913C-1E07782A2D58}" srcOrd="0" destOrd="0" presId="urn:microsoft.com/office/officeart/2005/8/layout/hierarchy1"/>
    <dgm:cxn modelId="{D4ADBB3A-5206-4FAA-88E2-156378EEB789}" type="presParOf" srcId="{B45F2F2A-3D87-4E92-913C-1E07782A2D58}" destId="{1CAA55EB-37F2-48B2-BE52-95B5937C42B3}" srcOrd="0" destOrd="0" presId="urn:microsoft.com/office/officeart/2005/8/layout/hierarchy1"/>
    <dgm:cxn modelId="{5DB32512-4CFE-41CB-A9AF-36539E2189C0}" type="presParOf" srcId="{1CAA55EB-37F2-48B2-BE52-95B5937C42B3}" destId="{E6242CDC-61A9-4945-A161-622677A4BE93}" srcOrd="0" destOrd="0" presId="urn:microsoft.com/office/officeart/2005/8/layout/hierarchy1"/>
    <dgm:cxn modelId="{826E66EE-0EBC-4DFB-975F-8F7F62196CFE}" type="presParOf" srcId="{1CAA55EB-37F2-48B2-BE52-95B5937C42B3}" destId="{E1CD7D5C-A362-471C-8206-D66CB111B224}" srcOrd="1" destOrd="0" presId="urn:microsoft.com/office/officeart/2005/8/layout/hierarchy1"/>
    <dgm:cxn modelId="{33B6698F-0719-44AB-B49D-DF4D4ADF3B82}" type="presParOf" srcId="{B45F2F2A-3D87-4E92-913C-1E07782A2D58}" destId="{8B3123D7-42AC-4C00-8107-A0DAD4D289CD}" srcOrd="1" destOrd="0" presId="urn:microsoft.com/office/officeart/2005/8/layout/hierarchy1"/>
    <dgm:cxn modelId="{A93ABA1C-8E25-42CA-A7D8-14506A43F034}" type="presParOf" srcId="{8B3123D7-42AC-4C00-8107-A0DAD4D289CD}" destId="{FEBA07D1-CD0B-4924-A0DE-79D989B88051}" srcOrd="0" destOrd="0" presId="urn:microsoft.com/office/officeart/2005/8/layout/hierarchy1"/>
    <dgm:cxn modelId="{0B6E022A-06FF-443B-AD05-56EFD8E5C8D3}" type="presParOf" srcId="{8B3123D7-42AC-4C00-8107-A0DAD4D289CD}" destId="{2E1826B7-21F0-4B44-9ED8-A34B00624E35}" srcOrd="1" destOrd="0" presId="urn:microsoft.com/office/officeart/2005/8/layout/hierarchy1"/>
    <dgm:cxn modelId="{016ECEC7-9A6E-49B4-82A1-E6D9C5375A95}" type="presParOf" srcId="{2E1826B7-21F0-4B44-9ED8-A34B00624E35}" destId="{820F33AE-8EC6-4C68-9045-594F7C996DF9}" srcOrd="0" destOrd="0" presId="urn:microsoft.com/office/officeart/2005/8/layout/hierarchy1"/>
    <dgm:cxn modelId="{5813F147-2208-4B4C-BF02-2E43E37E0174}" type="presParOf" srcId="{820F33AE-8EC6-4C68-9045-594F7C996DF9}" destId="{80B620CC-8348-46A1-912D-84098D9F6517}" srcOrd="0" destOrd="0" presId="urn:microsoft.com/office/officeart/2005/8/layout/hierarchy1"/>
    <dgm:cxn modelId="{25D0E7B1-6D8C-4062-8C7E-0415D7A4CAE0}" type="presParOf" srcId="{820F33AE-8EC6-4C68-9045-594F7C996DF9}" destId="{1C327866-88CD-4969-8067-E2016CAC9931}" srcOrd="1" destOrd="0" presId="urn:microsoft.com/office/officeart/2005/8/layout/hierarchy1"/>
    <dgm:cxn modelId="{178C3F79-E9ED-42B8-9468-42CF7A3E3140}" type="presParOf" srcId="{2E1826B7-21F0-4B44-9ED8-A34B00624E35}" destId="{219CCCB2-3A1E-47E2-AB99-4B023FD1F59A}" srcOrd="1" destOrd="0" presId="urn:microsoft.com/office/officeart/2005/8/layout/hierarchy1"/>
    <dgm:cxn modelId="{C8DCD8CD-B5F6-444F-8D92-C15B9E27C0E0}" type="presParOf" srcId="{8B3123D7-42AC-4C00-8107-A0DAD4D289CD}" destId="{A9516930-2381-4AF7-844E-C704E810963B}" srcOrd="2" destOrd="0" presId="urn:microsoft.com/office/officeart/2005/8/layout/hierarchy1"/>
    <dgm:cxn modelId="{B3D99BE5-3C29-4284-9E9C-26D4F6DC788E}" type="presParOf" srcId="{8B3123D7-42AC-4C00-8107-A0DAD4D289CD}" destId="{BF3D2A82-066F-4B62-BAC1-CA722827FAB4}" srcOrd="3" destOrd="0" presId="urn:microsoft.com/office/officeart/2005/8/layout/hierarchy1"/>
    <dgm:cxn modelId="{FABD7DAA-B096-4283-B01C-8F968E87DB85}" type="presParOf" srcId="{BF3D2A82-066F-4B62-BAC1-CA722827FAB4}" destId="{DA328233-32ED-4841-B8AF-EE73FBF857E0}" srcOrd="0" destOrd="0" presId="urn:microsoft.com/office/officeart/2005/8/layout/hierarchy1"/>
    <dgm:cxn modelId="{B43B2AEA-57B2-4854-9229-D08ECE6F05F0}" type="presParOf" srcId="{DA328233-32ED-4841-B8AF-EE73FBF857E0}" destId="{3EF4970D-6823-4DB6-B909-B3A9C5A82C38}" srcOrd="0" destOrd="0" presId="urn:microsoft.com/office/officeart/2005/8/layout/hierarchy1"/>
    <dgm:cxn modelId="{E3460712-D74D-40A1-ABCC-AEFE2E52D1E9}" type="presParOf" srcId="{DA328233-32ED-4841-B8AF-EE73FBF857E0}" destId="{EBCB9905-257C-44F2-9DA3-6F29B90859C3}" srcOrd="1" destOrd="0" presId="urn:microsoft.com/office/officeart/2005/8/layout/hierarchy1"/>
    <dgm:cxn modelId="{25A8D3C7-E52C-455B-9D90-FFE72CA76EA7}" type="presParOf" srcId="{BF3D2A82-066F-4B62-BAC1-CA722827FAB4}" destId="{851A7AF0-EE1C-4FAC-A31C-B5FE04E015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31800-EF99-477A-97A6-6A835689E76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63206A7B-B3C2-4876-8E11-1D86BD9DE100}">
      <dgm:prSet phldrT="[Text]"/>
      <dgm:spPr/>
      <dgm:t>
        <a:bodyPr/>
        <a:lstStyle/>
        <a:p>
          <a:r>
            <a:rPr lang="en-US" dirty="0"/>
            <a:t>Categories of inferential tests</a:t>
          </a:r>
        </a:p>
      </dgm:t>
    </dgm:pt>
    <dgm:pt modelId="{2907F2BC-151A-433F-B67F-BBF81764E99F}" type="parTrans" cxnId="{CB4EE73A-D94E-4A5E-9F45-736DE221E931}">
      <dgm:prSet/>
      <dgm:spPr/>
      <dgm:t>
        <a:bodyPr/>
        <a:lstStyle/>
        <a:p>
          <a:endParaRPr lang="en-US"/>
        </a:p>
      </dgm:t>
    </dgm:pt>
    <dgm:pt modelId="{33CD7217-5EED-40C1-9537-EA68C04E7CD6}" type="sibTrans" cxnId="{CB4EE73A-D94E-4A5E-9F45-736DE221E931}">
      <dgm:prSet/>
      <dgm:spPr/>
      <dgm:t>
        <a:bodyPr/>
        <a:lstStyle/>
        <a:p>
          <a:endParaRPr lang="en-US"/>
        </a:p>
      </dgm:t>
    </dgm:pt>
    <dgm:pt modelId="{E122F82E-DAE8-4BEC-807E-9471048DB14C}">
      <dgm:prSet phldrT="[Text]"/>
      <dgm:spPr/>
      <dgm:t>
        <a:bodyPr/>
        <a:lstStyle/>
        <a:p>
          <a:r>
            <a:rPr lang="en-US" b="1" dirty="0"/>
            <a:t>1. Parametric tests</a:t>
          </a:r>
          <a:endParaRPr lang="en-US" dirty="0"/>
        </a:p>
      </dgm:t>
    </dgm:pt>
    <dgm:pt modelId="{7EDFC203-6CEC-4327-8EE6-C492CF528FD6}" type="parTrans" cxnId="{96E5F55D-06FA-470D-BE06-84311F6FAB70}">
      <dgm:prSet/>
      <dgm:spPr/>
      <dgm:t>
        <a:bodyPr/>
        <a:lstStyle/>
        <a:p>
          <a:endParaRPr lang="en-US"/>
        </a:p>
      </dgm:t>
    </dgm:pt>
    <dgm:pt modelId="{AAB9CE49-9760-4DB4-BB47-3CE03C79C627}" type="sibTrans" cxnId="{96E5F55D-06FA-470D-BE06-84311F6FAB70}">
      <dgm:prSet/>
      <dgm:spPr/>
      <dgm:t>
        <a:bodyPr/>
        <a:lstStyle/>
        <a:p>
          <a:endParaRPr lang="en-US"/>
        </a:p>
      </dgm:t>
    </dgm:pt>
    <dgm:pt modelId="{37EC5535-A628-468F-BDA6-AC75E72E8A15}">
      <dgm:prSet phldrT="[Text]"/>
      <dgm:spPr/>
      <dgm:t>
        <a:bodyPr/>
        <a:lstStyle/>
        <a:p>
          <a:r>
            <a:rPr lang="en-US" b="1" dirty="0"/>
            <a:t>2. Non-parametric tests</a:t>
          </a:r>
          <a:endParaRPr lang="en-US" dirty="0"/>
        </a:p>
      </dgm:t>
    </dgm:pt>
    <dgm:pt modelId="{A87B6FDF-8872-4940-848A-0B148F3D1A4D}" type="parTrans" cxnId="{A6E2CC66-E120-4C2F-9B23-9F3F017706AE}">
      <dgm:prSet/>
      <dgm:spPr/>
      <dgm:t>
        <a:bodyPr/>
        <a:lstStyle/>
        <a:p>
          <a:endParaRPr lang="en-US"/>
        </a:p>
      </dgm:t>
    </dgm:pt>
    <dgm:pt modelId="{92224CD7-DF85-4A23-8273-B967EE890CF2}" type="sibTrans" cxnId="{A6E2CC66-E120-4C2F-9B23-9F3F017706AE}">
      <dgm:prSet/>
      <dgm:spPr/>
      <dgm:t>
        <a:bodyPr/>
        <a:lstStyle/>
        <a:p>
          <a:endParaRPr lang="en-US"/>
        </a:p>
      </dgm:t>
    </dgm:pt>
    <dgm:pt modelId="{C3AFE207-7DB3-4E62-82CB-072B135499DF}" type="pres">
      <dgm:prSet presAssocID="{DC731800-EF99-477A-97A6-6A835689E761}" presName="hierChild1" presStyleCnt="0">
        <dgm:presLayoutVars>
          <dgm:chPref val="1"/>
          <dgm:dir/>
          <dgm:animOne val="branch"/>
          <dgm:animLvl val="lvl"/>
          <dgm:resizeHandles/>
        </dgm:presLayoutVars>
      </dgm:prSet>
      <dgm:spPr/>
    </dgm:pt>
    <dgm:pt modelId="{A0DFEF91-4095-4CDB-88BC-999A13602617}" type="pres">
      <dgm:prSet presAssocID="{63206A7B-B3C2-4876-8E11-1D86BD9DE100}" presName="hierRoot1" presStyleCnt="0"/>
      <dgm:spPr/>
    </dgm:pt>
    <dgm:pt modelId="{ECCA33A5-D66A-41CB-B952-A496A999CF61}" type="pres">
      <dgm:prSet presAssocID="{63206A7B-B3C2-4876-8E11-1D86BD9DE100}" presName="composite" presStyleCnt="0"/>
      <dgm:spPr/>
    </dgm:pt>
    <dgm:pt modelId="{A195FF50-B986-4AA2-8D72-5D14D9FB04C8}" type="pres">
      <dgm:prSet presAssocID="{63206A7B-B3C2-4876-8E11-1D86BD9DE100}" presName="background" presStyleLbl="node0" presStyleIdx="0" presStyleCnt="1"/>
      <dgm:spPr/>
    </dgm:pt>
    <dgm:pt modelId="{C26B68A6-D770-4259-B651-B47E7B08BEF2}" type="pres">
      <dgm:prSet presAssocID="{63206A7B-B3C2-4876-8E11-1D86BD9DE100}" presName="text" presStyleLbl="fgAcc0" presStyleIdx="0" presStyleCnt="1">
        <dgm:presLayoutVars>
          <dgm:chPref val="3"/>
        </dgm:presLayoutVars>
      </dgm:prSet>
      <dgm:spPr/>
    </dgm:pt>
    <dgm:pt modelId="{10FBE1B2-0536-41C8-AE71-6E0969C111F2}" type="pres">
      <dgm:prSet presAssocID="{63206A7B-B3C2-4876-8E11-1D86BD9DE100}" presName="hierChild2" presStyleCnt="0"/>
      <dgm:spPr/>
    </dgm:pt>
    <dgm:pt modelId="{663366E0-730D-4F5F-91CA-F0636E4828A5}" type="pres">
      <dgm:prSet presAssocID="{7EDFC203-6CEC-4327-8EE6-C492CF528FD6}" presName="Name10" presStyleLbl="parChTrans1D2" presStyleIdx="0" presStyleCnt="2"/>
      <dgm:spPr/>
    </dgm:pt>
    <dgm:pt modelId="{8390F9BE-9EC1-4B64-8E77-D10EAB841539}" type="pres">
      <dgm:prSet presAssocID="{E122F82E-DAE8-4BEC-807E-9471048DB14C}" presName="hierRoot2" presStyleCnt="0"/>
      <dgm:spPr/>
    </dgm:pt>
    <dgm:pt modelId="{12440B07-779F-4D00-89C6-C70C9EAD7D65}" type="pres">
      <dgm:prSet presAssocID="{E122F82E-DAE8-4BEC-807E-9471048DB14C}" presName="composite2" presStyleCnt="0"/>
      <dgm:spPr/>
    </dgm:pt>
    <dgm:pt modelId="{8E3AAABD-4FD3-4F7E-BF92-3D80DBD25B88}" type="pres">
      <dgm:prSet presAssocID="{E122F82E-DAE8-4BEC-807E-9471048DB14C}" presName="background2" presStyleLbl="node2" presStyleIdx="0" presStyleCnt="2"/>
      <dgm:spPr/>
    </dgm:pt>
    <dgm:pt modelId="{267BF89D-8356-4A47-A025-E3E8406C32DC}" type="pres">
      <dgm:prSet presAssocID="{E122F82E-DAE8-4BEC-807E-9471048DB14C}" presName="text2" presStyleLbl="fgAcc2" presStyleIdx="0" presStyleCnt="2">
        <dgm:presLayoutVars>
          <dgm:chPref val="3"/>
        </dgm:presLayoutVars>
      </dgm:prSet>
      <dgm:spPr/>
    </dgm:pt>
    <dgm:pt modelId="{121AFDD6-3A72-4557-9108-ECD51B927AB7}" type="pres">
      <dgm:prSet presAssocID="{E122F82E-DAE8-4BEC-807E-9471048DB14C}" presName="hierChild3" presStyleCnt="0"/>
      <dgm:spPr/>
    </dgm:pt>
    <dgm:pt modelId="{FF222EB7-E4A1-4A4E-8413-C994F13947BD}" type="pres">
      <dgm:prSet presAssocID="{A87B6FDF-8872-4940-848A-0B148F3D1A4D}" presName="Name10" presStyleLbl="parChTrans1D2" presStyleIdx="1" presStyleCnt="2"/>
      <dgm:spPr/>
    </dgm:pt>
    <dgm:pt modelId="{B0D297CA-CA87-4CE5-94F8-C128F5876B26}" type="pres">
      <dgm:prSet presAssocID="{37EC5535-A628-468F-BDA6-AC75E72E8A15}" presName="hierRoot2" presStyleCnt="0"/>
      <dgm:spPr/>
    </dgm:pt>
    <dgm:pt modelId="{1D332321-3831-4157-8202-CE69B771010B}" type="pres">
      <dgm:prSet presAssocID="{37EC5535-A628-468F-BDA6-AC75E72E8A15}" presName="composite2" presStyleCnt="0"/>
      <dgm:spPr/>
    </dgm:pt>
    <dgm:pt modelId="{1DDC2C38-978E-445E-B9ED-3E186B4760E2}" type="pres">
      <dgm:prSet presAssocID="{37EC5535-A628-468F-BDA6-AC75E72E8A15}" presName="background2" presStyleLbl="node2" presStyleIdx="1" presStyleCnt="2"/>
      <dgm:spPr/>
    </dgm:pt>
    <dgm:pt modelId="{7603DA1F-8984-4ABE-9CB2-BC7ACE2C8FDF}" type="pres">
      <dgm:prSet presAssocID="{37EC5535-A628-468F-BDA6-AC75E72E8A15}" presName="text2" presStyleLbl="fgAcc2" presStyleIdx="1" presStyleCnt="2">
        <dgm:presLayoutVars>
          <dgm:chPref val="3"/>
        </dgm:presLayoutVars>
      </dgm:prSet>
      <dgm:spPr/>
    </dgm:pt>
    <dgm:pt modelId="{CECB7327-E86D-40AA-A667-FDE6E8A08D11}" type="pres">
      <dgm:prSet presAssocID="{37EC5535-A628-468F-BDA6-AC75E72E8A15}" presName="hierChild3" presStyleCnt="0"/>
      <dgm:spPr/>
    </dgm:pt>
  </dgm:ptLst>
  <dgm:cxnLst>
    <dgm:cxn modelId="{47ED5C07-8C54-4C44-9A55-E4E559F6B17A}" type="presOf" srcId="{7EDFC203-6CEC-4327-8EE6-C492CF528FD6}" destId="{663366E0-730D-4F5F-91CA-F0636E4828A5}" srcOrd="0" destOrd="0" presId="urn:microsoft.com/office/officeart/2005/8/layout/hierarchy1"/>
    <dgm:cxn modelId="{79999009-2CC5-40A7-B7D7-D8B60CF0200F}" type="presOf" srcId="{DC731800-EF99-477A-97A6-6A835689E761}" destId="{C3AFE207-7DB3-4E62-82CB-072B135499DF}" srcOrd="0" destOrd="0" presId="urn:microsoft.com/office/officeart/2005/8/layout/hierarchy1"/>
    <dgm:cxn modelId="{C3D1D310-DA9C-47D1-9D05-15EBAEF68C50}" type="presOf" srcId="{E122F82E-DAE8-4BEC-807E-9471048DB14C}" destId="{267BF89D-8356-4A47-A025-E3E8406C32DC}" srcOrd="0" destOrd="0" presId="urn:microsoft.com/office/officeart/2005/8/layout/hierarchy1"/>
    <dgm:cxn modelId="{524FBC16-C6FC-445B-B430-6F8C11BA0715}" type="presOf" srcId="{63206A7B-B3C2-4876-8E11-1D86BD9DE100}" destId="{C26B68A6-D770-4259-B651-B47E7B08BEF2}" srcOrd="0" destOrd="0" presId="urn:microsoft.com/office/officeart/2005/8/layout/hierarchy1"/>
    <dgm:cxn modelId="{CB4EE73A-D94E-4A5E-9F45-736DE221E931}" srcId="{DC731800-EF99-477A-97A6-6A835689E761}" destId="{63206A7B-B3C2-4876-8E11-1D86BD9DE100}" srcOrd="0" destOrd="0" parTransId="{2907F2BC-151A-433F-B67F-BBF81764E99F}" sibTransId="{33CD7217-5EED-40C1-9537-EA68C04E7CD6}"/>
    <dgm:cxn modelId="{96E5F55D-06FA-470D-BE06-84311F6FAB70}" srcId="{63206A7B-B3C2-4876-8E11-1D86BD9DE100}" destId="{E122F82E-DAE8-4BEC-807E-9471048DB14C}" srcOrd="0" destOrd="0" parTransId="{7EDFC203-6CEC-4327-8EE6-C492CF528FD6}" sibTransId="{AAB9CE49-9760-4DB4-BB47-3CE03C79C627}"/>
    <dgm:cxn modelId="{A6E2CC66-E120-4C2F-9B23-9F3F017706AE}" srcId="{63206A7B-B3C2-4876-8E11-1D86BD9DE100}" destId="{37EC5535-A628-468F-BDA6-AC75E72E8A15}" srcOrd="1" destOrd="0" parTransId="{A87B6FDF-8872-4940-848A-0B148F3D1A4D}" sibTransId="{92224CD7-DF85-4A23-8273-B967EE890CF2}"/>
    <dgm:cxn modelId="{8C9646ED-3C72-40BE-AC7E-E314B59E1456}" type="presOf" srcId="{37EC5535-A628-468F-BDA6-AC75E72E8A15}" destId="{7603DA1F-8984-4ABE-9CB2-BC7ACE2C8FDF}" srcOrd="0" destOrd="0" presId="urn:microsoft.com/office/officeart/2005/8/layout/hierarchy1"/>
    <dgm:cxn modelId="{A3B9B4F8-8EAF-4AED-A183-59E97AE4EE32}" type="presOf" srcId="{A87B6FDF-8872-4940-848A-0B148F3D1A4D}" destId="{FF222EB7-E4A1-4A4E-8413-C994F13947BD}" srcOrd="0" destOrd="0" presId="urn:microsoft.com/office/officeart/2005/8/layout/hierarchy1"/>
    <dgm:cxn modelId="{6F86DD45-6771-4181-BFE9-4A031461FA5F}" type="presParOf" srcId="{C3AFE207-7DB3-4E62-82CB-072B135499DF}" destId="{A0DFEF91-4095-4CDB-88BC-999A13602617}" srcOrd="0" destOrd="0" presId="urn:microsoft.com/office/officeart/2005/8/layout/hierarchy1"/>
    <dgm:cxn modelId="{926611F7-719F-415F-B921-FB9F8E6CBE35}" type="presParOf" srcId="{A0DFEF91-4095-4CDB-88BC-999A13602617}" destId="{ECCA33A5-D66A-41CB-B952-A496A999CF61}" srcOrd="0" destOrd="0" presId="urn:microsoft.com/office/officeart/2005/8/layout/hierarchy1"/>
    <dgm:cxn modelId="{29C61759-C125-4EE3-90D5-32BC9E09A959}" type="presParOf" srcId="{ECCA33A5-D66A-41CB-B952-A496A999CF61}" destId="{A195FF50-B986-4AA2-8D72-5D14D9FB04C8}" srcOrd="0" destOrd="0" presId="urn:microsoft.com/office/officeart/2005/8/layout/hierarchy1"/>
    <dgm:cxn modelId="{6272102C-DD1B-43F5-AEEC-23D20357EDC3}" type="presParOf" srcId="{ECCA33A5-D66A-41CB-B952-A496A999CF61}" destId="{C26B68A6-D770-4259-B651-B47E7B08BEF2}" srcOrd="1" destOrd="0" presId="urn:microsoft.com/office/officeart/2005/8/layout/hierarchy1"/>
    <dgm:cxn modelId="{F0CF1C7E-178E-4514-8E6B-77739C446236}" type="presParOf" srcId="{A0DFEF91-4095-4CDB-88BC-999A13602617}" destId="{10FBE1B2-0536-41C8-AE71-6E0969C111F2}" srcOrd="1" destOrd="0" presId="urn:microsoft.com/office/officeart/2005/8/layout/hierarchy1"/>
    <dgm:cxn modelId="{AFE31D62-4E38-43E7-A14B-CF8D2A0BCDBD}" type="presParOf" srcId="{10FBE1B2-0536-41C8-AE71-6E0969C111F2}" destId="{663366E0-730D-4F5F-91CA-F0636E4828A5}" srcOrd="0" destOrd="0" presId="urn:microsoft.com/office/officeart/2005/8/layout/hierarchy1"/>
    <dgm:cxn modelId="{85C34B0A-533F-4FB8-91A8-C7443FD3D0F0}" type="presParOf" srcId="{10FBE1B2-0536-41C8-AE71-6E0969C111F2}" destId="{8390F9BE-9EC1-4B64-8E77-D10EAB841539}" srcOrd="1" destOrd="0" presId="urn:microsoft.com/office/officeart/2005/8/layout/hierarchy1"/>
    <dgm:cxn modelId="{454A4D62-1DC3-4239-82FA-B4526003F021}" type="presParOf" srcId="{8390F9BE-9EC1-4B64-8E77-D10EAB841539}" destId="{12440B07-779F-4D00-89C6-C70C9EAD7D65}" srcOrd="0" destOrd="0" presId="urn:microsoft.com/office/officeart/2005/8/layout/hierarchy1"/>
    <dgm:cxn modelId="{069BA5EB-29F2-4EB1-A5D6-E6C6483A91BA}" type="presParOf" srcId="{12440B07-779F-4D00-89C6-C70C9EAD7D65}" destId="{8E3AAABD-4FD3-4F7E-BF92-3D80DBD25B88}" srcOrd="0" destOrd="0" presId="urn:microsoft.com/office/officeart/2005/8/layout/hierarchy1"/>
    <dgm:cxn modelId="{12756796-73B7-499E-837E-330D580C9AFD}" type="presParOf" srcId="{12440B07-779F-4D00-89C6-C70C9EAD7D65}" destId="{267BF89D-8356-4A47-A025-E3E8406C32DC}" srcOrd="1" destOrd="0" presId="urn:microsoft.com/office/officeart/2005/8/layout/hierarchy1"/>
    <dgm:cxn modelId="{5F7C3C5D-BA39-414C-BD60-64B6C5F3669A}" type="presParOf" srcId="{8390F9BE-9EC1-4B64-8E77-D10EAB841539}" destId="{121AFDD6-3A72-4557-9108-ECD51B927AB7}" srcOrd="1" destOrd="0" presId="urn:microsoft.com/office/officeart/2005/8/layout/hierarchy1"/>
    <dgm:cxn modelId="{4987C7B9-3100-4700-9D68-DBD2FAB2BD3C}" type="presParOf" srcId="{10FBE1B2-0536-41C8-AE71-6E0969C111F2}" destId="{FF222EB7-E4A1-4A4E-8413-C994F13947BD}" srcOrd="2" destOrd="0" presId="urn:microsoft.com/office/officeart/2005/8/layout/hierarchy1"/>
    <dgm:cxn modelId="{4151FB9F-3E7D-4808-9587-FE1A9BB5A201}" type="presParOf" srcId="{10FBE1B2-0536-41C8-AE71-6E0969C111F2}" destId="{B0D297CA-CA87-4CE5-94F8-C128F5876B26}" srcOrd="3" destOrd="0" presId="urn:microsoft.com/office/officeart/2005/8/layout/hierarchy1"/>
    <dgm:cxn modelId="{0E142107-133B-4F21-83E1-8D07E635447C}" type="presParOf" srcId="{B0D297CA-CA87-4CE5-94F8-C128F5876B26}" destId="{1D332321-3831-4157-8202-CE69B771010B}" srcOrd="0" destOrd="0" presId="urn:microsoft.com/office/officeart/2005/8/layout/hierarchy1"/>
    <dgm:cxn modelId="{9FB7C64D-1784-4984-8D0C-639E735A9377}" type="presParOf" srcId="{1D332321-3831-4157-8202-CE69B771010B}" destId="{1DDC2C38-978E-445E-B9ED-3E186B4760E2}" srcOrd="0" destOrd="0" presId="urn:microsoft.com/office/officeart/2005/8/layout/hierarchy1"/>
    <dgm:cxn modelId="{CD3B9D93-9DF7-40C0-99F7-12C6045CEB0A}" type="presParOf" srcId="{1D332321-3831-4157-8202-CE69B771010B}" destId="{7603DA1F-8984-4ABE-9CB2-BC7ACE2C8FDF}" srcOrd="1" destOrd="0" presId="urn:microsoft.com/office/officeart/2005/8/layout/hierarchy1"/>
    <dgm:cxn modelId="{8E862031-A20C-4551-9565-5712362EC899}" type="presParOf" srcId="{B0D297CA-CA87-4CE5-94F8-C128F5876B26}" destId="{CECB7327-E86D-40AA-A667-FDE6E8A08D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7B54D8-225A-4ABF-A5FD-C0169D66E65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433EC4D-47DC-4062-9C3F-72260F3DE2D4}">
      <dgm:prSet phldrT="[Text]" custT="1"/>
      <dgm:spPr/>
      <dgm:t>
        <a:bodyPr/>
        <a:lstStyle/>
        <a:p>
          <a:r>
            <a:rPr lang="en-US" sz="2400" b="1" dirty="0"/>
            <a:t>Types of data</a:t>
          </a:r>
        </a:p>
      </dgm:t>
    </dgm:pt>
    <dgm:pt modelId="{1E365111-2FDD-4B67-8324-89425B755AF4}" type="parTrans" cxnId="{22157EF9-B16A-4631-8F4C-4EA9CE727E70}">
      <dgm:prSet/>
      <dgm:spPr/>
      <dgm:t>
        <a:bodyPr/>
        <a:lstStyle/>
        <a:p>
          <a:endParaRPr lang="en-US" sz="1800"/>
        </a:p>
      </dgm:t>
    </dgm:pt>
    <dgm:pt modelId="{4C314880-F9CF-49CF-8F5D-8234718AB620}" type="sibTrans" cxnId="{22157EF9-B16A-4631-8F4C-4EA9CE727E70}">
      <dgm:prSet/>
      <dgm:spPr/>
      <dgm:t>
        <a:bodyPr/>
        <a:lstStyle/>
        <a:p>
          <a:endParaRPr lang="en-US" sz="1800"/>
        </a:p>
      </dgm:t>
    </dgm:pt>
    <dgm:pt modelId="{C8E2581F-6279-496C-BE57-7DB7366D8810}">
      <dgm:prSet phldrT="[Text]" custT="1"/>
      <dgm:spPr/>
      <dgm:t>
        <a:bodyPr/>
        <a:lstStyle/>
        <a:p>
          <a:r>
            <a:rPr lang="en-US" sz="2400" dirty="0"/>
            <a:t>Categorical data</a:t>
          </a:r>
        </a:p>
      </dgm:t>
    </dgm:pt>
    <dgm:pt modelId="{D6E96EAD-FE32-4E81-9D33-D5A4468E545B}" type="parTrans" cxnId="{A4491B69-52C5-4C05-958D-AC026E891829}">
      <dgm:prSet/>
      <dgm:spPr/>
      <dgm:t>
        <a:bodyPr/>
        <a:lstStyle/>
        <a:p>
          <a:endParaRPr lang="en-US" sz="1800"/>
        </a:p>
      </dgm:t>
    </dgm:pt>
    <dgm:pt modelId="{B23BDB47-1B08-4C72-99E9-BAF15CFA5B0B}" type="sibTrans" cxnId="{A4491B69-52C5-4C05-958D-AC026E891829}">
      <dgm:prSet/>
      <dgm:spPr/>
      <dgm:t>
        <a:bodyPr/>
        <a:lstStyle/>
        <a:p>
          <a:endParaRPr lang="en-US" sz="1800"/>
        </a:p>
      </dgm:t>
    </dgm:pt>
    <dgm:pt modelId="{5D3F9998-E270-4FB8-8448-EA8CEEA307A4}">
      <dgm:prSet phldrT="[Text]" custT="1"/>
      <dgm:spPr/>
      <dgm:t>
        <a:bodyPr/>
        <a:lstStyle/>
        <a:p>
          <a:r>
            <a:rPr lang="en-US" sz="2400" dirty="0"/>
            <a:t>Numerical data</a:t>
          </a:r>
        </a:p>
      </dgm:t>
    </dgm:pt>
    <dgm:pt modelId="{59844EBE-7713-45AA-988F-BD2995A645CF}" type="parTrans" cxnId="{E4304A8E-5263-4CA6-8419-1E64A033E60C}">
      <dgm:prSet/>
      <dgm:spPr/>
      <dgm:t>
        <a:bodyPr/>
        <a:lstStyle/>
        <a:p>
          <a:endParaRPr lang="en-US" sz="1800"/>
        </a:p>
      </dgm:t>
    </dgm:pt>
    <dgm:pt modelId="{72B26DA8-F3B8-4755-BD87-321B93AE0200}" type="sibTrans" cxnId="{E4304A8E-5263-4CA6-8419-1E64A033E60C}">
      <dgm:prSet/>
      <dgm:spPr/>
      <dgm:t>
        <a:bodyPr/>
        <a:lstStyle/>
        <a:p>
          <a:endParaRPr lang="en-US" sz="1800"/>
        </a:p>
      </dgm:t>
    </dgm:pt>
    <dgm:pt modelId="{10145E1C-F751-42D1-B64B-E8B98C671BDD}">
      <dgm:prSet custT="1"/>
      <dgm:spPr/>
      <dgm:t>
        <a:bodyPr/>
        <a:lstStyle/>
        <a:p>
          <a:r>
            <a:rPr lang="en-US" sz="2400"/>
            <a:t>Nominal data</a:t>
          </a:r>
          <a:endParaRPr lang="en-US" sz="2400" dirty="0"/>
        </a:p>
      </dgm:t>
    </dgm:pt>
    <dgm:pt modelId="{58CA7EDB-EBEE-4336-901E-FEB218475E33}" type="parTrans" cxnId="{4C042597-F2E4-40E0-A4D0-8D98C24EE88D}">
      <dgm:prSet/>
      <dgm:spPr/>
      <dgm:t>
        <a:bodyPr/>
        <a:lstStyle/>
        <a:p>
          <a:endParaRPr lang="en-US" sz="1800"/>
        </a:p>
      </dgm:t>
    </dgm:pt>
    <dgm:pt modelId="{A1CC9D0B-5456-4CF0-8DF7-7036550414B3}" type="sibTrans" cxnId="{4C042597-F2E4-40E0-A4D0-8D98C24EE88D}">
      <dgm:prSet/>
      <dgm:spPr/>
      <dgm:t>
        <a:bodyPr/>
        <a:lstStyle/>
        <a:p>
          <a:endParaRPr lang="en-US" sz="1800"/>
        </a:p>
      </dgm:t>
    </dgm:pt>
    <dgm:pt modelId="{CAC1D355-0D79-42A9-8B1A-59285583B330}">
      <dgm:prSet custT="1"/>
      <dgm:spPr/>
      <dgm:t>
        <a:bodyPr/>
        <a:lstStyle/>
        <a:p>
          <a:r>
            <a:rPr lang="en-US" sz="2400"/>
            <a:t>Ordinal data</a:t>
          </a:r>
          <a:endParaRPr lang="en-US" sz="2400" dirty="0"/>
        </a:p>
      </dgm:t>
    </dgm:pt>
    <dgm:pt modelId="{FC9A701D-C4FB-449E-9C6B-A480C268F838}" type="parTrans" cxnId="{04C4B764-FFA6-47A5-B3D0-764D7C90F055}">
      <dgm:prSet/>
      <dgm:spPr/>
      <dgm:t>
        <a:bodyPr/>
        <a:lstStyle/>
        <a:p>
          <a:endParaRPr lang="en-US" sz="1800"/>
        </a:p>
      </dgm:t>
    </dgm:pt>
    <dgm:pt modelId="{C8F0B5D8-28AC-4F46-AD6E-B61BAC2A6226}" type="sibTrans" cxnId="{04C4B764-FFA6-47A5-B3D0-764D7C90F055}">
      <dgm:prSet/>
      <dgm:spPr/>
      <dgm:t>
        <a:bodyPr/>
        <a:lstStyle/>
        <a:p>
          <a:endParaRPr lang="en-US" sz="1800"/>
        </a:p>
      </dgm:t>
    </dgm:pt>
    <dgm:pt modelId="{27EFCAC9-180C-45BC-9675-2CB926390FAC}">
      <dgm:prSet custT="1"/>
      <dgm:spPr/>
      <dgm:t>
        <a:bodyPr/>
        <a:lstStyle/>
        <a:p>
          <a:r>
            <a:rPr lang="en-US" sz="2400"/>
            <a:t>Interval data</a:t>
          </a:r>
          <a:endParaRPr lang="en-US" sz="2400" dirty="0"/>
        </a:p>
      </dgm:t>
    </dgm:pt>
    <dgm:pt modelId="{DDC31F40-39B5-439E-992D-469A2BAF6D6A}" type="parTrans" cxnId="{18183084-4C88-4EA2-845F-FCB1BE0F8B69}">
      <dgm:prSet/>
      <dgm:spPr/>
      <dgm:t>
        <a:bodyPr/>
        <a:lstStyle/>
        <a:p>
          <a:endParaRPr lang="en-US" sz="1800"/>
        </a:p>
      </dgm:t>
    </dgm:pt>
    <dgm:pt modelId="{965E7169-4BB7-4390-A0A3-F1921C8FCD28}" type="sibTrans" cxnId="{18183084-4C88-4EA2-845F-FCB1BE0F8B69}">
      <dgm:prSet/>
      <dgm:spPr/>
      <dgm:t>
        <a:bodyPr/>
        <a:lstStyle/>
        <a:p>
          <a:endParaRPr lang="en-US" sz="1800"/>
        </a:p>
      </dgm:t>
    </dgm:pt>
    <dgm:pt modelId="{50A4C654-8924-4422-A001-8A3CE762F1E5}">
      <dgm:prSet custT="1"/>
      <dgm:spPr/>
      <dgm:t>
        <a:bodyPr/>
        <a:lstStyle/>
        <a:p>
          <a:r>
            <a:rPr lang="en-US" sz="2400"/>
            <a:t>Ratio data</a:t>
          </a:r>
          <a:endParaRPr lang="en-US" sz="2400" dirty="0"/>
        </a:p>
      </dgm:t>
    </dgm:pt>
    <dgm:pt modelId="{7E5E246B-F620-4097-8D4B-FF357B039A9F}" type="parTrans" cxnId="{CB015CA4-59EC-4651-8E1B-D7AE9260D246}">
      <dgm:prSet/>
      <dgm:spPr/>
      <dgm:t>
        <a:bodyPr/>
        <a:lstStyle/>
        <a:p>
          <a:endParaRPr lang="en-US" sz="1800"/>
        </a:p>
      </dgm:t>
    </dgm:pt>
    <dgm:pt modelId="{5B5A91B2-6018-4251-8F88-790D47628CF5}" type="sibTrans" cxnId="{CB015CA4-59EC-4651-8E1B-D7AE9260D246}">
      <dgm:prSet/>
      <dgm:spPr/>
      <dgm:t>
        <a:bodyPr/>
        <a:lstStyle/>
        <a:p>
          <a:endParaRPr lang="en-US" sz="1800"/>
        </a:p>
      </dgm:t>
    </dgm:pt>
    <dgm:pt modelId="{7E5AA68C-9BC8-4274-9D1A-950BFA99F826}" type="pres">
      <dgm:prSet presAssocID="{247B54D8-225A-4ABF-A5FD-C0169D66E651}" presName="hierChild1" presStyleCnt="0">
        <dgm:presLayoutVars>
          <dgm:chPref val="1"/>
          <dgm:dir/>
          <dgm:animOne val="branch"/>
          <dgm:animLvl val="lvl"/>
          <dgm:resizeHandles/>
        </dgm:presLayoutVars>
      </dgm:prSet>
      <dgm:spPr/>
    </dgm:pt>
    <dgm:pt modelId="{3A80E17F-BA16-4EE3-A613-03AA1D7DEDD6}" type="pres">
      <dgm:prSet presAssocID="{B433EC4D-47DC-4062-9C3F-72260F3DE2D4}" presName="hierRoot1" presStyleCnt="0"/>
      <dgm:spPr/>
    </dgm:pt>
    <dgm:pt modelId="{7482CF8E-ECC6-4AAD-8C26-16F2C488466F}" type="pres">
      <dgm:prSet presAssocID="{B433EC4D-47DC-4062-9C3F-72260F3DE2D4}" presName="composite" presStyleCnt="0"/>
      <dgm:spPr/>
    </dgm:pt>
    <dgm:pt modelId="{A4CEE524-749A-477A-BBBC-CEFD7314C5D2}" type="pres">
      <dgm:prSet presAssocID="{B433EC4D-47DC-4062-9C3F-72260F3DE2D4}" presName="background" presStyleLbl="node0" presStyleIdx="0" presStyleCnt="1"/>
      <dgm:spPr/>
    </dgm:pt>
    <dgm:pt modelId="{3B93E9B0-A7D6-469A-AAEC-7B07886F83D0}" type="pres">
      <dgm:prSet presAssocID="{B433EC4D-47DC-4062-9C3F-72260F3DE2D4}" presName="text" presStyleLbl="fgAcc0" presStyleIdx="0" presStyleCnt="1">
        <dgm:presLayoutVars>
          <dgm:chPref val="3"/>
        </dgm:presLayoutVars>
      </dgm:prSet>
      <dgm:spPr/>
    </dgm:pt>
    <dgm:pt modelId="{117C217B-272F-465A-B5BB-47507301A38E}" type="pres">
      <dgm:prSet presAssocID="{B433EC4D-47DC-4062-9C3F-72260F3DE2D4}" presName="hierChild2" presStyleCnt="0"/>
      <dgm:spPr/>
    </dgm:pt>
    <dgm:pt modelId="{26235A1D-D08E-4240-A1A0-D22EE28E6D5E}" type="pres">
      <dgm:prSet presAssocID="{D6E96EAD-FE32-4E81-9D33-D5A4468E545B}" presName="Name10" presStyleLbl="parChTrans1D2" presStyleIdx="0" presStyleCnt="2"/>
      <dgm:spPr/>
    </dgm:pt>
    <dgm:pt modelId="{D4B05D17-8AA7-4F3E-BFDD-86C6785D4342}" type="pres">
      <dgm:prSet presAssocID="{C8E2581F-6279-496C-BE57-7DB7366D8810}" presName="hierRoot2" presStyleCnt="0"/>
      <dgm:spPr/>
    </dgm:pt>
    <dgm:pt modelId="{62C39D2F-A33C-41D4-B3B4-BAF1858DD308}" type="pres">
      <dgm:prSet presAssocID="{C8E2581F-6279-496C-BE57-7DB7366D8810}" presName="composite2" presStyleCnt="0"/>
      <dgm:spPr/>
    </dgm:pt>
    <dgm:pt modelId="{EE1A225F-F507-407A-9862-3AC821A19E1C}" type="pres">
      <dgm:prSet presAssocID="{C8E2581F-6279-496C-BE57-7DB7366D8810}" presName="background2" presStyleLbl="node2" presStyleIdx="0" presStyleCnt="2"/>
      <dgm:spPr/>
    </dgm:pt>
    <dgm:pt modelId="{D4A56C4A-9C3B-4556-9706-C8A6A935C330}" type="pres">
      <dgm:prSet presAssocID="{C8E2581F-6279-496C-BE57-7DB7366D8810}" presName="text2" presStyleLbl="fgAcc2" presStyleIdx="0" presStyleCnt="2">
        <dgm:presLayoutVars>
          <dgm:chPref val="3"/>
        </dgm:presLayoutVars>
      </dgm:prSet>
      <dgm:spPr/>
    </dgm:pt>
    <dgm:pt modelId="{33D89ABF-0D07-42D7-B2F5-2E039ABE7A9A}" type="pres">
      <dgm:prSet presAssocID="{C8E2581F-6279-496C-BE57-7DB7366D8810}" presName="hierChild3" presStyleCnt="0"/>
      <dgm:spPr/>
    </dgm:pt>
    <dgm:pt modelId="{E7E05992-FE65-41E5-A20F-1D7D3E2B3086}" type="pres">
      <dgm:prSet presAssocID="{58CA7EDB-EBEE-4336-901E-FEB218475E33}" presName="Name17" presStyleLbl="parChTrans1D3" presStyleIdx="0" presStyleCnt="4"/>
      <dgm:spPr/>
    </dgm:pt>
    <dgm:pt modelId="{4D8169A0-1C2F-4CF6-974E-0D6BF9602F54}" type="pres">
      <dgm:prSet presAssocID="{10145E1C-F751-42D1-B64B-E8B98C671BDD}" presName="hierRoot3" presStyleCnt="0"/>
      <dgm:spPr/>
    </dgm:pt>
    <dgm:pt modelId="{1DCB7527-5CDA-4684-9516-FA21190484C2}" type="pres">
      <dgm:prSet presAssocID="{10145E1C-F751-42D1-B64B-E8B98C671BDD}" presName="composite3" presStyleCnt="0"/>
      <dgm:spPr/>
    </dgm:pt>
    <dgm:pt modelId="{7EC47634-F3F7-4007-887B-714645AFFBE8}" type="pres">
      <dgm:prSet presAssocID="{10145E1C-F751-42D1-B64B-E8B98C671BDD}" presName="background3" presStyleLbl="node3" presStyleIdx="0" presStyleCnt="4"/>
      <dgm:spPr/>
    </dgm:pt>
    <dgm:pt modelId="{8F97436D-8BD1-4DB8-9093-5CE386E628CB}" type="pres">
      <dgm:prSet presAssocID="{10145E1C-F751-42D1-B64B-E8B98C671BDD}" presName="text3" presStyleLbl="fgAcc3" presStyleIdx="0" presStyleCnt="4">
        <dgm:presLayoutVars>
          <dgm:chPref val="3"/>
        </dgm:presLayoutVars>
      </dgm:prSet>
      <dgm:spPr/>
    </dgm:pt>
    <dgm:pt modelId="{FD27B662-20A5-4990-8F4B-84E09C18273B}" type="pres">
      <dgm:prSet presAssocID="{10145E1C-F751-42D1-B64B-E8B98C671BDD}" presName="hierChild4" presStyleCnt="0"/>
      <dgm:spPr/>
    </dgm:pt>
    <dgm:pt modelId="{B553FAF0-3A7B-4723-B56D-21A67D59792D}" type="pres">
      <dgm:prSet presAssocID="{FC9A701D-C4FB-449E-9C6B-A480C268F838}" presName="Name17" presStyleLbl="parChTrans1D3" presStyleIdx="1" presStyleCnt="4"/>
      <dgm:spPr/>
    </dgm:pt>
    <dgm:pt modelId="{E755FBB9-7F93-442E-978A-70AD9BA35E74}" type="pres">
      <dgm:prSet presAssocID="{CAC1D355-0D79-42A9-8B1A-59285583B330}" presName="hierRoot3" presStyleCnt="0"/>
      <dgm:spPr/>
    </dgm:pt>
    <dgm:pt modelId="{E2884D9A-E5E7-47F3-AC41-45B94370C074}" type="pres">
      <dgm:prSet presAssocID="{CAC1D355-0D79-42A9-8B1A-59285583B330}" presName="composite3" presStyleCnt="0"/>
      <dgm:spPr/>
    </dgm:pt>
    <dgm:pt modelId="{1616101E-696D-4C00-9CD2-88D30F314DC1}" type="pres">
      <dgm:prSet presAssocID="{CAC1D355-0D79-42A9-8B1A-59285583B330}" presName="background3" presStyleLbl="node3" presStyleIdx="1" presStyleCnt="4"/>
      <dgm:spPr/>
    </dgm:pt>
    <dgm:pt modelId="{26DBF15B-82F7-4581-BD78-5C2FC1AE75AC}" type="pres">
      <dgm:prSet presAssocID="{CAC1D355-0D79-42A9-8B1A-59285583B330}" presName="text3" presStyleLbl="fgAcc3" presStyleIdx="1" presStyleCnt="4">
        <dgm:presLayoutVars>
          <dgm:chPref val="3"/>
        </dgm:presLayoutVars>
      </dgm:prSet>
      <dgm:spPr/>
    </dgm:pt>
    <dgm:pt modelId="{D1484892-7245-482B-8614-85EB77DE820A}" type="pres">
      <dgm:prSet presAssocID="{CAC1D355-0D79-42A9-8B1A-59285583B330}" presName="hierChild4" presStyleCnt="0"/>
      <dgm:spPr/>
    </dgm:pt>
    <dgm:pt modelId="{540335CB-66D3-4063-9179-6539172E716E}" type="pres">
      <dgm:prSet presAssocID="{59844EBE-7713-45AA-988F-BD2995A645CF}" presName="Name10" presStyleLbl="parChTrans1D2" presStyleIdx="1" presStyleCnt="2"/>
      <dgm:spPr/>
    </dgm:pt>
    <dgm:pt modelId="{D1921290-4A8F-4D95-9EB0-632271677458}" type="pres">
      <dgm:prSet presAssocID="{5D3F9998-E270-4FB8-8448-EA8CEEA307A4}" presName="hierRoot2" presStyleCnt="0"/>
      <dgm:spPr/>
    </dgm:pt>
    <dgm:pt modelId="{6A2E7EC1-773E-4A11-B3BF-A84C7837DA9F}" type="pres">
      <dgm:prSet presAssocID="{5D3F9998-E270-4FB8-8448-EA8CEEA307A4}" presName="composite2" presStyleCnt="0"/>
      <dgm:spPr/>
    </dgm:pt>
    <dgm:pt modelId="{A73195AD-37AC-43B9-A47C-60826C3DE0A2}" type="pres">
      <dgm:prSet presAssocID="{5D3F9998-E270-4FB8-8448-EA8CEEA307A4}" presName="background2" presStyleLbl="node2" presStyleIdx="1" presStyleCnt="2"/>
      <dgm:spPr/>
    </dgm:pt>
    <dgm:pt modelId="{6FB8E34A-517A-42D6-96D9-C563C8786BDF}" type="pres">
      <dgm:prSet presAssocID="{5D3F9998-E270-4FB8-8448-EA8CEEA307A4}" presName="text2" presStyleLbl="fgAcc2" presStyleIdx="1" presStyleCnt="2" custLinFactNeighborX="-17190">
        <dgm:presLayoutVars>
          <dgm:chPref val="3"/>
        </dgm:presLayoutVars>
      </dgm:prSet>
      <dgm:spPr/>
    </dgm:pt>
    <dgm:pt modelId="{B8BF9D89-8868-4205-A0DE-33549D55FF49}" type="pres">
      <dgm:prSet presAssocID="{5D3F9998-E270-4FB8-8448-EA8CEEA307A4}" presName="hierChild3" presStyleCnt="0"/>
      <dgm:spPr/>
    </dgm:pt>
    <dgm:pt modelId="{FEE96AC5-C0CF-4858-9D4A-B81B069AEC98}" type="pres">
      <dgm:prSet presAssocID="{DDC31F40-39B5-439E-992D-469A2BAF6D6A}" presName="Name17" presStyleLbl="parChTrans1D3" presStyleIdx="2" presStyleCnt="4"/>
      <dgm:spPr/>
    </dgm:pt>
    <dgm:pt modelId="{4BAAFEF6-B829-430A-87C5-E925376D0FF0}" type="pres">
      <dgm:prSet presAssocID="{27EFCAC9-180C-45BC-9675-2CB926390FAC}" presName="hierRoot3" presStyleCnt="0"/>
      <dgm:spPr/>
    </dgm:pt>
    <dgm:pt modelId="{D94F2EF0-E153-4A4D-BFB3-7491A34396D2}" type="pres">
      <dgm:prSet presAssocID="{27EFCAC9-180C-45BC-9675-2CB926390FAC}" presName="composite3" presStyleCnt="0"/>
      <dgm:spPr/>
    </dgm:pt>
    <dgm:pt modelId="{4E975F86-AB19-4FE7-9392-E0DF2D5B405B}" type="pres">
      <dgm:prSet presAssocID="{27EFCAC9-180C-45BC-9675-2CB926390FAC}" presName="background3" presStyleLbl="node3" presStyleIdx="2" presStyleCnt="4"/>
      <dgm:spPr/>
    </dgm:pt>
    <dgm:pt modelId="{49E6FC1C-B8B4-4D1E-BBDE-EA8F33B232BA}" type="pres">
      <dgm:prSet presAssocID="{27EFCAC9-180C-45BC-9675-2CB926390FAC}" presName="text3" presStyleLbl="fgAcc3" presStyleIdx="2" presStyleCnt="4">
        <dgm:presLayoutVars>
          <dgm:chPref val="3"/>
        </dgm:presLayoutVars>
      </dgm:prSet>
      <dgm:spPr/>
    </dgm:pt>
    <dgm:pt modelId="{2AFC4EF2-DA2F-4278-ABA4-484680FCF60C}" type="pres">
      <dgm:prSet presAssocID="{27EFCAC9-180C-45BC-9675-2CB926390FAC}" presName="hierChild4" presStyleCnt="0"/>
      <dgm:spPr/>
    </dgm:pt>
    <dgm:pt modelId="{01CA28FA-C1B3-4231-8703-F73C191A6473}" type="pres">
      <dgm:prSet presAssocID="{7E5E246B-F620-4097-8D4B-FF357B039A9F}" presName="Name17" presStyleLbl="parChTrans1D3" presStyleIdx="3" presStyleCnt="4"/>
      <dgm:spPr/>
    </dgm:pt>
    <dgm:pt modelId="{5AD441FA-E0B4-48AE-9364-BDB61D9258EC}" type="pres">
      <dgm:prSet presAssocID="{50A4C654-8924-4422-A001-8A3CE762F1E5}" presName="hierRoot3" presStyleCnt="0"/>
      <dgm:spPr/>
    </dgm:pt>
    <dgm:pt modelId="{7BFA6BF4-EA71-4C5C-9F31-35325E16CCE6}" type="pres">
      <dgm:prSet presAssocID="{50A4C654-8924-4422-A001-8A3CE762F1E5}" presName="composite3" presStyleCnt="0"/>
      <dgm:spPr/>
    </dgm:pt>
    <dgm:pt modelId="{D68AE5C8-E364-4654-B8DA-639332583EFD}" type="pres">
      <dgm:prSet presAssocID="{50A4C654-8924-4422-A001-8A3CE762F1E5}" presName="background3" presStyleLbl="node3" presStyleIdx="3" presStyleCnt="4"/>
      <dgm:spPr/>
    </dgm:pt>
    <dgm:pt modelId="{66253F70-7FA0-41F4-88E4-EF9ECB3D6F6A}" type="pres">
      <dgm:prSet presAssocID="{50A4C654-8924-4422-A001-8A3CE762F1E5}" presName="text3" presStyleLbl="fgAcc3" presStyleIdx="3" presStyleCnt="4">
        <dgm:presLayoutVars>
          <dgm:chPref val="3"/>
        </dgm:presLayoutVars>
      </dgm:prSet>
      <dgm:spPr/>
    </dgm:pt>
    <dgm:pt modelId="{AF210CCF-DBB1-4B34-BE88-A2FA59651FED}" type="pres">
      <dgm:prSet presAssocID="{50A4C654-8924-4422-A001-8A3CE762F1E5}" presName="hierChild4" presStyleCnt="0"/>
      <dgm:spPr/>
    </dgm:pt>
  </dgm:ptLst>
  <dgm:cxnLst>
    <dgm:cxn modelId="{7C7C4D0C-2C0D-4166-9C19-67CD79524A67}" type="presOf" srcId="{D6E96EAD-FE32-4E81-9D33-D5A4468E545B}" destId="{26235A1D-D08E-4240-A1A0-D22EE28E6D5E}" srcOrd="0" destOrd="0" presId="urn:microsoft.com/office/officeart/2005/8/layout/hierarchy1"/>
    <dgm:cxn modelId="{6801A71F-0FF0-4026-A483-57AD7F1DF74E}" type="presOf" srcId="{50A4C654-8924-4422-A001-8A3CE762F1E5}" destId="{66253F70-7FA0-41F4-88E4-EF9ECB3D6F6A}" srcOrd="0" destOrd="0" presId="urn:microsoft.com/office/officeart/2005/8/layout/hierarchy1"/>
    <dgm:cxn modelId="{DC8DDA20-8F67-455D-924E-425FE2EBD3E8}" type="presOf" srcId="{27EFCAC9-180C-45BC-9675-2CB926390FAC}" destId="{49E6FC1C-B8B4-4D1E-BBDE-EA8F33B232BA}" srcOrd="0" destOrd="0" presId="urn:microsoft.com/office/officeart/2005/8/layout/hierarchy1"/>
    <dgm:cxn modelId="{0A749934-4E50-4053-B144-71AE6CFEB647}" type="presOf" srcId="{10145E1C-F751-42D1-B64B-E8B98C671BDD}" destId="{8F97436D-8BD1-4DB8-9093-5CE386E628CB}" srcOrd="0" destOrd="0" presId="urn:microsoft.com/office/officeart/2005/8/layout/hierarchy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09AF816E-DAA8-4A34-B629-39F1CC8DF3E7}" type="presOf" srcId="{59844EBE-7713-45AA-988F-BD2995A645CF}" destId="{540335CB-66D3-4063-9179-6539172E716E}" srcOrd="0" destOrd="0" presId="urn:microsoft.com/office/officeart/2005/8/layout/hierarchy1"/>
    <dgm:cxn modelId="{12E3BD7D-E4DA-41AE-9D58-8FC9BF8A9AD4}" type="presOf" srcId="{CAC1D355-0D79-42A9-8B1A-59285583B330}" destId="{26DBF15B-82F7-4581-BD78-5C2FC1AE75AC}" srcOrd="0" destOrd="0" presId="urn:microsoft.com/office/officeart/2005/8/layout/hierarchy1"/>
    <dgm:cxn modelId="{73FA4282-0CFD-4F4F-9B85-B1B14EDEFDD5}" type="presOf" srcId="{DDC31F40-39B5-439E-992D-469A2BAF6D6A}" destId="{FEE96AC5-C0CF-4858-9D4A-B81B069AEC98}" srcOrd="0" destOrd="0" presId="urn:microsoft.com/office/officeart/2005/8/layout/hierarchy1"/>
    <dgm:cxn modelId="{18183084-4C88-4EA2-845F-FCB1BE0F8B69}" srcId="{5D3F9998-E270-4FB8-8448-EA8CEEA307A4}" destId="{27EFCAC9-180C-45BC-9675-2CB926390FAC}" srcOrd="0" destOrd="0" parTransId="{DDC31F40-39B5-439E-992D-469A2BAF6D6A}" sibTransId="{965E7169-4BB7-4390-A0A3-F1921C8FCD28}"/>
    <dgm:cxn modelId="{E4304A8E-5263-4CA6-8419-1E64A033E60C}" srcId="{B433EC4D-47DC-4062-9C3F-72260F3DE2D4}" destId="{5D3F9998-E270-4FB8-8448-EA8CEEA307A4}" srcOrd="1" destOrd="0" parTransId="{59844EBE-7713-45AA-988F-BD2995A645CF}" sibTransId="{72B26DA8-F3B8-4755-BD87-321B93AE0200}"/>
    <dgm:cxn modelId="{6AC4A194-DD48-4541-B1C2-5B63953F31F9}" type="presOf" srcId="{5D3F9998-E270-4FB8-8448-EA8CEEA307A4}" destId="{6FB8E34A-517A-42D6-96D9-C563C8786BDF}" srcOrd="0" destOrd="0" presId="urn:microsoft.com/office/officeart/2005/8/layout/hierarchy1"/>
    <dgm:cxn modelId="{4C042597-F2E4-40E0-A4D0-8D98C24EE88D}" srcId="{C8E2581F-6279-496C-BE57-7DB7366D8810}" destId="{10145E1C-F751-42D1-B64B-E8B98C671BDD}" srcOrd="0" destOrd="0" parTransId="{58CA7EDB-EBEE-4336-901E-FEB218475E33}" sibTransId="{A1CC9D0B-5456-4CF0-8DF7-7036550414B3}"/>
    <dgm:cxn modelId="{DE3D129C-34E0-478A-B458-2F531BF594A5}" type="presOf" srcId="{247B54D8-225A-4ABF-A5FD-C0169D66E651}" destId="{7E5AA68C-9BC8-4274-9D1A-950BFA99F826}" srcOrd="0" destOrd="0" presId="urn:microsoft.com/office/officeart/2005/8/layout/hierarchy1"/>
    <dgm:cxn modelId="{CB015CA4-59EC-4651-8E1B-D7AE9260D246}" srcId="{5D3F9998-E270-4FB8-8448-EA8CEEA307A4}" destId="{50A4C654-8924-4422-A001-8A3CE762F1E5}" srcOrd="1" destOrd="0" parTransId="{7E5E246B-F620-4097-8D4B-FF357B039A9F}" sibTransId="{5B5A91B2-6018-4251-8F88-790D47628CF5}"/>
    <dgm:cxn modelId="{863CE2A6-4405-4872-B9FC-F797766B3B4E}" type="presOf" srcId="{FC9A701D-C4FB-449E-9C6B-A480C268F838}" destId="{B553FAF0-3A7B-4723-B56D-21A67D59792D}" srcOrd="0" destOrd="0" presId="urn:microsoft.com/office/officeart/2005/8/layout/hierarchy1"/>
    <dgm:cxn modelId="{381429C9-B663-410B-BAE4-CF1A60920A26}" type="presOf" srcId="{58CA7EDB-EBEE-4336-901E-FEB218475E33}" destId="{E7E05992-FE65-41E5-A20F-1D7D3E2B3086}" srcOrd="0" destOrd="0" presId="urn:microsoft.com/office/officeart/2005/8/layout/hierarchy1"/>
    <dgm:cxn modelId="{CDDC5BDB-0870-45B4-BEA4-EFD26711DD4E}" type="presOf" srcId="{B433EC4D-47DC-4062-9C3F-72260F3DE2D4}" destId="{3B93E9B0-A7D6-469A-AAEC-7B07886F83D0}" srcOrd="0" destOrd="0" presId="urn:microsoft.com/office/officeart/2005/8/layout/hierarchy1"/>
    <dgm:cxn modelId="{EB1D96E6-AD04-449E-A2C5-A4D0CAB1B53A}" type="presOf" srcId="{7E5E246B-F620-4097-8D4B-FF357B039A9F}" destId="{01CA28FA-C1B3-4231-8703-F73C191A6473}" srcOrd="0" destOrd="0" presId="urn:microsoft.com/office/officeart/2005/8/layout/hierarchy1"/>
    <dgm:cxn modelId="{4C04A4E8-E7B6-419E-9B54-43AE771080ED}" type="presOf" srcId="{C8E2581F-6279-496C-BE57-7DB7366D8810}" destId="{D4A56C4A-9C3B-4556-9706-C8A6A935C330}" srcOrd="0" destOrd="0" presId="urn:microsoft.com/office/officeart/2005/8/layout/hierarchy1"/>
    <dgm:cxn modelId="{22157EF9-B16A-4631-8F4C-4EA9CE727E70}" srcId="{247B54D8-225A-4ABF-A5FD-C0169D66E651}" destId="{B433EC4D-47DC-4062-9C3F-72260F3DE2D4}" srcOrd="0" destOrd="0" parTransId="{1E365111-2FDD-4B67-8324-89425B755AF4}" sibTransId="{4C314880-F9CF-49CF-8F5D-8234718AB620}"/>
    <dgm:cxn modelId="{C1598877-3B3A-46B4-AB59-35B4504873EE}" type="presParOf" srcId="{7E5AA68C-9BC8-4274-9D1A-950BFA99F826}" destId="{3A80E17F-BA16-4EE3-A613-03AA1D7DEDD6}" srcOrd="0" destOrd="0" presId="urn:microsoft.com/office/officeart/2005/8/layout/hierarchy1"/>
    <dgm:cxn modelId="{DE5A2027-35E3-4BBE-A48B-6128D88877B8}" type="presParOf" srcId="{3A80E17F-BA16-4EE3-A613-03AA1D7DEDD6}" destId="{7482CF8E-ECC6-4AAD-8C26-16F2C488466F}" srcOrd="0" destOrd="0" presId="urn:microsoft.com/office/officeart/2005/8/layout/hierarchy1"/>
    <dgm:cxn modelId="{D783F90A-8442-41DB-B6CE-B9FF1B10C298}" type="presParOf" srcId="{7482CF8E-ECC6-4AAD-8C26-16F2C488466F}" destId="{A4CEE524-749A-477A-BBBC-CEFD7314C5D2}" srcOrd="0" destOrd="0" presId="urn:microsoft.com/office/officeart/2005/8/layout/hierarchy1"/>
    <dgm:cxn modelId="{1FB0F99C-5522-4FA2-8D86-3B094BDA33D3}" type="presParOf" srcId="{7482CF8E-ECC6-4AAD-8C26-16F2C488466F}" destId="{3B93E9B0-A7D6-469A-AAEC-7B07886F83D0}" srcOrd="1" destOrd="0" presId="urn:microsoft.com/office/officeart/2005/8/layout/hierarchy1"/>
    <dgm:cxn modelId="{6742DDD0-C71B-4EF7-8687-CB0F8967E1E2}" type="presParOf" srcId="{3A80E17F-BA16-4EE3-A613-03AA1D7DEDD6}" destId="{117C217B-272F-465A-B5BB-47507301A38E}" srcOrd="1" destOrd="0" presId="urn:microsoft.com/office/officeart/2005/8/layout/hierarchy1"/>
    <dgm:cxn modelId="{FDCADC11-557D-4F05-A7B1-8E1A1C3D9612}" type="presParOf" srcId="{117C217B-272F-465A-B5BB-47507301A38E}" destId="{26235A1D-D08E-4240-A1A0-D22EE28E6D5E}" srcOrd="0" destOrd="0" presId="urn:microsoft.com/office/officeart/2005/8/layout/hierarchy1"/>
    <dgm:cxn modelId="{D5F5EF96-339D-41EA-8563-574AA5A5FDDA}" type="presParOf" srcId="{117C217B-272F-465A-B5BB-47507301A38E}" destId="{D4B05D17-8AA7-4F3E-BFDD-86C6785D4342}" srcOrd="1" destOrd="0" presId="urn:microsoft.com/office/officeart/2005/8/layout/hierarchy1"/>
    <dgm:cxn modelId="{A36B2CFC-F2EE-45CE-AA47-5EE6B359808A}" type="presParOf" srcId="{D4B05D17-8AA7-4F3E-BFDD-86C6785D4342}" destId="{62C39D2F-A33C-41D4-B3B4-BAF1858DD308}" srcOrd="0" destOrd="0" presId="urn:microsoft.com/office/officeart/2005/8/layout/hierarchy1"/>
    <dgm:cxn modelId="{B878907E-EB76-4624-B213-A5D13418B1FB}" type="presParOf" srcId="{62C39D2F-A33C-41D4-B3B4-BAF1858DD308}" destId="{EE1A225F-F507-407A-9862-3AC821A19E1C}" srcOrd="0" destOrd="0" presId="urn:microsoft.com/office/officeart/2005/8/layout/hierarchy1"/>
    <dgm:cxn modelId="{FF49AF68-7B50-40A6-8EF3-CF0D22592F5E}" type="presParOf" srcId="{62C39D2F-A33C-41D4-B3B4-BAF1858DD308}" destId="{D4A56C4A-9C3B-4556-9706-C8A6A935C330}" srcOrd="1" destOrd="0" presId="urn:microsoft.com/office/officeart/2005/8/layout/hierarchy1"/>
    <dgm:cxn modelId="{76EF580B-222D-47F8-A989-287F2671A05C}" type="presParOf" srcId="{D4B05D17-8AA7-4F3E-BFDD-86C6785D4342}" destId="{33D89ABF-0D07-42D7-B2F5-2E039ABE7A9A}" srcOrd="1" destOrd="0" presId="urn:microsoft.com/office/officeart/2005/8/layout/hierarchy1"/>
    <dgm:cxn modelId="{8EA5F22D-AB04-41B7-A5FB-92625A343E00}" type="presParOf" srcId="{33D89ABF-0D07-42D7-B2F5-2E039ABE7A9A}" destId="{E7E05992-FE65-41E5-A20F-1D7D3E2B3086}" srcOrd="0" destOrd="0" presId="urn:microsoft.com/office/officeart/2005/8/layout/hierarchy1"/>
    <dgm:cxn modelId="{6C0A710A-F3BB-4E25-9092-C66628D37943}" type="presParOf" srcId="{33D89ABF-0D07-42D7-B2F5-2E039ABE7A9A}" destId="{4D8169A0-1C2F-4CF6-974E-0D6BF9602F54}" srcOrd="1" destOrd="0" presId="urn:microsoft.com/office/officeart/2005/8/layout/hierarchy1"/>
    <dgm:cxn modelId="{E4E431E7-4094-4488-86FA-5B031E3E231D}" type="presParOf" srcId="{4D8169A0-1C2F-4CF6-974E-0D6BF9602F54}" destId="{1DCB7527-5CDA-4684-9516-FA21190484C2}" srcOrd="0" destOrd="0" presId="urn:microsoft.com/office/officeart/2005/8/layout/hierarchy1"/>
    <dgm:cxn modelId="{579FD051-BC72-4476-B10B-C3F7F45A283F}" type="presParOf" srcId="{1DCB7527-5CDA-4684-9516-FA21190484C2}" destId="{7EC47634-F3F7-4007-887B-714645AFFBE8}" srcOrd="0" destOrd="0" presId="urn:microsoft.com/office/officeart/2005/8/layout/hierarchy1"/>
    <dgm:cxn modelId="{A9CFEE00-FD06-4882-9A3D-B96F647F9A27}" type="presParOf" srcId="{1DCB7527-5CDA-4684-9516-FA21190484C2}" destId="{8F97436D-8BD1-4DB8-9093-5CE386E628CB}" srcOrd="1" destOrd="0" presId="urn:microsoft.com/office/officeart/2005/8/layout/hierarchy1"/>
    <dgm:cxn modelId="{A7EF71B8-E1DC-43EE-88FA-880399999748}" type="presParOf" srcId="{4D8169A0-1C2F-4CF6-974E-0D6BF9602F54}" destId="{FD27B662-20A5-4990-8F4B-84E09C18273B}" srcOrd="1" destOrd="0" presId="urn:microsoft.com/office/officeart/2005/8/layout/hierarchy1"/>
    <dgm:cxn modelId="{E0D2818C-7721-449F-B1DA-9BF574E95CCA}" type="presParOf" srcId="{33D89ABF-0D07-42D7-B2F5-2E039ABE7A9A}" destId="{B553FAF0-3A7B-4723-B56D-21A67D59792D}" srcOrd="2" destOrd="0" presId="urn:microsoft.com/office/officeart/2005/8/layout/hierarchy1"/>
    <dgm:cxn modelId="{59078805-ABF3-47E2-8A8A-5B498DC8E0A1}" type="presParOf" srcId="{33D89ABF-0D07-42D7-B2F5-2E039ABE7A9A}" destId="{E755FBB9-7F93-442E-978A-70AD9BA35E74}" srcOrd="3" destOrd="0" presId="urn:microsoft.com/office/officeart/2005/8/layout/hierarchy1"/>
    <dgm:cxn modelId="{BA9572EC-45E9-44DE-A846-7716CFCB70E9}" type="presParOf" srcId="{E755FBB9-7F93-442E-978A-70AD9BA35E74}" destId="{E2884D9A-E5E7-47F3-AC41-45B94370C074}" srcOrd="0" destOrd="0" presId="urn:microsoft.com/office/officeart/2005/8/layout/hierarchy1"/>
    <dgm:cxn modelId="{56B7D818-8A1F-4FDF-9B09-86BAAFC1CC20}" type="presParOf" srcId="{E2884D9A-E5E7-47F3-AC41-45B94370C074}" destId="{1616101E-696D-4C00-9CD2-88D30F314DC1}" srcOrd="0" destOrd="0" presId="urn:microsoft.com/office/officeart/2005/8/layout/hierarchy1"/>
    <dgm:cxn modelId="{4E7D6140-F910-4FA7-A9A7-2C2737A298BE}" type="presParOf" srcId="{E2884D9A-E5E7-47F3-AC41-45B94370C074}" destId="{26DBF15B-82F7-4581-BD78-5C2FC1AE75AC}" srcOrd="1" destOrd="0" presId="urn:microsoft.com/office/officeart/2005/8/layout/hierarchy1"/>
    <dgm:cxn modelId="{0EEB3D8F-FA5E-4D20-8A52-7B880EC3C960}" type="presParOf" srcId="{E755FBB9-7F93-442E-978A-70AD9BA35E74}" destId="{D1484892-7245-482B-8614-85EB77DE820A}" srcOrd="1" destOrd="0" presId="urn:microsoft.com/office/officeart/2005/8/layout/hierarchy1"/>
    <dgm:cxn modelId="{4B3C4CF1-1209-4906-AC59-EC0B31D74464}" type="presParOf" srcId="{117C217B-272F-465A-B5BB-47507301A38E}" destId="{540335CB-66D3-4063-9179-6539172E716E}" srcOrd="2" destOrd="0" presId="urn:microsoft.com/office/officeart/2005/8/layout/hierarchy1"/>
    <dgm:cxn modelId="{629027D4-56F5-442B-9E3E-73E525BDB2BB}" type="presParOf" srcId="{117C217B-272F-465A-B5BB-47507301A38E}" destId="{D1921290-4A8F-4D95-9EB0-632271677458}" srcOrd="3" destOrd="0" presId="urn:microsoft.com/office/officeart/2005/8/layout/hierarchy1"/>
    <dgm:cxn modelId="{16E6154D-D16A-47DD-8450-20740D98F9D5}" type="presParOf" srcId="{D1921290-4A8F-4D95-9EB0-632271677458}" destId="{6A2E7EC1-773E-4A11-B3BF-A84C7837DA9F}" srcOrd="0" destOrd="0" presId="urn:microsoft.com/office/officeart/2005/8/layout/hierarchy1"/>
    <dgm:cxn modelId="{5871C763-57C2-4BCF-9C95-CDA0417FEA4A}" type="presParOf" srcId="{6A2E7EC1-773E-4A11-B3BF-A84C7837DA9F}" destId="{A73195AD-37AC-43B9-A47C-60826C3DE0A2}" srcOrd="0" destOrd="0" presId="urn:microsoft.com/office/officeart/2005/8/layout/hierarchy1"/>
    <dgm:cxn modelId="{D5DA00A7-90A9-4295-8A92-3D617A59F605}" type="presParOf" srcId="{6A2E7EC1-773E-4A11-B3BF-A84C7837DA9F}" destId="{6FB8E34A-517A-42D6-96D9-C563C8786BDF}" srcOrd="1" destOrd="0" presId="urn:microsoft.com/office/officeart/2005/8/layout/hierarchy1"/>
    <dgm:cxn modelId="{5D35F28C-5115-4F86-8F5D-771643AF678D}" type="presParOf" srcId="{D1921290-4A8F-4D95-9EB0-632271677458}" destId="{B8BF9D89-8868-4205-A0DE-33549D55FF49}" srcOrd="1" destOrd="0" presId="urn:microsoft.com/office/officeart/2005/8/layout/hierarchy1"/>
    <dgm:cxn modelId="{BC6B4126-286F-4F94-B94B-29057A94726C}" type="presParOf" srcId="{B8BF9D89-8868-4205-A0DE-33549D55FF49}" destId="{FEE96AC5-C0CF-4858-9D4A-B81B069AEC98}" srcOrd="0" destOrd="0" presId="urn:microsoft.com/office/officeart/2005/8/layout/hierarchy1"/>
    <dgm:cxn modelId="{17F15548-EE85-4471-95A6-1A5B71DAED7F}" type="presParOf" srcId="{B8BF9D89-8868-4205-A0DE-33549D55FF49}" destId="{4BAAFEF6-B829-430A-87C5-E925376D0FF0}" srcOrd="1" destOrd="0" presId="urn:microsoft.com/office/officeart/2005/8/layout/hierarchy1"/>
    <dgm:cxn modelId="{1ED18C2C-E482-45F1-8D92-E10F26623AAC}" type="presParOf" srcId="{4BAAFEF6-B829-430A-87C5-E925376D0FF0}" destId="{D94F2EF0-E153-4A4D-BFB3-7491A34396D2}" srcOrd="0" destOrd="0" presId="urn:microsoft.com/office/officeart/2005/8/layout/hierarchy1"/>
    <dgm:cxn modelId="{53440904-183A-4E63-920A-B35810FA8C14}" type="presParOf" srcId="{D94F2EF0-E153-4A4D-BFB3-7491A34396D2}" destId="{4E975F86-AB19-4FE7-9392-E0DF2D5B405B}" srcOrd="0" destOrd="0" presId="urn:microsoft.com/office/officeart/2005/8/layout/hierarchy1"/>
    <dgm:cxn modelId="{9C27BA71-E5C6-44CA-8DEA-D438D3883E9B}" type="presParOf" srcId="{D94F2EF0-E153-4A4D-BFB3-7491A34396D2}" destId="{49E6FC1C-B8B4-4D1E-BBDE-EA8F33B232BA}" srcOrd="1" destOrd="0" presId="urn:microsoft.com/office/officeart/2005/8/layout/hierarchy1"/>
    <dgm:cxn modelId="{AFA6E990-2696-422E-A6B8-F05B30E790F1}" type="presParOf" srcId="{4BAAFEF6-B829-430A-87C5-E925376D0FF0}" destId="{2AFC4EF2-DA2F-4278-ABA4-484680FCF60C}" srcOrd="1" destOrd="0" presId="urn:microsoft.com/office/officeart/2005/8/layout/hierarchy1"/>
    <dgm:cxn modelId="{BE6985D3-31C0-42EC-8B78-DBE2905F294F}" type="presParOf" srcId="{B8BF9D89-8868-4205-A0DE-33549D55FF49}" destId="{01CA28FA-C1B3-4231-8703-F73C191A6473}" srcOrd="2" destOrd="0" presId="urn:microsoft.com/office/officeart/2005/8/layout/hierarchy1"/>
    <dgm:cxn modelId="{E4FEEBFE-4FBB-4686-983A-F77D783F82CE}" type="presParOf" srcId="{B8BF9D89-8868-4205-A0DE-33549D55FF49}" destId="{5AD441FA-E0B4-48AE-9364-BDB61D9258EC}" srcOrd="3" destOrd="0" presId="urn:microsoft.com/office/officeart/2005/8/layout/hierarchy1"/>
    <dgm:cxn modelId="{66D6046D-FB34-4B61-AC99-511211D86800}" type="presParOf" srcId="{5AD441FA-E0B4-48AE-9364-BDB61D9258EC}" destId="{7BFA6BF4-EA71-4C5C-9F31-35325E16CCE6}" srcOrd="0" destOrd="0" presId="urn:microsoft.com/office/officeart/2005/8/layout/hierarchy1"/>
    <dgm:cxn modelId="{A7FF8F06-AD4B-4639-8ABC-621EEE5B4392}" type="presParOf" srcId="{7BFA6BF4-EA71-4C5C-9F31-35325E16CCE6}" destId="{D68AE5C8-E364-4654-B8DA-639332583EFD}" srcOrd="0" destOrd="0" presId="urn:microsoft.com/office/officeart/2005/8/layout/hierarchy1"/>
    <dgm:cxn modelId="{35C57AA9-7C25-4C91-B327-BB4E38A28CEE}" type="presParOf" srcId="{7BFA6BF4-EA71-4C5C-9F31-35325E16CCE6}" destId="{66253F70-7FA0-41F4-88E4-EF9ECB3D6F6A}" srcOrd="1" destOrd="0" presId="urn:microsoft.com/office/officeart/2005/8/layout/hierarchy1"/>
    <dgm:cxn modelId="{6A0888A4-648A-4ED2-8C67-40B0394B40FE}" type="presParOf" srcId="{5AD441FA-E0B4-48AE-9364-BDB61D9258EC}" destId="{AF210CCF-DBB1-4B34-BE88-A2FA59651F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D45400-0BDA-46BE-A889-E4EBDE22B79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94C2141-D1E9-4E7A-A0A4-6B176500C7A6}">
      <dgm:prSet phldrT="[Text]"/>
      <dgm:spPr/>
      <dgm:t>
        <a:bodyPr/>
        <a:lstStyle/>
        <a:p>
          <a:r>
            <a:rPr lang="en-US" b="1" dirty="0"/>
            <a:t>Sampling approaches</a:t>
          </a:r>
        </a:p>
      </dgm:t>
    </dgm:pt>
    <dgm:pt modelId="{032C4CB8-F04C-4EC9-AFAF-9A963C55C2D6}" type="parTrans" cxnId="{E664B25D-BAB3-427B-B19C-DBA34F6DB2C2}">
      <dgm:prSet/>
      <dgm:spPr/>
      <dgm:t>
        <a:bodyPr/>
        <a:lstStyle/>
        <a:p>
          <a:endParaRPr lang="en-US"/>
        </a:p>
      </dgm:t>
    </dgm:pt>
    <dgm:pt modelId="{254AA5B6-8788-48F0-854B-D1DC17DBBB47}" type="sibTrans" cxnId="{E664B25D-BAB3-427B-B19C-DBA34F6DB2C2}">
      <dgm:prSet/>
      <dgm:spPr/>
      <dgm:t>
        <a:bodyPr/>
        <a:lstStyle/>
        <a:p>
          <a:endParaRPr lang="en-US"/>
        </a:p>
      </dgm:t>
    </dgm:pt>
    <dgm:pt modelId="{F511DC3A-B711-42C4-AE16-9F637895AFDE}">
      <dgm:prSet phldrT="[Text]"/>
      <dgm:spPr/>
      <dgm:t>
        <a:bodyPr/>
        <a:lstStyle/>
        <a:p>
          <a:r>
            <a:rPr lang="en-US" dirty="0"/>
            <a:t>Probability sampling</a:t>
          </a:r>
        </a:p>
      </dgm:t>
    </dgm:pt>
    <dgm:pt modelId="{B7B40E0B-4B7D-454D-B76A-D26D3D0A9C39}" type="parTrans" cxnId="{0CB4FDF6-EFCE-4CE3-A8DF-BB6799497E42}">
      <dgm:prSet/>
      <dgm:spPr/>
      <dgm:t>
        <a:bodyPr/>
        <a:lstStyle/>
        <a:p>
          <a:endParaRPr lang="en-US"/>
        </a:p>
      </dgm:t>
    </dgm:pt>
    <dgm:pt modelId="{6457606C-6252-42F2-B972-9B74A6379DD7}" type="sibTrans" cxnId="{0CB4FDF6-EFCE-4CE3-A8DF-BB6799497E42}">
      <dgm:prSet/>
      <dgm:spPr/>
      <dgm:t>
        <a:bodyPr/>
        <a:lstStyle/>
        <a:p>
          <a:endParaRPr lang="en-US"/>
        </a:p>
      </dgm:t>
    </dgm:pt>
    <dgm:pt modelId="{86E6DA98-17EC-4C25-998F-60BD7F3BD39B}">
      <dgm:prSet phldrT="[Text]"/>
      <dgm:spPr/>
      <dgm:t>
        <a:bodyPr/>
        <a:lstStyle/>
        <a:p>
          <a:r>
            <a:rPr lang="en-US" dirty="0"/>
            <a:t>Non-probability sampling</a:t>
          </a:r>
        </a:p>
      </dgm:t>
    </dgm:pt>
    <dgm:pt modelId="{90B78171-D66B-499C-8DB9-93D9F7B6F438}" type="parTrans" cxnId="{5287C8DB-594D-4901-9AC9-2C7998BFBAC2}">
      <dgm:prSet/>
      <dgm:spPr/>
      <dgm:t>
        <a:bodyPr/>
        <a:lstStyle/>
        <a:p>
          <a:endParaRPr lang="en-US"/>
        </a:p>
      </dgm:t>
    </dgm:pt>
    <dgm:pt modelId="{84D3873C-419A-4C40-AA31-873CC0BDB456}" type="sibTrans" cxnId="{5287C8DB-594D-4901-9AC9-2C7998BFBAC2}">
      <dgm:prSet/>
      <dgm:spPr/>
      <dgm:t>
        <a:bodyPr/>
        <a:lstStyle/>
        <a:p>
          <a:endParaRPr lang="en-US"/>
        </a:p>
      </dgm:t>
    </dgm:pt>
    <dgm:pt modelId="{FC5F836A-19DA-4A16-B82F-DB0E31A51829}" type="pres">
      <dgm:prSet presAssocID="{B4D45400-0BDA-46BE-A889-E4EBDE22B794}" presName="hierChild1" presStyleCnt="0">
        <dgm:presLayoutVars>
          <dgm:chPref val="1"/>
          <dgm:dir/>
          <dgm:animOne val="branch"/>
          <dgm:animLvl val="lvl"/>
          <dgm:resizeHandles/>
        </dgm:presLayoutVars>
      </dgm:prSet>
      <dgm:spPr/>
    </dgm:pt>
    <dgm:pt modelId="{4ADC0113-1C7D-44CB-87A7-B21B0F33A1C9}" type="pres">
      <dgm:prSet presAssocID="{E94C2141-D1E9-4E7A-A0A4-6B176500C7A6}" presName="hierRoot1" presStyleCnt="0"/>
      <dgm:spPr/>
    </dgm:pt>
    <dgm:pt modelId="{D8C8CC77-C7EE-4C1D-A0AE-A020B0E24F41}" type="pres">
      <dgm:prSet presAssocID="{E94C2141-D1E9-4E7A-A0A4-6B176500C7A6}" presName="composite" presStyleCnt="0"/>
      <dgm:spPr/>
    </dgm:pt>
    <dgm:pt modelId="{0371D744-6802-4A4A-9194-247055745FA2}" type="pres">
      <dgm:prSet presAssocID="{E94C2141-D1E9-4E7A-A0A4-6B176500C7A6}" presName="background" presStyleLbl="node0" presStyleIdx="0" presStyleCnt="1"/>
      <dgm:spPr/>
    </dgm:pt>
    <dgm:pt modelId="{BD8789B9-5455-4748-83B4-6DC15693A621}" type="pres">
      <dgm:prSet presAssocID="{E94C2141-D1E9-4E7A-A0A4-6B176500C7A6}" presName="text" presStyleLbl="fgAcc0" presStyleIdx="0" presStyleCnt="1">
        <dgm:presLayoutVars>
          <dgm:chPref val="3"/>
        </dgm:presLayoutVars>
      </dgm:prSet>
      <dgm:spPr/>
    </dgm:pt>
    <dgm:pt modelId="{C6CC1C2D-9326-4490-9F92-8B951048F082}" type="pres">
      <dgm:prSet presAssocID="{E94C2141-D1E9-4E7A-A0A4-6B176500C7A6}" presName="hierChild2" presStyleCnt="0"/>
      <dgm:spPr/>
    </dgm:pt>
    <dgm:pt modelId="{26FD77A6-2619-4C04-B7FD-4C63F8AB0E8F}" type="pres">
      <dgm:prSet presAssocID="{B7B40E0B-4B7D-454D-B76A-D26D3D0A9C39}" presName="Name10" presStyleLbl="parChTrans1D2" presStyleIdx="0" presStyleCnt="2"/>
      <dgm:spPr/>
    </dgm:pt>
    <dgm:pt modelId="{1026BF84-42E4-4045-8955-B9CD70D9A5FD}" type="pres">
      <dgm:prSet presAssocID="{F511DC3A-B711-42C4-AE16-9F637895AFDE}" presName="hierRoot2" presStyleCnt="0"/>
      <dgm:spPr/>
    </dgm:pt>
    <dgm:pt modelId="{F855826B-9CC7-4E20-965D-058558758E66}" type="pres">
      <dgm:prSet presAssocID="{F511DC3A-B711-42C4-AE16-9F637895AFDE}" presName="composite2" presStyleCnt="0"/>
      <dgm:spPr/>
    </dgm:pt>
    <dgm:pt modelId="{92EBB322-52BE-424F-9DA0-133403B19241}" type="pres">
      <dgm:prSet presAssocID="{F511DC3A-B711-42C4-AE16-9F637895AFDE}" presName="background2" presStyleLbl="node2" presStyleIdx="0" presStyleCnt="2"/>
      <dgm:spPr/>
    </dgm:pt>
    <dgm:pt modelId="{69D42203-289E-47E9-AB97-09ED2A2FA2DE}" type="pres">
      <dgm:prSet presAssocID="{F511DC3A-B711-42C4-AE16-9F637895AFDE}" presName="text2" presStyleLbl="fgAcc2" presStyleIdx="0" presStyleCnt="2">
        <dgm:presLayoutVars>
          <dgm:chPref val="3"/>
        </dgm:presLayoutVars>
      </dgm:prSet>
      <dgm:spPr/>
    </dgm:pt>
    <dgm:pt modelId="{470A0536-BE0D-4650-A989-0EE51E5C44F1}" type="pres">
      <dgm:prSet presAssocID="{F511DC3A-B711-42C4-AE16-9F637895AFDE}" presName="hierChild3" presStyleCnt="0"/>
      <dgm:spPr/>
    </dgm:pt>
    <dgm:pt modelId="{0D0A8D3B-1CFA-4AC3-A3FB-2DB207E87B0B}" type="pres">
      <dgm:prSet presAssocID="{90B78171-D66B-499C-8DB9-93D9F7B6F438}" presName="Name10" presStyleLbl="parChTrans1D2" presStyleIdx="1" presStyleCnt="2"/>
      <dgm:spPr/>
    </dgm:pt>
    <dgm:pt modelId="{6B855257-36B0-44EA-82B1-4A5801199577}" type="pres">
      <dgm:prSet presAssocID="{86E6DA98-17EC-4C25-998F-60BD7F3BD39B}" presName="hierRoot2" presStyleCnt="0"/>
      <dgm:spPr/>
    </dgm:pt>
    <dgm:pt modelId="{9F6BA5E8-666E-42B7-B817-AE19E63117F6}" type="pres">
      <dgm:prSet presAssocID="{86E6DA98-17EC-4C25-998F-60BD7F3BD39B}" presName="composite2" presStyleCnt="0"/>
      <dgm:spPr/>
    </dgm:pt>
    <dgm:pt modelId="{2893D213-656C-4464-BD74-EE03B64F01BC}" type="pres">
      <dgm:prSet presAssocID="{86E6DA98-17EC-4C25-998F-60BD7F3BD39B}" presName="background2" presStyleLbl="node2" presStyleIdx="1" presStyleCnt="2"/>
      <dgm:spPr/>
    </dgm:pt>
    <dgm:pt modelId="{09767631-B105-4745-A14E-CA8E64E6FC00}" type="pres">
      <dgm:prSet presAssocID="{86E6DA98-17EC-4C25-998F-60BD7F3BD39B}" presName="text2" presStyleLbl="fgAcc2" presStyleIdx="1" presStyleCnt="2">
        <dgm:presLayoutVars>
          <dgm:chPref val="3"/>
        </dgm:presLayoutVars>
      </dgm:prSet>
      <dgm:spPr/>
    </dgm:pt>
    <dgm:pt modelId="{0D220577-A661-4E06-A7F9-90DDBEB5F72B}" type="pres">
      <dgm:prSet presAssocID="{86E6DA98-17EC-4C25-998F-60BD7F3BD39B}" presName="hierChild3" presStyleCnt="0"/>
      <dgm:spPr/>
    </dgm:pt>
  </dgm:ptLst>
  <dgm:cxnLst>
    <dgm:cxn modelId="{8B58F411-76D0-4500-BCAD-FE1B4EC5EF10}" type="presOf" srcId="{E94C2141-D1E9-4E7A-A0A4-6B176500C7A6}" destId="{BD8789B9-5455-4748-83B4-6DC15693A621}" srcOrd="0" destOrd="0" presId="urn:microsoft.com/office/officeart/2005/8/layout/hierarchy1"/>
    <dgm:cxn modelId="{E664B25D-BAB3-427B-B19C-DBA34F6DB2C2}" srcId="{B4D45400-0BDA-46BE-A889-E4EBDE22B794}" destId="{E94C2141-D1E9-4E7A-A0A4-6B176500C7A6}" srcOrd="0" destOrd="0" parTransId="{032C4CB8-F04C-4EC9-AFAF-9A963C55C2D6}" sibTransId="{254AA5B6-8788-48F0-854B-D1DC17DBBB47}"/>
    <dgm:cxn modelId="{8A927B45-9427-4BED-A057-01841DBEA802}" type="presOf" srcId="{90B78171-D66B-499C-8DB9-93D9F7B6F438}" destId="{0D0A8D3B-1CFA-4AC3-A3FB-2DB207E87B0B}" srcOrd="0" destOrd="0" presId="urn:microsoft.com/office/officeart/2005/8/layout/hierarchy1"/>
    <dgm:cxn modelId="{85BAB246-CDEB-4867-9CDD-4E682D9D4E3F}" type="presOf" srcId="{B7B40E0B-4B7D-454D-B76A-D26D3D0A9C39}" destId="{26FD77A6-2619-4C04-B7FD-4C63F8AB0E8F}" srcOrd="0" destOrd="0" presId="urn:microsoft.com/office/officeart/2005/8/layout/hierarchy1"/>
    <dgm:cxn modelId="{5524A552-72F3-47B3-8841-A8C0B290553F}" type="presOf" srcId="{86E6DA98-17EC-4C25-998F-60BD7F3BD39B}" destId="{09767631-B105-4745-A14E-CA8E64E6FC00}" srcOrd="0" destOrd="0" presId="urn:microsoft.com/office/officeart/2005/8/layout/hierarchy1"/>
    <dgm:cxn modelId="{08CFF3D2-E1F7-4475-B44F-3FF7F5BBFA1E}" type="presOf" srcId="{B4D45400-0BDA-46BE-A889-E4EBDE22B794}" destId="{FC5F836A-19DA-4A16-B82F-DB0E31A51829}" srcOrd="0" destOrd="0" presId="urn:microsoft.com/office/officeart/2005/8/layout/hierarchy1"/>
    <dgm:cxn modelId="{5287C8DB-594D-4901-9AC9-2C7998BFBAC2}" srcId="{E94C2141-D1E9-4E7A-A0A4-6B176500C7A6}" destId="{86E6DA98-17EC-4C25-998F-60BD7F3BD39B}" srcOrd="1" destOrd="0" parTransId="{90B78171-D66B-499C-8DB9-93D9F7B6F438}" sibTransId="{84D3873C-419A-4C40-AA31-873CC0BDB456}"/>
    <dgm:cxn modelId="{8B0952E0-6339-458D-AD47-93EF6242127B}" type="presOf" srcId="{F511DC3A-B711-42C4-AE16-9F637895AFDE}" destId="{69D42203-289E-47E9-AB97-09ED2A2FA2DE}" srcOrd="0" destOrd="0" presId="urn:microsoft.com/office/officeart/2005/8/layout/hierarchy1"/>
    <dgm:cxn modelId="{0CB4FDF6-EFCE-4CE3-A8DF-BB6799497E42}" srcId="{E94C2141-D1E9-4E7A-A0A4-6B176500C7A6}" destId="{F511DC3A-B711-42C4-AE16-9F637895AFDE}" srcOrd="0" destOrd="0" parTransId="{B7B40E0B-4B7D-454D-B76A-D26D3D0A9C39}" sibTransId="{6457606C-6252-42F2-B972-9B74A6379DD7}"/>
    <dgm:cxn modelId="{B06E9A4C-7427-46AD-9BCE-79A5E641C1E9}" type="presParOf" srcId="{FC5F836A-19DA-4A16-B82F-DB0E31A51829}" destId="{4ADC0113-1C7D-44CB-87A7-B21B0F33A1C9}" srcOrd="0" destOrd="0" presId="urn:microsoft.com/office/officeart/2005/8/layout/hierarchy1"/>
    <dgm:cxn modelId="{34A07112-4649-453F-8099-B79B24E0764B}" type="presParOf" srcId="{4ADC0113-1C7D-44CB-87A7-B21B0F33A1C9}" destId="{D8C8CC77-C7EE-4C1D-A0AE-A020B0E24F41}" srcOrd="0" destOrd="0" presId="urn:microsoft.com/office/officeart/2005/8/layout/hierarchy1"/>
    <dgm:cxn modelId="{DC374FD3-BDD2-43CE-9B71-26CADC4C10FD}" type="presParOf" srcId="{D8C8CC77-C7EE-4C1D-A0AE-A020B0E24F41}" destId="{0371D744-6802-4A4A-9194-247055745FA2}" srcOrd="0" destOrd="0" presId="urn:microsoft.com/office/officeart/2005/8/layout/hierarchy1"/>
    <dgm:cxn modelId="{638E09AC-5D4C-4236-AF64-C2CED9630C25}" type="presParOf" srcId="{D8C8CC77-C7EE-4C1D-A0AE-A020B0E24F41}" destId="{BD8789B9-5455-4748-83B4-6DC15693A621}" srcOrd="1" destOrd="0" presId="urn:microsoft.com/office/officeart/2005/8/layout/hierarchy1"/>
    <dgm:cxn modelId="{FBBBAA41-3A86-4D32-A5F4-1D842C9BB62A}" type="presParOf" srcId="{4ADC0113-1C7D-44CB-87A7-B21B0F33A1C9}" destId="{C6CC1C2D-9326-4490-9F92-8B951048F082}" srcOrd="1" destOrd="0" presId="urn:microsoft.com/office/officeart/2005/8/layout/hierarchy1"/>
    <dgm:cxn modelId="{0379E4AE-32D3-47CC-BF16-23122F49DF5A}" type="presParOf" srcId="{C6CC1C2D-9326-4490-9F92-8B951048F082}" destId="{26FD77A6-2619-4C04-B7FD-4C63F8AB0E8F}" srcOrd="0" destOrd="0" presId="urn:microsoft.com/office/officeart/2005/8/layout/hierarchy1"/>
    <dgm:cxn modelId="{028E20E5-C01E-4192-8543-EA93826558D8}" type="presParOf" srcId="{C6CC1C2D-9326-4490-9F92-8B951048F082}" destId="{1026BF84-42E4-4045-8955-B9CD70D9A5FD}" srcOrd="1" destOrd="0" presId="urn:microsoft.com/office/officeart/2005/8/layout/hierarchy1"/>
    <dgm:cxn modelId="{90C45978-35E1-4D49-94A9-41B19F46B985}" type="presParOf" srcId="{1026BF84-42E4-4045-8955-B9CD70D9A5FD}" destId="{F855826B-9CC7-4E20-965D-058558758E66}" srcOrd="0" destOrd="0" presId="urn:microsoft.com/office/officeart/2005/8/layout/hierarchy1"/>
    <dgm:cxn modelId="{D95BAAAD-4AF8-4F1A-A1E4-61D1957CC61F}" type="presParOf" srcId="{F855826B-9CC7-4E20-965D-058558758E66}" destId="{92EBB322-52BE-424F-9DA0-133403B19241}" srcOrd="0" destOrd="0" presId="urn:microsoft.com/office/officeart/2005/8/layout/hierarchy1"/>
    <dgm:cxn modelId="{BAE7D8C2-05AB-4A3B-9522-C41F6E72B05E}" type="presParOf" srcId="{F855826B-9CC7-4E20-965D-058558758E66}" destId="{69D42203-289E-47E9-AB97-09ED2A2FA2DE}" srcOrd="1" destOrd="0" presId="urn:microsoft.com/office/officeart/2005/8/layout/hierarchy1"/>
    <dgm:cxn modelId="{DEA9A9DB-4F8B-4D2F-ABB4-7628BD768112}" type="presParOf" srcId="{1026BF84-42E4-4045-8955-B9CD70D9A5FD}" destId="{470A0536-BE0D-4650-A989-0EE51E5C44F1}" srcOrd="1" destOrd="0" presId="urn:microsoft.com/office/officeart/2005/8/layout/hierarchy1"/>
    <dgm:cxn modelId="{A1017099-C0B8-4ED8-81DF-165D85B0EC80}" type="presParOf" srcId="{C6CC1C2D-9326-4490-9F92-8B951048F082}" destId="{0D0A8D3B-1CFA-4AC3-A3FB-2DB207E87B0B}" srcOrd="2" destOrd="0" presId="urn:microsoft.com/office/officeart/2005/8/layout/hierarchy1"/>
    <dgm:cxn modelId="{C44A43A7-D39E-4946-94E2-FB50B9FA2984}" type="presParOf" srcId="{C6CC1C2D-9326-4490-9F92-8B951048F082}" destId="{6B855257-36B0-44EA-82B1-4A5801199577}" srcOrd="3" destOrd="0" presId="urn:microsoft.com/office/officeart/2005/8/layout/hierarchy1"/>
    <dgm:cxn modelId="{57B25EBF-6B84-4E1D-8C94-4DA5626F3033}" type="presParOf" srcId="{6B855257-36B0-44EA-82B1-4A5801199577}" destId="{9F6BA5E8-666E-42B7-B817-AE19E63117F6}" srcOrd="0" destOrd="0" presId="urn:microsoft.com/office/officeart/2005/8/layout/hierarchy1"/>
    <dgm:cxn modelId="{5B9FF735-B81D-4227-84C1-98C7820C2446}" type="presParOf" srcId="{9F6BA5E8-666E-42B7-B817-AE19E63117F6}" destId="{2893D213-656C-4464-BD74-EE03B64F01BC}" srcOrd="0" destOrd="0" presId="urn:microsoft.com/office/officeart/2005/8/layout/hierarchy1"/>
    <dgm:cxn modelId="{371EC0EE-F41F-4E9B-B4D2-9E8D644908E8}" type="presParOf" srcId="{9F6BA5E8-666E-42B7-B817-AE19E63117F6}" destId="{09767631-B105-4745-A14E-CA8E64E6FC00}" srcOrd="1" destOrd="0" presId="urn:microsoft.com/office/officeart/2005/8/layout/hierarchy1"/>
    <dgm:cxn modelId="{64E64FF6-44D5-4C04-B639-0C39D756B954}" type="presParOf" srcId="{6B855257-36B0-44EA-82B1-4A5801199577}" destId="{0D220577-A661-4E06-A7F9-90DDBEB5F7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0FDBEF-AE2A-4246-91C6-058EFB6BAA1C}"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E390002-3A6C-49FA-BFAE-88625F95DCD1}">
      <dgm:prSet phldrT="[Text]"/>
      <dgm:spPr/>
      <dgm:t>
        <a:bodyPr/>
        <a:lstStyle/>
        <a:p>
          <a:r>
            <a:rPr lang="en-US" b="1" dirty="0"/>
            <a:t>Types of group design in quasi-experimental studies</a:t>
          </a:r>
        </a:p>
      </dgm:t>
    </dgm:pt>
    <dgm:pt modelId="{B34F0905-3939-4C81-A411-F796FCC8809A}" type="parTrans" cxnId="{DDE5CA1B-90A6-4128-AE58-DD3EAA460EEC}">
      <dgm:prSet/>
      <dgm:spPr/>
      <dgm:t>
        <a:bodyPr/>
        <a:lstStyle/>
        <a:p>
          <a:endParaRPr lang="en-US"/>
        </a:p>
      </dgm:t>
    </dgm:pt>
    <dgm:pt modelId="{B2EC9D54-B8C7-48BB-B7C3-30FBE21D1608}" type="sibTrans" cxnId="{DDE5CA1B-90A6-4128-AE58-DD3EAA460EEC}">
      <dgm:prSet/>
      <dgm:spPr/>
      <dgm:t>
        <a:bodyPr/>
        <a:lstStyle/>
        <a:p>
          <a:endParaRPr lang="en-US"/>
        </a:p>
      </dgm:t>
    </dgm:pt>
    <dgm:pt modelId="{6528CE9B-4515-4588-9700-7B5EB12B7D9E}">
      <dgm:prSet phldrT="[Text]"/>
      <dgm:spPr/>
      <dgm:t>
        <a:bodyPr/>
        <a:lstStyle/>
        <a:p>
          <a:r>
            <a:rPr lang="en-US" b="0" i="0" dirty="0"/>
            <a:t>Repeated measures</a:t>
          </a:r>
          <a:endParaRPr lang="en-US" dirty="0"/>
        </a:p>
      </dgm:t>
    </dgm:pt>
    <dgm:pt modelId="{3D33BD1B-594F-421F-B8B9-5C7C53CA006E}" type="parTrans" cxnId="{FCACD3D0-8B98-4411-9DC9-2A4FF70DD90B}">
      <dgm:prSet/>
      <dgm:spPr/>
      <dgm:t>
        <a:bodyPr/>
        <a:lstStyle/>
        <a:p>
          <a:endParaRPr lang="en-US"/>
        </a:p>
      </dgm:t>
    </dgm:pt>
    <dgm:pt modelId="{94E1605A-E96F-4FA2-A7C0-6CA747492EF3}" type="sibTrans" cxnId="{FCACD3D0-8B98-4411-9DC9-2A4FF70DD90B}">
      <dgm:prSet/>
      <dgm:spPr/>
      <dgm:t>
        <a:bodyPr/>
        <a:lstStyle/>
        <a:p>
          <a:endParaRPr lang="en-US"/>
        </a:p>
      </dgm:t>
    </dgm:pt>
    <dgm:pt modelId="{038DF679-D0C7-4A2E-8112-8E41BF6AE169}">
      <dgm:prSet phldrT="[Text]"/>
      <dgm:spPr/>
      <dgm:t>
        <a:bodyPr/>
        <a:lstStyle/>
        <a:p>
          <a:r>
            <a:rPr lang="en-US" b="0" i="0" dirty="0"/>
            <a:t>Independent groups</a:t>
          </a:r>
          <a:endParaRPr lang="en-US" dirty="0"/>
        </a:p>
      </dgm:t>
    </dgm:pt>
    <dgm:pt modelId="{965902FA-3D98-4167-A49B-CD149F7A07DD}" type="parTrans" cxnId="{D9A5DC7E-ED19-4779-8A22-622E6C5A875A}">
      <dgm:prSet/>
      <dgm:spPr/>
      <dgm:t>
        <a:bodyPr/>
        <a:lstStyle/>
        <a:p>
          <a:endParaRPr lang="en-US"/>
        </a:p>
      </dgm:t>
    </dgm:pt>
    <dgm:pt modelId="{2A4A62D3-32FF-4639-A01E-4282B5B49E8D}" type="sibTrans" cxnId="{D9A5DC7E-ED19-4779-8A22-622E6C5A875A}">
      <dgm:prSet/>
      <dgm:spPr/>
      <dgm:t>
        <a:bodyPr/>
        <a:lstStyle/>
        <a:p>
          <a:endParaRPr lang="en-US"/>
        </a:p>
      </dgm:t>
    </dgm:pt>
    <dgm:pt modelId="{A1D74D19-8294-42F1-9BE7-1D1F2EB57AD0}" type="pres">
      <dgm:prSet presAssocID="{3B0FDBEF-AE2A-4246-91C6-058EFB6BAA1C}" presName="diagram" presStyleCnt="0">
        <dgm:presLayoutVars>
          <dgm:chPref val="1"/>
          <dgm:dir/>
          <dgm:animOne val="branch"/>
          <dgm:animLvl val="lvl"/>
          <dgm:resizeHandles val="exact"/>
        </dgm:presLayoutVars>
      </dgm:prSet>
      <dgm:spPr/>
    </dgm:pt>
    <dgm:pt modelId="{9A6306A4-D48D-4DBA-919E-C52E4736966D}" type="pres">
      <dgm:prSet presAssocID="{1E390002-3A6C-49FA-BFAE-88625F95DCD1}" presName="root1" presStyleCnt="0"/>
      <dgm:spPr/>
    </dgm:pt>
    <dgm:pt modelId="{692230C6-498F-4AFA-9FDA-CF5D624557F8}" type="pres">
      <dgm:prSet presAssocID="{1E390002-3A6C-49FA-BFAE-88625F95DCD1}" presName="LevelOneTextNode" presStyleLbl="node0" presStyleIdx="0" presStyleCnt="1">
        <dgm:presLayoutVars>
          <dgm:chPref val="3"/>
        </dgm:presLayoutVars>
      </dgm:prSet>
      <dgm:spPr/>
    </dgm:pt>
    <dgm:pt modelId="{E1EB9C70-73AD-419B-9D85-16C0F54B0ACE}" type="pres">
      <dgm:prSet presAssocID="{1E390002-3A6C-49FA-BFAE-88625F95DCD1}" presName="level2hierChild" presStyleCnt="0"/>
      <dgm:spPr/>
    </dgm:pt>
    <dgm:pt modelId="{652F407C-334F-47B1-9D49-86C324DA8066}" type="pres">
      <dgm:prSet presAssocID="{3D33BD1B-594F-421F-B8B9-5C7C53CA006E}" presName="conn2-1" presStyleLbl="parChTrans1D2" presStyleIdx="0" presStyleCnt="2"/>
      <dgm:spPr/>
    </dgm:pt>
    <dgm:pt modelId="{FA4117BF-E1B7-45E3-9B6A-989D3BF1ABFE}" type="pres">
      <dgm:prSet presAssocID="{3D33BD1B-594F-421F-B8B9-5C7C53CA006E}" presName="connTx" presStyleLbl="parChTrans1D2" presStyleIdx="0" presStyleCnt="2"/>
      <dgm:spPr/>
    </dgm:pt>
    <dgm:pt modelId="{5313CB83-3899-4B64-9591-4E6C0FDB5E5A}" type="pres">
      <dgm:prSet presAssocID="{6528CE9B-4515-4588-9700-7B5EB12B7D9E}" presName="root2" presStyleCnt="0"/>
      <dgm:spPr/>
    </dgm:pt>
    <dgm:pt modelId="{8F7526DC-22E4-4CBC-BC3A-EE610FB3344F}" type="pres">
      <dgm:prSet presAssocID="{6528CE9B-4515-4588-9700-7B5EB12B7D9E}" presName="LevelTwoTextNode" presStyleLbl="node2" presStyleIdx="0" presStyleCnt="2">
        <dgm:presLayoutVars>
          <dgm:chPref val="3"/>
        </dgm:presLayoutVars>
      </dgm:prSet>
      <dgm:spPr/>
    </dgm:pt>
    <dgm:pt modelId="{16270AA8-798D-4202-B73C-7097999F741E}" type="pres">
      <dgm:prSet presAssocID="{6528CE9B-4515-4588-9700-7B5EB12B7D9E}" presName="level3hierChild" presStyleCnt="0"/>
      <dgm:spPr/>
    </dgm:pt>
    <dgm:pt modelId="{DA49CAE4-F0B5-40B2-A1A7-AE2243AA69A2}" type="pres">
      <dgm:prSet presAssocID="{965902FA-3D98-4167-A49B-CD149F7A07DD}" presName="conn2-1" presStyleLbl="parChTrans1D2" presStyleIdx="1" presStyleCnt="2"/>
      <dgm:spPr/>
    </dgm:pt>
    <dgm:pt modelId="{FB54B8A2-F17B-4776-B731-E21F856E7B31}" type="pres">
      <dgm:prSet presAssocID="{965902FA-3D98-4167-A49B-CD149F7A07DD}" presName="connTx" presStyleLbl="parChTrans1D2" presStyleIdx="1" presStyleCnt="2"/>
      <dgm:spPr/>
    </dgm:pt>
    <dgm:pt modelId="{ACDAB1B4-28DD-4F64-AE80-3D4124D33934}" type="pres">
      <dgm:prSet presAssocID="{038DF679-D0C7-4A2E-8112-8E41BF6AE169}" presName="root2" presStyleCnt="0"/>
      <dgm:spPr/>
    </dgm:pt>
    <dgm:pt modelId="{F851E1E9-0CAA-4E38-B6DF-3A1D3C959E90}" type="pres">
      <dgm:prSet presAssocID="{038DF679-D0C7-4A2E-8112-8E41BF6AE169}" presName="LevelTwoTextNode" presStyleLbl="node2" presStyleIdx="1" presStyleCnt="2">
        <dgm:presLayoutVars>
          <dgm:chPref val="3"/>
        </dgm:presLayoutVars>
      </dgm:prSet>
      <dgm:spPr/>
    </dgm:pt>
    <dgm:pt modelId="{01D3D0FB-E5BB-4EBC-B473-308A9BA6FE32}" type="pres">
      <dgm:prSet presAssocID="{038DF679-D0C7-4A2E-8112-8E41BF6AE169}" presName="level3hierChild" presStyleCnt="0"/>
      <dgm:spPr/>
    </dgm:pt>
  </dgm:ptLst>
  <dgm:cxnLst>
    <dgm:cxn modelId="{C362F805-389D-458F-B0D7-B19B49FA5510}" type="presOf" srcId="{965902FA-3D98-4167-A49B-CD149F7A07DD}" destId="{DA49CAE4-F0B5-40B2-A1A7-AE2243AA69A2}" srcOrd="0" destOrd="0" presId="urn:microsoft.com/office/officeart/2005/8/layout/hierarchy2"/>
    <dgm:cxn modelId="{DDE5CA1B-90A6-4128-AE58-DD3EAA460EEC}" srcId="{3B0FDBEF-AE2A-4246-91C6-058EFB6BAA1C}" destId="{1E390002-3A6C-49FA-BFAE-88625F95DCD1}" srcOrd="0" destOrd="0" parTransId="{B34F0905-3939-4C81-A411-F796FCC8809A}" sibTransId="{B2EC9D54-B8C7-48BB-B7C3-30FBE21D1608}"/>
    <dgm:cxn modelId="{D4A0D43A-C0E5-4C39-B3DF-18EFDC1F986B}" type="presOf" srcId="{038DF679-D0C7-4A2E-8112-8E41BF6AE169}" destId="{F851E1E9-0CAA-4E38-B6DF-3A1D3C959E90}" srcOrd="0" destOrd="0" presId="urn:microsoft.com/office/officeart/2005/8/layout/hierarchy2"/>
    <dgm:cxn modelId="{0A2A8A3D-871C-4440-AED0-F4D722B7F137}" type="presOf" srcId="{3D33BD1B-594F-421F-B8B9-5C7C53CA006E}" destId="{652F407C-334F-47B1-9D49-86C324DA8066}" srcOrd="0" destOrd="0" presId="urn:microsoft.com/office/officeart/2005/8/layout/hierarchy2"/>
    <dgm:cxn modelId="{01913563-FF90-41E5-BA73-D264786DB66B}" type="presOf" srcId="{3B0FDBEF-AE2A-4246-91C6-058EFB6BAA1C}" destId="{A1D74D19-8294-42F1-9BE7-1D1F2EB57AD0}" srcOrd="0" destOrd="0" presId="urn:microsoft.com/office/officeart/2005/8/layout/hierarchy2"/>
    <dgm:cxn modelId="{4648476E-EE8C-42D3-B39B-41F77938FCC3}" type="presOf" srcId="{3D33BD1B-594F-421F-B8B9-5C7C53CA006E}" destId="{FA4117BF-E1B7-45E3-9B6A-989D3BF1ABFE}" srcOrd="1" destOrd="0" presId="urn:microsoft.com/office/officeart/2005/8/layout/hierarchy2"/>
    <dgm:cxn modelId="{CEF80451-20EE-4211-A603-FAD0A30FE926}" type="presOf" srcId="{6528CE9B-4515-4588-9700-7B5EB12B7D9E}" destId="{8F7526DC-22E4-4CBC-BC3A-EE610FB3344F}" srcOrd="0" destOrd="0" presId="urn:microsoft.com/office/officeart/2005/8/layout/hierarchy2"/>
    <dgm:cxn modelId="{FCE22E7E-562E-47F9-9AE7-A3D5B80D03BA}" type="presOf" srcId="{1E390002-3A6C-49FA-BFAE-88625F95DCD1}" destId="{692230C6-498F-4AFA-9FDA-CF5D624557F8}" srcOrd="0" destOrd="0" presId="urn:microsoft.com/office/officeart/2005/8/layout/hierarchy2"/>
    <dgm:cxn modelId="{D9A5DC7E-ED19-4779-8A22-622E6C5A875A}" srcId="{1E390002-3A6C-49FA-BFAE-88625F95DCD1}" destId="{038DF679-D0C7-4A2E-8112-8E41BF6AE169}" srcOrd="1" destOrd="0" parTransId="{965902FA-3D98-4167-A49B-CD149F7A07DD}" sibTransId="{2A4A62D3-32FF-4639-A01E-4282B5B49E8D}"/>
    <dgm:cxn modelId="{E9CE1AA3-2B05-4F67-BDB3-D340B6BF5631}" type="presOf" srcId="{965902FA-3D98-4167-A49B-CD149F7A07DD}" destId="{FB54B8A2-F17B-4776-B731-E21F856E7B31}" srcOrd="1" destOrd="0" presId="urn:microsoft.com/office/officeart/2005/8/layout/hierarchy2"/>
    <dgm:cxn modelId="{FCACD3D0-8B98-4411-9DC9-2A4FF70DD90B}" srcId="{1E390002-3A6C-49FA-BFAE-88625F95DCD1}" destId="{6528CE9B-4515-4588-9700-7B5EB12B7D9E}" srcOrd="0" destOrd="0" parTransId="{3D33BD1B-594F-421F-B8B9-5C7C53CA006E}" sibTransId="{94E1605A-E96F-4FA2-A7C0-6CA747492EF3}"/>
    <dgm:cxn modelId="{A2F24FD3-181F-4CEC-992B-2E7B8B5EF227}" type="presParOf" srcId="{A1D74D19-8294-42F1-9BE7-1D1F2EB57AD0}" destId="{9A6306A4-D48D-4DBA-919E-C52E4736966D}" srcOrd="0" destOrd="0" presId="urn:microsoft.com/office/officeart/2005/8/layout/hierarchy2"/>
    <dgm:cxn modelId="{C6B88406-3395-4AAF-8663-68587860EB23}" type="presParOf" srcId="{9A6306A4-D48D-4DBA-919E-C52E4736966D}" destId="{692230C6-498F-4AFA-9FDA-CF5D624557F8}" srcOrd="0" destOrd="0" presId="urn:microsoft.com/office/officeart/2005/8/layout/hierarchy2"/>
    <dgm:cxn modelId="{D4BCD414-5D7A-40F9-B26D-CCFFB0A88030}" type="presParOf" srcId="{9A6306A4-D48D-4DBA-919E-C52E4736966D}" destId="{E1EB9C70-73AD-419B-9D85-16C0F54B0ACE}" srcOrd="1" destOrd="0" presId="urn:microsoft.com/office/officeart/2005/8/layout/hierarchy2"/>
    <dgm:cxn modelId="{D1A46D84-54AA-4791-9C5F-C572D876D8F0}" type="presParOf" srcId="{E1EB9C70-73AD-419B-9D85-16C0F54B0ACE}" destId="{652F407C-334F-47B1-9D49-86C324DA8066}" srcOrd="0" destOrd="0" presId="urn:microsoft.com/office/officeart/2005/8/layout/hierarchy2"/>
    <dgm:cxn modelId="{C5651F72-F13C-451F-8319-ADBA642E3B63}" type="presParOf" srcId="{652F407C-334F-47B1-9D49-86C324DA8066}" destId="{FA4117BF-E1B7-45E3-9B6A-989D3BF1ABFE}" srcOrd="0" destOrd="0" presId="urn:microsoft.com/office/officeart/2005/8/layout/hierarchy2"/>
    <dgm:cxn modelId="{C75A9B68-1121-4164-B292-EBADC2610B5E}" type="presParOf" srcId="{E1EB9C70-73AD-419B-9D85-16C0F54B0ACE}" destId="{5313CB83-3899-4B64-9591-4E6C0FDB5E5A}" srcOrd="1" destOrd="0" presId="urn:microsoft.com/office/officeart/2005/8/layout/hierarchy2"/>
    <dgm:cxn modelId="{BAD5C34A-88EA-411C-9510-3F4E2D7C2F29}" type="presParOf" srcId="{5313CB83-3899-4B64-9591-4E6C0FDB5E5A}" destId="{8F7526DC-22E4-4CBC-BC3A-EE610FB3344F}" srcOrd="0" destOrd="0" presId="urn:microsoft.com/office/officeart/2005/8/layout/hierarchy2"/>
    <dgm:cxn modelId="{E29608C9-8238-4BF7-ACF2-4B599DC9CD4D}" type="presParOf" srcId="{5313CB83-3899-4B64-9591-4E6C0FDB5E5A}" destId="{16270AA8-798D-4202-B73C-7097999F741E}" srcOrd="1" destOrd="0" presId="urn:microsoft.com/office/officeart/2005/8/layout/hierarchy2"/>
    <dgm:cxn modelId="{A85C16F4-815E-4BAC-AD63-FA2AAB18BD9F}" type="presParOf" srcId="{E1EB9C70-73AD-419B-9D85-16C0F54B0ACE}" destId="{DA49CAE4-F0B5-40B2-A1A7-AE2243AA69A2}" srcOrd="2" destOrd="0" presId="urn:microsoft.com/office/officeart/2005/8/layout/hierarchy2"/>
    <dgm:cxn modelId="{1573857F-43D1-45C9-95B9-C509722BAE8E}" type="presParOf" srcId="{DA49CAE4-F0B5-40B2-A1A7-AE2243AA69A2}" destId="{FB54B8A2-F17B-4776-B731-E21F856E7B31}" srcOrd="0" destOrd="0" presId="urn:microsoft.com/office/officeart/2005/8/layout/hierarchy2"/>
    <dgm:cxn modelId="{B74F0CE9-31C5-4232-A520-A7C719EB1BCA}" type="presParOf" srcId="{E1EB9C70-73AD-419B-9D85-16C0F54B0ACE}" destId="{ACDAB1B4-28DD-4F64-AE80-3D4124D33934}" srcOrd="3" destOrd="0" presId="urn:microsoft.com/office/officeart/2005/8/layout/hierarchy2"/>
    <dgm:cxn modelId="{D5BA5168-D747-48E5-95A2-2389922A8940}" type="presParOf" srcId="{ACDAB1B4-28DD-4F64-AE80-3D4124D33934}" destId="{F851E1E9-0CAA-4E38-B6DF-3A1D3C959E90}" srcOrd="0" destOrd="0" presId="urn:microsoft.com/office/officeart/2005/8/layout/hierarchy2"/>
    <dgm:cxn modelId="{5B1B75D4-E719-4BBD-AC1D-0A1754BBA904}" type="presParOf" srcId="{ACDAB1B4-28DD-4F64-AE80-3D4124D33934}" destId="{01D3D0FB-E5BB-4EBC-B473-308A9BA6FE3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D15819-3932-4028-A97F-C898E9D8438E}" type="doc">
      <dgm:prSet loTypeId="urn:microsoft.com/office/officeart/2005/8/layout/process1" loCatId="process" qsTypeId="urn:microsoft.com/office/officeart/2005/8/quickstyle/simple1" qsCatId="simple" csTypeId="urn:microsoft.com/office/officeart/2005/8/colors/accent1_2" csCatId="accent1" phldr="1"/>
      <dgm:spPr/>
    </dgm:pt>
    <dgm:pt modelId="{049CFC18-413B-4D42-8922-F5AAA1577F04}">
      <dgm:prSet phldrT="[Text]"/>
      <dgm:spPr/>
      <dgm:t>
        <a:bodyPr/>
        <a:lstStyle/>
        <a:p>
          <a:r>
            <a:rPr lang="en-US" dirty="0"/>
            <a:t>Pretest</a:t>
          </a:r>
        </a:p>
      </dgm:t>
    </dgm:pt>
    <dgm:pt modelId="{F9188006-7FDF-4AA3-89D2-FF972C51BEA3}" type="parTrans" cxnId="{44C35B46-E035-4DC2-8550-43CA81F4467E}">
      <dgm:prSet/>
      <dgm:spPr/>
      <dgm:t>
        <a:bodyPr/>
        <a:lstStyle/>
        <a:p>
          <a:endParaRPr lang="en-US"/>
        </a:p>
      </dgm:t>
    </dgm:pt>
    <dgm:pt modelId="{ED05FB98-9ED2-4156-9397-1C839B1977BB}" type="sibTrans" cxnId="{44C35B46-E035-4DC2-8550-43CA81F4467E}">
      <dgm:prSet/>
      <dgm:spPr/>
      <dgm:t>
        <a:bodyPr/>
        <a:lstStyle/>
        <a:p>
          <a:r>
            <a:rPr lang="en-US" dirty="0"/>
            <a:t>Treatment</a:t>
          </a:r>
        </a:p>
      </dgm:t>
    </dgm:pt>
    <dgm:pt modelId="{C0CD9044-9E0C-424F-8327-222B124F3670}">
      <dgm:prSet phldrT="[Text]"/>
      <dgm:spPr/>
      <dgm:t>
        <a:bodyPr/>
        <a:lstStyle/>
        <a:p>
          <a:r>
            <a:rPr lang="en-US" dirty="0"/>
            <a:t>Posttest</a:t>
          </a:r>
        </a:p>
      </dgm:t>
    </dgm:pt>
    <dgm:pt modelId="{0E1C1D39-33BA-462D-B8B4-8BEA5D43A53B}" type="parTrans" cxnId="{D37711BE-AA2A-4839-A7B7-2B1404B1220A}">
      <dgm:prSet/>
      <dgm:spPr/>
      <dgm:t>
        <a:bodyPr/>
        <a:lstStyle/>
        <a:p>
          <a:endParaRPr lang="en-US"/>
        </a:p>
      </dgm:t>
    </dgm:pt>
    <dgm:pt modelId="{089F257A-A1A1-4B83-95A5-6B80FF59A244}" type="sibTrans" cxnId="{D37711BE-AA2A-4839-A7B7-2B1404B1220A}">
      <dgm:prSet/>
      <dgm:spPr/>
      <dgm:t>
        <a:bodyPr/>
        <a:lstStyle/>
        <a:p>
          <a:endParaRPr lang="en-US"/>
        </a:p>
      </dgm:t>
    </dgm:pt>
    <dgm:pt modelId="{A4A81E53-8481-40B0-95CF-15B3702C7F36}" type="pres">
      <dgm:prSet presAssocID="{47D15819-3932-4028-A97F-C898E9D8438E}" presName="Name0" presStyleCnt="0">
        <dgm:presLayoutVars>
          <dgm:dir/>
          <dgm:resizeHandles val="exact"/>
        </dgm:presLayoutVars>
      </dgm:prSet>
      <dgm:spPr/>
    </dgm:pt>
    <dgm:pt modelId="{D6E0D724-B9C2-49D1-AF3C-81C4A2AC2E70}" type="pres">
      <dgm:prSet presAssocID="{049CFC18-413B-4D42-8922-F5AAA1577F04}" presName="node" presStyleLbl="node1" presStyleIdx="0" presStyleCnt="2">
        <dgm:presLayoutVars>
          <dgm:bulletEnabled val="1"/>
        </dgm:presLayoutVars>
      </dgm:prSet>
      <dgm:spPr/>
    </dgm:pt>
    <dgm:pt modelId="{89A08BCA-EEC9-43A8-9162-EC1DC6FBE92E}" type="pres">
      <dgm:prSet presAssocID="{ED05FB98-9ED2-4156-9397-1C839B1977BB}" presName="sibTrans" presStyleLbl="sibTrans2D1" presStyleIdx="0" presStyleCnt="1" custScaleX="273544" custScaleY="273545"/>
      <dgm:spPr/>
    </dgm:pt>
    <dgm:pt modelId="{9E624439-BB53-4E1A-AAE9-1C5F19F4EF42}" type="pres">
      <dgm:prSet presAssocID="{ED05FB98-9ED2-4156-9397-1C839B1977BB}" presName="connectorText" presStyleLbl="sibTrans2D1" presStyleIdx="0" presStyleCnt="1"/>
      <dgm:spPr/>
    </dgm:pt>
    <dgm:pt modelId="{FD611BB1-2623-4BAD-AA2E-0E7331CF525D}" type="pres">
      <dgm:prSet presAssocID="{C0CD9044-9E0C-424F-8327-222B124F3670}" presName="node" presStyleLbl="node1" presStyleIdx="1" presStyleCnt="2">
        <dgm:presLayoutVars>
          <dgm:bulletEnabled val="1"/>
        </dgm:presLayoutVars>
      </dgm:prSet>
      <dgm:spPr/>
    </dgm:pt>
  </dgm:ptLst>
  <dgm:cxnLst>
    <dgm:cxn modelId="{44C35B46-E035-4DC2-8550-43CA81F4467E}" srcId="{47D15819-3932-4028-A97F-C898E9D8438E}" destId="{049CFC18-413B-4D42-8922-F5AAA1577F04}" srcOrd="0" destOrd="0" parTransId="{F9188006-7FDF-4AA3-89D2-FF972C51BEA3}" sibTransId="{ED05FB98-9ED2-4156-9397-1C839B1977BB}"/>
    <dgm:cxn modelId="{0BD6BB4E-FE6E-4EB5-8018-241EA3049620}" type="presOf" srcId="{C0CD9044-9E0C-424F-8327-222B124F3670}" destId="{FD611BB1-2623-4BAD-AA2E-0E7331CF525D}" srcOrd="0" destOrd="0" presId="urn:microsoft.com/office/officeart/2005/8/layout/process1"/>
    <dgm:cxn modelId="{D947F28C-0EA8-4944-BF82-3EA283CCA5E0}" type="presOf" srcId="{ED05FB98-9ED2-4156-9397-1C839B1977BB}" destId="{9E624439-BB53-4E1A-AAE9-1C5F19F4EF42}" srcOrd="1" destOrd="0" presId="urn:microsoft.com/office/officeart/2005/8/layout/process1"/>
    <dgm:cxn modelId="{CE2F99B4-D112-439D-81C6-F4155A1E2B0A}" type="presOf" srcId="{049CFC18-413B-4D42-8922-F5AAA1577F04}" destId="{D6E0D724-B9C2-49D1-AF3C-81C4A2AC2E70}" srcOrd="0" destOrd="0" presId="urn:microsoft.com/office/officeart/2005/8/layout/process1"/>
    <dgm:cxn modelId="{D37711BE-AA2A-4839-A7B7-2B1404B1220A}" srcId="{47D15819-3932-4028-A97F-C898E9D8438E}" destId="{C0CD9044-9E0C-424F-8327-222B124F3670}" srcOrd="1" destOrd="0" parTransId="{0E1C1D39-33BA-462D-B8B4-8BEA5D43A53B}" sibTransId="{089F257A-A1A1-4B83-95A5-6B80FF59A244}"/>
    <dgm:cxn modelId="{3FA017C0-2965-4967-A354-BF422A829697}" type="presOf" srcId="{47D15819-3932-4028-A97F-C898E9D8438E}" destId="{A4A81E53-8481-40B0-95CF-15B3702C7F36}" srcOrd="0" destOrd="0" presId="urn:microsoft.com/office/officeart/2005/8/layout/process1"/>
    <dgm:cxn modelId="{01381DC5-BF29-4CE0-A1C5-DDF6C52EC6EB}" type="presOf" srcId="{ED05FB98-9ED2-4156-9397-1C839B1977BB}" destId="{89A08BCA-EEC9-43A8-9162-EC1DC6FBE92E}" srcOrd="0" destOrd="0" presId="urn:microsoft.com/office/officeart/2005/8/layout/process1"/>
    <dgm:cxn modelId="{328818C8-4DF2-4FED-8CA0-48E11BD006D3}" type="presParOf" srcId="{A4A81E53-8481-40B0-95CF-15B3702C7F36}" destId="{D6E0D724-B9C2-49D1-AF3C-81C4A2AC2E70}" srcOrd="0" destOrd="0" presId="urn:microsoft.com/office/officeart/2005/8/layout/process1"/>
    <dgm:cxn modelId="{90FCD3C7-BB94-4CAB-BC3B-EBC7A83894A0}" type="presParOf" srcId="{A4A81E53-8481-40B0-95CF-15B3702C7F36}" destId="{89A08BCA-EEC9-43A8-9162-EC1DC6FBE92E}" srcOrd="1" destOrd="0" presId="urn:microsoft.com/office/officeart/2005/8/layout/process1"/>
    <dgm:cxn modelId="{F1C2BB95-A923-479A-8B74-AD99B78B459F}" type="presParOf" srcId="{89A08BCA-EEC9-43A8-9162-EC1DC6FBE92E}" destId="{9E624439-BB53-4E1A-AAE9-1C5F19F4EF42}" srcOrd="0" destOrd="0" presId="urn:microsoft.com/office/officeart/2005/8/layout/process1"/>
    <dgm:cxn modelId="{D7943A4C-FC9D-4B3D-B67C-5795FBB1CEBF}" type="presParOf" srcId="{A4A81E53-8481-40B0-95CF-15B3702C7F36}" destId="{FD611BB1-2623-4BAD-AA2E-0E7331CF525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D15819-3932-4028-A97F-C898E9D8438E}" type="doc">
      <dgm:prSet loTypeId="urn:microsoft.com/office/officeart/2005/8/layout/process1" loCatId="process" qsTypeId="urn:microsoft.com/office/officeart/2005/8/quickstyle/simple1" qsCatId="simple" csTypeId="urn:microsoft.com/office/officeart/2005/8/colors/accent1_2" csCatId="accent1" phldr="1"/>
      <dgm:spPr/>
    </dgm:pt>
    <dgm:pt modelId="{049CFC18-413B-4D42-8922-F5AAA1577F04}">
      <dgm:prSet phldrT="[Text]"/>
      <dgm:spPr/>
      <dgm:t>
        <a:bodyPr/>
        <a:lstStyle/>
        <a:p>
          <a:r>
            <a:rPr lang="en-US" dirty="0"/>
            <a:t>Test 1</a:t>
          </a:r>
        </a:p>
      </dgm:t>
    </dgm:pt>
    <dgm:pt modelId="{F9188006-7FDF-4AA3-89D2-FF972C51BEA3}" type="parTrans" cxnId="{44C35B46-E035-4DC2-8550-43CA81F4467E}">
      <dgm:prSet/>
      <dgm:spPr/>
      <dgm:t>
        <a:bodyPr/>
        <a:lstStyle/>
        <a:p>
          <a:endParaRPr lang="en-US"/>
        </a:p>
      </dgm:t>
    </dgm:pt>
    <dgm:pt modelId="{ED05FB98-9ED2-4156-9397-1C839B1977BB}" type="sibTrans" cxnId="{44C35B46-E035-4DC2-8550-43CA81F4467E}">
      <dgm:prSet/>
      <dgm:spPr/>
      <dgm:t>
        <a:bodyPr/>
        <a:lstStyle/>
        <a:p>
          <a:r>
            <a:rPr lang="en-US" b="1" dirty="0"/>
            <a:t>Treatment</a:t>
          </a:r>
        </a:p>
      </dgm:t>
    </dgm:pt>
    <dgm:pt modelId="{3CA5F7B6-1D0D-4C24-9BC3-524172642659}">
      <dgm:prSet phldrT="[Text]"/>
      <dgm:spPr/>
      <dgm:t>
        <a:bodyPr/>
        <a:lstStyle/>
        <a:p>
          <a:r>
            <a:rPr lang="en-US" dirty="0"/>
            <a:t>Test 2</a:t>
          </a:r>
        </a:p>
      </dgm:t>
    </dgm:pt>
    <dgm:pt modelId="{C16BF340-22BD-474A-820D-04F547078960}" type="parTrans" cxnId="{B75734C4-D8C9-43E4-B22E-A77FA4721BDA}">
      <dgm:prSet/>
      <dgm:spPr/>
      <dgm:t>
        <a:bodyPr/>
        <a:lstStyle/>
        <a:p>
          <a:endParaRPr lang="en-US"/>
        </a:p>
      </dgm:t>
    </dgm:pt>
    <dgm:pt modelId="{21D1C84C-0D86-47B8-9B87-2A8DF2DFFA05}" type="sibTrans" cxnId="{B75734C4-D8C9-43E4-B22E-A77FA4721BDA}">
      <dgm:prSet/>
      <dgm:spPr/>
      <dgm:t>
        <a:bodyPr/>
        <a:lstStyle/>
        <a:p>
          <a:r>
            <a:rPr lang="en-US" b="1" dirty="0"/>
            <a:t>Treatment</a:t>
          </a:r>
        </a:p>
      </dgm:t>
    </dgm:pt>
    <dgm:pt modelId="{C0CD9044-9E0C-424F-8327-222B124F3670}">
      <dgm:prSet phldrT="[Text]"/>
      <dgm:spPr/>
      <dgm:t>
        <a:bodyPr/>
        <a:lstStyle/>
        <a:p>
          <a:r>
            <a:rPr lang="en-US" dirty="0"/>
            <a:t>Test 3</a:t>
          </a:r>
        </a:p>
      </dgm:t>
    </dgm:pt>
    <dgm:pt modelId="{0E1C1D39-33BA-462D-B8B4-8BEA5D43A53B}" type="parTrans" cxnId="{D37711BE-AA2A-4839-A7B7-2B1404B1220A}">
      <dgm:prSet/>
      <dgm:spPr/>
      <dgm:t>
        <a:bodyPr/>
        <a:lstStyle/>
        <a:p>
          <a:endParaRPr lang="en-US"/>
        </a:p>
      </dgm:t>
    </dgm:pt>
    <dgm:pt modelId="{089F257A-A1A1-4B83-95A5-6B80FF59A244}" type="sibTrans" cxnId="{D37711BE-AA2A-4839-A7B7-2B1404B1220A}">
      <dgm:prSet/>
      <dgm:spPr/>
      <dgm:t>
        <a:bodyPr/>
        <a:lstStyle/>
        <a:p>
          <a:endParaRPr lang="en-US"/>
        </a:p>
      </dgm:t>
    </dgm:pt>
    <dgm:pt modelId="{A4A81E53-8481-40B0-95CF-15B3702C7F36}" type="pres">
      <dgm:prSet presAssocID="{47D15819-3932-4028-A97F-C898E9D8438E}" presName="Name0" presStyleCnt="0">
        <dgm:presLayoutVars>
          <dgm:dir/>
          <dgm:resizeHandles val="exact"/>
        </dgm:presLayoutVars>
      </dgm:prSet>
      <dgm:spPr/>
    </dgm:pt>
    <dgm:pt modelId="{D6E0D724-B9C2-49D1-AF3C-81C4A2AC2E70}" type="pres">
      <dgm:prSet presAssocID="{049CFC18-413B-4D42-8922-F5AAA1577F04}" presName="node" presStyleLbl="node1" presStyleIdx="0" presStyleCnt="3" custScaleX="36414" custScaleY="36414">
        <dgm:presLayoutVars>
          <dgm:bulletEnabled val="1"/>
        </dgm:presLayoutVars>
      </dgm:prSet>
      <dgm:spPr/>
    </dgm:pt>
    <dgm:pt modelId="{89A08BCA-EEC9-43A8-9162-EC1DC6FBE92E}" type="pres">
      <dgm:prSet presAssocID="{ED05FB98-9ED2-4156-9397-1C839B1977BB}" presName="sibTrans" presStyleLbl="sibTrans2D1" presStyleIdx="0" presStyleCnt="2" custScaleX="178976" custScaleY="178976"/>
      <dgm:spPr/>
    </dgm:pt>
    <dgm:pt modelId="{9E624439-BB53-4E1A-AAE9-1C5F19F4EF42}" type="pres">
      <dgm:prSet presAssocID="{ED05FB98-9ED2-4156-9397-1C839B1977BB}" presName="connectorText" presStyleLbl="sibTrans2D1" presStyleIdx="0" presStyleCnt="2"/>
      <dgm:spPr/>
    </dgm:pt>
    <dgm:pt modelId="{35290532-A8FF-4762-B85E-76C474B3F388}" type="pres">
      <dgm:prSet presAssocID="{3CA5F7B6-1D0D-4C24-9BC3-524172642659}" presName="node" presStyleLbl="node1" presStyleIdx="1" presStyleCnt="3" custScaleX="33259" custScaleY="33259">
        <dgm:presLayoutVars>
          <dgm:bulletEnabled val="1"/>
        </dgm:presLayoutVars>
      </dgm:prSet>
      <dgm:spPr/>
    </dgm:pt>
    <dgm:pt modelId="{CDCFCA4E-92FB-4A32-954A-ABDAA531CF7C}" type="pres">
      <dgm:prSet presAssocID="{21D1C84C-0D86-47B8-9B87-2A8DF2DFFA05}" presName="sibTrans" presStyleLbl="sibTrans2D1" presStyleIdx="1" presStyleCnt="2" custScaleX="181432" custScaleY="181433"/>
      <dgm:spPr/>
    </dgm:pt>
    <dgm:pt modelId="{A13D52BD-88AB-4171-92A2-90C260C52D71}" type="pres">
      <dgm:prSet presAssocID="{21D1C84C-0D86-47B8-9B87-2A8DF2DFFA05}" presName="connectorText" presStyleLbl="sibTrans2D1" presStyleIdx="1" presStyleCnt="2"/>
      <dgm:spPr/>
    </dgm:pt>
    <dgm:pt modelId="{FD611BB1-2623-4BAD-AA2E-0E7331CF525D}" type="pres">
      <dgm:prSet presAssocID="{C0CD9044-9E0C-424F-8327-222B124F3670}" presName="node" presStyleLbl="node1" presStyleIdx="2" presStyleCnt="3" custScaleX="34391" custScaleY="34391">
        <dgm:presLayoutVars>
          <dgm:bulletEnabled val="1"/>
        </dgm:presLayoutVars>
      </dgm:prSet>
      <dgm:spPr/>
    </dgm:pt>
  </dgm:ptLst>
  <dgm:cxnLst>
    <dgm:cxn modelId="{44C35B46-E035-4DC2-8550-43CA81F4467E}" srcId="{47D15819-3932-4028-A97F-C898E9D8438E}" destId="{049CFC18-413B-4D42-8922-F5AAA1577F04}" srcOrd="0" destOrd="0" parTransId="{F9188006-7FDF-4AA3-89D2-FF972C51BEA3}" sibTransId="{ED05FB98-9ED2-4156-9397-1C839B1977BB}"/>
    <dgm:cxn modelId="{0BD6BB4E-FE6E-4EB5-8018-241EA3049620}" type="presOf" srcId="{C0CD9044-9E0C-424F-8327-222B124F3670}" destId="{FD611BB1-2623-4BAD-AA2E-0E7331CF525D}" srcOrd="0" destOrd="0" presId="urn:microsoft.com/office/officeart/2005/8/layout/process1"/>
    <dgm:cxn modelId="{6CD30674-8396-461D-A1AA-223216F18E1D}" type="presOf" srcId="{3CA5F7B6-1D0D-4C24-9BC3-524172642659}" destId="{35290532-A8FF-4762-B85E-76C474B3F388}" srcOrd="0" destOrd="0" presId="urn:microsoft.com/office/officeart/2005/8/layout/process1"/>
    <dgm:cxn modelId="{E23C0A76-E8F8-41EB-83D7-3D76E02F9B8B}" type="presOf" srcId="{21D1C84C-0D86-47B8-9B87-2A8DF2DFFA05}" destId="{CDCFCA4E-92FB-4A32-954A-ABDAA531CF7C}" srcOrd="0" destOrd="0" presId="urn:microsoft.com/office/officeart/2005/8/layout/process1"/>
    <dgm:cxn modelId="{D947F28C-0EA8-4944-BF82-3EA283CCA5E0}" type="presOf" srcId="{ED05FB98-9ED2-4156-9397-1C839B1977BB}" destId="{9E624439-BB53-4E1A-AAE9-1C5F19F4EF42}" srcOrd="1" destOrd="0" presId="urn:microsoft.com/office/officeart/2005/8/layout/process1"/>
    <dgm:cxn modelId="{CE2F99B4-D112-439D-81C6-F4155A1E2B0A}" type="presOf" srcId="{049CFC18-413B-4D42-8922-F5AAA1577F04}" destId="{D6E0D724-B9C2-49D1-AF3C-81C4A2AC2E70}" srcOrd="0" destOrd="0" presId="urn:microsoft.com/office/officeart/2005/8/layout/process1"/>
    <dgm:cxn modelId="{614296BD-530A-4198-9298-B0D5057D3ACF}" type="presOf" srcId="{21D1C84C-0D86-47B8-9B87-2A8DF2DFFA05}" destId="{A13D52BD-88AB-4171-92A2-90C260C52D71}" srcOrd="1" destOrd="0" presId="urn:microsoft.com/office/officeart/2005/8/layout/process1"/>
    <dgm:cxn modelId="{D37711BE-AA2A-4839-A7B7-2B1404B1220A}" srcId="{47D15819-3932-4028-A97F-C898E9D8438E}" destId="{C0CD9044-9E0C-424F-8327-222B124F3670}" srcOrd="2" destOrd="0" parTransId="{0E1C1D39-33BA-462D-B8B4-8BEA5D43A53B}" sibTransId="{089F257A-A1A1-4B83-95A5-6B80FF59A244}"/>
    <dgm:cxn modelId="{3FA017C0-2965-4967-A354-BF422A829697}" type="presOf" srcId="{47D15819-3932-4028-A97F-C898E9D8438E}" destId="{A4A81E53-8481-40B0-95CF-15B3702C7F36}" srcOrd="0" destOrd="0" presId="urn:microsoft.com/office/officeart/2005/8/layout/process1"/>
    <dgm:cxn modelId="{B75734C4-D8C9-43E4-B22E-A77FA4721BDA}" srcId="{47D15819-3932-4028-A97F-C898E9D8438E}" destId="{3CA5F7B6-1D0D-4C24-9BC3-524172642659}" srcOrd="1" destOrd="0" parTransId="{C16BF340-22BD-474A-820D-04F547078960}" sibTransId="{21D1C84C-0D86-47B8-9B87-2A8DF2DFFA05}"/>
    <dgm:cxn modelId="{01381DC5-BF29-4CE0-A1C5-DDF6C52EC6EB}" type="presOf" srcId="{ED05FB98-9ED2-4156-9397-1C839B1977BB}" destId="{89A08BCA-EEC9-43A8-9162-EC1DC6FBE92E}" srcOrd="0" destOrd="0" presId="urn:microsoft.com/office/officeart/2005/8/layout/process1"/>
    <dgm:cxn modelId="{328818C8-4DF2-4FED-8CA0-48E11BD006D3}" type="presParOf" srcId="{A4A81E53-8481-40B0-95CF-15B3702C7F36}" destId="{D6E0D724-B9C2-49D1-AF3C-81C4A2AC2E70}" srcOrd="0" destOrd="0" presId="urn:microsoft.com/office/officeart/2005/8/layout/process1"/>
    <dgm:cxn modelId="{90FCD3C7-BB94-4CAB-BC3B-EBC7A83894A0}" type="presParOf" srcId="{A4A81E53-8481-40B0-95CF-15B3702C7F36}" destId="{89A08BCA-EEC9-43A8-9162-EC1DC6FBE92E}" srcOrd="1" destOrd="0" presId="urn:microsoft.com/office/officeart/2005/8/layout/process1"/>
    <dgm:cxn modelId="{F1C2BB95-A923-479A-8B74-AD99B78B459F}" type="presParOf" srcId="{89A08BCA-EEC9-43A8-9162-EC1DC6FBE92E}" destId="{9E624439-BB53-4E1A-AAE9-1C5F19F4EF42}" srcOrd="0" destOrd="0" presId="urn:microsoft.com/office/officeart/2005/8/layout/process1"/>
    <dgm:cxn modelId="{6B00438A-B78D-4109-A298-28BF16044973}" type="presParOf" srcId="{A4A81E53-8481-40B0-95CF-15B3702C7F36}" destId="{35290532-A8FF-4762-B85E-76C474B3F388}" srcOrd="2" destOrd="0" presId="urn:microsoft.com/office/officeart/2005/8/layout/process1"/>
    <dgm:cxn modelId="{6F7B9A05-B821-4636-A3A5-E34770E4508A}" type="presParOf" srcId="{A4A81E53-8481-40B0-95CF-15B3702C7F36}" destId="{CDCFCA4E-92FB-4A32-954A-ABDAA531CF7C}" srcOrd="3" destOrd="0" presId="urn:microsoft.com/office/officeart/2005/8/layout/process1"/>
    <dgm:cxn modelId="{B9B7825E-AA3F-4CC7-8F92-44BC3CCAC172}" type="presParOf" srcId="{CDCFCA4E-92FB-4A32-954A-ABDAA531CF7C}" destId="{A13D52BD-88AB-4171-92A2-90C260C52D71}" srcOrd="0" destOrd="0" presId="urn:microsoft.com/office/officeart/2005/8/layout/process1"/>
    <dgm:cxn modelId="{D7943A4C-FC9D-4B3D-B67C-5795FBB1CEBF}" type="presParOf" srcId="{A4A81E53-8481-40B0-95CF-15B3702C7F36}" destId="{FD611BB1-2623-4BAD-AA2E-0E7331CF525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16930-2381-4AF7-844E-C704E810963B}">
      <dsp:nvSpPr>
        <dsp:cNvPr id="0" name=""/>
        <dsp:cNvSpPr/>
      </dsp:nvSpPr>
      <dsp:spPr>
        <a:xfrm>
          <a:off x="5112748" y="1658197"/>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A07D1-CD0B-4924-A0DE-79D989B88051}">
      <dsp:nvSpPr>
        <dsp:cNvPr id="0" name=""/>
        <dsp:cNvSpPr/>
      </dsp:nvSpPr>
      <dsp:spPr>
        <a:xfrm>
          <a:off x="3517180" y="1658197"/>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42CDC-61A9-4945-A161-622677A4BE93}">
      <dsp:nvSpPr>
        <dsp:cNvPr id="0" name=""/>
        <dsp:cNvSpPr/>
      </dsp:nvSpPr>
      <dsp:spPr>
        <a:xfrm>
          <a:off x="3807283" y="257"/>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D7D5C-A362-471C-8206-D66CB111B224}">
      <dsp:nvSpPr>
        <dsp:cNvPr id="0" name=""/>
        <dsp:cNvSpPr/>
      </dsp:nvSpPr>
      <dsp:spPr>
        <a:xfrm>
          <a:off x="4097387" y="275855"/>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Branches of statistics</a:t>
          </a:r>
        </a:p>
      </dsp:txBody>
      <dsp:txXfrm>
        <a:off x="4145946" y="324414"/>
        <a:ext cx="2513811" cy="1560821"/>
      </dsp:txXfrm>
    </dsp:sp>
    <dsp:sp modelId="{80B620CC-8348-46A1-912D-84098D9F6517}">
      <dsp:nvSpPr>
        <dsp:cNvPr id="0" name=""/>
        <dsp:cNvSpPr/>
      </dsp:nvSpPr>
      <dsp:spPr>
        <a:xfrm>
          <a:off x="2211716" y="2417542"/>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27866-88CD-4969-8067-E2016CAC9931}">
      <dsp:nvSpPr>
        <dsp:cNvPr id="0" name=""/>
        <dsp:cNvSpPr/>
      </dsp:nvSpPr>
      <dsp:spPr>
        <a:xfrm>
          <a:off x="2501819" y="2693140"/>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Descriptive statistics</a:t>
          </a:r>
        </a:p>
      </dsp:txBody>
      <dsp:txXfrm>
        <a:off x="2550378" y="2741699"/>
        <a:ext cx="2513811" cy="1560821"/>
      </dsp:txXfrm>
    </dsp:sp>
    <dsp:sp modelId="{3EF4970D-6823-4DB6-B909-B3A9C5A82C38}">
      <dsp:nvSpPr>
        <dsp:cNvPr id="0" name=""/>
        <dsp:cNvSpPr/>
      </dsp:nvSpPr>
      <dsp:spPr>
        <a:xfrm>
          <a:off x="5402851" y="2417542"/>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B9905-257C-44F2-9DA3-6F29B90859C3}">
      <dsp:nvSpPr>
        <dsp:cNvPr id="0" name=""/>
        <dsp:cNvSpPr/>
      </dsp:nvSpPr>
      <dsp:spPr>
        <a:xfrm>
          <a:off x="5692954" y="2693140"/>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Inferential statistics</a:t>
          </a:r>
        </a:p>
      </dsp:txBody>
      <dsp:txXfrm>
        <a:off x="5741513" y="2741699"/>
        <a:ext cx="2513811" cy="156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2EB7-E4A1-4A4E-8413-C994F13947BD}">
      <dsp:nvSpPr>
        <dsp:cNvPr id="0" name=""/>
        <dsp:cNvSpPr/>
      </dsp:nvSpPr>
      <dsp:spPr>
        <a:xfrm>
          <a:off x="5112748" y="1658197"/>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3366E0-730D-4F5F-91CA-F0636E4828A5}">
      <dsp:nvSpPr>
        <dsp:cNvPr id="0" name=""/>
        <dsp:cNvSpPr/>
      </dsp:nvSpPr>
      <dsp:spPr>
        <a:xfrm>
          <a:off x="3517180" y="1658197"/>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95FF50-B986-4AA2-8D72-5D14D9FB04C8}">
      <dsp:nvSpPr>
        <dsp:cNvPr id="0" name=""/>
        <dsp:cNvSpPr/>
      </dsp:nvSpPr>
      <dsp:spPr>
        <a:xfrm>
          <a:off x="3807283" y="257"/>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B68A6-D770-4259-B651-B47E7B08BEF2}">
      <dsp:nvSpPr>
        <dsp:cNvPr id="0" name=""/>
        <dsp:cNvSpPr/>
      </dsp:nvSpPr>
      <dsp:spPr>
        <a:xfrm>
          <a:off x="4097387" y="275855"/>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Categories of inferential tests</a:t>
          </a:r>
        </a:p>
      </dsp:txBody>
      <dsp:txXfrm>
        <a:off x="4145946" y="324414"/>
        <a:ext cx="2513811" cy="1560821"/>
      </dsp:txXfrm>
    </dsp:sp>
    <dsp:sp modelId="{8E3AAABD-4FD3-4F7E-BF92-3D80DBD25B88}">
      <dsp:nvSpPr>
        <dsp:cNvPr id="0" name=""/>
        <dsp:cNvSpPr/>
      </dsp:nvSpPr>
      <dsp:spPr>
        <a:xfrm>
          <a:off x="2211716" y="2417542"/>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BF89D-8356-4A47-A025-E3E8406C32DC}">
      <dsp:nvSpPr>
        <dsp:cNvPr id="0" name=""/>
        <dsp:cNvSpPr/>
      </dsp:nvSpPr>
      <dsp:spPr>
        <a:xfrm>
          <a:off x="2501819" y="2693140"/>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1. Parametric tests</a:t>
          </a:r>
          <a:endParaRPr lang="en-US" sz="3100" kern="1200" dirty="0"/>
        </a:p>
      </dsp:txBody>
      <dsp:txXfrm>
        <a:off x="2550378" y="2741699"/>
        <a:ext cx="2513811" cy="1560821"/>
      </dsp:txXfrm>
    </dsp:sp>
    <dsp:sp modelId="{1DDC2C38-978E-445E-B9ED-3E186B4760E2}">
      <dsp:nvSpPr>
        <dsp:cNvPr id="0" name=""/>
        <dsp:cNvSpPr/>
      </dsp:nvSpPr>
      <dsp:spPr>
        <a:xfrm>
          <a:off x="5402851" y="2417542"/>
          <a:ext cx="2610929" cy="16579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3DA1F-8984-4ABE-9CB2-BC7ACE2C8FDF}">
      <dsp:nvSpPr>
        <dsp:cNvPr id="0" name=""/>
        <dsp:cNvSpPr/>
      </dsp:nvSpPr>
      <dsp:spPr>
        <a:xfrm>
          <a:off x="5692954" y="2693140"/>
          <a:ext cx="2610929" cy="16579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2. Non-parametric tests</a:t>
          </a:r>
          <a:endParaRPr lang="en-US" sz="3100" kern="1200" dirty="0"/>
        </a:p>
      </dsp:txBody>
      <dsp:txXfrm>
        <a:off x="5741513" y="2741699"/>
        <a:ext cx="2513811" cy="1560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A28FA-C1B3-4231-8703-F73C191A6473}">
      <dsp:nvSpPr>
        <dsp:cNvPr id="0" name=""/>
        <dsp:cNvSpPr/>
      </dsp:nvSpPr>
      <dsp:spPr>
        <a:xfrm>
          <a:off x="7402773" y="4007920"/>
          <a:ext cx="1712365" cy="636022"/>
        </a:xfrm>
        <a:custGeom>
          <a:avLst/>
          <a:gdLst/>
          <a:ahLst/>
          <a:cxnLst/>
          <a:rect l="0" t="0" r="0" b="0"/>
          <a:pathLst>
            <a:path>
              <a:moveTo>
                <a:pt x="0" y="0"/>
              </a:moveTo>
              <a:lnTo>
                <a:pt x="0" y="433431"/>
              </a:lnTo>
              <a:lnTo>
                <a:pt x="1712365" y="433431"/>
              </a:lnTo>
              <a:lnTo>
                <a:pt x="1712365" y="6360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E96AC5-C0CF-4858-9D4A-B81B069AEC98}">
      <dsp:nvSpPr>
        <dsp:cNvPr id="0" name=""/>
        <dsp:cNvSpPr/>
      </dsp:nvSpPr>
      <dsp:spPr>
        <a:xfrm>
          <a:off x="6442263" y="4007920"/>
          <a:ext cx="960510" cy="636022"/>
        </a:xfrm>
        <a:custGeom>
          <a:avLst/>
          <a:gdLst/>
          <a:ahLst/>
          <a:cxnLst/>
          <a:rect l="0" t="0" r="0" b="0"/>
          <a:pathLst>
            <a:path>
              <a:moveTo>
                <a:pt x="960510" y="0"/>
              </a:moveTo>
              <a:lnTo>
                <a:pt x="960510" y="433431"/>
              </a:lnTo>
              <a:lnTo>
                <a:pt x="0" y="433431"/>
              </a:lnTo>
              <a:lnTo>
                <a:pt x="0" y="6360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0335CB-66D3-4063-9179-6539172E716E}">
      <dsp:nvSpPr>
        <dsp:cNvPr id="0" name=""/>
        <dsp:cNvSpPr/>
      </dsp:nvSpPr>
      <dsp:spPr>
        <a:xfrm>
          <a:off x="5105825" y="1983217"/>
          <a:ext cx="2296947" cy="636022"/>
        </a:xfrm>
        <a:custGeom>
          <a:avLst/>
          <a:gdLst/>
          <a:ahLst/>
          <a:cxnLst/>
          <a:rect l="0" t="0" r="0" b="0"/>
          <a:pathLst>
            <a:path>
              <a:moveTo>
                <a:pt x="0" y="0"/>
              </a:moveTo>
              <a:lnTo>
                <a:pt x="0" y="433431"/>
              </a:lnTo>
              <a:lnTo>
                <a:pt x="2296947" y="433431"/>
              </a:lnTo>
              <a:lnTo>
                <a:pt x="2296947" y="6360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53FAF0-3A7B-4723-B56D-21A67D59792D}">
      <dsp:nvSpPr>
        <dsp:cNvPr id="0" name=""/>
        <dsp:cNvSpPr/>
      </dsp:nvSpPr>
      <dsp:spPr>
        <a:xfrm>
          <a:off x="2432949" y="4007920"/>
          <a:ext cx="1336437" cy="636022"/>
        </a:xfrm>
        <a:custGeom>
          <a:avLst/>
          <a:gdLst/>
          <a:ahLst/>
          <a:cxnLst/>
          <a:rect l="0" t="0" r="0" b="0"/>
          <a:pathLst>
            <a:path>
              <a:moveTo>
                <a:pt x="0" y="0"/>
              </a:moveTo>
              <a:lnTo>
                <a:pt x="0" y="433431"/>
              </a:lnTo>
              <a:lnTo>
                <a:pt x="1336437" y="433431"/>
              </a:lnTo>
              <a:lnTo>
                <a:pt x="1336437" y="6360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05992-FE65-41E5-A20F-1D7D3E2B3086}">
      <dsp:nvSpPr>
        <dsp:cNvPr id="0" name=""/>
        <dsp:cNvSpPr/>
      </dsp:nvSpPr>
      <dsp:spPr>
        <a:xfrm>
          <a:off x="1096512" y="4007920"/>
          <a:ext cx="1336437" cy="636022"/>
        </a:xfrm>
        <a:custGeom>
          <a:avLst/>
          <a:gdLst/>
          <a:ahLst/>
          <a:cxnLst/>
          <a:rect l="0" t="0" r="0" b="0"/>
          <a:pathLst>
            <a:path>
              <a:moveTo>
                <a:pt x="1336437" y="0"/>
              </a:moveTo>
              <a:lnTo>
                <a:pt x="1336437" y="433431"/>
              </a:lnTo>
              <a:lnTo>
                <a:pt x="0" y="433431"/>
              </a:lnTo>
              <a:lnTo>
                <a:pt x="0" y="6360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35A1D-D08E-4240-A1A0-D22EE28E6D5E}">
      <dsp:nvSpPr>
        <dsp:cNvPr id="0" name=""/>
        <dsp:cNvSpPr/>
      </dsp:nvSpPr>
      <dsp:spPr>
        <a:xfrm>
          <a:off x="2432949" y="1983217"/>
          <a:ext cx="2672875" cy="636022"/>
        </a:xfrm>
        <a:custGeom>
          <a:avLst/>
          <a:gdLst/>
          <a:ahLst/>
          <a:cxnLst/>
          <a:rect l="0" t="0" r="0" b="0"/>
          <a:pathLst>
            <a:path>
              <a:moveTo>
                <a:pt x="2672875" y="0"/>
              </a:moveTo>
              <a:lnTo>
                <a:pt x="2672875" y="433431"/>
              </a:lnTo>
              <a:lnTo>
                <a:pt x="0" y="433431"/>
              </a:lnTo>
              <a:lnTo>
                <a:pt x="0" y="6360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EE524-749A-477A-BBBC-CEFD7314C5D2}">
      <dsp:nvSpPr>
        <dsp:cNvPr id="0" name=""/>
        <dsp:cNvSpPr/>
      </dsp:nvSpPr>
      <dsp:spPr>
        <a:xfrm>
          <a:off x="4012376" y="594536"/>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3E9B0-A7D6-469A-AAEC-7B07886F83D0}">
      <dsp:nvSpPr>
        <dsp:cNvPr id="0" name=""/>
        <dsp:cNvSpPr/>
      </dsp:nvSpPr>
      <dsp:spPr>
        <a:xfrm>
          <a:off x="4255365" y="825376"/>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Types of data</a:t>
          </a:r>
        </a:p>
      </dsp:txBody>
      <dsp:txXfrm>
        <a:off x="4296038" y="866049"/>
        <a:ext cx="2105552" cy="1307334"/>
      </dsp:txXfrm>
    </dsp:sp>
    <dsp:sp modelId="{EE1A225F-F507-407A-9862-3AC821A19E1C}">
      <dsp:nvSpPr>
        <dsp:cNvPr id="0" name=""/>
        <dsp:cNvSpPr/>
      </dsp:nvSpPr>
      <dsp:spPr>
        <a:xfrm>
          <a:off x="1339500" y="2619240"/>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6C4A-9C3B-4556-9706-C8A6A935C330}">
      <dsp:nvSpPr>
        <dsp:cNvPr id="0" name=""/>
        <dsp:cNvSpPr/>
      </dsp:nvSpPr>
      <dsp:spPr>
        <a:xfrm>
          <a:off x="1582489" y="2850079"/>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Categorical data</a:t>
          </a:r>
        </a:p>
      </dsp:txBody>
      <dsp:txXfrm>
        <a:off x="1623162" y="2890752"/>
        <a:ext cx="2105552" cy="1307334"/>
      </dsp:txXfrm>
    </dsp:sp>
    <dsp:sp modelId="{7EC47634-F3F7-4007-887B-714645AFFBE8}">
      <dsp:nvSpPr>
        <dsp:cNvPr id="0" name=""/>
        <dsp:cNvSpPr/>
      </dsp:nvSpPr>
      <dsp:spPr>
        <a:xfrm>
          <a:off x="3062" y="4643943"/>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7436D-8BD1-4DB8-9093-5CE386E628CB}">
      <dsp:nvSpPr>
        <dsp:cNvPr id="0" name=""/>
        <dsp:cNvSpPr/>
      </dsp:nvSpPr>
      <dsp:spPr>
        <a:xfrm>
          <a:off x="246051" y="4874782"/>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Nominal data</a:t>
          </a:r>
          <a:endParaRPr lang="en-US" sz="2400" kern="1200" dirty="0"/>
        </a:p>
      </dsp:txBody>
      <dsp:txXfrm>
        <a:off x="286724" y="4915455"/>
        <a:ext cx="2105552" cy="1307334"/>
      </dsp:txXfrm>
    </dsp:sp>
    <dsp:sp modelId="{1616101E-696D-4C00-9CD2-88D30F314DC1}">
      <dsp:nvSpPr>
        <dsp:cNvPr id="0" name=""/>
        <dsp:cNvSpPr/>
      </dsp:nvSpPr>
      <dsp:spPr>
        <a:xfrm>
          <a:off x="2675938" y="4643943"/>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BF15B-82F7-4581-BD78-5C2FC1AE75AC}">
      <dsp:nvSpPr>
        <dsp:cNvPr id="0" name=""/>
        <dsp:cNvSpPr/>
      </dsp:nvSpPr>
      <dsp:spPr>
        <a:xfrm>
          <a:off x="2918927" y="4874782"/>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Ordinal data</a:t>
          </a:r>
          <a:endParaRPr lang="en-US" sz="2400" kern="1200" dirty="0"/>
        </a:p>
      </dsp:txBody>
      <dsp:txXfrm>
        <a:off x="2959600" y="4915455"/>
        <a:ext cx="2105552" cy="1307334"/>
      </dsp:txXfrm>
    </dsp:sp>
    <dsp:sp modelId="{A73195AD-37AC-43B9-A47C-60826C3DE0A2}">
      <dsp:nvSpPr>
        <dsp:cNvPr id="0" name=""/>
        <dsp:cNvSpPr/>
      </dsp:nvSpPr>
      <dsp:spPr>
        <a:xfrm>
          <a:off x="6309324" y="2619240"/>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8E34A-517A-42D6-96D9-C563C8786BDF}">
      <dsp:nvSpPr>
        <dsp:cNvPr id="0" name=""/>
        <dsp:cNvSpPr/>
      </dsp:nvSpPr>
      <dsp:spPr>
        <a:xfrm>
          <a:off x="6552313" y="2850079"/>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Numerical data</a:t>
          </a:r>
        </a:p>
      </dsp:txBody>
      <dsp:txXfrm>
        <a:off x="6592986" y="2890752"/>
        <a:ext cx="2105552" cy="1307334"/>
      </dsp:txXfrm>
    </dsp:sp>
    <dsp:sp modelId="{4E975F86-AB19-4FE7-9392-E0DF2D5B405B}">
      <dsp:nvSpPr>
        <dsp:cNvPr id="0" name=""/>
        <dsp:cNvSpPr/>
      </dsp:nvSpPr>
      <dsp:spPr>
        <a:xfrm>
          <a:off x="5348814" y="4643943"/>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6FC1C-B8B4-4D1E-BBDE-EA8F33B232BA}">
      <dsp:nvSpPr>
        <dsp:cNvPr id="0" name=""/>
        <dsp:cNvSpPr/>
      </dsp:nvSpPr>
      <dsp:spPr>
        <a:xfrm>
          <a:off x="5591803" y="4874782"/>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Interval data</a:t>
          </a:r>
          <a:endParaRPr lang="en-US" sz="2400" kern="1200" dirty="0"/>
        </a:p>
      </dsp:txBody>
      <dsp:txXfrm>
        <a:off x="5632476" y="4915455"/>
        <a:ext cx="2105552" cy="1307334"/>
      </dsp:txXfrm>
    </dsp:sp>
    <dsp:sp modelId="{D68AE5C8-E364-4654-B8DA-639332583EFD}">
      <dsp:nvSpPr>
        <dsp:cNvPr id="0" name=""/>
        <dsp:cNvSpPr/>
      </dsp:nvSpPr>
      <dsp:spPr>
        <a:xfrm>
          <a:off x="8021690" y="4643943"/>
          <a:ext cx="2186898" cy="138868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53F70-7FA0-41F4-88E4-EF9ECB3D6F6A}">
      <dsp:nvSpPr>
        <dsp:cNvPr id="0" name=""/>
        <dsp:cNvSpPr/>
      </dsp:nvSpPr>
      <dsp:spPr>
        <a:xfrm>
          <a:off x="8264678" y="4874782"/>
          <a:ext cx="2186898" cy="13886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Ratio data</a:t>
          </a:r>
          <a:endParaRPr lang="en-US" sz="2400" kern="1200" dirty="0"/>
        </a:p>
      </dsp:txBody>
      <dsp:txXfrm>
        <a:off x="8305351" y="4915455"/>
        <a:ext cx="2105552" cy="1307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A8D3B-1CFA-4AC3-A3FB-2DB207E87B0B}">
      <dsp:nvSpPr>
        <dsp:cNvPr id="0" name=""/>
        <dsp:cNvSpPr/>
      </dsp:nvSpPr>
      <dsp:spPr>
        <a:xfrm>
          <a:off x="5942076" y="1791412"/>
          <a:ext cx="1723005" cy="819993"/>
        </a:xfrm>
        <a:custGeom>
          <a:avLst/>
          <a:gdLst/>
          <a:ahLst/>
          <a:cxnLst/>
          <a:rect l="0" t="0" r="0" b="0"/>
          <a:pathLst>
            <a:path>
              <a:moveTo>
                <a:pt x="0" y="0"/>
              </a:moveTo>
              <a:lnTo>
                <a:pt x="0" y="558802"/>
              </a:lnTo>
              <a:lnTo>
                <a:pt x="1723005" y="558802"/>
              </a:lnTo>
              <a:lnTo>
                <a:pt x="1723005" y="81999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FD77A6-2619-4C04-B7FD-4C63F8AB0E8F}">
      <dsp:nvSpPr>
        <dsp:cNvPr id="0" name=""/>
        <dsp:cNvSpPr/>
      </dsp:nvSpPr>
      <dsp:spPr>
        <a:xfrm>
          <a:off x="4219070" y="1791412"/>
          <a:ext cx="1723005" cy="819993"/>
        </a:xfrm>
        <a:custGeom>
          <a:avLst/>
          <a:gdLst/>
          <a:ahLst/>
          <a:cxnLst/>
          <a:rect l="0" t="0" r="0" b="0"/>
          <a:pathLst>
            <a:path>
              <a:moveTo>
                <a:pt x="1723005" y="0"/>
              </a:moveTo>
              <a:lnTo>
                <a:pt x="1723005" y="558802"/>
              </a:lnTo>
              <a:lnTo>
                <a:pt x="0" y="558802"/>
              </a:lnTo>
              <a:lnTo>
                <a:pt x="0" y="81999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1D744-6802-4A4A-9194-247055745FA2}">
      <dsp:nvSpPr>
        <dsp:cNvPr id="0" name=""/>
        <dsp:cNvSpPr/>
      </dsp:nvSpPr>
      <dsp:spPr>
        <a:xfrm>
          <a:off x="4532344" y="1053"/>
          <a:ext cx="2819463" cy="17903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789B9-5455-4748-83B4-6DC15693A621}">
      <dsp:nvSpPr>
        <dsp:cNvPr id="0" name=""/>
        <dsp:cNvSpPr/>
      </dsp:nvSpPr>
      <dsp:spPr>
        <a:xfrm>
          <a:off x="4845618" y="298663"/>
          <a:ext cx="2819463" cy="179035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Sampling approaches</a:t>
          </a:r>
        </a:p>
      </dsp:txBody>
      <dsp:txXfrm>
        <a:off x="4898056" y="351101"/>
        <a:ext cx="2714587" cy="1685483"/>
      </dsp:txXfrm>
    </dsp:sp>
    <dsp:sp modelId="{92EBB322-52BE-424F-9DA0-133403B19241}">
      <dsp:nvSpPr>
        <dsp:cNvPr id="0" name=""/>
        <dsp:cNvSpPr/>
      </dsp:nvSpPr>
      <dsp:spPr>
        <a:xfrm>
          <a:off x="2809338" y="2611406"/>
          <a:ext cx="2819463" cy="17903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42203-289E-47E9-AB97-09ED2A2FA2DE}">
      <dsp:nvSpPr>
        <dsp:cNvPr id="0" name=""/>
        <dsp:cNvSpPr/>
      </dsp:nvSpPr>
      <dsp:spPr>
        <a:xfrm>
          <a:off x="3122612" y="2909016"/>
          <a:ext cx="2819463" cy="179035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Probability sampling</a:t>
          </a:r>
        </a:p>
      </dsp:txBody>
      <dsp:txXfrm>
        <a:off x="3175050" y="2961454"/>
        <a:ext cx="2714587" cy="1685483"/>
      </dsp:txXfrm>
    </dsp:sp>
    <dsp:sp modelId="{2893D213-656C-4464-BD74-EE03B64F01BC}">
      <dsp:nvSpPr>
        <dsp:cNvPr id="0" name=""/>
        <dsp:cNvSpPr/>
      </dsp:nvSpPr>
      <dsp:spPr>
        <a:xfrm>
          <a:off x="6255349" y="2611406"/>
          <a:ext cx="2819463" cy="17903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67631-B105-4745-A14E-CA8E64E6FC00}">
      <dsp:nvSpPr>
        <dsp:cNvPr id="0" name=""/>
        <dsp:cNvSpPr/>
      </dsp:nvSpPr>
      <dsp:spPr>
        <a:xfrm>
          <a:off x="6568623" y="2909016"/>
          <a:ext cx="2819463" cy="179035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Non-probability sampling</a:t>
          </a:r>
        </a:p>
      </dsp:txBody>
      <dsp:txXfrm>
        <a:off x="6621061" y="2961454"/>
        <a:ext cx="2714587" cy="1685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30C6-498F-4AFA-9FDA-CF5D624557F8}">
      <dsp:nvSpPr>
        <dsp:cNvPr id="0" name=""/>
        <dsp:cNvSpPr/>
      </dsp:nvSpPr>
      <dsp:spPr>
        <a:xfrm>
          <a:off x="403338" y="1164322"/>
          <a:ext cx="4045384" cy="20226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a:t>Types of group design in quasi-experimental studies</a:t>
          </a:r>
        </a:p>
      </dsp:txBody>
      <dsp:txXfrm>
        <a:off x="462581" y="1223565"/>
        <a:ext cx="3926898" cy="1904206"/>
      </dsp:txXfrm>
    </dsp:sp>
    <dsp:sp modelId="{652F407C-334F-47B1-9D49-86C324DA8066}">
      <dsp:nvSpPr>
        <dsp:cNvPr id="0" name=""/>
        <dsp:cNvSpPr/>
      </dsp:nvSpPr>
      <dsp:spPr>
        <a:xfrm rot="19457599">
          <a:off x="4261418" y="1552309"/>
          <a:ext cx="1992762" cy="83671"/>
        </a:xfrm>
        <a:custGeom>
          <a:avLst/>
          <a:gdLst/>
          <a:ahLst/>
          <a:cxnLst/>
          <a:rect l="0" t="0" r="0" b="0"/>
          <a:pathLst>
            <a:path>
              <a:moveTo>
                <a:pt x="0" y="41835"/>
              </a:moveTo>
              <a:lnTo>
                <a:pt x="1992762" y="4183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207980" y="1544325"/>
        <a:ext cx="99638" cy="99638"/>
      </dsp:txXfrm>
    </dsp:sp>
    <dsp:sp modelId="{8F7526DC-22E4-4CBC-BC3A-EE610FB3344F}">
      <dsp:nvSpPr>
        <dsp:cNvPr id="0" name=""/>
        <dsp:cNvSpPr/>
      </dsp:nvSpPr>
      <dsp:spPr>
        <a:xfrm>
          <a:off x="6066876" y="1274"/>
          <a:ext cx="4045384" cy="20226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0" i="0" kern="1200" dirty="0"/>
            <a:t>Repeated measures</a:t>
          </a:r>
          <a:endParaRPr lang="en-US" sz="3500" kern="1200" dirty="0"/>
        </a:p>
      </dsp:txBody>
      <dsp:txXfrm>
        <a:off x="6126119" y="60517"/>
        <a:ext cx="3926898" cy="1904206"/>
      </dsp:txXfrm>
    </dsp:sp>
    <dsp:sp modelId="{DA49CAE4-F0B5-40B2-A1A7-AE2243AA69A2}">
      <dsp:nvSpPr>
        <dsp:cNvPr id="0" name=""/>
        <dsp:cNvSpPr/>
      </dsp:nvSpPr>
      <dsp:spPr>
        <a:xfrm rot="2142401">
          <a:off x="4261418" y="2715357"/>
          <a:ext cx="1992762" cy="83671"/>
        </a:xfrm>
        <a:custGeom>
          <a:avLst/>
          <a:gdLst/>
          <a:ahLst/>
          <a:cxnLst/>
          <a:rect l="0" t="0" r="0" b="0"/>
          <a:pathLst>
            <a:path>
              <a:moveTo>
                <a:pt x="0" y="41835"/>
              </a:moveTo>
              <a:lnTo>
                <a:pt x="1992762" y="4183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207980" y="2707373"/>
        <a:ext cx="99638" cy="99638"/>
      </dsp:txXfrm>
    </dsp:sp>
    <dsp:sp modelId="{F851E1E9-0CAA-4E38-B6DF-3A1D3C959E90}">
      <dsp:nvSpPr>
        <dsp:cNvPr id="0" name=""/>
        <dsp:cNvSpPr/>
      </dsp:nvSpPr>
      <dsp:spPr>
        <a:xfrm>
          <a:off x="6066876" y="2327370"/>
          <a:ext cx="4045384" cy="20226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0" i="0" kern="1200" dirty="0"/>
            <a:t>Independent groups</a:t>
          </a:r>
          <a:endParaRPr lang="en-US" sz="3500" kern="1200" dirty="0"/>
        </a:p>
      </dsp:txBody>
      <dsp:txXfrm>
        <a:off x="6126119" y="2386613"/>
        <a:ext cx="3926898" cy="1904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0D724-B9C2-49D1-AF3C-81C4A2AC2E70}">
      <dsp:nvSpPr>
        <dsp:cNvPr id="0" name=""/>
        <dsp:cNvSpPr/>
      </dsp:nvSpPr>
      <dsp:spPr>
        <a:xfrm>
          <a:off x="1587" y="1693730"/>
          <a:ext cx="3385343" cy="2031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Pretest</a:t>
          </a:r>
        </a:p>
      </dsp:txBody>
      <dsp:txXfrm>
        <a:off x="61079" y="1753222"/>
        <a:ext cx="3266359" cy="1912222"/>
      </dsp:txXfrm>
    </dsp:sp>
    <dsp:sp modelId="{89A08BCA-EEC9-43A8-9162-EC1DC6FBE92E}">
      <dsp:nvSpPr>
        <dsp:cNvPr id="0" name=""/>
        <dsp:cNvSpPr/>
      </dsp:nvSpPr>
      <dsp:spPr>
        <a:xfrm>
          <a:off x="3102709" y="1561039"/>
          <a:ext cx="1963205" cy="22965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Treatment</a:t>
          </a:r>
        </a:p>
      </dsp:txBody>
      <dsp:txXfrm>
        <a:off x="3102709" y="2020357"/>
        <a:ext cx="1374244" cy="1377952"/>
      </dsp:txXfrm>
    </dsp:sp>
    <dsp:sp modelId="{FD611BB1-2623-4BAD-AA2E-0E7331CF525D}">
      <dsp:nvSpPr>
        <dsp:cNvPr id="0" name=""/>
        <dsp:cNvSpPr/>
      </dsp:nvSpPr>
      <dsp:spPr>
        <a:xfrm>
          <a:off x="4741068" y="1693730"/>
          <a:ext cx="3385343" cy="2031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Posttest</a:t>
          </a:r>
        </a:p>
      </dsp:txBody>
      <dsp:txXfrm>
        <a:off x="4800560" y="1753222"/>
        <a:ext cx="3266359" cy="1912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0D724-B9C2-49D1-AF3C-81C4A2AC2E70}">
      <dsp:nvSpPr>
        <dsp:cNvPr id="0" name=""/>
        <dsp:cNvSpPr/>
      </dsp:nvSpPr>
      <dsp:spPr>
        <a:xfrm>
          <a:off x="2591" y="2268308"/>
          <a:ext cx="1736808" cy="1042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Test 1</a:t>
          </a:r>
        </a:p>
      </dsp:txBody>
      <dsp:txXfrm>
        <a:off x="33113" y="2298830"/>
        <a:ext cx="1675764" cy="981040"/>
      </dsp:txXfrm>
    </dsp:sp>
    <dsp:sp modelId="{89A08BCA-EEC9-43A8-9162-EC1DC6FBE92E}">
      <dsp:nvSpPr>
        <dsp:cNvPr id="0" name=""/>
        <dsp:cNvSpPr/>
      </dsp:nvSpPr>
      <dsp:spPr>
        <a:xfrm>
          <a:off x="1817074" y="1730828"/>
          <a:ext cx="1809731" cy="2117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Treatment</a:t>
          </a:r>
        </a:p>
      </dsp:txBody>
      <dsp:txXfrm>
        <a:off x="1817074" y="2154237"/>
        <a:ext cx="1266812" cy="1270226"/>
      </dsp:txXfrm>
    </dsp:sp>
    <dsp:sp modelId="{35290532-A8FF-4762-B85E-76C474B3F388}">
      <dsp:nvSpPr>
        <dsp:cNvPr id="0" name=""/>
        <dsp:cNvSpPr/>
      </dsp:nvSpPr>
      <dsp:spPr>
        <a:xfrm>
          <a:off x="3647245" y="2313453"/>
          <a:ext cx="1586326" cy="951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Test 2</a:t>
          </a:r>
        </a:p>
      </dsp:txBody>
      <dsp:txXfrm>
        <a:off x="3675122" y="2341330"/>
        <a:ext cx="1530572" cy="896041"/>
      </dsp:txXfrm>
    </dsp:sp>
    <dsp:sp modelId="{CDCFCA4E-92FB-4A32-954A-ABDAA531CF7C}">
      <dsp:nvSpPr>
        <dsp:cNvPr id="0" name=""/>
        <dsp:cNvSpPr/>
      </dsp:nvSpPr>
      <dsp:spPr>
        <a:xfrm>
          <a:off x="5298830" y="1716297"/>
          <a:ext cx="1834565" cy="21461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Treatment</a:t>
          </a:r>
        </a:p>
      </dsp:txBody>
      <dsp:txXfrm>
        <a:off x="5298830" y="2145518"/>
        <a:ext cx="1284196" cy="1287665"/>
      </dsp:txXfrm>
    </dsp:sp>
    <dsp:sp modelId="{FD611BB1-2623-4BAD-AA2E-0E7331CF525D}">
      <dsp:nvSpPr>
        <dsp:cNvPr id="0" name=""/>
        <dsp:cNvSpPr/>
      </dsp:nvSpPr>
      <dsp:spPr>
        <a:xfrm>
          <a:off x="7141418" y="2297255"/>
          <a:ext cx="1640318" cy="9841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Test 3</a:t>
          </a:r>
        </a:p>
      </dsp:txBody>
      <dsp:txXfrm>
        <a:off x="7170244" y="2326081"/>
        <a:ext cx="1582666" cy="9265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82</a:t>
            </a:fld>
            <a:endParaRPr lang="en-US"/>
          </a:p>
        </p:txBody>
      </p:sp>
    </p:spTree>
    <p:extLst>
      <p:ext uri="{BB962C8B-B14F-4D97-AF65-F5344CB8AC3E}">
        <p14:creationId xmlns:p14="http://schemas.microsoft.com/office/powerpoint/2010/main" val="36460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83</a:t>
            </a:fld>
            <a:endParaRPr lang="en-US"/>
          </a:p>
        </p:txBody>
      </p:sp>
    </p:spTree>
    <p:extLst>
      <p:ext uri="{BB962C8B-B14F-4D97-AF65-F5344CB8AC3E}">
        <p14:creationId xmlns:p14="http://schemas.microsoft.com/office/powerpoint/2010/main" val="364280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85</a:t>
            </a:fld>
            <a:endParaRPr lang="en-US"/>
          </a:p>
        </p:txBody>
      </p:sp>
    </p:spTree>
    <p:extLst>
      <p:ext uri="{BB962C8B-B14F-4D97-AF65-F5344CB8AC3E}">
        <p14:creationId xmlns:p14="http://schemas.microsoft.com/office/powerpoint/2010/main" val="22483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12/13/2025</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12/13/2025</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web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web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webp"/><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b="1" dirty="0">
                <a:solidFill>
                  <a:srgbClr val="00B050"/>
                </a:solidFill>
              </a:rPr>
              <a:t>Assumptions</a:t>
            </a:r>
            <a:r>
              <a:rPr lang="en-US" dirty="0"/>
              <a:t> for inferential statistical tests</a:t>
            </a:r>
          </a:p>
        </p:txBody>
      </p:sp>
      <p:sp>
        <p:nvSpPr>
          <p:cNvPr id="6" name="Content Placeholder 5">
            <a:extLst>
              <a:ext uri="{FF2B5EF4-FFF2-40B4-BE49-F238E27FC236}">
                <a16:creationId xmlns:a16="http://schemas.microsoft.com/office/drawing/2014/main" id="{76E6691A-5C2D-B9A8-F1D6-94286E35E360}"/>
              </a:ext>
            </a:extLst>
          </p:cNvPr>
          <p:cNvSpPr>
            <a:spLocks noGrp="1"/>
          </p:cNvSpPr>
          <p:nvPr>
            <p:ph idx="1"/>
          </p:nvPr>
        </p:nvSpPr>
        <p:spPr/>
        <p:txBody>
          <a:bodyPr/>
          <a:lstStyle/>
          <a:p>
            <a:r>
              <a:rPr lang="en-US" dirty="0"/>
              <a:t>A number of assumptions (</a:t>
            </a:r>
            <a:r>
              <a:rPr lang="en-US" b="1" dirty="0"/>
              <a:t>conditions</a:t>
            </a:r>
            <a:r>
              <a:rPr lang="en-US" dirty="0"/>
              <a:t>) should be met before the researcher can decide on using the appropriate inferential testing category with their data. </a:t>
            </a:r>
          </a:p>
          <a:p>
            <a:pPr marL="0" indent="0">
              <a:buNone/>
            </a:pPr>
            <a:endParaRPr lang="en-US" dirty="0"/>
          </a:p>
          <a:p>
            <a:r>
              <a:rPr lang="en-US" dirty="0"/>
              <a:t>“These assumptions (</a:t>
            </a:r>
            <a:r>
              <a:rPr lang="en-US" b="1" dirty="0"/>
              <a:t>conditions</a:t>
            </a:r>
            <a:r>
              <a:rPr lang="en-US" dirty="0"/>
              <a:t>) are not optional and if they are not met, there is a heightened risk of making a </a:t>
            </a:r>
            <a:r>
              <a:rPr lang="en-US" b="1" dirty="0">
                <a:solidFill>
                  <a:srgbClr val="FF0000"/>
                </a:solidFill>
              </a:rPr>
              <a:t>false inference</a:t>
            </a:r>
            <a:r>
              <a:rPr lang="en-US" dirty="0"/>
              <a:t>” </a:t>
            </a:r>
          </a:p>
          <a:p>
            <a:pPr marL="0" indent="0" algn="r">
              <a:buNone/>
            </a:pPr>
            <a:r>
              <a:rPr lang="en-US" dirty="0"/>
              <a:t>(</a:t>
            </a:r>
            <a:r>
              <a:rPr lang="en-US" dirty="0" err="1"/>
              <a:t>Phakiti</a:t>
            </a:r>
            <a:r>
              <a:rPr lang="en-US" dirty="0"/>
              <a:t>, 2010, p. 45). </a:t>
            </a:r>
          </a:p>
        </p:txBody>
      </p:sp>
    </p:spTree>
    <p:extLst>
      <p:ext uri="{BB962C8B-B14F-4D97-AF65-F5344CB8AC3E}">
        <p14:creationId xmlns:p14="http://schemas.microsoft.com/office/powerpoint/2010/main" val="354885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CFC4A792-53AC-37B1-B973-9FDA5E6C534E}"/>
              </a:ext>
            </a:extLst>
          </p:cNvPr>
          <p:cNvSpPr>
            <a:spLocks noGrp="1"/>
          </p:cNvSpPr>
          <p:nvPr>
            <p:ph idx="1"/>
          </p:nvPr>
        </p:nvSpPr>
        <p:spPr>
          <a:xfrm>
            <a:off x="3553265" y="2190103"/>
            <a:ext cx="6462932" cy="4204298"/>
          </a:xfrm>
        </p:spPr>
        <p:txBody>
          <a:bodyPr>
            <a:normAutofit/>
          </a:bodyPr>
          <a:lstStyle/>
          <a:p>
            <a:pPr marL="514350" indent="-514350" fontAlgn="t">
              <a:lnSpc>
                <a:spcPct val="200000"/>
              </a:lnSpc>
              <a:buFont typeface="+mj-lt"/>
              <a:buAutoNum type="arabicPeriod"/>
            </a:pPr>
            <a:r>
              <a:rPr lang="en-US" dirty="0"/>
              <a:t>Type of data</a:t>
            </a:r>
          </a:p>
          <a:p>
            <a:pPr marL="514350" indent="-514350" fontAlgn="t">
              <a:lnSpc>
                <a:spcPct val="200000"/>
              </a:lnSpc>
              <a:buFont typeface="+mj-lt"/>
              <a:buAutoNum type="arabicPeriod"/>
            </a:pPr>
            <a:r>
              <a:rPr lang="en-US" dirty="0"/>
              <a:t>Sampling approach</a:t>
            </a:r>
          </a:p>
          <a:p>
            <a:pPr marL="514350" indent="-514350" fontAlgn="t">
              <a:lnSpc>
                <a:spcPct val="200000"/>
              </a:lnSpc>
              <a:buFont typeface="+mj-lt"/>
              <a:buAutoNum type="arabicPeriod"/>
            </a:pPr>
            <a:r>
              <a:rPr lang="en-US" dirty="0"/>
              <a:t>Distribution of results</a:t>
            </a:r>
          </a:p>
          <a:p>
            <a:pPr marL="514350" indent="-514350" fontAlgn="t">
              <a:lnSpc>
                <a:spcPct val="200000"/>
              </a:lnSpc>
              <a:buFont typeface="+mj-lt"/>
              <a:buAutoNum type="arabicPeriod"/>
            </a:pPr>
            <a:r>
              <a:rPr lang="en-US" dirty="0"/>
              <a:t>Homogeneity of variances</a:t>
            </a:r>
          </a:p>
          <a:p>
            <a:endParaRPr lang="en-US" dirty="0"/>
          </a:p>
        </p:txBody>
      </p:sp>
    </p:spTree>
    <p:extLst>
      <p:ext uri="{BB962C8B-B14F-4D97-AF65-F5344CB8AC3E}">
        <p14:creationId xmlns:p14="http://schemas.microsoft.com/office/powerpoint/2010/main" val="39397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p:txBody>
          <a:bodyPr/>
          <a:lstStyle/>
          <a:p>
            <a:pPr marL="0" indent="0">
              <a:buNone/>
            </a:pPr>
            <a:r>
              <a:rPr lang="en-US" b="1" dirty="0"/>
              <a:t>ASSUMPTION 1: TYPE OF DATA</a:t>
            </a:r>
          </a:p>
          <a:p>
            <a:pPr marL="0" indent="0">
              <a:buNone/>
            </a:pPr>
            <a:r>
              <a:rPr lang="en-US" dirty="0"/>
              <a:t>The type of data is essential in choosing the inferential test:</a:t>
            </a:r>
          </a:p>
          <a:p>
            <a:pPr marL="0" indent="0">
              <a:buNone/>
            </a:pPr>
            <a:endParaRPr lang="en-US" dirty="0"/>
          </a:p>
          <a:p>
            <a:r>
              <a:rPr lang="en-US" b="1" dirty="0"/>
              <a:t>Numerical Data </a:t>
            </a:r>
            <a:r>
              <a:rPr lang="en-US" dirty="0"/>
              <a:t>(Interval/ Ratio)	=  </a:t>
            </a:r>
            <a:r>
              <a:rPr lang="en-US" b="1" dirty="0"/>
              <a:t>Parametric Tests</a:t>
            </a:r>
          </a:p>
          <a:p>
            <a:endParaRPr lang="en-US" b="1" dirty="0"/>
          </a:p>
          <a:p>
            <a:r>
              <a:rPr lang="en-US" b="1" dirty="0"/>
              <a:t>Categorical Data </a:t>
            </a:r>
            <a:r>
              <a:rPr lang="en-US" dirty="0"/>
              <a:t>(Nominal/ ordinal)	=  </a:t>
            </a:r>
            <a:r>
              <a:rPr lang="en-US" b="1" dirty="0"/>
              <a:t>Non-Parametric Tests</a:t>
            </a:r>
          </a:p>
          <a:p>
            <a:endParaRPr lang="en-US" b="1" dirty="0"/>
          </a:p>
          <a:p>
            <a:pPr marL="0" indent="0">
              <a:buNone/>
            </a:pPr>
            <a:endParaRPr lang="en-US" dirty="0"/>
          </a:p>
        </p:txBody>
      </p:sp>
    </p:spTree>
    <p:extLst>
      <p:ext uri="{BB962C8B-B14F-4D97-AF65-F5344CB8AC3E}">
        <p14:creationId xmlns:p14="http://schemas.microsoft.com/office/powerpoint/2010/main" val="130750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1087120" y="0"/>
          <a:ext cx="104546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A16201-3AFA-3B2D-F70D-ED2FB8202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44232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A1AF-7E0C-DA1F-26EE-7B9C0805B002}"/>
              </a:ext>
            </a:extLst>
          </p:cNvPr>
          <p:cNvSpPr>
            <a:spLocks noGrp="1"/>
          </p:cNvSpPr>
          <p:nvPr>
            <p:ph type="title"/>
          </p:nvPr>
        </p:nvSpPr>
        <p:spPr>
          <a:xfrm>
            <a:off x="838200" y="1250028"/>
            <a:ext cx="10515600" cy="1325563"/>
          </a:xfrm>
        </p:spPr>
        <p:txBody>
          <a:bodyPr/>
          <a:lstStyle/>
          <a:p>
            <a:r>
              <a:rPr lang="en-US" dirty="0"/>
              <a:t>The following table summarizes the different types of data and their qualities:</a:t>
            </a:r>
          </a:p>
        </p:txBody>
      </p:sp>
      <p:graphicFrame>
        <p:nvGraphicFramePr>
          <p:cNvPr id="4" name="Content Placeholder 3">
            <a:extLst>
              <a:ext uri="{FF2B5EF4-FFF2-40B4-BE49-F238E27FC236}">
                <a16:creationId xmlns:a16="http://schemas.microsoft.com/office/drawing/2014/main" id="{8F42205C-B65B-20FB-1CE1-87CC491CFE50}"/>
              </a:ext>
            </a:extLst>
          </p:cNvPr>
          <p:cNvGraphicFramePr>
            <a:graphicFrameLocks noGrp="1"/>
          </p:cNvGraphicFramePr>
          <p:nvPr>
            <p:ph idx="1"/>
          </p:nvPr>
        </p:nvGraphicFramePr>
        <p:xfrm>
          <a:off x="0" y="3210032"/>
          <a:ext cx="12242433" cy="2167773"/>
        </p:xfrm>
        <a:graphic>
          <a:graphicData uri="http://schemas.openxmlformats.org/drawingml/2006/table">
            <a:tbl>
              <a:tblPr firstRow="1" firstCol="1" bandRow="1">
                <a:tableStyleId>{C083E6E3-FA7D-4D7B-A595-EF9225AFEA82}</a:tableStyleId>
              </a:tblPr>
              <a:tblGrid>
                <a:gridCol w="5394929">
                  <a:extLst>
                    <a:ext uri="{9D8B030D-6E8A-4147-A177-3AD203B41FA5}">
                      <a16:colId xmlns:a16="http://schemas.microsoft.com/office/drawing/2014/main" val="3617797647"/>
                    </a:ext>
                  </a:extLst>
                </a:gridCol>
                <a:gridCol w="1915875">
                  <a:extLst>
                    <a:ext uri="{9D8B030D-6E8A-4147-A177-3AD203B41FA5}">
                      <a16:colId xmlns:a16="http://schemas.microsoft.com/office/drawing/2014/main" val="2810609180"/>
                    </a:ext>
                  </a:extLst>
                </a:gridCol>
                <a:gridCol w="1741370">
                  <a:extLst>
                    <a:ext uri="{9D8B030D-6E8A-4147-A177-3AD203B41FA5}">
                      <a16:colId xmlns:a16="http://schemas.microsoft.com/office/drawing/2014/main" val="2567963578"/>
                    </a:ext>
                  </a:extLst>
                </a:gridCol>
                <a:gridCol w="1742599">
                  <a:extLst>
                    <a:ext uri="{9D8B030D-6E8A-4147-A177-3AD203B41FA5}">
                      <a16:colId xmlns:a16="http://schemas.microsoft.com/office/drawing/2014/main" val="4014922218"/>
                    </a:ext>
                  </a:extLst>
                </a:gridCol>
                <a:gridCol w="1447660">
                  <a:extLst>
                    <a:ext uri="{9D8B030D-6E8A-4147-A177-3AD203B41FA5}">
                      <a16:colId xmlns:a16="http://schemas.microsoft.com/office/drawing/2014/main" val="3746211072"/>
                    </a:ext>
                  </a:extLst>
                </a:gridCol>
              </a:tblGrid>
              <a:tr h="508738">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gridSpan="2">
                  <a:txBody>
                    <a:bodyPr/>
                    <a:lstStyle/>
                    <a:p>
                      <a:pPr marL="0" marR="0" algn="ctr">
                        <a:lnSpc>
                          <a:spcPct val="107000"/>
                        </a:lnSpc>
                        <a:spcBef>
                          <a:spcPts val="0"/>
                        </a:spcBef>
                        <a:spcAft>
                          <a:spcPts val="0"/>
                        </a:spcAft>
                      </a:pPr>
                      <a:r>
                        <a:rPr lang="en-US" sz="2000">
                          <a:effectLst/>
                        </a:rPr>
                        <a:t>CATEGORICAL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tc gridSpan="2">
                  <a:txBody>
                    <a:bodyPr/>
                    <a:lstStyle/>
                    <a:p>
                      <a:pPr marL="0" marR="0" algn="ctr">
                        <a:lnSpc>
                          <a:spcPct val="107000"/>
                        </a:lnSpc>
                        <a:spcBef>
                          <a:spcPts val="0"/>
                        </a:spcBef>
                        <a:spcAft>
                          <a:spcPts val="0"/>
                        </a:spcAft>
                      </a:pPr>
                      <a:r>
                        <a:rPr lang="en-US" sz="2000">
                          <a:effectLst/>
                        </a:rPr>
                        <a:t>NUMERICAL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extLst>
                  <a:ext uri="{0D108BD9-81ED-4DB2-BD59-A6C34878D82A}">
                    <a16:rowId xmlns:a16="http://schemas.microsoft.com/office/drawing/2014/main" val="231286231"/>
                  </a:ext>
                </a:extLst>
              </a:tr>
              <a:tr h="331807">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Nominal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Ordinal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Interval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rPr>
                        <a:t>Ratio data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1136145547"/>
                  </a:ext>
                </a:extLst>
              </a:tr>
              <a:tr h="331807">
                <a:tc>
                  <a:txBody>
                    <a:bodyPr/>
                    <a:lstStyle/>
                    <a:p>
                      <a:pPr marL="0" marR="0" algn="l">
                        <a:lnSpc>
                          <a:spcPct val="107000"/>
                        </a:lnSpc>
                        <a:spcBef>
                          <a:spcPts val="0"/>
                        </a:spcBef>
                        <a:spcAft>
                          <a:spcPts val="0"/>
                        </a:spcAft>
                      </a:pPr>
                      <a:r>
                        <a:rPr lang="en-US" sz="2000" dirty="0">
                          <a:effectLst/>
                        </a:rPr>
                        <a:t>Can be named/ identified/ grouped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67823730"/>
                  </a:ext>
                </a:extLst>
              </a:tr>
              <a:tr h="331807">
                <a:tc>
                  <a:txBody>
                    <a:bodyPr/>
                    <a:lstStyle/>
                    <a:p>
                      <a:pPr marL="0" marR="0" algn="l">
                        <a:lnSpc>
                          <a:spcPct val="107000"/>
                        </a:lnSpc>
                        <a:spcBef>
                          <a:spcPts val="0"/>
                        </a:spcBef>
                        <a:spcAft>
                          <a:spcPts val="0"/>
                        </a:spcAft>
                      </a:pPr>
                      <a:r>
                        <a:rPr lang="en-US" sz="2000" dirty="0">
                          <a:effectLst/>
                        </a:rPr>
                        <a:t>Can be ordered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78964104"/>
                  </a:ext>
                </a:extLst>
              </a:tr>
              <a:tr h="331807">
                <a:tc>
                  <a:txBody>
                    <a:bodyPr/>
                    <a:lstStyle/>
                    <a:p>
                      <a:pPr marL="0" marR="0" algn="l">
                        <a:lnSpc>
                          <a:spcPct val="107000"/>
                        </a:lnSpc>
                        <a:spcBef>
                          <a:spcPts val="0"/>
                        </a:spcBef>
                        <a:spcAft>
                          <a:spcPts val="0"/>
                        </a:spcAft>
                      </a:pPr>
                      <a:r>
                        <a:rPr lang="en-US" sz="2000" dirty="0">
                          <a:effectLst/>
                        </a:rPr>
                        <a:t>Equal &amp; meaningful distance between values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3738908773"/>
                  </a:ext>
                </a:extLst>
              </a:tr>
              <a:tr h="331807">
                <a:tc>
                  <a:txBody>
                    <a:bodyPr/>
                    <a:lstStyle/>
                    <a:p>
                      <a:pPr marL="0" marR="0" algn="l">
                        <a:lnSpc>
                          <a:spcPct val="107000"/>
                        </a:lnSpc>
                        <a:spcBef>
                          <a:spcPts val="0"/>
                        </a:spcBef>
                        <a:spcAft>
                          <a:spcPts val="0"/>
                        </a:spcAft>
                      </a:pPr>
                      <a:r>
                        <a:rPr lang="en-US" sz="2000" dirty="0">
                          <a:effectLst/>
                        </a:rPr>
                        <a:t>Has an absolute zero value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342877160"/>
                  </a:ext>
                </a:extLst>
              </a:tr>
            </a:tbl>
          </a:graphicData>
        </a:graphic>
      </p:graphicFrame>
      <p:pic>
        <p:nvPicPr>
          <p:cNvPr id="5" name="Picture 4">
            <a:extLst>
              <a:ext uri="{FF2B5EF4-FFF2-40B4-BE49-F238E27FC236}">
                <a16:creationId xmlns:a16="http://schemas.microsoft.com/office/drawing/2014/main" id="{781622AB-09FC-F31B-8156-BA801E15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50100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7C18-F7AE-D853-307C-C1CCF443A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4E5CB-51E0-C341-D8BA-A6184FF8C3A4}"/>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238AEBE5-648C-7FCC-B9F1-C5EDB3C68402}"/>
              </a:ext>
            </a:extLst>
          </p:cNvPr>
          <p:cNvSpPr>
            <a:spLocks noGrp="1"/>
          </p:cNvSpPr>
          <p:nvPr>
            <p:ph idx="1"/>
          </p:nvPr>
        </p:nvSpPr>
        <p:spPr/>
        <p:txBody>
          <a:bodyPr/>
          <a:lstStyle/>
          <a:p>
            <a:pPr marL="0" indent="0">
              <a:buNone/>
            </a:pPr>
            <a:r>
              <a:rPr lang="en-US" b="1" dirty="0"/>
              <a:t>ASSUMPTION 1: TYPE OF DATA</a:t>
            </a:r>
          </a:p>
          <a:p>
            <a:pPr marL="0" indent="0">
              <a:buNone/>
            </a:pPr>
            <a:r>
              <a:rPr lang="en-US" dirty="0"/>
              <a:t>The type of data is essential in choosing the inferential test:</a:t>
            </a:r>
          </a:p>
          <a:p>
            <a:pPr marL="0" indent="0">
              <a:buNone/>
            </a:pPr>
            <a:endParaRPr lang="en-US" dirty="0"/>
          </a:p>
          <a:p>
            <a:r>
              <a:rPr lang="en-US" b="1" dirty="0"/>
              <a:t>Numerical Data </a:t>
            </a:r>
            <a:r>
              <a:rPr lang="en-US" dirty="0"/>
              <a:t>(Interval/ Ratio)	=  </a:t>
            </a:r>
            <a:r>
              <a:rPr lang="en-US" b="1" dirty="0"/>
              <a:t>Parametric Tests</a:t>
            </a:r>
          </a:p>
          <a:p>
            <a:endParaRPr lang="en-US" b="1" dirty="0"/>
          </a:p>
          <a:p>
            <a:r>
              <a:rPr lang="en-US" b="1" dirty="0"/>
              <a:t>Categorical Data </a:t>
            </a:r>
            <a:r>
              <a:rPr lang="en-US" dirty="0"/>
              <a:t>(Nominal/ ordinal)	=  </a:t>
            </a:r>
            <a:r>
              <a:rPr lang="en-US" b="1" dirty="0"/>
              <a:t>Non-Parametric Tests</a:t>
            </a:r>
          </a:p>
          <a:p>
            <a:endParaRPr lang="en-US" b="1" dirty="0"/>
          </a:p>
          <a:p>
            <a:pPr marL="0" indent="0">
              <a:buNone/>
            </a:pPr>
            <a:endParaRPr lang="en-US" dirty="0"/>
          </a:p>
        </p:txBody>
      </p:sp>
    </p:spTree>
    <p:extLst>
      <p:ext uri="{BB962C8B-B14F-4D97-AF65-F5344CB8AC3E}">
        <p14:creationId xmlns:p14="http://schemas.microsoft.com/office/powerpoint/2010/main" val="330366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p:txBody>
          <a:bodyPr/>
          <a:lstStyle/>
          <a:p>
            <a:pPr marL="0" indent="0">
              <a:buNone/>
            </a:pPr>
            <a:r>
              <a:rPr lang="en-US" b="1" dirty="0"/>
              <a:t>ASSUMPTION 2: SAMPLING APPROACH</a:t>
            </a:r>
          </a:p>
          <a:p>
            <a:pPr marL="0" indent="0">
              <a:buNone/>
            </a:pPr>
            <a:r>
              <a:rPr lang="en-US" dirty="0"/>
              <a:t>The sampling approach also plays a role in choosing the inferential test:</a:t>
            </a:r>
          </a:p>
          <a:p>
            <a:pPr marL="0" indent="0">
              <a:buNone/>
            </a:pPr>
            <a:endParaRPr lang="en-US" dirty="0"/>
          </a:p>
          <a:p>
            <a:r>
              <a:rPr lang="en-US" b="1" dirty="0"/>
              <a:t>Randomly Recruited Sample </a:t>
            </a:r>
            <a:r>
              <a:rPr lang="en-US" dirty="0"/>
              <a:t>= Parametric Tests</a:t>
            </a:r>
          </a:p>
          <a:p>
            <a:endParaRPr lang="en-US" dirty="0"/>
          </a:p>
          <a:p>
            <a:r>
              <a:rPr lang="en-US" b="1" dirty="0"/>
              <a:t>Non-Randomly Recruited Sample </a:t>
            </a:r>
            <a:r>
              <a:rPr lang="en-US" dirty="0"/>
              <a:t>= Non-Parametric Tests</a:t>
            </a:r>
          </a:p>
        </p:txBody>
      </p:sp>
    </p:spTree>
    <p:extLst>
      <p:ext uri="{BB962C8B-B14F-4D97-AF65-F5344CB8AC3E}">
        <p14:creationId xmlns:p14="http://schemas.microsoft.com/office/powerpoint/2010/main" val="319912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46905D-AC63-B2AB-E721-BC8BDA26400F}"/>
              </a:ext>
            </a:extLst>
          </p:cNvPr>
          <p:cNvGraphicFramePr>
            <a:graphicFrameLocks noGrp="1"/>
          </p:cNvGraphicFramePr>
          <p:nvPr>
            <p:ph idx="1"/>
          </p:nvPr>
        </p:nvGraphicFramePr>
        <p:xfrm>
          <a:off x="-5426" y="904240"/>
          <a:ext cx="12197426" cy="4700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A385B5-6B9D-358A-BFD2-1166A9675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2" name="TextBox 1">
            <a:extLst>
              <a:ext uri="{FF2B5EF4-FFF2-40B4-BE49-F238E27FC236}">
                <a16:creationId xmlns:a16="http://schemas.microsoft.com/office/drawing/2014/main" id="{B0823C92-30D3-DC9A-6494-834371CAAEC2}"/>
              </a:ext>
            </a:extLst>
          </p:cNvPr>
          <p:cNvSpPr txBox="1"/>
          <p:nvPr/>
        </p:nvSpPr>
        <p:spPr>
          <a:xfrm>
            <a:off x="3535680" y="5750957"/>
            <a:ext cx="20320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Random</a:t>
            </a:r>
          </a:p>
          <a:p>
            <a:pPr marL="342900" indent="-342900">
              <a:buFont typeface="Arial" panose="020B0604020202020204" pitchFamily="34" charset="0"/>
              <a:buChar char="•"/>
            </a:pPr>
            <a:r>
              <a:rPr lang="en-US" sz="2000" dirty="0"/>
              <a:t>Generalizable</a:t>
            </a:r>
          </a:p>
        </p:txBody>
      </p:sp>
      <p:sp>
        <p:nvSpPr>
          <p:cNvPr id="3" name="TextBox 2">
            <a:extLst>
              <a:ext uri="{FF2B5EF4-FFF2-40B4-BE49-F238E27FC236}">
                <a16:creationId xmlns:a16="http://schemas.microsoft.com/office/drawing/2014/main" id="{92E65AEC-070C-EBDF-0FE8-227B69A51C81}"/>
              </a:ext>
            </a:extLst>
          </p:cNvPr>
          <p:cNvSpPr txBox="1"/>
          <p:nvPr/>
        </p:nvSpPr>
        <p:spPr>
          <a:xfrm>
            <a:off x="6929121" y="5750957"/>
            <a:ext cx="2702559"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Non-random</a:t>
            </a:r>
          </a:p>
          <a:p>
            <a:pPr marL="342900" indent="-342900">
              <a:buFont typeface="Arial" panose="020B0604020202020204" pitchFamily="34" charset="0"/>
              <a:buChar char="•"/>
            </a:pPr>
            <a:r>
              <a:rPr lang="en-US" sz="2000" dirty="0"/>
              <a:t>Non-generalizable</a:t>
            </a:r>
          </a:p>
        </p:txBody>
      </p:sp>
    </p:spTree>
    <p:extLst>
      <p:ext uri="{BB962C8B-B14F-4D97-AF65-F5344CB8AC3E}">
        <p14:creationId xmlns:p14="http://schemas.microsoft.com/office/powerpoint/2010/main" val="92388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p:txBody>
          <a:bodyPr/>
          <a:lstStyle/>
          <a:p>
            <a:pPr marL="0" indent="0">
              <a:buNone/>
            </a:pPr>
            <a:r>
              <a:rPr lang="en-US" b="1" dirty="0"/>
              <a:t>Assumption 3: Distribution of results</a:t>
            </a:r>
          </a:p>
          <a:p>
            <a:pPr marL="0" indent="0">
              <a:buNone/>
            </a:pPr>
            <a:endParaRPr lang="en-US" b="1" dirty="0"/>
          </a:p>
          <a:p>
            <a:pPr marL="0" indent="0">
              <a:buNone/>
            </a:pPr>
            <a:r>
              <a:rPr lang="en-US" dirty="0"/>
              <a:t>A distribution describes the </a:t>
            </a:r>
            <a:r>
              <a:rPr lang="en-US" b="1" dirty="0"/>
              <a:t>clustering of scores in a dataset</a:t>
            </a:r>
            <a:r>
              <a:rPr lang="en-US" dirty="0"/>
              <a:t>. </a:t>
            </a:r>
          </a:p>
          <a:p>
            <a:pPr marL="0" indent="0">
              <a:buNone/>
            </a:pPr>
            <a:endParaRPr lang="en-US" dirty="0"/>
          </a:p>
          <a:p>
            <a:pPr marL="0" indent="0">
              <a:buNone/>
            </a:pPr>
            <a:r>
              <a:rPr lang="en-US" dirty="0"/>
              <a:t>In a normal distribution, the numbers (e.g., scores on a particular test) cluster </a:t>
            </a:r>
            <a:r>
              <a:rPr lang="en-US" b="1" dirty="0"/>
              <a:t>evenly around the mean</a:t>
            </a:r>
            <a:r>
              <a:rPr lang="en-US" dirty="0"/>
              <a:t>. </a:t>
            </a:r>
          </a:p>
        </p:txBody>
      </p:sp>
    </p:spTree>
    <p:extLst>
      <p:ext uri="{BB962C8B-B14F-4D97-AF65-F5344CB8AC3E}">
        <p14:creationId xmlns:p14="http://schemas.microsoft.com/office/powerpoint/2010/main" val="202531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67D5-7870-7723-58D1-00E9F6951DE3}"/>
              </a:ext>
            </a:extLst>
          </p:cNvPr>
          <p:cNvSpPr>
            <a:spLocks noGrp="1"/>
          </p:cNvSpPr>
          <p:nvPr>
            <p:ph type="title"/>
          </p:nvPr>
        </p:nvSpPr>
        <p:spPr/>
        <p:txBody>
          <a:bodyPr/>
          <a:lstStyle/>
          <a:p>
            <a:r>
              <a:rPr lang="en-US" dirty="0"/>
              <a:t>What is a normal (</a:t>
            </a:r>
            <a:r>
              <a:rPr lang="en-US" b="1" dirty="0"/>
              <a:t>gaussian</a:t>
            </a:r>
            <a:r>
              <a:rPr lang="en-US" dirty="0"/>
              <a:t>) distribution?</a:t>
            </a:r>
          </a:p>
        </p:txBody>
      </p:sp>
      <p:pic>
        <p:nvPicPr>
          <p:cNvPr id="8" name="Content Placeholder 7">
            <a:extLst>
              <a:ext uri="{FF2B5EF4-FFF2-40B4-BE49-F238E27FC236}">
                <a16:creationId xmlns:a16="http://schemas.microsoft.com/office/drawing/2014/main" id="{B05EAB38-AA5C-DB28-1ABF-04876C1232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1791915"/>
            <a:ext cx="7638089" cy="4700960"/>
          </a:xfrm>
        </p:spPr>
      </p:pic>
      <p:cxnSp>
        <p:nvCxnSpPr>
          <p:cNvPr id="4" name="Straight Connector 3">
            <a:extLst>
              <a:ext uri="{FF2B5EF4-FFF2-40B4-BE49-F238E27FC236}">
                <a16:creationId xmlns:a16="http://schemas.microsoft.com/office/drawing/2014/main" id="{F92F5BDC-3DB0-E163-C88B-849D07D1D6EF}"/>
              </a:ext>
            </a:extLst>
          </p:cNvPr>
          <p:cNvCxnSpPr>
            <a:cxnSpLocks/>
          </p:cNvCxnSpPr>
          <p:nvPr/>
        </p:nvCxnSpPr>
        <p:spPr>
          <a:xfrm>
            <a:off x="6152445" y="1791915"/>
            <a:ext cx="0" cy="308488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1619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446550"/>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a:t>
            </a:r>
            <a:r>
              <a:rPr lang="en-US" sz="4400" dirty="0">
                <a:solidFill>
                  <a:srgbClr val="000000"/>
                </a:solidFill>
                <a:latin typeface="Calibri" panose="020F0502020204030204" pitchFamily="34" charset="0"/>
              </a:rPr>
              <a:t>7</a:t>
            </a:r>
            <a:r>
              <a:rPr lang="en-US" sz="4400" i="0" u="none" strike="noStrike" baseline="0" dirty="0">
                <a:solidFill>
                  <a:srgbClr val="000000"/>
                </a:solidFill>
                <a:latin typeface="Calibri" panose="020F0502020204030204" pitchFamily="34" charset="0"/>
              </a:rPr>
              <a:t>:</a:t>
            </a:r>
          </a:p>
          <a:p>
            <a:pPr algn="ctr"/>
            <a:r>
              <a:rPr lang="en-US" sz="4400" b="1" i="0" u="none" strike="noStrike" baseline="0" dirty="0">
                <a:solidFill>
                  <a:srgbClr val="000000"/>
                </a:solidFill>
                <a:latin typeface="Calibri" panose="020F0502020204030204" pitchFamily="34" charset="0"/>
              </a:rPr>
              <a:t>IMPORTANT CONCEPTS IN HYPOTHESIS TESTING</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67D5-7870-7723-58D1-00E9F6951DE3}"/>
              </a:ext>
            </a:extLst>
          </p:cNvPr>
          <p:cNvSpPr>
            <a:spLocks noGrp="1"/>
          </p:cNvSpPr>
          <p:nvPr>
            <p:ph type="title"/>
          </p:nvPr>
        </p:nvSpPr>
        <p:spPr/>
        <p:txBody>
          <a:bodyPr/>
          <a:lstStyle/>
          <a:p>
            <a:r>
              <a:rPr lang="en-US" dirty="0"/>
              <a:t>What is a normal distribution?</a:t>
            </a:r>
          </a:p>
        </p:txBody>
      </p:sp>
      <p:sp>
        <p:nvSpPr>
          <p:cNvPr id="4" name="Content Placeholder 3">
            <a:extLst>
              <a:ext uri="{FF2B5EF4-FFF2-40B4-BE49-F238E27FC236}">
                <a16:creationId xmlns:a16="http://schemas.microsoft.com/office/drawing/2014/main" id="{C0993D9D-C754-9986-02FB-16C5EFD0A6AF}"/>
              </a:ext>
            </a:extLst>
          </p:cNvPr>
          <p:cNvSpPr>
            <a:spLocks noGrp="1"/>
          </p:cNvSpPr>
          <p:nvPr>
            <p:ph idx="1"/>
          </p:nvPr>
        </p:nvSpPr>
        <p:spPr>
          <a:xfrm>
            <a:off x="838200" y="1825625"/>
            <a:ext cx="10515600" cy="999637"/>
          </a:xfrm>
        </p:spPr>
        <p:txBody>
          <a:bodyPr/>
          <a:lstStyle/>
          <a:p>
            <a:r>
              <a:rPr lang="en-US" dirty="0"/>
              <a:t>Let’s say we have 10 students who passed the International English Language Testing System (IELTS) and got the following results</a:t>
            </a:r>
          </a:p>
        </p:txBody>
      </p:sp>
      <p:pic>
        <p:nvPicPr>
          <p:cNvPr id="5" name="Picture 4">
            <a:extLst>
              <a:ext uri="{FF2B5EF4-FFF2-40B4-BE49-F238E27FC236}">
                <a16:creationId xmlns:a16="http://schemas.microsoft.com/office/drawing/2014/main" id="{0DAB6EDF-E69E-EA6A-231A-ECD16D704D61}"/>
              </a:ext>
            </a:extLst>
          </p:cNvPr>
          <p:cNvPicPr>
            <a:picLocks noChangeAspect="1"/>
          </p:cNvPicPr>
          <p:nvPr/>
        </p:nvPicPr>
        <p:blipFill>
          <a:blip r:embed="rId2"/>
          <a:stretch>
            <a:fillRect/>
          </a:stretch>
        </p:blipFill>
        <p:spPr>
          <a:xfrm>
            <a:off x="4680988" y="2825262"/>
            <a:ext cx="2830023" cy="3902268"/>
          </a:xfrm>
          <a:prstGeom prst="rect">
            <a:avLst/>
          </a:prstGeom>
        </p:spPr>
      </p:pic>
    </p:spTree>
    <p:extLst>
      <p:ext uri="{BB962C8B-B14F-4D97-AF65-F5344CB8AC3E}">
        <p14:creationId xmlns:p14="http://schemas.microsoft.com/office/powerpoint/2010/main" val="61583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67D5-7870-7723-58D1-00E9F6951DE3}"/>
              </a:ext>
            </a:extLst>
          </p:cNvPr>
          <p:cNvSpPr>
            <a:spLocks noGrp="1"/>
          </p:cNvSpPr>
          <p:nvPr>
            <p:ph type="title"/>
          </p:nvPr>
        </p:nvSpPr>
        <p:spPr/>
        <p:txBody>
          <a:bodyPr>
            <a:noAutofit/>
          </a:bodyPr>
          <a:lstStyle/>
          <a:p>
            <a:r>
              <a:rPr lang="en-US" sz="3200" dirty="0"/>
              <a:t>If we plot the results and find this shape, this would be considered as a normal distribution of results …</a:t>
            </a:r>
          </a:p>
        </p:txBody>
      </p:sp>
      <p:pic>
        <p:nvPicPr>
          <p:cNvPr id="6" name="Content Placeholder 5">
            <a:extLst>
              <a:ext uri="{FF2B5EF4-FFF2-40B4-BE49-F238E27FC236}">
                <a16:creationId xmlns:a16="http://schemas.microsoft.com/office/drawing/2014/main" id="{3962A462-81E5-93F8-1328-A69CD08D1935}"/>
              </a:ext>
            </a:extLst>
          </p:cNvPr>
          <p:cNvPicPr>
            <a:picLocks noGrp="1" noChangeAspect="1"/>
          </p:cNvPicPr>
          <p:nvPr>
            <p:ph idx="1"/>
          </p:nvPr>
        </p:nvPicPr>
        <p:blipFill>
          <a:blip r:embed="rId2"/>
          <a:stretch>
            <a:fillRect/>
          </a:stretch>
        </p:blipFill>
        <p:spPr>
          <a:xfrm>
            <a:off x="2162908" y="1585181"/>
            <a:ext cx="8944350" cy="5278633"/>
          </a:xfrm>
        </p:spPr>
      </p:pic>
      <p:sp>
        <p:nvSpPr>
          <p:cNvPr id="3" name="TextBox 2">
            <a:extLst>
              <a:ext uri="{FF2B5EF4-FFF2-40B4-BE49-F238E27FC236}">
                <a16:creationId xmlns:a16="http://schemas.microsoft.com/office/drawing/2014/main" id="{478CB98C-6600-7BB1-FD4C-5F8B467102FA}"/>
              </a:ext>
            </a:extLst>
          </p:cNvPr>
          <p:cNvSpPr txBox="1"/>
          <p:nvPr/>
        </p:nvSpPr>
        <p:spPr>
          <a:xfrm>
            <a:off x="203200" y="2957689"/>
            <a:ext cx="1959708" cy="369332"/>
          </a:xfrm>
          <a:prstGeom prst="rect">
            <a:avLst/>
          </a:prstGeom>
          <a:noFill/>
        </p:spPr>
        <p:txBody>
          <a:bodyPr wrap="square" rtlCol="0">
            <a:spAutoFit/>
          </a:bodyPr>
          <a:lstStyle/>
          <a:p>
            <a:r>
              <a:rPr lang="en-US" b="1" dirty="0"/>
              <a:t>Histogram chart</a:t>
            </a:r>
          </a:p>
        </p:txBody>
      </p:sp>
    </p:spTree>
    <p:extLst>
      <p:ext uri="{BB962C8B-B14F-4D97-AF65-F5344CB8AC3E}">
        <p14:creationId xmlns:p14="http://schemas.microsoft.com/office/powerpoint/2010/main" val="338602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4C2A1-6462-9C16-B8FA-2BB6CA7FDF9E}"/>
              </a:ext>
            </a:extLst>
          </p:cNvPr>
          <p:cNvSpPr>
            <a:spLocks noGrp="1"/>
          </p:cNvSpPr>
          <p:nvPr>
            <p:ph idx="1"/>
          </p:nvPr>
        </p:nvSpPr>
        <p:spPr>
          <a:xfrm>
            <a:off x="838200" y="2034381"/>
            <a:ext cx="10515600" cy="2789238"/>
          </a:xfrm>
        </p:spPr>
        <p:txBody>
          <a:bodyPr>
            <a:normAutofit/>
          </a:bodyPr>
          <a:lstStyle/>
          <a:p>
            <a:pPr>
              <a:lnSpc>
                <a:spcPct val="200000"/>
              </a:lnSpc>
            </a:pPr>
            <a:r>
              <a:rPr lang="en-US" dirty="0"/>
              <a:t>In statistics, </a:t>
            </a:r>
            <a:r>
              <a:rPr lang="en-US" b="1" dirty="0"/>
              <a:t>the central limit theorem </a:t>
            </a:r>
            <a:r>
              <a:rPr lang="en-US" dirty="0"/>
              <a:t>dictates that the results gathered from a </a:t>
            </a:r>
            <a:r>
              <a:rPr lang="en-US" b="1" dirty="0">
                <a:solidFill>
                  <a:srgbClr val="FF0000"/>
                </a:solidFill>
              </a:rPr>
              <a:t>sufficiently large and randomly recruited participants </a:t>
            </a:r>
            <a:r>
              <a:rPr lang="en-US" dirty="0"/>
              <a:t>would result in a </a:t>
            </a:r>
            <a:r>
              <a:rPr lang="en-US" b="1" dirty="0">
                <a:solidFill>
                  <a:srgbClr val="FF0000"/>
                </a:solidFill>
              </a:rPr>
              <a:t>normal distribution</a:t>
            </a:r>
            <a:r>
              <a:rPr lang="en-US" dirty="0"/>
              <a:t>. </a:t>
            </a:r>
          </a:p>
          <a:p>
            <a:endParaRPr lang="en-US" dirty="0"/>
          </a:p>
        </p:txBody>
      </p:sp>
    </p:spTree>
    <p:extLst>
      <p:ext uri="{BB962C8B-B14F-4D97-AF65-F5344CB8AC3E}">
        <p14:creationId xmlns:p14="http://schemas.microsoft.com/office/powerpoint/2010/main" val="350842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A178-F2B7-E7A6-647C-1A6AA95D3394}"/>
              </a:ext>
            </a:extLst>
          </p:cNvPr>
          <p:cNvSpPr>
            <a:spLocks noGrp="1"/>
          </p:cNvSpPr>
          <p:nvPr>
            <p:ph type="title"/>
          </p:nvPr>
        </p:nvSpPr>
        <p:spPr/>
        <p:txBody>
          <a:bodyPr/>
          <a:lstStyle/>
          <a:p>
            <a:r>
              <a:rPr lang="en-US" dirty="0"/>
              <a:t>Distribution of height</a:t>
            </a:r>
            <a:endParaRPr lang="ar-DZ" dirty="0"/>
          </a:p>
        </p:txBody>
      </p:sp>
      <p:pic>
        <p:nvPicPr>
          <p:cNvPr id="5" name="Content Placeholder 4">
            <a:extLst>
              <a:ext uri="{FF2B5EF4-FFF2-40B4-BE49-F238E27FC236}">
                <a16:creationId xmlns:a16="http://schemas.microsoft.com/office/drawing/2014/main" id="{7E702FF0-F34F-D3CB-0DB0-74BB791021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0063" y="1825625"/>
            <a:ext cx="6091873" cy="4351338"/>
          </a:xfrm>
        </p:spPr>
      </p:pic>
    </p:spTree>
    <p:extLst>
      <p:ext uri="{BB962C8B-B14F-4D97-AF65-F5344CB8AC3E}">
        <p14:creationId xmlns:p14="http://schemas.microsoft.com/office/powerpoint/2010/main" val="415818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404F-7012-38DA-B748-6B78615D3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A0FDF-2D75-AEC4-4A5E-529692D8F2A2}"/>
              </a:ext>
            </a:extLst>
          </p:cNvPr>
          <p:cNvSpPr>
            <a:spLocks noGrp="1"/>
          </p:cNvSpPr>
          <p:nvPr>
            <p:ph type="title"/>
          </p:nvPr>
        </p:nvSpPr>
        <p:spPr/>
        <p:txBody>
          <a:bodyPr/>
          <a:lstStyle/>
          <a:p>
            <a:r>
              <a:rPr lang="en-US" dirty="0"/>
              <a:t>Marathon runners creating a normal distribution curve</a:t>
            </a:r>
            <a:endParaRPr lang="ar-DZ" dirty="0"/>
          </a:p>
        </p:txBody>
      </p:sp>
      <p:pic>
        <p:nvPicPr>
          <p:cNvPr id="5" name="Content Placeholder 4">
            <a:extLst>
              <a:ext uri="{FF2B5EF4-FFF2-40B4-BE49-F238E27FC236}">
                <a16:creationId xmlns:a16="http://schemas.microsoft.com/office/drawing/2014/main" id="{50572013-6D31-FE24-B6BB-8DE471F99E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6156"/>
          <a:stretch>
            <a:fillRect/>
          </a:stretch>
        </p:blipFill>
        <p:spPr>
          <a:xfrm>
            <a:off x="345663" y="1606563"/>
            <a:ext cx="11500674" cy="5251437"/>
          </a:xfrm>
        </p:spPr>
      </p:pic>
    </p:spTree>
    <p:extLst>
      <p:ext uri="{BB962C8B-B14F-4D97-AF65-F5344CB8AC3E}">
        <p14:creationId xmlns:p14="http://schemas.microsoft.com/office/powerpoint/2010/main" val="410434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92B9-8C03-2247-74E1-10D94F486B41}"/>
              </a:ext>
            </a:extLst>
          </p:cNvPr>
          <p:cNvSpPr>
            <a:spLocks noGrp="1"/>
          </p:cNvSpPr>
          <p:nvPr>
            <p:ph type="title"/>
          </p:nvPr>
        </p:nvSpPr>
        <p:spPr/>
        <p:txBody>
          <a:bodyPr/>
          <a:lstStyle/>
          <a:p>
            <a:r>
              <a:rPr lang="en-US" dirty="0"/>
              <a:t>Range of weight lifting at the gym ..</a:t>
            </a:r>
            <a:endParaRPr lang="ar-DZ" dirty="0"/>
          </a:p>
        </p:txBody>
      </p:sp>
      <p:pic>
        <p:nvPicPr>
          <p:cNvPr id="5" name="Content Placeholder 4">
            <a:extLst>
              <a:ext uri="{FF2B5EF4-FFF2-40B4-BE49-F238E27FC236}">
                <a16:creationId xmlns:a16="http://schemas.microsoft.com/office/drawing/2014/main" id="{EB4C1BB1-B01E-2A3D-4640-73FE7CD2FD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3520" y="1358053"/>
            <a:ext cx="4124960" cy="5499947"/>
          </a:xfrm>
        </p:spPr>
      </p:pic>
    </p:spTree>
    <p:extLst>
      <p:ext uri="{BB962C8B-B14F-4D97-AF65-F5344CB8AC3E}">
        <p14:creationId xmlns:p14="http://schemas.microsoft.com/office/powerpoint/2010/main" val="354053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62D79-FB71-B15F-21C8-8BDE707B029A}"/>
              </a:ext>
            </a:extLst>
          </p:cNvPr>
          <p:cNvSpPr>
            <a:spLocks noGrp="1"/>
          </p:cNvSpPr>
          <p:nvPr>
            <p:ph idx="1"/>
          </p:nvPr>
        </p:nvSpPr>
        <p:spPr>
          <a:xfrm>
            <a:off x="838200" y="711933"/>
            <a:ext cx="10515600" cy="1327883"/>
          </a:xfrm>
        </p:spPr>
        <p:txBody>
          <a:bodyPr/>
          <a:lstStyle/>
          <a:p>
            <a:r>
              <a:rPr lang="en-US" dirty="0"/>
              <a:t>Issues or inconsistencies in </a:t>
            </a:r>
            <a:r>
              <a:rPr lang="en-US" b="1" dirty="0"/>
              <a:t>participants’</a:t>
            </a:r>
            <a:r>
              <a:rPr lang="en-US" dirty="0"/>
              <a:t> </a:t>
            </a:r>
            <a:r>
              <a:rPr lang="en-US" b="1" dirty="0"/>
              <a:t>recruitment</a:t>
            </a:r>
            <a:r>
              <a:rPr lang="en-US" dirty="0"/>
              <a:t> or </a:t>
            </a:r>
            <a:r>
              <a:rPr lang="en-US" b="1" dirty="0"/>
              <a:t>control of external factors </a:t>
            </a:r>
            <a:r>
              <a:rPr lang="en-US" dirty="0"/>
              <a:t>in the study may result in a skewed distribution. The following figures demonstrate the type of skewed distributions: </a:t>
            </a:r>
          </a:p>
        </p:txBody>
      </p:sp>
      <p:pic>
        <p:nvPicPr>
          <p:cNvPr id="4" name="Picture 3">
            <a:extLst>
              <a:ext uri="{FF2B5EF4-FFF2-40B4-BE49-F238E27FC236}">
                <a16:creationId xmlns:a16="http://schemas.microsoft.com/office/drawing/2014/main" id="{C217C418-1E57-307E-2C89-398DD2977734}"/>
              </a:ext>
            </a:extLst>
          </p:cNvPr>
          <p:cNvPicPr>
            <a:picLocks noChangeAspect="1"/>
          </p:cNvPicPr>
          <p:nvPr/>
        </p:nvPicPr>
        <p:blipFill rotWithShape="1">
          <a:blip r:embed="rId2">
            <a:extLst>
              <a:ext uri="{28A0092B-C50C-407E-A947-70E740481C1C}">
                <a14:useLocalDpi xmlns:a14="http://schemas.microsoft.com/office/drawing/2010/main" val="0"/>
              </a:ext>
            </a:extLst>
          </a:blip>
          <a:srcRect t="21251" b="16074"/>
          <a:stretch/>
        </p:blipFill>
        <p:spPr>
          <a:xfrm>
            <a:off x="106716" y="2359128"/>
            <a:ext cx="11978567" cy="4230357"/>
          </a:xfrm>
          <a:prstGeom prst="rect">
            <a:avLst/>
          </a:prstGeom>
        </p:spPr>
      </p:pic>
    </p:spTree>
    <p:extLst>
      <p:ext uri="{BB962C8B-B14F-4D97-AF65-F5344CB8AC3E}">
        <p14:creationId xmlns:p14="http://schemas.microsoft.com/office/powerpoint/2010/main" val="3364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DB65-E3D5-609C-EB81-E80D2F753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D7277-9126-FB4E-C8B5-360E9A4795E4}"/>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DBB81418-18C1-C457-D460-D5C0B55B85E8}"/>
              </a:ext>
            </a:extLst>
          </p:cNvPr>
          <p:cNvSpPr>
            <a:spLocks noGrp="1"/>
          </p:cNvSpPr>
          <p:nvPr>
            <p:ph idx="1"/>
          </p:nvPr>
        </p:nvSpPr>
        <p:spPr/>
        <p:txBody>
          <a:bodyPr/>
          <a:lstStyle/>
          <a:p>
            <a:pPr marL="0" indent="0">
              <a:buNone/>
            </a:pPr>
            <a:r>
              <a:rPr lang="en-US" b="1" dirty="0"/>
              <a:t>Assumption 3: Distribution of results</a:t>
            </a:r>
          </a:p>
          <a:p>
            <a:pPr marL="0" indent="0">
              <a:buNone/>
            </a:pPr>
            <a:r>
              <a:rPr lang="en-US" dirty="0"/>
              <a:t>Parametric tests require the data to be normally distributed. </a:t>
            </a:r>
          </a:p>
          <a:p>
            <a:pPr marL="0" indent="0">
              <a:buNone/>
            </a:pPr>
            <a:endParaRPr lang="en-US" dirty="0"/>
          </a:p>
          <a:p>
            <a:r>
              <a:rPr lang="en-US" b="1" dirty="0"/>
              <a:t>Normal Distribution </a:t>
            </a:r>
            <a:r>
              <a:rPr lang="en-US" dirty="0"/>
              <a:t>= Parametric Tests</a:t>
            </a:r>
          </a:p>
          <a:p>
            <a:endParaRPr lang="en-US" dirty="0"/>
          </a:p>
          <a:p>
            <a:r>
              <a:rPr lang="en-US" b="1" dirty="0"/>
              <a:t>Non Normally Distributed</a:t>
            </a:r>
            <a:r>
              <a:rPr lang="en-US" dirty="0"/>
              <a:t> = Non-Parametric Tests</a:t>
            </a:r>
          </a:p>
        </p:txBody>
      </p:sp>
    </p:spTree>
    <p:extLst>
      <p:ext uri="{BB962C8B-B14F-4D97-AF65-F5344CB8AC3E}">
        <p14:creationId xmlns:p14="http://schemas.microsoft.com/office/powerpoint/2010/main" val="291368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715BD-53F1-AAB7-3A41-75DDFC91D424}"/>
              </a:ext>
            </a:extLst>
          </p:cNvPr>
          <p:cNvSpPr>
            <a:spLocks noGrp="1"/>
          </p:cNvSpPr>
          <p:nvPr>
            <p:ph idx="1"/>
          </p:nvPr>
        </p:nvSpPr>
        <p:spPr>
          <a:xfrm>
            <a:off x="838200" y="899502"/>
            <a:ext cx="10515600" cy="1280990"/>
          </a:xfrm>
        </p:spPr>
        <p:txBody>
          <a:bodyPr/>
          <a:lstStyle/>
          <a:p>
            <a:r>
              <a:rPr lang="en-US" dirty="0"/>
              <a:t>The two well-known tests of normality, namely, the </a:t>
            </a:r>
            <a:r>
              <a:rPr lang="en-US" b="1" dirty="0"/>
              <a:t>Kolmogorov–Smirnov test </a:t>
            </a:r>
            <a:r>
              <a:rPr lang="en-US" dirty="0"/>
              <a:t>and the </a:t>
            </a:r>
            <a:r>
              <a:rPr lang="en-US" b="1" dirty="0"/>
              <a:t>Shapiro–Wilk test </a:t>
            </a:r>
            <a:r>
              <a:rPr lang="en-US" dirty="0"/>
              <a:t>are the most widely used methods to test the normality of data.</a:t>
            </a:r>
          </a:p>
          <a:p>
            <a:endParaRPr lang="en-US" dirty="0"/>
          </a:p>
          <a:p>
            <a:endParaRPr lang="en-US" dirty="0"/>
          </a:p>
        </p:txBody>
      </p:sp>
      <p:sp>
        <p:nvSpPr>
          <p:cNvPr id="8" name="TextBox 7">
            <a:extLst>
              <a:ext uri="{FF2B5EF4-FFF2-40B4-BE49-F238E27FC236}">
                <a16:creationId xmlns:a16="http://schemas.microsoft.com/office/drawing/2014/main" id="{205A3C88-9A81-F990-4A16-C5293728BDAD}"/>
              </a:ext>
            </a:extLst>
          </p:cNvPr>
          <p:cNvSpPr txBox="1"/>
          <p:nvPr/>
        </p:nvSpPr>
        <p:spPr>
          <a:xfrm>
            <a:off x="1230923" y="4182179"/>
            <a:ext cx="949569" cy="369332"/>
          </a:xfrm>
          <a:prstGeom prst="rect">
            <a:avLst/>
          </a:prstGeom>
          <a:noFill/>
        </p:spPr>
        <p:txBody>
          <a:bodyPr wrap="square" rtlCol="0">
            <a:spAutoFit/>
          </a:bodyPr>
          <a:lstStyle/>
          <a:p>
            <a:r>
              <a:rPr lang="en-US" b="1" dirty="0"/>
              <a:t>Step 1</a:t>
            </a:r>
          </a:p>
        </p:txBody>
      </p:sp>
      <p:pic>
        <p:nvPicPr>
          <p:cNvPr id="10" name="Picture 9">
            <a:extLst>
              <a:ext uri="{FF2B5EF4-FFF2-40B4-BE49-F238E27FC236}">
                <a16:creationId xmlns:a16="http://schemas.microsoft.com/office/drawing/2014/main" id="{DEBDCFC9-2C6B-83F4-265B-B0FD333B7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587" y="2466608"/>
            <a:ext cx="7362825" cy="3800475"/>
          </a:xfrm>
          <a:prstGeom prst="rect">
            <a:avLst/>
          </a:prstGeom>
        </p:spPr>
      </p:pic>
    </p:spTree>
    <p:extLst>
      <p:ext uri="{BB962C8B-B14F-4D97-AF65-F5344CB8AC3E}">
        <p14:creationId xmlns:p14="http://schemas.microsoft.com/office/powerpoint/2010/main" val="4076806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715BD-53F1-AAB7-3A41-75DDFC91D424}"/>
              </a:ext>
            </a:extLst>
          </p:cNvPr>
          <p:cNvSpPr>
            <a:spLocks noGrp="1"/>
          </p:cNvSpPr>
          <p:nvPr>
            <p:ph idx="1"/>
          </p:nvPr>
        </p:nvSpPr>
        <p:spPr>
          <a:xfrm>
            <a:off x="838200" y="899502"/>
            <a:ext cx="10515600" cy="1280990"/>
          </a:xfrm>
        </p:spPr>
        <p:txBody>
          <a:bodyPr/>
          <a:lstStyle/>
          <a:p>
            <a:r>
              <a:rPr lang="en-US" dirty="0"/>
              <a:t>The two well-known tests of normality, namely, the </a:t>
            </a:r>
            <a:r>
              <a:rPr lang="en-US" b="1" dirty="0"/>
              <a:t>Kolmogorov–Smirnov test </a:t>
            </a:r>
            <a:r>
              <a:rPr lang="en-US" dirty="0"/>
              <a:t>and the </a:t>
            </a:r>
            <a:r>
              <a:rPr lang="en-US" b="1" dirty="0"/>
              <a:t>Shapiro–Wilk test </a:t>
            </a:r>
            <a:r>
              <a:rPr lang="en-US" dirty="0"/>
              <a:t>are the most widely used methods to test the normality of data.</a:t>
            </a:r>
          </a:p>
          <a:p>
            <a:endParaRPr lang="en-US" dirty="0"/>
          </a:p>
        </p:txBody>
      </p:sp>
      <p:sp>
        <p:nvSpPr>
          <p:cNvPr id="8" name="TextBox 7">
            <a:extLst>
              <a:ext uri="{FF2B5EF4-FFF2-40B4-BE49-F238E27FC236}">
                <a16:creationId xmlns:a16="http://schemas.microsoft.com/office/drawing/2014/main" id="{205A3C88-9A81-F990-4A16-C5293728BDAD}"/>
              </a:ext>
            </a:extLst>
          </p:cNvPr>
          <p:cNvSpPr txBox="1"/>
          <p:nvPr/>
        </p:nvSpPr>
        <p:spPr>
          <a:xfrm>
            <a:off x="1230923" y="4182179"/>
            <a:ext cx="949569" cy="369332"/>
          </a:xfrm>
          <a:prstGeom prst="rect">
            <a:avLst/>
          </a:prstGeom>
          <a:noFill/>
        </p:spPr>
        <p:txBody>
          <a:bodyPr wrap="square" rtlCol="0">
            <a:spAutoFit/>
          </a:bodyPr>
          <a:lstStyle/>
          <a:p>
            <a:r>
              <a:rPr lang="en-US" b="1" dirty="0"/>
              <a:t>Step 2</a:t>
            </a:r>
          </a:p>
        </p:txBody>
      </p:sp>
      <p:pic>
        <p:nvPicPr>
          <p:cNvPr id="4" name="Picture 3">
            <a:extLst>
              <a:ext uri="{FF2B5EF4-FFF2-40B4-BE49-F238E27FC236}">
                <a16:creationId xmlns:a16="http://schemas.microsoft.com/office/drawing/2014/main" id="{A67FF246-8368-7A45-39C7-DEFFAD4D4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309" y="2124075"/>
            <a:ext cx="6838950" cy="4733925"/>
          </a:xfrm>
          <a:prstGeom prst="rect">
            <a:avLst/>
          </a:prstGeom>
        </p:spPr>
      </p:pic>
    </p:spTree>
    <p:extLst>
      <p:ext uri="{BB962C8B-B14F-4D97-AF65-F5344CB8AC3E}">
        <p14:creationId xmlns:p14="http://schemas.microsoft.com/office/powerpoint/2010/main" val="108054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C9A95FF-2C10-0169-A360-A12EC8849820}"/>
              </a:ext>
            </a:extLst>
          </p:cNvPr>
          <p:cNvGraphicFramePr>
            <a:graphicFrameLocks noGrp="1"/>
          </p:cNvGraphicFramePr>
          <p:nvPr>
            <p:ph idx="1"/>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F54515-CE71-01BA-8F9C-472C1F0C6FD0}"/>
              </a:ext>
            </a:extLst>
          </p:cNvPr>
          <p:cNvSpPr/>
          <p:nvPr/>
        </p:nvSpPr>
        <p:spPr>
          <a:xfrm>
            <a:off x="6424246" y="3728977"/>
            <a:ext cx="3704492" cy="19343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61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8852-05B5-7B3D-633E-6B38A9F5001D}"/>
              </a:ext>
            </a:extLst>
          </p:cNvPr>
          <p:cNvSpPr>
            <a:spLocks noGrp="1"/>
          </p:cNvSpPr>
          <p:nvPr>
            <p:ph type="title"/>
          </p:nvPr>
        </p:nvSpPr>
        <p:spPr/>
        <p:txBody>
          <a:bodyPr/>
          <a:lstStyle/>
          <a:p>
            <a:r>
              <a:rPr lang="en-US" b="1" dirty="0"/>
              <a:t>Interpreting normality test results</a:t>
            </a:r>
            <a:endParaRPr lang="en-US" dirty="0"/>
          </a:p>
        </p:txBody>
      </p:sp>
      <p:sp>
        <p:nvSpPr>
          <p:cNvPr id="3" name="Content Placeholder 2">
            <a:extLst>
              <a:ext uri="{FF2B5EF4-FFF2-40B4-BE49-F238E27FC236}">
                <a16:creationId xmlns:a16="http://schemas.microsoft.com/office/drawing/2014/main" id="{EF0C6ADB-B74B-427B-A943-AFAC8C65924F}"/>
              </a:ext>
            </a:extLst>
          </p:cNvPr>
          <p:cNvSpPr>
            <a:spLocks noGrp="1"/>
          </p:cNvSpPr>
          <p:nvPr>
            <p:ph idx="1"/>
          </p:nvPr>
        </p:nvSpPr>
        <p:spPr/>
        <p:txBody>
          <a:bodyPr/>
          <a:lstStyle/>
          <a:p>
            <a:r>
              <a:rPr lang="en-US" dirty="0"/>
              <a:t>In normality tests (like the </a:t>
            </a:r>
            <a:r>
              <a:rPr lang="en-US" b="1" dirty="0"/>
              <a:t>Shapiro-Wilk</a:t>
            </a:r>
            <a:r>
              <a:rPr lang="en-US" dirty="0"/>
              <a:t> or </a:t>
            </a:r>
            <a:r>
              <a:rPr lang="en-US" b="1" dirty="0"/>
              <a:t>Kolmogorov-Smirnov</a:t>
            </a:r>
            <a:r>
              <a:rPr lang="en-US" dirty="0"/>
              <a:t> test), the </a:t>
            </a:r>
            <a:r>
              <a:rPr lang="en-US" b="1" dirty="0"/>
              <a:t>p-value</a:t>
            </a:r>
            <a:r>
              <a:rPr lang="en-US" dirty="0"/>
              <a:t> tells you if your data significantly deviates from a normal distribution:</a:t>
            </a:r>
          </a:p>
          <a:p>
            <a:endParaRPr lang="en-US" dirty="0"/>
          </a:p>
          <a:p>
            <a:r>
              <a:rPr lang="en-US" b="1" dirty="0"/>
              <a:t>p </a:t>
            </a:r>
            <a:r>
              <a:rPr lang="en-US" sz="2800" b="1" dirty="0"/>
              <a:t>≥</a:t>
            </a:r>
            <a:r>
              <a:rPr lang="en-US" b="1" dirty="0"/>
              <a:t> 0.05 </a:t>
            </a:r>
            <a:r>
              <a:rPr lang="en-US" b="1" dirty="0">
                <a:solidFill>
                  <a:srgbClr val="00B050"/>
                </a:solidFill>
              </a:rPr>
              <a:t>(5%)</a:t>
            </a:r>
            <a:r>
              <a:rPr lang="en-US" dirty="0"/>
              <a:t>: Data is likely normal.</a:t>
            </a:r>
          </a:p>
          <a:p>
            <a:endParaRPr lang="en-US" dirty="0"/>
          </a:p>
          <a:p>
            <a:r>
              <a:rPr lang="en-US" b="1" dirty="0"/>
              <a:t>p &lt; 0.05 </a:t>
            </a:r>
            <a:r>
              <a:rPr lang="en-US" b="1" dirty="0">
                <a:solidFill>
                  <a:srgbClr val="00B050"/>
                </a:solidFill>
              </a:rPr>
              <a:t>(5%)</a:t>
            </a:r>
            <a:r>
              <a:rPr lang="en-US" dirty="0"/>
              <a:t>: Data is likely not normal.</a:t>
            </a:r>
          </a:p>
        </p:txBody>
      </p:sp>
    </p:spTree>
    <p:extLst>
      <p:ext uri="{BB962C8B-B14F-4D97-AF65-F5344CB8AC3E}">
        <p14:creationId xmlns:p14="http://schemas.microsoft.com/office/powerpoint/2010/main" val="3547021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51EA7-73E2-7F6A-BAE5-9D90CB255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DC57D-3F9C-2535-A2BE-1921D7CBF008}"/>
              </a:ext>
            </a:extLst>
          </p:cNvPr>
          <p:cNvSpPr>
            <a:spLocks noGrp="1"/>
          </p:cNvSpPr>
          <p:nvPr>
            <p:ph type="title"/>
          </p:nvPr>
        </p:nvSpPr>
        <p:spPr/>
        <p:txBody>
          <a:bodyPr/>
          <a:lstStyle/>
          <a:p>
            <a:r>
              <a:rPr lang="en-US" b="1" dirty="0"/>
              <a:t>Interpreting normality test results</a:t>
            </a:r>
            <a:endParaRPr lang="en-US" dirty="0"/>
          </a:p>
        </p:txBody>
      </p:sp>
      <p:pic>
        <p:nvPicPr>
          <p:cNvPr id="10" name="Picture 9">
            <a:extLst>
              <a:ext uri="{FF2B5EF4-FFF2-40B4-BE49-F238E27FC236}">
                <a16:creationId xmlns:a16="http://schemas.microsoft.com/office/drawing/2014/main" id="{A735A2D4-310C-E164-EF7D-F3790A3D3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870" y="2781789"/>
            <a:ext cx="10516784" cy="2421915"/>
          </a:xfrm>
          <a:prstGeom prst="rect">
            <a:avLst/>
          </a:prstGeom>
        </p:spPr>
      </p:pic>
      <p:sp>
        <p:nvSpPr>
          <p:cNvPr id="11" name="Rectangle 10">
            <a:extLst>
              <a:ext uri="{FF2B5EF4-FFF2-40B4-BE49-F238E27FC236}">
                <a16:creationId xmlns:a16="http://schemas.microsoft.com/office/drawing/2014/main" id="{C72242EC-428E-F48E-DB84-73425DC5CB1B}"/>
              </a:ext>
            </a:extLst>
          </p:cNvPr>
          <p:cNvSpPr/>
          <p:nvPr/>
        </p:nvSpPr>
        <p:spPr>
          <a:xfrm>
            <a:off x="5591908" y="4173415"/>
            <a:ext cx="1043354" cy="8909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4F333E5-00BE-F5FC-6039-1D47ABCF3CD1}"/>
              </a:ext>
            </a:extLst>
          </p:cNvPr>
          <p:cNvSpPr/>
          <p:nvPr/>
        </p:nvSpPr>
        <p:spPr>
          <a:xfrm>
            <a:off x="9894277" y="4173415"/>
            <a:ext cx="1043354" cy="8909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68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p:txBody>
          <a:bodyPr/>
          <a:lstStyle/>
          <a:p>
            <a:pPr marL="0" indent="0">
              <a:buNone/>
            </a:pPr>
            <a:r>
              <a:rPr lang="en-US" b="1" dirty="0"/>
              <a:t>Assumption 4: Homogeneity of variances</a:t>
            </a:r>
          </a:p>
          <a:p>
            <a:pPr marL="0" indent="0">
              <a:buNone/>
            </a:pPr>
            <a:endParaRPr lang="en-US" b="1" dirty="0"/>
          </a:p>
          <a:p>
            <a:pPr marL="0" indent="0">
              <a:buNone/>
            </a:pPr>
            <a:r>
              <a:rPr lang="en-US" dirty="0"/>
              <a:t>Parametric tests require the groups being tested to have similar variances (i.e., homogenous variances). </a:t>
            </a:r>
          </a:p>
        </p:txBody>
      </p:sp>
    </p:spTree>
    <p:extLst>
      <p:ext uri="{BB962C8B-B14F-4D97-AF65-F5344CB8AC3E}">
        <p14:creationId xmlns:p14="http://schemas.microsoft.com/office/powerpoint/2010/main" val="312252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a:xfrm>
            <a:off x="838200" y="1825625"/>
            <a:ext cx="10515600" cy="638175"/>
          </a:xfrm>
        </p:spPr>
        <p:txBody>
          <a:bodyPr/>
          <a:lstStyle/>
          <a:p>
            <a:pPr marL="0" indent="0">
              <a:buNone/>
            </a:pPr>
            <a:r>
              <a:rPr lang="en-US" b="1" dirty="0"/>
              <a:t>Assumption 4: Homogeneity of variances</a:t>
            </a:r>
          </a:p>
          <a:p>
            <a:pPr marL="0" indent="0">
              <a:buNone/>
            </a:pPr>
            <a:endParaRPr lang="en-US" dirty="0"/>
          </a:p>
        </p:txBody>
      </p:sp>
      <p:pic>
        <p:nvPicPr>
          <p:cNvPr id="3" name="Picture 2">
            <a:extLst>
              <a:ext uri="{FF2B5EF4-FFF2-40B4-BE49-F238E27FC236}">
                <a16:creationId xmlns:a16="http://schemas.microsoft.com/office/drawing/2014/main" id="{26740432-5B0E-80E1-20B7-39BC11E44609}"/>
              </a:ext>
            </a:extLst>
          </p:cNvPr>
          <p:cNvPicPr>
            <a:picLocks noChangeAspect="1"/>
          </p:cNvPicPr>
          <p:nvPr/>
        </p:nvPicPr>
        <p:blipFill>
          <a:blip r:embed="rId2"/>
          <a:stretch>
            <a:fillRect/>
          </a:stretch>
        </p:blipFill>
        <p:spPr>
          <a:xfrm>
            <a:off x="4000500" y="2373110"/>
            <a:ext cx="3498850" cy="4484890"/>
          </a:xfrm>
          <a:prstGeom prst="rect">
            <a:avLst/>
          </a:prstGeom>
        </p:spPr>
      </p:pic>
    </p:spTree>
    <p:extLst>
      <p:ext uri="{BB962C8B-B14F-4D97-AF65-F5344CB8AC3E}">
        <p14:creationId xmlns:p14="http://schemas.microsoft.com/office/powerpoint/2010/main" val="232853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B462-8A45-CEDB-476E-B387A569C498}"/>
              </a:ext>
            </a:extLst>
          </p:cNvPr>
          <p:cNvSpPr>
            <a:spLocks noGrp="1"/>
          </p:cNvSpPr>
          <p:nvPr>
            <p:ph type="title"/>
          </p:nvPr>
        </p:nvSpPr>
        <p:spPr/>
        <p:txBody>
          <a:bodyPr/>
          <a:lstStyle/>
          <a:p>
            <a:r>
              <a:rPr lang="en-US" dirty="0"/>
              <a:t>To test the homogeneity of variances, the </a:t>
            </a:r>
            <a:r>
              <a:rPr lang="en-US" b="1" dirty="0"/>
              <a:t>Levene's Test </a:t>
            </a:r>
            <a:r>
              <a:rPr lang="en-US" dirty="0"/>
              <a:t>should be used</a:t>
            </a:r>
          </a:p>
        </p:txBody>
      </p:sp>
      <p:pic>
        <p:nvPicPr>
          <p:cNvPr id="5" name="Content Placeholder 4">
            <a:extLst>
              <a:ext uri="{FF2B5EF4-FFF2-40B4-BE49-F238E27FC236}">
                <a16:creationId xmlns:a16="http://schemas.microsoft.com/office/drawing/2014/main" id="{5BC9F7E4-364F-3A17-49A1-400CEE8EBE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3858" y="1801323"/>
            <a:ext cx="8144284" cy="5076831"/>
          </a:xfrm>
        </p:spPr>
      </p:pic>
    </p:spTree>
    <p:extLst>
      <p:ext uri="{BB962C8B-B14F-4D97-AF65-F5344CB8AC3E}">
        <p14:creationId xmlns:p14="http://schemas.microsoft.com/office/powerpoint/2010/main" val="213808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4B68-0CC9-BAAB-89FF-4139E3906E58}"/>
              </a:ext>
            </a:extLst>
          </p:cNvPr>
          <p:cNvSpPr>
            <a:spLocks noGrp="1"/>
          </p:cNvSpPr>
          <p:nvPr>
            <p:ph type="title"/>
          </p:nvPr>
        </p:nvSpPr>
        <p:spPr/>
        <p:txBody>
          <a:bodyPr/>
          <a:lstStyle/>
          <a:p>
            <a:r>
              <a:rPr lang="en-US" b="1" dirty="0"/>
              <a:t>Interpreting the Levene's Test </a:t>
            </a:r>
          </a:p>
        </p:txBody>
      </p:sp>
      <p:sp>
        <p:nvSpPr>
          <p:cNvPr id="6" name="TextBox 5">
            <a:extLst>
              <a:ext uri="{FF2B5EF4-FFF2-40B4-BE49-F238E27FC236}">
                <a16:creationId xmlns:a16="http://schemas.microsoft.com/office/drawing/2014/main" id="{966D61AC-D62A-3EE6-CC61-84BBDFD80496}"/>
              </a:ext>
            </a:extLst>
          </p:cNvPr>
          <p:cNvSpPr txBox="1"/>
          <p:nvPr/>
        </p:nvSpPr>
        <p:spPr>
          <a:xfrm>
            <a:off x="750276" y="2051537"/>
            <a:ext cx="10093570" cy="3539430"/>
          </a:xfrm>
          <a:prstGeom prst="rect">
            <a:avLst/>
          </a:prstGeom>
          <a:noFill/>
        </p:spPr>
        <p:txBody>
          <a:bodyPr wrap="square" rtlCol="0">
            <a:spAutoFit/>
          </a:bodyPr>
          <a:lstStyle/>
          <a:p>
            <a:r>
              <a:rPr lang="en-US" sz="3200" dirty="0"/>
              <a:t>In Levene's Test, the </a:t>
            </a:r>
            <a:r>
              <a:rPr lang="en-US" sz="3200" b="1" dirty="0"/>
              <a:t>p-value</a:t>
            </a:r>
            <a:r>
              <a:rPr lang="en-US" sz="3200" dirty="0"/>
              <a:t> tells you whether the variances are equal or not:</a:t>
            </a:r>
          </a:p>
          <a:p>
            <a:endParaRPr lang="en-US" sz="3200" dirty="0"/>
          </a:p>
          <a:p>
            <a:pPr marL="285750" indent="-285750">
              <a:buFont typeface="Arial" panose="020B0604020202020204" pitchFamily="34" charset="0"/>
              <a:buChar char="•"/>
            </a:pPr>
            <a:r>
              <a:rPr lang="en-US" sz="3200" b="1" dirty="0">
                <a:solidFill>
                  <a:srgbClr val="00B050"/>
                </a:solidFill>
              </a:rPr>
              <a:t>p ≥ 0.05 </a:t>
            </a:r>
            <a:r>
              <a:rPr lang="en-US" sz="3200" dirty="0"/>
              <a:t>(5%): Variances are equal (similar)</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b="1" dirty="0">
                <a:solidFill>
                  <a:srgbClr val="FF0000"/>
                </a:solidFill>
              </a:rPr>
              <a:t>p &lt; 0.05 </a:t>
            </a:r>
            <a:r>
              <a:rPr lang="en-US" sz="3200" dirty="0"/>
              <a:t>(5%): Variances are not equal (significantly different from each other)</a:t>
            </a:r>
          </a:p>
        </p:txBody>
      </p:sp>
    </p:spTree>
    <p:extLst>
      <p:ext uri="{BB962C8B-B14F-4D97-AF65-F5344CB8AC3E}">
        <p14:creationId xmlns:p14="http://schemas.microsoft.com/office/powerpoint/2010/main" val="1472491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732EB-4DB7-B339-013D-3C6024277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96871-1CC4-8A1C-9EA3-04BA21FA0D7F}"/>
              </a:ext>
            </a:extLst>
          </p:cNvPr>
          <p:cNvSpPr>
            <a:spLocks noGrp="1"/>
          </p:cNvSpPr>
          <p:nvPr>
            <p:ph type="title"/>
          </p:nvPr>
        </p:nvSpPr>
        <p:spPr/>
        <p:txBody>
          <a:bodyPr/>
          <a:lstStyle/>
          <a:p>
            <a:r>
              <a:rPr lang="en-US" b="1" dirty="0"/>
              <a:t>Interpreting the Levene's Test </a:t>
            </a:r>
          </a:p>
        </p:txBody>
      </p:sp>
      <p:pic>
        <p:nvPicPr>
          <p:cNvPr id="5" name="Content Placeholder 4">
            <a:extLst>
              <a:ext uri="{FF2B5EF4-FFF2-40B4-BE49-F238E27FC236}">
                <a16:creationId xmlns:a16="http://schemas.microsoft.com/office/drawing/2014/main" id="{B7522CC0-5952-755B-7921-3206230DB3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683" y="2649848"/>
            <a:ext cx="4190634" cy="25678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4362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graphicFrame>
        <p:nvGraphicFramePr>
          <p:cNvPr id="3" name="Content Placeholder 2">
            <a:extLst>
              <a:ext uri="{FF2B5EF4-FFF2-40B4-BE49-F238E27FC236}">
                <a16:creationId xmlns:a16="http://schemas.microsoft.com/office/drawing/2014/main" id="{E18D2295-50AF-8C24-5472-76A9E72AFBEF}"/>
              </a:ext>
            </a:extLst>
          </p:cNvPr>
          <p:cNvGraphicFramePr>
            <a:graphicFrameLocks noGrp="1"/>
          </p:cNvGraphicFramePr>
          <p:nvPr>
            <p:ph idx="1"/>
          </p:nvPr>
        </p:nvGraphicFramePr>
        <p:xfrm>
          <a:off x="0" y="2544757"/>
          <a:ext cx="12192000" cy="1768485"/>
        </p:xfrm>
        <a:graphic>
          <a:graphicData uri="http://schemas.openxmlformats.org/drawingml/2006/table">
            <a:tbl>
              <a:tblPr firstRow="1" firstCol="1" bandRow="1"/>
              <a:tblGrid>
                <a:gridCol w="3454400">
                  <a:extLst>
                    <a:ext uri="{9D8B030D-6E8A-4147-A177-3AD203B41FA5}">
                      <a16:colId xmlns:a16="http://schemas.microsoft.com/office/drawing/2014/main" val="1046325447"/>
                    </a:ext>
                  </a:extLst>
                </a:gridCol>
                <a:gridCol w="3928533">
                  <a:extLst>
                    <a:ext uri="{9D8B030D-6E8A-4147-A177-3AD203B41FA5}">
                      <a16:colId xmlns:a16="http://schemas.microsoft.com/office/drawing/2014/main" val="2076805940"/>
                    </a:ext>
                  </a:extLst>
                </a:gridCol>
                <a:gridCol w="4809067">
                  <a:extLst>
                    <a:ext uri="{9D8B030D-6E8A-4147-A177-3AD203B41FA5}">
                      <a16:colId xmlns:a16="http://schemas.microsoft.com/office/drawing/2014/main" val="4270715532"/>
                    </a:ext>
                  </a:extLst>
                </a:gridCol>
              </a:tblGrid>
              <a:tr h="353697">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ASSUMPTIONS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PARAMETRIC TESTS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NON-PARAMETRIC TESTS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326421"/>
                  </a:ext>
                </a:extLst>
              </a:tr>
              <a:tr h="353697">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1. Type of data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Numerical data</a:t>
                      </a:r>
                    </a:p>
                  </a:txBody>
                  <a:tcPr marL="124025" marR="124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Categorical data</a:t>
                      </a:r>
                    </a:p>
                  </a:txBody>
                  <a:tcPr marL="124025" marR="1240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8284816"/>
                  </a:ext>
                </a:extLst>
              </a:tr>
              <a:tr h="353697">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2. Sampling approach</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Random sampling</a:t>
                      </a: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Non-random sampling</a:t>
                      </a:r>
                    </a:p>
                  </a:txBody>
                  <a:tcPr marL="124025" marR="124025" marT="0" marB="0">
                    <a:lnL>
                      <a:noFill/>
                    </a:lnL>
                    <a:lnR>
                      <a:noFill/>
                    </a:lnR>
                    <a:lnT>
                      <a:noFill/>
                    </a:lnT>
                    <a:lnB>
                      <a:noFill/>
                    </a:lnB>
                  </a:tcPr>
                </a:tc>
                <a:extLst>
                  <a:ext uri="{0D108BD9-81ED-4DB2-BD59-A6C34878D82A}">
                    <a16:rowId xmlns:a16="http://schemas.microsoft.com/office/drawing/2014/main" val="1871230299"/>
                  </a:ext>
                </a:extLst>
              </a:tr>
              <a:tr h="353697">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3. Distribution of results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Normal distribution of data</a:t>
                      </a: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Non-normal distribution of data</a:t>
                      </a:r>
                    </a:p>
                  </a:txBody>
                  <a:tcPr marL="124025" marR="124025" marT="0" marB="0">
                    <a:lnL>
                      <a:noFill/>
                    </a:lnL>
                    <a:lnR>
                      <a:noFill/>
                    </a:lnR>
                    <a:lnT>
                      <a:noFill/>
                    </a:lnT>
                    <a:lnB>
                      <a:noFill/>
                    </a:lnB>
                  </a:tcPr>
                </a:tc>
                <a:extLst>
                  <a:ext uri="{0D108BD9-81ED-4DB2-BD59-A6C34878D82A}">
                    <a16:rowId xmlns:a16="http://schemas.microsoft.com/office/drawing/2014/main" val="1507672670"/>
                  </a:ext>
                </a:extLst>
              </a:tr>
              <a:tr h="353697">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4. Homogeneity of variances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Homogeneous (similar) variances</a:t>
                      </a:r>
                    </a:p>
                  </a:txBody>
                  <a:tcPr marL="124025" marR="1240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Heterogeneous (not similar) variances</a:t>
                      </a:r>
                    </a:p>
                  </a:txBody>
                  <a:tcPr marL="124025" marR="1240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66645"/>
                  </a:ext>
                </a:extLst>
              </a:tr>
            </a:tbl>
          </a:graphicData>
        </a:graphic>
      </p:graphicFrame>
    </p:spTree>
    <p:extLst>
      <p:ext uri="{BB962C8B-B14F-4D97-AF65-F5344CB8AC3E}">
        <p14:creationId xmlns:p14="http://schemas.microsoft.com/office/powerpoint/2010/main" val="2412050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for inferential statistical tests</a:t>
            </a:r>
          </a:p>
        </p:txBody>
      </p:sp>
      <p:sp>
        <p:nvSpPr>
          <p:cNvPr id="5" name="Content Placeholder 4">
            <a:extLst>
              <a:ext uri="{FF2B5EF4-FFF2-40B4-BE49-F238E27FC236}">
                <a16:creationId xmlns:a16="http://schemas.microsoft.com/office/drawing/2014/main" id="{18615135-5653-5727-E15C-647A69FB9F42}"/>
              </a:ext>
            </a:extLst>
          </p:cNvPr>
          <p:cNvSpPr>
            <a:spLocks noGrp="1"/>
          </p:cNvSpPr>
          <p:nvPr>
            <p:ph idx="1"/>
          </p:nvPr>
        </p:nvSpPr>
        <p:spPr>
          <a:xfrm>
            <a:off x="838200" y="2794000"/>
            <a:ext cx="10515600" cy="3382962"/>
          </a:xfrm>
        </p:spPr>
        <p:txBody>
          <a:bodyPr/>
          <a:lstStyle/>
          <a:p>
            <a:pPr marL="0" indent="0">
              <a:buNone/>
            </a:pPr>
            <a:r>
              <a:rPr lang="en-US" b="1" dirty="0"/>
              <a:t>Non-parametric</a:t>
            </a:r>
            <a:r>
              <a:rPr lang="en-US" dirty="0"/>
              <a:t> tests should be used if </a:t>
            </a:r>
            <a:r>
              <a:rPr lang="en-US" b="1" dirty="0"/>
              <a:t>one</a:t>
            </a:r>
            <a:r>
              <a:rPr lang="en-US" dirty="0"/>
              <a:t> of the four assumptions is not met. </a:t>
            </a:r>
          </a:p>
        </p:txBody>
      </p:sp>
    </p:spTree>
    <p:extLst>
      <p:ext uri="{BB962C8B-B14F-4D97-AF65-F5344CB8AC3E}">
        <p14:creationId xmlns:p14="http://schemas.microsoft.com/office/powerpoint/2010/main" val="3088354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703F-0A86-2182-1105-3E92CC33E4D5}"/>
              </a:ext>
            </a:extLst>
          </p:cNvPr>
          <p:cNvSpPr>
            <a:spLocks noGrp="1"/>
          </p:cNvSpPr>
          <p:nvPr>
            <p:ph type="title"/>
          </p:nvPr>
        </p:nvSpPr>
        <p:spPr/>
        <p:txBody>
          <a:bodyPr/>
          <a:lstStyle/>
          <a:p>
            <a:r>
              <a:rPr lang="en-US" dirty="0"/>
              <a:t>Inferential tests</a:t>
            </a:r>
          </a:p>
        </p:txBody>
      </p:sp>
      <p:sp>
        <p:nvSpPr>
          <p:cNvPr id="3" name="Content Placeholder 2">
            <a:extLst>
              <a:ext uri="{FF2B5EF4-FFF2-40B4-BE49-F238E27FC236}">
                <a16:creationId xmlns:a16="http://schemas.microsoft.com/office/drawing/2014/main" id="{FAC298DD-8ACB-6F8E-9B58-3E07347340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926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597E-C2D7-7858-4086-B9D2E49BC63C}"/>
              </a:ext>
            </a:extLst>
          </p:cNvPr>
          <p:cNvSpPr>
            <a:spLocks noGrp="1"/>
          </p:cNvSpPr>
          <p:nvPr>
            <p:ph type="title"/>
          </p:nvPr>
        </p:nvSpPr>
        <p:spPr/>
        <p:txBody>
          <a:bodyPr/>
          <a:lstStyle/>
          <a:p>
            <a:r>
              <a:rPr lang="en-US" b="1" dirty="0"/>
              <a:t>Inferential statistics</a:t>
            </a:r>
          </a:p>
        </p:txBody>
      </p:sp>
      <p:sp>
        <p:nvSpPr>
          <p:cNvPr id="3" name="Content Placeholder 2">
            <a:extLst>
              <a:ext uri="{FF2B5EF4-FFF2-40B4-BE49-F238E27FC236}">
                <a16:creationId xmlns:a16="http://schemas.microsoft.com/office/drawing/2014/main" id="{BE21A4F9-A59A-FC69-D967-4E92604E2FDE}"/>
              </a:ext>
            </a:extLst>
          </p:cNvPr>
          <p:cNvSpPr>
            <a:spLocks noGrp="1"/>
          </p:cNvSpPr>
          <p:nvPr>
            <p:ph idx="1"/>
          </p:nvPr>
        </p:nvSpPr>
        <p:spPr/>
        <p:txBody>
          <a:bodyPr/>
          <a:lstStyle/>
          <a:p>
            <a:pPr marL="0" indent="0">
              <a:buNone/>
            </a:pPr>
            <a:r>
              <a:rPr lang="en-US" dirty="0"/>
              <a:t>Inferential statistics refer to </a:t>
            </a:r>
            <a:r>
              <a:rPr lang="en-US" b="1" dirty="0"/>
              <a:t>statistical tests </a:t>
            </a:r>
            <a:r>
              <a:rPr lang="en-US" dirty="0"/>
              <a:t>that allow the researchers to </a:t>
            </a:r>
            <a:r>
              <a:rPr lang="en-US" b="1" dirty="0"/>
              <a:t>infer</a:t>
            </a:r>
            <a:r>
              <a:rPr lang="en-US" dirty="0"/>
              <a:t> the results obtained with </a:t>
            </a:r>
            <a:r>
              <a:rPr lang="en-US" b="1" dirty="0"/>
              <a:t>a sample </a:t>
            </a:r>
            <a:r>
              <a:rPr lang="en-US" dirty="0"/>
              <a:t>to the </a:t>
            </a:r>
            <a:r>
              <a:rPr lang="en-US" b="1" dirty="0"/>
              <a:t>general population </a:t>
            </a:r>
            <a:r>
              <a:rPr lang="en-US" dirty="0"/>
              <a:t>(hence the name inferential). </a:t>
            </a:r>
          </a:p>
          <a:p>
            <a:pPr marL="0" indent="0">
              <a:buNone/>
            </a:pPr>
            <a:endParaRPr lang="en-US" dirty="0"/>
          </a:p>
        </p:txBody>
      </p:sp>
      <p:pic>
        <p:nvPicPr>
          <p:cNvPr id="4" name="Picture 3">
            <a:extLst>
              <a:ext uri="{FF2B5EF4-FFF2-40B4-BE49-F238E27FC236}">
                <a16:creationId xmlns:a16="http://schemas.microsoft.com/office/drawing/2014/main" id="{1D4463BC-FF1E-5792-7E3D-5A96DC2DD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4076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FC6FA6-423F-20E8-C9B2-8FF44268FEF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127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D9FA-927C-6FD2-9319-B0605DF9C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7DBCD-9DB0-6805-BFDE-93A9DFD470A6}"/>
              </a:ext>
            </a:extLst>
          </p:cNvPr>
          <p:cNvSpPr>
            <a:spLocks noGrp="1"/>
          </p:cNvSpPr>
          <p:nvPr>
            <p:ph type="title"/>
          </p:nvPr>
        </p:nvSpPr>
        <p:spPr>
          <a:xfrm>
            <a:off x="838200" y="365125"/>
            <a:ext cx="11049000" cy="1325563"/>
          </a:xfrm>
        </p:spPr>
        <p:txBody>
          <a:bodyPr/>
          <a:lstStyle/>
          <a:p>
            <a:r>
              <a:rPr lang="en-US" b="1" dirty="0"/>
              <a:t>Typical quantitative/ quasi-experimental design</a:t>
            </a:r>
          </a:p>
        </p:txBody>
      </p:sp>
      <p:sp>
        <p:nvSpPr>
          <p:cNvPr id="5" name="Oval 4">
            <a:extLst>
              <a:ext uri="{FF2B5EF4-FFF2-40B4-BE49-F238E27FC236}">
                <a16:creationId xmlns:a16="http://schemas.microsoft.com/office/drawing/2014/main" id="{EEB84DE6-9643-F653-0B9E-1E37741545FD}"/>
              </a:ext>
            </a:extLst>
          </p:cNvPr>
          <p:cNvSpPr/>
          <p:nvPr/>
        </p:nvSpPr>
        <p:spPr>
          <a:xfrm>
            <a:off x="2690446"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Control group (placebo/ no treatment)</a:t>
            </a:r>
          </a:p>
        </p:txBody>
      </p:sp>
      <p:sp>
        <p:nvSpPr>
          <p:cNvPr id="6" name="Oval 5">
            <a:extLst>
              <a:ext uri="{FF2B5EF4-FFF2-40B4-BE49-F238E27FC236}">
                <a16:creationId xmlns:a16="http://schemas.microsoft.com/office/drawing/2014/main" id="{9A89962F-1268-7AD5-66FD-B2E5ECDC1CF1}"/>
              </a:ext>
            </a:extLst>
          </p:cNvPr>
          <p:cNvSpPr/>
          <p:nvPr/>
        </p:nvSpPr>
        <p:spPr>
          <a:xfrm>
            <a:off x="7344508"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Experimental group (</a:t>
            </a:r>
            <a:r>
              <a:rPr lang="en-US" sz="1600" b="1" dirty="0">
                <a:solidFill>
                  <a:srgbClr val="FF0000"/>
                </a:solidFill>
              </a:rPr>
              <a:t>treatment</a:t>
            </a:r>
            <a:r>
              <a:rPr lang="en-US" sz="1600" b="1" dirty="0"/>
              <a:t>)</a:t>
            </a:r>
          </a:p>
        </p:txBody>
      </p:sp>
      <p:sp>
        <p:nvSpPr>
          <p:cNvPr id="7" name="Rectangle 6">
            <a:extLst>
              <a:ext uri="{FF2B5EF4-FFF2-40B4-BE49-F238E27FC236}">
                <a16:creationId xmlns:a16="http://schemas.microsoft.com/office/drawing/2014/main" id="{43F46DF6-0FE7-35DF-0FDE-E45CAAC7A8A4}"/>
              </a:ext>
            </a:extLst>
          </p:cNvPr>
          <p:cNvSpPr/>
          <p:nvPr/>
        </p:nvSpPr>
        <p:spPr>
          <a:xfrm>
            <a:off x="3024553" y="18430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8" name="Rectangle 7">
            <a:extLst>
              <a:ext uri="{FF2B5EF4-FFF2-40B4-BE49-F238E27FC236}">
                <a16:creationId xmlns:a16="http://schemas.microsoft.com/office/drawing/2014/main" id="{86AFC98F-CD77-BE07-22EE-267D23B568FC}"/>
              </a:ext>
            </a:extLst>
          </p:cNvPr>
          <p:cNvSpPr/>
          <p:nvPr/>
        </p:nvSpPr>
        <p:spPr>
          <a:xfrm>
            <a:off x="7678615" y="169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9" name="Rectangle 8">
            <a:extLst>
              <a:ext uri="{FF2B5EF4-FFF2-40B4-BE49-F238E27FC236}">
                <a16:creationId xmlns:a16="http://schemas.microsoft.com/office/drawing/2014/main" id="{2F4BF25A-555D-3494-9C97-5BB7CEDB03FB}"/>
              </a:ext>
            </a:extLst>
          </p:cNvPr>
          <p:cNvSpPr/>
          <p:nvPr/>
        </p:nvSpPr>
        <p:spPr>
          <a:xfrm>
            <a:off x="7678615"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sp>
        <p:nvSpPr>
          <p:cNvPr id="10" name="Rectangle 9">
            <a:extLst>
              <a:ext uri="{FF2B5EF4-FFF2-40B4-BE49-F238E27FC236}">
                <a16:creationId xmlns:a16="http://schemas.microsoft.com/office/drawing/2014/main" id="{DADD1B24-093F-E757-A1D5-E97C95E4CEDB}"/>
              </a:ext>
            </a:extLst>
          </p:cNvPr>
          <p:cNvSpPr/>
          <p:nvPr/>
        </p:nvSpPr>
        <p:spPr>
          <a:xfrm>
            <a:off x="3024553"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spTree>
    <p:extLst>
      <p:ext uri="{BB962C8B-B14F-4D97-AF65-F5344CB8AC3E}">
        <p14:creationId xmlns:p14="http://schemas.microsoft.com/office/powerpoint/2010/main" val="1695856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1C4A9-423E-5347-D040-A9BF61E87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6FF9-1BB8-EBF7-D277-7EF85DB46058}"/>
              </a:ext>
            </a:extLst>
          </p:cNvPr>
          <p:cNvSpPr>
            <a:spLocks noGrp="1"/>
          </p:cNvSpPr>
          <p:nvPr>
            <p:ph type="title"/>
          </p:nvPr>
        </p:nvSpPr>
        <p:spPr/>
        <p:txBody>
          <a:bodyPr/>
          <a:lstStyle/>
          <a:p>
            <a:r>
              <a:rPr lang="en-US" b="1" dirty="0"/>
              <a:t>Typical quantitative/ experimental design</a:t>
            </a:r>
          </a:p>
        </p:txBody>
      </p:sp>
      <p:sp>
        <p:nvSpPr>
          <p:cNvPr id="5" name="Oval 4">
            <a:extLst>
              <a:ext uri="{FF2B5EF4-FFF2-40B4-BE49-F238E27FC236}">
                <a16:creationId xmlns:a16="http://schemas.microsoft.com/office/drawing/2014/main" id="{872CDD7A-84C7-96FF-A9A1-AE01F86E7ECB}"/>
              </a:ext>
            </a:extLst>
          </p:cNvPr>
          <p:cNvSpPr/>
          <p:nvPr/>
        </p:nvSpPr>
        <p:spPr>
          <a:xfrm>
            <a:off x="2690446"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Control group</a:t>
            </a:r>
          </a:p>
        </p:txBody>
      </p:sp>
      <p:sp>
        <p:nvSpPr>
          <p:cNvPr id="6" name="Oval 5">
            <a:extLst>
              <a:ext uri="{FF2B5EF4-FFF2-40B4-BE49-F238E27FC236}">
                <a16:creationId xmlns:a16="http://schemas.microsoft.com/office/drawing/2014/main" id="{6FFBCD04-440F-4B5E-B8D3-B6DEB2F55C8B}"/>
              </a:ext>
            </a:extLst>
          </p:cNvPr>
          <p:cNvSpPr/>
          <p:nvPr/>
        </p:nvSpPr>
        <p:spPr>
          <a:xfrm>
            <a:off x="7344508"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Experimental group</a:t>
            </a:r>
          </a:p>
        </p:txBody>
      </p:sp>
      <p:sp>
        <p:nvSpPr>
          <p:cNvPr id="7" name="Rectangle 6">
            <a:extLst>
              <a:ext uri="{FF2B5EF4-FFF2-40B4-BE49-F238E27FC236}">
                <a16:creationId xmlns:a16="http://schemas.microsoft.com/office/drawing/2014/main" id="{F5DFFDE9-C007-52A0-80AF-968A153D6630}"/>
              </a:ext>
            </a:extLst>
          </p:cNvPr>
          <p:cNvSpPr/>
          <p:nvPr/>
        </p:nvSpPr>
        <p:spPr>
          <a:xfrm>
            <a:off x="3024553" y="18430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8" name="Rectangle 7">
            <a:extLst>
              <a:ext uri="{FF2B5EF4-FFF2-40B4-BE49-F238E27FC236}">
                <a16:creationId xmlns:a16="http://schemas.microsoft.com/office/drawing/2014/main" id="{184EE726-9719-CD21-D726-EF23E7E41C7F}"/>
              </a:ext>
            </a:extLst>
          </p:cNvPr>
          <p:cNvSpPr/>
          <p:nvPr/>
        </p:nvSpPr>
        <p:spPr>
          <a:xfrm>
            <a:off x="7678615" y="169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9" name="Rectangle 8">
            <a:extLst>
              <a:ext uri="{FF2B5EF4-FFF2-40B4-BE49-F238E27FC236}">
                <a16:creationId xmlns:a16="http://schemas.microsoft.com/office/drawing/2014/main" id="{74E6A4DB-743E-0158-09F9-EF1309A7BC03}"/>
              </a:ext>
            </a:extLst>
          </p:cNvPr>
          <p:cNvSpPr/>
          <p:nvPr/>
        </p:nvSpPr>
        <p:spPr>
          <a:xfrm>
            <a:off x="7678615"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sp>
        <p:nvSpPr>
          <p:cNvPr id="10" name="Rectangle 9">
            <a:extLst>
              <a:ext uri="{FF2B5EF4-FFF2-40B4-BE49-F238E27FC236}">
                <a16:creationId xmlns:a16="http://schemas.microsoft.com/office/drawing/2014/main" id="{07AF39E1-9B52-348D-8E22-01AC0CAD71BD}"/>
              </a:ext>
            </a:extLst>
          </p:cNvPr>
          <p:cNvSpPr/>
          <p:nvPr/>
        </p:nvSpPr>
        <p:spPr>
          <a:xfrm>
            <a:off x="3024553"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cxnSp>
        <p:nvCxnSpPr>
          <p:cNvPr id="3" name="Straight Arrow Connector 2">
            <a:extLst>
              <a:ext uri="{FF2B5EF4-FFF2-40B4-BE49-F238E27FC236}">
                <a16:creationId xmlns:a16="http://schemas.microsoft.com/office/drawing/2014/main" id="{EBA66A33-7144-DDAB-CB0D-4E135E3841AC}"/>
              </a:ext>
            </a:extLst>
          </p:cNvPr>
          <p:cNvCxnSpPr>
            <a:cxnSpLocks/>
          </p:cNvCxnSpPr>
          <p:nvPr/>
        </p:nvCxnSpPr>
        <p:spPr>
          <a:xfrm>
            <a:off x="3628292" y="2335457"/>
            <a:ext cx="0" cy="308060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837FB18-1424-DFDA-3AA9-9002D7577A52}"/>
              </a:ext>
            </a:extLst>
          </p:cNvPr>
          <p:cNvCxnSpPr>
            <a:cxnSpLocks/>
          </p:cNvCxnSpPr>
          <p:nvPr/>
        </p:nvCxnSpPr>
        <p:spPr>
          <a:xfrm>
            <a:off x="8247184" y="2276841"/>
            <a:ext cx="0" cy="308060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107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477B-9379-2B54-EBB4-8C46C8C28A75}"/>
              </a:ext>
            </a:extLst>
          </p:cNvPr>
          <p:cNvSpPr>
            <a:spLocks noGrp="1"/>
          </p:cNvSpPr>
          <p:nvPr>
            <p:ph type="title"/>
          </p:nvPr>
        </p:nvSpPr>
        <p:spPr/>
        <p:txBody>
          <a:bodyPr/>
          <a:lstStyle/>
          <a:p>
            <a:r>
              <a:rPr lang="en-US" b="1" dirty="0"/>
              <a:t>Typical quantitative/ experimental design</a:t>
            </a:r>
          </a:p>
        </p:txBody>
      </p:sp>
      <p:sp>
        <p:nvSpPr>
          <p:cNvPr id="5" name="Oval 4">
            <a:extLst>
              <a:ext uri="{FF2B5EF4-FFF2-40B4-BE49-F238E27FC236}">
                <a16:creationId xmlns:a16="http://schemas.microsoft.com/office/drawing/2014/main" id="{569BB36D-36ED-7DC3-ACFD-8AE30251E1DC}"/>
              </a:ext>
            </a:extLst>
          </p:cNvPr>
          <p:cNvSpPr/>
          <p:nvPr/>
        </p:nvSpPr>
        <p:spPr>
          <a:xfrm>
            <a:off x="2690446"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Control group</a:t>
            </a:r>
          </a:p>
        </p:txBody>
      </p:sp>
      <p:sp>
        <p:nvSpPr>
          <p:cNvPr id="6" name="Oval 5">
            <a:extLst>
              <a:ext uri="{FF2B5EF4-FFF2-40B4-BE49-F238E27FC236}">
                <a16:creationId xmlns:a16="http://schemas.microsoft.com/office/drawing/2014/main" id="{C93EBBDF-11B9-89DF-6E88-F2A0C7338604}"/>
              </a:ext>
            </a:extLst>
          </p:cNvPr>
          <p:cNvSpPr/>
          <p:nvPr/>
        </p:nvSpPr>
        <p:spPr>
          <a:xfrm>
            <a:off x="7344508"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Experimental group</a:t>
            </a:r>
          </a:p>
        </p:txBody>
      </p:sp>
      <p:sp>
        <p:nvSpPr>
          <p:cNvPr id="7" name="Rectangle 6">
            <a:extLst>
              <a:ext uri="{FF2B5EF4-FFF2-40B4-BE49-F238E27FC236}">
                <a16:creationId xmlns:a16="http://schemas.microsoft.com/office/drawing/2014/main" id="{5281E42C-63B5-DFED-58AC-44CD85F7CF0A}"/>
              </a:ext>
            </a:extLst>
          </p:cNvPr>
          <p:cNvSpPr/>
          <p:nvPr/>
        </p:nvSpPr>
        <p:spPr>
          <a:xfrm>
            <a:off x="3024553" y="18430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8" name="Rectangle 7">
            <a:extLst>
              <a:ext uri="{FF2B5EF4-FFF2-40B4-BE49-F238E27FC236}">
                <a16:creationId xmlns:a16="http://schemas.microsoft.com/office/drawing/2014/main" id="{FF3DE76F-1A2E-5427-39D4-90BAF0610A5C}"/>
              </a:ext>
            </a:extLst>
          </p:cNvPr>
          <p:cNvSpPr/>
          <p:nvPr/>
        </p:nvSpPr>
        <p:spPr>
          <a:xfrm>
            <a:off x="7678615" y="169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9" name="Rectangle 8">
            <a:extLst>
              <a:ext uri="{FF2B5EF4-FFF2-40B4-BE49-F238E27FC236}">
                <a16:creationId xmlns:a16="http://schemas.microsoft.com/office/drawing/2014/main" id="{94FA56B5-EEA8-D733-51D2-0F9677C4A527}"/>
              </a:ext>
            </a:extLst>
          </p:cNvPr>
          <p:cNvSpPr/>
          <p:nvPr/>
        </p:nvSpPr>
        <p:spPr>
          <a:xfrm>
            <a:off x="7678615"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sp>
        <p:nvSpPr>
          <p:cNvPr id="10" name="Rectangle 9">
            <a:extLst>
              <a:ext uri="{FF2B5EF4-FFF2-40B4-BE49-F238E27FC236}">
                <a16:creationId xmlns:a16="http://schemas.microsoft.com/office/drawing/2014/main" id="{A20A6042-7B7E-4E66-98DF-34948F82444C}"/>
              </a:ext>
            </a:extLst>
          </p:cNvPr>
          <p:cNvSpPr/>
          <p:nvPr/>
        </p:nvSpPr>
        <p:spPr>
          <a:xfrm>
            <a:off x="3024553"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cxnSp>
        <p:nvCxnSpPr>
          <p:cNvPr id="12" name="Straight Arrow Connector 11">
            <a:extLst>
              <a:ext uri="{FF2B5EF4-FFF2-40B4-BE49-F238E27FC236}">
                <a16:creationId xmlns:a16="http://schemas.microsoft.com/office/drawing/2014/main" id="{CF24A4AF-6280-1CDA-D5E8-FB8A3B59C84A}"/>
              </a:ext>
            </a:extLst>
          </p:cNvPr>
          <p:cNvCxnSpPr/>
          <p:nvPr/>
        </p:nvCxnSpPr>
        <p:spPr>
          <a:xfrm>
            <a:off x="4337538" y="5746872"/>
            <a:ext cx="3153508"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DD8ACAE-9358-2A9A-EAC5-A73F6A3CAE4E}"/>
              </a:ext>
            </a:extLst>
          </p:cNvPr>
          <p:cNvCxnSpPr/>
          <p:nvPr/>
        </p:nvCxnSpPr>
        <p:spPr>
          <a:xfrm>
            <a:off x="4337538" y="2138729"/>
            <a:ext cx="3153508"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8413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F173-B28E-97DF-B37C-75DF06F40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0C1E-A592-0D53-A7C7-FA7655EA73E3}"/>
              </a:ext>
            </a:extLst>
          </p:cNvPr>
          <p:cNvSpPr>
            <a:spLocks noGrp="1"/>
          </p:cNvSpPr>
          <p:nvPr>
            <p:ph type="title"/>
          </p:nvPr>
        </p:nvSpPr>
        <p:spPr/>
        <p:txBody>
          <a:bodyPr/>
          <a:lstStyle/>
          <a:p>
            <a:r>
              <a:rPr lang="en-US" b="1" dirty="0"/>
              <a:t>Typical quantitative/ experimental design</a:t>
            </a:r>
          </a:p>
        </p:txBody>
      </p:sp>
      <p:sp>
        <p:nvSpPr>
          <p:cNvPr id="5" name="Oval 4">
            <a:extLst>
              <a:ext uri="{FF2B5EF4-FFF2-40B4-BE49-F238E27FC236}">
                <a16:creationId xmlns:a16="http://schemas.microsoft.com/office/drawing/2014/main" id="{871A62BC-36D6-BB63-1867-6067FB0232FF}"/>
              </a:ext>
            </a:extLst>
          </p:cNvPr>
          <p:cNvSpPr/>
          <p:nvPr/>
        </p:nvSpPr>
        <p:spPr>
          <a:xfrm>
            <a:off x="2690446"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Control group</a:t>
            </a:r>
          </a:p>
        </p:txBody>
      </p:sp>
      <p:sp>
        <p:nvSpPr>
          <p:cNvPr id="6" name="Oval 5">
            <a:extLst>
              <a:ext uri="{FF2B5EF4-FFF2-40B4-BE49-F238E27FC236}">
                <a16:creationId xmlns:a16="http://schemas.microsoft.com/office/drawing/2014/main" id="{5D102225-34B8-3290-F203-17F4FB0C6039}"/>
              </a:ext>
            </a:extLst>
          </p:cNvPr>
          <p:cNvSpPr/>
          <p:nvPr/>
        </p:nvSpPr>
        <p:spPr>
          <a:xfrm>
            <a:off x="7344508" y="2848707"/>
            <a:ext cx="1840523" cy="1840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Experimental group</a:t>
            </a:r>
          </a:p>
        </p:txBody>
      </p:sp>
      <p:sp>
        <p:nvSpPr>
          <p:cNvPr id="7" name="Rectangle 6">
            <a:extLst>
              <a:ext uri="{FF2B5EF4-FFF2-40B4-BE49-F238E27FC236}">
                <a16:creationId xmlns:a16="http://schemas.microsoft.com/office/drawing/2014/main" id="{F7C63AC3-D41A-B8F5-BFD4-B03176AF3FEC}"/>
              </a:ext>
            </a:extLst>
          </p:cNvPr>
          <p:cNvSpPr/>
          <p:nvPr/>
        </p:nvSpPr>
        <p:spPr>
          <a:xfrm>
            <a:off x="3024553" y="18430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8" name="Rectangle 7">
            <a:extLst>
              <a:ext uri="{FF2B5EF4-FFF2-40B4-BE49-F238E27FC236}">
                <a16:creationId xmlns:a16="http://schemas.microsoft.com/office/drawing/2014/main" id="{5BB350B0-C93A-3DDE-04D0-B3AE24289BA4}"/>
              </a:ext>
            </a:extLst>
          </p:cNvPr>
          <p:cNvSpPr/>
          <p:nvPr/>
        </p:nvSpPr>
        <p:spPr>
          <a:xfrm>
            <a:off x="7678615" y="169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Pretest</a:t>
            </a:r>
          </a:p>
        </p:txBody>
      </p:sp>
      <p:sp>
        <p:nvSpPr>
          <p:cNvPr id="9" name="Rectangle 8">
            <a:extLst>
              <a:ext uri="{FF2B5EF4-FFF2-40B4-BE49-F238E27FC236}">
                <a16:creationId xmlns:a16="http://schemas.microsoft.com/office/drawing/2014/main" id="{A0D2FAF8-4337-6472-030A-2E6AF8A9ADE4}"/>
              </a:ext>
            </a:extLst>
          </p:cNvPr>
          <p:cNvSpPr/>
          <p:nvPr/>
        </p:nvSpPr>
        <p:spPr>
          <a:xfrm>
            <a:off x="7678615"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sp>
        <p:nvSpPr>
          <p:cNvPr id="10" name="Rectangle 9">
            <a:extLst>
              <a:ext uri="{FF2B5EF4-FFF2-40B4-BE49-F238E27FC236}">
                <a16:creationId xmlns:a16="http://schemas.microsoft.com/office/drawing/2014/main" id="{2E6827F8-C0A6-6ABE-3215-FBD68D2E6ADF}"/>
              </a:ext>
            </a:extLst>
          </p:cNvPr>
          <p:cNvSpPr/>
          <p:nvPr/>
        </p:nvSpPr>
        <p:spPr>
          <a:xfrm>
            <a:off x="3024553" y="5500688"/>
            <a:ext cx="1172308" cy="49236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Posttest</a:t>
            </a:r>
          </a:p>
        </p:txBody>
      </p:sp>
      <p:cxnSp>
        <p:nvCxnSpPr>
          <p:cNvPr id="12" name="Straight Arrow Connector 11">
            <a:extLst>
              <a:ext uri="{FF2B5EF4-FFF2-40B4-BE49-F238E27FC236}">
                <a16:creationId xmlns:a16="http://schemas.microsoft.com/office/drawing/2014/main" id="{6516ADCF-64C4-5237-2179-935D9A039664}"/>
              </a:ext>
            </a:extLst>
          </p:cNvPr>
          <p:cNvCxnSpPr/>
          <p:nvPr/>
        </p:nvCxnSpPr>
        <p:spPr>
          <a:xfrm>
            <a:off x="4337538" y="5746872"/>
            <a:ext cx="3153508"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E962D6EC-49D6-6220-5E6B-458A3E46C4B5}"/>
              </a:ext>
            </a:extLst>
          </p:cNvPr>
          <p:cNvCxnSpPr>
            <a:cxnSpLocks/>
          </p:cNvCxnSpPr>
          <p:nvPr/>
        </p:nvCxnSpPr>
        <p:spPr>
          <a:xfrm>
            <a:off x="3628292" y="2335457"/>
            <a:ext cx="0" cy="308060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2E425261-D9D3-E4FF-7C97-6BE301186F0F}"/>
              </a:ext>
            </a:extLst>
          </p:cNvPr>
          <p:cNvCxnSpPr>
            <a:cxnSpLocks/>
          </p:cNvCxnSpPr>
          <p:nvPr/>
        </p:nvCxnSpPr>
        <p:spPr>
          <a:xfrm>
            <a:off x="8247184" y="2276841"/>
            <a:ext cx="0" cy="308060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D42DEA6D-C166-CCB6-CBE6-5C56F65D475B}"/>
              </a:ext>
            </a:extLst>
          </p:cNvPr>
          <p:cNvSpPr txBox="1"/>
          <p:nvPr/>
        </p:nvSpPr>
        <p:spPr>
          <a:xfrm>
            <a:off x="987670" y="3504751"/>
            <a:ext cx="1600200" cy="923330"/>
          </a:xfrm>
          <a:prstGeom prst="rect">
            <a:avLst/>
          </a:prstGeom>
          <a:noFill/>
        </p:spPr>
        <p:txBody>
          <a:bodyPr wrap="square" rtlCol="0">
            <a:spAutoFit/>
          </a:bodyPr>
          <a:lstStyle/>
          <a:p>
            <a:r>
              <a:rPr lang="en-US" dirty="0"/>
              <a:t>Paired (related) sample testing</a:t>
            </a:r>
          </a:p>
        </p:txBody>
      </p:sp>
      <p:sp>
        <p:nvSpPr>
          <p:cNvPr id="4" name="TextBox 3">
            <a:extLst>
              <a:ext uri="{FF2B5EF4-FFF2-40B4-BE49-F238E27FC236}">
                <a16:creationId xmlns:a16="http://schemas.microsoft.com/office/drawing/2014/main" id="{16FBCA33-43D7-B0FD-EFA0-785545C6EB54}"/>
              </a:ext>
            </a:extLst>
          </p:cNvPr>
          <p:cNvSpPr txBox="1"/>
          <p:nvPr/>
        </p:nvSpPr>
        <p:spPr>
          <a:xfrm>
            <a:off x="4954466" y="5357446"/>
            <a:ext cx="2201005" cy="646331"/>
          </a:xfrm>
          <a:prstGeom prst="rect">
            <a:avLst/>
          </a:prstGeom>
          <a:noFill/>
        </p:spPr>
        <p:txBody>
          <a:bodyPr wrap="square" rtlCol="0">
            <a:spAutoFit/>
          </a:bodyPr>
          <a:lstStyle/>
          <a:p>
            <a:r>
              <a:rPr lang="en-US" dirty="0"/>
              <a:t>Independent samples testing</a:t>
            </a:r>
          </a:p>
        </p:txBody>
      </p:sp>
      <p:cxnSp>
        <p:nvCxnSpPr>
          <p:cNvPr id="11" name="Straight Arrow Connector 10">
            <a:extLst>
              <a:ext uri="{FF2B5EF4-FFF2-40B4-BE49-F238E27FC236}">
                <a16:creationId xmlns:a16="http://schemas.microsoft.com/office/drawing/2014/main" id="{63447447-1AA6-84C7-39A3-83184251E96F}"/>
              </a:ext>
            </a:extLst>
          </p:cNvPr>
          <p:cNvCxnSpPr/>
          <p:nvPr/>
        </p:nvCxnSpPr>
        <p:spPr>
          <a:xfrm>
            <a:off x="4337538" y="2141632"/>
            <a:ext cx="3153508"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8DDFEE6-4EE0-3603-10B3-DE8E9E920DB6}"/>
              </a:ext>
            </a:extLst>
          </p:cNvPr>
          <p:cNvSpPr txBox="1"/>
          <p:nvPr/>
        </p:nvSpPr>
        <p:spPr>
          <a:xfrm>
            <a:off x="4954466" y="1752206"/>
            <a:ext cx="2201005" cy="646331"/>
          </a:xfrm>
          <a:prstGeom prst="rect">
            <a:avLst/>
          </a:prstGeom>
          <a:noFill/>
        </p:spPr>
        <p:txBody>
          <a:bodyPr wrap="square" rtlCol="0">
            <a:spAutoFit/>
          </a:bodyPr>
          <a:lstStyle/>
          <a:p>
            <a:r>
              <a:rPr lang="en-US" dirty="0"/>
              <a:t>Independent samples testing</a:t>
            </a:r>
          </a:p>
        </p:txBody>
      </p:sp>
      <p:sp>
        <p:nvSpPr>
          <p:cNvPr id="16" name="TextBox 15">
            <a:extLst>
              <a:ext uri="{FF2B5EF4-FFF2-40B4-BE49-F238E27FC236}">
                <a16:creationId xmlns:a16="http://schemas.microsoft.com/office/drawing/2014/main" id="{697927ED-EF3F-B36B-B3BA-EEED341961A4}"/>
              </a:ext>
            </a:extLst>
          </p:cNvPr>
          <p:cNvSpPr txBox="1"/>
          <p:nvPr/>
        </p:nvSpPr>
        <p:spPr>
          <a:xfrm>
            <a:off x="9287607" y="3454954"/>
            <a:ext cx="1600200" cy="923330"/>
          </a:xfrm>
          <a:prstGeom prst="rect">
            <a:avLst/>
          </a:prstGeom>
          <a:noFill/>
        </p:spPr>
        <p:txBody>
          <a:bodyPr wrap="square" rtlCol="0">
            <a:spAutoFit/>
          </a:bodyPr>
          <a:lstStyle/>
          <a:p>
            <a:r>
              <a:rPr lang="en-US" dirty="0"/>
              <a:t>Paired (related) sample testing</a:t>
            </a:r>
          </a:p>
        </p:txBody>
      </p:sp>
    </p:spTree>
    <p:extLst>
      <p:ext uri="{BB962C8B-B14F-4D97-AF65-F5344CB8AC3E}">
        <p14:creationId xmlns:p14="http://schemas.microsoft.com/office/powerpoint/2010/main" val="3403522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B46-E4DE-7D85-99C7-B09553095651}"/>
              </a:ext>
            </a:extLst>
          </p:cNvPr>
          <p:cNvSpPr>
            <a:spLocks noGrp="1"/>
          </p:cNvSpPr>
          <p:nvPr>
            <p:ph type="title"/>
          </p:nvPr>
        </p:nvSpPr>
        <p:spPr/>
        <p:txBody>
          <a:bodyPr/>
          <a:lstStyle/>
          <a:p>
            <a:r>
              <a:rPr lang="en-US" dirty="0"/>
              <a:t>Repeated measures</a:t>
            </a:r>
          </a:p>
        </p:txBody>
      </p:sp>
      <p:graphicFrame>
        <p:nvGraphicFramePr>
          <p:cNvPr id="7" name="Diagram 6">
            <a:extLst>
              <a:ext uri="{FF2B5EF4-FFF2-40B4-BE49-F238E27FC236}">
                <a16:creationId xmlns:a16="http://schemas.microsoft.com/office/drawing/2014/main" id="{266ACFFE-F17E-0C90-287E-81D2EBA12B1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227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8" name="Picture 7">
            <a:extLst>
              <a:ext uri="{FF2B5EF4-FFF2-40B4-BE49-F238E27FC236}">
                <a16:creationId xmlns:a16="http://schemas.microsoft.com/office/drawing/2014/main" id="{74348F59-F43C-71B2-7B98-100B66929285}"/>
              </a:ext>
            </a:extLst>
          </p:cNvPr>
          <p:cNvPicPr>
            <a:picLocks noChangeAspect="1"/>
          </p:cNvPicPr>
          <p:nvPr/>
        </p:nvPicPr>
        <p:blipFill rotWithShape="1">
          <a:blip r:embed="rId3">
            <a:extLst>
              <a:ext uri="{28A0092B-C50C-407E-A947-70E740481C1C}">
                <a14:useLocalDpi xmlns:a14="http://schemas.microsoft.com/office/drawing/2010/main" val="0"/>
              </a:ext>
            </a:extLst>
          </a:blip>
          <a:srcRect b="51354"/>
          <a:stretch/>
        </p:blipFill>
        <p:spPr>
          <a:xfrm>
            <a:off x="1069364" y="2020768"/>
            <a:ext cx="10077450" cy="2316770"/>
          </a:xfrm>
          <a:prstGeom prst="rect">
            <a:avLst/>
          </a:prstGeom>
        </p:spPr>
      </p:pic>
    </p:spTree>
    <p:extLst>
      <p:ext uri="{BB962C8B-B14F-4D97-AF65-F5344CB8AC3E}">
        <p14:creationId xmlns:p14="http://schemas.microsoft.com/office/powerpoint/2010/main" val="704070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B46-E4DE-7D85-99C7-B09553095651}"/>
              </a:ext>
            </a:extLst>
          </p:cNvPr>
          <p:cNvSpPr>
            <a:spLocks noGrp="1"/>
          </p:cNvSpPr>
          <p:nvPr>
            <p:ph type="title"/>
          </p:nvPr>
        </p:nvSpPr>
        <p:spPr/>
        <p:txBody>
          <a:bodyPr/>
          <a:lstStyle/>
          <a:p>
            <a:r>
              <a:rPr lang="en-US" dirty="0"/>
              <a:t>Repeated measures</a:t>
            </a:r>
          </a:p>
        </p:txBody>
      </p:sp>
      <p:graphicFrame>
        <p:nvGraphicFramePr>
          <p:cNvPr id="7" name="Diagram 6">
            <a:extLst>
              <a:ext uri="{FF2B5EF4-FFF2-40B4-BE49-F238E27FC236}">
                <a16:creationId xmlns:a16="http://schemas.microsoft.com/office/drawing/2014/main" id="{266ACFFE-F17E-0C90-287E-81D2EBA12B1D}"/>
              </a:ext>
            </a:extLst>
          </p:cNvPr>
          <p:cNvGraphicFramePr/>
          <p:nvPr/>
        </p:nvGraphicFramePr>
        <p:xfrm>
          <a:off x="1371601" y="1065640"/>
          <a:ext cx="8784329" cy="5578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956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4" name="Picture 3">
            <a:extLst>
              <a:ext uri="{FF2B5EF4-FFF2-40B4-BE49-F238E27FC236}">
                <a16:creationId xmlns:a16="http://schemas.microsoft.com/office/drawing/2014/main" id="{016C76CD-011E-7F06-B971-F22CFED46198}"/>
              </a:ext>
            </a:extLst>
          </p:cNvPr>
          <p:cNvPicPr>
            <a:picLocks noChangeAspect="1"/>
          </p:cNvPicPr>
          <p:nvPr/>
        </p:nvPicPr>
        <p:blipFill rotWithShape="1">
          <a:blip r:embed="rId3">
            <a:extLst>
              <a:ext uri="{28A0092B-C50C-407E-A947-70E740481C1C}">
                <a14:useLocalDpi xmlns:a14="http://schemas.microsoft.com/office/drawing/2010/main" val="0"/>
              </a:ext>
            </a:extLst>
          </a:blip>
          <a:srcRect t="52020"/>
          <a:stretch/>
        </p:blipFill>
        <p:spPr>
          <a:xfrm>
            <a:off x="1050314" y="2086712"/>
            <a:ext cx="10048875" cy="2326179"/>
          </a:xfrm>
          <a:prstGeom prst="rect">
            <a:avLst/>
          </a:prstGeom>
        </p:spPr>
      </p:pic>
    </p:spTree>
    <p:extLst>
      <p:ext uri="{BB962C8B-B14F-4D97-AF65-F5344CB8AC3E}">
        <p14:creationId xmlns:p14="http://schemas.microsoft.com/office/powerpoint/2010/main" val="113508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F518-18EE-58CB-606C-6E9991371029}"/>
              </a:ext>
            </a:extLst>
          </p:cNvPr>
          <p:cNvSpPr>
            <a:spLocks noGrp="1"/>
          </p:cNvSpPr>
          <p:nvPr>
            <p:ph type="title"/>
          </p:nvPr>
        </p:nvSpPr>
        <p:spPr/>
        <p:txBody>
          <a:bodyPr/>
          <a:lstStyle/>
          <a:p>
            <a:r>
              <a:rPr lang="en-US" dirty="0"/>
              <a:t>Independent groups</a:t>
            </a:r>
          </a:p>
        </p:txBody>
      </p:sp>
      <p:sp>
        <p:nvSpPr>
          <p:cNvPr id="4" name="Rectangle 3">
            <a:extLst>
              <a:ext uri="{FF2B5EF4-FFF2-40B4-BE49-F238E27FC236}">
                <a16:creationId xmlns:a16="http://schemas.microsoft.com/office/drawing/2014/main" id="{794EBDAA-C6A1-82DB-2CB0-2C79FA121BB5}"/>
              </a:ext>
            </a:extLst>
          </p:cNvPr>
          <p:cNvSpPr/>
          <p:nvPr/>
        </p:nvSpPr>
        <p:spPr>
          <a:xfrm>
            <a:off x="2450123" y="2209800"/>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Experimental group</a:t>
            </a:r>
          </a:p>
        </p:txBody>
      </p:sp>
      <p:sp>
        <p:nvSpPr>
          <p:cNvPr id="6" name="Rectangle 5">
            <a:extLst>
              <a:ext uri="{FF2B5EF4-FFF2-40B4-BE49-F238E27FC236}">
                <a16:creationId xmlns:a16="http://schemas.microsoft.com/office/drawing/2014/main" id="{9596671D-AB4A-CC0F-01B2-F57203AC2B0F}"/>
              </a:ext>
            </a:extLst>
          </p:cNvPr>
          <p:cNvSpPr/>
          <p:nvPr/>
        </p:nvSpPr>
        <p:spPr>
          <a:xfrm>
            <a:off x="7737233"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Control group</a:t>
            </a:r>
          </a:p>
        </p:txBody>
      </p:sp>
    </p:spTree>
    <p:extLst>
      <p:ext uri="{BB962C8B-B14F-4D97-AF65-F5344CB8AC3E}">
        <p14:creationId xmlns:p14="http://schemas.microsoft.com/office/powerpoint/2010/main" val="325234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t>
            </a:r>
          </a:p>
          <a:p>
            <a:pPr marL="0" indent="0">
              <a:buNone/>
            </a:pPr>
            <a:endParaRPr lang="en-US" b="0" i="0" u="none" strike="noStrike" baseline="0" dirty="0">
              <a:solidFill>
                <a:srgbClr val="000000"/>
              </a:solidFill>
              <a:latin typeface="Calibri" panose="020F0502020204030204" pitchFamily="34" charset="0"/>
            </a:endParaRPr>
          </a:p>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880120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F518-18EE-58CB-606C-6E9991371029}"/>
              </a:ext>
            </a:extLst>
          </p:cNvPr>
          <p:cNvSpPr>
            <a:spLocks noGrp="1"/>
          </p:cNvSpPr>
          <p:nvPr>
            <p:ph type="title"/>
          </p:nvPr>
        </p:nvSpPr>
        <p:spPr/>
        <p:txBody>
          <a:bodyPr/>
          <a:lstStyle/>
          <a:p>
            <a:r>
              <a:rPr lang="en-US" dirty="0"/>
              <a:t>Independent groups</a:t>
            </a:r>
          </a:p>
        </p:txBody>
      </p:sp>
      <p:sp>
        <p:nvSpPr>
          <p:cNvPr id="4" name="Rectangle 3">
            <a:extLst>
              <a:ext uri="{FF2B5EF4-FFF2-40B4-BE49-F238E27FC236}">
                <a16:creationId xmlns:a16="http://schemas.microsoft.com/office/drawing/2014/main" id="{794EBDAA-C6A1-82DB-2CB0-2C79FA121BB5}"/>
              </a:ext>
            </a:extLst>
          </p:cNvPr>
          <p:cNvSpPr/>
          <p:nvPr/>
        </p:nvSpPr>
        <p:spPr>
          <a:xfrm>
            <a:off x="2450123" y="2209800"/>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Algerian EFL learners</a:t>
            </a:r>
          </a:p>
        </p:txBody>
      </p:sp>
      <p:sp>
        <p:nvSpPr>
          <p:cNvPr id="6" name="Rectangle 5">
            <a:extLst>
              <a:ext uri="{FF2B5EF4-FFF2-40B4-BE49-F238E27FC236}">
                <a16:creationId xmlns:a16="http://schemas.microsoft.com/office/drawing/2014/main" id="{9596671D-AB4A-CC0F-01B2-F57203AC2B0F}"/>
              </a:ext>
            </a:extLst>
          </p:cNvPr>
          <p:cNvSpPr/>
          <p:nvPr/>
        </p:nvSpPr>
        <p:spPr>
          <a:xfrm>
            <a:off x="7737233"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Tunisian EFL learners</a:t>
            </a:r>
          </a:p>
        </p:txBody>
      </p:sp>
      <p:sp>
        <p:nvSpPr>
          <p:cNvPr id="7" name="TextBox 6">
            <a:extLst>
              <a:ext uri="{FF2B5EF4-FFF2-40B4-BE49-F238E27FC236}">
                <a16:creationId xmlns:a16="http://schemas.microsoft.com/office/drawing/2014/main" id="{2B2588EA-1788-D7F5-5F6D-674505C451D1}"/>
              </a:ext>
            </a:extLst>
          </p:cNvPr>
          <p:cNvSpPr txBox="1"/>
          <p:nvPr/>
        </p:nvSpPr>
        <p:spPr>
          <a:xfrm>
            <a:off x="3188677" y="4982646"/>
            <a:ext cx="1441938" cy="369332"/>
          </a:xfrm>
          <a:prstGeom prst="rect">
            <a:avLst/>
          </a:prstGeom>
          <a:noFill/>
        </p:spPr>
        <p:txBody>
          <a:bodyPr wrap="square" rtlCol="0">
            <a:spAutoFit/>
          </a:bodyPr>
          <a:lstStyle/>
          <a:p>
            <a:r>
              <a:rPr lang="en-US" dirty="0"/>
              <a:t>IELTS scores</a:t>
            </a:r>
          </a:p>
        </p:txBody>
      </p:sp>
      <p:sp>
        <p:nvSpPr>
          <p:cNvPr id="8" name="TextBox 7">
            <a:extLst>
              <a:ext uri="{FF2B5EF4-FFF2-40B4-BE49-F238E27FC236}">
                <a16:creationId xmlns:a16="http://schemas.microsoft.com/office/drawing/2014/main" id="{B804096A-389F-BFBB-2CD1-0052939A152B}"/>
              </a:ext>
            </a:extLst>
          </p:cNvPr>
          <p:cNvSpPr txBox="1"/>
          <p:nvPr/>
        </p:nvSpPr>
        <p:spPr>
          <a:xfrm>
            <a:off x="8563710" y="4982646"/>
            <a:ext cx="1441938" cy="369332"/>
          </a:xfrm>
          <a:prstGeom prst="rect">
            <a:avLst/>
          </a:prstGeom>
          <a:noFill/>
        </p:spPr>
        <p:txBody>
          <a:bodyPr wrap="square" rtlCol="0">
            <a:spAutoFit/>
          </a:bodyPr>
          <a:lstStyle/>
          <a:p>
            <a:r>
              <a:rPr lang="en-US" dirty="0"/>
              <a:t>IELTS scores</a:t>
            </a:r>
          </a:p>
        </p:txBody>
      </p:sp>
    </p:spTree>
    <p:extLst>
      <p:ext uri="{BB962C8B-B14F-4D97-AF65-F5344CB8AC3E}">
        <p14:creationId xmlns:p14="http://schemas.microsoft.com/office/powerpoint/2010/main" val="516873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8" name="Picture 7">
            <a:extLst>
              <a:ext uri="{FF2B5EF4-FFF2-40B4-BE49-F238E27FC236}">
                <a16:creationId xmlns:a16="http://schemas.microsoft.com/office/drawing/2014/main" id="{74348F59-F43C-71B2-7B98-100B66929285}"/>
              </a:ext>
            </a:extLst>
          </p:cNvPr>
          <p:cNvPicPr>
            <a:picLocks noChangeAspect="1"/>
          </p:cNvPicPr>
          <p:nvPr/>
        </p:nvPicPr>
        <p:blipFill rotWithShape="1">
          <a:blip r:embed="rId3">
            <a:extLst>
              <a:ext uri="{28A0092B-C50C-407E-A947-70E740481C1C}">
                <a14:useLocalDpi xmlns:a14="http://schemas.microsoft.com/office/drawing/2010/main" val="0"/>
              </a:ext>
            </a:extLst>
          </a:blip>
          <a:srcRect t="49385"/>
          <a:stretch/>
        </p:blipFill>
        <p:spPr>
          <a:xfrm>
            <a:off x="1069364" y="2132015"/>
            <a:ext cx="10077450" cy="2410560"/>
          </a:xfrm>
          <a:prstGeom prst="rect">
            <a:avLst/>
          </a:prstGeom>
        </p:spPr>
      </p:pic>
    </p:spTree>
    <p:extLst>
      <p:ext uri="{BB962C8B-B14F-4D97-AF65-F5344CB8AC3E}">
        <p14:creationId xmlns:p14="http://schemas.microsoft.com/office/powerpoint/2010/main" val="964064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F518-18EE-58CB-606C-6E9991371029}"/>
              </a:ext>
            </a:extLst>
          </p:cNvPr>
          <p:cNvSpPr>
            <a:spLocks noGrp="1"/>
          </p:cNvSpPr>
          <p:nvPr>
            <p:ph type="title"/>
          </p:nvPr>
        </p:nvSpPr>
        <p:spPr/>
        <p:txBody>
          <a:bodyPr/>
          <a:lstStyle/>
          <a:p>
            <a:r>
              <a:rPr lang="en-US" dirty="0"/>
              <a:t>Independent groups</a:t>
            </a:r>
          </a:p>
        </p:txBody>
      </p:sp>
      <p:sp>
        <p:nvSpPr>
          <p:cNvPr id="4" name="Rectangle 3">
            <a:extLst>
              <a:ext uri="{FF2B5EF4-FFF2-40B4-BE49-F238E27FC236}">
                <a16:creationId xmlns:a16="http://schemas.microsoft.com/office/drawing/2014/main" id="{794EBDAA-C6A1-82DB-2CB0-2C79FA121BB5}"/>
              </a:ext>
            </a:extLst>
          </p:cNvPr>
          <p:cNvSpPr/>
          <p:nvPr/>
        </p:nvSpPr>
        <p:spPr>
          <a:xfrm>
            <a:off x="656491"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Experimental group 1</a:t>
            </a:r>
          </a:p>
        </p:txBody>
      </p:sp>
      <p:sp>
        <p:nvSpPr>
          <p:cNvPr id="6" name="Rectangle 5">
            <a:extLst>
              <a:ext uri="{FF2B5EF4-FFF2-40B4-BE49-F238E27FC236}">
                <a16:creationId xmlns:a16="http://schemas.microsoft.com/office/drawing/2014/main" id="{9596671D-AB4A-CC0F-01B2-F57203AC2B0F}"/>
              </a:ext>
            </a:extLst>
          </p:cNvPr>
          <p:cNvSpPr/>
          <p:nvPr/>
        </p:nvSpPr>
        <p:spPr>
          <a:xfrm>
            <a:off x="7737233"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Control group</a:t>
            </a:r>
          </a:p>
        </p:txBody>
      </p:sp>
      <p:sp>
        <p:nvSpPr>
          <p:cNvPr id="3" name="Rectangle 2">
            <a:extLst>
              <a:ext uri="{FF2B5EF4-FFF2-40B4-BE49-F238E27FC236}">
                <a16:creationId xmlns:a16="http://schemas.microsoft.com/office/drawing/2014/main" id="{34F0F3E3-99E7-D4C9-FD61-D1F5A10269F7}"/>
              </a:ext>
            </a:extLst>
          </p:cNvPr>
          <p:cNvSpPr/>
          <p:nvPr/>
        </p:nvSpPr>
        <p:spPr>
          <a:xfrm>
            <a:off x="4196862"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Experimental group 2</a:t>
            </a:r>
          </a:p>
        </p:txBody>
      </p:sp>
      <p:sp>
        <p:nvSpPr>
          <p:cNvPr id="5" name="TextBox 4">
            <a:extLst>
              <a:ext uri="{FF2B5EF4-FFF2-40B4-BE49-F238E27FC236}">
                <a16:creationId xmlns:a16="http://schemas.microsoft.com/office/drawing/2014/main" id="{2586AD3C-3952-25A6-0C2B-629A1FD37A01}"/>
              </a:ext>
            </a:extLst>
          </p:cNvPr>
          <p:cNvSpPr txBox="1"/>
          <p:nvPr/>
        </p:nvSpPr>
        <p:spPr>
          <a:xfrm>
            <a:off x="1482968" y="4880042"/>
            <a:ext cx="1588478" cy="369332"/>
          </a:xfrm>
          <a:prstGeom prst="rect">
            <a:avLst/>
          </a:prstGeom>
          <a:noFill/>
        </p:spPr>
        <p:txBody>
          <a:bodyPr wrap="square" rtlCol="0">
            <a:spAutoFit/>
          </a:bodyPr>
          <a:lstStyle/>
          <a:p>
            <a:r>
              <a:rPr lang="en-US" dirty="0"/>
              <a:t>Video lessons</a:t>
            </a:r>
          </a:p>
        </p:txBody>
      </p:sp>
      <p:sp>
        <p:nvSpPr>
          <p:cNvPr id="7" name="TextBox 6">
            <a:extLst>
              <a:ext uri="{FF2B5EF4-FFF2-40B4-BE49-F238E27FC236}">
                <a16:creationId xmlns:a16="http://schemas.microsoft.com/office/drawing/2014/main" id="{83B7EFBC-B6D2-9707-7BF9-C229633C479A}"/>
              </a:ext>
            </a:extLst>
          </p:cNvPr>
          <p:cNvSpPr txBox="1"/>
          <p:nvPr/>
        </p:nvSpPr>
        <p:spPr>
          <a:xfrm>
            <a:off x="4950069" y="4880042"/>
            <a:ext cx="1588478" cy="369332"/>
          </a:xfrm>
          <a:prstGeom prst="rect">
            <a:avLst/>
          </a:prstGeom>
          <a:noFill/>
        </p:spPr>
        <p:txBody>
          <a:bodyPr wrap="square" rtlCol="0">
            <a:spAutoFit/>
          </a:bodyPr>
          <a:lstStyle/>
          <a:p>
            <a:r>
              <a:rPr lang="en-US" dirty="0"/>
              <a:t>Audio lessons</a:t>
            </a:r>
          </a:p>
        </p:txBody>
      </p:sp>
      <p:sp>
        <p:nvSpPr>
          <p:cNvPr id="8" name="TextBox 7">
            <a:extLst>
              <a:ext uri="{FF2B5EF4-FFF2-40B4-BE49-F238E27FC236}">
                <a16:creationId xmlns:a16="http://schemas.microsoft.com/office/drawing/2014/main" id="{0F138E1A-443B-DDE1-30D0-C39A66508868}"/>
              </a:ext>
            </a:extLst>
          </p:cNvPr>
          <p:cNvSpPr txBox="1"/>
          <p:nvPr/>
        </p:nvSpPr>
        <p:spPr>
          <a:xfrm>
            <a:off x="8417170" y="4880042"/>
            <a:ext cx="2051538" cy="369332"/>
          </a:xfrm>
          <a:prstGeom prst="rect">
            <a:avLst/>
          </a:prstGeom>
          <a:noFill/>
        </p:spPr>
        <p:txBody>
          <a:bodyPr wrap="square" rtlCol="0">
            <a:spAutoFit/>
          </a:bodyPr>
          <a:lstStyle/>
          <a:p>
            <a:r>
              <a:rPr lang="en-US" dirty="0"/>
              <a:t>Traditional lessons</a:t>
            </a:r>
          </a:p>
        </p:txBody>
      </p:sp>
    </p:spTree>
    <p:extLst>
      <p:ext uri="{BB962C8B-B14F-4D97-AF65-F5344CB8AC3E}">
        <p14:creationId xmlns:p14="http://schemas.microsoft.com/office/powerpoint/2010/main" val="2086121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F518-18EE-58CB-606C-6E9991371029}"/>
              </a:ext>
            </a:extLst>
          </p:cNvPr>
          <p:cNvSpPr>
            <a:spLocks noGrp="1"/>
          </p:cNvSpPr>
          <p:nvPr>
            <p:ph type="title"/>
          </p:nvPr>
        </p:nvSpPr>
        <p:spPr/>
        <p:txBody>
          <a:bodyPr/>
          <a:lstStyle/>
          <a:p>
            <a:r>
              <a:rPr lang="en-US" dirty="0"/>
              <a:t>Independent groups</a:t>
            </a:r>
          </a:p>
        </p:txBody>
      </p:sp>
      <p:sp>
        <p:nvSpPr>
          <p:cNvPr id="4" name="Rectangle 3">
            <a:extLst>
              <a:ext uri="{FF2B5EF4-FFF2-40B4-BE49-F238E27FC236}">
                <a16:creationId xmlns:a16="http://schemas.microsoft.com/office/drawing/2014/main" id="{794EBDAA-C6A1-82DB-2CB0-2C79FA121BB5}"/>
              </a:ext>
            </a:extLst>
          </p:cNvPr>
          <p:cNvSpPr/>
          <p:nvPr/>
        </p:nvSpPr>
        <p:spPr>
          <a:xfrm>
            <a:off x="656491"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Algerian EFL learners</a:t>
            </a:r>
          </a:p>
        </p:txBody>
      </p:sp>
      <p:sp>
        <p:nvSpPr>
          <p:cNvPr id="6" name="Rectangle 5">
            <a:extLst>
              <a:ext uri="{FF2B5EF4-FFF2-40B4-BE49-F238E27FC236}">
                <a16:creationId xmlns:a16="http://schemas.microsoft.com/office/drawing/2014/main" id="{9596671D-AB4A-CC0F-01B2-F57203AC2B0F}"/>
              </a:ext>
            </a:extLst>
          </p:cNvPr>
          <p:cNvSpPr/>
          <p:nvPr/>
        </p:nvSpPr>
        <p:spPr>
          <a:xfrm>
            <a:off x="7737233"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Chinese EFL learners</a:t>
            </a:r>
          </a:p>
        </p:txBody>
      </p:sp>
      <p:sp>
        <p:nvSpPr>
          <p:cNvPr id="3" name="Rectangle 2">
            <a:extLst>
              <a:ext uri="{FF2B5EF4-FFF2-40B4-BE49-F238E27FC236}">
                <a16:creationId xmlns:a16="http://schemas.microsoft.com/office/drawing/2014/main" id="{34F0F3E3-99E7-D4C9-FD61-D1F5A10269F7}"/>
              </a:ext>
            </a:extLst>
          </p:cNvPr>
          <p:cNvSpPr/>
          <p:nvPr/>
        </p:nvSpPr>
        <p:spPr>
          <a:xfrm>
            <a:off x="4196862" y="2250831"/>
            <a:ext cx="3094892" cy="2438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Tunisian EFL learners</a:t>
            </a:r>
          </a:p>
        </p:txBody>
      </p:sp>
      <p:sp>
        <p:nvSpPr>
          <p:cNvPr id="9" name="TextBox 8">
            <a:extLst>
              <a:ext uri="{FF2B5EF4-FFF2-40B4-BE49-F238E27FC236}">
                <a16:creationId xmlns:a16="http://schemas.microsoft.com/office/drawing/2014/main" id="{4E2A1922-55AB-84A0-8CB2-DC937F879731}"/>
              </a:ext>
            </a:extLst>
          </p:cNvPr>
          <p:cNvSpPr txBox="1"/>
          <p:nvPr/>
        </p:nvSpPr>
        <p:spPr>
          <a:xfrm>
            <a:off x="1482968" y="4880042"/>
            <a:ext cx="1441938" cy="369332"/>
          </a:xfrm>
          <a:prstGeom prst="rect">
            <a:avLst/>
          </a:prstGeom>
          <a:noFill/>
        </p:spPr>
        <p:txBody>
          <a:bodyPr wrap="square" rtlCol="0">
            <a:spAutoFit/>
          </a:bodyPr>
          <a:lstStyle/>
          <a:p>
            <a:r>
              <a:rPr lang="en-US" dirty="0"/>
              <a:t>IELTS scores</a:t>
            </a:r>
          </a:p>
        </p:txBody>
      </p:sp>
      <p:sp>
        <p:nvSpPr>
          <p:cNvPr id="10" name="TextBox 9">
            <a:extLst>
              <a:ext uri="{FF2B5EF4-FFF2-40B4-BE49-F238E27FC236}">
                <a16:creationId xmlns:a16="http://schemas.microsoft.com/office/drawing/2014/main" id="{7C2801FC-DE58-147E-BA06-EC6550E2BB70}"/>
              </a:ext>
            </a:extLst>
          </p:cNvPr>
          <p:cNvSpPr txBox="1"/>
          <p:nvPr/>
        </p:nvSpPr>
        <p:spPr>
          <a:xfrm>
            <a:off x="5023339" y="4880042"/>
            <a:ext cx="1441938" cy="369332"/>
          </a:xfrm>
          <a:prstGeom prst="rect">
            <a:avLst/>
          </a:prstGeom>
          <a:noFill/>
        </p:spPr>
        <p:txBody>
          <a:bodyPr wrap="square" rtlCol="0">
            <a:spAutoFit/>
          </a:bodyPr>
          <a:lstStyle/>
          <a:p>
            <a:r>
              <a:rPr lang="en-US" dirty="0"/>
              <a:t>IELTS scores</a:t>
            </a:r>
          </a:p>
        </p:txBody>
      </p:sp>
      <p:sp>
        <p:nvSpPr>
          <p:cNvPr id="11" name="TextBox 10">
            <a:extLst>
              <a:ext uri="{FF2B5EF4-FFF2-40B4-BE49-F238E27FC236}">
                <a16:creationId xmlns:a16="http://schemas.microsoft.com/office/drawing/2014/main" id="{397B8668-DCAC-4EC9-DC5D-B4513E997DAB}"/>
              </a:ext>
            </a:extLst>
          </p:cNvPr>
          <p:cNvSpPr txBox="1"/>
          <p:nvPr/>
        </p:nvSpPr>
        <p:spPr>
          <a:xfrm>
            <a:off x="8563710" y="4880042"/>
            <a:ext cx="1441938" cy="369332"/>
          </a:xfrm>
          <a:prstGeom prst="rect">
            <a:avLst/>
          </a:prstGeom>
          <a:noFill/>
        </p:spPr>
        <p:txBody>
          <a:bodyPr wrap="square" rtlCol="0">
            <a:spAutoFit/>
          </a:bodyPr>
          <a:lstStyle/>
          <a:p>
            <a:r>
              <a:rPr lang="en-US" dirty="0"/>
              <a:t>IELTS scores</a:t>
            </a:r>
          </a:p>
        </p:txBody>
      </p:sp>
    </p:spTree>
    <p:extLst>
      <p:ext uri="{BB962C8B-B14F-4D97-AF65-F5344CB8AC3E}">
        <p14:creationId xmlns:p14="http://schemas.microsoft.com/office/powerpoint/2010/main" val="3047510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4" name="Picture 3">
            <a:extLst>
              <a:ext uri="{FF2B5EF4-FFF2-40B4-BE49-F238E27FC236}">
                <a16:creationId xmlns:a16="http://schemas.microsoft.com/office/drawing/2014/main" id="{016C76CD-011E-7F06-B971-F22CFED46198}"/>
              </a:ext>
            </a:extLst>
          </p:cNvPr>
          <p:cNvPicPr>
            <a:picLocks noChangeAspect="1"/>
          </p:cNvPicPr>
          <p:nvPr/>
        </p:nvPicPr>
        <p:blipFill rotWithShape="1">
          <a:blip r:embed="rId3">
            <a:extLst>
              <a:ext uri="{28A0092B-C50C-407E-A947-70E740481C1C}">
                <a14:useLocalDpi xmlns:a14="http://schemas.microsoft.com/office/drawing/2010/main" val="0"/>
              </a:ext>
            </a:extLst>
          </a:blip>
          <a:srcRect b="47255"/>
          <a:stretch/>
        </p:blipFill>
        <p:spPr>
          <a:xfrm>
            <a:off x="1050314" y="2085123"/>
            <a:ext cx="10048875" cy="2557215"/>
          </a:xfrm>
          <a:prstGeom prst="rect">
            <a:avLst/>
          </a:prstGeom>
        </p:spPr>
      </p:pic>
    </p:spTree>
    <p:extLst>
      <p:ext uri="{BB962C8B-B14F-4D97-AF65-F5344CB8AC3E}">
        <p14:creationId xmlns:p14="http://schemas.microsoft.com/office/powerpoint/2010/main" val="2374263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641" y="2270979"/>
            <a:ext cx="10029825" cy="685800"/>
          </a:xfrm>
        </p:spPr>
      </p:pic>
      <p:pic>
        <p:nvPicPr>
          <p:cNvPr id="5" name="Picture 4">
            <a:extLst>
              <a:ext uri="{FF2B5EF4-FFF2-40B4-BE49-F238E27FC236}">
                <a16:creationId xmlns:a16="http://schemas.microsoft.com/office/drawing/2014/main" id="{CACCB7E0-A1F5-AD26-F8A0-753BFF8E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909887"/>
            <a:ext cx="10134600" cy="1038225"/>
          </a:xfrm>
          <a:prstGeom prst="rect">
            <a:avLst/>
          </a:prstGeom>
        </p:spPr>
      </p:pic>
    </p:spTree>
    <p:extLst>
      <p:ext uri="{BB962C8B-B14F-4D97-AF65-F5344CB8AC3E}">
        <p14:creationId xmlns:p14="http://schemas.microsoft.com/office/powerpoint/2010/main" val="3689749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423A-EFCF-4EBE-897E-1718FC55C0DB}"/>
              </a:ext>
            </a:extLst>
          </p:cNvPr>
          <p:cNvSpPr>
            <a:spLocks noGrp="1"/>
          </p:cNvSpPr>
          <p:nvPr>
            <p:ph type="title"/>
          </p:nvPr>
        </p:nvSpPr>
        <p:spPr/>
        <p:txBody>
          <a:bodyPr/>
          <a:lstStyle/>
          <a:p>
            <a:r>
              <a:rPr lang="en-US" dirty="0"/>
              <a:t>The independent samples t-test formula</a:t>
            </a:r>
          </a:p>
        </p:txBody>
      </p:sp>
      <p:pic>
        <p:nvPicPr>
          <p:cNvPr id="5" name="Content Placeholder 4">
            <a:extLst>
              <a:ext uri="{FF2B5EF4-FFF2-40B4-BE49-F238E27FC236}">
                <a16:creationId xmlns:a16="http://schemas.microsoft.com/office/drawing/2014/main" id="{507D5398-AAFB-43DD-412B-22FD10B51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055" y="1890618"/>
            <a:ext cx="6973116" cy="4602257"/>
          </a:xfrm>
        </p:spPr>
      </p:pic>
    </p:spTree>
    <p:extLst>
      <p:ext uri="{BB962C8B-B14F-4D97-AF65-F5344CB8AC3E}">
        <p14:creationId xmlns:p14="http://schemas.microsoft.com/office/powerpoint/2010/main" val="832746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897DE-A42C-A016-0F8D-15ECDEA05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85" y="0"/>
            <a:ext cx="6269485" cy="6858000"/>
          </a:xfrm>
          <a:prstGeom prst="rect">
            <a:avLst/>
          </a:prstGeom>
        </p:spPr>
      </p:pic>
      <p:pic>
        <p:nvPicPr>
          <p:cNvPr id="9" name="Picture 8">
            <a:extLst>
              <a:ext uri="{FF2B5EF4-FFF2-40B4-BE49-F238E27FC236}">
                <a16:creationId xmlns:a16="http://schemas.microsoft.com/office/drawing/2014/main" id="{1A9F3666-9F09-B20D-FA46-6EEE22DC0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246" y="271810"/>
            <a:ext cx="1342144" cy="1268960"/>
          </a:xfrm>
          <a:prstGeom prst="rect">
            <a:avLst/>
          </a:prstGeom>
        </p:spPr>
      </p:pic>
      <p:pic>
        <p:nvPicPr>
          <p:cNvPr id="11" name="Picture 10">
            <a:extLst>
              <a:ext uri="{FF2B5EF4-FFF2-40B4-BE49-F238E27FC236}">
                <a16:creationId xmlns:a16="http://schemas.microsoft.com/office/drawing/2014/main" id="{0A7F5FF8-B884-3CDB-B683-5B7F16222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856" y="356268"/>
            <a:ext cx="1022586" cy="951567"/>
          </a:xfrm>
          <a:prstGeom prst="rect">
            <a:avLst/>
          </a:prstGeom>
        </p:spPr>
      </p:pic>
      <p:pic>
        <p:nvPicPr>
          <p:cNvPr id="13" name="Picture 12">
            <a:extLst>
              <a:ext uri="{FF2B5EF4-FFF2-40B4-BE49-F238E27FC236}">
                <a16:creationId xmlns:a16="http://schemas.microsoft.com/office/drawing/2014/main" id="{D2624184-D0D6-00F7-608C-FD7C61848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460" y="1991369"/>
            <a:ext cx="1123500" cy="1123500"/>
          </a:xfrm>
          <a:prstGeom prst="rect">
            <a:avLst/>
          </a:prstGeom>
        </p:spPr>
      </p:pic>
      <p:pic>
        <p:nvPicPr>
          <p:cNvPr id="15" name="Picture 14">
            <a:extLst>
              <a:ext uri="{FF2B5EF4-FFF2-40B4-BE49-F238E27FC236}">
                <a16:creationId xmlns:a16="http://schemas.microsoft.com/office/drawing/2014/main" id="{0B7D8D73-4559-7087-D72D-13BB1A562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827" y="2219523"/>
            <a:ext cx="2610519" cy="667191"/>
          </a:xfrm>
          <a:prstGeom prst="rect">
            <a:avLst/>
          </a:prstGeom>
        </p:spPr>
      </p:pic>
      <p:pic>
        <p:nvPicPr>
          <p:cNvPr id="17" name="Picture 16">
            <a:extLst>
              <a:ext uri="{FF2B5EF4-FFF2-40B4-BE49-F238E27FC236}">
                <a16:creationId xmlns:a16="http://schemas.microsoft.com/office/drawing/2014/main" id="{1F61D606-01FC-856A-B647-4B28005DA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6428" y="3664405"/>
            <a:ext cx="3609975" cy="1266825"/>
          </a:xfrm>
          <a:prstGeom prst="rect">
            <a:avLst/>
          </a:prstGeom>
        </p:spPr>
      </p:pic>
      <p:pic>
        <p:nvPicPr>
          <p:cNvPr id="19" name="Picture 18">
            <a:extLst>
              <a:ext uri="{FF2B5EF4-FFF2-40B4-BE49-F238E27FC236}">
                <a16:creationId xmlns:a16="http://schemas.microsoft.com/office/drawing/2014/main" id="{6385A208-FAE0-10F1-8495-4585A82B57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6460" y="5344248"/>
            <a:ext cx="1259525" cy="1383123"/>
          </a:xfrm>
          <a:prstGeom prst="rect">
            <a:avLst/>
          </a:prstGeom>
        </p:spPr>
      </p:pic>
      <p:cxnSp>
        <p:nvCxnSpPr>
          <p:cNvPr id="21" name="Straight Connector 20">
            <a:extLst>
              <a:ext uri="{FF2B5EF4-FFF2-40B4-BE49-F238E27FC236}">
                <a16:creationId xmlns:a16="http://schemas.microsoft.com/office/drawing/2014/main" id="{D3F120A6-14EC-8024-329F-B79D2B39CC66}"/>
              </a:ext>
            </a:extLst>
          </p:cNvPr>
          <p:cNvCxnSpPr/>
          <p:nvPr/>
        </p:nvCxnSpPr>
        <p:spPr>
          <a:xfrm flipH="1" flipV="1">
            <a:off x="246185" y="1601368"/>
            <a:ext cx="10984523" cy="140677"/>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EA747DAF-9859-5B2F-392C-5316C58ED32A}"/>
              </a:ext>
            </a:extLst>
          </p:cNvPr>
          <p:cNvCxnSpPr/>
          <p:nvPr/>
        </p:nvCxnSpPr>
        <p:spPr>
          <a:xfrm flipH="1" flipV="1">
            <a:off x="244148" y="3175467"/>
            <a:ext cx="10984523" cy="140677"/>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27BD0F24-0C1E-0147-48E5-B1DFB8A9F8B0}"/>
              </a:ext>
            </a:extLst>
          </p:cNvPr>
          <p:cNvCxnSpPr/>
          <p:nvPr/>
        </p:nvCxnSpPr>
        <p:spPr>
          <a:xfrm flipH="1" flipV="1">
            <a:off x="388823" y="4931230"/>
            <a:ext cx="10984523" cy="14067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3856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80F98-A82E-4063-172B-76B8606C0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047CE-3B44-9900-D3F4-10579CEA227B}"/>
              </a:ext>
            </a:extLst>
          </p:cNvPr>
          <p:cNvSpPr>
            <a:spLocks noGrp="1"/>
          </p:cNvSpPr>
          <p:nvPr>
            <p:ph type="title"/>
          </p:nvPr>
        </p:nvSpPr>
        <p:spPr/>
        <p:txBody>
          <a:bodyPr/>
          <a:lstStyle/>
          <a:p>
            <a:r>
              <a:rPr lang="en-US" b="1" dirty="0"/>
              <a:t>Probability </a:t>
            </a:r>
            <a:endParaRPr lang="en-US" dirty="0"/>
          </a:p>
        </p:txBody>
      </p:sp>
      <p:pic>
        <p:nvPicPr>
          <p:cNvPr id="4" name="Picture 3">
            <a:extLst>
              <a:ext uri="{FF2B5EF4-FFF2-40B4-BE49-F238E27FC236}">
                <a16:creationId xmlns:a16="http://schemas.microsoft.com/office/drawing/2014/main" id="{695B3115-FB7E-9DC9-6563-EB1AE94D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26853612-AAAB-D767-5A1A-44A8DBFC5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785" y="1690688"/>
            <a:ext cx="4207462" cy="4063834"/>
          </a:xfrm>
          <a:prstGeom prst="rect">
            <a:avLst/>
          </a:prstGeom>
        </p:spPr>
      </p:pic>
    </p:spTree>
    <p:extLst>
      <p:ext uri="{BB962C8B-B14F-4D97-AF65-F5344CB8AC3E}">
        <p14:creationId xmlns:p14="http://schemas.microsoft.com/office/powerpoint/2010/main" val="274543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Significance threshold in Applied Linguistics</a:t>
            </a:r>
            <a:br>
              <a:rPr lang="en-US" b="1" dirty="0"/>
            </a:br>
            <a:r>
              <a:rPr lang="en-US" b="1" dirty="0"/>
              <a:t>(</a:t>
            </a:r>
            <a:r>
              <a:rPr lang="en-US" b="1" dirty="0">
                <a:solidFill>
                  <a:srgbClr val="00B050"/>
                </a:solidFill>
              </a:rPr>
              <a:t>confidence level 95%)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endParaRPr lang="en-US" dirty="0"/>
          </a:p>
          <a:p>
            <a:r>
              <a:rPr lang="en-US" dirty="0"/>
              <a:t>P &lt;0.05 (</a:t>
            </a:r>
            <a:r>
              <a:rPr lang="en-US" dirty="0">
                <a:solidFill>
                  <a:srgbClr val="00B050"/>
                </a:solidFill>
              </a:rPr>
              <a:t>Significant results</a:t>
            </a:r>
            <a:r>
              <a:rPr lang="en-US" dirty="0"/>
              <a:t>/ there is less than a 5% chance that the results are not significant or due to random chance)</a:t>
            </a:r>
          </a:p>
          <a:p>
            <a:endParaRPr lang="en-US" dirty="0"/>
          </a:p>
          <a:p>
            <a:r>
              <a:rPr lang="en-US" dirty="0"/>
              <a:t>P </a:t>
            </a:r>
            <a:r>
              <a:rPr lang="en-US" b="0" i="0" dirty="0">
                <a:solidFill>
                  <a:srgbClr val="040C28"/>
                </a:solidFill>
                <a:effectLst/>
                <a:latin typeface="Google Sans"/>
              </a:rPr>
              <a:t>≥</a:t>
            </a:r>
            <a:r>
              <a:rPr lang="en-US" dirty="0"/>
              <a:t> 0.05 (</a:t>
            </a:r>
            <a:r>
              <a:rPr lang="en-US" dirty="0">
                <a:solidFill>
                  <a:srgbClr val="FF0000"/>
                </a:solidFill>
              </a:rPr>
              <a:t>No significant results</a:t>
            </a:r>
            <a:r>
              <a:rPr lang="en-US" dirty="0"/>
              <a:t>/ there is more than a 5% chance that the results are not significant or due to random chance)</a:t>
            </a:r>
          </a:p>
          <a:p>
            <a:endParaRPr lang="en-US" dirty="0"/>
          </a:p>
        </p:txBody>
      </p:sp>
    </p:spTree>
    <p:extLst>
      <p:ext uri="{BB962C8B-B14F-4D97-AF65-F5344CB8AC3E}">
        <p14:creationId xmlns:p14="http://schemas.microsoft.com/office/powerpoint/2010/main" val="26147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10" name="Picture 9">
            <a:extLst>
              <a:ext uri="{FF2B5EF4-FFF2-40B4-BE49-F238E27FC236}">
                <a16:creationId xmlns:a16="http://schemas.microsoft.com/office/drawing/2014/main" id="{B6136E7D-0E47-104D-35A6-E2607430285E}"/>
              </a:ext>
            </a:extLst>
          </p:cNvPr>
          <p:cNvPicPr>
            <a:picLocks noChangeAspect="1"/>
          </p:cNvPicPr>
          <p:nvPr/>
        </p:nvPicPr>
        <p:blipFill>
          <a:blip r:embed="rId3">
            <a:extLst>
              <a:ext uri="{28A0092B-C50C-407E-A947-70E740481C1C}">
                <a14:useLocalDpi xmlns:a14="http://schemas.microsoft.com/office/drawing/2010/main" val="0"/>
              </a:ext>
            </a:extLst>
          </a:blip>
          <a:srcRect t="10106" b="8662"/>
          <a:stretch>
            <a:fillRect/>
          </a:stretch>
        </p:blipFill>
        <p:spPr>
          <a:xfrm>
            <a:off x="1266825" y="2065867"/>
            <a:ext cx="9658350" cy="4131734"/>
          </a:xfrm>
          <a:prstGeom prst="rect">
            <a:avLst/>
          </a:prstGeom>
        </p:spPr>
      </p:pic>
      <p:sp>
        <p:nvSpPr>
          <p:cNvPr id="8" name="TextBox 7">
            <a:extLst>
              <a:ext uri="{FF2B5EF4-FFF2-40B4-BE49-F238E27FC236}">
                <a16:creationId xmlns:a16="http://schemas.microsoft.com/office/drawing/2014/main" id="{0888DB11-42A6-62D7-0917-8B123FE1BF66}"/>
              </a:ext>
            </a:extLst>
          </p:cNvPr>
          <p:cNvSpPr txBox="1"/>
          <p:nvPr/>
        </p:nvSpPr>
        <p:spPr>
          <a:xfrm>
            <a:off x="10137423" y="5005021"/>
            <a:ext cx="474133" cy="369332"/>
          </a:xfrm>
          <a:prstGeom prst="rect">
            <a:avLst/>
          </a:prstGeom>
          <a:noFill/>
        </p:spPr>
        <p:txBody>
          <a:bodyPr wrap="square" rtlCol="0">
            <a:spAutoFit/>
          </a:bodyPr>
          <a:lstStyle/>
          <a:p>
            <a:r>
              <a:rPr lang="en-US" i="1" dirty="0"/>
              <a:t>(n)</a:t>
            </a:r>
          </a:p>
        </p:txBody>
      </p:sp>
      <p:sp>
        <p:nvSpPr>
          <p:cNvPr id="7" name="TextBox 6">
            <a:extLst>
              <a:ext uri="{FF2B5EF4-FFF2-40B4-BE49-F238E27FC236}">
                <a16:creationId xmlns:a16="http://schemas.microsoft.com/office/drawing/2014/main" id="{54354D04-0EEF-14F3-027D-1384DE3E8D08}"/>
              </a:ext>
            </a:extLst>
          </p:cNvPr>
          <p:cNvSpPr txBox="1"/>
          <p:nvPr/>
        </p:nvSpPr>
        <p:spPr>
          <a:xfrm>
            <a:off x="5768623" y="2065867"/>
            <a:ext cx="1140178" cy="369332"/>
          </a:xfrm>
          <a:prstGeom prst="rect">
            <a:avLst/>
          </a:prstGeom>
          <a:noFill/>
        </p:spPr>
        <p:txBody>
          <a:bodyPr wrap="square" rtlCol="0">
            <a:spAutoFit/>
          </a:bodyPr>
          <a:lstStyle/>
          <a:p>
            <a:pPr algn="ctr"/>
            <a:r>
              <a:rPr lang="en-US" b="1" i="1" dirty="0"/>
              <a:t>(N)</a:t>
            </a:r>
          </a:p>
        </p:txBody>
      </p:sp>
      <p:sp>
        <p:nvSpPr>
          <p:cNvPr id="3" name="Arrow: Curved Down 2">
            <a:extLst>
              <a:ext uri="{FF2B5EF4-FFF2-40B4-BE49-F238E27FC236}">
                <a16:creationId xmlns:a16="http://schemas.microsoft.com/office/drawing/2014/main" id="{F9AE0527-9ACB-6DC2-582F-EDCBE44D5584}"/>
              </a:ext>
            </a:extLst>
          </p:cNvPr>
          <p:cNvSpPr/>
          <p:nvPr/>
        </p:nvSpPr>
        <p:spPr>
          <a:xfrm flipH="1">
            <a:off x="5768623" y="1387900"/>
            <a:ext cx="3536374" cy="209459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2593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Normality threshold in Applied Linguistics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r>
              <a:rPr lang="en-US" b="1" dirty="0"/>
              <a:t>Shapiro Wilk normality</a:t>
            </a:r>
          </a:p>
          <a:p>
            <a:endParaRPr lang="en-US" dirty="0"/>
          </a:p>
          <a:p>
            <a:r>
              <a:rPr lang="en-US" dirty="0"/>
              <a:t>P &lt; 0.05 (</a:t>
            </a:r>
            <a:r>
              <a:rPr lang="en-US" dirty="0">
                <a:solidFill>
                  <a:srgbClr val="FF0000"/>
                </a:solidFill>
              </a:rPr>
              <a:t>Significantly different from a normal distribution</a:t>
            </a:r>
            <a:r>
              <a:rPr lang="en-US" dirty="0"/>
              <a:t>)</a:t>
            </a:r>
          </a:p>
          <a:p>
            <a:endParaRPr lang="en-US" dirty="0"/>
          </a:p>
          <a:p>
            <a:r>
              <a:rPr lang="en-US" b="1" dirty="0"/>
              <a:t>P </a:t>
            </a:r>
            <a:r>
              <a:rPr lang="en-US" b="1" i="0" dirty="0">
                <a:solidFill>
                  <a:srgbClr val="040C28"/>
                </a:solidFill>
                <a:effectLst/>
                <a:latin typeface="Google Sans"/>
              </a:rPr>
              <a:t>≥</a:t>
            </a:r>
            <a:r>
              <a:rPr lang="en-US" b="1" dirty="0"/>
              <a:t> 0.05 (</a:t>
            </a:r>
            <a:r>
              <a:rPr lang="en-US" b="1" dirty="0">
                <a:solidFill>
                  <a:srgbClr val="00B050"/>
                </a:solidFill>
              </a:rPr>
              <a:t>Not significantly different from a normal distribution</a:t>
            </a:r>
            <a:r>
              <a:rPr lang="en-US" b="1" dirty="0"/>
              <a:t>)</a:t>
            </a:r>
          </a:p>
          <a:p>
            <a:endParaRPr lang="en-US" dirty="0"/>
          </a:p>
        </p:txBody>
      </p:sp>
    </p:spTree>
    <p:extLst>
      <p:ext uri="{BB962C8B-B14F-4D97-AF65-F5344CB8AC3E}">
        <p14:creationId xmlns:p14="http://schemas.microsoft.com/office/powerpoint/2010/main" val="2720699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 Homogeneity threshold in Applied Linguistics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r>
              <a:rPr lang="en-US" b="1" dirty="0"/>
              <a:t>Levene's test</a:t>
            </a:r>
          </a:p>
          <a:p>
            <a:endParaRPr lang="en-US" dirty="0"/>
          </a:p>
          <a:p>
            <a:r>
              <a:rPr lang="en-US" dirty="0"/>
              <a:t>P &lt; 0.05 </a:t>
            </a:r>
            <a:r>
              <a:rPr lang="en-US" dirty="0">
                <a:solidFill>
                  <a:srgbClr val="FF0000"/>
                </a:solidFill>
              </a:rPr>
              <a:t>(Variances significantly different from each other/ Heterogeneous variances)</a:t>
            </a:r>
          </a:p>
          <a:p>
            <a:endParaRPr lang="en-US" dirty="0"/>
          </a:p>
          <a:p>
            <a:r>
              <a:rPr lang="en-US" dirty="0"/>
              <a:t>P &gt; 0.05 </a:t>
            </a:r>
            <a:r>
              <a:rPr lang="en-US" dirty="0">
                <a:solidFill>
                  <a:srgbClr val="00B050"/>
                </a:solidFill>
              </a:rPr>
              <a:t>(Variances NOT significantly different from each other / Homogeneous variances)</a:t>
            </a:r>
          </a:p>
          <a:p>
            <a:endParaRPr lang="en-US" dirty="0"/>
          </a:p>
        </p:txBody>
      </p:sp>
    </p:spTree>
    <p:extLst>
      <p:ext uri="{BB962C8B-B14F-4D97-AF65-F5344CB8AC3E}">
        <p14:creationId xmlns:p14="http://schemas.microsoft.com/office/powerpoint/2010/main" val="3353096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C54F25-114E-5046-2A1A-FC2F3F0C29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920" y="363676"/>
            <a:ext cx="6002160" cy="6130647"/>
          </a:xfrm>
        </p:spPr>
      </p:pic>
      <p:sp>
        <p:nvSpPr>
          <p:cNvPr id="6" name="Rectangle 5">
            <a:extLst>
              <a:ext uri="{FF2B5EF4-FFF2-40B4-BE49-F238E27FC236}">
                <a16:creationId xmlns:a16="http://schemas.microsoft.com/office/drawing/2014/main" id="{D60C1768-8382-E87F-7F5D-9F630DECC559}"/>
              </a:ext>
            </a:extLst>
          </p:cNvPr>
          <p:cNvSpPr/>
          <p:nvPr/>
        </p:nvSpPr>
        <p:spPr>
          <a:xfrm>
            <a:off x="3228622" y="1298222"/>
            <a:ext cx="6002160" cy="44026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1456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81A3-16AA-B741-5D00-A27C08603933}"/>
              </a:ext>
            </a:extLst>
          </p:cNvPr>
          <p:cNvSpPr>
            <a:spLocks noGrp="1"/>
          </p:cNvSpPr>
          <p:nvPr>
            <p:ph type="title"/>
          </p:nvPr>
        </p:nvSpPr>
        <p:spPr/>
        <p:txBody>
          <a:bodyPr/>
          <a:lstStyle/>
          <a:p>
            <a:r>
              <a:rPr lang="en-US" dirty="0"/>
              <a:t>What is effect size?</a:t>
            </a:r>
          </a:p>
        </p:txBody>
      </p:sp>
      <p:sp>
        <p:nvSpPr>
          <p:cNvPr id="3" name="Content Placeholder 2">
            <a:extLst>
              <a:ext uri="{FF2B5EF4-FFF2-40B4-BE49-F238E27FC236}">
                <a16:creationId xmlns:a16="http://schemas.microsoft.com/office/drawing/2014/main" id="{2578DAF9-6569-E00A-14C2-612C3C414DFA}"/>
              </a:ext>
            </a:extLst>
          </p:cNvPr>
          <p:cNvSpPr>
            <a:spLocks noGrp="1"/>
          </p:cNvSpPr>
          <p:nvPr>
            <p:ph idx="1"/>
          </p:nvPr>
        </p:nvSpPr>
        <p:spPr/>
        <p:txBody>
          <a:bodyPr/>
          <a:lstStyle/>
          <a:p>
            <a:r>
              <a:rPr lang="en-US" dirty="0"/>
              <a:t>Effect size is a </a:t>
            </a:r>
            <a:r>
              <a:rPr lang="en-US" dirty="0">
                <a:solidFill>
                  <a:srgbClr val="00B050"/>
                </a:solidFill>
              </a:rPr>
              <a:t>quantitative measure </a:t>
            </a:r>
            <a:r>
              <a:rPr lang="en-US" dirty="0"/>
              <a:t>of the </a:t>
            </a:r>
            <a:r>
              <a:rPr lang="en-US" dirty="0">
                <a:solidFill>
                  <a:srgbClr val="00B050"/>
                </a:solidFill>
              </a:rPr>
              <a:t>strength or magnitude </a:t>
            </a:r>
            <a:r>
              <a:rPr lang="en-US" dirty="0"/>
              <a:t>of a relationship or difference between variables in a study.</a:t>
            </a:r>
          </a:p>
        </p:txBody>
      </p:sp>
    </p:spTree>
    <p:extLst>
      <p:ext uri="{BB962C8B-B14F-4D97-AF65-F5344CB8AC3E}">
        <p14:creationId xmlns:p14="http://schemas.microsoft.com/office/powerpoint/2010/main" val="1854427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5594-27B1-2C57-7BC1-909AF1831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6A654-A944-B98D-D383-4301DD5A2336}"/>
              </a:ext>
            </a:extLst>
          </p:cNvPr>
          <p:cNvSpPr>
            <a:spLocks noGrp="1"/>
          </p:cNvSpPr>
          <p:nvPr>
            <p:ph type="title"/>
          </p:nvPr>
        </p:nvSpPr>
        <p:spPr/>
        <p:txBody>
          <a:bodyPr/>
          <a:lstStyle/>
          <a:p>
            <a:r>
              <a:rPr lang="en-US" dirty="0"/>
              <a:t>What is effect size?</a:t>
            </a:r>
          </a:p>
        </p:txBody>
      </p:sp>
      <p:sp>
        <p:nvSpPr>
          <p:cNvPr id="3" name="Content Placeholder 2">
            <a:extLst>
              <a:ext uri="{FF2B5EF4-FFF2-40B4-BE49-F238E27FC236}">
                <a16:creationId xmlns:a16="http://schemas.microsoft.com/office/drawing/2014/main" id="{EFEDC095-51BA-BFB1-FD06-600055B3C112}"/>
              </a:ext>
            </a:extLst>
          </p:cNvPr>
          <p:cNvSpPr>
            <a:spLocks noGrp="1"/>
          </p:cNvSpPr>
          <p:nvPr>
            <p:ph idx="1"/>
          </p:nvPr>
        </p:nvSpPr>
        <p:spPr>
          <a:xfrm>
            <a:off x="838200" y="1825625"/>
            <a:ext cx="10515600" cy="1053042"/>
          </a:xfrm>
        </p:spPr>
        <p:txBody>
          <a:bodyPr/>
          <a:lstStyle/>
          <a:p>
            <a:r>
              <a:rPr lang="en-US" dirty="0"/>
              <a:t>It goes beyond the binary choice of </a:t>
            </a:r>
            <a:r>
              <a:rPr lang="en-US" b="1" dirty="0">
                <a:solidFill>
                  <a:srgbClr val="00B050"/>
                </a:solidFill>
              </a:rPr>
              <a:t>significant</a:t>
            </a:r>
            <a:r>
              <a:rPr lang="en-US" dirty="0"/>
              <a:t> and </a:t>
            </a:r>
            <a:r>
              <a:rPr lang="en-US" b="1" dirty="0">
                <a:solidFill>
                  <a:srgbClr val="FF0000"/>
                </a:solidFill>
              </a:rPr>
              <a:t>non-significant</a:t>
            </a:r>
            <a:r>
              <a:rPr lang="en-US" dirty="0"/>
              <a:t> by showing the extent to which two variables are related to different.</a:t>
            </a:r>
          </a:p>
        </p:txBody>
      </p:sp>
      <p:pic>
        <p:nvPicPr>
          <p:cNvPr id="5" name="Picture 4">
            <a:extLst>
              <a:ext uri="{FF2B5EF4-FFF2-40B4-BE49-F238E27FC236}">
                <a16:creationId xmlns:a16="http://schemas.microsoft.com/office/drawing/2014/main" id="{05988C24-6DF1-DE48-2434-0B0C0661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50" y="3158066"/>
            <a:ext cx="3147484" cy="3147484"/>
          </a:xfrm>
          <a:prstGeom prst="rect">
            <a:avLst/>
          </a:prstGeom>
        </p:spPr>
      </p:pic>
      <p:sp>
        <p:nvSpPr>
          <p:cNvPr id="6" name="Rectangle 5">
            <a:extLst>
              <a:ext uri="{FF2B5EF4-FFF2-40B4-BE49-F238E27FC236}">
                <a16:creationId xmlns:a16="http://schemas.microsoft.com/office/drawing/2014/main" id="{45C5AC71-9C2E-BD37-B88B-8223E0854C28}"/>
              </a:ext>
            </a:extLst>
          </p:cNvPr>
          <p:cNvSpPr/>
          <p:nvPr/>
        </p:nvSpPr>
        <p:spPr>
          <a:xfrm>
            <a:off x="2122311" y="3522133"/>
            <a:ext cx="1817511" cy="6208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Small effect size</a:t>
            </a:r>
          </a:p>
        </p:txBody>
      </p:sp>
      <p:sp>
        <p:nvSpPr>
          <p:cNvPr id="7" name="Rectangle 6">
            <a:extLst>
              <a:ext uri="{FF2B5EF4-FFF2-40B4-BE49-F238E27FC236}">
                <a16:creationId xmlns:a16="http://schemas.microsoft.com/office/drawing/2014/main" id="{D9BFD90F-42B3-EE36-4255-AAC2A7786D64}"/>
              </a:ext>
            </a:extLst>
          </p:cNvPr>
          <p:cNvSpPr/>
          <p:nvPr/>
        </p:nvSpPr>
        <p:spPr>
          <a:xfrm>
            <a:off x="2122311" y="5091288"/>
            <a:ext cx="1817511" cy="6208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effect size</a:t>
            </a:r>
          </a:p>
        </p:txBody>
      </p:sp>
    </p:spTree>
    <p:extLst>
      <p:ext uri="{BB962C8B-B14F-4D97-AF65-F5344CB8AC3E}">
        <p14:creationId xmlns:p14="http://schemas.microsoft.com/office/powerpoint/2010/main" val="1720736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07734-1C64-4257-AFCD-2D301FE5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A512A-ACD4-5215-3439-B8664DF4D4A8}"/>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0A772094-6814-452A-5B4E-D08F27DC02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62328"/>
          <a:stretch/>
        </p:blipFill>
        <p:spPr>
          <a:xfrm>
            <a:off x="3228823" y="2122311"/>
            <a:ext cx="5987748" cy="1468614"/>
          </a:xfrm>
        </p:spPr>
      </p:pic>
      <p:sp>
        <p:nvSpPr>
          <p:cNvPr id="6" name="TextBox 5">
            <a:extLst>
              <a:ext uri="{FF2B5EF4-FFF2-40B4-BE49-F238E27FC236}">
                <a16:creationId xmlns:a16="http://schemas.microsoft.com/office/drawing/2014/main" id="{CAEFB889-91DB-1A80-BDD3-528885AE32AB}"/>
              </a:ext>
            </a:extLst>
          </p:cNvPr>
          <p:cNvSpPr txBox="1"/>
          <p:nvPr/>
        </p:nvSpPr>
        <p:spPr>
          <a:xfrm>
            <a:off x="936978" y="2122311"/>
            <a:ext cx="3361056" cy="584775"/>
          </a:xfrm>
          <a:prstGeom prst="rect">
            <a:avLst/>
          </a:prstGeom>
          <a:noFill/>
        </p:spPr>
        <p:txBody>
          <a:bodyPr wrap="square" rtlCol="0">
            <a:spAutoFit/>
          </a:bodyPr>
          <a:lstStyle/>
          <a:p>
            <a:r>
              <a:rPr lang="en-US" sz="3200" b="1" dirty="0"/>
              <a:t>Cohen’s d</a:t>
            </a:r>
          </a:p>
        </p:txBody>
      </p:sp>
    </p:spTree>
    <p:extLst>
      <p:ext uri="{BB962C8B-B14F-4D97-AF65-F5344CB8AC3E}">
        <p14:creationId xmlns:p14="http://schemas.microsoft.com/office/powerpoint/2010/main" val="2234152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DC0C-DACA-0B90-2B91-467B6473D9F5}"/>
              </a:ext>
            </a:extLst>
          </p:cNvPr>
          <p:cNvSpPr>
            <a:spLocks noGrp="1"/>
          </p:cNvSpPr>
          <p:nvPr>
            <p:ph type="title"/>
          </p:nvPr>
        </p:nvSpPr>
        <p:spPr/>
        <p:txBody>
          <a:bodyPr/>
          <a:lstStyle/>
          <a:p>
            <a:r>
              <a:rPr lang="en-US" dirty="0"/>
              <a:t>Interpreting effect size</a:t>
            </a:r>
          </a:p>
        </p:txBody>
      </p:sp>
      <p:pic>
        <p:nvPicPr>
          <p:cNvPr id="5" name="Content Placeholder 4">
            <a:extLst>
              <a:ext uri="{FF2B5EF4-FFF2-40B4-BE49-F238E27FC236}">
                <a16:creationId xmlns:a16="http://schemas.microsoft.com/office/drawing/2014/main" id="{66AF058D-7DD8-4871-89F8-3039EBCB98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5994"/>
          <a:stretch/>
        </p:blipFill>
        <p:spPr>
          <a:xfrm>
            <a:off x="2575342" y="2413985"/>
            <a:ext cx="6760569" cy="2030029"/>
          </a:xfrm>
        </p:spPr>
      </p:pic>
    </p:spTree>
    <p:extLst>
      <p:ext uri="{BB962C8B-B14F-4D97-AF65-F5344CB8AC3E}">
        <p14:creationId xmlns:p14="http://schemas.microsoft.com/office/powerpoint/2010/main" val="1057044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6BB4-F24E-2461-EDFE-1F93EFD86DAC}"/>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C8DBD6C0-5B98-214B-CCB6-C367011A8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823" y="2122311"/>
            <a:ext cx="5987748" cy="3898406"/>
          </a:xfrm>
        </p:spPr>
      </p:pic>
      <p:sp>
        <p:nvSpPr>
          <p:cNvPr id="6" name="TextBox 5">
            <a:extLst>
              <a:ext uri="{FF2B5EF4-FFF2-40B4-BE49-F238E27FC236}">
                <a16:creationId xmlns:a16="http://schemas.microsoft.com/office/drawing/2014/main" id="{B9694F0A-B26A-11DC-E490-BB7E4C6F55DB}"/>
              </a:ext>
            </a:extLst>
          </p:cNvPr>
          <p:cNvSpPr txBox="1"/>
          <p:nvPr/>
        </p:nvSpPr>
        <p:spPr>
          <a:xfrm>
            <a:off x="936978" y="2122311"/>
            <a:ext cx="3361056" cy="584775"/>
          </a:xfrm>
          <a:prstGeom prst="rect">
            <a:avLst/>
          </a:prstGeom>
          <a:noFill/>
        </p:spPr>
        <p:txBody>
          <a:bodyPr wrap="square" rtlCol="0">
            <a:spAutoFit/>
          </a:bodyPr>
          <a:lstStyle/>
          <a:p>
            <a:r>
              <a:rPr lang="en-US" sz="3200" b="1" dirty="0"/>
              <a:t>Cohen’s d</a:t>
            </a:r>
          </a:p>
        </p:txBody>
      </p:sp>
      <p:sp>
        <p:nvSpPr>
          <p:cNvPr id="3" name="Oval 2">
            <a:extLst>
              <a:ext uri="{FF2B5EF4-FFF2-40B4-BE49-F238E27FC236}">
                <a16:creationId xmlns:a16="http://schemas.microsoft.com/office/drawing/2014/main" id="{15096F88-E117-D4E8-B68A-BFFDEDD9A0A4}"/>
              </a:ext>
            </a:extLst>
          </p:cNvPr>
          <p:cNvSpPr/>
          <p:nvPr/>
        </p:nvSpPr>
        <p:spPr>
          <a:xfrm>
            <a:off x="4505325" y="3086100"/>
            <a:ext cx="1133475" cy="4762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237D80-67BA-9796-B22F-18D838120545}"/>
              </a:ext>
            </a:extLst>
          </p:cNvPr>
          <p:cNvSpPr/>
          <p:nvPr/>
        </p:nvSpPr>
        <p:spPr>
          <a:xfrm>
            <a:off x="3562350" y="4562475"/>
            <a:ext cx="1238250" cy="1000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68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715F-85BD-7A73-66ED-65A13082F591}"/>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B8576345-82AE-DE0F-F131-64A5C2C11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1909060"/>
            <a:ext cx="10515600" cy="4165417"/>
          </a:xfrm>
        </p:spPr>
      </p:pic>
      <p:sp>
        <p:nvSpPr>
          <p:cNvPr id="3" name="Oval 2">
            <a:extLst>
              <a:ext uri="{FF2B5EF4-FFF2-40B4-BE49-F238E27FC236}">
                <a16:creationId xmlns:a16="http://schemas.microsoft.com/office/drawing/2014/main" id="{6B1FD519-BCDD-26AE-CBF0-EAA4F321706C}"/>
              </a:ext>
            </a:extLst>
          </p:cNvPr>
          <p:cNvSpPr/>
          <p:nvPr/>
        </p:nvSpPr>
        <p:spPr>
          <a:xfrm>
            <a:off x="10186987" y="3495675"/>
            <a:ext cx="223838" cy="2238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7194D6-245E-4C81-8FA3-FA8C532BA67B}"/>
              </a:ext>
            </a:extLst>
          </p:cNvPr>
          <p:cNvSpPr/>
          <p:nvPr/>
        </p:nvSpPr>
        <p:spPr>
          <a:xfrm>
            <a:off x="7101840" y="332232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3E843B-5FFD-977C-D817-9B34A17A0694}"/>
              </a:ext>
            </a:extLst>
          </p:cNvPr>
          <p:cNvSpPr/>
          <p:nvPr/>
        </p:nvSpPr>
        <p:spPr>
          <a:xfrm>
            <a:off x="7101840" y="496418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46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F3AB2-D81D-2CFA-6404-0E3BB14D6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D30CF-0608-CA6F-1341-1369325D872F}"/>
              </a:ext>
            </a:extLst>
          </p:cNvPr>
          <p:cNvSpPr>
            <a:spLocks noGrp="1"/>
          </p:cNvSpPr>
          <p:nvPr>
            <p:ph type="title"/>
          </p:nvPr>
        </p:nvSpPr>
        <p:spPr/>
        <p:txBody>
          <a:bodyPr/>
          <a:lstStyle/>
          <a:p>
            <a:r>
              <a:rPr lang="en-US" b="1" dirty="0"/>
              <a:t>Effect size formula </a:t>
            </a:r>
          </a:p>
        </p:txBody>
      </p:sp>
      <p:pic>
        <p:nvPicPr>
          <p:cNvPr id="7" name="Content Placeholder 6">
            <a:extLst>
              <a:ext uri="{FF2B5EF4-FFF2-40B4-BE49-F238E27FC236}">
                <a16:creationId xmlns:a16="http://schemas.microsoft.com/office/drawing/2014/main" id="{E2057A6C-DC86-D94C-C91E-DA6575B7F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090" y="1825624"/>
            <a:ext cx="9321556" cy="4819895"/>
          </a:xfrm>
        </p:spPr>
      </p:pic>
      <p:sp>
        <p:nvSpPr>
          <p:cNvPr id="3" name="Rectangle 2">
            <a:extLst>
              <a:ext uri="{FF2B5EF4-FFF2-40B4-BE49-F238E27FC236}">
                <a16:creationId xmlns:a16="http://schemas.microsoft.com/office/drawing/2014/main" id="{63BF1F5D-EEA9-ACA0-1B40-73DCA85E8CBF}"/>
              </a:ext>
            </a:extLst>
          </p:cNvPr>
          <p:cNvSpPr/>
          <p:nvPr/>
        </p:nvSpPr>
        <p:spPr>
          <a:xfrm>
            <a:off x="6751320" y="503682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6AABD5-6D6D-4922-4D83-E23F953B0C26}"/>
              </a:ext>
            </a:extLst>
          </p:cNvPr>
          <p:cNvSpPr/>
          <p:nvPr/>
        </p:nvSpPr>
        <p:spPr>
          <a:xfrm>
            <a:off x="3497580" y="5981699"/>
            <a:ext cx="3977640" cy="2404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5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B18F-B931-23BA-C3EE-C887C196EB13}"/>
              </a:ext>
            </a:extLst>
          </p:cNvPr>
          <p:cNvSpPr>
            <a:spLocks noGrp="1"/>
          </p:cNvSpPr>
          <p:nvPr>
            <p:ph type="title"/>
          </p:nvPr>
        </p:nvSpPr>
        <p:spPr/>
        <p:txBody>
          <a:bodyPr/>
          <a:lstStyle/>
          <a:p>
            <a:r>
              <a:rPr lang="en-US" dirty="0"/>
              <a:t>The concept of inferential statistics</a:t>
            </a:r>
          </a:p>
        </p:txBody>
      </p:sp>
      <p:sp>
        <p:nvSpPr>
          <p:cNvPr id="3" name="Content Placeholder 2">
            <a:extLst>
              <a:ext uri="{FF2B5EF4-FFF2-40B4-BE49-F238E27FC236}">
                <a16:creationId xmlns:a16="http://schemas.microsoft.com/office/drawing/2014/main" id="{75522274-732F-0E8B-1F02-54D754EE568D}"/>
              </a:ext>
            </a:extLst>
          </p:cNvPr>
          <p:cNvSpPr>
            <a:spLocks noGrp="1"/>
          </p:cNvSpPr>
          <p:nvPr>
            <p:ph idx="1"/>
          </p:nvPr>
        </p:nvSpPr>
        <p:spPr/>
        <p:txBody>
          <a:bodyPr/>
          <a:lstStyle/>
          <a:p>
            <a:pPr marL="0" indent="0">
              <a:buNone/>
            </a:pPr>
            <a:r>
              <a:rPr lang="en-US" dirty="0"/>
              <a:t> “Given that it is </a:t>
            </a:r>
            <a:r>
              <a:rPr lang="en-US" dirty="0">
                <a:solidFill>
                  <a:srgbClr val="FF0000"/>
                </a:solidFill>
              </a:rPr>
              <a:t>impossible</a:t>
            </a:r>
            <a:r>
              <a:rPr lang="en-US" dirty="0"/>
              <a:t> to gather data from all members of the population, inferential statistics can allow researchers to </a:t>
            </a:r>
            <a:r>
              <a:rPr lang="en-US" b="1" dirty="0">
                <a:solidFill>
                  <a:srgbClr val="00B050"/>
                </a:solidFill>
              </a:rPr>
              <a:t>generalize</a:t>
            </a:r>
            <a:r>
              <a:rPr lang="en-US" dirty="0"/>
              <a:t> findings to other, similar language learners (</a:t>
            </a:r>
            <a:r>
              <a:rPr lang="en-US" b="1" dirty="0"/>
              <a:t>participants</a:t>
            </a:r>
            <a:r>
              <a:rPr lang="en-US" dirty="0"/>
              <a:t>); that is, to make inferences” </a:t>
            </a:r>
          </a:p>
          <a:p>
            <a:pPr marL="0" indent="0" algn="r">
              <a:buNone/>
            </a:pPr>
            <a:endParaRPr lang="en-US" dirty="0"/>
          </a:p>
          <a:p>
            <a:pPr marL="0" indent="0" algn="r">
              <a:buNone/>
            </a:pPr>
            <a:r>
              <a:rPr lang="en-US" dirty="0"/>
              <a:t>(Mackey &amp; </a:t>
            </a:r>
            <a:r>
              <a:rPr lang="en-US" dirty="0" err="1"/>
              <a:t>Gass</a:t>
            </a:r>
            <a:r>
              <a:rPr lang="en-US" dirty="0"/>
              <a:t>, 2005, p. 269)</a:t>
            </a:r>
          </a:p>
        </p:txBody>
      </p:sp>
    </p:spTree>
    <p:extLst>
      <p:ext uri="{BB962C8B-B14F-4D97-AF65-F5344CB8AC3E}">
        <p14:creationId xmlns:p14="http://schemas.microsoft.com/office/powerpoint/2010/main" val="4407057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C603-C7BF-6B36-46DE-0649B9DB6170}"/>
              </a:ext>
            </a:extLst>
          </p:cNvPr>
          <p:cNvSpPr>
            <a:spLocks noGrp="1"/>
          </p:cNvSpPr>
          <p:nvPr>
            <p:ph type="title"/>
          </p:nvPr>
        </p:nvSpPr>
        <p:spPr/>
        <p:txBody>
          <a:bodyPr/>
          <a:lstStyle/>
          <a:p>
            <a:r>
              <a:rPr lang="en-US" b="1" dirty="0"/>
              <a:t>Hypothesis testing</a:t>
            </a:r>
            <a:endParaRPr lang="en-US" dirty="0"/>
          </a:p>
        </p:txBody>
      </p:sp>
    </p:spTree>
    <p:extLst>
      <p:ext uri="{BB962C8B-B14F-4D97-AF65-F5344CB8AC3E}">
        <p14:creationId xmlns:p14="http://schemas.microsoft.com/office/powerpoint/2010/main" val="3443529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b="1" dirty="0"/>
              <a:t>Hypothesis testing</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lstStyle/>
          <a:p>
            <a:pPr marL="0" indent="0">
              <a:buNone/>
            </a:pPr>
            <a:r>
              <a:rPr lang="en-US" sz="3200" dirty="0"/>
              <a:t>Hypothesis testing is a statistical approach through which the research determines whether the </a:t>
            </a:r>
            <a:r>
              <a:rPr lang="en-US" sz="3200" b="1" u="sng" dirty="0"/>
              <a:t>data</a:t>
            </a:r>
            <a:r>
              <a:rPr lang="en-US" sz="3200" dirty="0"/>
              <a:t> </a:t>
            </a:r>
            <a:r>
              <a:rPr lang="en-US" sz="3200" b="1" dirty="0">
                <a:solidFill>
                  <a:srgbClr val="00B050"/>
                </a:solidFill>
              </a:rPr>
              <a:t>support</a:t>
            </a:r>
            <a:r>
              <a:rPr lang="en-US" sz="3200" dirty="0"/>
              <a:t> or </a:t>
            </a:r>
            <a:r>
              <a:rPr lang="en-US" sz="3200" b="1" dirty="0">
                <a:solidFill>
                  <a:srgbClr val="FF0000"/>
                </a:solidFill>
              </a:rPr>
              <a:t>refute</a:t>
            </a:r>
            <a:r>
              <a:rPr lang="en-US" sz="3200" dirty="0"/>
              <a:t> their hypothesis</a:t>
            </a:r>
            <a:r>
              <a:rPr lang="en-US" dirty="0"/>
              <a:t>.</a:t>
            </a:r>
          </a:p>
        </p:txBody>
      </p:sp>
    </p:spTree>
    <p:extLst>
      <p:ext uri="{BB962C8B-B14F-4D97-AF65-F5344CB8AC3E}">
        <p14:creationId xmlns:p14="http://schemas.microsoft.com/office/powerpoint/2010/main" val="2187556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7BF1-F883-652D-F6F1-D242C8B49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DE7FD-DDD4-34C7-969A-1CABF4F722C0}"/>
              </a:ext>
            </a:extLst>
          </p:cNvPr>
          <p:cNvSpPr>
            <a:spLocks noGrp="1"/>
          </p:cNvSpPr>
          <p:nvPr>
            <p:ph type="title"/>
          </p:nvPr>
        </p:nvSpPr>
        <p:spPr/>
        <p:txBody>
          <a:bodyPr/>
          <a:lstStyle/>
          <a:p>
            <a:r>
              <a:rPr lang="en-US" b="1" dirty="0"/>
              <a:t>Types of hypotheses</a:t>
            </a:r>
          </a:p>
        </p:txBody>
      </p:sp>
      <p:sp>
        <p:nvSpPr>
          <p:cNvPr id="3" name="Content Placeholder 2">
            <a:extLst>
              <a:ext uri="{FF2B5EF4-FFF2-40B4-BE49-F238E27FC236}">
                <a16:creationId xmlns:a16="http://schemas.microsoft.com/office/drawing/2014/main" id="{B43BEE1C-270A-AB3E-E92C-079E78D30587}"/>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Gass, 2005: 19). </a:t>
            </a:r>
          </a:p>
          <a:p>
            <a:pPr marL="0" indent="0">
              <a:buNone/>
            </a:pPr>
            <a:endParaRPr lang="en-US" dirty="0"/>
          </a:p>
          <a:p>
            <a:pPr marL="0" indent="0">
              <a:buNone/>
            </a:pPr>
            <a:r>
              <a:rPr lang="en-US" dirty="0"/>
              <a:t>In research, we have three main types of hypotheses: </a:t>
            </a:r>
          </a:p>
          <a:p>
            <a:pPr marL="514350" indent="-514350">
              <a:buAutoNum type="arabicParenR"/>
            </a:pPr>
            <a:r>
              <a:rPr lang="en-US" dirty="0"/>
              <a:t>Non-directional hypothesis (two-tailed/ two-way hypothesis)</a:t>
            </a:r>
            <a:r>
              <a:rPr lang="en-US" b="1" dirty="0"/>
              <a:t> (Ha)</a:t>
            </a:r>
            <a:endParaRPr lang="en-US" dirty="0"/>
          </a:p>
          <a:p>
            <a:pPr marL="514350" indent="-514350">
              <a:buAutoNum type="arabicParenR"/>
            </a:pPr>
            <a:r>
              <a:rPr lang="en-US" dirty="0"/>
              <a:t>Directional hypothesis (one-tailed)</a:t>
            </a:r>
            <a:r>
              <a:rPr lang="en-US" b="1" dirty="0"/>
              <a:t> (Ha)</a:t>
            </a:r>
          </a:p>
          <a:p>
            <a:pPr marL="0" indent="0">
              <a:buNone/>
            </a:pPr>
            <a:endParaRPr lang="en-US" dirty="0"/>
          </a:p>
        </p:txBody>
      </p:sp>
      <p:pic>
        <p:nvPicPr>
          <p:cNvPr id="4" name="Picture 3">
            <a:extLst>
              <a:ext uri="{FF2B5EF4-FFF2-40B4-BE49-F238E27FC236}">
                <a16:creationId xmlns:a16="http://schemas.microsoft.com/office/drawing/2014/main" id="{2355411C-70DA-3910-FE56-1890DF5FC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38870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A) Non-directional hypothesis </a:t>
            </a:r>
            <a:br>
              <a:rPr lang="en-US" b="1" dirty="0"/>
            </a:br>
            <a:r>
              <a:rPr lang="en-US" b="1" dirty="0"/>
              <a:t>(two-tailed/ two-way hypotheses):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a difference between variables under investigation is predicted, </a:t>
            </a:r>
            <a:r>
              <a:rPr lang="en-US" sz="3000" dirty="0">
                <a:solidFill>
                  <a:srgbClr val="FF0000"/>
                </a:solidFill>
              </a:rPr>
              <a:t>but the researcher is not interested in the direction of the difference/ relationship</a:t>
            </a:r>
          </a:p>
          <a:p>
            <a:pPr marL="0" indent="0">
              <a:buNone/>
            </a:pPr>
            <a:endParaRPr lang="en-US" sz="3000" i="1" dirty="0">
              <a:solidFill>
                <a:srgbClr val="FF0000"/>
              </a:solidFill>
            </a:endParaRPr>
          </a:p>
          <a:p>
            <a:pPr marL="0" indent="0">
              <a:buNone/>
            </a:pPr>
            <a:r>
              <a:rPr lang="en-US" sz="3000" i="1" dirty="0"/>
              <a:t>Examples: </a:t>
            </a:r>
          </a:p>
          <a:p>
            <a:pPr marL="0" indent="0">
              <a:buNone/>
            </a:pPr>
            <a:r>
              <a:rPr lang="en-US" sz="3000" dirty="0"/>
              <a:t>•Text-to-speech technologies will affect Algerian EFL learners’ pronunciation awareness significantly. </a:t>
            </a:r>
          </a:p>
          <a:p>
            <a:pPr marL="0" indent="0">
              <a:buNone/>
            </a:pPr>
            <a:r>
              <a:rPr lang="en-US" sz="3000" dirty="0"/>
              <a:t>•There will be a 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56010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B) Directional hypothesis (one-tailed):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a:t>
            </a:r>
            <a:r>
              <a:rPr lang="en-US" sz="3000" dirty="0">
                <a:solidFill>
                  <a:srgbClr val="FF0000"/>
                </a:solidFill>
              </a:rPr>
              <a:t>, the researcher indicates the </a:t>
            </a:r>
            <a:r>
              <a:rPr lang="en-US" sz="3000" u="sng" dirty="0">
                <a:solidFill>
                  <a:srgbClr val="FF0000"/>
                </a:solidFill>
              </a:rPr>
              <a:t>predicted </a:t>
            </a:r>
            <a:r>
              <a:rPr lang="en-US" sz="3000" b="1" u="sng" dirty="0">
                <a:solidFill>
                  <a:srgbClr val="FF0000"/>
                </a:solidFill>
              </a:rPr>
              <a:t>direction</a:t>
            </a:r>
            <a:r>
              <a:rPr lang="en-US" sz="3000" u="sng" dirty="0">
                <a:solidFill>
                  <a:srgbClr val="FF0000"/>
                </a:solidFill>
              </a:rPr>
              <a:t> </a:t>
            </a:r>
            <a:r>
              <a:rPr lang="en-US" sz="3000" dirty="0">
                <a:solidFill>
                  <a:srgbClr val="FF0000"/>
                </a:solidFill>
              </a:rPr>
              <a:t>of the relationship between two or more variables</a:t>
            </a:r>
            <a:r>
              <a:rPr lang="en-US" sz="3000" dirty="0"/>
              <a:t>. </a:t>
            </a:r>
          </a:p>
          <a:p>
            <a:pPr marL="0" indent="0">
              <a:buNone/>
            </a:pPr>
            <a:r>
              <a:rPr lang="en-US" sz="3000" i="1" dirty="0"/>
              <a:t>Examples:</a:t>
            </a:r>
          </a:p>
          <a:p>
            <a:pPr marL="0" indent="0">
              <a:buNone/>
            </a:pPr>
            <a:r>
              <a:rPr lang="en-US" sz="3000" dirty="0"/>
              <a:t>•Older learners will prefer speaking more than younger learners.</a:t>
            </a:r>
          </a:p>
          <a:p>
            <a:pPr marL="0" indent="0">
              <a:buNone/>
            </a:pPr>
            <a:endParaRPr lang="en-US" sz="3000" dirty="0"/>
          </a:p>
          <a:p>
            <a:pPr marL="0" indent="0">
              <a:buNone/>
            </a:pPr>
            <a:r>
              <a:rPr lang="en-US" sz="3000" dirty="0"/>
              <a:t>•Novice teachers will give less instructions in the target language than experienced teachers.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64334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dirty="0"/>
              <a:t>1. Null and alternative hypotheses</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normAutofit fontScale="92500"/>
          </a:bodyPr>
          <a:lstStyle/>
          <a:p>
            <a:pPr marL="0" indent="0">
              <a:buNone/>
            </a:pPr>
            <a:r>
              <a:rPr lang="en-US" dirty="0"/>
              <a:t>Before conducting inferential statistical tests on SPSS, the researcher </a:t>
            </a:r>
            <a:r>
              <a:rPr lang="en-US" b="1" dirty="0">
                <a:solidFill>
                  <a:srgbClr val="FF0000"/>
                </a:solidFill>
              </a:rPr>
              <a:t>should consider </a:t>
            </a:r>
            <a:r>
              <a:rPr lang="en-US" dirty="0"/>
              <a:t>two hypotheses. They are called the null hypothesis (H0) and the alternative hypothesis (Ha). These hypotheses contain opposing viewpoints. </a:t>
            </a:r>
          </a:p>
          <a:p>
            <a:pPr marL="0" indent="0">
              <a:buNone/>
            </a:pPr>
            <a:endParaRPr lang="en-US" dirty="0"/>
          </a:p>
          <a:p>
            <a:pPr marL="514350" indent="-514350">
              <a:buFont typeface="+mj-lt"/>
              <a:buAutoNum type="arabicPeriod"/>
            </a:pPr>
            <a:r>
              <a:rPr lang="en-US" b="1" dirty="0"/>
              <a:t>The null hypothesis (H0) </a:t>
            </a:r>
            <a:r>
              <a:rPr lang="en-US" dirty="0"/>
              <a:t>is a </a:t>
            </a:r>
            <a:r>
              <a:rPr lang="en-US" b="1" dirty="0">
                <a:solidFill>
                  <a:srgbClr val="00B050"/>
                </a:solidFill>
              </a:rPr>
              <a:t>neutral hypothesis </a:t>
            </a:r>
            <a:r>
              <a:rPr lang="en-US" dirty="0"/>
              <a:t>that says </a:t>
            </a:r>
            <a:r>
              <a:rPr lang="en-US" dirty="0">
                <a:solidFill>
                  <a:srgbClr val="FF0000"/>
                </a:solidFill>
              </a:rPr>
              <a:t>there is </a:t>
            </a:r>
            <a:r>
              <a:rPr lang="en-US" b="1" dirty="0">
                <a:solidFill>
                  <a:srgbClr val="FF0000"/>
                </a:solidFill>
              </a:rPr>
              <a:t>no</a:t>
            </a:r>
            <a:r>
              <a:rPr lang="en-US" dirty="0">
                <a:solidFill>
                  <a:srgbClr val="FF0000"/>
                </a:solidFill>
              </a:rPr>
              <a:t> statistical significance </a:t>
            </a:r>
            <a:r>
              <a:rPr lang="en-US" dirty="0"/>
              <a:t>between the two variables. </a:t>
            </a:r>
          </a:p>
          <a:p>
            <a:pPr marL="514350" indent="-514350">
              <a:buFont typeface="+mj-lt"/>
              <a:buAutoNum type="arabicPeriod"/>
            </a:pPr>
            <a:endParaRPr lang="en-US" dirty="0"/>
          </a:p>
          <a:p>
            <a:pPr marL="514350" indent="-514350">
              <a:buFont typeface="+mj-lt"/>
              <a:buAutoNum type="arabicPeriod"/>
            </a:pPr>
            <a:r>
              <a:rPr lang="en-US" b="1" dirty="0"/>
              <a:t>The alternative hypothesis (Ha)</a:t>
            </a:r>
            <a:r>
              <a:rPr lang="en-US" dirty="0"/>
              <a:t>, on the other hand, indicates that </a:t>
            </a:r>
            <a:r>
              <a:rPr lang="en-US" dirty="0">
                <a:solidFill>
                  <a:srgbClr val="00B050"/>
                </a:solidFill>
              </a:rPr>
              <a:t>there is a statistical significance</a:t>
            </a:r>
            <a:r>
              <a:rPr lang="en-US" dirty="0"/>
              <a:t> between the two variables being measured (directional/ non-directional).</a:t>
            </a:r>
          </a:p>
        </p:txBody>
      </p:sp>
    </p:spTree>
    <p:extLst>
      <p:ext uri="{BB962C8B-B14F-4D97-AF65-F5344CB8AC3E}">
        <p14:creationId xmlns:p14="http://schemas.microsoft.com/office/powerpoint/2010/main" val="1737793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79CF-9BC2-ABB7-8497-62334A7CC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3D48D-E39E-80D4-69C0-F70EBB35FB46}"/>
              </a:ext>
            </a:extLst>
          </p:cNvPr>
          <p:cNvSpPr>
            <a:spLocks noGrp="1"/>
          </p:cNvSpPr>
          <p:nvPr>
            <p:ph type="title"/>
          </p:nvPr>
        </p:nvSpPr>
        <p:spPr/>
        <p:txBody>
          <a:bodyPr/>
          <a:lstStyle/>
          <a:p>
            <a:r>
              <a:rPr lang="en-US" b="1" dirty="0"/>
              <a:t>C</a:t>
            </a:r>
            <a:r>
              <a:rPr lang="en-US" sz="4400" b="1" dirty="0"/>
              <a:t>) Null hypothesis (H0):</a:t>
            </a:r>
            <a:endParaRPr lang="en-US" b="1" dirty="0"/>
          </a:p>
        </p:txBody>
      </p:sp>
      <p:sp>
        <p:nvSpPr>
          <p:cNvPr id="3" name="Content Placeholder 2">
            <a:extLst>
              <a:ext uri="{FF2B5EF4-FFF2-40B4-BE49-F238E27FC236}">
                <a16:creationId xmlns:a16="http://schemas.microsoft.com/office/drawing/2014/main" id="{321B057B-4CF7-003A-E030-C800D248661C}"/>
              </a:ext>
            </a:extLst>
          </p:cNvPr>
          <p:cNvSpPr>
            <a:spLocks noGrp="1"/>
          </p:cNvSpPr>
          <p:nvPr>
            <p:ph idx="1"/>
          </p:nvPr>
        </p:nvSpPr>
        <p:spPr>
          <a:xfrm>
            <a:off x="838200" y="1825624"/>
            <a:ext cx="10515600" cy="4493113"/>
          </a:xfrm>
        </p:spPr>
        <p:txBody>
          <a:bodyPr>
            <a:normAutofit/>
          </a:bodyPr>
          <a:lstStyle/>
          <a:p>
            <a:r>
              <a:rPr lang="en-US" dirty="0"/>
              <a:t>The null hypothesis is a neutral statement used as a </a:t>
            </a:r>
            <a:r>
              <a:rPr lang="en-US" b="1" dirty="0"/>
              <a:t>basis for testing</a:t>
            </a:r>
            <a:r>
              <a:rPr lang="en-US" dirty="0"/>
              <a:t>. </a:t>
            </a:r>
          </a:p>
          <a:p>
            <a:endParaRPr lang="en-US" dirty="0"/>
          </a:p>
          <a:p>
            <a:r>
              <a:rPr lang="en-US" dirty="0"/>
              <a:t>The null hypothesis states that </a:t>
            </a:r>
            <a:r>
              <a:rPr lang="en-US" b="1" dirty="0"/>
              <a:t>there is no relationship </a:t>
            </a:r>
            <a:r>
              <a:rPr lang="en-US" dirty="0"/>
              <a:t>between items under investigation.</a:t>
            </a:r>
          </a:p>
          <a:p>
            <a:endParaRPr lang="en-US" dirty="0"/>
          </a:p>
          <a:p>
            <a:r>
              <a:rPr lang="en-US" dirty="0"/>
              <a:t>In advanced inferential statistical tests, the objective is often </a:t>
            </a:r>
            <a:r>
              <a:rPr lang="en-US" b="1" dirty="0"/>
              <a:t>to reject the null hypothesis </a:t>
            </a:r>
            <a:r>
              <a:rPr lang="en-US" dirty="0"/>
              <a:t>by providing a </a:t>
            </a:r>
            <a:r>
              <a:rPr lang="en-US" b="1" u="sng" dirty="0"/>
              <a:t>statistical</a:t>
            </a:r>
            <a:r>
              <a:rPr lang="en-US" dirty="0"/>
              <a:t> </a:t>
            </a:r>
            <a:r>
              <a:rPr lang="en-US" b="1" u="sng" dirty="0"/>
              <a:t>proof</a:t>
            </a:r>
            <a:r>
              <a:rPr lang="en-US" dirty="0"/>
              <a:t> that there is a relationship between variables X and Y. </a:t>
            </a:r>
          </a:p>
        </p:txBody>
      </p:sp>
      <p:pic>
        <p:nvPicPr>
          <p:cNvPr id="4" name="Picture 3">
            <a:extLst>
              <a:ext uri="{FF2B5EF4-FFF2-40B4-BE49-F238E27FC236}">
                <a16:creationId xmlns:a16="http://schemas.microsoft.com/office/drawing/2014/main" id="{DF3058CC-CC96-7C69-BA61-BDEE388BF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35684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sz="4400" b="1" dirty="0"/>
              <a:t>C) Null hypothesis (H0):</a:t>
            </a:r>
            <a:endParaRPr lang="en-US" b="1" dirty="0"/>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2800" i="1" dirty="0"/>
              <a:t>Examples: </a:t>
            </a:r>
          </a:p>
          <a:p>
            <a:pPr marL="0" indent="0">
              <a:buNone/>
            </a:pPr>
            <a:endParaRPr lang="en-US" sz="2800" i="1" dirty="0"/>
          </a:p>
          <a:p>
            <a:pPr marL="0" indent="0">
              <a:buNone/>
            </a:pPr>
            <a:r>
              <a:rPr lang="en-US" sz="2800" dirty="0"/>
              <a:t>•Text-to-speech technologies will </a:t>
            </a:r>
            <a:r>
              <a:rPr lang="en-US" sz="2800" b="1" dirty="0"/>
              <a:t>not</a:t>
            </a:r>
            <a:r>
              <a:rPr lang="en-US" sz="2800" dirty="0"/>
              <a:t> affect Algerian EFL learners’ pronunciation awareness </a:t>
            </a:r>
            <a:r>
              <a:rPr lang="en-US" sz="2800" b="1" dirty="0"/>
              <a:t>significantly</a:t>
            </a:r>
            <a:r>
              <a:rPr lang="en-US" sz="2800" dirty="0"/>
              <a:t>.</a:t>
            </a:r>
          </a:p>
          <a:p>
            <a:pPr marL="0" indent="0">
              <a:buNone/>
            </a:pPr>
            <a:r>
              <a:rPr lang="en-US" sz="2800" dirty="0"/>
              <a:t> </a:t>
            </a:r>
          </a:p>
          <a:p>
            <a:r>
              <a:rPr lang="en-US" sz="2800" dirty="0"/>
              <a:t>There will be </a:t>
            </a:r>
            <a:r>
              <a:rPr lang="en-US" b="1" dirty="0"/>
              <a:t>no </a:t>
            </a:r>
            <a:r>
              <a:rPr lang="en-US" sz="2800" b="1" dirty="0"/>
              <a:t>significant</a:t>
            </a:r>
            <a:r>
              <a:rPr lang="en-US" dirty="0"/>
              <a:t> </a:t>
            </a:r>
            <a:r>
              <a:rPr lang="en-US" sz="2800" dirty="0"/>
              <a:t>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57416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F5B-4C3D-9034-853B-E4647CECDCA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7F3D098-9DE7-7439-2D8F-8AE90DBBB817}"/>
              </a:ext>
            </a:extLst>
          </p:cNvPr>
          <p:cNvSpPr>
            <a:spLocks noGrp="1"/>
          </p:cNvSpPr>
          <p:nvPr>
            <p:ph idx="1"/>
          </p:nvPr>
        </p:nvSpPr>
        <p:spPr/>
        <p:txBody>
          <a:bodyPr/>
          <a:lstStyle/>
          <a:p>
            <a:pPr marL="0" indent="0">
              <a:buNone/>
            </a:pPr>
            <a:r>
              <a:rPr lang="en-US" dirty="0"/>
              <a:t>In a study investigating the effects of </a:t>
            </a:r>
            <a:r>
              <a:rPr lang="en-US" dirty="0">
                <a:solidFill>
                  <a:srgbClr val="FF0000"/>
                </a:solidFill>
              </a:rPr>
              <a:t>English audiobooks </a:t>
            </a:r>
            <a:r>
              <a:rPr lang="en-US" dirty="0"/>
              <a:t>on </a:t>
            </a:r>
            <a:r>
              <a:rPr lang="en-US" b="1" dirty="0"/>
              <a:t>EFL learners’ listening comprehension</a:t>
            </a:r>
            <a:r>
              <a:rPr lang="en-US" dirty="0"/>
              <a:t>, </a:t>
            </a:r>
          </a:p>
          <a:p>
            <a:pPr marL="0" indent="0">
              <a:buNone/>
            </a:pPr>
            <a:endParaRPr lang="en-US" dirty="0"/>
          </a:p>
          <a:p>
            <a:pPr marL="514350" indent="-514350">
              <a:buFont typeface="+mj-lt"/>
              <a:buAutoNum type="arabicPeriod"/>
            </a:pPr>
            <a:r>
              <a:rPr lang="en-US" b="1" dirty="0"/>
              <a:t>The null hypothesis would be: H0 </a:t>
            </a:r>
            <a:r>
              <a:rPr lang="en-US" dirty="0"/>
              <a:t>= English audiobooks have no significant effect on EFL learners’ listening comprehension.</a:t>
            </a:r>
          </a:p>
          <a:p>
            <a:pPr marL="514350" indent="-514350">
              <a:buFont typeface="+mj-lt"/>
              <a:buAutoNum type="arabicPeriod"/>
            </a:pPr>
            <a:r>
              <a:rPr lang="en-US" b="1" dirty="0"/>
              <a:t>The alternative hypothesis would be: Ha </a:t>
            </a:r>
            <a:r>
              <a:rPr lang="en-US" dirty="0"/>
              <a:t>= English audiobooks have a significant </a:t>
            </a:r>
            <a:r>
              <a:rPr lang="en-US" strike="sngStrike" dirty="0">
                <a:solidFill>
                  <a:srgbClr val="FF0000"/>
                </a:solidFill>
              </a:rPr>
              <a:t>positive</a:t>
            </a:r>
            <a:r>
              <a:rPr lang="en-US" dirty="0"/>
              <a:t> effect on EFL learners’ listening comprehension.</a:t>
            </a:r>
          </a:p>
        </p:txBody>
      </p:sp>
    </p:spTree>
    <p:extLst>
      <p:ext uri="{BB962C8B-B14F-4D97-AF65-F5344CB8AC3E}">
        <p14:creationId xmlns:p14="http://schemas.microsoft.com/office/powerpoint/2010/main" val="2156612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F3BF9-8BD4-4A88-E0D7-CAB8DA672DD3}"/>
              </a:ext>
            </a:extLst>
          </p:cNvPr>
          <p:cNvSpPr>
            <a:spLocks noGrp="1"/>
          </p:cNvSpPr>
          <p:nvPr>
            <p:ph idx="1"/>
          </p:nvPr>
        </p:nvSpPr>
        <p:spPr>
          <a:xfrm>
            <a:off x="838200" y="1825625"/>
            <a:ext cx="10515600" cy="1152037"/>
          </a:xfrm>
        </p:spPr>
        <p:txBody>
          <a:bodyPr>
            <a:normAutofit fontScale="92500"/>
          </a:bodyPr>
          <a:lstStyle/>
          <a:p>
            <a:r>
              <a:rPr lang="en-US" dirty="0"/>
              <a:t>The table below demonstrates the necessary decisions in each scenario.</a:t>
            </a:r>
          </a:p>
          <a:p>
            <a:r>
              <a:rPr lang="en-US" b="1" dirty="0">
                <a:solidFill>
                  <a:srgbClr val="00B050"/>
                </a:solidFill>
              </a:rPr>
              <a:t>Confidence level = 95%</a:t>
            </a:r>
          </a:p>
          <a:p>
            <a:endParaRPr lang="en-US" dirty="0"/>
          </a:p>
        </p:txBody>
      </p:sp>
      <p:graphicFrame>
        <p:nvGraphicFramePr>
          <p:cNvPr id="4" name="Table 3">
            <a:extLst>
              <a:ext uri="{FF2B5EF4-FFF2-40B4-BE49-F238E27FC236}">
                <a16:creationId xmlns:a16="http://schemas.microsoft.com/office/drawing/2014/main" id="{D2A1B625-8043-2EE9-F2D7-D98E96B24C3E}"/>
              </a:ext>
            </a:extLst>
          </p:cNvPr>
          <p:cNvGraphicFramePr>
            <a:graphicFrameLocks noGrp="1"/>
          </p:cNvGraphicFramePr>
          <p:nvPr>
            <p:extLst>
              <p:ext uri="{D42A27DB-BD31-4B8C-83A1-F6EECF244321}">
                <p14:modId xmlns:p14="http://schemas.microsoft.com/office/powerpoint/2010/main" val="1978269857"/>
              </p:ext>
            </p:extLst>
          </p:nvPr>
        </p:nvGraphicFramePr>
        <p:xfrm>
          <a:off x="1581762" y="2977662"/>
          <a:ext cx="9028475" cy="3135187"/>
        </p:xfrm>
        <a:graphic>
          <a:graphicData uri="http://schemas.openxmlformats.org/drawingml/2006/table">
            <a:tbl>
              <a:tblPr firstRow="1" firstCol="1" bandRow="1"/>
              <a:tblGrid>
                <a:gridCol w="1895216">
                  <a:extLst>
                    <a:ext uri="{9D8B030D-6E8A-4147-A177-3AD203B41FA5}">
                      <a16:colId xmlns:a16="http://schemas.microsoft.com/office/drawing/2014/main" val="1024061328"/>
                    </a:ext>
                  </a:extLst>
                </a:gridCol>
                <a:gridCol w="7133259">
                  <a:extLst>
                    <a:ext uri="{9D8B030D-6E8A-4147-A177-3AD203B41FA5}">
                      <a16:colId xmlns:a16="http://schemas.microsoft.com/office/drawing/2014/main" val="2169397474"/>
                    </a:ext>
                  </a:extLst>
                </a:gridCol>
              </a:tblGrid>
              <a:tr h="244699">
                <a:tc>
                  <a:txBody>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Result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Calibri" panose="020F0502020204030204" pitchFamily="34" charset="0"/>
                        </a:rPr>
                        <a:t>Decision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4027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&lt; </a:t>
                      </a:r>
                      <a:r>
                        <a:rPr lang="en-US" sz="2800" strike="sngStrike" dirty="0">
                          <a:effectLst/>
                          <a:latin typeface="Calibri" panose="020F0502020204030204" pitchFamily="34" charset="0"/>
                          <a:ea typeface="Calibri" panose="020F0502020204030204" pitchFamily="34" charset="0"/>
                          <a:cs typeface="Calibri" panose="020F0502020204030204" pitchFamily="34" charset="0"/>
                        </a:rPr>
                        <a:t>0</a:t>
                      </a:r>
                      <a:r>
                        <a:rPr lang="en-US" sz="2800" dirty="0">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05%</a:t>
                      </a:r>
                      <a:endParaRPr lang="en-US" sz="2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Reject the null hypothesis and we accept the alternative hypothesis (i.e.,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results are statistically significant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4681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 0.05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Accept the null hypothesis and reject the alternative hypothesis (i.e.,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results are not statistically significant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14481"/>
                  </a:ext>
                </a:extLst>
              </a:tr>
            </a:tbl>
          </a:graphicData>
        </a:graphic>
      </p:graphicFrame>
    </p:spTree>
    <p:extLst>
      <p:ext uri="{BB962C8B-B14F-4D97-AF65-F5344CB8AC3E}">
        <p14:creationId xmlns:p14="http://schemas.microsoft.com/office/powerpoint/2010/main" val="81073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Categories of inferential statistical tests</a:t>
            </a:r>
          </a:p>
        </p:txBody>
      </p:sp>
      <p:graphicFrame>
        <p:nvGraphicFramePr>
          <p:cNvPr id="4" name="Content Placeholder 3">
            <a:extLst>
              <a:ext uri="{FF2B5EF4-FFF2-40B4-BE49-F238E27FC236}">
                <a16:creationId xmlns:a16="http://schemas.microsoft.com/office/drawing/2014/main" id="{71F34AC8-CFD6-D4F3-378C-E5E6A3033991}"/>
              </a:ext>
            </a:extLst>
          </p:cNvPr>
          <p:cNvGraphicFramePr>
            <a:graphicFrameLocks noGrp="1"/>
          </p:cNvGraphicFramePr>
          <p:nvPr>
            <p:ph idx="1"/>
            <p:extLst>
              <p:ext uri="{D42A27DB-BD31-4B8C-83A1-F6EECF244321}">
                <p14:modId xmlns:p14="http://schemas.microsoft.com/office/powerpoint/2010/main" val="35934369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393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4476-0ED0-B4A2-7834-502672FFB1D7}"/>
              </a:ext>
            </a:extLst>
          </p:cNvPr>
          <p:cNvSpPr>
            <a:spLocks noGrp="1"/>
          </p:cNvSpPr>
          <p:nvPr>
            <p:ph type="title"/>
          </p:nvPr>
        </p:nvSpPr>
        <p:spPr/>
        <p:txBody>
          <a:bodyPr/>
          <a:lstStyle/>
          <a:p>
            <a:r>
              <a:rPr lang="en-US" dirty="0">
                <a:solidFill>
                  <a:srgbClr val="FF0000"/>
                </a:solidFill>
              </a:rPr>
              <a:t>Bad practices </a:t>
            </a:r>
            <a:r>
              <a:rPr lang="en-US" dirty="0"/>
              <a:t>in advanced statistical testing</a:t>
            </a:r>
          </a:p>
        </p:txBody>
      </p:sp>
      <p:sp>
        <p:nvSpPr>
          <p:cNvPr id="3" name="Content Placeholder 2">
            <a:extLst>
              <a:ext uri="{FF2B5EF4-FFF2-40B4-BE49-F238E27FC236}">
                <a16:creationId xmlns:a16="http://schemas.microsoft.com/office/drawing/2014/main" id="{A46F946B-8C7C-BEB7-63A3-7DE9486C5234}"/>
              </a:ext>
            </a:extLst>
          </p:cNvPr>
          <p:cNvSpPr>
            <a:spLocks noGrp="1"/>
          </p:cNvSpPr>
          <p:nvPr>
            <p:ph idx="1"/>
          </p:nvPr>
        </p:nvSpPr>
        <p:spPr/>
        <p:txBody>
          <a:bodyPr/>
          <a:lstStyle/>
          <a:p>
            <a:r>
              <a:rPr lang="en-US" dirty="0"/>
              <a:t>There are number of bad practices that the researchers should avoid when conducting </a:t>
            </a:r>
            <a:r>
              <a:rPr lang="en-US" dirty="0">
                <a:solidFill>
                  <a:srgbClr val="00B050"/>
                </a:solidFill>
              </a:rPr>
              <a:t>inferential statistical tests</a:t>
            </a:r>
            <a:r>
              <a:rPr lang="en-US" dirty="0"/>
              <a:t>. In this lecture, we focus on </a:t>
            </a:r>
          </a:p>
          <a:p>
            <a:endParaRPr lang="en-US" dirty="0"/>
          </a:p>
          <a:p>
            <a:pPr marL="514350" indent="-514350">
              <a:buFont typeface="+mj-lt"/>
              <a:buAutoNum type="arabicPeriod"/>
            </a:pPr>
            <a:r>
              <a:rPr lang="en-US" dirty="0">
                <a:solidFill>
                  <a:srgbClr val="FF0000"/>
                </a:solidFill>
              </a:rPr>
              <a:t>type 1 and type 2 errors, </a:t>
            </a:r>
          </a:p>
          <a:p>
            <a:pPr marL="514350" indent="-514350">
              <a:buFont typeface="+mj-lt"/>
              <a:buAutoNum type="arabicPeriod"/>
            </a:pPr>
            <a:r>
              <a:rPr lang="en-US" dirty="0">
                <a:solidFill>
                  <a:srgbClr val="FF0000"/>
                </a:solidFill>
              </a:rPr>
              <a:t>p-hacking, </a:t>
            </a:r>
          </a:p>
          <a:p>
            <a:pPr marL="514350" indent="-514350">
              <a:buFont typeface="+mj-lt"/>
              <a:buAutoNum type="arabicPeriod"/>
            </a:pPr>
            <a:r>
              <a:rPr lang="en-US" dirty="0">
                <a:solidFill>
                  <a:srgbClr val="FF0000"/>
                </a:solidFill>
              </a:rPr>
              <a:t>publication bias.</a:t>
            </a:r>
          </a:p>
        </p:txBody>
      </p:sp>
    </p:spTree>
    <p:extLst>
      <p:ext uri="{BB962C8B-B14F-4D97-AF65-F5344CB8AC3E}">
        <p14:creationId xmlns:p14="http://schemas.microsoft.com/office/powerpoint/2010/main" val="190036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2677656"/>
          </a:xfrm>
          <a:prstGeom prst="rect">
            <a:avLst/>
          </a:prstGeom>
          <a:noFill/>
        </p:spPr>
        <p:txBody>
          <a:bodyPr wrap="square">
            <a:spAutoFit/>
          </a:bodyPr>
          <a:lstStyle/>
          <a:p>
            <a:r>
              <a:rPr lang="en-US" sz="2400" dirty="0"/>
              <a:t>“In statistical hypothesis testing, a type I error is the mistaken rejection of an actually true null hypothesis (also known as a "false positive" finding or conclusion; example: "</a:t>
            </a:r>
            <a:r>
              <a:rPr lang="en-US" sz="2400" dirty="0">
                <a:solidFill>
                  <a:srgbClr val="FF0000"/>
                </a:solidFill>
              </a:rPr>
              <a:t>an innocent person is convicted</a:t>
            </a:r>
            <a:r>
              <a:rPr lang="en-US" sz="2400" dirty="0"/>
              <a:t>"), while a type II error is the mistaken acceptance of an actually false null hypothesis (also known as a "false negative" finding or conclusion; example: "</a:t>
            </a:r>
            <a:r>
              <a:rPr lang="en-US" sz="2400" dirty="0">
                <a:solidFill>
                  <a:srgbClr val="FF0000"/>
                </a:solidFill>
              </a:rPr>
              <a:t>a guilty person is not convicted</a:t>
            </a:r>
            <a:r>
              <a:rPr lang="en-US" sz="2400" dirty="0"/>
              <a:t>")”</a:t>
            </a:r>
          </a:p>
          <a:p>
            <a:endParaRPr lang="en-US" sz="2400" dirty="0"/>
          </a:p>
          <a:p>
            <a:pPr algn="r"/>
            <a:r>
              <a:rPr lang="en-US" sz="2400" dirty="0">
                <a:effectLst/>
                <a:latin typeface="Calibri" panose="020F0502020204030204" pitchFamily="34" charset="0"/>
                <a:ea typeface="Calibri" panose="020F0502020204030204" pitchFamily="34" charset="0"/>
                <a:cs typeface="Arial" panose="020B0604020202020204" pitchFamily="34" charset="0"/>
              </a:rPr>
              <a:t>(Shuttleworth &amp; Wilson, 2021)</a:t>
            </a:r>
            <a:endParaRPr lang="en-US" sz="2400" dirty="0"/>
          </a:p>
        </p:txBody>
      </p:sp>
    </p:spTree>
    <p:extLst>
      <p:ext uri="{BB962C8B-B14F-4D97-AF65-F5344CB8AC3E}">
        <p14:creationId xmlns:p14="http://schemas.microsoft.com/office/powerpoint/2010/main" val="4053280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1754326"/>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To avoid these errors, the researcher should choose the appropriate inferential tests (i.e., parametric or non-parametric test) based on the type of data, sample size, and distribution of results.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785545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6D1223D9-2F81-EE48-3935-FDFFC9375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046" y="1666570"/>
            <a:ext cx="6921907" cy="5191430"/>
          </a:xfrm>
        </p:spPr>
      </p:pic>
    </p:spTree>
    <p:extLst>
      <p:ext uri="{BB962C8B-B14F-4D97-AF65-F5344CB8AC3E}">
        <p14:creationId xmlns:p14="http://schemas.microsoft.com/office/powerpoint/2010/main" val="11275667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graphicFrame>
        <p:nvGraphicFramePr>
          <p:cNvPr id="3" name="Table 2">
            <a:extLst>
              <a:ext uri="{FF2B5EF4-FFF2-40B4-BE49-F238E27FC236}">
                <a16:creationId xmlns:a16="http://schemas.microsoft.com/office/drawing/2014/main" id="{BD461B44-EA6E-874E-7016-63F8390624CA}"/>
              </a:ext>
            </a:extLst>
          </p:cNvPr>
          <p:cNvGraphicFramePr>
            <a:graphicFrameLocks noGrp="1"/>
          </p:cNvGraphicFramePr>
          <p:nvPr>
            <p:extLst>
              <p:ext uri="{D42A27DB-BD31-4B8C-83A1-F6EECF244321}">
                <p14:modId xmlns:p14="http://schemas.microsoft.com/office/powerpoint/2010/main" val="2555895458"/>
              </p:ext>
            </p:extLst>
          </p:nvPr>
        </p:nvGraphicFramePr>
        <p:xfrm>
          <a:off x="1219200" y="2121878"/>
          <a:ext cx="9423058" cy="3870198"/>
        </p:xfrm>
        <a:graphic>
          <a:graphicData uri="http://schemas.openxmlformats.org/drawingml/2006/table">
            <a:tbl>
              <a:tblPr firstRow="1" firstCol="1" bandRow="1"/>
              <a:tblGrid>
                <a:gridCol w="1348154">
                  <a:extLst>
                    <a:ext uri="{9D8B030D-6E8A-4147-A177-3AD203B41FA5}">
                      <a16:colId xmlns:a16="http://schemas.microsoft.com/office/drawing/2014/main" val="3755120630"/>
                    </a:ext>
                  </a:extLst>
                </a:gridCol>
                <a:gridCol w="3950677">
                  <a:extLst>
                    <a:ext uri="{9D8B030D-6E8A-4147-A177-3AD203B41FA5}">
                      <a16:colId xmlns:a16="http://schemas.microsoft.com/office/drawing/2014/main" val="240132244"/>
                    </a:ext>
                  </a:extLst>
                </a:gridCol>
                <a:gridCol w="4124227">
                  <a:extLst>
                    <a:ext uri="{9D8B030D-6E8A-4147-A177-3AD203B41FA5}">
                      <a16:colId xmlns:a16="http://schemas.microsoft.com/office/drawing/2014/main" val="1758354098"/>
                    </a:ext>
                  </a:extLst>
                </a:gridCol>
              </a:tblGrid>
              <a:tr h="313443">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TRUE NULL HYPOTHESIS</a:t>
                      </a:r>
                    </a:p>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FALSE NULL HYPOTHESIS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2791"/>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Reject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1 error (False positive)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significant results when there are no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065043"/>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Accept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2 error (False negative)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no significant results when there are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7000"/>
                        </a:lnSpc>
                        <a:spcBef>
                          <a:spcPts val="0"/>
                        </a:spcBef>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79186"/>
                  </a:ext>
                </a:extLst>
              </a:tr>
            </a:tbl>
          </a:graphicData>
        </a:graphic>
      </p:graphicFrame>
    </p:spTree>
    <p:extLst>
      <p:ext uri="{BB962C8B-B14F-4D97-AF65-F5344CB8AC3E}">
        <p14:creationId xmlns:p14="http://schemas.microsoft.com/office/powerpoint/2010/main" val="7498503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7" name="Content Placeholder 6">
            <a:extLst>
              <a:ext uri="{FF2B5EF4-FFF2-40B4-BE49-F238E27FC236}">
                <a16:creationId xmlns:a16="http://schemas.microsoft.com/office/drawing/2014/main" id="{8CC563CB-E9BA-D1B6-6395-5D7C749E4C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42" t="18355"/>
          <a:stretch/>
        </p:blipFill>
        <p:spPr>
          <a:xfrm>
            <a:off x="2719753" y="1184742"/>
            <a:ext cx="7549661" cy="5308133"/>
          </a:xfrm>
        </p:spPr>
      </p:pic>
    </p:spTree>
    <p:extLst>
      <p:ext uri="{BB962C8B-B14F-4D97-AF65-F5344CB8AC3E}">
        <p14:creationId xmlns:p14="http://schemas.microsoft.com/office/powerpoint/2010/main" val="10159905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EF5B-3B03-D052-5549-366E38B6C17D}"/>
              </a:ext>
            </a:extLst>
          </p:cNvPr>
          <p:cNvSpPr>
            <a:spLocks noGrp="1"/>
          </p:cNvSpPr>
          <p:nvPr>
            <p:ph type="title"/>
          </p:nvPr>
        </p:nvSpPr>
        <p:spPr/>
        <p:txBody>
          <a:bodyPr/>
          <a:lstStyle/>
          <a:p>
            <a:r>
              <a:rPr lang="en-US" dirty="0"/>
              <a:t>II.	P-hacking </a:t>
            </a:r>
          </a:p>
        </p:txBody>
      </p:sp>
      <p:sp>
        <p:nvSpPr>
          <p:cNvPr id="3" name="Content Placeholder 2">
            <a:extLst>
              <a:ext uri="{FF2B5EF4-FFF2-40B4-BE49-F238E27FC236}">
                <a16:creationId xmlns:a16="http://schemas.microsoft.com/office/drawing/2014/main" id="{97894AD4-5D15-9733-FDA3-A60F150DA2A0}"/>
              </a:ext>
            </a:extLst>
          </p:cNvPr>
          <p:cNvSpPr>
            <a:spLocks noGrp="1"/>
          </p:cNvSpPr>
          <p:nvPr>
            <p:ph idx="1"/>
          </p:nvPr>
        </p:nvSpPr>
        <p:spPr>
          <a:xfrm>
            <a:off x="838200" y="1825625"/>
            <a:ext cx="10662138" cy="4351338"/>
          </a:xfrm>
        </p:spPr>
        <p:txBody>
          <a:bodyPr/>
          <a:lstStyle/>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“P-hacking (also known as </a:t>
            </a:r>
            <a:r>
              <a:rPr lang="en-US" sz="2000" b="1" i="1" dirty="0">
                <a:effectLst/>
                <a:latin typeface="Calibri" panose="020F0502020204030204" pitchFamily="34" charset="0"/>
                <a:ea typeface="Calibri" panose="020F0502020204030204" pitchFamily="34" charset="0"/>
                <a:cs typeface="Calibri" panose="020F0502020204030204" pitchFamily="34" charset="0"/>
              </a:rPr>
              <a:t>significance chasing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or </a:t>
            </a:r>
            <a:r>
              <a:rPr lang="en-US" sz="2000" b="1" i="1" dirty="0">
                <a:effectLst/>
                <a:latin typeface="Calibri" panose="020F0502020204030204" pitchFamily="34" charset="0"/>
                <a:ea typeface="Calibri" panose="020F0502020204030204" pitchFamily="34" charset="0"/>
                <a:cs typeface="Calibri" panose="020F0502020204030204" pitchFamily="34" charset="0"/>
              </a:rPr>
              <a:t>selective inferencing</a:t>
            </a:r>
            <a:r>
              <a:rPr lang="en-US" sz="2000" dirty="0">
                <a:effectLst/>
                <a:latin typeface="Calibri" panose="020F0502020204030204" pitchFamily="34" charset="0"/>
                <a:ea typeface="Calibri" panose="020F0502020204030204" pitchFamily="34" charset="0"/>
                <a:cs typeface="Calibri" panose="020F0502020204030204" pitchFamily="34" charset="0"/>
              </a:rPr>
              <a:t>) is the misuse of data analysis to find patterns in data that can be presented as statistically significant” </a:t>
            </a:r>
          </a:p>
          <a:p>
            <a:pPr marL="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(Smith &amp; Ebrahim, 2002)</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L="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 This can also be done by only presenting the part of data that can generate significant results. In addition to being an unethical practice, p-hacking increases the chance of committing a </a:t>
            </a:r>
            <a:r>
              <a:rPr lang="en-US" sz="2000" b="1" dirty="0">
                <a:effectLst/>
                <a:latin typeface="Calibri" panose="020F0502020204030204" pitchFamily="34" charset="0"/>
                <a:ea typeface="Calibri" panose="020F0502020204030204" pitchFamily="34" charset="0"/>
                <a:cs typeface="Calibri" panose="020F0502020204030204" pitchFamily="34" charset="0"/>
              </a:rPr>
              <a:t>type 1 errors </a:t>
            </a:r>
            <a:r>
              <a:rPr lang="en-US" sz="2000" dirty="0">
                <a:effectLst/>
                <a:latin typeface="Calibri" panose="020F0502020204030204" pitchFamily="34" charset="0"/>
                <a:ea typeface="Calibri" panose="020F0502020204030204" pitchFamily="34" charset="0"/>
                <a:cs typeface="Calibri" panose="020F0502020204030204" pitchFamily="34" charset="0"/>
              </a:rPr>
              <a:t>(i.e., finding significant results when there are no significant results). </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031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7" name="Content Placeholder 6">
            <a:extLst>
              <a:ext uri="{FF2B5EF4-FFF2-40B4-BE49-F238E27FC236}">
                <a16:creationId xmlns:a16="http://schemas.microsoft.com/office/drawing/2014/main" id="{15E7C8CF-3AEE-20C9-CDD5-6DB1A7975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3462" y="1825625"/>
            <a:ext cx="6125076" cy="4351338"/>
          </a:xfrm>
        </p:spPr>
      </p:pic>
    </p:spTree>
    <p:extLst>
      <p:ext uri="{BB962C8B-B14F-4D97-AF65-F5344CB8AC3E}">
        <p14:creationId xmlns:p14="http://schemas.microsoft.com/office/powerpoint/2010/main" val="3152684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17" name="Content Placeholder 16">
            <a:extLst>
              <a:ext uri="{FF2B5EF4-FFF2-40B4-BE49-F238E27FC236}">
                <a16:creationId xmlns:a16="http://schemas.microsoft.com/office/drawing/2014/main" id="{7E6CCA5F-6A93-E61B-3798-06A3157E3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912" y="1825625"/>
            <a:ext cx="5422175" cy="4351338"/>
          </a:xfrm>
        </p:spPr>
      </p:pic>
    </p:spTree>
    <p:extLst>
      <p:ext uri="{BB962C8B-B14F-4D97-AF65-F5344CB8AC3E}">
        <p14:creationId xmlns:p14="http://schemas.microsoft.com/office/powerpoint/2010/main" val="190467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b="1" dirty="0"/>
              <a:t>Types of inferential statistical tests</a:t>
            </a:r>
          </a:p>
        </p:txBody>
      </p:sp>
      <p:sp>
        <p:nvSpPr>
          <p:cNvPr id="5" name="Content Placeholder 4">
            <a:extLst>
              <a:ext uri="{FF2B5EF4-FFF2-40B4-BE49-F238E27FC236}">
                <a16:creationId xmlns:a16="http://schemas.microsoft.com/office/drawing/2014/main" id="{B2E97FE1-C4C8-9ADB-6D77-97BBE85EBB84}"/>
              </a:ext>
            </a:extLst>
          </p:cNvPr>
          <p:cNvSpPr>
            <a:spLocks noGrp="1"/>
          </p:cNvSpPr>
          <p:nvPr>
            <p:ph idx="1"/>
          </p:nvPr>
        </p:nvSpPr>
        <p:spPr/>
        <p:txBody>
          <a:bodyPr/>
          <a:lstStyle/>
          <a:p>
            <a:pPr marL="0" indent="0">
              <a:buNone/>
            </a:pPr>
            <a:r>
              <a:rPr lang="en-US" dirty="0"/>
              <a:t>“Parametric tests are more preferable in quantitative research”</a:t>
            </a:r>
          </a:p>
          <a:p>
            <a:pPr marL="0" indent="0">
              <a:buNone/>
            </a:pPr>
            <a:endParaRPr lang="en-US" dirty="0"/>
          </a:p>
          <a:p>
            <a:pPr marL="0" indent="0">
              <a:buNone/>
            </a:pPr>
            <a:endParaRPr lang="en-US" dirty="0"/>
          </a:p>
          <a:p>
            <a:pPr marL="0" indent="0">
              <a:buNone/>
            </a:pPr>
            <a:r>
              <a:rPr lang="en-US" dirty="0"/>
              <a:t>“Non-parametric tests are [also] important for applied linguistics research because some data are not </a:t>
            </a:r>
            <a:r>
              <a:rPr lang="en-US" b="1" dirty="0">
                <a:solidFill>
                  <a:srgbClr val="FF0000"/>
                </a:solidFill>
              </a:rPr>
              <a:t>always strongly interval or continuous</a:t>
            </a:r>
            <a:r>
              <a:rPr lang="en-US" dirty="0"/>
              <a:t>” </a:t>
            </a:r>
          </a:p>
          <a:p>
            <a:pPr marL="0" indent="0" algn="r">
              <a:buNone/>
            </a:pPr>
            <a:endParaRPr lang="en-US" dirty="0"/>
          </a:p>
          <a:p>
            <a:pPr marL="0" indent="0" algn="r">
              <a:buNone/>
            </a:pPr>
            <a:endParaRPr lang="en-US" dirty="0"/>
          </a:p>
          <a:p>
            <a:pPr marL="0" indent="0" algn="r">
              <a:buNone/>
            </a:pPr>
            <a:r>
              <a:rPr lang="en-US" dirty="0"/>
              <a:t>(</a:t>
            </a:r>
            <a:r>
              <a:rPr lang="en-US" dirty="0" err="1"/>
              <a:t>Phakiti</a:t>
            </a:r>
            <a:r>
              <a:rPr lang="en-US" dirty="0"/>
              <a:t>, 2010, pp. 45-46). </a:t>
            </a:r>
          </a:p>
        </p:txBody>
      </p:sp>
    </p:spTree>
    <p:extLst>
      <p:ext uri="{BB962C8B-B14F-4D97-AF65-F5344CB8AC3E}">
        <p14:creationId xmlns:p14="http://schemas.microsoft.com/office/powerpoint/2010/main" val="870796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6" name="Content Placeholder 5">
            <a:extLst>
              <a:ext uri="{FF2B5EF4-FFF2-40B4-BE49-F238E27FC236}">
                <a16:creationId xmlns:a16="http://schemas.microsoft.com/office/drawing/2014/main" id="{D33AF524-69BF-D0D1-6FEB-80D6E27A9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833" y="1825625"/>
            <a:ext cx="5986333" cy="4351338"/>
          </a:xfrm>
        </p:spPr>
      </p:pic>
      <p:sp>
        <p:nvSpPr>
          <p:cNvPr id="3" name="Rectangle 2">
            <a:extLst>
              <a:ext uri="{FF2B5EF4-FFF2-40B4-BE49-F238E27FC236}">
                <a16:creationId xmlns:a16="http://schemas.microsoft.com/office/drawing/2014/main" id="{A6A45595-3667-5EB2-78A3-40668E15073D}"/>
              </a:ext>
            </a:extLst>
          </p:cNvPr>
          <p:cNvSpPr/>
          <p:nvPr/>
        </p:nvSpPr>
        <p:spPr>
          <a:xfrm>
            <a:off x="7315200" y="5650523"/>
            <a:ext cx="844062" cy="3165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9463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sp>
        <p:nvSpPr>
          <p:cNvPr id="3" name="Content Placeholder 2">
            <a:extLst>
              <a:ext uri="{FF2B5EF4-FFF2-40B4-BE49-F238E27FC236}">
                <a16:creationId xmlns:a16="http://schemas.microsoft.com/office/drawing/2014/main" id="{FAECDB88-625F-E659-689A-FF2C8417928B}"/>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Publication bias is a type of bias that occurs when the outcome of a study influences the researcher’s decision on publishing or withholding the findings.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7614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pic>
        <p:nvPicPr>
          <p:cNvPr id="7" name="Content Placeholder 6">
            <a:extLst>
              <a:ext uri="{FF2B5EF4-FFF2-40B4-BE49-F238E27FC236}">
                <a16:creationId xmlns:a16="http://schemas.microsoft.com/office/drawing/2014/main" id="{D9B23D78-C2E9-51FC-19F9-881235F88D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899"/>
          <a:stretch/>
        </p:blipFill>
        <p:spPr>
          <a:xfrm>
            <a:off x="2014887" y="1872516"/>
            <a:ext cx="8162226" cy="4704130"/>
          </a:xfrm>
        </p:spPr>
      </p:pic>
    </p:spTree>
    <p:extLst>
      <p:ext uri="{BB962C8B-B14F-4D97-AF65-F5344CB8AC3E}">
        <p14:creationId xmlns:p14="http://schemas.microsoft.com/office/powerpoint/2010/main" val="10878057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1686267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4135</TotalTime>
  <Words>2420</Words>
  <Application>Microsoft Office PowerPoint</Application>
  <PresentationFormat>Widescreen</PresentationFormat>
  <Paragraphs>382</Paragraphs>
  <Slides>93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Calibri Light</vt:lpstr>
      <vt:lpstr>Google Sans</vt:lpstr>
      <vt:lpstr>Wingdings 2</vt:lpstr>
      <vt:lpstr>Office Theme</vt:lpstr>
      <vt:lpstr>Lecture starting soon</vt:lpstr>
      <vt:lpstr>STATISTICS Quantitative Data Analysis in Applied Linguistics</vt:lpstr>
      <vt:lpstr>PowerPoint Presentation</vt:lpstr>
      <vt:lpstr>Inferential statistics</vt:lpstr>
      <vt:lpstr>A population vs. a sample </vt:lpstr>
      <vt:lpstr>A population vs. a sample </vt:lpstr>
      <vt:lpstr>The concept of inferential statistics</vt:lpstr>
      <vt:lpstr>Categories of inferential statistical tests</vt:lpstr>
      <vt:lpstr>Types of inferential statistical tests</vt:lpstr>
      <vt:lpstr>Assumptions for inferential statistical tests</vt:lpstr>
      <vt:lpstr>Assumptions for inferential statistical tests</vt:lpstr>
      <vt:lpstr>Assumptions for inferential statistical tests</vt:lpstr>
      <vt:lpstr>PowerPoint Presentation</vt:lpstr>
      <vt:lpstr>The following table summarizes the different types of data and their qualities:</vt:lpstr>
      <vt:lpstr>Assumptions for inferential statistical tests</vt:lpstr>
      <vt:lpstr>Assumptions for inferential statistical tests</vt:lpstr>
      <vt:lpstr>PowerPoint Presentation</vt:lpstr>
      <vt:lpstr>Assumptions for inferential statistical tests</vt:lpstr>
      <vt:lpstr>What is a normal (gaussian) distribution?</vt:lpstr>
      <vt:lpstr>What is a normal distribution?</vt:lpstr>
      <vt:lpstr>If we plot the results and find this shape, this would be considered as a normal distribution of results …</vt:lpstr>
      <vt:lpstr>PowerPoint Presentation</vt:lpstr>
      <vt:lpstr>Distribution of height</vt:lpstr>
      <vt:lpstr>Marathon runners creating a normal distribution curve</vt:lpstr>
      <vt:lpstr>Range of weight lifting at the gym ..</vt:lpstr>
      <vt:lpstr>PowerPoint Presentation</vt:lpstr>
      <vt:lpstr>Assumptions for inferential statistical tests</vt:lpstr>
      <vt:lpstr>PowerPoint Presentation</vt:lpstr>
      <vt:lpstr>PowerPoint Presentation</vt:lpstr>
      <vt:lpstr>Interpreting normality test results</vt:lpstr>
      <vt:lpstr>Interpreting normality test results</vt:lpstr>
      <vt:lpstr>Assumptions for inferential statistical tests</vt:lpstr>
      <vt:lpstr>Assumptions for inferential statistical tests</vt:lpstr>
      <vt:lpstr>To test the homogeneity of variances, the Levene's Test should be used</vt:lpstr>
      <vt:lpstr>Interpreting the Levene's Test </vt:lpstr>
      <vt:lpstr>Interpreting the Levene's Test </vt:lpstr>
      <vt:lpstr>Assumptions for inferential statistical tests</vt:lpstr>
      <vt:lpstr>Assumptions for inferential statistical tests</vt:lpstr>
      <vt:lpstr>Inferential tests</vt:lpstr>
      <vt:lpstr>PowerPoint Presentation</vt:lpstr>
      <vt:lpstr>Typical quantitative/ quasi-experimental design</vt:lpstr>
      <vt:lpstr>Typical quantitative/ experimental design</vt:lpstr>
      <vt:lpstr>Typical quantitative/ experimental design</vt:lpstr>
      <vt:lpstr>Typical quantitative/ experimental design</vt:lpstr>
      <vt:lpstr>Repeated measures</vt:lpstr>
      <vt:lpstr>Classification of inferential statistical tests</vt:lpstr>
      <vt:lpstr>Repeated measures</vt:lpstr>
      <vt:lpstr>Classification of inferential statistical tests</vt:lpstr>
      <vt:lpstr>Independent groups</vt:lpstr>
      <vt:lpstr>Independent groups</vt:lpstr>
      <vt:lpstr>Classification of inferential statistical tests</vt:lpstr>
      <vt:lpstr>Independent groups</vt:lpstr>
      <vt:lpstr>Independent groups</vt:lpstr>
      <vt:lpstr>Classification of inferential statistical tests</vt:lpstr>
      <vt:lpstr>Classification of inferential statistical tests</vt:lpstr>
      <vt:lpstr>The independent samples t-test formula</vt:lpstr>
      <vt:lpstr>PowerPoint Presentation</vt:lpstr>
      <vt:lpstr>Probability </vt:lpstr>
      <vt:lpstr>Significance threshold in Applied Linguistics (confidence level 95%) </vt:lpstr>
      <vt:lpstr>Normality threshold in Applied Linguistics </vt:lpstr>
      <vt:lpstr> Homogeneity threshold in Applied Linguistics </vt:lpstr>
      <vt:lpstr>PowerPoint Presentation</vt:lpstr>
      <vt:lpstr>What is effect size?</vt:lpstr>
      <vt:lpstr>What is effect size?</vt:lpstr>
      <vt:lpstr>Effect size formula </vt:lpstr>
      <vt:lpstr>Interpreting effect size</vt:lpstr>
      <vt:lpstr>Effect size formula </vt:lpstr>
      <vt:lpstr>Effect size formula </vt:lpstr>
      <vt:lpstr>Effect size formula </vt:lpstr>
      <vt:lpstr>Hypothesis testing</vt:lpstr>
      <vt:lpstr>Hypothesis testing</vt:lpstr>
      <vt:lpstr>Types of hypotheses</vt:lpstr>
      <vt:lpstr>A) Non-directional hypothesis  (two-tailed/ two-way hypotheses): </vt:lpstr>
      <vt:lpstr>B) Directional hypothesis (one-tailed): </vt:lpstr>
      <vt:lpstr>1. Null and alternative hypotheses</vt:lpstr>
      <vt:lpstr>C) Null hypothesis (H0):</vt:lpstr>
      <vt:lpstr>C) Null hypothesis (H0):</vt:lpstr>
      <vt:lpstr>Example</vt:lpstr>
      <vt:lpstr>PowerPoint Presentation</vt:lpstr>
      <vt:lpstr>ANY QUESTIONS?</vt:lpstr>
      <vt:lpstr>Bad practices in advanced statistical testing</vt:lpstr>
      <vt:lpstr>Type I and Type II errors</vt:lpstr>
      <vt:lpstr>Type I and Type II errors</vt:lpstr>
      <vt:lpstr>Example</vt:lpstr>
      <vt:lpstr>Type I and Type II errors</vt:lpstr>
      <vt:lpstr>Example</vt:lpstr>
      <vt:lpstr>II. P-hacking </vt:lpstr>
      <vt:lpstr>Example of p-hacking</vt:lpstr>
      <vt:lpstr>Example of p-hacking</vt:lpstr>
      <vt:lpstr>Example of p-hacking</vt:lpstr>
      <vt:lpstr>III. Publication bias</vt:lpstr>
      <vt:lpstr>III. Publication bias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159</cp:revision>
  <dcterms:created xsi:type="dcterms:W3CDTF">2023-10-01T23:04:03Z</dcterms:created>
  <dcterms:modified xsi:type="dcterms:W3CDTF">2025-12-13T11:18:57Z</dcterms:modified>
</cp:coreProperties>
</file>