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82" r:id="rId3"/>
    <p:sldId id="295" r:id="rId4"/>
    <p:sldId id="297" r:id="rId5"/>
    <p:sldId id="307" r:id="rId6"/>
    <p:sldId id="309" r:id="rId7"/>
    <p:sldId id="329" r:id="rId8"/>
    <p:sldId id="327" r:id="rId9"/>
    <p:sldId id="322" r:id="rId10"/>
    <p:sldId id="330" r:id="rId11"/>
    <p:sldId id="331" r:id="rId12"/>
    <p:sldId id="310" r:id="rId13"/>
    <p:sldId id="311" r:id="rId14"/>
    <p:sldId id="312" r:id="rId15"/>
    <p:sldId id="323" r:id="rId16"/>
    <p:sldId id="313" r:id="rId17"/>
    <p:sldId id="314" r:id="rId18"/>
    <p:sldId id="315" r:id="rId19"/>
    <p:sldId id="316" r:id="rId20"/>
    <p:sldId id="324" r:id="rId21"/>
    <p:sldId id="317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9T18:25:43.2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9T18:25:44.4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07/03/2026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032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07/03/2026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629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07/03/2026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7139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07/03/2026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901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07/03/2026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953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07/03/2026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366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07/03/2026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014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07/03/2026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363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07/03/2026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425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07/03/2026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506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07/03/2026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588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07/03/2026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6217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07/03/2026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176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07/03/2026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164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07/03/2026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38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07/03/2026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830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361A7-2707-4FA5-B93B-B0E719ED0509}" type="datetimeFigureOut">
              <a:rPr lang="en-GB" smtClean="0"/>
              <a:t>07/03/2026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634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4" Type="http://schemas.openxmlformats.org/officeDocument/2006/relationships/customXml" Target="../ink/ink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707FE0E-BD29-7324-593D-0F2EB1A987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5035" y="238539"/>
            <a:ext cx="9144000" cy="3758441"/>
          </a:xfrm>
        </p:spPr>
        <p:txBody>
          <a:bodyPr>
            <a:normAutofit fontScale="90000"/>
          </a:bodyPr>
          <a:lstStyle/>
          <a:p>
            <a:pPr algn="ctr"/>
            <a: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جامعة بسكرة </a:t>
            </a:r>
            <a:b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كلية الحقوق و العلوم السياسية  </a:t>
            </a:r>
            <a:b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قسم القانون الخاص </a:t>
            </a:r>
            <a:b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sz="49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السنة الأولى ليسانس جذع مشترك حقوق </a:t>
            </a:r>
            <a:br>
              <a:rPr lang="ar-DZ" dirty="0"/>
            </a:br>
            <a:endParaRPr lang="en-GB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14FFC7A-7E46-4251-E581-DAF986E005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76261"/>
            <a:ext cx="9144000" cy="2743200"/>
          </a:xfrm>
        </p:spPr>
        <p:txBody>
          <a:bodyPr>
            <a:normAutofit fontScale="77500" lnSpcReduction="20000"/>
          </a:bodyPr>
          <a:lstStyle/>
          <a:p>
            <a:endParaRPr lang="ar-DZ" dirty="0"/>
          </a:p>
          <a:p>
            <a:pPr algn="ctr"/>
            <a:r>
              <a:rPr lang="ar-DZ" sz="7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محاضرات في مقياس مدخل للعلوم القانونية </a:t>
            </a:r>
          </a:p>
          <a:p>
            <a:pPr algn="ctr"/>
            <a:endParaRPr lang="ar-DZ" sz="7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/>
            <a:r>
              <a:rPr lang="ar-DZ" sz="70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 إعداد : أد / عبد الغني حسونة </a:t>
            </a:r>
            <a:endParaRPr lang="en-GB" sz="7000" b="1" dirty="0">
              <a:solidFill>
                <a:srgbClr val="7030A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حبر 4">
                <a:extLst>
                  <a:ext uri="{FF2B5EF4-FFF2-40B4-BE49-F238E27FC236}">
                    <a16:creationId xmlns:a16="http://schemas.microsoft.com/office/drawing/2014/main" id="{FE81659D-FA33-3D8F-933A-C5A29514582F}"/>
                  </a:ext>
                </a:extLst>
              </p14:cNvPr>
              <p14:cNvContentPartPr/>
              <p14:nvPr/>
            </p14:nvContentPartPr>
            <p14:xfrm>
              <a:off x="8120223" y="2523991"/>
              <a:ext cx="360" cy="360"/>
            </p14:xfrm>
          </p:contentPart>
        </mc:Choice>
        <mc:Fallback xmlns="">
          <p:pic>
            <p:nvPicPr>
              <p:cNvPr id="5" name="حبر 4">
                <a:extLst>
                  <a:ext uri="{FF2B5EF4-FFF2-40B4-BE49-F238E27FC236}">
                    <a16:creationId xmlns:a16="http://schemas.microsoft.com/office/drawing/2014/main" id="{FE81659D-FA33-3D8F-933A-C5A29514582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111583" y="251535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حبر 5">
                <a:extLst>
                  <a:ext uri="{FF2B5EF4-FFF2-40B4-BE49-F238E27FC236}">
                    <a16:creationId xmlns:a16="http://schemas.microsoft.com/office/drawing/2014/main" id="{98936734-98D5-AE93-CB9C-C7ACDB4C370A}"/>
                  </a:ext>
                </a:extLst>
              </p14:cNvPr>
              <p14:cNvContentPartPr/>
              <p14:nvPr/>
            </p14:nvContentPartPr>
            <p14:xfrm>
              <a:off x="7086303" y="3160111"/>
              <a:ext cx="360" cy="360"/>
            </p14:xfrm>
          </p:contentPart>
        </mc:Choice>
        <mc:Fallback xmlns="">
          <p:pic>
            <p:nvPicPr>
              <p:cNvPr id="6" name="حبر 5">
                <a:extLst>
                  <a:ext uri="{FF2B5EF4-FFF2-40B4-BE49-F238E27FC236}">
                    <a16:creationId xmlns:a16="http://schemas.microsoft.com/office/drawing/2014/main" id="{98936734-98D5-AE93-CB9C-C7ACDB4C370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77303" y="3151471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2255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1017" y="675861"/>
            <a:ext cx="24152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8539" y="124239"/>
            <a:ext cx="9631017" cy="6609522"/>
          </a:xfrm>
        </p:spPr>
        <p:txBody>
          <a:bodyPr>
            <a:noAutofit/>
          </a:bodyPr>
          <a:lstStyle/>
          <a:p>
            <a:pPr algn="just" rtl="1"/>
            <a:r>
              <a:rPr lang="ar-DZ" sz="4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4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د - أهلية  الشخص الطبيعي :</a:t>
            </a:r>
          </a:p>
          <a:p>
            <a:pPr algn="just" rtl="1"/>
            <a:r>
              <a:rPr lang="ar-DZ" sz="4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	- عوارض أهلية الأداء للشخص الطبيعي ( تصيب العقل و تفسد  التدبير ):  </a:t>
            </a:r>
          </a:p>
          <a:p>
            <a:pPr algn="just" rtl="1"/>
            <a:r>
              <a:rPr lang="ar-DZ" sz="40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</a:t>
            </a:r>
            <a:r>
              <a:rPr lang="ar-DZ" sz="44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-2 العوارض المنقصة لأهلية الأداء </a:t>
            </a:r>
            <a:r>
              <a:rPr lang="ar-DZ" sz="4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تتخذ العوارض المنقصة لأهلية الأداء الصورتين التاليتين : </a:t>
            </a:r>
          </a:p>
          <a:p>
            <a:pPr marL="685800" indent="-685800" algn="just" rtl="1">
              <a:buFont typeface="Wingdings" panose="05000000000000000000" pitchFamily="2" charset="2"/>
              <a:buChar char="Ø"/>
            </a:pPr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السفه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يعرف السفيه بأنه الذي يبذر المال على غير مقتضى العقل و الشرع ، سواء كان ذلك في وجوه الغير أو الشر ، و السفيه كامل العقل ، و لكن العلة في تدبير أمره لأنه يسرف انفاق ماله . </a:t>
            </a:r>
            <a:endParaRPr lang="ar-DZ" sz="4800" b="1" dirty="0">
              <a:solidFill>
                <a:srgbClr val="0070C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6553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1017" y="675861"/>
            <a:ext cx="24152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8539" y="124239"/>
            <a:ext cx="9631017" cy="6609522"/>
          </a:xfrm>
        </p:spPr>
        <p:txBody>
          <a:bodyPr>
            <a:noAutofit/>
          </a:bodyPr>
          <a:lstStyle/>
          <a:p>
            <a:pPr algn="just" rtl="1"/>
            <a:r>
              <a:rPr lang="ar-DZ" sz="4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4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د - أهلية  الشخص الطبيعي :</a:t>
            </a:r>
          </a:p>
          <a:p>
            <a:pPr algn="just" rtl="1"/>
            <a:r>
              <a:rPr lang="ar-DZ" sz="4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	- عوارض أهلية الأداء للشخص الطبيعي ( تصيب العقل و تفسد  التدبير ):  </a:t>
            </a:r>
          </a:p>
          <a:p>
            <a:pPr algn="just" rtl="1"/>
            <a:r>
              <a:rPr lang="ar-DZ" sz="40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</a:t>
            </a:r>
            <a:r>
              <a:rPr lang="ar-DZ" sz="44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-2 العوارض المنقصة لأهلية الأداء </a:t>
            </a:r>
            <a:r>
              <a:rPr lang="ar-DZ" sz="4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تتخذ العوارض المنقصة لأهلية الأداء الصورتين التاليتين : </a:t>
            </a:r>
          </a:p>
          <a:p>
            <a:pPr marL="685800" indent="-685800" algn="just" rtl="1">
              <a:buFont typeface="Wingdings" panose="05000000000000000000" pitchFamily="2" charset="2"/>
              <a:buChar char="Ø"/>
            </a:pPr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الغفلة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تعرف الغفلة على أنها  سلامة النية الزائدة عن الحد  و طيبة القلب التي تؤدي إلى الوقوع بسهولة في الغبن ، حيث لا يهتدي ذو الغفلة إلى التصرف الصحيح  و أسباب الربح و الخسارة كما يهتدي غيره فيخدع بسهولة .</a:t>
            </a:r>
            <a:endParaRPr lang="ar-DZ" sz="4800" b="1" dirty="0">
              <a:solidFill>
                <a:srgbClr val="0070C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5128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1017" y="675861"/>
            <a:ext cx="24152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8539" y="124239"/>
            <a:ext cx="9631017" cy="6609522"/>
          </a:xfrm>
        </p:spPr>
        <p:txBody>
          <a:bodyPr>
            <a:noAutofit/>
          </a:bodyPr>
          <a:lstStyle/>
          <a:p>
            <a:pPr algn="just" rtl="1"/>
            <a:r>
              <a:rPr lang="ar-DZ" sz="4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4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د - أهلية  الشخص الطبيعي :</a:t>
            </a:r>
          </a:p>
          <a:p>
            <a:pPr algn="just" rtl="1"/>
            <a:r>
              <a:rPr lang="ar-DZ" sz="4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	- عوارض أهلية الأداء للشخص الطبيعي ( تصيب العقل و تفسد  التدبير ):  </a:t>
            </a:r>
          </a:p>
          <a:p>
            <a:pPr algn="just" rtl="1"/>
            <a:r>
              <a:rPr lang="ar-DZ" sz="40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3 -2 العوارض المنقصة لأهلية الأداء </a:t>
            </a:r>
            <a:r>
              <a:rPr lang="ar-DZ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</a:p>
          <a:p>
            <a:pPr algn="just" rtl="1"/>
            <a:r>
              <a:rPr lang="ar-DZ" sz="45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اعتبر المشرع الجزائري تصرفات كل من السفيه و ذي الغفلة تصرفات ناقص الأهلية ، و ذلك بالنظر إلى ذلك النقص الموجود في أهليتهم ، و قد كرس المشرع ذلك من خلال الفقرة الأولى من المادة 43 من القانون المدني و التي جاء فيها أنه </a:t>
            </a:r>
            <a:r>
              <a:rPr lang="ar-DZ" sz="45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" كل من بلغ سن التميز و لم يبلغ سن الرشد ، </a:t>
            </a:r>
            <a:r>
              <a:rPr lang="ar-DZ" sz="45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كل من بلغ سن الرشد و كان سفيها أو ذا غفلة يكون ناقص الأهلية وفقا لما يقرره القانون </a:t>
            </a:r>
            <a:r>
              <a:rPr lang="ar-DZ" sz="45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" .</a:t>
            </a:r>
          </a:p>
        </p:txBody>
      </p:sp>
    </p:spTree>
    <p:extLst>
      <p:ext uri="{BB962C8B-B14F-4D97-AF65-F5344CB8AC3E}">
        <p14:creationId xmlns:p14="http://schemas.microsoft.com/office/powerpoint/2010/main" val="3196591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1017" y="675861"/>
            <a:ext cx="24152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6288" y="124239"/>
            <a:ext cx="9134059" cy="6609522"/>
          </a:xfrm>
        </p:spPr>
        <p:txBody>
          <a:bodyPr>
            <a:noAutofit/>
          </a:bodyPr>
          <a:lstStyle/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د - أهلية  الشخص الطبيعي :</a:t>
            </a: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‌4 - 	موانع أهلية الأداء للشخص الطبيعي( موانع مادية و طبيعية  ) : </a:t>
            </a: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قد يحدث عند اكتمال أهلية الأداء للشخص الطبيعي أن تطرأ عليه موانع لا تصيب عقله كما هو الحال بالنسبة لموانع الأهلية السابق ذكرها ، و لكن تكون ذات طبيعة مادية أو جغرافية تحد من أهلية أدائه ما دامت هذه الموانع قائمة ، حيث تظهر هذه الموانع في الصور الثلاث التالية : </a:t>
            </a:r>
          </a:p>
        </p:txBody>
      </p:sp>
    </p:spTree>
    <p:extLst>
      <p:ext uri="{BB962C8B-B14F-4D97-AF65-F5344CB8AC3E}">
        <p14:creationId xmlns:p14="http://schemas.microsoft.com/office/powerpoint/2010/main" val="3754026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1017" y="675861"/>
            <a:ext cx="24152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6288" y="124239"/>
            <a:ext cx="9134059" cy="6609522"/>
          </a:xfrm>
        </p:spPr>
        <p:txBody>
          <a:bodyPr>
            <a:noAutofit/>
          </a:bodyPr>
          <a:lstStyle/>
          <a:p>
            <a:pPr algn="just" rtl="1"/>
            <a:r>
              <a:rPr lang="ar-DZ" sz="4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4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د - أهلية  الشخص الطبيعي :</a:t>
            </a:r>
          </a:p>
          <a:p>
            <a:pPr algn="just" rtl="1"/>
            <a:r>
              <a:rPr lang="ar-DZ" sz="4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‌4 - 	موانع أهلية الأداء للشخص الطبيعي( موانع مادية و طبيعية  ) : </a:t>
            </a:r>
          </a:p>
          <a:p>
            <a:pPr algn="just" rtl="1"/>
            <a:r>
              <a:rPr lang="ar-DZ" sz="44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4-1 غيبة الشخص الطبيعي </a:t>
            </a:r>
            <a:r>
              <a:rPr lang="ar-DZ" sz="4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</a:p>
          <a:p>
            <a:pPr algn="just" rtl="1"/>
            <a:r>
              <a:rPr lang="ar-DZ" sz="4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الأصل في هذه المسألة هو أن الغائب يعتبر  شخص كامل الأهلية ، غير أنه لا يستطيع إدارة أمواله بسبب مانع غيابه ، و هو مانع مادي ، و حتى لا تضيع مصالحه  و مصالح غيره ، تدخل المشرع  و أوجب على القاضي تعين مقدم من أقارب هذا الشخص الغائب أو من الغير  .</a:t>
            </a:r>
            <a:endParaRPr lang="ar-DZ" sz="40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784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1017" y="675861"/>
            <a:ext cx="24152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6288" y="124239"/>
            <a:ext cx="9134059" cy="6609522"/>
          </a:xfrm>
        </p:spPr>
        <p:txBody>
          <a:bodyPr>
            <a:noAutofit/>
          </a:bodyPr>
          <a:lstStyle/>
          <a:p>
            <a:pPr algn="just" rtl="1"/>
            <a:r>
              <a:rPr lang="ar-DZ" sz="4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4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د - أهلية  الشخص الطبيعي :</a:t>
            </a:r>
          </a:p>
          <a:p>
            <a:pPr algn="just" rtl="1"/>
            <a:r>
              <a:rPr lang="ar-DZ" sz="4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‌4 - 	موانع أهلية الأداء للشخص الطبيعي( موانع مادية و طبيعية  ) : </a:t>
            </a:r>
          </a:p>
          <a:p>
            <a:pPr algn="just" rtl="1"/>
            <a:r>
              <a:rPr lang="ar-DZ" sz="44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4-1 غيبة الشخص الطبيعي </a:t>
            </a:r>
            <a:r>
              <a:rPr lang="ar-DZ" sz="4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حيث يقوم  هذا المقدم بتسيير أمواله و اكتساب ما يستحق من ميراث أو تبرعات ، و ذلك بعد إثبات القاضي لحالة الفقد لهذا الشخص ، كون المشرع الجزائري قد ألحق الغائب بالمفقود في الأحكام الخاصة بإثبات وضعية الغياب القانوني التي تعد مانع من موانع أهلية الأداء .</a:t>
            </a:r>
            <a:endParaRPr lang="ar-DZ" sz="40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823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1017" y="675861"/>
            <a:ext cx="24152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6288" y="124239"/>
            <a:ext cx="9134059" cy="6609522"/>
          </a:xfrm>
        </p:spPr>
        <p:txBody>
          <a:bodyPr>
            <a:noAutofit/>
          </a:bodyPr>
          <a:lstStyle/>
          <a:p>
            <a:pPr algn="just" rtl="1"/>
            <a:r>
              <a:rPr lang="ar-DZ" sz="4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4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د - أهلية  الشخص الطبيعي :</a:t>
            </a:r>
          </a:p>
          <a:p>
            <a:pPr algn="just" rtl="1"/>
            <a:r>
              <a:rPr lang="ar-DZ" sz="4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‌4 - 	موانع أهلية الأداء للشخص الطبيعي( موانع مادية و طبيعية  ) : </a:t>
            </a:r>
          </a:p>
          <a:p>
            <a:pPr algn="just" rtl="1"/>
            <a:r>
              <a:rPr lang="ar-DZ" sz="44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4-1 غيبة الشخص الطبيعي : 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ذلك  وفقا لما جاء في المادة 110 من قانون الأسرة التي عرفت الغائب بأنه  الشخص </a:t>
            </a:r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" الذي منعته ظروف قاهرة من الرجوع إلى محل إقامته  أو إدارة شؤونه  بنفسه  أو بواسطة مدة سنة  و تسبب غيابه في ضرر الغير  و يعتبر  كالمفقود " .</a:t>
            </a:r>
          </a:p>
        </p:txBody>
      </p:sp>
    </p:spTree>
    <p:extLst>
      <p:ext uri="{BB962C8B-B14F-4D97-AF65-F5344CB8AC3E}">
        <p14:creationId xmlns:p14="http://schemas.microsoft.com/office/powerpoint/2010/main" val="959662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1017" y="675861"/>
            <a:ext cx="24152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6288" y="124239"/>
            <a:ext cx="9134059" cy="6609522"/>
          </a:xfrm>
        </p:spPr>
        <p:txBody>
          <a:bodyPr>
            <a:noAutofit/>
          </a:bodyPr>
          <a:lstStyle/>
          <a:p>
            <a:pPr algn="just" rtl="1"/>
            <a:r>
              <a:rPr lang="ar-DZ" sz="4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4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د - أهلية  الشخص الطبيعي :</a:t>
            </a:r>
          </a:p>
          <a:p>
            <a:pPr algn="just" rtl="1"/>
            <a:r>
              <a:rPr lang="ar-DZ" sz="4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‌4 - 	موانع أهلية الأداء للشخص الطبيعي( موانع مادية و طبيعية  ) : </a:t>
            </a:r>
          </a:p>
          <a:p>
            <a:pPr algn="just" rtl="1"/>
            <a:r>
              <a:rPr lang="ar-DZ" sz="44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4-2	 الحكم بعقوبة جنائية على الشخص الطبيعي :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تطبيقا لأحكام قانون العقوبات الجزائري فإن الشخص المحكوم عليه بعقوبة جنائية يخضع بقوة القانون للحجر القانوني كعقوبة تبعية ، حيث  ينصرف هذا الحجر القانوني إلى حرمان الشخص أثناء تنفيذ العقوبة الأصلية عليه من مباشرة حقوقه المالية  و تكون إدارة أمواله طبقا للأوضاع المقررة في حالة الحجز القضائي  . </a:t>
            </a:r>
          </a:p>
        </p:txBody>
      </p:sp>
    </p:spTree>
    <p:extLst>
      <p:ext uri="{BB962C8B-B14F-4D97-AF65-F5344CB8AC3E}">
        <p14:creationId xmlns:p14="http://schemas.microsoft.com/office/powerpoint/2010/main" val="118526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1017" y="675861"/>
            <a:ext cx="24152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5775" y="124239"/>
            <a:ext cx="9743659" cy="6609522"/>
          </a:xfrm>
        </p:spPr>
        <p:txBody>
          <a:bodyPr>
            <a:noAutofit/>
          </a:bodyPr>
          <a:lstStyle/>
          <a:p>
            <a:pPr algn="just" rtl="1"/>
            <a:r>
              <a:rPr lang="ar-DZ" sz="4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4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د - أهلية  الشخص الطبيعي :</a:t>
            </a:r>
          </a:p>
          <a:p>
            <a:pPr algn="just" rtl="1"/>
            <a:r>
              <a:rPr lang="ar-DZ" sz="4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‌4 - 	موانع أهلية الأداء للشخص الطبيعي( موانع مادية و طبيعية  ) : </a:t>
            </a:r>
          </a:p>
          <a:p>
            <a:pPr algn="just" rtl="1"/>
            <a:r>
              <a:rPr lang="ar-DZ" sz="44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4-2	 الحكم بعقوبة جنائية على الشخص الطبيعي : </a:t>
            </a:r>
          </a:p>
          <a:p>
            <a:pPr algn="just" rtl="1"/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في هذا الإطار يجدر التنويه و التأكيد على أن الحجر على المحكوم عليه ، لا يعود إلى نقص في أهليته إذ أنه كامل الأهلية التي مناطها التميز و الإدراك ، بل فرض هذا الحجر كعقوبة تكميلية عند الحكم بعقوبة جنائية ،</a:t>
            </a:r>
          </a:p>
          <a:p>
            <a:pPr algn="just" rtl="1"/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من ثم فمن الجدير بالذكر أن هذا المانع  في الأهلية لا يقوم في حالة الحكم بعقوبة جنحية أو عقوبة المخالفة ، بل يظل الشخص حرا في إدارة أملاكه و التصرف في أمواله  </a:t>
            </a:r>
            <a:r>
              <a:rPr lang="ar-DZ" sz="3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</a:t>
            </a:r>
            <a:endParaRPr lang="ar-DZ" sz="40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47877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1017" y="675861"/>
            <a:ext cx="24152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6288" y="124239"/>
            <a:ext cx="9134059" cy="6609522"/>
          </a:xfrm>
        </p:spPr>
        <p:txBody>
          <a:bodyPr>
            <a:noAutofit/>
          </a:bodyPr>
          <a:lstStyle/>
          <a:p>
            <a:pPr algn="just" rtl="1"/>
            <a:r>
              <a:rPr lang="ar-DZ" sz="4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4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د - أهلية  الشخص الطبيعي :</a:t>
            </a:r>
          </a:p>
          <a:p>
            <a:pPr algn="just" rtl="1"/>
            <a:r>
              <a:rPr lang="ar-DZ" sz="4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‌4 - 	موانع أهلية الأداء للشخص الطبيعي( موانع مادية و طبيعية  ) : </a:t>
            </a:r>
          </a:p>
          <a:p>
            <a:pPr algn="just" rtl="1"/>
            <a:r>
              <a:rPr lang="ar-DZ" sz="44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4 - 3 الإصابة بعاهة مزدوجة للشخص الطبيعي :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يقصد بالعاهة بشكل عام بأنها مانع طبيعي يترتب على وجودها عدم استطاعة الشخص مباشرة التصرفات القانونية بنفسه ، أو أن يكون في استطاعته ، و لكن يخشى من أن لا يعبر عن إرادته تعبير صحيحا   .           </a:t>
            </a:r>
          </a:p>
        </p:txBody>
      </p:sp>
    </p:spTree>
    <p:extLst>
      <p:ext uri="{BB962C8B-B14F-4D97-AF65-F5344CB8AC3E}">
        <p14:creationId xmlns:p14="http://schemas.microsoft.com/office/powerpoint/2010/main" val="88160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C2C421F-B045-4387-701C-75430CF69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226" y="624109"/>
            <a:ext cx="10888385" cy="5925778"/>
          </a:xfrm>
        </p:spPr>
        <p:txBody>
          <a:bodyPr>
            <a:normAutofit fontScale="90000"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           </a:t>
            </a: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                    </a:t>
            </a:r>
            <a:r>
              <a:rPr kumimoji="0" lang="ar-DZ" sz="73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المبحث الثالث : أركان الحق </a:t>
            </a: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r>
              <a:rPr lang="ar-DZ" sz="5400" b="1" dirty="0">
                <a:solidFill>
                  <a:srgbClr val="FF0000"/>
                </a:solidFill>
                <a:effectLst/>
                <a:ea typeface="SimSun" panose="02010600030101010101" pitchFamily="2" charset="-122"/>
                <a:cs typeface="Sakkal Majalla" panose="02000000000000000000" pitchFamily="2" charset="-78"/>
              </a:rPr>
              <a:t>المطلب الأول : أشخاص الحق</a:t>
            </a:r>
            <a:b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r>
              <a:rPr lang="ar-DZ" sz="5400" b="1" dirty="0">
                <a:solidFill>
                  <a:srgbClr val="FF0000"/>
                </a:solidFill>
                <a:effectLst/>
                <a:ea typeface="SimSun" panose="02010600030101010101" pitchFamily="2" charset="-122"/>
                <a:cs typeface="Sakkal Majalla" panose="02000000000000000000" pitchFamily="2" charset="-78"/>
              </a:rPr>
              <a:t>المطلب الثاني : موضوع الحق </a:t>
            </a:r>
            <a:br>
              <a:rPr lang="ar-DZ" sz="5400" b="1" dirty="0">
                <a:solidFill>
                  <a:srgbClr val="FF0000"/>
                </a:solidFill>
                <a:effectLst/>
                <a:ea typeface="SimSun" panose="02010600030101010101" pitchFamily="2" charset="-122"/>
                <a:cs typeface="Sakkal Majalla" panose="02000000000000000000" pitchFamily="2" charset="-78"/>
              </a:rPr>
            </a:b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302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1017" y="675861"/>
            <a:ext cx="24152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6288" y="124239"/>
            <a:ext cx="9134059" cy="6609522"/>
          </a:xfrm>
        </p:spPr>
        <p:txBody>
          <a:bodyPr>
            <a:noAutofit/>
          </a:bodyPr>
          <a:lstStyle/>
          <a:p>
            <a:pPr algn="just" rtl="1"/>
            <a:r>
              <a:rPr lang="ar-DZ" sz="4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4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د - أهلية  الشخص الطبيعي :</a:t>
            </a:r>
          </a:p>
          <a:p>
            <a:pPr algn="just" rtl="1"/>
            <a:r>
              <a:rPr lang="ar-DZ" sz="4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‌4 - 	موانع أهلية الأداء للشخص الطبيعي( موانع مادية و طبيعية  ) : </a:t>
            </a:r>
          </a:p>
          <a:p>
            <a:pPr algn="just" rtl="1"/>
            <a:r>
              <a:rPr lang="ar-DZ" sz="40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4 - 3 الإصابة بعاهة مزدوجة للشخص الطبيعي :</a:t>
            </a:r>
            <a:r>
              <a:rPr lang="ar-DZ" sz="4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      </a:t>
            </a:r>
          </a:p>
          <a:p>
            <a:pPr algn="just" rtl="1"/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على هذا الأساس و لحماية أمواله و مصالحه تدخل المشرع ، و خول للمحكمة تعين مساعد قضائي للشخص المصاب بعاهة مزدوجة، حيث يساعده في التعبير عن إرادته تعبيرا  صحيحا ، حيث  ربط ذلك بأن  تجتمع لدى الشخص المعني عاهتين اثنتين على الأقل من عاهات الصمم أو البكم أو العمي.</a:t>
            </a:r>
          </a:p>
        </p:txBody>
      </p:sp>
    </p:spTree>
    <p:extLst>
      <p:ext uri="{BB962C8B-B14F-4D97-AF65-F5344CB8AC3E}">
        <p14:creationId xmlns:p14="http://schemas.microsoft.com/office/powerpoint/2010/main" val="64847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1017" y="675861"/>
            <a:ext cx="24152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5776" y="124239"/>
            <a:ext cx="9594572" cy="6609522"/>
          </a:xfrm>
        </p:spPr>
        <p:txBody>
          <a:bodyPr>
            <a:noAutofit/>
          </a:bodyPr>
          <a:lstStyle/>
          <a:p>
            <a:pPr algn="just" rtl="1"/>
            <a:r>
              <a:rPr lang="ar-DZ" sz="4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4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د - أهلية  الشخص الطبيعي :</a:t>
            </a:r>
          </a:p>
          <a:p>
            <a:pPr algn="just" rtl="1"/>
            <a:r>
              <a:rPr lang="ar-DZ" sz="4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‌4 - 	موانع أهلية الأداء للشخص الطبيعي( موانع مادية و طبيعية  ) : </a:t>
            </a:r>
          </a:p>
          <a:p>
            <a:pPr algn="just" rtl="1"/>
            <a:r>
              <a:rPr lang="ar-DZ" sz="44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4 - 3 الإصابة بعاهة مزدوجة للشخص الطبيعي </a:t>
            </a:r>
            <a:r>
              <a:rPr lang="ar-DZ" sz="40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  <a:r>
              <a:rPr lang="ar-DZ" sz="4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 قد تم تكريس هذا المعنى  من خلال المادة 80 من القانون المدني الجزائري و التي جاء فيها أنه  </a:t>
            </a:r>
            <a:r>
              <a:rPr lang="ar-DZ" sz="4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" إذا كان الشخص أصم أبكم ، </a:t>
            </a:r>
            <a:r>
              <a:rPr lang="ar-DZ" sz="4400" b="1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 أعمى </a:t>
            </a:r>
            <a:r>
              <a:rPr lang="ar-DZ" sz="4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أصم ، </a:t>
            </a:r>
            <a:r>
              <a:rPr lang="ar-DZ" sz="4400" b="1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 أعمى </a:t>
            </a:r>
            <a:r>
              <a:rPr lang="ar-DZ" sz="4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أبكم ، و تعذر عليه بسبب تلك العاهة التعبير عن إرادته ، جاز للمحكمة أن تعين له مساعد قضائيا يعاونه في التصرفات التي تقتضيها مصلحته ، و يكون قابلا للإبطال كل تصرف عين من أجله مساعد قضائي إذا صدر من الشخص الذي تقرر مساعدته بدون حضور المساعد القضائي "  .</a:t>
            </a:r>
            <a:endParaRPr lang="ar-DZ" sz="4000" b="1" dirty="0">
              <a:solidFill>
                <a:srgbClr val="0070C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0028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/>
          </a:bodyPr>
          <a:lstStyle/>
          <a:p>
            <a:pPr algn="just" rtl="1"/>
            <a:endParaRPr lang="ar-DZ" sz="44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endParaRPr lang="ar-DZ" sz="44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تتميز الشخصية القانونية للإنسان أو الشخص الطبيعي بتوفره على جملة من الخصائص  و الميزات ، نفصل فيها  على النحو التالي : </a:t>
            </a:r>
          </a:p>
        </p:txBody>
      </p:sp>
    </p:spTree>
    <p:extLst>
      <p:ext uri="{BB962C8B-B14F-4D97-AF65-F5344CB8AC3E}">
        <p14:creationId xmlns:p14="http://schemas.microsoft.com/office/powerpoint/2010/main" val="936352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13" y="675861"/>
            <a:ext cx="2822712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855764" cy="6609522"/>
          </a:xfrm>
        </p:spPr>
        <p:txBody>
          <a:bodyPr>
            <a:normAutofit fontScale="25000" lnSpcReduction="20000"/>
          </a:bodyPr>
          <a:lstStyle/>
          <a:p>
            <a:pPr algn="just" rtl="1"/>
            <a:r>
              <a:rPr lang="ar-DZ" sz="176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176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166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د - أهلية  الشخص الطبيعي :</a:t>
            </a:r>
          </a:p>
          <a:p>
            <a:pPr algn="just" rtl="1"/>
            <a:r>
              <a:rPr lang="ar-DZ" sz="166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16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سوف</a:t>
            </a:r>
            <a:r>
              <a:rPr lang="ar-DZ" sz="166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</a:t>
            </a:r>
            <a:r>
              <a:rPr lang="ar-DZ" sz="16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نعالج موضوع أهلية الشخص الطبيعي من خلال العناصر التالية : </a:t>
            </a:r>
          </a:p>
          <a:p>
            <a:pPr algn="just" rtl="1"/>
            <a:endParaRPr lang="ar-DZ" sz="16600" b="1" dirty="0">
              <a:solidFill>
                <a:srgbClr val="00B05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166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1-	صور نظام الأهلية للشخص الطبيعي . </a:t>
            </a:r>
          </a:p>
          <a:p>
            <a:pPr algn="just" rtl="1"/>
            <a:r>
              <a:rPr lang="en-GB" sz="166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</a:t>
            </a:r>
            <a:r>
              <a:rPr lang="ar-DZ" sz="166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- 	تدرج نظام أهلية</a:t>
            </a:r>
            <a:r>
              <a:rPr lang="en-GB" sz="166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166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الأداء  للشخص الطبيعي.</a:t>
            </a:r>
          </a:p>
          <a:p>
            <a:pPr algn="just" rtl="1"/>
            <a:r>
              <a:rPr lang="ar-DZ" sz="166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3	- عوارض أهلية الأداء للشخص الطبيعي( تصيب العقل و تفسد التدبير )</a:t>
            </a:r>
          </a:p>
          <a:p>
            <a:pPr algn="just" rtl="1"/>
            <a:r>
              <a:rPr lang="ar-DZ" sz="166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4	- موانع  أهلية الأداء للشخص الطبيعي (( موانع مادية و طبيعية  ): </a:t>
            </a:r>
          </a:p>
          <a:p>
            <a:pPr algn="just" rtl="1"/>
            <a:endParaRPr lang="ar-DZ" sz="166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16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endParaRPr lang="ar-DZ" sz="49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5589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1017" y="675861"/>
            <a:ext cx="24152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5776" y="124239"/>
            <a:ext cx="9773476" cy="6609522"/>
          </a:xfrm>
        </p:spPr>
        <p:txBody>
          <a:bodyPr>
            <a:normAutofit fontScale="25000" lnSpcReduction="20000"/>
          </a:bodyPr>
          <a:lstStyle/>
          <a:p>
            <a:pPr algn="just" rtl="1"/>
            <a:r>
              <a:rPr lang="ar-DZ" sz="192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192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176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د - أهلية  الشخص الطبيعي :</a:t>
            </a:r>
          </a:p>
          <a:p>
            <a:pPr algn="just" rtl="1"/>
            <a:r>
              <a:rPr lang="ar-DZ" sz="176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3	- عوارض أهلية الأداء للشخص الطبيعي ( تصيب العقل و تفسد  التدبير ):  </a:t>
            </a:r>
          </a:p>
          <a:p>
            <a:pPr algn="just" rtl="1"/>
            <a:r>
              <a:rPr lang="ar-DZ" sz="176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21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الأصل أن كمال أهلية الشخص تستمر إلى غاية انتهاء شخصيته القانونية بالوفاة ،  لكن قد يطرأ على هذا الشخص إشكالات فتؤثر على تميزه و إدراكه و من ثم على أهلية أدائه ،</a:t>
            </a:r>
          </a:p>
          <a:p>
            <a:pPr algn="just" rtl="1"/>
            <a:r>
              <a:rPr lang="ar-DZ" sz="21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حيث قد يصيب بعض هذه الاشكالات </a:t>
            </a:r>
            <a:r>
              <a:rPr lang="ar-DZ" sz="216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عقل الشخص فيعدم تميزه و يصبح عديم الأهلية .</a:t>
            </a:r>
            <a:endParaRPr lang="ar-DZ" sz="216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216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كما</a:t>
            </a:r>
            <a:r>
              <a:rPr lang="ar-DZ" sz="21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قد يصيب بعضها </a:t>
            </a:r>
            <a:r>
              <a:rPr lang="ar-DZ" sz="216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تدبيره فيفسده و يصبح ناقص الأهلية.</a:t>
            </a:r>
            <a:endParaRPr lang="ar-DZ" sz="240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17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</a:t>
            </a:r>
            <a:endParaRPr lang="ar-DZ" sz="56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487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1017" y="675861"/>
            <a:ext cx="24152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6288" y="124239"/>
            <a:ext cx="9134059" cy="6609522"/>
          </a:xfrm>
        </p:spPr>
        <p:txBody>
          <a:bodyPr>
            <a:normAutofit fontScale="25000" lnSpcReduction="20000"/>
          </a:bodyPr>
          <a:lstStyle/>
          <a:p>
            <a:pPr algn="just" rtl="1"/>
            <a:r>
              <a:rPr lang="ar-DZ" sz="16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16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د - أهلية  الشخص الطبيعي </a:t>
            </a:r>
            <a:r>
              <a:rPr lang="ar-DZ" sz="12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</a:t>
            </a:r>
          </a:p>
          <a:p>
            <a:pPr algn="just" rtl="1"/>
            <a:r>
              <a:rPr lang="ar-DZ" sz="12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3</a:t>
            </a:r>
            <a:r>
              <a:rPr lang="ar-DZ" sz="16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	- عوارض أهلية الأداء للشخص الطبيعي ( تصيب العقل و تفسد  التدبير ):  </a:t>
            </a:r>
          </a:p>
          <a:p>
            <a:pPr algn="just" rtl="1"/>
            <a:r>
              <a:rPr lang="ar-DZ" sz="176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3-1	العوارض المعدمة لأهلية الأداء </a:t>
            </a:r>
            <a:r>
              <a:rPr lang="ar-DZ" sz="176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</a:t>
            </a:r>
            <a:r>
              <a:rPr lang="ar-DZ" sz="14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17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تتخذ العوارض المعدمة لأهلية الأداء في كل من </a:t>
            </a:r>
            <a:r>
              <a:rPr lang="ar-DZ" sz="16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</a:p>
          <a:p>
            <a:pPr marL="1143000" indent="-1143000" algn="just" rtl="1">
              <a:buFont typeface="Wingdings" panose="05000000000000000000" pitchFamily="2" charset="2"/>
              <a:buChar char="Ø"/>
            </a:pPr>
            <a:r>
              <a:rPr lang="ar-DZ" sz="192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عارض الجنون  :</a:t>
            </a:r>
            <a:r>
              <a:rPr lang="ar-DZ" sz="19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  <a:p>
            <a:pPr algn="just" rtl="1"/>
            <a:r>
              <a:rPr lang="ar-DZ" sz="19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يعتبر الجنون مرض يصيب العقل فيفقده تميزه ، فلا يعتد بأقواله و أفعاله ، حيث يتخذ الجنون صورتين ، الأولى هي الجنون المطبق و هو الذي يكون مستمرا و دون انقطاع ، و الثانية هي الجنون غير المطبق أو المتقطع ، حيث يقيق صاحبه تارة و  يطبق عليه تارة أخرى .       </a:t>
            </a:r>
            <a:r>
              <a:rPr lang="ar-DZ" sz="93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  <a:p>
            <a:pPr algn="just" rtl="1"/>
            <a:r>
              <a:rPr lang="ar-DZ" sz="93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endParaRPr lang="ar-DZ" sz="8000" b="1" dirty="0">
              <a:solidFill>
                <a:srgbClr val="0070C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97524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1017" y="675861"/>
            <a:ext cx="24152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5775" y="124239"/>
            <a:ext cx="9723781" cy="6609522"/>
          </a:xfrm>
        </p:spPr>
        <p:txBody>
          <a:bodyPr>
            <a:noAutofit/>
          </a:bodyPr>
          <a:lstStyle/>
          <a:p>
            <a:pPr algn="just" rtl="1"/>
            <a:r>
              <a:rPr lang="ar-DZ" sz="36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</a:t>
            </a:r>
            <a:r>
              <a:rPr lang="ar-DZ" sz="4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انيا : خصائص الشخص الطبيعي :</a:t>
            </a:r>
          </a:p>
          <a:p>
            <a:pPr algn="just" rtl="1"/>
            <a:r>
              <a:rPr lang="ar-DZ" sz="4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د - أهلية  الشخص الطبيعي :</a:t>
            </a:r>
          </a:p>
          <a:p>
            <a:pPr algn="just" rtl="1"/>
            <a:r>
              <a:rPr lang="ar-DZ" sz="4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3	- عوارض أهلية الأداء للشخص الطبيعي ( تصيب العقل و تفسد  التدبير ):  </a:t>
            </a:r>
          </a:p>
          <a:p>
            <a:pPr algn="just" rtl="1"/>
            <a:r>
              <a:rPr lang="ar-DZ" sz="44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3-1	العوارض المعدمة لأهلية الأداء </a:t>
            </a:r>
            <a:r>
              <a:rPr lang="ar-DZ" sz="4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</a:t>
            </a:r>
            <a:r>
              <a:rPr lang="ar-DZ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تتخذ العوارض المعدمة لأهلية الأداء في كل من : </a:t>
            </a:r>
          </a:p>
          <a:p>
            <a:pPr marL="1143000" indent="-1143000" algn="just" rtl="1">
              <a:buSzPct val="59000"/>
              <a:buFont typeface="Wingdings" panose="05000000000000000000" pitchFamily="2" charset="2"/>
              <a:buChar char="Ø"/>
            </a:pPr>
            <a:r>
              <a:rPr lang="ar-DZ" sz="4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عارض  العته</a:t>
            </a:r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: يعرف العته على اعتبار أنه آفة تصيب العقل فيؤدي إلى اختلاله فيختلط كلام صاحبه كلام العقلاء أحيانا و كلام المجانين أحيانا أخرى ، و الفرق بين المعتوه و المجنون هو أن الجنون تصاحبه حالة من الهيجان بخلاف العته الذي يميل صاحبه إلى الهدوء و الاستكانة .</a:t>
            </a:r>
          </a:p>
          <a:p>
            <a:pPr algn="just" rtl="1"/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endParaRPr lang="ar-DZ" sz="4000" b="1" dirty="0">
              <a:solidFill>
                <a:srgbClr val="0070C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8981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1017" y="675861"/>
            <a:ext cx="24152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6288" y="124239"/>
            <a:ext cx="9134059" cy="6609522"/>
          </a:xfrm>
        </p:spPr>
        <p:txBody>
          <a:bodyPr>
            <a:normAutofit fontScale="47500" lnSpcReduction="20000"/>
          </a:bodyPr>
          <a:lstStyle/>
          <a:p>
            <a:pPr algn="just" rtl="1"/>
            <a:r>
              <a:rPr lang="ar-DZ" sz="8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</a:t>
            </a:r>
            <a:r>
              <a:rPr lang="ar-DZ" sz="93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انيا : خصائص الشخص الطبيعي :</a:t>
            </a:r>
          </a:p>
          <a:p>
            <a:pPr algn="just" rtl="1"/>
            <a:r>
              <a:rPr lang="ar-DZ" sz="8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د - أهلية  الشخص الطبيعي :</a:t>
            </a:r>
          </a:p>
          <a:p>
            <a:pPr algn="just" rtl="1"/>
            <a:r>
              <a:rPr lang="ar-DZ" sz="8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3	- عوارض أهلية الأداء للشخص الطبيعي ( تصيب العقل و تفسد  التدبير ):  </a:t>
            </a:r>
          </a:p>
          <a:p>
            <a:pPr algn="just" rtl="1"/>
            <a:r>
              <a:rPr lang="ar-DZ" sz="93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3-1	العوارض المعدمة لأهلية الأداء </a:t>
            </a:r>
            <a:r>
              <a:rPr lang="ar-DZ" sz="93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</a:t>
            </a:r>
          </a:p>
          <a:p>
            <a:pPr algn="just" rtl="1"/>
            <a:r>
              <a:rPr lang="ar-DZ" sz="101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هذا و قد  اعتبر المشرع الجزائري تصرفات المجنون و المعتوه تصرفات باطلة بطلانا مطلقا و ذلك لعدم توفرهم على الأهلية القانونية لمباشرة هذه التصرفات، و قد كرس ذلك من خلال الفقرة الأولى من المادة 42 من القانون المدني و التي جاء فيها أنه </a:t>
            </a:r>
            <a:r>
              <a:rPr lang="ar-DZ" sz="101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" لا يكون أهلا لمباشرة حقوقه المدنية من كان فاقد للتميز لصغر في السن أو </a:t>
            </a:r>
            <a:r>
              <a:rPr lang="ar-DZ" sz="101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عته  أو جنون </a:t>
            </a:r>
            <a:r>
              <a:rPr lang="ar-DZ" sz="8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" .</a:t>
            </a:r>
          </a:p>
        </p:txBody>
      </p:sp>
    </p:spTree>
    <p:extLst>
      <p:ext uri="{BB962C8B-B14F-4D97-AF65-F5344CB8AC3E}">
        <p14:creationId xmlns:p14="http://schemas.microsoft.com/office/powerpoint/2010/main" val="727343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1017" y="675861"/>
            <a:ext cx="24152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8600" y="124239"/>
            <a:ext cx="9511747" cy="6609522"/>
          </a:xfrm>
        </p:spPr>
        <p:txBody>
          <a:bodyPr>
            <a:normAutofit fontScale="85000" lnSpcReduction="20000"/>
          </a:bodyPr>
          <a:lstStyle/>
          <a:p>
            <a:pPr algn="just" rtl="1"/>
            <a:r>
              <a:rPr lang="ar-DZ" sz="52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</a:t>
            </a:r>
            <a:r>
              <a:rPr lang="ar-DZ" sz="56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انيا : خصائص الشخص الطبيعي :</a:t>
            </a:r>
          </a:p>
          <a:p>
            <a:pPr algn="just" rtl="1"/>
            <a:r>
              <a:rPr lang="ar-DZ" sz="56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د - أهلية  الشخص الطبيعي :</a:t>
            </a:r>
          </a:p>
          <a:p>
            <a:pPr algn="just" rtl="1"/>
            <a:r>
              <a:rPr lang="ar-DZ" sz="52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3	- عوارض أهلية الأداء للشخص الطبيعي( تصيب العقل و تفسد  التدبير ):  </a:t>
            </a:r>
          </a:p>
          <a:p>
            <a:pPr algn="just" rtl="1"/>
            <a:r>
              <a:rPr lang="ar-DZ" sz="56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3-1	العوارض المعدمة لأهلية الأداء </a:t>
            </a:r>
            <a:r>
              <a:rPr lang="ar-DZ" sz="6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</a:t>
            </a:r>
            <a:endParaRPr lang="ar-DZ" sz="64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6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حيث أنه و بتحليل هذا المادة 42 المذكورة أعلاه، يتضح لنا أن المشرع الجزائري قد ألحق المجنون و المعتوه بالصبي غير المميز  ،          و اعتبرهم جميعا أشخاص عديمي الأهلية ، </a:t>
            </a:r>
          </a:p>
          <a:p>
            <a:pPr algn="just" rtl="1"/>
            <a:r>
              <a:rPr lang="ar-DZ" sz="6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بالتالي فتصرفاتهم باطلة بطلانا مطلقا سواء كانت تلك النافعة لهم أو تلك الضارة لهم .</a:t>
            </a:r>
          </a:p>
        </p:txBody>
      </p:sp>
    </p:spTree>
    <p:extLst>
      <p:ext uri="{BB962C8B-B14F-4D97-AF65-F5344CB8AC3E}">
        <p14:creationId xmlns:p14="http://schemas.microsoft.com/office/powerpoint/2010/main" val="28483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ربط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1198</TotalTime>
  <Words>1849</Words>
  <Application>Microsoft Office PowerPoint</Application>
  <PresentationFormat>شاشة عريضة</PresentationFormat>
  <Paragraphs>148</Paragraphs>
  <Slides>21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7" baseType="lpstr">
      <vt:lpstr>Arabic Typesetting</vt:lpstr>
      <vt:lpstr>Arial</vt:lpstr>
      <vt:lpstr>Century Gothic</vt:lpstr>
      <vt:lpstr>Wingdings</vt:lpstr>
      <vt:lpstr>Wingdings 3</vt:lpstr>
      <vt:lpstr>ربطة</vt:lpstr>
      <vt:lpstr>جامعة بسكرة  كلية الحقوق و العلوم السياسية   قسم القانون الخاص  السنة الأولى ليسانس جذع مشترك حقوق  </vt:lpstr>
      <vt:lpstr>                                  المبحث الثالث : أركان الحق   المطلب الأول : أشخاص الحق المطلب الثاني : موضوع الحق  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جامعة بسكرة  كلية الحقوق و العلوم السياسية   قسم القانون الخاص  السنة الأولى ليسانس جذع مشترك حقوق  </dc:title>
  <dc:creator>ANIS INFO</dc:creator>
  <cp:lastModifiedBy>ANIS INFO</cp:lastModifiedBy>
  <cp:revision>262</cp:revision>
  <dcterms:created xsi:type="dcterms:W3CDTF">2025-09-29T18:29:53Z</dcterms:created>
  <dcterms:modified xsi:type="dcterms:W3CDTF">2026-03-07T18:50:58Z</dcterms:modified>
</cp:coreProperties>
</file>