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3" r:id="rId9"/>
    <p:sldId id="265" r:id="rId10"/>
    <p:sldId id="266" r:id="rId11"/>
    <p:sldId id="267" r:id="rId12"/>
    <p:sldId id="268" r:id="rId13"/>
    <p:sldId id="269" r:id="rId14"/>
    <p:sldId id="273" r:id="rId15"/>
    <p:sldId id="270" r:id="rId16"/>
    <p:sldId id="271" r:id="rId17"/>
    <p:sldId id="272" r:id="rId18"/>
    <p:sldId id="274" r:id="rId19"/>
    <p:sldId id="275" r:id="rId20"/>
    <p:sldId id="276"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3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EAFF246-986B-4E27-9798-CFCA2B0F596B}"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2930690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EAFF246-986B-4E27-9798-CFCA2B0F596B}"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1735874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EAFF246-986B-4E27-9798-CFCA2B0F596B}"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1883016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EAFF246-986B-4E27-9798-CFCA2B0F596B}"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145681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EAFF246-986B-4E27-9798-CFCA2B0F596B}"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2843071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EAFF246-986B-4E27-9798-CFCA2B0F596B}" type="datetimeFigureOut">
              <a:rPr lang="fr-FR" smtClean="0"/>
              <a:t>15/10/2025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1684698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EAFF246-986B-4E27-9798-CFCA2B0F596B}" type="datetimeFigureOut">
              <a:rPr lang="fr-FR" smtClean="0"/>
              <a:t>15/10/2025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1757958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EAFF246-986B-4E27-9798-CFCA2B0F596B}" type="datetimeFigureOut">
              <a:rPr lang="fr-FR" smtClean="0"/>
              <a:t>15/10/2025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2068456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EAFF246-986B-4E27-9798-CFCA2B0F596B}" type="datetimeFigureOut">
              <a:rPr lang="fr-FR" smtClean="0"/>
              <a:t>15/10/2025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243457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EAFF246-986B-4E27-9798-CFCA2B0F596B}" type="datetimeFigureOut">
              <a:rPr lang="fr-FR" smtClean="0"/>
              <a:t>15/10/2025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2052497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EAFF246-986B-4E27-9798-CFCA2B0F596B}" type="datetimeFigureOut">
              <a:rPr lang="fr-FR" smtClean="0"/>
              <a:t>15/10/2025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8A856E-6113-4B1E-9C85-7E5BB295A823}" type="slidenum">
              <a:rPr lang="fr-FR" smtClean="0"/>
              <a:t>‹N°›</a:t>
            </a:fld>
            <a:endParaRPr lang="fr-FR"/>
          </a:p>
        </p:txBody>
      </p:sp>
    </p:spTree>
    <p:extLst>
      <p:ext uri="{BB962C8B-B14F-4D97-AF65-F5344CB8AC3E}">
        <p14:creationId xmlns:p14="http://schemas.microsoft.com/office/powerpoint/2010/main" val="1473370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FF246-986B-4E27-9798-CFCA2B0F596B}" type="datetimeFigureOut">
              <a:rPr lang="fr-FR" smtClean="0"/>
              <a:t>15/10/2025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8A856E-6113-4B1E-9C85-7E5BB295A823}" type="slidenum">
              <a:rPr lang="fr-FR" smtClean="0"/>
              <a:t>‹N°›</a:t>
            </a:fld>
            <a:endParaRPr lang="fr-FR"/>
          </a:p>
        </p:txBody>
      </p:sp>
    </p:spTree>
    <p:extLst>
      <p:ext uri="{BB962C8B-B14F-4D97-AF65-F5344CB8AC3E}">
        <p14:creationId xmlns:p14="http://schemas.microsoft.com/office/powerpoint/2010/main" val="1501801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google.com/search?q=pouss%C3%A9e+transpiratoire&amp;sca_esv=c872d79fb2a9e0a7&amp;hl=fr&amp;ei=bLjraPy7C5KkkdUPkbX68As&amp;oq=D%C3%A9terminisme+physiologique+de+la+transpiration+che&amp;gs_lp=Egxnd3Mtd2l6LXNlcnAiM0TDqXRlcm1pbmlzbWUgcGh5c2lvbG9naXF1ZSBkZSBsYSB0cmFuc3BpcmF0aW9uIGNoZSoCCAAyBRAhGKABMgUQIRigATIFECEYoAEyBRAhGKABMgUQIRigATIEECEYFTIEECEYFTIFECEYnwVIuTVQhwdYphtwAXgBkAEAmAG8AaAB9gSqAQMwLjS4AQHIAQD4AQGYAgWgAtoFwgIKEAAYsAMY1gQYR5gDAIgGAZAGCJIHBTEuMy4xoAeUF7IHBTAuMy4xuAfIBcIHAzMtNcgHPQ&amp;sclient=gws-wiz-serp&amp;mstk=AUtExfCWo0tbCOFbI6T3KONf2bsoqqwFGtccp_4jsq_CTaGKK3sC6fxTGiccqLPTIHY6aAcTrzHq42v-v8HlgsFmf6fgFm_FIGOLbal3yGIdSoAWdeNUCP460IF-2IdPFvysb-Y&amp;csui=3&amp;ved=2ahUKEwj9rYGI7Z6QAxVvUqQEHY_PG48QgK4QegQIARAB"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ogle.com/search?q=turgescence&amp;sca_esv=c872d79fb2a9e0a7&amp;hl=fr&amp;ei=kLjraLfmLOuZkdUP6P-_4Q8&amp;ved=2ahUKEwjmuumj7p6QAxWSVaQEHZnJEYwQgK4QegQIARAD&amp;uact=5&amp;oq=L%E2%80%99%C3%A9quilibre+hydrique+des+v%C3%A9g%C3%A9taux&amp;gs_lp=Egxnd3Mtd2l6LXNlcnAiJkzigJnDqXF1aWxpYnJlIGh5ZHJpcXVlIGRlcyB2w6lnw6l0YXV4MgcQIRigARgKMgcQIRigARgKSMsgUOcTWOcTcAJ4AZABAJgBuQGgAbkBqgEDMC4xuAEDyAEA-AEB-AECmAIDoAKbAqgCEcICChAAGLADGNYEGEfCAh0QABiABBi0AhjUAxjlAhi3AxiKBRjqAhiKA9gBAcICEBAAGAMYtAIY6gIYjwHYAQLCAhAQLhgDGLQCGOoCGI8B2AECmAMm8QUc8J96AbH2b4gGAZAGCLoGBAgBGAe6BgYIAhABGAqSBwUyLjAuMaAH8wOyBwMyLTG4B9UBwgcFMy0xLjLIB0c&amp;sclient=gws-wiz-serp&amp;mstk=AUtExfD8ewSdcLiImXypOKs9f6_4fx5nwkzbTjB5DAAMGebvZeLXqN_YnPgjFYta_kIxypqKd4Qus6bQ2PVZfN3jGoXwC-9pLQurQllbXzuiYcnfPbaACyrrINDpdmloC9d0EOg&amp;csui=3" TargetMode="External"/><Relationship Id="rId2" Type="http://schemas.openxmlformats.org/officeDocument/2006/relationships/hyperlink" Target="https://www.google.com/search?q=transpiration&amp;sca_esv=c872d79fb2a9e0a7&amp;hl=fr&amp;ei=kLjraLfmLOuZkdUP6P-_4Q8&amp;ved=2ahUKEwjmuumj7p6QAxWSVaQEHZnJEYwQgK4QegQIARAC&amp;uact=5&amp;oq=L%E2%80%99%C3%A9quilibre+hydrique+des+v%C3%A9g%C3%A9taux&amp;gs_lp=Egxnd3Mtd2l6LXNlcnAiJkzigJnDqXF1aWxpYnJlIGh5ZHJpcXVlIGRlcyB2w6lnw6l0YXV4MgcQIRigARgKMgcQIRigARgKSMsgUOcTWOcTcAJ4AZABAJgBuQGgAbkBqgEDMC4xuAEDyAEA-AEB-AECmAIDoAKbAqgCEcICChAAGLADGNYEGEfCAh0QABiABBi0AhjUAxjlAhi3AxiKBRjqAhiKA9gBAcICEBAAGAMYtAIY6gIYjwHYAQLCAhAQLhgDGLQCGOoCGI8B2AECmAMm8QUc8J96AbH2b4gGAZAGCLoGBAgBGAe6BgYIAhABGAqSBwUyLjAuMaAH8wOyBwMyLTG4B9UBwgcFMy0xLjLIB0c&amp;sclient=gws-wiz-serp&amp;mstk=AUtExfD8ewSdcLiImXypOKs9f6_4fx5nwkzbTjB5DAAMGebvZeLXqN_YnPgjFYta_kIxypqKd4Qus6bQ2PVZfN3jGoXwC-9pLQurQllbXzuiYcnfPbaACyrrINDpdmloC9d0EOg&amp;csui=3" TargetMode="External"/><Relationship Id="rId1" Type="http://schemas.openxmlformats.org/officeDocument/2006/relationships/slideLayout" Target="../slideLayouts/slideLayout2.xml"/><Relationship Id="rId4" Type="http://schemas.openxmlformats.org/officeDocument/2006/relationships/hyperlink" Target="https://www.google.com/search?q=stress+hydrique&amp;sca_esv=c872d79fb2a9e0a7&amp;hl=fr&amp;ei=kLjraLfmLOuZkdUP6P-_4Q8&amp;ved=2ahUKEwjmuumj7p6QAxWSVaQEHZnJEYwQgK4QegQIARAE&amp;uact=5&amp;oq=L%E2%80%99%C3%A9quilibre+hydrique+des+v%C3%A9g%C3%A9taux&amp;gs_lp=Egxnd3Mtd2l6LXNlcnAiJkzigJnDqXF1aWxpYnJlIGh5ZHJpcXVlIGRlcyB2w6lnw6l0YXV4MgcQIRigARgKMgcQIRigARgKSMsgUOcTWOcTcAJ4AZABAJgBuQGgAbkBqgEDMC4xuAEDyAEA-AEB-AECmAIDoAKbAqgCEcICChAAGLADGNYEGEfCAh0QABiABBi0AhjUAxjlAhi3AxiKBRjqAhiKA9gBAcICEBAAGAMYtAIY6gIYjwHYAQLCAhAQLhgDGLQCGOoCGI8B2AECmAMm8QUc8J96AbH2b4gGAZAGCLoGBAgBGAe6BgYIAhABGAqSBwUyLjAuMaAH8wOyBwMyLTG4B9UBwgcFMy0xLjLIB0c&amp;sclient=gws-wiz-serp&amp;mstk=AUtExfD8ewSdcLiImXypOKs9f6_4fx5nwkzbTjB5DAAMGebvZeLXqN_YnPgjFYta_kIxypqKd4Qus6bQ2PVZfN3jGoXwC-9pLQurQllbXzuiYcnfPbaACyrrINDpdmloC9d0EOg&amp;csui=3"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3600" b="1" dirty="0">
                <a:latin typeface="Times New Roman" panose="02020603050405020304" pitchFamily="18" charset="0"/>
                <a:cs typeface="Times New Roman" panose="02020603050405020304" pitchFamily="18" charset="0"/>
              </a:rPr>
              <a:t>Transpiration and water balance</a:t>
            </a:r>
            <a:r>
              <a:rPr lang="fr-FR" sz="2800" dirty="0"/>
              <a:t/>
            </a:r>
            <a:br>
              <a:rPr lang="fr-FR" sz="2800" dirty="0"/>
            </a:br>
            <a:endParaRPr lang="fr-FR" sz="2800" dirty="0"/>
          </a:p>
        </p:txBody>
      </p:sp>
    </p:spTree>
    <p:extLst>
      <p:ext uri="{BB962C8B-B14F-4D97-AF65-F5344CB8AC3E}">
        <p14:creationId xmlns:p14="http://schemas.microsoft.com/office/powerpoint/2010/main" val="149556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Number and density of stomata</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sz="half" idx="1"/>
          </p:nvPr>
        </p:nvSpPr>
        <p:spPr>
          <a:xfrm>
            <a:off x="838199" y="1825625"/>
            <a:ext cx="10253353" cy="4351338"/>
          </a:xfrm>
        </p:spPr>
        <p:txBody>
          <a:bodyPr>
            <a:normAutofit fontScale="92500" lnSpcReduction="10000"/>
          </a:bodyPr>
          <a:lstStyle/>
          <a:p>
            <a:pPr>
              <a:lnSpc>
                <a:spcPct val="150000"/>
              </a:lnSpc>
            </a:pPr>
            <a:r>
              <a:rPr lang="fr-FR" b="1" dirty="0">
                <a:latin typeface="Times New Roman" panose="02020603050405020304" pitchFamily="18" charset="0"/>
                <a:cs typeface="Times New Roman" panose="02020603050405020304" pitchFamily="18" charset="0"/>
              </a:rPr>
              <a:t>Stomates</a:t>
            </a:r>
            <a:r>
              <a:rPr lang="fr-FR" dirty="0">
                <a:latin typeface="Times New Roman" panose="02020603050405020304" pitchFamily="18" charset="0"/>
                <a:cs typeface="Times New Roman" panose="02020603050405020304" pitchFamily="18" charset="0"/>
              </a:rPr>
              <a:t>: These are small openings, mainly located on the leaves, through which water escapes in the form of steam.</a:t>
            </a:r>
          </a:p>
          <a:p>
            <a:pPr>
              <a:lnSpc>
                <a:spcPct val="150000"/>
              </a:lnSpc>
            </a:pPr>
            <a:r>
              <a:rPr lang="fr-FR" b="1" dirty="0">
                <a:latin typeface="Times New Roman" panose="02020603050405020304" pitchFamily="18" charset="0"/>
                <a:cs typeface="Times New Roman" panose="02020603050405020304" pitchFamily="18" charset="0"/>
              </a:rPr>
              <a:t>High number</a:t>
            </a:r>
            <a:r>
              <a:rPr lang="fr-FR" dirty="0">
                <a:latin typeface="Times New Roman" panose="02020603050405020304" pitchFamily="18" charset="0"/>
                <a:cs typeface="Times New Roman" panose="02020603050405020304" pitchFamily="18" charset="0"/>
              </a:rPr>
              <a:t>: A large number of stomata per leaf increases the number of pores available for transpiration, which increases the rate of water loss.</a:t>
            </a:r>
          </a:p>
          <a:p>
            <a:pPr>
              <a:lnSpc>
                <a:spcPct val="150000"/>
              </a:lnSpc>
            </a:pPr>
            <a:r>
              <a:rPr lang="fr-FR" b="1" dirty="0">
                <a:latin typeface="Times New Roman" panose="02020603050405020304" pitchFamily="18" charset="0"/>
                <a:cs typeface="Times New Roman" panose="02020603050405020304" pitchFamily="18" charset="0"/>
              </a:rPr>
              <a:t>Lower density</a:t>
            </a:r>
            <a:r>
              <a:rPr lang="fr-FR" dirty="0">
                <a:latin typeface="Times New Roman" panose="02020603050405020304" pitchFamily="18" charset="0"/>
                <a:cs typeface="Times New Roman" panose="02020603050405020304" pitchFamily="18" charset="0"/>
              </a:rPr>
              <a:t>: A lower stomatal density on a given leaf area leads to reduced transpiration</a:t>
            </a:r>
            <a:r>
              <a:rPr lang="fr-FR" dirty="0"/>
              <a:t>. </a:t>
            </a:r>
          </a:p>
          <a:p>
            <a:pPr marL="0" indent="0">
              <a:buNone/>
            </a:pPr>
            <a:endParaRPr lang="fr-FR" dirty="0"/>
          </a:p>
        </p:txBody>
      </p:sp>
    </p:spTree>
    <p:extLst>
      <p:ext uri="{BB962C8B-B14F-4D97-AF65-F5344CB8AC3E}">
        <p14:creationId xmlns:p14="http://schemas.microsoft.com/office/powerpoint/2010/main" val="4202643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Thickness of the cuticle</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sz="half" idx="1"/>
          </p:nvPr>
        </p:nvSpPr>
        <p:spPr>
          <a:xfrm>
            <a:off x="838200" y="1825625"/>
            <a:ext cx="10763992" cy="4351338"/>
          </a:xfrm>
        </p:spPr>
        <p:txBody>
          <a:bodyPr/>
          <a:lstStyle/>
          <a:p>
            <a:pPr>
              <a:lnSpc>
                <a:spcPct val="150000"/>
              </a:lnSpc>
            </a:pPr>
            <a:r>
              <a:rPr lang="fr-FR" b="1" dirty="0">
                <a:latin typeface="Times New Roman" panose="02020603050405020304" pitchFamily="18" charset="0"/>
                <a:cs typeface="Times New Roman" panose="02020603050405020304" pitchFamily="18" charset="0"/>
              </a:rPr>
              <a:t>Cuticle</a:t>
            </a:r>
            <a:r>
              <a:rPr lang="fr-FR" dirty="0">
                <a:latin typeface="Times New Roman" panose="02020603050405020304" pitchFamily="18" charset="0"/>
                <a:cs typeface="Times New Roman" panose="02020603050405020304" pitchFamily="18" charset="0"/>
              </a:rPr>
              <a:t>: This is a waxy layer covering the epidermis of the leaves and stems.</a:t>
            </a:r>
          </a:p>
          <a:p>
            <a:pPr>
              <a:lnSpc>
                <a:spcPct val="150000"/>
              </a:lnSpc>
            </a:pPr>
            <a:r>
              <a:rPr lang="fr-FR" b="1" dirty="0">
                <a:latin typeface="Times New Roman" panose="02020603050405020304" pitchFamily="18" charset="0"/>
                <a:cs typeface="Times New Roman" panose="02020603050405020304" pitchFamily="18" charset="0"/>
              </a:rPr>
              <a:t>Thickness</a:t>
            </a:r>
            <a:r>
              <a:rPr lang="fr-FR" dirty="0">
                <a:latin typeface="Times New Roman" panose="02020603050405020304" pitchFamily="18" charset="0"/>
                <a:cs typeface="Times New Roman" panose="02020603050405020304" pitchFamily="18" charset="0"/>
              </a:rPr>
              <a:t>: A thicker cuticle forms a more significant waterproofing barrier, thus reducing water loss through evaporation and consequently transpiration. </a:t>
            </a:r>
          </a:p>
          <a:p>
            <a:endParaRPr lang="fr-FR" dirty="0"/>
          </a:p>
        </p:txBody>
      </p:sp>
    </p:spTree>
    <p:extLst>
      <p:ext uri="{BB962C8B-B14F-4D97-AF65-F5344CB8AC3E}">
        <p14:creationId xmlns:p14="http://schemas.microsoft.com/office/powerpoint/2010/main" val="2668569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Morphological adaptations</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sz="half" idx="1"/>
          </p:nvPr>
        </p:nvSpPr>
        <p:spPr>
          <a:xfrm>
            <a:off x="838199" y="1825625"/>
            <a:ext cx="10645239" cy="4351338"/>
          </a:xfrm>
        </p:spPr>
        <p:txBody>
          <a:bodyPr>
            <a:normAutofit/>
          </a:bodyPr>
          <a:lstStyle/>
          <a:p>
            <a:pPr>
              <a:lnSpc>
                <a:spcPct val="150000"/>
              </a:lnSpc>
            </a:pPr>
            <a:r>
              <a:rPr lang="fr-FR" b="1" dirty="0">
                <a:latin typeface="Times New Roman" panose="02020603050405020304" pitchFamily="18" charset="0"/>
                <a:cs typeface="Times New Roman" panose="02020603050405020304" pitchFamily="18" charset="0"/>
              </a:rPr>
              <a:t>Deciduous leaves</a:t>
            </a:r>
            <a:r>
              <a:rPr lang="fr-FR" dirty="0">
                <a:latin typeface="Times New Roman" panose="02020603050405020304" pitchFamily="18" charset="0"/>
                <a:cs typeface="Times New Roman" panose="02020603050405020304" pitchFamily="18" charset="0"/>
              </a:rPr>
              <a:t>: The fall of leaves from trees in autumn significantly reduces transpiration during periods when water is less available.</a:t>
            </a:r>
          </a:p>
          <a:p>
            <a:pPr>
              <a:lnSpc>
                <a:spcPct val="150000"/>
              </a:lnSpc>
            </a:pPr>
            <a:r>
              <a:rPr lang="fr-FR" b="1" dirty="0">
                <a:latin typeface="Times New Roman" panose="02020603050405020304" pitchFamily="18" charset="0"/>
                <a:cs typeface="Times New Roman" panose="02020603050405020304" pitchFamily="18" charset="0"/>
              </a:rPr>
              <a:t>Leaf shape: Thin leaves lose water faster than thick leaves, another factor influencing the rate of transpiration.</a:t>
            </a:r>
            <a:r>
              <a:rPr lang="fr-FR" dirty="0">
                <a:latin typeface="Times New Roman" panose="02020603050405020304" pitchFamily="18" charset="0"/>
                <a:cs typeface="Times New Roman" panose="02020603050405020304" pitchFamily="18" charset="0"/>
              </a:rPr>
              <a:t> </a:t>
            </a:r>
          </a:p>
          <a:p>
            <a:endParaRPr lang="fr-FR" dirty="0"/>
          </a:p>
        </p:txBody>
      </p:sp>
    </p:spTree>
    <p:extLst>
      <p:ext uri="{BB962C8B-B14F-4D97-AF65-F5344CB8AC3E}">
        <p14:creationId xmlns:p14="http://schemas.microsoft.com/office/powerpoint/2010/main" val="3172255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lstStyle/>
          <a:p>
            <a:pPr marL="0" indent="0" algn="ctr">
              <a:lnSpc>
                <a:spcPct val="150000"/>
              </a:lnSpc>
              <a:buNone/>
            </a:pPr>
            <a:r>
              <a:rPr lang="fr-FR" dirty="0">
                <a:latin typeface="Times New Roman" panose="02020603050405020304" pitchFamily="18" charset="0"/>
                <a:cs typeface="Times New Roman" panose="02020603050405020304" pitchFamily="18" charset="0"/>
              </a:rPr>
              <a:t>In summary, the morphology of a plant is a crucial internal factor to regulate water balance, as plants have evolved to adapt their shape according to their environment in order to control their transpiration rate. </a:t>
            </a:r>
          </a:p>
        </p:txBody>
      </p:sp>
    </p:spTree>
    <p:extLst>
      <p:ext uri="{BB962C8B-B14F-4D97-AF65-F5344CB8AC3E}">
        <p14:creationId xmlns:p14="http://schemas.microsoft.com/office/powerpoint/2010/main" val="3793450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latin typeface="Times New Roman" panose="02020603050405020304" pitchFamily="18" charset="0"/>
                <a:cs typeface="Times New Roman" panose="02020603050405020304" pitchFamily="18" charset="0"/>
              </a:rPr>
              <a:t>I</a:t>
            </a:r>
            <a:r>
              <a:rPr lang="fr-FR" dirty="0" smtClean="0">
                <a:latin typeface="Times New Roman" panose="02020603050405020304" pitchFamily="18" charset="0"/>
                <a:cs typeface="Times New Roman" panose="02020603050405020304" pitchFamily="18" charset="0"/>
              </a:rPr>
              <a:t>nfluence </a:t>
            </a:r>
            <a:r>
              <a:rPr lang="fr-FR" dirty="0">
                <a:latin typeface="Times New Roman" panose="02020603050405020304" pitchFamily="18" charset="0"/>
                <a:cs typeface="Times New Roman" panose="02020603050405020304" pitchFamily="18" charset="0"/>
              </a:rPr>
              <a:t>of environmental factors</a:t>
            </a:r>
          </a:p>
        </p:txBody>
      </p:sp>
      <p:sp>
        <p:nvSpPr>
          <p:cNvPr id="3" name="Espace réservé du contenu 2"/>
          <p:cNvSpPr>
            <a:spLocks noGrp="1"/>
          </p:cNvSpPr>
          <p:nvPr>
            <p:ph idx="1"/>
          </p:nvPr>
        </p:nvSpPr>
        <p:spPr/>
        <p:txBody>
          <a:bodyPr/>
          <a:lstStyle/>
          <a:p>
            <a:r>
              <a:rPr lang="fr-FR" b="1" dirty="0">
                <a:latin typeface="Times New Roman" panose="02020603050405020304" pitchFamily="18" charset="0"/>
                <a:cs typeface="Times New Roman" panose="02020603050405020304" pitchFamily="18" charset="0"/>
              </a:rPr>
              <a:t>Light</a:t>
            </a:r>
            <a:r>
              <a:rPr lang="fr-FR" dirty="0">
                <a:latin typeface="Times New Roman" panose="02020603050405020304" pitchFamily="18" charset="0"/>
                <a:cs typeface="Times New Roman" panose="02020603050405020304" pitchFamily="18" charset="0"/>
              </a:rPr>
              <a:t>: Increases sweating because it opens the stomata and stimulates photosynthesis.</a:t>
            </a:r>
          </a:p>
          <a:p>
            <a:r>
              <a:rPr lang="fr-FR" b="1" dirty="0">
                <a:latin typeface="Times New Roman" panose="02020603050405020304" pitchFamily="18" charset="0"/>
                <a:cs typeface="Times New Roman" panose="02020603050405020304" pitchFamily="18" charset="0"/>
              </a:rPr>
              <a:t>Temperature</a:t>
            </a:r>
            <a:r>
              <a:rPr lang="fr-FR" dirty="0">
                <a:latin typeface="Times New Roman" panose="02020603050405020304" pitchFamily="18" charset="0"/>
                <a:cs typeface="Times New Roman" panose="02020603050405020304" pitchFamily="18" charset="0"/>
              </a:rPr>
              <a:t>: A high temperature increases the evaporation of water, thus increasing the rate of transpiration.</a:t>
            </a:r>
          </a:p>
          <a:p>
            <a:r>
              <a:rPr lang="fr-FR" b="1" dirty="0">
                <a:latin typeface="Times New Roman" panose="02020603050405020304" pitchFamily="18" charset="0"/>
                <a:cs typeface="Times New Roman" panose="02020603050405020304" pitchFamily="18" charset="0"/>
              </a:rPr>
              <a:t>Humidity</a:t>
            </a:r>
            <a:r>
              <a:rPr lang="fr-FR" dirty="0">
                <a:latin typeface="Times New Roman" panose="02020603050405020304" pitchFamily="18" charset="0"/>
                <a:cs typeface="Times New Roman" panose="02020603050405020304" pitchFamily="18" charset="0"/>
              </a:rPr>
              <a:t>: Dry air promotes sweating, as it creates a larger concentration gradient between the inside of the leaf and the ambient air.</a:t>
            </a:r>
          </a:p>
          <a:p>
            <a:r>
              <a:rPr lang="fr-FR" b="1" dirty="0">
                <a:latin typeface="Times New Roman" panose="02020603050405020304" pitchFamily="18" charset="0"/>
                <a:cs typeface="Times New Roman" panose="02020603050405020304" pitchFamily="18" charset="0"/>
              </a:rPr>
              <a:t>Wind</a:t>
            </a:r>
            <a:r>
              <a:rPr lang="fr-FR" dirty="0">
                <a:latin typeface="Times New Roman" panose="02020603050405020304" pitchFamily="18" charset="0"/>
                <a:cs typeface="Times New Roman" panose="02020603050405020304" pitchFamily="18" charset="0"/>
              </a:rPr>
              <a:t>: Removes water vapor around the leaves, which maintains a high concentration gradient and promotes perspiration. </a:t>
            </a:r>
          </a:p>
          <a:p>
            <a:pPr marL="0" indent="0">
              <a:buNone/>
            </a:pPr>
            <a:endParaRPr lang="fr-FR" dirty="0"/>
          </a:p>
        </p:txBody>
      </p:sp>
    </p:spTree>
    <p:extLst>
      <p:ext uri="{BB962C8B-B14F-4D97-AF65-F5344CB8AC3E}">
        <p14:creationId xmlns:p14="http://schemas.microsoft.com/office/powerpoint/2010/main" val="3399336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latin typeface="Times New Roman" panose="02020603050405020304" pitchFamily="18" charset="0"/>
                <a:cs typeface="Times New Roman" panose="02020603050405020304" pitchFamily="18" charset="0"/>
              </a:rPr>
              <a:t>Physiological determinism of perspiration</a:t>
            </a:r>
          </a:p>
        </p:txBody>
      </p:sp>
      <p:sp>
        <p:nvSpPr>
          <p:cNvPr id="3" name="Espace réservé du contenu 2"/>
          <p:cNvSpPr>
            <a:spLocks noGrp="1"/>
          </p:cNvSpPr>
          <p:nvPr>
            <p:ph idx="1"/>
          </p:nvPr>
        </p:nvSpPr>
        <p:spPr/>
        <p:txBody>
          <a:bodyPr>
            <a:normAutofit lnSpcReduction="10000"/>
          </a:bodyPr>
          <a:lstStyle/>
          <a:p>
            <a:pPr marL="0" indent="0">
              <a:lnSpc>
                <a:spcPct val="150000"/>
              </a:lnSpc>
              <a:buNone/>
            </a:pPr>
            <a:r>
              <a:rPr lang="fr-FR" dirty="0" smtClean="0">
                <a:latin typeface="Times New Roman" panose="02020603050405020304" pitchFamily="18" charset="0"/>
                <a:cs typeface="Times New Roman" panose="02020603050405020304" pitchFamily="18" charset="0"/>
              </a:rPr>
              <a:t>The physiological determinism of transpiration in plants is based on the</a:t>
            </a:r>
            <a:r>
              <a:rPr lang="fr-FR" b="1" dirty="0">
                <a:latin typeface="Times New Roman" panose="02020603050405020304" pitchFamily="18" charset="0"/>
                <a:cs typeface="Times New Roman" panose="02020603050405020304" pitchFamily="18" charset="0"/>
              </a:rPr>
              <a:t> regulation of the opening and closing of stomata by guard cells, under the influence of environmental factors (light, temperature, humidity, wind) and internal plant factors (water content, leaf structure). This mechanism ensures the evacuation of excess water, the cooling of the plant and the</a:t>
            </a:r>
            <a:r>
              <a:rPr lang="fr-FR" dirty="0">
                <a:latin typeface="Times New Roman" panose="02020603050405020304" pitchFamily="18" charset="0"/>
                <a:cs typeface="Times New Roman" panose="02020603050405020304" pitchFamily="18" charset="0"/>
              </a:rPr>
              <a:t> transport of minerals through</a:t>
            </a:r>
            <a:r>
              <a:rPr lang="fr-FR" dirty="0">
                <a:solidFill>
                  <a:schemeClr val="tx2"/>
                </a:solidFill>
                <a:latin typeface="Times New Roman" panose="02020603050405020304" pitchFamily="18" charset="0"/>
                <a:cs typeface="Times New Roman" panose="02020603050405020304" pitchFamily="18" charset="0"/>
              </a:rPr>
              <a:t> transpiratory pressure</a:t>
            </a:r>
            <a:r>
              <a:rPr lang="fr-FR" b="1" dirty="0">
                <a:solidFill>
                  <a:schemeClr val="tx2"/>
                </a:solidFill>
                <a:latin typeface="Times New Roman" panose="02020603050405020304" pitchFamily="18" charset="0"/>
                <a:cs typeface="Times New Roman" panose="02020603050405020304" pitchFamily="18" charset="0"/>
                <a:hlinkClick r:id="rId2"/>
              </a:rPr>
              <a:t>.</a:t>
            </a:r>
            <a:r>
              <a:rPr lang="fr-FR" dirty="0">
                <a:solidFill>
                  <a:schemeClr val="tx2"/>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60800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latin typeface="Times New Roman" panose="02020603050405020304" pitchFamily="18" charset="0"/>
                <a:cs typeface="Times New Roman" panose="02020603050405020304" pitchFamily="18" charset="0"/>
              </a:rPr>
              <a:t>Regulation of stomata</a:t>
            </a:r>
          </a:p>
        </p:txBody>
      </p:sp>
      <p:sp>
        <p:nvSpPr>
          <p:cNvPr id="3" name="Espace réservé du contenu 2"/>
          <p:cNvSpPr>
            <a:spLocks noGrp="1"/>
          </p:cNvSpPr>
          <p:nvPr>
            <p:ph idx="1"/>
          </p:nvPr>
        </p:nvSpPr>
        <p:spPr/>
        <p:txBody>
          <a:bodyPr/>
          <a:lstStyle/>
          <a:p>
            <a:r>
              <a:rPr lang="fr-FR" dirty="0">
                <a:latin typeface="Times New Roman" panose="02020603050405020304" pitchFamily="18" charset="0"/>
                <a:cs typeface="Times New Roman" panose="02020603050405020304" pitchFamily="18" charset="0"/>
              </a:rPr>
              <a:t>Stomata are small pores on leaves, surrounded by guard cells that control their opening.</a:t>
            </a:r>
          </a:p>
          <a:p>
            <a:r>
              <a:rPr lang="fr-FR" dirty="0">
                <a:latin typeface="Times New Roman" panose="02020603050405020304" pitchFamily="18" charset="0"/>
                <a:cs typeface="Times New Roman" panose="02020603050405020304" pitchFamily="18" charset="0"/>
              </a:rPr>
              <a:t>When the guard cells are gorged with water, they swell and open the stomata, allowing perspiration.</a:t>
            </a:r>
          </a:p>
          <a:p>
            <a:r>
              <a:rPr lang="fr-FR" dirty="0">
                <a:latin typeface="Times New Roman" panose="02020603050405020304" pitchFamily="18" charset="0"/>
                <a:cs typeface="Times New Roman" panose="02020603050405020304" pitchFamily="18" charset="0"/>
              </a:rPr>
              <a:t>In case of lack of water or at night, they lose water, deflate and close the stomates to limit water loss</a:t>
            </a:r>
            <a:r>
              <a:rPr lang="fr-FR" dirty="0"/>
              <a:t>. </a:t>
            </a:r>
          </a:p>
          <a:p>
            <a:pPr marL="0" indent="0">
              <a:buNone/>
            </a:pPr>
            <a:endParaRPr lang="fr-FR" dirty="0"/>
          </a:p>
        </p:txBody>
      </p:sp>
    </p:spTree>
    <p:extLst>
      <p:ext uri="{BB962C8B-B14F-4D97-AF65-F5344CB8AC3E}">
        <p14:creationId xmlns:p14="http://schemas.microsoft.com/office/powerpoint/2010/main" val="1233818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water balance of plants</a:t>
            </a:r>
          </a:p>
        </p:txBody>
      </p:sp>
      <p:sp>
        <p:nvSpPr>
          <p:cNvPr id="3" name="Espace réservé du contenu 2"/>
          <p:cNvSpPr>
            <a:spLocks noGrp="1"/>
          </p:cNvSpPr>
          <p:nvPr>
            <p:ph idx="1"/>
          </p:nvPr>
        </p:nvSpPr>
        <p:spPr/>
        <p:txBody>
          <a:bodyPr>
            <a:normAutofit lnSpcReduction="10000"/>
          </a:bodyPr>
          <a:lstStyle/>
          <a:p>
            <a:pPr marL="0" indent="0">
              <a:lnSpc>
                <a:spcPct val="150000"/>
              </a:lnSpc>
              <a:spcAft>
                <a:spcPts val="1200"/>
              </a:spcAft>
              <a:buNone/>
            </a:pPr>
            <a:r>
              <a:rPr lang="fr-FR" dirty="0" smtClean="0">
                <a:latin typeface="Times New Roman" panose="02020603050405020304" pitchFamily="18" charset="0"/>
                <a:cs typeface="Times New Roman" panose="02020603050405020304" pitchFamily="18" charset="0"/>
              </a:rPr>
              <a:t>The water balance of plants is based on the absorption of water by the roots, its transport through the plant and its evaporation by</a:t>
            </a:r>
            <a:r>
              <a:rPr lang="fr-FR" dirty="0" smtClean="0">
                <a:effectLst/>
                <a:latin typeface="Times New Roman" panose="02020603050405020304" pitchFamily="18" charset="0"/>
                <a:cs typeface="Times New Roman" panose="02020603050405020304" pitchFamily="18" charset="0"/>
                <a:hlinkClick r:id="rId2"/>
              </a:rPr>
              <a:t> transpiration</a:t>
            </a:r>
            <a:r>
              <a:rPr lang="fr-FR" dirty="0">
                <a:latin typeface="Times New Roman" panose="02020603050405020304" pitchFamily="18" charset="0"/>
                <a:cs typeface="Times New Roman" panose="02020603050405020304" pitchFamily="18" charset="0"/>
              </a:rPr>
              <a:t>. This process maintains the cell structure (via</a:t>
            </a:r>
            <a:r>
              <a:rPr lang="fr-FR" dirty="0">
                <a:latin typeface="Times New Roman" panose="02020603050405020304" pitchFamily="18" charset="0"/>
                <a:cs typeface="Times New Roman" panose="02020603050405020304" pitchFamily="18" charset="0"/>
                <a:hlinkClick r:id="rId3"/>
              </a:rPr>
              <a:t> turgescence</a:t>
            </a:r>
            <a:r>
              <a:rPr lang="fr-FR" dirty="0">
                <a:latin typeface="Times New Roman" panose="02020603050405020304" pitchFamily="18" charset="0"/>
                <a:cs typeface="Times New Roman" panose="02020603050405020304" pitchFamily="18" charset="0"/>
              </a:rPr>
              <a:t>), ensures metabolic reactions and sap transport. Balance is maintained by compensating for water losses through transpiration with sufficient absorption, which helps combat water</a:t>
            </a:r>
            <a:r>
              <a:rPr lang="fr-FR" dirty="0">
                <a:latin typeface="Times New Roman" panose="02020603050405020304" pitchFamily="18" charset="0"/>
                <a:cs typeface="Times New Roman" panose="02020603050405020304" pitchFamily="18" charset="0"/>
                <a:hlinkClick r:id="rId4"/>
              </a:rPr>
              <a:t> stress. </a:t>
            </a:r>
          </a:p>
        </p:txBody>
      </p:sp>
    </p:spTree>
    <p:extLst>
      <p:ext uri="{BB962C8B-B14F-4D97-AF65-F5344CB8AC3E}">
        <p14:creationId xmlns:p14="http://schemas.microsoft.com/office/powerpoint/2010/main" val="810891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Role of water and equilibrium mechanisms</a:t>
            </a:r>
          </a:p>
        </p:txBody>
      </p:sp>
      <p:sp>
        <p:nvSpPr>
          <p:cNvPr id="3" name="Espace réservé du contenu 2"/>
          <p:cNvSpPr>
            <a:spLocks noGrp="1"/>
          </p:cNvSpPr>
          <p:nvPr>
            <p:ph idx="1"/>
          </p:nvPr>
        </p:nvSpPr>
        <p:spPr/>
        <p:txBody>
          <a:bodyPr>
            <a:normAutofit fontScale="92500" lnSpcReduction="10000"/>
          </a:bodyPr>
          <a:lstStyle/>
          <a:p>
            <a:r>
              <a:rPr lang="fr-FR" b="1" dirty="0">
                <a:latin typeface="Times New Roman" panose="02020603050405020304" pitchFamily="18" charset="0"/>
                <a:cs typeface="Times New Roman" panose="02020603050405020304" pitchFamily="18" charset="0"/>
              </a:rPr>
              <a:t>Absorption and transport</a:t>
            </a:r>
            <a:r>
              <a:rPr lang="fr-FR" dirty="0">
                <a:latin typeface="Times New Roman" panose="02020603050405020304" pitchFamily="18" charset="0"/>
                <a:cs typeface="Times New Roman" panose="02020603050405020304" pitchFamily="18" charset="0"/>
              </a:rPr>
              <a:t>: The roots absorb water from the soil, which then rises via the xylem to reach the leaves, transporting mineral salts with it.</a:t>
            </a:r>
          </a:p>
          <a:p>
            <a:r>
              <a:rPr lang="fr-FR" b="1" dirty="0">
                <a:latin typeface="Times New Roman" panose="02020603050405020304" pitchFamily="18" charset="0"/>
                <a:cs typeface="Times New Roman" panose="02020603050405020304" pitchFamily="18" charset="0"/>
              </a:rPr>
              <a:t>Transpiration</a:t>
            </a:r>
            <a:r>
              <a:rPr lang="fr-FR" dirty="0">
                <a:latin typeface="Times New Roman" panose="02020603050405020304" pitchFamily="18" charset="0"/>
                <a:cs typeface="Times New Roman" panose="02020603050405020304" pitchFamily="18" charset="0"/>
              </a:rPr>
              <a:t>: The evaporation of water by the leaves, mainly through the stomata, creates a suction force (tension) that pulls water from the xylem upwards.</a:t>
            </a:r>
          </a:p>
          <a:p>
            <a:r>
              <a:rPr lang="fr-FR" b="1" dirty="0">
                <a:latin typeface="Times New Roman" panose="02020603050405020304" pitchFamily="18" charset="0"/>
                <a:cs typeface="Times New Roman" panose="02020603050405020304" pitchFamily="18" charset="0"/>
              </a:rPr>
              <a:t>Turgor</a:t>
            </a:r>
            <a:r>
              <a:rPr lang="fr-FR" dirty="0">
                <a:latin typeface="Times New Roman" panose="02020603050405020304" pitchFamily="18" charset="0"/>
                <a:cs typeface="Times New Roman" panose="02020603050405020304" pitchFamily="18" charset="0"/>
              </a:rPr>
              <a:t>: Water is stored largely in the vacuole of plant cells, where it exerts a pressure (turgor pressure) that keeps the plant rigid and erect.</a:t>
            </a:r>
          </a:p>
          <a:p>
            <a:r>
              <a:rPr lang="fr-FR" b="1" dirty="0">
                <a:latin typeface="Times New Roman" panose="02020603050405020304" pitchFamily="18" charset="0"/>
                <a:cs typeface="Times New Roman" panose="02020603050405020304" pitchFamily="18" charset="0"/>
              </a:rPr>
              <a:t>Balance</a:t>
            </a:r>
            <a:r>
              <a:rPr lang="fr-FR" dirty="0">
                <a:latin typeface="Times New Roman" panose="02020603050405020304" pitchFamily="18" charset="0"/>
                <a:cs typeface="Times New Roman" panose="02020603050405020304" pitchFamily="18" charset="0"/>
              </a:rPr>
              <a:t>: The absorbed water must compensate for the water lost through transpiration. When absorption is less than transpiration, the plant suffers from water stress and can</a:t>
            </a:r>
            <a:r>
              <a:rPr lang="fr-FR" dirty="0" smtClean="0">
                <a:latin typeface="Times New Roman" panose="02020603050405020304" pitchFamily="18" charset="0"/>
                <a:cs typeface="Times New Roman" panose="02020603050405020304" pitchFamily="18" charset="0"/>
              </a:rPr>
              <a:t> wilt</a:t>
            </a:r>
            <a:endParaRPr lang="fr-FR" dirty="0">
              <a:latin typeface="Times New Roman" panose="02020603050405020304" pitchFamily="18" charset="0"/>
              <a:cs typeface="Times New Roman" panose="02020603050405020304" pitchFamily="18" charset="0"/>
            </a:endParaRPr>
          </a:p>
          <a:p>
            <a:pPr marL="0" indent="0">
              <a:buNone/>
            </a:pPr>
            <a:endParaRPr lang="fr-FR" dirty="0"/>
          </a:p>
        </p:txBody>
      </p:sp>
    </p:spTree>
    <p:extLst>
      <p:ext uri="{BB962C8B-B14F-4D97-AF65-F5344CB8AC3E}">
        <p14:creationId xmlns:p14="http://schemas.microsoft.com/office/powerpoint/2010/main" val="1036119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Cellular balance</a:t>
            </a:r>
          </a:p>
        </p:txBody>
      </p:sp>
      <p:sp>
        <p:nvSpPr>
          <p:cNvPr id="3" name="Espace réservé du contenu 2"/>
          <p:cNvSpPr>
            <a:spLocks noGrp="1"/>
          </p:cNvSpPr>
          <p:nvPr>
            <p:ph idx="1"/>
          </p:nvPr>
        </p:nvSpPr>
        <p:spPr/>
        <p:txBody>
          <a:bodyPr>
            <a:normAutofit lnSpcReduction="10000"/>
          </a:bodyPr>
          <a:lstStyle/>
          <a:p>
            <a:r>
              <a:rPr lang="fr-FR" b="1" dirty="0">
                <a:latin typeface="Times New Roman" panose="02020603050405020304" pitchFamily="18" charset="0"/>
                <a:cs typeface="Times New Roman" panose="02020603050405020304" pitchFamily="18" charset="0"/>
              </a:rPr>
              <a:t>Water potential</a:t>
            </a:r>
            <a:r>
              <a:rPr lang="fr-FR" dirty="0">
                <a:latin typeface="Times New Roman" panose="02020603050405020304" pitchFamily="18" charset="0"/>
                <a:cs typeface="Times New Roman" panose="02020603050405020304" pitchFamily="18" charset="0"/>
              </a:rPr>
              <a:t>: The movement of water in the plant is governed by the water potential, which is the combination of osmotic potential (caused by the concentration of solutes) and turgor potential (the pressure of the cell wall).</a:t>
            </a:r>
          </a:p>
          <a:p>
            <a:r>
              <a:rPr lang="fr-FR" b="1" dirty="0">
                <a:latin typeface="Times New Roman" panose="02020603050405020304" pitchFamily="18" charset="0"/>
                <a:cs typeface="Times New Roman" panose="02020603050405020304" pitchFamily="18" charset="0"/>
              </a:rPr>
              <a:t>Water movement: Water moves from areas of high water potential (low solute concentration) to areas of low water potential (high solute concentration).</a:t>
            </a:r>
          </a:p>
          <a:p>
            <a:r>
              <a:rPr lang="fr-FR" b="1" dirty="0">
                <a:latin typeface="Times New Roman" panose="02020603050405020304" pitchFamily="18" charset="0"/>
                <a:cs typeface="Times New Roman" panose="02020603050405020304" pitchFamily="18" charset="0"/>
              </a:rPr>
              <a:t>Wall action: The cell wall of the plant resists expansion due to water entry, creating a hydrostatic pressure (turgescence) that opposes the influx of water. At equilibrium, this pressure stops the entry of water</a:t>
            </a:r>
          </a:p>
          <a:p>
            <a:pPr marL="0" indent="0">
              <a:buNone/>
            </a:pPr>
            <a:endParaRPr lang="fr-FR" dirty="0"/>
          </a:p>
        </p:txBody>
      </p:sp>
    </p:spTree>
    <p:extLst>
      <p:ext uri="{BB962C8B-B14F-4D97-AF65-F5344CB8AC3E}">
        <p14:creationId xmlns:p14="http://schemas.microsoft.com/office/powerpoint/2010/main" val="2446425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3140" y="102459"/>
            <a:ext cx="10515600" cy="1325563"/>
          </a:xfrm>
        </p:spPr>
        <p:txBody>
          <a:bodyPr/>
          <a:lstStyle/>
          <a:p>
            <a:pPr algn="ctr"/>
            <a:r>
              <a:rPr kumimoji="0" lang="fr-FR" altLang="fr-FR"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Sweating</a:t>
            </a:r>
            <a:br>
              <a:rPr kumimoji="0" lang="fr-FR" altLang="fr-FR"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br>
            <a:r>
              <a:rPr kumimoji="0" lang="en-US" altLang="fr-FR" b="0" i="0" u="none" strike="noStrike" cap="none" normalizeH="0" baseline="0" dirty="0" err="1" smtClean="0">
                <a:ln>
                  <a:noFill/>
                </a:ln>
                <a:solidFill>
                  <a:srgbClr val="1F1F1F"/>
                </a:solidFill>
                <a:effectLst/>
                <a:latin typeface="Times New Roman" panose="02020603050405020304" pitchFamily="18" charset="0"/>
                <a:cs typeface="Times New Roman" panose="02020603050405020304" pitchFamily="18" charset="0"/>
              </a:rPr>
              <a:t> Mise</a:t>
            </a:r>
            <a:r>
              <a:rPr kumimoji="0" lang="en-US" altLang="fr-FR" b="0" i="0" u="none" strike="noStrike" cap="none" normalizeH="0" dirty="0" smtClean="0">
                <a:ln>
                  <a:noFill/>
                </a:ln>
                <a:solidFill>
                  <a:srgbClr val="1F1F1F"/>
                </a:solidFill>
                <a:effectLst/>
                <a:latin typeface="Times New Roman" panose="02020603050405020304" pitchFamily="18" charset="0"/>
                <a:cs typeface="Times New Roman" panose="02020603050405020304" pitchFamily="18" charset="0"/>
              </a:rPr>
              <a:t> </a:t>
            </a:r>
            <a:r>
              <a:rPr kumimoji="0" lang="en-US" altLang="fr-FR" b="0" i="0" u="none" strike="noStrike" cap="none" normalizeH="0" dirty="0" err="1" smtClean="0">
                <a:ln>
                  <a:noFill/>
                </a:ln>
                <a:solidFill>
                  <a:srgbClr val="1F1F1F"/>
                </a:solidFill>
                <a:effectLst/>
                <a:latin typeface="Times New Roman" panose="02020603050405020304" pitchFamily="18" charset="0"/>
                <a:cs typeface="Times New Roman" panose="02020603050405020304" pitchFamily="18" charset="0"/>
              </a:rPr>
              <a:t>enevidence</a:t>
            </a:r>
            <a:r>
              <a:rPr kumimoji="0" lang="fr-FR" altLang="fr-FR"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p:txBody>
      </p:sp>
      <p:sp>
        <p:nvSpPr>
          <p:cNvPr id="4" name="Rectangle 1"/>
          <p:cNvSpPr>
            <a:spLocks noGrp="1" noChangeArrowheads="1"/>
          </p:cNvSpPr>
          <p:nvPr>
            <p:ph idx="1"/>
          </p:nvPr>
        </p:nvSpPr>
        <p:spPr bwMode="auto">
          <a:xfrm>
            <a:off x="838200" y="1428022"/>
            <a:ext cx="10185481" cy="514654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inherit"/>
              </a:rPr>
              <a:t> </a:t>
            </a: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It is the evaporation of water, which plays an essential role in </a:t>
            </a:r>
          </a:p>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the maintenance of water balance, whether in plants or animals,</a:t>
            </a:r>
          </a:p>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 By regulating the temperature and ensuring the transport of essential nutrients. </a:t>
            </a:r>
          </a:p>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In humans, excessive sweating due to exercise or heat leads to </a:t>
            </a:r>
          </a:p>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a loss of water Requiring compensation through hydration. </a:t>
            </a:r>
          </a:p>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In plants, transpiration triggers the rise of sap and the absorption of water from the soil,</a:t>
            </a:r>
          </a:p>
          <a:p>
            <a:pPr marL="0" marR="0" lvl="0" indent="0" algn="l" defTabSz="914400" rtl="0" eaLnBrk="0" fontAlgn="base" latinLnBrk="0" hangingPunct="0">
              <a:lnSpc>
                <a:spcPct val="150000"/>
              </a:lnSpc>
              <a:spcBef>
                <a:spcPts val="1200"/>
              </a:spcBef>
              <a:spcAft>
                <a:spcPts val="1200"/>
              </a:spcAft>
              <a:buClrTx/>
              <a:buSzTx/>
              <a:buFontTx/>
              <a:buNone/>
              <a:tabLst/>
            </a:pPr>
            <a:r>
              <a:rPr kumimoji="0" lang="fr-FR" altLang="fr-FR" sz="2100"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 Although the mechanism is regulated to avoid withering.</a:t>
            </a:r>
            <a:r>
              <a:rPr kumimoji="0" lang="fr-FR" altLang="fr-FR" sz="11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endParaRPr kumimoji="0" lang="fr-FR" altLang="fr-FR"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381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Interest of transpiration for the plant</a:t>
            </a:r>
          </a:p>
        </p:txBody>
      </p:sp>
      <p:sp>
        <p:nvSpPr>
          <p:cNvPr id="3" name="Espace réservé du contenu 2"/>
          <p:cNvSpPr>
            <a:spLocks noGrp="1"/>
          </p:cNvSpPr>
          <p:nvPr>
            <p:ph idx="1"/>
          </p:nvPr>
        </p:nvSpPr>
        <p:spPr/>
        <p:txBody>
          <a:bodyPr>
            <a:normAutofit fontScale="77500" lnSpcReduction="20000"/>
          </a:bodyPr>
          <a:lstStyle/>
          <a:p>
            <a:r>
              <a:rPr lang="fr-FR" b="1" dirty="0">
                <a:latin typeface="Times New Roman" panose="02020603050405020304" pitchFamily="18" charset="0"/>
                <a:cs typeface="Times New Roman" panose="02020603050405020304" pitchFamily="18" charset="0"/>
              </a:rPr>
              <a:t>Transport of water and nutrients</a:t>
            </a:r>
            <a:r>
              <a:rPr lang="fr-FR" dirty="0">
                <a:latin typeface="Times New Roman" panose="02020603050405020304" pitchFamily="18" charset="0"/>
                <a:cs typeface="Times New Roman" panose="02020603050405020304" pitchFamily="18" charset="0"/>
              </a:rPr>
              <a:t>: Transpiration creates a tension that "pulls" the water column and mineral salts from the soil upwards, via the xylem, to the leaves where photosynthesis takes place.</a:t>
            </a:r>
          </a:p>
          <a:p>
            <a:r>
              <a:rPr lang="fr-FR" b="1" dirty="0">
                <a:latin typeface="Times New Roman" panose="02020603050405020304" pitchFamily="18" charset="0"/>
                <a:cs typeface="Times New Roman" panose="02020603050405020304" pitchFamily="18" charset="0"/>
              </a:rPr>
              <a:t>Temperature regulation: The release of water in the form of steam helps to cool the plant, thus protecting it from high temperatures, in the same way as sweat cools the human body.</a:t>
            </a:r>
          </a:p>
          <a:p>
            <a:r>
              <a:rPr lang="fr-FR" b="1" dirty="0">
                <a:latin typeface="Times New Roman" panose="02020603050405020304" pitchFamily="18" charset="0"/>
                <a:cs typeface="Times New Roman" panose="02020603050405020304" pitchFamily="18" charset="0"/>
              </a:rPr>
              <a:t>Transfer of nutrients</a:t>
            </a:r>
            <a:r>
              <a:rPr lang="fr-FR" dirty="0">
                <a:latin typeface="Times New Roman" panose="02020603050405020304" pitchFamily="18" charset="0"/>
                <a:cs typeface="Times New Roman" panose="02020603050405020304" pitchFamily="18" charset="0"/>
              </a:rPr>
              <a:t>: The movement of raw sap loaded with minerals is essential to feed the leaves, which are the main sites of photosynthesis.</a:t>
            </a:r>
          </a:p>
          <a:p>
            <a:r>
              <a:rPr lang="fr-FR" b="1" dirty="0">
                <a:latin typeface="Times New Roman" panose="02020603050405020304" pitchFamily="18" charset="0"/>
                <a:cs typeface="Times New Roman" panose="02020603050405020304" pitchFamily="18" charset="0"/>
              </a:rPr>
              <a:t>Control of water balance: The plant can regulate the rate of transpiration by opening or closing its stomates (small pores on the leaves) to avoid excessive water loss in case of drought, while maintaining the necessary absorption for its vital functions.</a:t>
            </a:r>
          </a:p>
          <a:p>
            <a:r>
              <a:rPr lang="fr-FR" b="1" dirty="0">
                <a:latin typeface="Times New Roman" panose="02020603050405020304" pitchFamily="18" charset="0"/>
                <a:cs typeface="Times New Roman" panose="02020603050405020304" pitchFamily="18" charset="0"/>
              </a:rPr>
              <a:t>Maintenance of turgor pressure</a:t>
            </a:r>
            <a:r>
              <a:rPr lang="fr-FR" dirty="0">
                <a:latin typeface="Times New Roman" panose="02020603050405020304" pitchFamily="18" charset="0"/>
                <a:cs typeface="Times New Roman" panose="02020603050405020304" pitchFamily="18" charset="0"/>
              </a:rPr>
              <a:t>: Water is necessary to maintain cell stiffness, and transpiration helps to renew the water inside the plant so that it does not wilt</a:t>
            </a:r>
          </a:p>
          <a:p>
            <a:pPr marL="0" indent="0">
              <a:buNone/>
            </a:pPr>
            <a:endParaRPr lang="fr-FR" dirty="0"/>
          </a:p>
        </p:txBody>
      </p:sp>
    </p:spTree>
    <p:extLst>
      <p:ext uri="{BB962C8B-B14F-4D97-AF65-F5344CB8AC3E}">
        <p14:creationId xmlns:p14="http://schemas.microsoft.com/office/powerpoint/2010/main" val="192472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680" y="5222134"/>
            <a:ext cx="10515600" cy="1325563"/>
          </a:xfrm>
        </p:spPr>
        <p:txBody>
          <a:bodyPr>
            <a:normAutofit/>
          </a:bodyPr>
          <a:lstStyle/>
          <a:p>
            <a:pPr algn="ctr"/>
            <a:r>
              <a:rPr lang="en-US" sz="2800" b="1" dirty="0">
                <a:latin typeface="Times New Roman" panose="02020603050405020304" pitchFamily="18" charset="0"/>
                <a:cs typeface="Times New Roman" panose="02020603050405020304" pitchFamily="18" charset="0"/>
              </a:rPr>
              <a:t>T</a:t>
            </a:r>
            <a:r>
              <a:rPr lang="en-US" sz="2800" b="1" dirty="0" smtClean="0">
                <a:latin typeface="Times New Roman" panose="02020603050405020304" pitchFamily="18" charset="0"/>
                <a:cs typeface="Times New Roman" panose="02020603050405020304" pitchFamily="18" charset="0"/>
              </a:rPr>
              <a:t>ranspiration</a:t>
            </a:r>
            <a:endParaRPr lang="fr-FR" sz="2800" b="1" dirty="0">
              <a:latin typeface="Times New Roman" panose="02020603050405020304" pitchFamily="18" charset="0"/>
              <a:cs typeface="Times New Roman" panose="02020603050405020304" pitchFamily="18" charset="0"/>
            </a:endParaRPr>
          </a:p>
        </p:txBody>
      </p:sp>
      <p:pic>
        <p:nvPicPr>
          <p:cNvPr id="4" name="Espace réservé du contenu 3"/>
          <p:cNvPicPr>
            <a:picLocks noGrp="1" noChangeAspect="1"/>
          </p:cNvPicPr>
          <p:nvPr>
            <p:ph idx="1"/>
          </p:nvPr>
        </p:nvPicPr>
        <p:blipFill>
          <a:blip r:embed="rId2"/>
          <a:stretch>
            <a:fillRect/>
          </a:stretch>
        </p:blipFill>
        <p:spPr>
          <a:xfrm>
            <a:off x="1674421" y="914704"/>
            <a:ext cx="8419605" cy="4099748"/>
          </a:xfrm>
          <a:prstGeom prst="rect">
            <a:avLst/>
          </a:prstGeom>
        </p:spPr>
      </p:pic>
    </p:spTree>
    <p:extLst>
      <p:ext uri="{BB962C8B-B14F-4D97-AF65-F5344CB8AC3E}">
        <p14:creationId xmlns:p14="http://schemas.microsoft.com/office/powerpoint/2010/main" val="2057359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Times New Roman" panose="02020603050405020304" pitchFamily="18" charset="0"/>
                <a:cs typeface="Times New Roman" panose="02020603050405020304" pitchFamily="18" charset="0"/>
              </a:rPr>
              <a:t>Location</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marL="0" indent="0">
              <a:buNone/>
            </a:pPr>
            <a:r>
              <a:rPr lang="fr-FR" dirty="0" smtClean="0">
                <a:latin typeface="Times New Roman" panose="02020603050405020304" pitchFamily="18" charset="0"/>
                <a:cs typeface="Times New Roman" panose="02020603050405020304" pitchFamily="18" charset="0"/>
              </a:rPr>
              <a:t>Cobalt chloride experiment - A potted plant is used. A rectangle of filter paper impregnated with cobalt chloride dehydrated is placed on either side of a sheet. This dehydrated product is blue; hydrated, it is pink. </a:t>
            </a:r>
          </a:p>
          <a:p>
            <a:pPr marL="0" indent="0">
              <a:buNone/>
            </a:pPr>
            <a:r>
              <a:rPr lang="fr-FR" dirty="0" smtClean="0">
                <a:latin typeface="Times New Roman" panose="02020603050405020304" pitchFamily="18" charset="0"/>
                <a:cs typeface="Times New Roman" panose="02020603050405020304" pitchFamily="18" charset="0"/>
              </a:rPr>
              <a:t>After 30 minutes, we notice that the paper soaked in blue cobalt chloride has small pink stains. Observation under the microscope allows to relate these tasks with discontinuities of the leaf epidermis: the stomata.  Sweating occurs at the stomata.  Sweating occurs through the stomata. </a:t>
            </a:r>
          </a:p>
          <a:p>
            <a:pPr marL="0" indent="0">
              <a:buNone/>
            </a:pPr>
            <a:endParaRPr lang="fr-FR" dirty="0"/>
          </a:p>
        </p:txBody>
      </p:sp>
    </p:spTree>
    <p:extLst>
      <p:ext uri="{BB962C8B-B14F-4D97-AF65-F5344CB8AC3E}">
        <p14:creationId xmlns:p14="http://schemas.microsoft.com/office/powerpoint/2010/main" val="2827738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The</a:t>
            </a:r>
            <a:r>
              <a:rPr lang="en-US" dirty="0" err="1" smtClean="0">
                <a:latin typeface="Times New Roman" panose="02020603050405020304" pitchFamily="18" charset="0"/>
                <a:cs typeface="Times New Roman" panose="02020603050405020304" pitchFamily="18" charset="0"/>
              </a:rPr>
              <a:t> stomata</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r>
              <a:rPr lang="fr-FR" dirty="0">
                <a:latin typeface="Times New Roman" panose="02020603050405020304" pitchFamily="18" charset="0"/>
                <a:cs typeface="Times New Roman" panose="02020603050405020304" pitchFamily="18" charset="0"/>
              </a:rPr>
              <a:t>The stomata consist of two</a:t>
            </a:r>
            <a:r>
              <a:rPr lang="fr-FR" b="1" dirty="0">
                <a:latin typeface="Times New Roman" panose="02020603050405020304" pitchFamily="18" charset="0"/>
                <a:cs typeface="Times New Roman" panose="02020603050405020304" pitchFamily="18" charset="0"/>
              </a:rPr>
              <a:t> reniform cells (kidney</a:t>
            </a:r>
            <a:r>
              <a:rPr lang="fr-FR" dirty="0">
                <a:latin typeface="Times New Roman" panose="02020603050405020304" pitchFamily="18" charset="0"/>
                <a:cs typeface="Times New Roman" panose="02020603050405020304" pitchFamily="18" charset="0"/>
              </a:rPr>
              <a:t>-shaped) also called </a:t>
            </a:r>
            <a:endParaRPr lang="fr-FR" dirty="0" smtClean="0">
              <a:latin typeface="Times New Roman" panose="02020603050405020304" pitchFamily="18" charset="0"/>
              <a:cs typeface="Times New Roman" panose="02020603050405020304" pitchFamily="18" charset="0"/>
            </a:endParaRPr>
          </a:p>
          <a:p>
            <a:pPr marL="0" indent="0">
              <a:buNone/>
            </a:pPr>
            <a:r>
              <a:rPr lang="fr-FR" b="1" dirty="0">
                <a:latin typeface="Times New Roman" panose="02020603050405020304" pitchFamily="18" charset="0"/>
                <a:cs typeface="Times New Roman" panose="02020603050405020304" pitchFamily="18" charset="0"/>
              </a:rPr>
              <a:t>'guard' cells,</a:t>
            </a:r>
            <a:r>
              <a:rPr lang="fr-FR" dirty="0">
                <a:latin typeface="Times New Roman" panose="02020603050405020304" pitchFamily="18" charset="0"/>
                <a:cs typeface="Times New Roman" panose="02020603050405020304" pitchFamily="18" charset="0"/>
              </a:rPr>
              <a:t> deformable according to their water content and defining an</a:t>
            </a:r>
            <a:r>
              <a:rPr lang="fr-FR" dirty="0" smtClean="0">
                <a:latin typeface="Times New Roman" panose="02020603050405020304" pitchFamily="18" charset="0"/>
                <a:cs typeface="Times New Roman" panose="02020603050405020304" pitchFamily="18" charset="0"/>
              </a:rPr>
              <a:t> opening</a:t>
            </a:r>
            <a:r>
              <a:rPr lang="fr-FR" dirty="0">
                <a:latin typeface="Times New Roman" panose="02020603050405020304" pitchFamily="18" charset="0"/>
                <a:cs typeface="Times New Roman" panose="02020603050405020304" pitchFamily="18" charset="0"/>
              </a:rPr>
              <a:t>: the</a:t>
            </a:r>
            <a:r>
              <a:rPr lang="fr-FR" b="1" dirty="0">
                <a:latin typeface="Times New Roman" panose="02020603050405020304" pitchFamily="18" charset="0"/>
                <a:cs typeface="Times New Roman" panose="02020603050405020304" pitchFamily="18" charset="0"/>
              </a:rPr>
              <a:t> ostiole. </a:t>
            </a:r>
            <a:r>
              <a:rPr lang="fr-FR" dirty="0">
                <a:latin typeface="Times New Roman" panose="02020603050405020304" pitchFamily="18" charset="0"/>
                <a:cs typeface="Times New Roman" panose="02020603050405020304" pitchFamily="18" charset="0"/>
              </a:rPr>
              <a:t>The latter communicates with the</a:t>
            </a:r>
            <a:r>
              <a:rPr lang="fr-FR" b="1" dirty="0">
                <a:latin typeface="Times New Roman" panose="02020603050405020304" pitchFamily="18" charset="0"/>
                <a:cs typeface="Times New Roman" panose="02020603050405020304" pitchFamily="18" charset="0"/>
              </a:rPr>
              <a:t> substomatic chambers of</a:t>
            </a:r>
            <a:r>
              <a:rPr lang="fr-FR" dirty="0">
                <a:latin typeface="Times New Roman" panose="02020603050405020304" pitchFamily="18" charset="0"/>
                <a:cs typeface="Times New Roman" panose="02020603050405020304" pitchFamily="18" charset="0"/>
              </a:rPr>
              <a:t> the defective parenchyma</a:t>
            </a:r>
          </a:p>
        </p:txBody>
      </p:sp>
    </p:spTree>
    <p:extLst>
      <p:ext uri="{BB962C8B-B14F-4D97-AF65-F5344CB8AC3E}">
        <p14:creationId xmlns:p14="http://schemas.microsoft.com/office/powerpoint/2010/main" val="3316061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319757" y="1104404"/>
            <a:ext cx="8237427" cy="4323286"/>
          </a:xfrm>
          <a:prstGeom prst="rect">
            <a:avLst/>
          </a:prstGeom>
        </p:spPr>
      </p:pic>
      <p:sp>
        <p:nvSpPr>
          <p:cNvPr id="5" name="Rectangle 4"/>
          <p:cNvSpPr/>
          <p:nvPr/>
        </p:nvSpPr>
        <p:spPr>
          <a:xfrm>
            <a:off x="3928922" y="5536272"/>
            <a:ext cx="4015843" cy="584775"/>
          </a:xfrm>
          <a:prstGeom prst="rect">
            <a:avLst/>
          </a:prstGeom>
        </p:spPr>
        <p:txBody>
          <a:bodyPr wrap="none">
            <a:spAutoFit/>
          </a:bodyPr>
          <a:lstStyle/>
          <a:p>
            <a:r>
              <a:rPr lang="fr-FR" sz="3200" b="1" dirty="0" smtClean="0">
                <a:solidFill>
                  <a:srgbClr val="000000"/>
                </a:solidFill>
                <a:effectLst/>
                <a:latin typeface="Times New Roman" panose="02020603050405020304" pitchFamily="18" charset="0"/>
              </a:rPr>
              <a:t>Stomatal patterns</a:t>
            </a:r>
            <a:endParaRPr lang="fr-FR" sz="3200" dirty="0"/>
          </a:p>
        </p:txBody>
      </p:sp>
    </p:spTree>
    <p:extLst>
      <p:ext uri="{BB962C8B-B14F-4D97-AF65-F5344CB8AC3E}">
        <p14:creationId xmlns:p14="http://schemas.microsoft.com/office/powerpoint/2010/main" val="2100086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7142"/>
          </a:bodyPr>
          <a:lstStyle/>
          <a:p>
            <a:pPr algn="ctr"/>
            <a:r>
              <a:rPr lang="fr-FR" b="1" dirty="0" smtClean="0">
                <a:latin typeface="Times New Roman" panose="02020603050405020304" pitchFamily="18" charset="0"/>
                <a:cs typeface="Times New Roman" panose="02020603050405020304" pitchFamily="18" charset="0"/>
              </a:rPr>
              <a:t>Measurement of perspiration </a:t>
            </a:r>
            <a:endParaRPr lang="fr-FR"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pPr marL="0" indent="0">
              <a:buNone/>
            </a:pPr>
            <a:r>
              <a:rPr lang="fr-FR" dirty="0" smtClean="0">
                <a:latin typeface="Times New Roman" panose="02020603050405020304" pitchFamily="18" charset="0"/>
                <a:cs typeface="Times New Roman" panose="02020603050405020304" pitchFamily="18" charset="0"/>
              </a:rPr>
              <a:t>The measurement of water exchanges can be done by various processes, </a:t>
            </a:r>
          </a:p>
          <a:p>
            <a:pPr marL="0" indent="0">
              <a:buNone/>
            </a:pPr>
            <a:r>
              <a:rPr lang="fr-FR" dirty="0" smtClean="0">
                <a:latin typeface="Times New Roman" panose="02020603050405020304" pitchFamily="18" charset="0"/>
                <a:cs typeface="Times New Roman" panose="02020603050405020304" pitchFamily="18" charset="0"/>
              </a:rPr>
              <a:t> - We can measure the weight loss of an unwatered plant within 2 minutes after the sampling. </a:t>
            </a:r>
          </a:p>
          <a:p>
            <a:pPr marL="0" indent="0">
              <a:buNone/>
            </a:pPr>
            <a:r>
              <a:rPr lang="fr-FR" dirty="0" smtClean="0">
                <a:latin typeface="Times New Roman" panose="02020603050405020304" pitchFamily="18" charset="0"/>
                <a:cs typeface="Times New Roman" panose="02020603050405020304" pitchFamily="18" charset="0"/>
              </a:rPr>
              <a:t> - One can also measure the quantity of water emitted by absorbing it with a chemical body: Calcium chloride [CaCl2], Phosphorus pentoxide [P2O5] or Sulphuric acid [H2SO4] as and when it is emitted.  </a:t>
            </a:r>
          </a:p>
          <a:p>
            <a:pPr marL="0" indent="0">
              <a:buNone/>
            </a:pPr>
            <a:r>
              <a:rPr lang="fr-FR" dirty="0" smtClean="0">
                <a:latin typeface="Times New Roman" panose="02020603050405020304" pitchFamily="18" charset="0"/>
                <a:cs typeface="Times New Roman" panose="02020603050405020304" pitchFamily="18" charset="0"/>
              </a:rPr>
              <a:t>- One can measure the water absorbed thanks to the potometer, the measurement of the water emitted by a plant can also give an idea of the importance of absorption, but it is only a rough indication</a:t>
            </a:r>
            <a:r>
              <a:rPr lang="fr-FR" dirty="0" smtClean="0"/>
              <a:t>. </a:t>
            </a:r>
            <a:endParaRPr lang="fr-FR" dirty="0"/>
          </a:p>
        </p:txBody>
      </p:sp>
    </p:spTree>
    <p:extLst>
      <p:ext uri="{BB962C8B-B14F-4D97-AF65-F5344CB8AC3E}">
        <p14:creationId xmlns:p14="http://schemas.microsoft.com/office/powerpoint/2010/main" val="2186648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latin typeface="Times New Roman" panose="02020603050405020304" pitchFamily="18" charset="0"/>
                <a:cs typeface="Times New Roman" panose="02020603050405020304" pitchFamily="18" charset="0"/>
              </a:rPr>
              <a:t>Variation in perspiration</a:t>
            </a:r>
          </a:p>
        </p:txBody>
      </p:sp>
      <p:sp>
        <p:nvSpPr>
          <p:cNvPr id="3" name="Espace réservé du contenu 2"/>
          <p:cNvSpPr>
            <a:spLocks noGrp="1"/>
          </p:cNvSpPr>
          <p:nvPr>
            <p:ph idx="1"/>
          </p:nvPr>
        </p:nvSpPr>
        <p:spPr/>
        <p:txBody>
          <a:bodyPr>
            <a:normAutofit fontScale="92500" lnSpcReduction="20000"/>
          </a:bodyPr>
          <a:lstStyle/>
          <a:p>
            <a:pPr marL="0" indent="0">
              <a:lnSpc>
                <a:spcPct val="150000"/>
              </a:lnSpc>
              <a:buNone/>
            </a:pPr>
            <a:r>
              <a:rPr lang="fr-FR" b="1" dirty="0" smtClean="0">
                <a:latin typeface="Times New Roman" panose="02020603050405020304" pitchFamily="18" charset="0"/>
                <a:cs typeface="Times New Roman" panose="02020603050405020304" pitchFamily="18" charset="0"/>
              </a:rPr>
              <a:t>Influence of the plant morphology</a:t>
            </a:r>
          </a:p>
          <a:p>
            <a:pPr marL="0" indent="0">
              <a:lnSpc>
                <a:spcPct val="150000"/>
              </a:lnSpc>
              <a:buNone/>
            </a:pPr>
            <a:r>
              <a:rPr lang="fr-FR" dirty="0" smtClean="0">
                <a:latin typeface="Times New Roman" panose="02020603050405020304" pitchFamily="18" charset="0"/>
                <a:cs typeface="Times New Roman" panose="02020603050405020304" pitchFamily="18" charset="0"/>
              </a:rPr>
              <a:t>The morphology of the plant greatly influences its transpiration via the size and shape of the leaves, the number of stomata, the presence of a thick cuticle and the reduction of the leaf surface. Large leaf area, numerous stomata and a fine cuticule increase transpiration, while reduced area, thick cuticle and low stomatal density decrease it, key adaptations for managing water loss and surviving in different environments. </a:t>
            </a:r>
          </a:p>
          <a:p>
            <a:pPr marL="0" indent="0">
              <a:buNone/>
            </a:pPr>
            <a:endParaRPr lang="fr-FR" b="1" dirty="0"/>
          </a:p>
        </p:txBody>
      </p:sp>
    </p:spTree>
    <p:extLst>
      <p:ext uri="{BB962C8B-B14F-4D97-AF65-F5344CB8AC3E}">
        <p14:creationId xmlns:p14="http://schemas.microsoft.com/office/powerpoint/2010/main" val="1844094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smtClean="0">
                <a:latin typeface="Times New Roman" panose="02020603050405020304" pitchFamily="18" charset="0"/>
                <a:cs typeface="Times New Roman" panose="02020603050405020304" pitchFamily="18" charset="0"/>
              </a:rPr>
              <a:t>Leaf area</a:t>
            </a:r>
            <a:r>
              <a:rPr lang="fr-FR" b="1" dirty="0" smtClean="0"/>
              <a:t/>
            </a:r>
            <a:br>
              <a:rPr lang="fr-FR" b="1" dirty="0" smtClean="0"/>
            </a:br>
            <a:endParaRPr lang="fr-FR" dirty="0"/>
          </a:p>
        </p:txBody>
      </p:sp>
      <p:sp>
        <p:nvSpPr>
          <p:cNvPr id="5" name="Espace réservé du contenu 4"/>
          <p:cNvSpPr>
            <a:spLocks noGrp="1"/>
          </p:cNvSpPr>
          <p:nvPr>
            <p:ph sz="half" idx="1"/>
          </p:nvPr>
        </p:nvSpPr>
        <p:spPr>
          <a:xfrm>
            <a:off x="838200" y="1825625"/>
            <a:ext cx="10775868" cy="4351338"/>
          </a:xfrm>
        </p:spPr>
        <p:txBody>
          <a:bodyPr>
            <a:normAutofit/>
          </a:bodyPr>
          <a:lstStyle/>
          <a:p>
            <a:pPr>
              <a:lnSpc>
                <a:spcPct val="150000"/>
              </a:lnSpc>
            </a:pPr>
            <a:r>
              <a:rPr lang="fr-FR" b="1" dirty="0" smtClean="0">
                <a:latin typeface="Times New Roman" panose="02020603050405020304" pitchFamily="18" charset="0"/>
                <a:cs typeface="Times New Roman" panose="02020603050405020304" pitchFamily="18" charset="0"/>
              </a:rPr>
              <a:t>Large</a:t>
            </a:r>
            <a:r>
              <a:rPr lang="fr-FR" b="1" dirty="0">
                <a:latin typeface="Times New Roman" panose="02020603050405020304" pitchFamily="18" charset="0"/>
                <a:cs typeface="Times New Roman" panose="02020603050405020304" pitchFamily="18" charset="0"/>
              </a:rPr>
              <a:t> area: A larger leaf area increases the evaporation surface</a:t>
            </a:r>
            <a:r>
              <a:rPr lang="fr-FR" dirty="0">
                <a:latin typeface="Times New Roman" panose="02020603050405020304" pitchFamily="18" charset="0"/>
                <a:cs typeface="Times New Roman" panose="02020603050405020304" pitchFamily="18" charset="0"/>
              </a:rPr>
              <a:t>, and thus the transpiration rate, as more water can escape through the stomata.</a:t>
            </a:r>
          </a:p>
          <a:p>
            <a:pPr>
              <a:lnSpc>
                <a:spcPct val="150000"/>
              </a:lnSpc>
            </a:pPr>
            <a:r>
              <a:rPr lang="fr-FR" b="1" dirty="0">
                <a:latin typeface="Times New Roman" panose="02020603050405020304" pitchFamily="18" charset="0"/>
                <a:cs typeface="Times New Roman" panose="02020603050405020304" pitchFamily="18" charset="0"/>
              </a:rPr>
              <a:t>Reduced surface area</a:t>
            </a:r>
            <a:r>
              <a:rPr lang="fr-FR" dirty="0">
                <a:latin typeface="Times New Roman" panose="02020603050405020304" pitchFamily="18" charset="0"/>
                <a:cs typeface="Times New Roman" panose="02020603050405020304" pitchFamily="18" charset="0"/>
              </a:rPr>
              <a:t>: Plants with very reduced leaves or needles, such as conifers, have a lower transpiration rate, which is an advantage in arid climates.</a:t>
            </a:r>
            <a:r>
              <a:rPr lang="fr-FR" dirty="0"/>
              <a:t> </a:t>
            </a:r>
          </a:p>
          <a:p>
            <a:pPr marL="0" indent="0">
              <a:buNone/>
            </a:pPr>
            <a:endParaRPr lang="fr-FR" dirty="0"/>
          </a:p>
        </p:txBody>
      </p:sp>
    </p:spTree>
    <p:extLst>
      <p:ext uri="{BB962C8B-B14F-4D97-AF65-F5344CB8AC3E}">
        <p14:creationId xmlns:p14="http://schemas.microsoft.com/office/powerpoint/2010/main" val="75837822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1389</Words>
  <Application>Microsoft Office PowerPoint</Application>
  <PresentationFormat>Grand écran</PresentationFormat>
  <Paragraphs>67</Paragraphs>
  <Slides>20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20</vt:i4>
      </vt:variant>
    </vt:vector>
  </HeadingPairs>
  <TitlesOfParts>
    <vt:vector size="26" baseType="lpstr">
      <vt:lpstr>Arial</vt:lpstr>
      <vt:lpstr>Calibri</vt:lpstr>
      <vt:lpstr>Calibri Light</vt:lpstr>
      <vt:lpstr>inherit</vt:lpstr>
      <vt:lpstr>Times New Roman</vt:lpstr>
      <vt:lpstr>Thème Office</vt:lpstr>
      <vt:lpstr>Transpiration and water balance </vt:lpstr>
      <vt:lpstr>Sweating  Mise enevidence </vt:lpstr>
      <vt:lpstr>Transpiration</vt:lpstr>
      <vt:lpstr>Location </vt:lpstr>
      <vt:lpstr>The stomata</vt:lpstr>
      <vt:lpstr>Présentation PowerPoint</vt:lpstr>
      <vt:lpstr>Measurement of perspiration </vt:lpstr>
      <vt:lpstr>Variation in perspiration</vt:lpstr>
      <vt:lpstr>Leaf area </vt:lpstr>
      <vt:lpstr>Number and density of stomata</vt:lpstr>
      <vt:lpstr>Thickness of the cuticle</vt:lpstr>
      <vt:lpstr>Morphological adaptations</vt:lpstr>
      <vt:lpstr>Présentation PowerPoint</vt:lpstr>
      <vt:lpstr>Influence of environmental factors</vt:lpstr>
      <vt:lpstr>Physiological determinism of perspiration</vt:lpstr>
      <vt:lpstr>Regulation of stomata</vt:lpstr>
      <vt:lpstr>The water balance of plants</vt:lpstr>
      <vt:lpstr>Role of water and equilibrium mechanisms</vt:lpstr>
      <vt:lpstr>Cellular balance</vt:lpstr>
      <vt:lpstr>Interest of transpiration for the plant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transpiration et l’équilibre hydrique</dc:title>
  <dc:creator>dell</dc:creator>
  <cp:lastModifiedBy>dell</cp:lastModifiedBy>
  <cp:revision>59</cp:revision>
  <dcterms:created xsi:type="dcterms:W3CDTF">2025-10-12T13:35:40Z</dcterms:created>
  <dcterms:modified xsi:type="dcterms:W3CDTF">2025-10-15T14:58:22Z</dcterms:modified>
</cp:coreProperties>
</file>