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304" r:id="rId3"/>
    <p:sldId id="303" r:id="rId4"/>
    <p:sldId id="280" r:id="rId5"/>
    <p:sldId id="284" r:id="rId6"/>
    <p:sldId id="285" r:id="rId7"/>
    <p:sldId id="286" r:id="rId8"/>
    <p:sldId id="287" r:id="rId9"/>
    <p:sldId id="288" r:id="rId10"/>
    <p:sldId id="289" r:id="rId11"/>
    <p:sldId id="290" r:id="rId12"/>
    <p:sldId id="291" r:id="rId13"/>
    <p:sldId id="292" r:id="rId14"/>
    <p:sldId id="294" r:id="rId15"/>
    <p:sldId id="295" r:id="rId16"/>
    <p:sldId id="293" r:id="rId17"/>
    <p:sldId id="297" r:id="rId18"/>
    <p:sldId id="298" r:id="rId19"/>
    <p:sldId id="299" r:id="rId20"/>
    <p:sldId id="300" r:id="rId21"/>
    <p:sldId id="301" r:id="rId22"/>
    <p:sldId id="305" r:id="rId23"/>
    <p:sldId id="302" r:id="rId24"/>
    <p:sldId id="30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01/02/2026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01/02/2026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01/02/2026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01/02/2026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اللصيقة بالشخصية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تتخذ الحقوق اللصيقة بالشخصية صورتين أساسيتين ، الأولى: </a:t>
            </a:r>
            <a:r>
              <a:rPr lang="ar-DZ" sz="5400" b="1" dirty="0">
                <a:solidFill>
                  <a:srgbClr val="00B050"/>
                </a:solidFill>
                <a:latin typeface="Arabic Typesetting" panose="03020402040406030203" pitchFamily="66" charset="-78"/>
                <a:cs typeface="Arabic Typesetting" panose="03020402040406030203" pitchFamily="66" charset="-78"/>
              </a:rPr>
              <a:t>الحقوق اللصيقة بالشخصية المرتبطة بالكيان المادي الانسان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أما الثانية فتتمثل في:  </a:t>
            </a:r>
            <a:r>
              <a:rPr lang="ar-DZ" sz="5400" b="1" dirty="0">
                <a:solidFill>
                  <a:srgbClr val="00B050"/>
                </a:solidFill>
                <a:latin typeface="Arabic Typesetting" panose="03020402040406030203" pitchFamily="66" charset="-78"/>
                <a:cs typeface="Arabic Typesetting" panose="03020402040406030203" pitchFamily="66" charset="-78"/>
              </a:rPr>
              <a:t>الحقوق اللصيقة بالشخصية المرتبطة بالكيان المعنوي الانسان . </a:t>
            </a:r>
          </a:p>
        </p:txBody>
      </p:sp>
    </p:spTree>
    <p:extLst>
      <p:ext uri="{BB962C8B-B14F-4D97-AF65-F5344CB8AC3E}">
        <p14:creationId xmlns:p14="http://schemas.microsoft.com/office/powerpoint/2010/main" val="306302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اللصيقة بالشخصية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a:t>
            </a:r>
            <a:r>
              <a:rPr lang="ar-DZ" sz="5400" b="1" dirty="0">
                <a:solidFill>
                  <a:srgbClr val="00B050"/>
                </a:solidFill>
                <a:latin typeface="Arabic Typesetting" panose="03020402040406030203" pitchFamily="66" charset="-78"/>
                <a:cs typeface="Arabic Typesetting" panose="03020402040406030203" pitchFamily="66" charset="-78"/>
              </a:rPr>
              <a:t>أ‌-	 الحقوق اللصيقة بالشخصية المرتبطة بالكيان المادي الانسان</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تظهر الحقوق اللصيقة بالشخصية المرتبطة بالكيان المادي للإنسان  بدورها في مظهرين إثنين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الأول هو الحق في </a:t>
            </a:r>
            <a:r>
              <a:rPr lang="ar-DZ" sz="5400" b="1" dirty="0">
                <a:solidFill>
                  <a:srgbClr val="FF0000"/>
                </a:solidFill>
                <a:latin typeface="Arabic Typesetting" panose="03020402040406030203" pitchFamily="66" charset="-78"/>
                <a:cs typeface="Arabic Typesetting" panose="03020402040406030203" pitchFamily="66" charset="-78"/>
              </a:rPr>
              <a:t>السلامة الجسدية للإنسان في مواجهة غيره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أما المظهر الثاني فيتمثل في </a:t>
            </a:r>
            <a:r>
              <a:rPr lang="ar-DZ" sz="5400" b="1" dirty="0">
                <a:solidFill>
                  <a:srgbClr val="FF0000"/>
                </a:solidFill>
                <a:latin typeface="Arabic Typesetting" panose="03020402040406030203" pitchFamily="66" charset="-78"/>
                <a:cs typeface="Arabic Typesetting" panose="03020402040406030203" pitchFamily="66" charset="-78"/>
              </a:rPr>
              <a:t>الحق في السلامة الجسدية للإنسان في مواجهة نفسه . </a:t>
            </a:r>
          </a:p>
        </p:txBody>
      </p:sp>
    </p:spTree>
    <p:extLst>
      <p:ext uri="{BB962C8B-B14F-4D97-AF65-F5344CB8AC3E}">
        <p14:creationId xmlns:p14="http://schemas.microsoft.com/office/powerpoint/2010/main" val="9726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95515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 أ‌-	 الحقوق اللصيقة بالشخصية المرتبطة بالكيان المادي الانسان: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1-	</a:t>
            </a:r>
            <a:r>
              <a:rPr lang="ar-DZ" sz="4800" b="1" dirty="0">
                <a:solidFill>
                  <a:srgbClr val="FF0000"/>
                </a:solidFill>
                <a:latin typeface="Arabic Typesetting" panose="03020402040406030203" pitchFamily="66" charset="-78"/>
                <a:cs typeface="Arabic Typesetting" panose="03020402040406030203" pitchFamily="66" charset="-78"/>
              </a:rPr>
              <a:t>الحق في السلامة الجسدية للإنسان في مواجهة غيره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يقتضي الحق في السلامة الجسدية للإنسان في مواجهة غيره  وجوب حظر أي اعتداء على الانسان بالتعذيب أو الضرب أو الجرح  أو القتل  أو ما شابه ذلك ، هذا حال كان هذا الانسان على  قيد  الحياة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كما يترتب الحظر أيضا على المساس بجثته بتشويهها و التمثيل بها أو  نزع أعضاء منها  دون ترخيص أو إذن بعد وفاته .</a:t>
            </a:r>
          </a:p>
        </p:txBody>
      </p:sp>
    </p:spTree>
    <p:extLst>
      <p:ext uri="{BB962C8B-B14F-4D97-AF65-F5344CB8AC3E}">
        <p14:creationId xmlns:p14="http://schemas.microsoft.com/office/powerpoint/2010/main" val="219850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90651" y="675861"/>
            <a:ext cx="235557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422294"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 أ‌-	 الحقوق اللصيقة بالشخصية المرتبطة بالكيان المادي الانسان: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1-	</a:t>
            </a:r>
            <a:r>
              <a:rPr lang="ar-DZ" sz="4800" b="1" dirty="0">
                <a:solidFill>
                  <a:srgbClr val="FF0000"/>
                </a:solidFill>
                <a:latin typeface="Arabic Typesetting" panose="03020402040406030203" pitchFamily="66" charset="-78"/>
                <a:cs typeface="Arabic Typesetting" panose="03020402040406030203" pitchFamily="66" charset="-78"/>
              </a:rPr>
              <a:t>الحق في السلامة الجسدية للإنسان في مواجهة غيره  : </a:t>
            </a:r>
          </a:p>
          <a:p>
            <a:pPr algn="just" rtl="1"/>
            <a:r>
              <a:rPr lang="ar-DZ" sz="4600" b="1" dirty="0">
                <a:solidFill>
                  <a:schemeClr val="tx1"/>
                </a:solidFill>
                <a:latin typeface="Arabic Typesetting" panose="03020402040406030203" pitchFamily="66" charset="-78"/>
                <a:cs typeface="Arabic Typesetting" panose="03020402040406030203" pitchFamily="66" charset="-78"/>
              </a:rPr>
              <a:t>و قد كرس المشرع الجزائري هذا الحق في إطار قانون العقوبات من خلال العديد من الأحكام الردعية التي تطبق على كل شخص قام بالاعتداء أو المساس بالكيان المادي لإنسان سواء كان ذلك بطريق الخطأ و عن طريق العمد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حيث تصل فيها العقوبات إلى درجة الإعدام بالنسبة لجرائم القتل العمدي مع سبق الإصرار ، و تنخفض إلى ما دون ذلك من ترتيب عقوبة السجن أو الحبس المؤقت لباقي جرائم الاعتداء على الكيان المادي للإنسان </a:t>
            </a:r>
            <a:r>
              <a:rPr lang="ar-DZ" sz="4800" b="1" dirty="0">
                <a:solidFill>
                  <a:schemeClr val="tx1"/>
                </a:solidFill>
                <a:latin typeface="Arabic Typesetting" panose="03020402040406030203" pitchFamily="66" charset="-78"/>
                <a:cs typeface="Arabic Typesetting" panose="03020402040406030203" pitchFamily="66" charset="-78"/>
              </a:rPr>
              <a:t>.</a:t>
            </a:r>
            <a:endParaRPr lang="ar-DZ" sz="4800" b="1"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2466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95515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 الحقوق اللصيقة بالشخصية المرتبطة بالكيان المادي الانسان: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2-	</a:t>
            </a:r>
            <a:r>
              <a:rPr lang="ar-DZ" sz="4800" b="1" dirty="0">
                <a:solidFill>
                  <a:srgbClr val="FF0000"/>
                </a:solidFill>
                <a:latin typeface="Arabic Typesetting" panose="03020402040406030203" pitchFamily="66" charset="-78"/>
                <a:cs typeface="Arabic Typesetting" panose="03020402040406030203" pitchFamily="66" charset="-78"/>
              </a:rPr>
              <a:t>الحق في السلامة الجسدية للإنسان في مواجهة نفسه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تقتضي مسألة الحق في السلامة الجسدية للإنسان في مواجهة نفسه  ، منع و حضر الاتفاقيات التي يبرمها الانسان ذاته مع الغير و التي تنصب على  المساس بسلامته الجسدية و التي تنطوي على مساس كلي أو جزئي بجسمه و تشكل مساس بالنظام العام . </a:t>
            </a:r>
          </a:p>
        </p:txBody>
      </p:sp>
    </p:spTree>
    <p:extLst>
      <p:ext uri="{BB962C8B-B14F-4D97-AF65-F5344CB8AC3E}">
        <p14:creationId xmlns:p14="http://schemas.microsoft.com/office/powerpoint/2010/main" val="312558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20469" y="675861"/>
            <a:ext cx="2325755"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621078"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 الحقوق اللصيقة بالشخصية المرتبطة بالكيان المادي الانسان: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2-	</a:t>
            </a:r>
            <a:r>
              <a:rPr lang="ar-DZ" sz="4400" b="1" dirty="0">
                <a:solidFill>
                  <a:srgbClr val="FF0000"/>
                </a:solidFill>
                <a:latin typeface="Arabic Typesetting" panose="03020402040406030203" pitchFamily="66" charset="-78"/>
                <a:cs typeface="Arabic Typesetting" panose="03020402040406030203" pitchFamily="66" charset="-78"/>
              </a:rPr>
              <a:t>الحق في السلامة الجسدية للإنسان في مواجهة نفسه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في هذا الإطار </a:t>
            </a:r>
            <a:r>
              <a:rPr lang="ar-DZ" sz="4400" b="1">
                <a:solidFill>
                  <a:schemeClr val="tx1"/>
                </a:solidFill>
                <a:latin typeface="Arabic Typesetting" panose="03020402040406030203" pitchFamily="66" charset="-78"/>
                <a:cs typeface="Arabic Typesetting" panose="03020402040406030203" pitchFamily="66" charset="-78"/>
              </a:rPr>
              <a:t>حضر القانون </a:t>
            </a:r>
            <a:r>
              <a:rPr lang="ar-DZ" sz="4400" b="1" dirty="0">
                <a:solidFill>
                  <a:schemeClr val="tx1"/>
                </a:solidFill>
                <a:latin typeface="Arabic Typesetting" panose="03020402040406030203" pitchFamily="66" charset="-78"/>
                <a:cs typeface="Arabic Typesetting" panose="03020402040406030203" pitchFamily="66" charset="-78"/>
              </a:rPr>
              <a:t>الاتفاقيات التي تؤدي إلى المساس الكلي أو الجزئي بجسم الانسان على نحو: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rgbClr val="0070C0"/>
                </a:solidFill>
                <a:latin typeface="Arabic Typesetting" panose="03020402040406030203" pitchFamily="66" charset="-78"/>
                <a:cs typeface="Arabic Typesetting" panose="03020402040406030203" pitchFamily="66" charset="-78"/>
              </a:rPr>
              <a:t>الاتفاق على القتل بناء على طلب المريض اليائس من الحياة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أو بدافع الشفقة و الرحمة نتيجة الآلام الشديدة التي يتعرض لها ،</a:t>
            </a:r>
          </a:p>
          <a:p>
            <a:pPr lvl="0" algn="just" rtl="1">
              <a:buClr>
                <a:srgbClr val="A53010"/>
              </a:buClr>
            </a:pPr>
            <a:r>
              <a:rPr lang="ar-DZ" sz="4400" b="1" dirty="0">
                <a:solidFill>
                  <a:srgbClr val="0070C0"/>
                </a:solidFill>
                <a:latin typeface="Arabic Typesetting" panose="03020402040406030203" pitchFamily="66" charset="-78"/>
                <a:cs typeface="Arabic Typesetting" panose="03020402040406030203" pitchFamily="66" charset="-78"/>
              </a:rPr>
              <a:t>أو الاتفاق على بتر عضو من الأعضاء  من دون  وجود أو قيام سبب شرعي أو طبي ،  أو الاتفاق على التبرع بالقلب أو المخ.</a:t>
            </a:r>
            <a:r>
              <a:rPr lang="ar-DZ" sz="4400" b="1" dirty="0">
                <a:solidFill>
                  <a:srgbClr val="C00000"/>
                </a:solidFill>
                <a:latin typeface="Arabic Typesetting" panose="03020402040406030203" pitchFamily="66" charset="-78"/>
                <a:cs typeface="Arabic Typesetting" panose="03020402040406030203" pitchFamily="66" charset="-78"/>
              </a:rPr>
              <a:t> </a:t>
            </a:r>
            <a:r>
              <a:rPr lang="ar-DZ" sz="4000" b="1" dirty="0">
                <a:solidFill>
                  <a:prstClr val="black"/>
                </a:solidFill>
                <a:latin typeface="Arabic Typesetting" panose="03020402040406030203" pitchFamily="66" charset="-78"/>
                <a:cs typeface="Arabic Typesetting" panose="03020402040406030203" pitchFamily="66" charset="-78"/>
              </a:rPr>
              <a:t>فمثل هذا التبرع و إن كان متعلقا بعضو من الأعضاء إلى أنه يؤدي حتما إلى الوفاة   </a:t>
            </a:r>
            <a:r>
              <a:rPr lang="ar-DZ" sz="4400" b="1" dirty="0">
                <a:solidFill>
                  <a:prstClr val="black"/>
                </a:solidFill>
                <a:latin typeface="Arabic Typesetting" panose="03020402040406030203" pitchFamily="66" charset="-78"/>
                <a:cs typeface="Arabic Typesetting" panose="03020402040406030203" pitchFamily="66" charset="-78"/>
              </a:rPr>
              <a:t>، </a:t>
            </a:r>
          </a:p>
          <a:p>
            <a:pPr algn="just" rtl="1"/>
            <a:endParaRPr lang="ar-DZ" sz="4800" b="1" dirty="0">
              <a:solidFill>
                <a:srgbClr val="0070C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056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90043" y="675861"/>
            <a:ext cx="2256182"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357810" y="248478"/>
            <a:ext cx="9432233"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 أ‌-	 الحقوق اللصيقة بالشخصية المرتبطة بالكيان المادي الانسان: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الحق في السلامة الجسدية للإنسان في مواجهة نفسه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في المقابل و خارج نطاق الأوضاع السابقة أجاز المشرع امكانية الاتفاق على المساس الجزئي بجسم الإنسان وفق ضوابط محددة على نحو  عدم اصابة المتنازل بضرر غير قابل للإصلاح، و كذا أن تحقق العملية مصلحة مؤكدة للمريض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prstClr val="black"/>
                </a:solidFill>
                <a:latin typeface="Arabic Typesetting" panose="03020402040406030203" pitchFamily="66" charset="-78"/>
                <a:cs typeface="Arabic Typesetting" panose="03020402040406030203" pitchFamily="66" charset="-78"/>
              </a:rPr>
              <a:t>حيث كرس هذا المعنى من خلال القانون المتعلق بالصحة و الذي جاء فيه النص على  أنه " </a:t>
            </a:r>
            <a:r>
              <a:rPr lang="ar-DZ" sz="4800" b="1" dirty="0">
                <a:solidFill>
                  <a:srgbClr val="0070C0"/>
                </a:solidFill>
                <a:latin typeface="Arabic Typesetting" panose="03020402040406030203" pitchFamily="66" charset="-78"/>
                <a:cs typeface="Arabic Typesetting" panose="03020402040406030203" pitchFamily="66" charset="-78"/>
              </a:rPr>
              <a:t>لا يجوز ممارسة نزع الأعضاء و الأنسجة و الخلايا على الشخص الحي إذا عرض الشخص المتبرع للخطر .</a:t>
            </a:r>
            <a:endParaRPr lang="ar-DZ" sz="48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6383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955155" cy="6609522"/>
          </a:xfrm>
        </p:spPr>
        <p:txBody>
          <a:bodyPr>
            <a:noAutofit/>
          </a:bodyPr>
          <a:lstStyle/>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تظهر الحقوق اللصيقة بالشخصية المرتبطة بالكيان المعنوي للإنسان بدورها من خلال جملة من المظاهر نذكر منها ، الحق في الاسم ، الحق في السمعة و الشرف  ، الحق في الخصوصية . </a:t>
            </a:r>
          </a:p>
        </p:txBody>
      </p:sp>
    </p:spTree>
    <p:extLst>
      <p:ext uri="{BB962C8B-B14F-4D97-AF65-F5344CB8AC3E}">
        <p14:creationId xmlns:p14="http://schemas.microsoft.com/office/powerpoint/2010/main" val="352327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955155" cy="6609522"/>
          </a:xfrm>
        </p:spPr>
        <p:txBody>
          <a:bodyPr>
            <a:noAutofit/>
          </a:bodyPr>
          <a:lstStyle/>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5400" b="1" dirty="0">
                <a:solidFill>
                  <a:schemeClr val="tx1"/>
                </a:solidFill>
                <a:latin typeface="Arabic Typesetting" panose="03020402040406030203" pitchFamily="66" charset="-78"/>
                <a:cs typeface="Arabic Typesetting" panose="03020402040406030203" pitchFamily="66" charset="-78"/>
              </a:rPr>
              <a:t>1-</a:t>
            </a:r>
            <a:r>
              <a:rPr lang="ar-DZ" sz="5400" b="1" dirty="0">
                <a:solidFill>
                  <a:srgbClr val="FF0000"/>
                </a:solidFill>
                <a:latin typeface="Arabic Typesetting" panose="03020402040406030203" pitchFamily="66" charset="-78"/>
                <a:cs typeface="Arabic Typesetting" panose="03020402040406030203" pitchFamily="66" charset="-78"/>
              </a:rPr>
              <a:t>	الحق في الاسم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على الرغم من أن الشخص لم يختر الاسم الذي يسمى به إلا أن هذا الاسم يتم اختياره عادة من قبل أبوي الشخص المعني ، و يصبح على إثر ذلك من الحقوق اللصيقة بالشخصية           و يحق له منع غيره من الاعتداء عليه .</a:t>
            </a:r>
          </a:p>
        </p:txBody>
      </p:sp>
    </p:spTree>
    <p:extLst>
      <p:ext uri="{BB962C8B-B14F-4D97-AF65-F5344CB8AC3E}">
        <p14:creationId xmlns:p14="http://schemas.microsoft.com/office/powerpoint/2010/main" val="264191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95515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5400" b="1" dirty="0">
                <a:solidFill>
                  <a:srgbClr val="FF0000"/>
                </a:solidFill>
                <a:latin typeface="Arabic Typesetting" panose="03020402040406030203" pitchFamily="66" charset="-78"/>
                <a:cs typeface="Arabic Typesetting" panose="03020402040406030203" pitchFamily="66" charset="-78"/>
              </a:rPr>
              <a:t>1</a:t>
            </a:r>
            <a:r>
              <a:rPr lang="ar-DZ" sz="4400" b="1" dirty="0">
                <a:solidFill>
                  <a:srgbClr val="FF0000"/>
                </a:solidFill>
                <a:latin typeface="Arabic Typesetting" panose="03020402040406030203" pitchFamily="66" charset="-78"/>
                <a:cs typeface="Arabic Typesetting" panose="03020402040406030203" pitchFamily="66" charset="-78"/>
              </a:rPr>
              <a:t>-	الحق في الاسم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تجدر الإشارة إلى أن الاعتداء على الاسم لا يفهم منه منع الغير من تسمية أولادهم بذات الاسم ، و إنما يحصل الاعتداء على الاسم عندما ينتحل الغير اسم الشخص في إطار انتحال شخصيته ، ففي هذه الحالة يرتبط انتحال الاسم بانتحال الشخصية ذاتها .</a:t>
            </a:r>
            <a:endParaRPr lang="en-GB"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كما يتحقق الانتحال أيضا عندما يحمل شخصان الاسم نفسه و يستغل أحدهما هذا التطابق لانتحال شخصية الآخر على الرغم من أنه لم ينتحل الاسم .</a:t>
            </a:r>
          </a:p>
        </p:txBody>
      </p:sp>
    </p:spTree>
    <p:extLst>
      <p:ext uri="{BB962C8B-B14F-4D97-AF65-F5344CB8AC3E}">
        <p14:creationId xmlns:p14="http://schemas.microsoft.com/office/powerpoint/2010/main" val="16224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dirty="0">
                <a:solidFill>
                  <a:srgbClr val="FF0000"/>
                </a:solidFill>
                <a:latin typeface="Arabic Typesetting" panose="03020402040406030203" pitchFamily="66" charset="-78"/>
                <a:cs typeface="Arabic Typesetting" panose="03020402040406030203" pitchFamily="66" charset="-78"/>
              </a:rPr>
              <a:t>       </a:t>
            </a:r>
          </a:p>
          <a:p>
            <a:pPr algn="ctr" rtl="1"/>
            <a:r>
              <a:rPr lang="ar-DZ" sz="6600" dirty="0">
                <a:solidFill>
                  <a:srgbClr val="FF0000"/>
                </a:solidFill>
                <a:latin typeface="Arabic Typesetting" panose="03020402040406030203" pitchFamily="66" charset="-78"/>
                <a:cs typeface="Arabic Typesetting" panose="03020402040406030203" pitchFamily="66" charset="-78"/>
              </a:rPr>
              <a:t> </a:t>
            </a:r>
            <a:r>
              <a:rPr lang="ar-DZ" sz="6600" b="1" dirty="0">
                <a:solidFill>
                  <a:srgbClr val="0070C0"/>
                </a:solidFill>
                <a:latin typeface="Arabic Typesetting" panose="03020402040406030203" pitchFamily="66" charset="-78"/>
                <a:cs typeface="Arabic Typesetting" panose="03020402040406030203" pitchFamily="66" charset="-78"/>
              </a:rPr>
              <a:t>المبحث الثاني : تقسيمات الحق</a:t>
            </a:r>
          </a:p>
          <a:p>
            <a:pPr algn="just" rtl="1"/>
            <a:r>
              <a:rPr lang="ar-DZ" sz="4900" b="1" dirty="0">
                <a:solidFill>
                  <a:srgbClr val="FF0000"/>
                </a:solidFill>
                <a:ea typeface="SimSun" panose="02010600030101010101" pitchFamily="2" charset="-122"/>
                <a:cs typeface="Sakkal Majalla" panose="02000000000000000000" pitchFamily="2" charset="-78"/>
              </a:rPr>
              <a:t>المطلب الأول : الحقوق غير المالية</a:t>
            </a:r>
          </a:p>
          <a:p>
            <a:pPr algn="just" rtl="1"/>
            <a:r>
              <a:rPr lang="ar-DZ" sz="4900" b="1" dirty="0">
                <a:solidFill>
                  <a:srgbClr val="FF0000"/>
                </a:solidFill>
                <a:ea typeface="SimSun" panose="02010600030101010101" pitchFamily="2" charset="-122"/>
                <a:cs typeface="Sakkal Majalla" panose="02000000000000000000" pitchFamily="2" charset="-78"/>
              </a:rPr>
              <a:t> المطلب الثاني : الحقوق المالية </a:t>
            </a:r>
          </a:p>
          <a:p>
            <a:pPr algn="just" rtl="1"/>
            <a:r>
              <a:rPr lang="ar-DZ" sz="4900" b="1" dirty="0">
                <a:solidFill>
                  <a:srgbClr val="FF0000"/>
                </a:solidFill>
                <a:ea typeface="SimSun" panose="02010600030101010101" pitchFamily="2" charset="-122"/>
                <a:cs typeface="Sakkal Majalla" panose="02000000000000000000" pitchFamily="2" charset="-78"/>
              </a:rPr>
              <a:t>المطلب الثالث : الحقوق المختلطة</a:t>
            </a:r>
            <a:endParaRPr lang="ar-DZ" sz="54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9438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99983" y="675861"/>
            <a:ext cx="2246242"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15348" y="124239"/>
            <a:ext cx="958463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5400" b="1" dirty="0">
                <a:solidFill>
                  <a:srgbClr val="FF0000"/>
                </a:solidFill>
                <a:latin typeface="Arabic Typesetting" panose="03020402040406030203" pitchFamily="66" charset="-78"/>
                <a:cs typeface="Arabic Typesetting" panose="03020402040406030203" pitchFamily="66" charset="-78"/>
              </a:rPr>
              <a:t>1</a:t>
            </a:r>
            <a:r>
              <a:rPr lang="ar-DZ" sz="4000" b="1" dirty="0">
                <a:solidFill>
                  <a:srgbClr val="FF0000"/>
                </a:solidFill>
                <a:latin typeface="Arabic Typesetting" panose="03020402040406030203" pitchFamily="66" charset="-78"/>
                <a:cs typeface="Arabic Typesetting" panose="03020402040406030203" pitchFamily="66" charset="-78"/>
              </a:rPr>
              <a:t>-	الحق في الاسم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هذا و قد كرس المشرع الجزائري حماية الحق في الاسم في المجال المدني من خلال أحكام المادة 48 من القانون المدني و التي نصت على أنه " </a:t>
            </a:r>
            <a:r>
              <a:rPr lang="ar-DZ" sz="4000" b="1" dirty="0">
                <a:solidFill>
                  <a:srgbClr val="0070C0"/>
                </a:solidFill>
                <a:latin typeface="Arabic Typesetting" panose="03020402040406030203" pitchFamily="66" charset="-78"/>
                <a:cs typeface="Arabic Typesetting" panose="03020402040406030203" pitchFamily="66" charset="-78"/>
              </a:rPr>
              <a:t>لكل من نازعه الغير في استعمال اسمه دون مبرر ، و من انتحل الغير اسمه ، أن يطلب وقف الاعتداء و التعويض عما يكون قد لحقه من ضرر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كما نجد تكريس حماية الحق في الاسم من قبل المشرع الجزائري في المجال الجزائي في عدة أوضاع ، على نحو ما ورد في أحكام قانون العقوبات من أن </a:t>
            </a:r>
            <a:r>
              <a:rPr lang="ar-DZ" sz="4000" b="1" dirty="0">
                <a:solidFill>
                  <a:srgbClr val="0070C0"/>
                </a:solidFill>
                <a:latin typeface="Arabic Typesetting" panose="03020402040406030203" pitchFamily="66" charset="-78"/>
                <a:cs typeface="Arabic Typesetting" panose="03020402040406030203" pitchFamily="66" charset="-78"/>
              </a:rPr>
              <a:t>" كل من انتحل اسم الغير في ظروف أدت إلى قيد حكم في صحيفة السوابق القضائية لهذا الغير  أو كان من الجائز أن تؤدي إلى ذلك يعاقب بالحبس من 06 أشهر إلى 05 سنوات ..."  </a:t>
            </a:r>
            <a:r>
              <a:rPr lang="ar-DZ" sz="40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116646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15348" y="124239"/>
            <a:ext cx="895515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5400" b="1" dirty="0">
                <a:solidFill>
                  <a:srgbClr val="FF0000"/>
                </a:solidFill>
                <a:latin typeface="Arabic Typesetting" panose="03020402040406030203" pitchFamily="66" charset="-78"/>
                <a:cs typeface="Arabic Typesetting" panose="03020402040406030203" pitchFamily="66" charset="-78"/>
              </a:rPr>
              <a:t>2</a:t>
            </a:r>
            <a:r>
              <a:rPr lang="ar-DZ" sz="4800" b="1" dirty="0">
                <a:solidFill>
                  <a:srgbClr val="FF0000"/>
                </a:solidFill>
                <a:latin typeface="Arabic Typesetting" panose="03020402040406030203" pitchFamily="66" charset="-78"/>
                <a:cs typeface="Arabic Typesetting" panose="03020402040406030203" pitchFamily="66" charset="-78"/>
              </a:rPr>
              <a:t>-	الحق في السمعة و الشرف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تعد السمعة و الشرف أحد أهم مظاهر حرمة الحياة الخاصة ، حيث  تشكل السمعة الحسنة للرجل و المرأة على السواء قيمة اجتماعية</a:t>
            </a:r>
            <a:r>
              <a:rPr lang="en-GB"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 عالية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الحق في السمعة و الشرف يحمي المكانة الاجتماعية التي يتمتع بها الشخص بين أفراد مجتمعه ، و التي تفضي عليه في نظرهم جانبا من التقدير و الاحترام  .</a:t>
            </a:r>
          </a:p>
        </p:txBody>
      </p:sp>
    </p:spTree>
    <p:extLst>
      <p:ext uri="{BB962C8B-B14F-4D97-AF65-F5344CB8AC3E}">
        <p14:creationId xmlns:p14="http://schemas.microsoft.com/office/powerpoint/2010/main" val="133574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15348" y="124239"/>
            <a:ext cx="895515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ب‌-</a:t>
            </a:r>
            <a:r>
              <a:rPr lang="ar-DZ" sz="46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6600" b="1" dirty="0">
                <a:solidFill>
                  <a:srgbClr val="FF0000"/>
                </a:solidFill>
                <a:latin typeface="Arabic Typesetting" panose="03020402040406030203" pitchFamily="66" charset="-78"/>
                <a:cs typeface="Arabic Typesetting" panose="03020402040406030203" pitchFamily="66" charset="-78"/>
              </a:rPr>
              <a:t>2</a:t>
            </a:r>
            <a:r>
              <a:rPr lang="ar-DZ" sz="4800" b="1" dirty="0">
                <a:solidFill>
                  <a:srgbClr val="FF0000"/>
                </a:solidFill>
                <a:latin typeface="Arabic Typesetting" panose="03020402040406030203" pitchFamily="66" charset="-78"/>
                <a:cs typeface="Arabic Typesetting" panose="03020402040406030203" pitchFamily="66" charset="-78"/>
              </a:rPr>
              <a:t>-	الحق في السمعة و الشرف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بالنظر إلى هذه القيمة العالية لهذا الحق تم تكريسه ضمن قواعد القانون الدولي على نجو ما جاء في الإعلان العالمي لحقوق الانسان ، و الذي نص على أنه " لا يجوز تعريض أي شخص .... لأي حملات غير قانونية تمس شرفه و سمعته ، و من حق كل شخص أن يحميه القانون من مثل هذا التدخل أو المساس </a:t>
            </a:r>
            <a:r>
              <a:rPr lang="ar-DZ" sz="4800" b="1" dirty="0">
                <a:solidFill>
                  <a:srgbClr val="FF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18623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15348" y="124239"/>
            <a:ext cx="8955155" cy="6609522"/>
          </a:xfrm>
        </p:spPr>
        <p:txBody>
          <a:bodyPr>
            <a:no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ب‌-</a:t>
            </a:r>
            <a:r>
              <a:rPr lang="ar-DZ" sz="48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3-	الحق في الخصوصية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يقتضي الحق في الخصوصية </a:t>
            </a:r>
            <a:r>
              <a:rPr lang="ar-DZ" sz="4800" b="1" dirty="0">
                <a:solidFill>
                  <a:srgbClr val="0070C0"/>
                </a:solidFill>
                <a:latin typeface="Arabic Typesetting" panose="03020402040406030203" pitchFamily="66" charset="-78"/>
                <a:cs typeface="Arabic Typesetting" panose="03020402040406030203" pitchFamily="66" charset="-78"/>
              </a:rPr>
              <a:t>حماية السرية التي تنصب على الحياة الخاصة للفرد أو الشخص على نحو أسلوب حياته و معيشته و أموره العائلية و  المالية و الصحية و العاطفية </a:t>
            </a:r>
            <a:r>
              <a:rPr lang="ar-DZ" sz="48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حيث يحظر أي نشر أو إعلان للمعلومات الخاصة ذات الصلة بالمجالات المذكورة أعلاه في وسائل الإعلام المختلفة دون الموافقة الصريحة أو الضمنية  .</a:t>
            </a:r>
          </a:p>
        </p:txBody>
      </p:sp>
    </p:spTree>
    <p:extLst>
      <p:ext uri="{BB962C8B-B14F-4D97-AF65-F5344CB8AC3E}">
        <p14:creationId xmlns:p14="http://schemas.microsoft.com/office/powerpoint/2010/main" val="359958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312965" y="675861"/>
            <a:ext cx="273326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15348" y="124239"/>
            <a:ext cx="8955155" cy="6609522"/>
          </a:xfrm>
        </p:spPr>
        <p:txBody>
          <a:bodyPr>
            <a:no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ب‌-</a:t>
            </a:r>
            <a:r>
              <a:rPr lang="ar-DZ" sz="4800" b="1" dirty="0">
                <a:solidFill>
                  <a:srgbClr val="C00000"/>
                </a:solidFill>
                <a:latin typeface="Arabic Typesetting" panose="03020402040406030203" pitchFamily="66" charset="-78"/>
                <a:cs typeface="Arabic Typesetting" panose="03020402040406030203" pitchFamily="66" charset="-78"/>
              </a:rPr>
              <a:t>	الحقوق اللصيقة بالشخصية المرتبطة بالكيان المعنوي الانسان:</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3-	الحق في الخصوصية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تجدر الإشارة إلى أن المؤسس الدستوري الجزائري قد كرس هذا الحق ضمن أحكام المادة 47 من دستور 2020 و التي جاء  فيها ، </a:t>
            </a:r>
            <a:r>
              <a:rPr lang="ar-DZ" sz="4800" b="1" dirty="0">
                <a:solidFill>
                  <a:srgbClr val="0070C0"/>
                </a:solidFill>
                <a:latin typeface="Arabic Typesetting" panose="03020402040406030203" pitchFamily="66" charset="-78"/>
                <a:cs typeface="Arabic Typesetting" panose="03020402040406030203" pitchFamily="66" charset="-78"/>
              </a:rPr>
              <a:t>"أنه لكل شخص الحق في حماية حياته الخاصة ، و  كذا لكل شخص الحق في سرية مراسلاته و اتصالاته الخاصة في أي شكل كانت ." </a:t>
            </a:r>
          </a:p>
        </p:txBody>
      </p:sp>
    </p:spTree>
    <p:extLst>
      <p:ext uri="{BB962C8B-B14F-4D97-AF65-F5344CB8AC3E}">
        <p14:creationId xmlns:p14="http://schemas.microsoft.com/office/powerpoint/2010/main" val="398839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b="1" dirty="0">
                <a:solidFill>
                  <a:srgbClr val="FF0000"/>
                </a:solidFill>
                <a:latin typeface="Arabic Typesetting" panose="03020402040406030203" pitchFamily="66" charset="-78"/>
                <a:cs typeface="Arabic Typesetting" panose="03020402040406030203" pitchFamily="66" charset="-78"/>
              </a:rPr>
              <a:t>المطلب الأول : الحقوق غير المالية : </a:t>
            </a:r>
          </a:p>
          <a:p>
            <a:pPr algn="just" rtl="1"/>
            <a:r>
              <a:rPr lang="ar-DZ" sz="5400" b="1" dirty="0">
                <a:solidFill>
                  <a:srgbClr val="0070C0"/>
                </a:solidFill>
                <a:ea typeface="+mj-ea"/>
                <a:cs typeface="Arabic Typesetting" panose="03020402040406030203" pitchFamily="66" charset="-78"/>
              </a:rPr>
              <a:t>الحقوق غير المالية هي حقوق  لا تنصب على مسائل مالية ، كما أنها لا تصلح كأصل عام لأن تقيم بشكل مالي أو نقدي ، بالنظر إلى ارتباطها بكرامة و حرية الشخص صاحب هذه الحقوق ، و في هذا الإطار تنصرف الحقوق    غير المالية إلى صورتين أساسيتين: </a:t>
            </a:r>
          </a:p>
          <a:p>
            <a:pPr algn="just" rtl="1"/>
            <a:r>
              <a:rPr lang="ar-DZ" sz="5400" b="1" dirty="0">
                <a:solidFill>
                  <a:srgbClr val="0070C0"/>
                </a:solidFill>
                <a:ea typeface="+mj-ea"/>
                <a:cs typeface="Arabic Typesetting" panose="03020402040406030203" pitchFamily="66" charset="-78"/>
              </a:rPr>
              <a:t>الصورة الأولى تتعلق</a:t>
            </a:r>
            <a:r>
              <a:rPr lang="ar-DZ" sz="5400" b="1" dirty="0">
                <a:solidFill>
                  <a:srgbClr val="00B050"/>
                </a:solidFill>
                <a:ea typeface="+mj-ea"/>
                <a:cs typeface="Arabic Typesetting" panose="03020402040406030203" pitchFamily="66" charset="-78"/>
              </a:rPr>
              <a:t> بالحقوق اللصيقة بالشخصية( الفرع الأول )،</a:t>
            </a:r>
            <a:br>
              <a:rPr lang="ar-DZ" sz="5400" b="1" dirty="0">
                <a:solidFill>
                  <a:srgbClr val="00B050"/>
                </a:solidFill>
                <a:ea typeface="+mj-ea"/>
                <a:cs typeface="Arabic Typesetting" panose="03020402040406030203" pitchFamily="66" charset="-78"/>
              </a:rPr>
            </a:br>
            <a:r>
              <a:rPr lang="ar-DZ" sz="5400" b="1" dirty="0">
                <a:solidFill>
                  <a:srgbClr val="00B050"/>
                </a:solidFill>
                <a:ea typeface="+mj-ea"/>
                <a:cs typeface="Arabic Typesetting" panose="03020402040406030203" pitchFamily="66" charset="-78"/>
              </a:rPr>
              <a:t> </a:t>
            </a:r>
            <a:r>
              <a:rPr lang="ar-DZ" sz="5400" b="1" dirty="0">
                <a:solidFill>
                  <a:srgbClr val="0070C0"/>
                </a:solidFill>
                <a:ea typeface="+mj-ea"/>
                <a:cs typeface="Arabic Typesetting" panose="03020402040406030203" pitchFamily="66" charset="-78"/>
              </a:rPr>
              <a:t>أما الصورة الثانية فتتمثل في </a:t>
            </a:r>
            <a:r>
              <a:rPr lang="ar-DZ" sz="5400" b="1" dirty="0">
                <a:solidFill>
                  <a:srgbClr val="00B050"/>
                </a:solidFill>
                <a:ea typeface="+mj-ea"/>
                <a:cs typeface="Arabic Typesetting" panose="03020402040406030203" pitchFamily="66" charset="-78"/>
              </a:rPr>
              <a:t>الحقوق  السياسية ( الفرع الثاني ).</a:t>
            </a:r>
            <a:endParaRPr lang="ar-DZ" sz="54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9480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نؤكد في البداية أن الحقوق اللصيقة بالشخصية  التي نحن بصدد تحديدها و ضبطها هنا تختلف من حيث المضمون و المعنى عن الحقوق الشخصية التي تتطابق معها في التسمية ، حيث تندرج هذه الأخيرة ضمن طائفة الحقوق المالية التي سوف نتعرض لها لاحقا في الفرع الثاني من  المطلب الثاني من هذا المبحث . </a:t>
            </a:r>
            <a:endParaRPr lang="ar-DZ" sz="6600"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9731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اللصيقة بالشخصية </a:t>
            </a:r>
          </a:p>
          <a:p>
            <a:pPr algn="just" rtl="1"/>
            <a:r>
              <a:rPr lang="ar-DZ" sz="6000" b="1" dirty="0">
                <a:solidFill>
                  <a:srgbClr val="C00000"/>
                </a:solidFill>
                <a:latin typeface="Arabic Typesetting" panose="03020402040406030203" pitchFamily="66" charset="-78"/>
                <a:cs typeface="Arabic Typesetting" panose="03020402040406030203" pitchFamily="66" charset="-78"/>
              </a:rPr>
              <a:t>ثانيا :الصور الأساسية للحقوق اللصيقة بالشخصية </a:t>
            </a:r>
          </a:p>
        </p:txBody>
      </p:sp>
    </p:spTree>
    <p:extLst>
      <p:ext uri="{BB962C8B-B14F-4D97-AF65-F5344CB8AC3E}">
        <p14:creationId xmlns:p14="http://schemas.microsoft.com/office/powerpoint/2010/main" val="212015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اللصيقة بالشخصية </a:t>
            </a:r>
          </a:p>
          <a:p>
            <a:pPr marL="914400" indent="-914400" algn="just" rtl="1">
              <a:buAutoNum type="arabic1Minus"/>
            </a:pPr>
            <a:r>
              <a:rPr lang="ar-DZ" sz="5400" b="1" dirty="0">
                <a:solidFill>
                  <a:srgbClr val="00B050"/>
                </a:solidFill>
                <a:latin typeface="Arabic Typesetting" panose="03020402040406030203" pitchFamily="66" charset="-78"/>
                <a:cs typeface="Arabic Typesetting" panose="03020402040406030203" pitchFamily="66" charset="-78"/>
              </a:rPr>
              <a:t>حقوق عامة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بمعنى أنها  حقوق تثبت لكافة الناس ، حيث يتمتع بها جميع الناس على قدم المساواة ، على نحو  : </a:t>
            </a:r>
          </a:p>
          <a:p>
            <a:pPr algn="just" rtl="1"/>
            <a:r>
              <a:rPr lang="ar-DZ" sz="5200" b="1" dirty="0">
                <a:solidFill>
                  <a:srgbClr val="0070C0"/>
                </a:solidFill>
                <a:latin typeface="Arabic Typesetting" panose="03020402040406030203" pitchFamily="66" charset="-78"/>
                <a:cs typeface="Arabic Typesetting" panose="03020402040406030203" pitchFamily="66" charset="-78"/>
              </a:rPr>
              <a:t>حق الجميع في حمل اسم يتميزون به عن  غيرهم ، </a:t>
            </a:r>
          </a:p>
          <a:p>
            <a:pPr algn="just" rtl="1"/>
            <a:r>
              <a:rPr lang="ar-DZ" sz="5200" b="1" dirty="0">
                <a:solidFill>
                  <a:schemeClr val="tx1"/>
                </a:solidFill>
                <a:latin typeface="Arabic Typesetting" panose="03020402040406030203" pitchFamily="66" charset="-78"/>
                <a:cs typeface="Arabic Typesetting" panose="03020402040406030203" pitchFamily="66" charset="-78"/>
              </a:rPr>
              <a:t>و لهم أيضا ذات الحقوق المتعلق بحماية كيانهم المادي كالحق في سلامته الجسدية ،</a:t>
            </a:r>
          </a:p>
          <a:p>
            <a:pPr algn="just" rtl="1"/>
            <a:r>
              <a:rPr lang="ar-DZ" sz="5200" b="1" dirty="0">
                <a:solidFill>
                  <a:srgbClr val="0070C0"/>
                </a:solidFill>
                <a:latin typeface="Arabic Typesetting" panose="03020402040406030203" pitchFamily="66" charset="-78"/>
                <a:cs typeface="Arabic Typesetting" panose="03020402040406030203" pitchFamily="66" charset="-78"/>
              </a:rPr>
              <a:t> و نفس الأمر ينطبق على كيانهم المعنوي و المتمثل في الحق في الحياة الخاصة و غيرها من الحقوق المتصلة به .</a:t>
            </a:r>
          </a:p>
        </p:txBody>
      </p:sp>
    </p:spTree>
    <p:extLst>
      <p:ext uri="{BB962C8B-B14F-4D97-AF65-F5344CB8AC3E}">
        <p14:creationId xmlns:p14="http://schemas.microsoft.com/office/powerpoint/2010/main" val="427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اللصيقة بالشخصية </a:t>
            </a:r>
          </a:p>
          <a:p>
            <a:pPr marL="914400" indent="-914400" algn="just" rtl="1">
              <a:buAutoNum type="arabic1Minus" startAt="2"/>
            </a:pPr>
            <a:r>
              <a:rPr lang="ar-DZ" sz="5400" b="1" dirty="0">
                <a:solidFill>
                  <a:srgbClr val="00B050"/>
                </a:solidFill>
                <a:latin typeface="Arabic Typesetting" panose="03020402040406030203" pitchFamily="66" charset="-78"/>
                <a:cs typeface="Arabic Typesetting" panose="03020402040406030203" pitchFamily="66" charset="-78"/>
              </a:rPr>
              <a:t>حقوق لا يجوز التصرف فيها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و مقتضى ذلك أنه لا يجوز التنازل عنها للغير أو التصرف فيها بأي شكل من  الأشكال ، و ذلك في إطار  مقتضيات احترام الكرامة الإنسانية ، و خلاف ذلك يعد انتهاكا لإنسانية الانسان .</a:t>
            </a:r>
          </a:p>
        </p:txBody>
      </p:sp>
    </p:spTree>
    <p:extLst>
      <p:ext uri="{BB962C8B-B14F-4D97-AF65-F5344CB8AC3E}">
        <p14:creationId xmlns:p14="http://schemas.microsoft.com/office/powerpoint/2010/main" val="273542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اللصيقة بالشخصية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ج - حقوق  لا تنتقل بالميراث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لما  كانت  الحقوق اللصيقة بالشخصية حقوق غير مالية بطبيعتها فإنها لا تشكل جزءا من الذمة المالية للشخص ، و من ثم كان من الطبيعي أن لا تنتقل هذه الحقوق  إلى الورثة ، حيث تنقضي بانتهاء الشخصية القانونية  للشخص بالموت .</a:t>
            </a:r>
          </a:p>
        </p:txBody>
      </p:sp>
    </p:spTree>
    <p:extLst>
      <p:ext uri="{BB962C8B-B14F-4D97-AF65-F5344CB8AC3E}">
        <p14:creationId xmlns:p14="http://schemas.microsoft.com/office/powerpoint/2010/main" val="377503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الحقوق اللصيقة بالشخصية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اللصيقة بالشخصية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د - حقوق لا تسقط بالتقادم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إن القاعدة العامة في الحقوق لا سيما المالية منها هو سقوطها بالتقادم إذا لم يتم استعمالها من طرف صاحبها لمدة معينة من الزمن و التي يحددها القانون ، غير أن الأمر  يختلف في الحقوق اللصيقة بالشخصية ، حيث تظل هذه الحقوق ثابتة لصاحبها و لا يسري عليها نظام التقادم حتى عند عدم استعمالها  مهما طال الزمن . </a:t>
            </a:r>
          </a:p>
        </p:txBody>
      </p:sp>
    </p:spTree>
    <p:extLst>
      <p:ext uri="{BB962C8B-B14F-4D97-AF65-F5344CB8AC3E}">
        <p14:creationId xmlns:p14="http://schemas.microsoft.com/office/powerpoint/2010/main" val="151668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678</TotalTime>
  <Words>1743</Words>
  <Application>Microsoft Office PowerPoint</Application>
  <PresentationFormat>شاشة عريضة</PresentationFormat>
  <Paragraphs>135</Paragraphs>
  <Slides>24</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24</vt:i4>
      </vt:variant>
    </vt:vector>
  </HeadingPairs>
  <TitlesOfParts>
    <vt:vector size="29"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104</cp:revision>
  <dcterms:created xsi:type="dcterms:W3CDTF">2025-09-29T18:29:53Z</dcterms:created>
  <dcterms:modified xsi:type="dcterms:W3CDTF">2026-02-01T19:29:24Z</dcterms:modified>
</cp:coreProperties>
</file>