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10/12/2025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10/12/2025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10/12/2025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10/12/2025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10/12/2025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10/12/2025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التصرف المنشئ للحق و الناقل للحق و التصرف الكاشف للحق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أ ب - التصرف الناقل للحق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التصرف الناقل للحق هو التصرف الذي يؤدي إلى نقل و تحويل حق موجود أصلا في ذمة شخص معين قبل القيام بهذا التصرف  إلى ذمة شخص آخر بعد القيام بذلك التصرف الناقل ، على نحو عقد البيع لمنقول أو عقار  ، حيث ينقل عقد البيع هذا حق الملكية من شخص البائع إلى شخص المشتري .</a:t>
            </a:r>
          </a:p>
        </p:txBody>
      </p:sp>
    </p:spTree>
    <p:extLst>
      <p:ext uri="{BB962C8B-B14F-4D97-AF65-F5344CB8AC3E}">
        <p14:creationId xmlns:p14="http://schemas.microsoft.com/office/powerpoint/2010/main" val="2619077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التصرف المنشئ للحق و الناقل للحق و التصرف الكاشف للحق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أ ج - التصرف الكاشف للحق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التصرف الكاشف للحق هو تصرف  لا ينشئ حقا جديد ، كما أنه لا ينقل حقا موجود من ذمة شخص إلى آخر  ، لكنه يكشف و يظهر  و يثبت حقا كان موجودا في الأصل في صورة معينة و يكشفه في صورة أخرى ، كما هو الحال بالنسبة لعملية القسمة  التي تكشف عن حق ملكية الشخص  لجزء في ملكية مشتركة لتظهره في شكل حق ملكية مفرز .</a:t>
            </a:r>
          </a:p>
        </p:txBody>
      </p:sp>
    </p:spTree>
    <p:extLst>
      <p:ext uri="{BB962C8B-B14F-4D97-AF65-F5344CB8AC3E}">
        <p14:creationId xmlns:p14="http://schemas.microsoft.com/office/powerpoint/2010/main" val="1835611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رابعا : التصرف ما بين الأحياء و التصرف المضاف إلى ما بعد الموت: </a:t>
            </a:r>
            <a:r>
              <a:rPr lang="ar-DZ" sz="48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أ - التصرف ما بين الأحياء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التصرف القانوني ما بين الأحياء كمصدر للحق هو تصرف يتم  القيام من طرف أشخاص يتمتعون بالوجود في الحياة ، كما ينفذ أيضا كقاعدة عامة خلال وجودهم في هذه الحياة  ، كما هو الحال في عقود البيع  و الايجار  و الهبة ....</a:t>
            </a:r>
          </a:p>
        </p:txBody>
      </p:sp>
    </p:spTree>
    <p:extLst>
      <p:ext uri="{BB962C8B-B14F-4D97-AF65-F5344CB8AC3E}">
        <p14:creationId xmlns:p14="http://schemas.microsoft.com/office/powerpoint/2010/main" val="1199907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رابعا : التصرف ما بين الأحياء و التصرف المضاف إلى ما بعد الموت: </a:t>
            </a:r>
            <a:r>
              <a:rPr lang="ar-DZ" sz="48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ب - التصرف المضاف إلى ما بعد الموت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التصرف القانوني المضاف إلى ما بعد الموت كمصدر للحق هو تصرف يتم القيام من طرف أشخاص يتمتعون بالوجود في الحياة ، غير أن تنفيذ ذلك التصرف يؤجل إلى ما بعد وفاة القائم بالتصرف و رحيله من هذه الحياة ، حيث تشكل الوصية كتصرف من الموصي قبل وفاته أبرز تطبيقات هذا النوع من التصرفات ، و التي تعرف وفقا لقانون الأسرة الجزائري بأنها تمليك مصاف إلى ما بعد الموت ، بمعنى ترتب حق الملكية و لكن تنفيذه يكون إلى ما بعد وفاة الموصي . </a:t>
            </a:r>
          </a:p>
        </p:txBody>
      </p:sp>
    </p:spTree>
    <p:extLst>
      <p:ext uri="{BB962C8B-B14F-4D97-AF65-F5344CB8AC3E}">
        <p14:creationId xmlns:p14="http://schemas.microsoft.com/office/powerpoint/2010/main" val="3775183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 الشروط الموضوعية </a:t>
            </a:r>
          </a:p>
          <a:p>
            <a:pPr algn="just" rtl="1"/>
            <a:r>
              <a:rPr lang="ar-DZ" sz="6000" b="1" dirty="0">
                <a:solidFill>
                  <a:schemeClr val="tx1"/>
                </a:solidFill>
                <a:latin typeface="Arabic Typesetting" panose="03020402040406030203" pitchFamily="66" charset="-78"/>
                <a:cs typeface="Arabic Typesetting" panose="03020402040406030203" pitchFamily="66" charset="-78"/>
              </a:rPr>
              <a:t>ث</a:t>
            </a:r>
            <a:r>
              <a:rPr lang="ar-DZ" sz="6000" b="1" dirty="0">
                <a:solidFill>
                  <a:srgbClr val="C00000"/>
                </a:solidFill>
                <a:latin typeface="Arabic Typesetting" panose="03020402040406030203" pitchFamily="66" charset="-78"/>
                <a:cs typeface="Arabic Typesetting" panose="03020402040406030203" pitchFamily="66" charset="-78"/>
              </a:rPr>
              <a:t>انيا : الشروط الشكلية </a:t>
            </a:r>
          </a:p>
        </p:txBody>
      </p:sp>
    </p:spTree>
    <p:extLst>
      <p:ext uri="{BB962C8B-B14F-4D97-AF65-F5344CB8AC3E}">
        <p14:creationId xmlns:p14="http://schemas.microsoft.com/office/powerpoint/2010/main" val="4014401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أولا : الشروط الموضوعية </a:t>
            </a:r>
          </a:p>
          <a:p>
            <a:pPr algn="just" rtl="1"/>
            <a:r>
              <a:rPr lang="ar-DZ" sz="6000" b="1" dirty="0">
                <a:solidFill>
                  <a:schemeClr val="tx1"/>
                </a:solidFill>
                <a:latin typeface="Arabic Typesetting" panose="03020402040406030203" pitchFamily="66" charset="-78"/>
                <a:cs typeface="Arabic Typesetting" panose="03020402040406030203" pitchFamily="66" charset="-78"/>
              </a:rPr>
              <a:t>ث</a:t>
            </a:r>
            <a:r>
              <a:rPr lang="ar-DZ" sz="6000" b="1" dirty="0">
                <a:solidFill>
                  <a:srgbClr val="C00000"/>
                </a:solidFill>
                <a:latin typeface="Arabic Typesetting" panose="03020402040406030203" pitchFamily="66" charset="-78"/>
                <a:cs typeface="Arabic Typesetting" panose="03020402040406030203" pitchFamily="66" charset="-78"/>
              </a:rPr>
              <a:t>انيا : الشروط الشكلية </a:t>
            </a:r>
          </a:p>
        </p:txBody>
      </p:sp>
    </p:spTree>
    <p:extLst>
      <p:ext uri="{BB962C8B-B14F-4D97-AF65-F5344CB8AC3E}">
        <p14:creationId xmlns:p14="http://schemas.microsoft.com/office/powerpoint/2010/main" val="4130008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62500" lnSpcReduction="20000"/>
          </a:bodyPr>
          <a:lstStyle/>
          <a:p>
            <a:pPr algn="just" rtl="1"/>
            <a:r>
              <a:rPr lang="ar-DZ" sz="6400" b="1" dirty="0">
                <a:solidFill>
                  <a:srgbClr val="C00000"/>
                </a:solidFill>
                <a:latin typeface="Arabic Typesetting" panose="03020402040406030203" pitchFamily="66" charset="-78"/>
                <a:cs typeface="Arabic Typesetting" panose="03020402040406030203" pitchFamily="66" charset="-78"/>
              </a:rPr>
              <a:t>أولا : الشروط الموضوعية </a:t>
            </a:r>
          </a:p>
          <a:p>
            <a:pPr marL="1143000" indent="-1143000" algn="just" rtl="1">
              <a:buAutoNum type="arabicPlain"/>
            </a:pPr>
            <a:r>
              <a:rPr lang="ar-DZ" sz="6400" b="1" dirty="0">
                <a:solidFill>
                  <a:srgbClr val="C00000"/>
                </a:solidFill>
                <a:latin typeface="Arabic Typesetting" panose="03020402040406030203" pitchFamily="66" charset="-78"/>
                <a:cs typeface="Arabic Typesetting" panose="03020402040406030203" pitchFamily="66" charset="-78"/>
              </a:rPr>
              <a:t>- </a:t>
            </a:r>
            <a:r>
              <a:rPr lang="ar-DZ" sz="6400" b="1" dirty="0">
                <a:solidFill>
                  <a:srgbClr val="00B050"/>
                </a:solidFill>
                <a:latin typeface="Arabic Typesetting" panose="03020402040406030203" pitchFamily="66" charset="-78"/>
                <a:cs typeface="Arabic Typesetting" panose="03020402040406030203" pitchFamily="66" charset="-78"/>
              </a:rPr>
              <a:t>شروط انعقاد التصرف القانوني :</a:t>
            </a:r>
          </a:p>
          <a:p>
            <a:pPr algn="just" rtl="1"/>
            <a:r>
              <a:rPr lang="ar-DZ" sz="6000" b="1" dirty="0">
                <a:solidFill>
                  <a:srgbClr val="00B050"/>
                </a:solidFill>
                <a:latin typeface="Arabic Typesetting" panose="03020402040406030203" pitchFamily="66" charset="-78"/>
                <a:cs typeface="Arabic Typesetting" panose="03020402040406030203" pitchFamily="66" charset="-78"/>
              </a:rPr>
              <a:t> </a:t>
            </a:r>
            <a:r>
              <a:rPr lang="ar-DZ" sz="6000" b="1" dirty="0">
                <a:solidFill>
                  <a:schemeClr val="tx1"/>
                </a:solidFill>
                <a:latin typeface="Arabic Typesetting" panose="03020402040406030203" pitchFamily="66" charset="-78"/>
                <a:cs typeface="Arabic Typesetting" panose="03020402040406030203" pitchFamily="66" charset="-78"/>
              </a:rPr>
              <a:t>مهما تكن طبيعة التصرف القانوني على النحو السابق ذكره ، يشترط لقيامه و انعقاده و انتاج آثاره أن يكون مبنيا ابتداء على وجود إرادة كاملة للأشخاص القائمين بالتصرف القانوني ، حيث أن تخلف وجود إرادة أحد أشخاص التصرف القانوني يترتب عليها بالضرورة انتفاء هذا التصرف ، و يسري عليه نظام البطلان . </a:t>
            </a:r>
          </a:p>
          <a:p>
            <a:pPr algn="just" rtl="1"/>
            <a:r>
              <a:rPr lang="ar-DZ" sz="6000" b="1" dirty="0">
                <a:solidFill>
                  <a:schemeClr val="tx1"/>
                </a:solidFill>
                <a:latin typeface="Arabic Typesetting" panose="03020402040406030203" pitchFamily="66" charset="-78"/>
                <a:cs typeface="Arabic Typesetting" panose="03020402040406030203" pitchFamily="66" charset="-78"/>
              </a:rPr>
              <a:t>كما يتطلب التصرف القانوني لانعقاده وجود محل أو موضوع لهذا التصرف، حيث يشترط في موضوع التصرف أن يكون ممكنا و معينا أو قابل للتعين فضلا على أن يكون من الموضوعات المشروع التعامل فيها . </a:t>
            </a:r>
          </a:p>
          <a:p>
            <a:pPr algn="just" rtl="1"/>
            <a:r>
              <a:rPr lang="ar-DZ" sz="6000" b="1" dirty="0">
                <a:solidFill>
                  <a:schemeClr val="tx1"/>
                </a:solidFill>
                <a:latin typeface="Arabic Typesetting" panose="03020402040406030203" pitchFamily="66" charset="-78"/>
                <a:cs typeface="Arabic Typesetting" panose="03020402040406030203" pitchFamily="66" charset="-78"/>
              </a:rPr>
              <a:t>كما نشير أيضا إلى أن التصرف القانوني يقتضي لقيامه و انعقاده وجود سبب له ، و الذي هو عبارة عن الباعث الذي دفع إرادة  الشخص إلى أن تتجه إلى إحداث أثر قانوني ، هذا و يشترط في السبب أن يكون مشروعا </a:t>
            </a:r>
          </a:p>
          <a:p>
            <a:pPr algn="just" rtl="1"/>
            <a:endParaRPr lang="ar-DZ" sz="6000" b="1"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39404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أولا : الشروط الموضوعية </a:t>
            </a:r>
          </a:p>
          <a:p>
            <a:pPr algn="just" rtl="1"/>
            <a:r>
              <a:rPr lang="ar-DZ" sz="16000" b="1" dirty="0">
                <a:solidFill>
                  <a:srgbClr val="C00000"/>
                </a:solidFill>
                <a:latin typeface="Arabic Typesetting" panose="03020402040406030203" pitchFamily="66" charset="-78"/>
                <a:cs typeface="Arabic Typesetting" panose="03020402040406030203" pitchFamily="66" charset="-78"/>
              </a:rPr>
              <a:t>2</a:t>
            </a:r>
            <a:r>
              <a:rPr lang="ar-DZ" sz="16000" b="1" dirty="0">
                <a:solidFill>
                  <a:srgbClr val="00B050"/>
                </a:solidFill>
                <a:latin typeface="Arabic Typesetting" panose="03020402040406030203" pitchFamily="66" charset="-78"/>
                <a:cs typeface="Arabic Typesetting" panose="03020402040406030203" pitchFamily="66" charset="-78"/>
              </a:rPr>
              <a:t> - شروط صحة التصرف القانوني </a:t>
            </a:r>
            <a:r>
              <a:rPr lang="ar-DZ" sz="16000" b="1" dirty="0">
                <a:solidFill>
                  <a:srgbClr val="C00000"/>
                </a:solidFill>
                <a:latin typeface="Arabic Typesetting" panose="03020402040406030203" pitchFamily="66" charset="-78"/>
                <a:cs typeface="Arabic Typesetting" panose="03020402040406030203" pitchFamily="66" charset="-78"/>
              </a:rPr>
              <a:t>: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قد  يقوم و ينعقد التصرف القانوني بناء على إرادة كاملة للأشخاص القائمين بهذا التصرف وفقا لما سبق بيانه ،  و لكن فضلا عن ذلك يستلزم  أيضا لصحة التصرف القانوني أن يكون رضا أشخاصه صحيحا و خاليا من العيوب التي يمكن أن تشوبه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و في هذا الإطار حدد المشرع الجزائري العيوب التي يمكن أن تشوب الرضا ضمن أحكام القانون المدني في كل من عيب الغلط و كذا عيب التدليس بالإضافة إلى عيب الاكراه، و فضلا عن عيب الاستغلال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هذا و نشير إلى أنه يترتب على مشوبة رضا أحد أشخاص التصرف القانوني بعيب الغلط أو عيب التدليس أو عيب الاكراه أو عيب الاستغلال ، بأن يجعل من التصرف القانوني تصرفا قابلا للإبطال لمصلحة الشخص الذي وقع رضاه في عيب من هذه العيوب</a:t>
            </a:r>
            <a:endParaRPr lang="ar-DZ" sz="6000" b="1" dirty="0">
              <a:solidFill>
                <a:srgbClr val="C0000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39152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40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 </a:t>
            </a:r>
            <a:r>
              <a:rPr lang="ar-DZ" sz="13500" b="1" dirty="0">
                <a:solidFill>
                  <a:srgbClr val="C00000"/>
                </a:solidFill>
                <a:latin typeface="Arabic Typesetting" panose="03020402040406030203" pitchFamily="66" charset="-78"/>
                <a:cs typeface="Arabic Typesetting" panose="03020402040406030203" pitchFamily="66" charset="-78"/>
              </a:rPr>
              <a:t>ثانيا: الشروط الشكلية </a:t>
            </a:r>
          </a:p>
          <a:p>
            <a:pPr algn="just" rtl="1"/>
            <a:r>
              <a:rPr lang="ar-DZ" sz="13500" b="1" dirty="0">
                <a:solidFill>
                  <a:srgbClr val="00B050"/>
                </a:solidFill>
                <a:latin typeface="Arabic Typesetting" panose="03020402040406030203" pitchFamily="66" charset="-78"/>
                <a:cs typeface="Arabic Typesetting" panose="03020402040406030203" pitchFamily="66" charset="-78"/>
              </a:rPr>
              <a:t>1- الرضائية هي الأصل في التصرفات القانونية </a:t>
            </a:r>
            <a:r>
              <a:rPr lang="ar-DZ" sz="13500" b="1" dirty="0">
                <a:solidFill>
                  <a:srgbClr val="C00000"/>
                </a:solidFill>
                <a:latin typeface="Arabic Typesetting" panose="03020402040406030203" pitchFamily="66" charset="-78"/>
                <a:cs typeface="Arabic Typesetting" panose="03020402040406030203" pitchFamily="66" charset="-78"/>
              </a:rPr>
              <a:t>:</a:t>
            </a:r>
          </a:p>
          <a:p>
            <a:pPr algn="just" rtl="1"/>
            <a:r>
              <a:rPr lang="ar-DZ" sz="13500" b="1" dirty="0">
                <a:solidFill>
                  <a:srgbClr val="C00000"/>
                </a:solidFill>
                <a:latin typeface="Arabic Typesetting" panose="03020402040406030203" pitchFamily="66" charset="-78"/>
                <a:cs typeface="Arabic Typesetting" panose="03020402040406030203" pitchFamily="66" charset="-78"/>
              </a:rPr>
              <a:t> </a:t>
            </a:r>
            <a:r>
              <a:rPr lang="ar-DZ" sz="13500" b="1" dirty="0">
                <a:solidFill>
                  <a:schemeClr val="tx1"/>
                </a:solidFill>
                <a:latin typeface="Arabic Typesetting" panose="03020402040406030203" pitchFamily="66" charset="-78"/>
                <a:cs typeface="Arabic Typesetting" panose="03020402040406030203" pitchFamily="66" charset="-78"/>
              </a:rPr>
              <a:t>كأصل عام تعد الرضائية القائمة على مبدأ سلطان الإرادة هي الأساس و الأصل في إجراء التصرفات القانونية  ، حيث يكفي لانعقاد التصرف التقاء الرضا  الإيجابي للأشخاص أطراف التصرف القانوني ، فيقررون ما يشاؤون من  إنشاء لحقوق أو تعديلها أو نقلها . </a:t>
            </a:r>
            <a:endParaRPr lang="ar-DZ" sz="45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6099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325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 </a:t>
            </a:r>
            <a:r>
              <a:rPr lang="ar-DZ" sz="13500" b="1" dirty="0">
                <a:solidFill>
                  <a:srgbClr val="C00000"/>
                </a:solidFill>
                <a:latin typeface="Arabic Typesetting" panose="03020402040406030203" pitchFamily="66" charset="-78"/>
                <a:cs typeface="Arabic Typesetting" panose="03020402040406030203" pitchFamily="66" charset="-78"/>
              </a:rPr>
              <a:t>ثانيا: الشروط الشكلية </a:t>
            </a:r>
          </a:p>
          <a:p>
            <a:pPr algn="just" rtl="1"/>
            <a:r>
              <a:rPr lang="ar-DZ" sz="13500" b="1" dirty="0">
                <a:solidFill>
                  <a:srgbClr val="00B050"/>
                </a:solidFill>
                <a:latin typeface="Arabic Typesetting" panose="03020402040406030203" pitchFamily="66" charset="-78"/>
                <a:cs typeface="Arabic Typesetting" panose="03020402040406030203" pitchFamily="66" charset="-78"/>
              </a:rPr>
              <a:t>2- الشكلية كاستثناء في عدد من التصرفات القانونية : </a:t>
            </a:r>
          </a:p>
          <a:p>
            <a:pPr algn="just" rtl="1"/>
            <a:r>
              <a:rPr lang="ar-DZ" sz="13500" b="1" dirty="0">
                <a:solidFill>
                  <a:schemeClr val="tx1"/>
                </a:solidFill>
                <a:latin typeface="Arabic Typesetting" panose="03020402040406030203" pitchFamily="66" charset="-78"/>
                <a:cs typeface="Arabic Typesetting" panose="03020402040406030203" pitchFamily="66" charset="-78"/>
              </a:rPr>
              <a:t>خروجا عن قاعدة الرضائية في التصرفات القانونية المشار إليها أعلاه ، قد يستلزم المشرع في بعض الحالات أن يتم إجراء التصرف القانوني وفق ضوابط شكلية معينة .</a:t>
            </a:r>
          </a:p>
          <a:p>
            <a:pPr algn="just" rtl="1"/>
            <a:r>
              <a:rPr lang="ar-DZ" sz="13500" b="1" dirty="0">
                <a:solidFill>
                  <a:schemeClr val="tx1"/>
                </a:solidFill>
                <a:latin typeface="Arabic Typesetting" panose="03020402040406030203" pitchFamily="66" charset="-78"/>
                <a:cs typeface="Arabic Typesetting" panose="03020402040406030203" pitchFamily="66" charset="-78"/>
              </a:rPr>
              <a:t>و في هذا الإطار نسجل تكريس المشرع الجزائري لمسألة الشكلية في بعض التصرفات القانونية على نحو تلك المتعلقة بنقل الملكيات العقارية أو الحقوق العقارية أو المحلات التجارية أو المحلات الصناعية أو كل عنصر من عناصرها ، و كذا التصرفات المتعلقة بإنشاء و تأسيس الشركات ، و التي يتعين أن تتم في قالب رسمي أمام ضابط عمومي تحت طائلة البطلان  </a:t>
            </a:r>
            <a:r>
              <a:rPr lang="ar-DZ" sz="13500" b="1" dirty="0">
                <a:solidFill>
                  <a:srgbClr val="00B05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103472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a:t>
            </a:r>
            <a:r>
              <a:rPr lang="ar-DZ" sz="7300" b="1" dirty="0">
                <a:solidFill>
                  <a:srgbClr val="0070C0"/>
                </a:solidFill>
                <a:latin typeface="Arabic Typesetting" panose="03020402040406030203" pitchFamily="66" charset="-78"/>
                <a:ea typeface="+mn-ea"/>
                <a:cs typeface="Arabic Typesetting" panose="03020402040406030203" pitchFamily="66" charset="-78"/>
              </a:rPr>
              <a:t>الرابع</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 مصادر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الواقعة القانونية</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a:t>
            </a:r>
            <a:r>
              <a:rPr lang="ar-DZ" sz="5400" b="1" dirty="0">
                <a:solidFill>
                  <a:srgbClr val="FF0000"/>
                </a:solidFill>
                <a:ea typeface="SimSun" panose="02010600030101010101" pitchFamily="2" charset="-122"/>
                <a:cs typeface="Sakkal Majalla" panose="02000000000000000000" pitchFamily="2" charset="-78"/>
              </a:rPr>
              <a:t>التصرف القانوني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 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شروط التصرف القانوني :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325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 </a:t>
            </a:r>
            <a:r>
              <a:rPr lang="ar-DZ" sz="13500" b="1" dirty="0">
                <a:solidFill>
                  <a:srgbClr val="C00000"/>
                </a:solidFill>
                <a:latin typeface="Arabic Typesetting" panose="03020402040406030203" pitchFamily="66" charset="-78"/>
                <a:cs typeface="Arabic Typesetting" panose="03020402040406030203" pitchFamily="66" charset="-78"/>
              </a:rPr>
              <a:t>ثانيا: الشروط الشكلية </a:t>
            </a:r>
          </a:p>
          <a:p>
            <a:pPr algn="just" rtl="1"/>
            <a:r>
              <a:rPr lang="ar-DZ" sz="13500" b="1" dirty="0">
                <a:solidFill>
                  <a:srgbClr val="00B050"/>
                </a:solidFill>
                <a:latin typeface="Arabic Typesetting" panose="03020402040406030203" pitchFamily="66" charset="-78"/>
                <a:cs typeface="Arabic Typesetting" panose="03020402040406030203" pitchFamily="66" charset="-78"/>
              </a:rPr>
              <a:t>2- الشكلية كاستثناء في عدد من التصرفات القانونية : </a:t>
            </a:r>
          </a:p>
          <a:p>
            <a:pPr algn="just" rtl="1"/>
            <a:r>
              <a:rPr lang="ar-DZ" sz="14800" b="1" dirty="0">
                <a:solidFill>
                  <a:schemeClr val="tx1"/>
                </a:solidFill>
                <a:latin typeface="Arabic Typesetting" panose="03020402040406030203" pitchFamily="66" charset="-78"/>
                <a:cs typeface="Arabic Typesetting" panose="03020402040406030203" pitchFamily="66" charset="-78"/>
              </a:rPr>
              <a:t>حيث تعتبر الشكلية في هذه التصرفات ركنا أساسيا من أركان ذلك التصرف يضاف إلى أركان الأخرى للتصرفات القانونية من رضا  و محل  و  سبب وفقا لما سبق بيانه  . </a:t>
            </a:r>
          </a:p>
          <a:p>
            <a:pPr algn="just" rtl="1"/>
            <a:r>
              <a:rPr lang="ar-DZ" sz="14800" b="1" dirty="0">
                <a:solidFill>
                  <a:schemeClr val="tx1"/>
                </a:solidFill>
                <a:latin typeface="Arabic Typesetting" panose="03020402040406030203" pitchFamily="66" charset="-78"/>
                <a:cs typeface="Arabic Typesetting" panose="03020402040406030203" pitchFamily="66" charset="-78"/>
              </a:rPr>
              <a:t>كما نسجل فكرة الشكلية أيضا في بعض التصرفات القانونية على نحو المتطلبات الإدارية المتعلقة بالتراخيص أو التصاريح المسبقة لعقود العمل الخاصة بالأجانب . </a:t>
            </a:r>
          </a:p>
          <a:p>
            <a:pPr algn="just" rtl="1"/>
            <a:r>
              <a:rPr lang="ar-DZ" sz="13500" b="1" dirty="0">
                <a:solidFill>
                  <a:srgbClr val="00B05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307391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a:bodyPr>
          <a:lstStyle/>
          <a:p>
            <a:pPr algn="just" rtl="1"/>
            <a:r>
              <a:rPr lang="ar-DZ" sz="5300" b="1" dirty="0">
                <a:solidFill>
                  <a:srgbClr val="FF0000"/>
                </a:solidFill>
                <a:latin typeface="Arabic Typesetting" panose="03020402040406030203" pitchFamily="66" charset="-78"/>
                <a:cs typeface="Arabic Typesetting" panose="03020402040406030203" pitchFamily="66" charset="-78"/>
              </a:rPr>
              <a:t>المطلب الثاني : التصرف القانوني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5300" b="1" dirty="0">
                <a:solidFill>
                  <a:srgbClr val="0070C0"/>
                </a:solidFill>
                <a:latin typeface="Arabic Typesetting" panose="03020402040406030203" pitchFamily="66" charset="-78"/>
                <a:cs typeface="Arabic Typesetting" panose="03020402040406030203" pitchFamily="66" charset="-78"/>
              </a:rPr>
              <a:t>يقصد بالتصرفات القانونية تلك الأعمال التي يأتيها الأشخاص القانونيون بإرادتهم ، مرتبة  بذلك آثار من الممكن أن تتمثل في حقوق و التزامات على الأطراف المتعاملة                . </a:t>
            </a:r>
            <a:r>
              <a:rPr lang="ar-DZ" sz="4900" b="1" dirty="0">
                <a:solidFill>
                  <a:srgbClr val="0070C0"/>
                </a:solidFill>
                <a:latin typeface="Arabic Typesetting" panose="03020402040406030203" pitchFamily="66" charset="-78"/>
                <a:cs typeface="Arabic Typesetting" panose="03020402040406030203" pitchFamily="66" charset="-78"/>
              </a:rPr>
              <a:t>.</a:t>
            </a:r>
            <a:br>
              <a:rPr lang="ar-DZ" sz="4900" b="1" dirty="0">
                <a:solidFill>
                  <a:srgbClr val="0070C0"/>
                </a:solidFill>
                <a:latin typeface="Arabic Typesetting" panose="03020402040406030203" pitchFamily="66" charset="-78"/>
                <a:cs typeface="Arabic Typesetting" panose="03020402040406030203" pitchFamily="66" charset="-78"/>
              </a:rPr>
            </a:b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التصرف من جانب واحد  و التصرف من جانبين :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ثانيا : التصرف بعوض و التصرف على سبيل التبرع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التصرف المنشئ للحق و الناقل للحق و التصرف الكاشف للحق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رابعا : التصرف ما بين الأحياء و التصرف المضاف إلى ما بعد الموت: </a:t>
            </a:r>
          </a:p>
        </p:txBody>
      </p:sp>
    </p:spTree>
    <p:extLst>
      <p:ext uri="{BB962C8B-B14F-4D97-AF65-F5344CB8AC3E}">
        <p14:creationId xmlns:p14="http://schemas.microsoft.com/office/powerpoint/2010/main" val="356993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التصرف من جانب واحد  و التصرف من جانبين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أ - التصرف القانوني من جانب واحد </a:t>
            </a:r>
            <a:r>
              <a:rPr lang="ar-DZ" sz="48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يكفي لقيام التصرف القانوني من جانب واحد ، وجود إرادة صحيحة لشخص واحد ،   كما يطلق على هذا التصرف أيضا التصرف بإرادة منفردة ، حيث لا يحتاج الأمر  إلى وجود إرادة مقابلة لتقبل أو ترفض هذا التصرف ، كما هو الحال بالنسبة لموضوع الوصية ، حيث يوصي الشخص أثناء حياته لمنح حق  مالي لشخص آخر  ، بعد وفاة الأول من غير أن تكون لإرادة الثاني دور في هذا التصرف </a:t>
            </a:r>
          </a:p>
        </p:txBody>
      </p:sp>
    </p:spTree>
    <p:extLst>
      <p:ext uri="{BB962C8B-B14F-4D97-AF65-F5344CB8AC3E}">
        <p14:creationId xmlns:p14="http://schemas.microsoft.com/office/powerpoint/2010/main" val="3793487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التصرف من جانب واحد  و التصرف من جانبين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ب - التصرف القانوني من جانبين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يقتضي التصرف القانوني من جانبين ، وجود إرادتين صحيحتين لشخصين متقابلين ، حيث  يتفقان على طبيعة التصرف و موضوعه  ، و كيفيات تنفيذه فضلا عن  الحقوق و الالتزامات المترتبة في ذمة كل واحد منهما  و الناجمة عن هذا التصرف ، حيث تعتبر العقود بمختلف أنواعها  و موضوعاتها تكريس جلي و واضح لهذا النوع من التصرفات القانونية من جانبين . </a:t>
            </a:r>
          </a:p>
        </p:txBody>
      </p:sp>
    </p:spTree>
    <p:extLst>
      <p:ext uri="{BB962C8B-B14F-4D97-AF65-F5344CB8AC3E}">
        <p14:creationId xmlns:p14="http://schemas.microsoft.com/office/powerpoint/2010/main" val="412897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التصرف بعوض و التصرف على سبيل التبرع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أ - التصرف بعوض أو مقابل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يستغرق هذا النوع من التصرفات ، الغالبية العظمى من التصرفات القانونية التي تحدث في واقع تنظيم العلاقات ذات الصلة باكتساب الحقوق و التحمل بالالتزامات ، حيث يقتضي هذا النوع من التصرفات حصول كل طرف من أطراف التصرف القانوني على حقوق و منافع ، و في المقابل يتحمل أيضا كل طرف من أطراف ذات التصرف واجبات  و التزامات تجاه  الطرف المقابل في التصرف القانوني، على نحو  عقد البيع الذي يكرس حق المشتري في نقل الملكية إليه  و  حق البائع في تسلم ثمن البيع  ، و كذا حق المستأجر في الانتفاع من العين المؤجرة و  حق المؤجر في الحصول على ثمن الايجار </a:t>
            </a:r>
          </a:p>
        </p:txBody>
      </p:sp>
    </p:spTree>
    <p:extLst>
      <p:ext uri="{BB962C8B-B14F-4D97-AF65-F5344CB8AC3E}">
        <p14:creationId xmlns:p14="http://schemas.microsoft.com/office/powerpoint/2010/main" val="1849209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التصرف بعوض و التصرف على سبيل التبرع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ب - التصرف على سبيل التبرع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يعتبر التصرف على سبيل التبرع صورة من صور التصرفات القانونية و التي تستلزم وجود طرفان ، فيها ، غير أن الالتزام بالحق في هذا النوع من التصرفات يقع على عاتق طرف واحد فقط و الذي هو المتبرع  ، دون الطرف المقابل  و الذي هو المتبرع له ، الذي لا يلتزم بأي عوض أو مقابل للشخص المتبرع على نحو عقد الهبة أو الوصية .</a:t>
            </a:r>
          </a:p>
        </p:txBody>
      </p:sp>
    </p:spTree>
    <p:extLst>
      <p:ext uri="{BB962C8B-B14F-4D97-AF65-F5344CB8AC3E}">
        <p14:creationId xmlns:p14="http://schemas.microsoft.com/office/powerpoint/2010/main" val="130806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تصنيف التصرفات القانونية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التصرف المنشئ للحق و الناقل للحق و التصرف الكاشف للحق </a:t>
            </a:r>
            <a:r>
              <a:rPr lang="ar-DZ" sz="4800" b="1" dirty="0">
                <a:solidFill>
                  <a:srgbClr val="C00000"/>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أ </a:t>
            </a:r>
            <a:r>
              <a:rPr lang="ar-DZ" sz="4800" b="1" dirty="0" err="1">
                <a:solidFill>
                  <a:srgbClr val="00B050"/>
                </a:solidFill>
                <a:latin typeface="Arabic Typesetting" panose="03020402040406030203" pitchFamily="66" charset="-78"/>
                <a:cs typeface="Arabic Typesetting" panose="03020402040406030203" pitchFamily="66" charset="-78"/>
              </a:rPr>
              <a:t>أ</a:t>
            </a:r>
            <a:r>
              <a:rPr lang="ar-DZ" sz="4800" b="1" dirty="0">
                <a:solidFill>
                  <a:srgbClr val="00B050"/>
                </a:solidFill>
                <a:latin typeface="Arabic Typesetting" panose="03020402040406030203" pitchFamily="66" charset="-78"/>
                <a:cs typeface="Arabic Typesetting" panose="03020402040406030203" pitchFamily="66" charset="-78"/>
              </a:rPr>
              <a:t>- التصرف المنشئ للحق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التصرف القانوني المنشئ للحق هو التصرف الذي يؤدي إلى إنشاء و إحداث حق جديد لم يكن موجودا في السابق قبل إتيان هذا التصرف  ، على نحو  عقد الزواج و الذي يرتب حقوق جديدة  متبادلة في ذمة كل زوج للزوج الآخر  ، حيث لم تكن تلك الحقوق مكرسة قبل ترتيب عقد الزواج بينهما ..</a:t>
            </a:r>
          </a:p>
        </p:txBody>
      </p:sp>
    </p:spTree>
    <p:extLst>
      <p:ext uri="{BB962C8B-B14F-4D97-AF65-F5344CB8AC3E}">
        <p14:creationId xmlns:p14="http://schemas.microsoft.com/office/powerpoint/2010/main" val="2835224067"/>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608</TotalTime>
  <Words>1536</Words>
  <Application>Microsoft Office PowerPoint</Application>
  <PresentationFormat>شاشة عريضة</PresentationFormat>
  <Paragraphs>84</Paragraphs>
  <Slides>20</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20</vt:i4>
      </vt:variant>
    </vt:vector>
  </HeadingPairs>
  <TitlesOfParts>
    <vt:vector size="25"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الرابع : مصادر الحق   المطلب الأول : الواقعة القانونية المطلب الثاني : التصرف القانوني    </vt:lpstr>
      <vt:lpstr>المطلب الثاني : التصرف القانوني                         :  يقصد بالتصرفات القانونية تلك الأعمال التي يأتيها الأشخاص القانونيون بإرادتهم ، مرتبة  بذلك آثار من الممكن أن تتمثل في حقوق و التزامات على الأطراف المتعاملة                .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242</cp:revision>
  <dcterms:created xsi:type="dcterms:W3CDTF">2025-09-29T18:29:53Z</dcterms:created>
  <dcterms:modified xsi:type="dcterms:W3CDTF">2025-12-10T20:39:17Z</dcterms:modified>
</cp:coreProperties>
</file>