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68" r:id="rId3"/>
    <p:sldId id="257" r:id="rId4"/>
    <p:sldId id="256" r:id="rId5"/>
    <p:sldId id="271" r:id="rId6"/>
    <p:sldId id="258" r:id="rId7"/>
    <p:sldId id="259" r:id="rId8"/>
    <p:sldId id="269" r:id="rId9"/>
    <p:sldId id="262" r:id="rId10"/>
    <p:sldId id="272" r:id="rId11"/>
    <p:sldId id="263" r:id="rId12"/>
    <p:sldId id="264" r:id="rId13"/>
    <p:sldId id="265" r:id="rId14"/>
    <p:sldId id="270" r:id="rId15"/>
    <p:sldId id="266" r:id="rId16"/>
  </p:sldIdLst>
  <p:sldSz cx="18288000" cy="10287000"/>
  <p:notesSz cx="6858000" cy="9144000"/>
  <p:embeddedFontLst>
    <p:embeddedFont>
      <p:font typeface="Sakkal Majalla" pitchFamily="2" charset="-78"/>
      <p:regular r:id="rId18"/>
      <p:bold r:id="rId19"/>
    </p:embeddedFont>
    <p:embeddedFont>
      <p:font typeface="Cairo" charset="-78"/>
      <p:regular r:id="rId20"/>
    </p:embeddedFont>
    <p:embeddedFont>
      <p:font typeface="Calibri" pitchFamily="34" charset="0"/>
      <p:regular r:id="rId21"/>
      <p:bold r:id="rId22"/>
      <p:italic r:id="rId23"/>
      <p:boldItalic r:id="rId24"/>
    </p:embeddedFont>
    <p:embeddedFont>
      <p:font typeface="Calibri Light"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49" d="100"/>
          <a:sy n="49" d="100"/>
        </p:scale>
        <p:origin x="-6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D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0622620-7EBA-4BE4-98C0-36EE092651D3}" type="datetimeFigureOut">
              <a:rPr lang="ar-DZ" smtClean="0"/>
              <a:pPr/>
              <a:t>09-05-1446</a:t>
            </a:fld>
            <a:endParaRPr lang="ar-D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D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D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D752689D-0A5C-4745-9336-D7B314C92178}" type="slidenum">
              <a:rPr lang="ar-DZ" smtClean="0"/>
              <a:pPr/>
              <a:t>‹N°›</a:t>
            </a:fld>
            <a:endParaRPr lang="ar-DZ"/>
          </a:p>
        </p:txBody>
      </p:sp>
    </p:spTree>
    <p:extLst>
      <p:ext uri="{BB962C8B-B14F-4D97-AF65-F5344CB8AC3E}">
        <p14:creationId xmlns:p14="http://schemas.microsoft.com/office/powerpoint/2010/main" xmlns="" val="263244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DZ" dirty="0"/>
          </a:p>
        </p:txBody>
      </p:sp>
      <p:sp>
        <p:nvSpPr>
          <p:cNvPr id="4" name="Slide Number Placeholder 3"/>
          <p:cNvSpPr>
            <a:spLocks noGrp="1"/>
          </p:cNvSpPr>
          <p:nvPr>
            <p:ph type="sldNum" sz="quarter" idx="10"/>
          </p:nvPr>
        </p:nvSpPr>
        <p:spPr/>
        <p:txBody>
          <a:bodyPr/>
          <a:lstStyle/>
          <a:p>
            <a:fld id="{D752689D-0A5C-4745-9336-D7B314C92178}" type="slidenum">
              <a:rPr lang="ar-DZ" smtClean="0"/>
              <a:pPr/>
              <a:t>10</a:t>
            </a:fld>
            <a:endParaRPr lang="ar-DZ"/>
          </a:p>
        </p:txBody>
      </p:sp>
    </p:spTree>
    <p:extLst>
      <p:ext uri="{BB962C8B-B14F-4D97-AF65-F5344CB8AC3E}">
        <p14:creationId xmlns:p14="http://schemas.microsoft.com/office/powerpoint/2010/main" xmlns="" val="356165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ar-DZ"/>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ar-DZ"/>
          </a:p>
        </p:txBody>
      </p:sp>
      <p:sp>
        <p:nvSpPr>
          <p:cNvPr id="4" name="Date Placeholder 3"/>
          <p:cNvSpPr>
            <a:spLocks noGrp="1"/>
          </p:cNvSpPr>
          <p:nvPr>
            <p:ph type="dt" sz="half" idx="10"/>
          </p:nvPr>
        </p:nvSpPr>
        <p:spPr/>
        <p:txBody>
          <a:bodyPr/>
          <a:lstStyle/>
          <a:p>
            <a:pPr defTabSz="1371600"/>
            <a:fld id="{D5710F07-86AE-4DA3-AC90-FC8D7FFC4C69}" type="datetimeFigureOut">
              <a:rPr lang="fr-FR" smtClean="0">
                <a:solidFill>
                  <a:prstClr val="black">
                    <a:tint val="75000"/>
                  </a:prstClr>
                </a:solidFill>
              </a:rPr>
              <a:pPr defTabSz="1371600"/>
              <a:t>10/11/2024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CA264086-3B4E-4FFD-97C5-76DD7991EF9D}" type="slidenum">
              <a:rPr lang="fr-FR" smtClean="0">
                <a:solidFill>
                  <a:prstClr val="black">
                    <a:tint val="75000"/>
                  </a:prstClr>
                </a:solidFill>
              </a:rPr>
              <a:pPr defTabSz="1371600"/>
              <a:t>‹N°›</a:t>
            </a:fld>
            <a:endParaRPr lang="fr-FR">
              <a:solidFill>
                <a:prstClr val="black">
                  <a:tint val="75000"/>
                </a:prstClr>
              </a:solidFill>
            </a:endParaRPr>
          </a:p>
        </p:txBody>
      </p:sp>
    </p:spTree>
    <p:extLst>
      <p:ext uri="{BB962C8B-B14F-4D97-AF65-F5344CB8AC3E}">
        <p14:creationId xmlns:p14="http://schemas.microsoft.com/office/powerpoint/2010/main" xmlns="" val="27059653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10"/>
          </p:nvPr>
        </p:nvSpPr>
        <p:spPr/>
        <p:txBody>
          <a:bodyPr/>
          <a:lstStyle/>
          <a:p>
            <a:pPr defTabSz="1371600"/>
            <a:fld id="{D5710F07-86AE-4DA3-AC90-FC8D7FFC4C69}" type="datetimeFigureOut">
              <a:rPr lang="fr-FR" smtClean="0">
                <a:solidFill>
                  <a:prstClr val="black">
                    <a:tint val="75000"/>
                  </a:prstClr>
                </a:solidFill>
              </a:rPr>
              <a:pPr defTabSz="1371600"/>
              <a:t>10/11/2024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CA264086-3B4E-4FFD-97C5-76DD7991EF9D}" type="slidenum">
              <a:rPr lang="fr-FR" smtClean="0">
                <a:solidFill>
                  <a:prstClr val="black">
                    <a:tint val="75000"/>
                  </a:prstClr>
                </a:solidFill>
              </a:rPr>
              <a:pPr defTabSz="1371600"/>
              <a:t>‹N°›</a:t>
            </a:fld>
            <a:endParaRPr lang="fr-FR">
              <a:solidFill>
                <a:prstClr val="black">
                  <a:tint val="75000"/>
                </a:prstClr>
              </a:solidFill>
            </a:endParaRPr>
          </a:p>
        </p:txBody>
      </p:sp>
    </p:spTree>
    <p:extLst>
      <p:ext uri="{BB962C8B-B14F-4D97-AF65-F5344CB8AC3E}">
        <p14:creationId xmlns:p14="http://schemas.microsoft.com/office/powerpoint/2010/main" xmlns="" val="33025472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ar-DZ"/>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371600"/>
            <a:fld id="{D5710F07-86AE-4DA3-AC90-FC8D7FFC4C69}" type="datetimeFigureOut">
              <a:rPr lang="fr-FR" smtClean="0">
                <a:solidFill>
                  <a:prstClr val="black">
                    <a:tint val="75000"/>
                  </a:prstClr>
                </a:solidFill>
              </a:rPr>
              <a:pPr defTabSz="1371600"/>
              <a:t>10/11/2024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CA264086-3B4E-4FFD-97C5-76DD7991EF9D}" type="slidenum">
              <a:rPr lang="fr-FR" smtClean="0">
                <a:solidFill>
                  <a:prstClr val="black">
                    <a:tint val="75000"/>
                  </a:prstClr>
                </a:solidFill>
              </a:rPr>
              <a:pPr defTabSz="1371600"/>
              <a:t>‹N°›</a:t>
            </a:fld>
            <a:endParaRPr lang="fr-FR">
              <a:solidFill>
                <a:prstClr val="black">
                  <a:tint val="75000"/>
                </a:prstClr>
              </a:solidFill>
            </a:endParaRPr>
          </a:p>
        </p:txBody>
      </p:sp>
    </p:spTree>
    <p:extLst>
      <p:ext uri="{BB962C8B-B14F-4D97-AF65-F5344CB8AC3E}">
        <p14:creationId xmlns:p14="http://schemas.microsoft.com/office/powerpoint/2010/main" xmlns="" val="42581588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Content Placeholder 2"/>
          <p:cNvSpPr>
            <a:spLocks noGrp="1"/>
          </p:cNvSpPr>
          <p:nvPr>
            <p:ph sz="half" idx="1"/>
          </p:nvPr>
        </p:nvSpPr>
        <p:spPr>
          <a:xfrm>
            <a:off x="1257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Content Placeholder 3"/>
          <p:cNvSpPr>
            <a:spLocks noGrp="1"/>
          </p:cNvSpPr>
          <p:nvPr>
            <p:ph sz="half" idx="2"/>
          </p:nvPr>
        </p:nvSpPr>
        <p:spPr>
          <a:xfrm>
            <a:off x="9258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5" name="Date Placeholder 4"/>
          <p:cNvSpPr>
            <a:spLocks noGrp="1"/>
          </p:cNvSpPr>
          <p:nvPr>
            <p:ph type="dt" sz="half" idx="10"/>
          </p:nvPr>
        </p:nvSpPr>
        <p:spPr/>
        <p:txBody>
          <a:bodyPr/>
          <a:lstStyle/>
          <a:p>
            <a:pPr defTabSz="1371600"/>
            <a:fld id="{D5710F07-86AE-4DA3-AC90-FC8D7FFC4C69}" type="datetimeFigureOut">
              <a:rPr lang="fr-FR" smtClean="0">
                <a:solidFill>
                  <a:prstClr val="black">
                    <a:tint val="75000"/>
                  </a:prstClr>
                </a:solidFill>
              </a:rPr>
              <a:pPr defTabSz="1371600"/>
              <a:t>10/11/2024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CA264086-3B4E-4FFD-97C5-76DD7991EF9D}" type="slidenum">
              <a:rPr lang="fr-FR" smtClean="0">
                <a:solidFill>
                  <a:prstClr val="black">
                    <a:tint val="75000"/>
                  </a:prstClr>
                </a:solidFill>
              </a:rPr>
              <a:pPr defTabSz="1371600"/>
              <a:t>‹N°›</a:t>
            </a:fld>
            <a:endParaRPr lang="fr-FR">
              <a:solidFill>
                <a:prstClr val="black">
                  <a:tint val="75000"/>
                </a:prstClr>
              </a:solidFill>
            </a:endParaRPr>
          </a:p>
        </p:txBody>
      </p:sp>
    </p:spTree>
    <p:extLst>
      <p:ext uri="{BB962C8B-B14F-4D97-AF65-F5344CB8AC3E}">
        <p14:creationId xmlns:p14="http://schemas.microsoft.com/office/powerpoint/2010/main" xmlns="" val="6434609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ar-DZ"/>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7" name="Date Placeholder 6"/>
          <p:cNvSpPr>
            <a:spLocks noGrp="1"/>
          </p:cNvSpPr>
          <p:nvPr>
            <p:ph type="dt" sz="half" idx="10"/>
          </p:nvPr>
        </p:nvSpPr>
        <p:spPr/>
        <p:txBody>
          <a:bodyPr/>
          <a:lstStyle/>
          <a:p>
            <a:pPr defTabSz="1371600"/>
            <a:fld id="{D5710F07-86AE-4DA3-AC90-FC8D7FFC4C69}" type="datetimeFigureOut">
              <a:rPr lang="fr-FR" smtClean="0">
                <a:solidFill>
                  <a:prstClr val="black">
                    <a:tint val="75000"/>
                  </a:prstClr>
                </a:solidFill>
              </a:rPr>
              <a:pPr defTabSz="1371600"/>
              <a:t>10/11/2024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CA264086-3B4E-4FFD-97C5-76DD7991EF9D}" type="slidenum">
              <a:rPr lang="fr-FR" smtClean="0">
                <a:solidFill>
                  <a:prstClr val="black">
                    <a:tint val="75000"/>
                  </a:prstClr>
                </a:solidFill>
              </a:rPr>
              <a:pPr defTabSz="1371600"/>
              <a:t>‹N°›</a:t>
            </a:fld>
            <a:endParaRPr lang="fr-FR">
              <a:solidFill>
                <a:prstClr val="black">
                  <a:tint val="75000"/>
                </a:prstClr>
              </a:solidFill>
            </a:endParaRPr>
          </a:p>
        </p:txBody>
      </p:sp>
    </p:spTree>
    <p:extLst>
      <p:ext uri="{BB962C8B-B14F-4D97-AF65-F5344CB8AC3E}">
        <p14:creationId xmlns:p14="http://schemas.microsoft.com/office/powerpoint/2010/main" xmlns="" val="10613146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Date Placeholder 2"/>
          <p:cNvSpPr>
            <a:spLocks noGrp="1"/>
          </p:cNvSpPr>
          <p:nvPr>
            <p:ph type="dt" sz="half" idx="10"/>
          </p:nvPr>
        </p:nvSpPr>
        <p:spPr/>
        <p:txBody>
          <a:bodyPr/>
          <a:lstStyle/>
          <a:p>
            <a:pPr defTabSz="1371600"/>
            <a:fld id="{D5710F07-86AE-4DA3-AC90-FC8D7FFC4C69}" type="datetimeFigureOut">
              <a:rPr lang="fr-FR" smtClean="0">
                <a:solidFill>
                  <a:prstClr val="black">
                    <a:tint val="75000"/>
                  </a:prstClr>
                </a:solidFill>
              </a:rPr>
              <a:pPr defTabSz="1371600"/>
              <a:t>10/11/2024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CA264086-3B4E-4FFD-97C5-76DD7991EF9D}" type="slidenum">
              <a:rPr lang="fr-FR" smtClean="0">
                <a:solidFill>
                  <a:prstClr val="black">
                    <a:tint val="75000"/>
                  </a:prstClr>
                </a:solidFill>
              </a:rPr>
              <a:pPr defTabSz="1371600"/>
              <a:t>‹N°›</a:t>
            </a:fld>
            <a:endParaRPr lang="fr-FR">
              <a:solidFill>
                <a:prstClr val="black">
                  <a:tint val="75000"/>
                </a:prstClr>
              </a:solidFill>
            </a:endParaRPr>
          </a:p>
        </p:txBody>
      </p:sp>
    </p:spTree>
    <p:extLst>
      <p:ext uri="{BB962C8B-B14F-4D97-AF65-F5344CB8AC3E}">
        <p14:creationId xmlns:p14="http://schemas.microsoft.com/office/powerpoint/2010/main" xmlns="" val="25542271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D5710F07-86AE-4DA3-AC90-FC8D7FFC4C69}" type="datetimeFigureOut">
              <a:rPr lang="fr-FR" smtClean="0">
                <a:solidFill>
                  <a:prstClr val="black">
                    <a:tint val="75000"/>
                  </a:prstClr>
                </a:solidFill>
              </a:rPr>
              <a:pPr defTabSz="1371600"/>
              <a:t>10/11/2024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CA264086-3B4E-4FFD-97C5-76DD7991EF9D}" type="slidenum">
              <a:rPr lang="fr-FR" smtClean="0">
                <a:solidFill>
                  <a:prstClr val="black">
                    <a:tint val="75000"/>
                  </a:prstClr>
                </a:solidFill>
              </a:rPr>
              <a:pPr defTabSz="1371600"/>
              <a:t>‹N°›</a:t>
            </a:fld>
            <a:endParaRPr lang="fr-FR">
              <a:solidFill>
                <a:prstClr val="black">
                  <a:tint val="75000"/>
                </a:prstClr>
              </a:solidFill>
            </a:endParaRPr>
          </a:p>
        </p:txBody>
      </p:sp>
    </p:spTree>
    <p:extLst>
      <p:ext uri="{BB962C8B-B14F-4D97-AF65-F5344CB8AC3E}">
        <p14:creationId xmlns:p14="http://schemas.microsoft.com/office/powerpoint/2010/main" xmlns="" val="24307895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ar-DZ"/>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1371600"/>
            <a:fld id="{D5710F07-86AE-4DA3-AC90-FC8D7FFC4C69}" type="datetimeFigureOut">
              <a:rPr lang="fr-FR" smtClean="0">
                <a:solidFill>
                  <a:prstClr val="black">
                    <a:tint val="75000"/>
                  </a:prstClr>
                </a:solidFill>
              </a:rPr>
              <a:pPr defTabSz="1371600"/>
              <a:t>10/11/2024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CA264086-3B4E-4FFD-97C5-76DD7991EF9D}" type="slidenum">
              <a:rPr lang="fr-FR" smtClean="0">
                <a:solidFill>
                  <a:prstClr val="black">
                    <a:tint val="75000"/>
                  </a:prstClr>
                </a:solidFill>
              </a:rPr>
              <a:pPr defTabSz="1371600"/>
              <a:t>‹N°›</a:t>
            </a:fld>
            <a:endParaRPr lang="fr-FR">
              <a:solidFill>
                <a:prstClr val="black">
                  <a:tint val="75000"/>
                </a:prstClr>
              </a:solidFill>
            </a:endParaRPr>
          </a:p>
        </p:txBody>
      </p:sp>
    </p:spTree>
    <p:extLst>
      <p:ext uri="{BB962C8B-B14F-4D97-AF65-F5344CB8AC3E}">
        <p14:creationId xmlns:p14="http://schemas.microsoft.com/office/powerpoint/2010/main" xmlns="" val="32138944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ar-DZ"/>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ar-DZ"/>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1371600"/>
            <a:fld id="{D5710F07-86AE-4DA3-AC90-FC8D7FFC4C69}" type="datetimeFigureOut">
              <a:rPr lang="fr-FR" smtClean="0">
                <a:solidFill>
                  <a:prstClr val="black">
                    <a:tint val="75000"/>
                  </a:prstClr>
                </a:solidFill>
              </a:rPr>
              <a:pPr defTabSz="1371600"/>
              <a:t>10/11/2024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CA264086-3B4E-4FFD-97C5-76DD7991EF9D}" type="slidenum">
              <a:rPr lang="fr-FR" smtClean="0">
                <a:solidFill>
                  <a:prstClr val="black">
                    <a:tint val="75000"/>
                  </a:prstClr>
                </a:solidFill>
              </a:rPr>
              <a:pPr defTabSz="1371600"/>
              <a:t>‹N°›</a:t>
            </a:fld>
            <a:endParaRPr lang="fr-FR">
              <a:solidFill>
                <a:prstClr val="black">
                  <a:tint val="75000"/>
                </a:prstClr>
              </a:solidFill>
            </a:endParaRPr>
          </a:p>
        </p:txBody>
      </p:sp>
    </p:spTree>
    <p:extLst>
      <p:ext uri="{BB962C8B-B14F-4D97-AF65-F5344CB8AC3E}">
        <p14:creationId xmlns:p14="http://schemas.microsoft.com/office/powerpoint/2010/main" xmlns="" val="22281731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D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10"/>
          </p:nvPr>
        </p:nvSpPr>
        <p:spPr/>
        <p:txBody>
          <a:bodyPr/>
          <a:lstStyle/>
          <a:p>
            <a:pPr defTabSz="1371600"/>
            <a:fld id="{D5710F07-86AE-4DA3-AC90-FC8D7FFC4C69}" type="datetimeFigureOut">
              <a:rPr lang="fr-FR" smtClean="0">
                <a:solidFill>
                  <a:prstClr val="black">
                    <a:tint val="75000"/>
                  </a:prstClr>
                </a:solidFill>
              </a:rPr>
              <a:pPr defTabSz="1371600"/>
              <a:t>10/11/2024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CA264086-3B4E-4FFD-97C5-76DD7991EF9D}" type="slidenum">
              <a:rPr lang="fr-FR" smtClean="0">
                <a:solidFill>
                  <a:prstClr val="black">
                    <a:tint val="75000"/>
                  </a:prstClr>
                </a:solidFill>
              </a:rPr>
              <a:pPr defTabSz="1371600"/>
              <a:t>‹N°›</a:t>
            </a:fld>
            <a:endParaRPr lang="fr-FR">
              <a:solidFill>
                <a:prstClr val="black">
                  <a:tint val="75000"/>
                </a:prstClr>
              </a:solidFill>
            </a:endParaRPr>
          </a:p>
        </p:txBody>
      </p:sp>
    </p:spTree>
    <p:extLst>
      <p:ext uri="{BB962C8B-B14F-4D97-AF65-F5344CB8AC3E}">
        <p14:creationId xmlns:p14="http://schemas.microsoft.com/office/powerpoint/2010/main" xmlns="" val="28688772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ar-DZ"/>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10"/>
          </p:nvPr>
        </p:nvSpPr>
        <p:spPr/>
        <p:txBody>
          <a:bodyPr/>
          <a:lstStyle/>
          <a:p>
            <a:pPr defTabSz="1371600"/>
            <a:fld id="{D5710F07-86AE-4DA3-AC90-FC8D7FFC4C69}" type="datetimeFigureOut">
              <a:rPr lang="fr-FR" smtClean="0">
                <a:solidFill>
                  <a:prstClr val="black">
                    <a:tint val="75000"/>
                  </a:prstClr>
                </a:solidFill>
              </a:rPr>
              <a:pPr defTabSz="1371600"/>
              <a:t>10/11/2024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CA264086-3B4E-4FFD-97C5-76DD7991EF9D}" type="slidenum">
              <a:rPr lang="fr-FR" smtClean="0">
                <a:solidFill>
                  <a:prstClr val="black">
                    <a:tint val="75000"/>
                  </a:prstClr>
                </a:solidFill>
              </a:rPr>
              <a:pPr defTabSz="1371600"/>
              <a:t>‹N°›</a:t>
            </a:fld>
            <a:endParaRPr lang="fr-FR">
              <a:solidFill>
                <a:prstClr val="black">
                  <a:tint val="75000"/>
                </a:prstClr>
              </a:solidFill>
            </a:endParaRPr>
          </a:p>
        </p:txBody>
      </p:sp>
    </p:spTree>
    <p:extLst>
      <p:ext uri="{BB962C8B-B14F-4D97-AF65-F5344CB8AC3E}">
        <p14:creationId xmlns:p14="http://schemas.microsoft.com/office/powerpoint/2010/main" xmlns="" val="2138910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xmlns="" id="{23DC2F0A-1748-49AE-AF72-D6BBB4F8FEC3}"/>
              </a:ext>
              <a:ext uri="{C183D7F6-B498-43B3-948B-1728B52AA6E4}">
                <adec:decorative xmlns="" xmlns:adec="http://schemas.microsoft.com/office/drawing/2017/decorative" val="1"/>
              </a:ext>
            </a:extLst>
          </p:cNvPr>
          <p:cNvSpPr/>
          <p:nvPr userDrawn="1"/>
        </p:nvSpPr>
        <p:spPr>
          <a:xfrm flipH="1">
            <a:off x="1" y="0"/>
            <a:ext cx="1828800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xmlns="" id="{683DF7B1-E0C5-4E09-BB5C-F11EA14D7C95}"/>
              </a:ext>
              <a:ext uri="{C183D7F6-B498-43B3-948B-1728B52AA6E4}">
                <adec:decorative xmlns="" xmlns:adec="http://schemas.microsoft.com/office/drawing/2017/decorative" val="1"/>
              </a:ext>
            </a:extLst>
          </p:cNvPr>
          <p:cNvSpPr/>
          <p:nvPr userDrawn="1"/>
        </p:nvSpPr>
        <p:spPr>
          <a:xfrm>
            <a:off x="1" y="1300184"/>
            <a:ext cx="10250072" cy="3891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xmlns="" id="{BBC678EC-E47C-4AC2-A75A-7022CECD0031}"/>
              </a:ext>
            </a:extLst>
          </p:cNvPr>
          <p:cNvSpPr>
            <a:spLocks noGrp="1"/>
          </p:cNvSpPr>
          <p:nvPr>
            <p:ph type="title" hasCustomPrompt="1"/>
          </p:nvPr>
        </p:nvSpPr>
        <p:spPr>
          <a:xfrm>
            <a:off x="2151934" y="1572265"/>
            <a:ext cx="7653548" cy="3164030"/>
          </a:xfrm>
        </p:spPr>
        <p:txBody>
          <a:bodyPr anchor="b" anchorCtr="0">
            <a:noAutofit/>
          </a:bodyPr>
          <a:lstStyle>
            <a:lvl1pPr>
              <a:lnSpc>
                <a:spcPct val="100000"/>
              </a:lnSpc>
              <a:defRPr sz="4800">
                <a:solidFill>
                  <a:schemeClr val="bg1"/>
                </a:solidFill>
              </a:defRPr>
            </a:lvl1pPr>
          </a:lstStyle>
          <a:p>
            <a:r>
              <a:rPr lang="en-US" dirty="0">
                <a:solidFill>
                  <a:schemeClr val="bg1"/>
                </a:solidFill>
              </a:rPr>
              <a:t>CLICK TO ADD TITLE</a:t>
            </a:r>
          </a:p>
        </p:txBody>
      </p:sp>
      <p:sp>
        <p:nvSpPr>
          <p:cNvPr id="24" name="Picture Placeholder 21">
            <a:extLst>
              <a:ext uri="{FF2B5EF4-FFF2-40B4-BE49-F238E27FC236}">
                <a16:creationId xmlns:a16="http://schemas.microsoft.com/office/drawing/2014/main" xmlns="" id="{BC2DF568-4EA5-4F79-980F-47FC90AEA129}"/>
              </a:ext>
            </a:extLst>
          </p:cNvPr>
          <p:cNvSpPr>
            <a:spLocks noGrp="1"/>
          </p:cNvSpPr>
          <p:nvPr>
            <p:ph type="pic" sz="quarter" idx="13" hasCustomPrompt="1"/>
          </p:nvPr>
        </p:nvSpPr>
        <p:spPr>
          <a:xfrm>
            <a:off x="1601569" y="5191504"/>
            <a:ext cx="8592323" cy="5095496"/>
          </a:xfrm>
        </p:spPr>
        <p:txBody>
          <a:bodyPr anchor="t"/>
          <a:lstStyle>
            <a:lvl1pPr marL="0" indent="0" algn="ctr">
              <a:buNone/>
              <a:defRPr/>
            </a:lvl1pPr>
          </a:lstStyle>
          <a:p>
            <a:r>
              <a:rPr lang="en-US" dirty="0"/>
              <a:t>Click to add picture</a:t>
            </a:r>
          </a:p>
        </p:txBody>
      </p:sp>
      <p:sp>
        <p:nvSpPr>
          <p:cNvPr id="25" name="Picture Placeholder 21">
            <a:extLst>
              <a:ext uri="{FF2B5EF4-FFF2-40B4-BE49-F238E27FC236}">
                <a16:creationId xmlns:a16="http://schemas.microsoft.com/office/drawing/2014/main" xmlns="" id="{8B745891-A8DA-4640-BB3F-1693FC5AC4AB}"/>
              </a:ext>
            </a:extLst>
          </p:cNvPr>
          <p:cNvSpPr>
            <a:spLocks noGrp="1"/>
          </p:cNvSpPr>
          <p:nvPr>
            <p:ph type="pic" sz="quarter" idx="14" hasCustomPrompt="1"/>
          </p:nvPr>
        </p:nvSpPr>
        <p:spPr>
          <a:xfrm>
            <a:off x="10287035" y="-1"/>
            <a:ext cx="8000966" cy="5095493"/>
          </a:xfrm>
        </p:spPr>
        <p:txBody>
          <a:bodyPr anchor="t"/>
          <a:lstStyle>
            <a:lvl1pPr marL="0" indent="0" algn="ctr">
              <a:buNone/>
              <a:defRPr/>
            </a:lvl1pPr>
          </a:lstStyle>
          <a:p>
            <a:r>
              <a:rPr lang="en-US" dirty="0"/>
              <a:t>Click to add picture</a:t>
            </a:r>
          </a:p>
        </p:txBody>
      </p:sp>
      <p:sp>
        <p:nvSpPr>
          <p:cNvPr id="9" name="Rectangle 8">
            <a:extLst>
              <a:ext uri="{FF2B5EF4-FFF2-40B4-BE49-F238E27FC236}">
                <a16:creationId xmlns:a16="http://schemas.microsoft.com/office/drawing/2014/main" xmlns="" id="{5E74E69A-5ABD-42DF-A2B0-997A626257D4}"/>
              </a:ext>
              <a:ext uri="{C183D7F6-B498-43B3-948B-1728B52AA6E4}">
                <adec:decorative xmlns="" xmlns:adec="http://schemas.microsoft.com/office/drawing/2017/decorative" val="1"/>
              </a:ext>
            </a:extLst>
          </p:cNvPr>
          <p:cNvSpPr/>
          <p:nvPr userDrawn="1"/>
        </p:nvSpPr>
        <p:spPr>
          <a:xfrm>
            <a:off x="-4594" y="1380247"/>
            <a:ext cx="1606163" cy="3699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EC2B6D0A-4A1F-4B59-B429-AD3FABC74F33}"/>
              </a:ext>
              <a:ext uri="{C183D7F6-B498-43B3-948B-1728B52AA6E4}">
                <adec:decorative xmlns="" xmlns:adec="http://schemas.microsoft.com/office/drawing/2017/decorative" val="1"/>
              </a:ext>
            </a:extLst>
          </p:cNvPr>
          <p:cNvSpPr/>
          <p:nvPr userDrawn="1"/>
        </p:nvSpPr>
        <p:spPr>
          <a:xfrm rot="5400000">
            <a:off x="-3585348" y="5095496"/>
            <a:ext cx="10287003" cy="96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32B66529-F6B7-4C1C-8291-8139628DF6C0}"/>
              </a:ext>
              <a:ext uri="{C183D7F6-B498-43B3-948B-1728B52AA6E4}">
                <adec:decorative xmlns="" xmlns:adec="http://schemas.microsoft.com/office/drawing/2017/decorative" val="1"/>
              </a:ext>
            </a:extLst>
          </p:cNvPr>
          <p:cNvSpPr/>
          <p:nvPr userDrawn="1"/>
        </p:nvSpPr>
        <p:spPr>
          <a:xfrm>
            <a:off x="0" y="1272684"/>
            <a:ext cx="10250073" cy="1075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872245B9-34B5-4F89-8EA6-C018B9D4FA46}"/>
              </a:ext>
              <a:ext uri="{C183D7F6-B498-43B3-948B-1728B52AA6E4}">
                <adec:decorative xmlns="" xmlns:adec="http://schemas.microsoft.com/office/drawing/2017/decorative" val="1"/>
              </a:ext>
            </a:extLst>
          </p:cNvPr>
          <p:cNvSpPr/>
          <p:nvPr userDrawn="1"/>
        </p:nvSpPr>
        <p:spPr>
          <a:xfrm>
            <a:off x="10287035" y="5164010"/>
            <a:ext cx="8000966" cy="512299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690814BE-76E8-43EC-9616-A1F02F053AD5}"/>
              </a:ext>
              <a:ext uri="{C183D7F6-B498-43B3-948B-1728B52AA6E4}">
                <adec:decorative xmlns="" xmlns:adec="http://schemas.microsoft.com/office/drawing/2017/decorative" val="1"/>
              </a:ext>
            </a:extLst>
          </p:cNvPr>
          <p:cNvSpPr/>
          <p:nvPr userDrawn="1"/>
        </p:nvSpPr>
        <p:spPr>
          <a:xfrm>
            <a:off x="1" y="5095494"/>
            <a:ext cx="18288002" cy="96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xmlns="" id="{F8AAA0A6-9D4B-4AA2-82F0-77E5ECF4B647}"/>
              </a:ext>
            </a:extLst>
          </p:cNvPr>
          <p:cNvSpPr>
            <a:spLocks noGrp="1"/>
          </p:cNvSpPr>
          <p:nvPr>
            <p:ph idx="1" hasCustomPrompt="1"/>
          </p:nvPr>
        </p:nvSpPr>
        <p:spPr>
          <a:xfrm>
            <a:off x="11080144" y="5892513"/>
            <a:ext cx="6243479" cy="3427500"/>
          </a:xfrm>
        </p:spPr>
        <p:txBody>
          <a:bodyPr anchor="t">
            <a:normAutofit/>
          </a:bodyPr>
          <a:lstStyle>
            <a:lvl1pPr marL="0" indent="0">
              <a:lnSpc>
                <a:spcPct val="100000"/>
              </a:lnSpc>
              <a:buNone/>
              <a:defRPr sz="3600" b="0"/>
            </a:lvl1pPr>
          </a:lstStyle>
          <a:p>
            <a:r>
              <a:rPr lang="en-US" dirty="0"/>
              <a:t>Click to add text</a:t>
            </a:r>
          </a:p>
        </p:txBody>
      </p:sp>
      <p:sp>
        <p:nvSpPr>
          <p:cNvPr id="17" name="Footer Placeholder 12">
            <a:extLst>
              <a:ext uri="{FF2B5EF4-FFF2-40B4-BE49-F238E27FC236}">
                <a16:creationId xmlns:a16="http://schemas.microsoft.com/office/drawing/2014/main" xmlns="" id="{8E3FFD99-95F0-47A4-8642-FB9FECEC4F37}"/>
              </a:ext>
            </a:extLst>
          </p:cNvPr>
          <p:cNvSpPr>
            <a:spLocks noGrp="1"/>
          </p:cNvSpPr>
          <p:nvPr>
            <p:ph type="ftr" sz="quarter" idx="11"/>
          </p:nvPr>
        </p:nvSpPr>
        <p:spPr>
          <a:xfrm>
            <a:off x="2288876" y="9464040"/>
            <a:ext cx="7419888" cy="685800"/>
          </a:xfrm>
        </p:spPr>
        <p:txBody>
          <a:bodyPr/>
          <a:lstStyle>
            <a:lvl1pPr>
              <a:defRPr>
                <a:solidFill>
                  <a:schemeClr val="bg1"/>
                </a:solidFill>
                <a:effectLst>
                  <a:outerShdw blurRad="38100" dist="38100" dir="2700000" algn="tl">
                    <a:srgbClr val="000000">
                      <a:alpha val="43137"/>
                    </a:srgbClr>
                  </a:outerShdw>
                </a:effectLst>
              </a:defRPr>
            </a:lvl1pPr>
          </a:lstStyle>
          <a:p>
            <a:pPr defTabSz="1371600"/>
            <a:r>
              <a:rPr lang="en-US" smtClean="0">
                <a:solidFill>
                  <a:prstClr val="white"/>
                </a:solidFill>
              </a:rPr>
              <a:t>Presentation Title</a:t>
            </a:r>
            <a:endParaRPr lang="en-US" dirty="0">
              <a:solidFill>
                <a:prstClr val="white"/>
              </a:solidFill>
            </a:endParaRPr>
          </a:p>
        </p:txBody>
      </p:sp>
      <p:sp>
        <p:nvSpPr>
          <p:cNvPr id="18" name="Rectangle 17">
            <a:extLst>
              <a:ext uri="{FF2B5EF4-FFF2-40B4-BE49-F238E27FC236}">
                <a16:creationId xmlns:a16="http://schemas.microsoft.com/office/drawing/2014/main" xmlns="" id="{94727536-E532-4015-A178-0ABB6B09C661}"/>
              </a:ext>
              <a:ext uri="{C183D7F6-B498-43B3-948B-1728B52AA6E4}">
                <adec:decorative xmlns="" xmlns:adec="http://schemas.microsoft.com/office/drawing/2017/decorative" val="1"/>
              </a:ext>
            </a:extLst>
          </p:cNvPr>
          <p:cNvSpPr/>
          <p:nvPr userDrawn="1"/>
        </p:nvSpPr>
        <p:spPr>
          <a:xfrm rot="5400000">
            <a:off x="5098397" y="5095496"/>
            <a:ext cx="10287003" cy="96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Date Placeholder 11">
            <a:extLst>
              <a:ext uri="{FF2B5EF4-FFF2-40B4-BE49-F238E27FC236}">
                <a16:creationId xmlns:a16="http://schemas.microsoft.com/office/drawing/2014/main" xmlns="" id="{22977876-C29D-4D32-9948-303465AEC312}"/>
              </a:ext>
            </a:extLst>
          </p:cNvPr>
          <p:cNvSpPr>
            <a:spLocks noGrp="1"/>
          </p:cNvSpPr>
          <p:nvPr>
            <p:ph type="dt" sz="half" idx="10"/>
          </p:nvPr>
        </p:nvSpPr>
        <p:spPr>
          <a:xfrm>
            <a:off x="11066596" y="9464040"/>
            <a:ext cx="4104494" cy="685800"/>
          </a:xfrm>
        </p:spPr>
        <p:txBody>
          <a:bodyPr/>
          <a:lstStyle/>
          <a:p>
            <a:pPr defTabSz="1371600"/>
            <a:r>
              <a:rPr lang="en-US" smtClean="0">
                <a:solidFill>
                  <a:prstClr val="black">
                    <a:tint val="75000"/>
                  </a:prstClr>
                </a:solidFill>
              </a:rPr>
              <a:t>9/8/20XX</a:t>
            </a:r>
            <a:endParaRPr lang="en-US" dirty="0">
              <a:solidFill>
                <a:prstClr val="black">
                  <a:tint val="75000"/>
                </a:prstClr>
              </a:solidFill>
            </a:endParaRPr>
          </a:p>
        </p:txBody>
      </p:sp>
      <p:sp>
        <p:nvSpPr>
          <p:cNvPr id="20" name="Slide Number Placeholder 15">
            <a:extLst>
              <a:ext uri="{FF2B5EF4-FFF2-40B4-BE49-F238E27FC236}">
                <a16:creationId xmlns:a16="http://schemas.microsoft.com/office/drawing/2014/main" xmlns="" id="{6A7BC11E-2EF0-4989-9A7E-7AB377DB8534}"/>
              </a:ext>
            </a:extLst>
          </p:cNvPr>
          <p:cNvSpPr>
            <a:spLocks noGrp="1"/>
          </p:cNvSpPr>
          <p:nvPr>
            <p:ph type="sldNum" sz="quarter" idx="12"/>
          </p:nvPr>
        </p:nvSpPr>
        <p:spPr>
          <a:xfrm>
            <a:off x="15853804" y="9464040"/>
            <a:ext cx="1469819" cy="685800"/>
          </a:xfrm>
        </p:spPr>
        <p:txBody>
          <a:bodyPr/>
          <a:lstStyle/>
          <a:p>
            <a:pPr defTabSz="1371600"/>
            <a:fld id="{FAEF9944-A4F6-4C59-AEBD-678D6480B8EA}" type="slidenum">
              <a:rPr lang="en-US" smtClean="0">
                <a:solidFill>
                  <a:prstClr val="black">
                    <a:tint val="75000"/>
                  </a:prstClr>
                </a:solidFill>
              </a:rPr>
              <a:pPr defTabSz="1371600"/>
              <a:t>‹N°›</a:t>
            </a:fld>
            <a:endParaRPr lang="en-US" dirty="0">
              <a:solidFill>
                <a:prstClr val="black">
                  <a:tint val="75000"/>
                </a:prstClr>
              </a:solidFill>
            </a:endParaRPr>
          </a:p>
        </p:txBody>
      </p:sp>
    </p:spTree>
    <p:extLst>
      <p:ext uri="{BB962C8B-B14F-4D97-AF65-F5344CB8AC3E}">
        <p14:creationId xmlns:p14="http://schemas.microsoft.com/office/powerpoint/2010/main" xmlns="" val="858303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ar-DZ"/>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DZ"/>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D5710F07-86AE-4DA3-AC90-FC8D7FFC4C69}" type="datetimeFigureOut">
              <a:rPr lang="fr-FR" smtClean="0">
                <a:solidFill>
                  <a:prstClr val="black">
                    <a:tint val="75000"/>
                  </a:prstClr>
                </a:solidFill>
              </a:rPr>
              <a:pPr defTabSz="1371600"/>
              <a:t>10/11/2024</a:t>
            </a:fld>
            <a:endParaRPr lang="fr-FR">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fr-FR">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CA264086-3B4E-4FFD-97C5-76DD7991EF9D}" type="slidenum">
              <a:rPr lang="fr-FR" smtClean="0">
                <a:solidFill>
                  <a:prstClr val="black">
                    <a:tint val="75000"/>
                  </a:prstClr>
                </a:solidFill>
              </a:rPr>
              <a:pPr defTabSz="1371600"/>
              <a:t>‹N°›</a:t>
            </a:fld>
            <a:endParaRPr lang="fr-FR">
              <a:solidFill>
                <a:prstClr val="black">
                  <a:tint val="75000"/>
                </a:prstClr>
              </a:solidFill>
            </a:endParaRPr>
          </a:p>
        </p:txBody>
      </p:sp>
    </p:spTree>
    <p:extLst>
      <p:ext uri="{BB962C8B-B14F-4D97-AF65-F5344CB8AC3E}">
        <p14:creationId xmlns:p14="http://schemas.microsoft.com/office/powerpoint/2010/main" xmlns="" val="2607696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ll/>
  </p:transition>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ar-DZ"/>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15945" y="130160"/>
            <a:ext cx="11663426" cy="2247424"/>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ln>
            <a:noFill/>
          </a:ln>
          <a:effectLst>
            <a:outerShdw blurRad="50800" dist="50800" dir="5400000" algn="ctr" rotWithShape="0">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defTabSz="1371600" rtl="1"/>
            <a:r>
              <a:rPr lang="ar-DZ" sz="4200" b="1"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وزارة  التعليم العالي  والبحث العلمي</a:t>
            </a:r>
          </a:p>
          <a:p>
            <a:pPr algn="ctr" defTabSz="1371600" rtl="1"/>
            <a:r>
              <a:rPr lang="ar-DZ" sz="4200" b="1"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جامــعة محمد خيضر بسكرة</a:t>
            </a:r>
          </a:p>
          <a:p>
            <a:pPr algn="ctr" defTabSz="1371600" rtl="1"/>
            <a:r>
              <a:rPr lang="ar-DZ" sz="4200"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كلية العلوم الاقتصادية، والتجارية وعلوم التسيير </a:t>
            </a:r>
          </a:p>
        </p:txBody>
      </p:sp>
      <p:sp>
        <p:nvSpPr>
          <p:cNvPr id="7" name="ZoneTexte 6"/>
          <p:cNvSpPr txBox="1"/>
          <p:nvPr/>
        </p:nvSpPr>
        <p:spPr>
          <a:xfrm>
            <a:off x="3189756" y="2690902"/>
            <a:ext cx="12115800" cy="3473291"/>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defTabSz="1371600" rtl="1"/>
            <a:r>
              <a:rPr lang="ar-DZ" sz="9900" spc="75" dirty="0">
                <a:ln w="0"/>
                <a:solidFill>
                  <a:srgbClr val="002060"/>
                </a:solidFill>
                <a:effectLst>
                  <a:outerShdw blurRad="38100" dist="38100" dir="2700000" algn="tl">
                    <a:srgbClr val="000000">
                      <a:alpha val="43137"/>
                    </a:srgbClr>
                  </a:outerShdw>
                </a:effectLst>
                <a:latin typeface="Sakkal Majalla" panose="02000000000000000000" pitchFamily="2" charset="-78"/>
                <a:cs typeface="AF_Diwani" pitchFamily="2" charset="-78"/>
              </a:rPr>
              <a:t>الاسباب </a:t>
            </a:r>
            <a:r>
              <a:rPr lang="ar-DZ" sz="9900" spc="75" dirty="0" smtClean="0">
                <a:ln w="0"/>
                <a:solidFill>
                  <a:srgbClr val="002060"/>
                </a:solidFill>
                <a:effectLst>
                  <a:outerShdw blurRad="38100" dist="38100" dir="2700000" algn="tl">
                    <a:srgbClr val="000000">
                      <a:alpha val="43137"/>
                    </a:srgbClr>
                  </a:outerShdw>
                </a:effectLst>
                <a:latin typeface="Sakkal Majalla" panose="02000000000000000000" pitchFamily="2" charset="-78"/>
                <a:cs typeface="AF_Diwani" pitchFamily="2" charset="-78"/>
              </a:rPr>
              <a:t>الا</a:t>
            </a:r>
            <a:r>
              <a:rPr lang="ar-DZ" sz="9900" spc="75" dirty="0" smtClean="0">
                <a:ln w="0"/>
                <a:solidFill>
                  <a:srgbClr val="002060"/>
                </a:solidFill>
                <a:effectLst>
                  <a:outerShdw blurRad="38100" dist="38100" dir="2700000" algn="tl">
                    <a:srgbClr val="000000">
                      <a:alpha val="43137"/>
                    </a:srgbClr>
                  </a:outerShdw>
                </a:effectLst>
                <a:latin typeface="Sakkal Majalla" panose="02000000000000000000" pitchFamily="2" charset="-78"/>
                <a:cs typeface="AF_Diwani" pitchFamily="2" charset="-78"/>
              </a:rPr>
              <a:t>ر</a:t>
            </a:r>
            <a:r>
              <a:rPr lang="ar-DZ" sz="9900" spc="75" dirty="0" smtClean="0">
                <a:ln w="0"/>
                <a:solidFill>
                  <a:srgbClr val="002060"/>
                </a:solidFill>
                <a:effectLst>
                  <a:outerShdw blurRad="38100" dist="38100" dir="2700000" algn="tl">
                    <a:srgbClr val="000000">
                      <a:alpha val="43137"/>
                    </a:srgbClr>
                  </a:outerShdw>
                </a:effectLst>
                <a:latin typeface="Sakkal Majalla" panose="02000000000000000000" pitchFamily="2" charset="-78"/>
                <a:cs typeface="AF_Diwani" pitchFamily="2" charset="-78"/>
              </a:rPr>
              <a:t>ادية </a:t>
            </a:r>
            <a:r>
              <a:rPr lang="ar-DZ" sz="9900" spc="75" dirty="0">
                <a:ln w="0"/>
                <a:solidFill>
                  <a:srgbClr val="002060"/>
                </a:solidFill>
                <a:effectLst>
                  <a:outerShdw blurRad="38100" dist="38100" dir="2700000" algn="tl">
                    <a:srgbClr val="000000">
                      <a:alpha val="43137"/>
                    </a:srgbClr>
                  </a:outerShdw>
                </a:effectLst>
                <a:latin typeface="Sakkal Majalla" panose="02000000000000000000" pitchFamily="2" charset="-78"/>
                <a:cs typeface="AF_Diwani" pitchFamily="2" charset="-78"/>
              </a:rPr>
              <a:t>لانقضاء عقد العمل</a:t>
            </a:r>
          </a:p>
          <a:p>
            <a:pPr algn="ctr" defTabSz="1371600" rtl="1"/>
            <a:r>
              <a:rPr lang="ar-DZ" sz="9900" spc="75" dirty="0">
                <a:ln w="0"/>
                <a:solidFill>
                  <a:srgbClr val="002060"/>
                </a:solidFill>
                <a:effectLst>
                  <a:outerShdw blurRad="38100" dist="38100" dir="2700000" algn="tl">
                    <a:srgbClr val="000000">
                      <a:alpha val="43137"/>
                    </a:srgbClr>
                  </a:outerShdw>
                </a:effectLst>
                <a:latin typeface="Sakkal Majalla" panose="02000000000000000000" pitchFamily="2" charset="-78"/>
                <a:cs typeface="AF_Diwani" pitchFamily="2" charset="-78"/>
              </a:rPr>
              <a:t>ط.د/ عياد خيرة –جامعة تيارت-</a:t>
            </a:r>
          </a:p>
        </p:txBody>
      </p:sp>
      <p:sp>
        <p:nvSpPr>
          <p:cNvPr id="9" name="TextBox 13"/>
          <p:cNvSpPr txBox="1"/>
          <p:nvPr/>
        </p:nvSpPr>
        <p:spPr>
          <a:xfrm>
            <a:off x="12115800" y="7748315"/>
            <a:ext cx="5677959" cy="3046988"/>
          </a:xfrm>
          <a:prstGeom prst="rect">
            <a:avLst/>
          </a:prstGeom>
          <a:noFill/>
        </p:spPr>
        <p:txBody>
          <a:bodyPr wrap="square" rtlCol="0">
            <a:spAutoFit/>
          </a:bodyPr>
          <a:lstStyle/>
          <a:p>
            <a:pPr marL="428625" indent="-428625" algn="r" defTabSz="1371600" rtl="1">
              <a:buFont typeface="Wingdings" panose="05000000000000000000" pitchFamily="2" charset="2"/>
              <a:buChar char="ü"/>
            </a:pPr>
            <a:r>
              <a:rPr lang="ar-DZ" sz="4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بوحنيك نعيمة</a:t>
            </a:r>
          </a:p>
          <a:p>
            <a:pPr marL="428625" indent="-428625" algn="r" defTabSz="1371600" rtl="1">
              <a:buFont typeface="Wingdings" panose="05000000000000000000" pitchFamily="2" charset="2"/>
              <a:buChar char="ü"/>
            </a:pPr>
            <a:r>
              <a:rPr lang="ar-DZ" sz="4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بوبيش لمياء </a:t>
            </a:r>
          </a:p>
          <a:p>
            <a:pPr marL="428625" indent="-428625" algn="r" defTabSz="1371600" rtl="1">
              <a:buFont typeface="Wingdings" panose="05000000000000000000" pitchFamily="2" charset="2"/>
              <a:buChar char="ü"/>
            </a:pPr>
            <a:r>
              <a:rPr lang="ar-DZ" sz="4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بورنان حليمة</a:t>
            </a:r>
          </a:p>
          <a:p>
            <a:pPr algn="r" defTabSz="1371600" rtl="1"/>
            <a:endParaRPr lang="ar-DZ" sz="4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0" name="Rounded Rectangle 4"/>
          <p:cNvSpPr/>
          <p:nvPr/>
        </p:nvSpPr>
        <p:spPr>
          <a:xfrm flipH="1">
            <a:off x="14158487" y="6215270"/>
            <a:ext cx="4129514" cy="2122131"/>
          </a:xfrm>
          <a:custGeom>
            <a:avLst/>
            <a:gdLst>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41347 w 4426023"/>
              <a:gd name="connsiteY0" fmla="*/ 0 h 3240050"/>
              <a:gd name="connsiteX1" fmla="*/ 3891099 w 4426023"/>
              <a:gd name="connsiteY1" fmla="*/ 0 h 3240050"/>
              <a:gd name="connsiteX2" fmla="*/ 4426023 w 4426023"/>
              <a:gd name="connsiteY2" fmla="*/ 534924 h 3240050"/>
              <a:gd name="connsiteX3" fmla="*/ 4426023 w 4426023"/>
              <a:gd name="connsiteY3" fmla="*/ 1446276 h 3240050"/>
              <a:gd name="connsiteX4" fmla="*/ 3891099 w 4426023"/>
              <a:gd name="connsiteY4" fmla="*/ 1981200 h 3240050"/>
              <a:gd name="connsiteX5" fmla="*/ 2242893 w 4426023"/>
              <a:gd name="connsiteY5" fmla="*/ 1981200 h 3240050"/>
              <a:gd name="connsiteX6" fmla="*/ 0 w 4426023"/>
              <a:gd name="connsiteY6" fmla="*/ 3240050 h 3240050"/>
              <a:gd name="connsiteX7" fmla="*/ 6422 w 4426023"/>
              <a:gd name="connsiteY7" fmla="*/ 1080448 h 3240050"/>
              <a:gd name="connsiteX8" fmla="*/ 6423 w 4426023"/>
              <a:gd name="connsiteY8" fmla="*/ 1080448 h 3240050"/>
              <a:gd name="connsiteX9" fmla="*/ 6423 w 4426023"/>
              <a:gd name="connsiteY9" fmla="*/ 534924 h 3240050"/>
              <a:gd name="connsiteX10" fmla="*/ 541347 w 4426023"/>
              <a:gd name="connsiteY10" fmla="*/ 0 h 3240050"/>
              <a:gd name="connsiteX0" fmla="*/ 534925 w 4419601"/>
              <a:gd name="connsiteY0" fmla="*/ 0 h 3246474"/>
              <a:gd name="connsiteX1" fmla="*/ 3884677 w 4419601"/>
              <a:gd name="connsiteY1" fmla="*/ 0 h 3246474"/>
              <a:gd name="connsiteX2" fmla="*/ 4419601 w 4419601"/>
              <a:gd name="connsiteY2" fmla="*/ 534924 h 3246474"/>
              <a:gd name="connsiteX3" fmla="*/ 4419601 w 4419601"/>
              <a:gd name="connsiteY3" fmla="*/ 1446276 h 3246474"/>
              <a:gd name="connsiteX4" fmla="*/ 3884677 w 4419601"/>
              <a:gd name="connsiteY4" fmla="*/ 1981200 h 3246474"/>
              <a:gd name="connsiteX5" fmla="*/ 2236471 w 4419601"/>
              <a:gd name="connsiteY5" fmla="*/ 1981200 h 3246474"/>
              <a:gd name="connsiteX6" fmla="*/ 2 w 4419601"/>
              <a:gd name="connsiteY6" fmla="*/ 3246474 h 3246474"/>
              <a:gd name="connsiteX7" fmla="*/ 0 w 4419601"/>
              <a:gd name="connsiteY7" fmla="*/ 1080448 h 3246474"/>
              <a:gd name="connsiteX8" fmla="*/ 1 w 4419601"/>
              <a:gd name="connsiteY8" fmla="*/ 1080448 h 3246474"/>
              <a:gd name="connsiteX9" fmla="*/ 1 w 4419601"/>
              <a:gd name="connsiteY9" fmla="*/ 534924 h 3246474"/>
              <a:gd name="connsiteX10" fmla="*/ 534925 w 4419601"/>
              <a:gd name="connsiteY10" fmla="*/ 0 h 32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601" h="3246474">
                <a:moveTo>
                  <a:pt x="534925" y="0"/>
                </a:moveTo>
                <a:lnTo>
                  <a:pt x="3884677" y="0"/>
                </a:lnTo>
                <a:cubicBezTo>
                  <a:pt x="4180107" y="0"/>
                  <a:pt x="4419601" y="239494"/>
                  <a:pt x="4419601" y="534924"/>
                </a:cubicBezTo>
                <a:lnTo>
                  <a:pt x="4419601" y="1446276"/>
                </a:lnTo>
                <a:cubicBezTo>
                  <a:pt x="4419601" y="1741706"/>
                  <a:pt x="4180107" y="1981200"/>
                  <a:pt x="3884677" y="1981200"/>
                </a:cubicBezTo>
                <a:lnTo>
                  <a:pt x="2236471" y="1981200"/>
                </a:lnTo>
                <a:cubicBezTo>
                  <a:pt x="1001303" y="1981200"/>
                  <a:pt x="299722" y="2361264"/>
                  <a:pt x="2" y="3246474"/>
                </a:cubicBezTo>
                <a:cubicBezTo>
                  <a:pt x="2" y="2387423"/>
                  <a:pt x="0" y="1939499"/>
                  <a:pt x="0" y="1080448"/>
                </a:cubicBezTo>
                <a:lnTo>
                  <a:pt x="1" y="1080448"/>
                </a:lnTo>
                <a:lnTo>
                  <a:pt x="1" y="534924"/>
                </a:lnTo>
                <a:cubicBezTo>
                  <a:pt x="1" y="239494"/>
                  <a:pt x="239495" y="0"/>
                  <a:pt x="534925"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t"/>
          <a:lstStyle/>
          <a:p>
            <a:pPr algn="ctr" defTabSz="1371600" rtl="1"/>
            <a:r>
              <a:rPr lang="ar-DZ" sz="6600" b="1" dirty="0">
                <a:ln w="0"/>
                <a:solidFill>
                  <a:prstClr val="white"/>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rPr>
              <a:t>أعضاء البحث</a:t>
            </a:r>
            <a:endParaRPr lang="en-US" sz="6600" b="1" dirty="0">
              <a:ln w="0"/>
              <a:solidFill>
                <a:prstClr val="white"/>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2" name="Rectangle 11"/>
          <p:cNvSpPr/>
          <p:nvPr/>
        </p:nvSpPr>
        <p:spPr>
          <a:xfrm>
            <a:off x="6170534" y="9294893"/>
            <a:ext cx="6154249" cy="923330"/>
          </a:xfrm>
          <a:prstGeom prst="rect">
            <a:avLst/>
          </a:prstGeom>
        </p:spPr>
        <p:txBody>
          <a:bodyPr wrap="none">
            <a:spAutoFit/>
          </a:bodyPr>
          <a:lstStyle/>
          <a:p>
            <a:pPr algn="ctr" defTabSz="1371600" rtl="1"/>
            <a:r>
              <a:rPr lang="ar-DZ" sz="54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السنة الجامعية </a:t>
            </a:r>
            <a:r>
              <a:rPr lang="ar-DZ" sz="5400" b="1">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2025/2024</a:t>
            </a:r>
            <a:endParaRPr lang="fr-FR" sz="54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3" name="Image 1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73100" y="-61636"/>
            <a:ext cx="2743200" cy="2682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Image 1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9014" y="-61638"/>
            <a:ext cx="2743200" cy="26820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1527816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ppt_w/2"/>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1000"/>
                                        <p:tgtEl>
                                          <p:spTgt spid="9">
                                            <p:txEl>
                                              <p:pRg st="1" end="1"/>
                                            </p:txEl>
                                          </p:spTgt>
                                        </p:tgtEl>
                                      </p:cBhvr>
                                    </p:animEffect>
                                    <p:anim calcmode="lin" valueType="num">
                                      <p:cBhvr>
                                        <p:cTn id="3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1000"/>
                                        <p:tgtEl>
                                          <p:spTgt spid="9">
                                            <p:txEl>
                                              <p:pRg st="2" end="2"/>
                                            </p:txEl>
                                          </p:spTgt>
                                        </p:tgtEl>
                                      </p:cBhvr>
                                    </p:animEffect>
                                    <p:anim calcmode="lin" valueType="num">
                                      <p:cBhvr>
                                        <p:cTn id="3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2" end="2"/>
                                            </p:txEl>
                                          </p:spTgt>
                                        </p:tgtEl>
                                        <p:attrNameLst>
                                          <p:attrName>ppt_y</p:attrName>
                                        </p:attrNameLst>
                                      </p:cBhvr>
                                      <p:tavLst>
                                        <p:tav tm="0">
                                          <p:val>
                                            <p:strVal val="#ppt_y+.1"/>
                                          </p:val>
                                        </p:tav>
                                        <p:tav tm="100000">
                                          <p:val>
                                            <p:strVal val="#ppt_y"/>
                                          </p:val>
                                        </p:tav>
                                      </p:tavLst>
                                    </p:anim>
                                  </p:childTnLst>
                                </p:cTn>
                              </p:par>
                              <p:par>
                                <p:cTn id="41" presetID="16" presetClass="entr" presetSubtype="2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build="p"/>
      <p:bldP spid="10"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sp>
        <p:nvSpPr>
          <p:cNvPr id="2" name="TextBox 2"/>
          <p:cNvSpPr txBox="1"/>
          <p:nvPr/>
        </p:nvSpPr>
        <p:spPr>
          <a:xfrm>
            <a:off x="7924800" y="35196"/>
            <a:ext cx="9233249" cy="1205458"/>
          </a:xfrm>
          <a:prstGeom prst="rect">
            <a:avLst/>
          </a:prstGeom>
        </p:spPr>
        <p:txBody>
          <a:bodyPr wrap="square" lIns="0" tIns="0" rIns="0" bIns="0" rtlCol="0" anchor="t">
            <a:spAutoFit/>
          </a:bodyPr>
          <a:lstStyle/>
          <a:p>
            <a:pPr algn="r" rtl="1">
              <a:lnSpc>
                <a:spcPts val="9350"/>
              </a:lnSpc>
              <a:spcBef>
                <a:spcPct val="0"/>
              </a:spcBef>
            </a:pPr>
            <a:r>
              <a:rPr lang="ar-DZ" sz="6678" dirty="0">
                <a:solidFill>
                  <a:srgbClr val="02C0CF"/>
                </a:solidFill>
                <a:latin typeface="Afeesh"/>
                <a:ea typeface="Afeesh"/>
                <a:cs typeface="Afeesh"/>
                <a:sym typeface="Afeesh"/>
              </a:rPr>
              <a:t>5</a:t>
            </a:r>
            <a:r>
              <a:rPr lang="ar-EG" sz="6678" dirty="0" smtClean="0">
                <a:solidFill>
                  <a:srgbClr val="02C0CF"/>
                </a:solidFill>
                <a:latin typeface="Afeesh"/>
                <a:ea typeface="Afeesh"/>
                <a:cs typeface="Afeesh"/>
                <a:sym typeface="Afeesh"/>
              </a:rPr>
              <a:t>. </a:t>
            </a:r>
            <a:r>
              <a:rPr lang="ar-DZ" sz="6678" dirty="0" smtClean="0">
                <a:solidFill>
                  <a:srgbClr val="02C0CF"/>
                </a:solidFill>
                <a:latin typeface="Afeesh"/>
                <a:ea typeface="Afeesh"/>
                <a:cs typeface="Afeesh"/>
                <a:sym typeface="Afeesh"/>
              </a:rPr>
              <a:t>إفشاء أسرار صاحب العمل</a:t>
            </a:r>
            <a:r>
              <a:rPr lang="ar-EG" sz="6678" dirty="0" smtClean="0">
                <a:solidFill>
                  <a:srgbClr val="02C0CF"/>
                </a:solidFill>
                <a:latin typeface="Afeesh"/>
                <a:ea typeface="Afeesh"/>
                <a:cs typeface="Afeesh"/>
                <a:sym typeface="Afeesh"/>
              </a:rPr>
              <a:t> </a:t>
            </a:r>
            <a:r>
              <a:rPr lang="ar-EG" sz="6678" dirty="0">
                <a:solidFill>
                  <a:srgbClr val="02C0CF"/>
                </a:solidFill>
                <a:latin typeface="Afeesh"/>
                <a:ea typeface="Afeesh"/>
                <a:cs typeface="Afeesh"/>
                <a:sym typeface="Afeesh"/>
              </a:rPr>
              <a:t>:</a:t>
            </a:r>
          </a:p>
        </p:txBody>
      </p:sp>
      <p:sp>
        <p:nvSpPr>
          <p:cNvPr id="3" name="TextBox 3"/>
          <p:cNvSpPr txBox="1"/>
          <p:nvPr/>
        </p:nvSpPr>
        <p:spPr>
          <a:xfrm>
            <a:off x="0" y="1409700"/>
            <a:ext cx="18288000" cy="7999214"/>
          </a:xfrm>
          <a:prstGeom prst="rect">
            <a:avLst/>
          </a:prstGeom>
        </p:spPr>
        <p:txBody>
          <a:bodyPr wrap="square" lIns="0" tIns="0" rIns="0" bIns="0" rtlCol="0" anchor="t">
            <a:spAutoFit/>
          </a:bodyPr>
          <a:lstStyle/>
          <a:p>
            <a:pPr algn="r" rtl="1">
              <a:lnSpc>
                <a:spcPts val="5013"/>
              </a:lnSpc>
            </a:pPr>
            <a:r>
              <a:rPr lang="ar-EG" sz="3581" dirty="0" smtClean="0">
                <a:solidFill>
                  <a:srgbClr val="FFFFFF"/>
                </a:solidFill>
                <a:latin typeface="Cairo"/>
                <a:ea typeface="Cairo"/>
                <a:cs typeface="Cairo"/>
                <a:sym typeface="Cairo"/>
              </a:rPr>
              <a:t>•</a:t>
            </a:r>
            <a:r>
              <a:rPr lang="ar-EG" sz="3581" dirty="0">
                <a:solidFill>
                  <a:srgbClr val="FFFFFF"/>
                </a:solidFill>
                <a:latin typeface="Cairo"/>
                <a:ea typeface="Cairo"/>
                <a:cs typeface="Cairo"/>
                <a:sym typeface="Cairo"/>
              </a:rPr>
              <a:t>	تنص المادة 08/07 من قانون 90/11 المتعلقة بعلاقات العمل على التزام العامل بعدم إفشاء الأسرار المهنية والمحافظة عليها لخطورة هذه الأسرار. </a:t>
            </a:r>
          </a:p>
          <a:p>
            <a:pPr algn="r" rtl="1">
              <a:lnSpc>
                <a:spcPts val="5013"/>
              </a:lnSpc>
            </a:pPr>
            <a:r>
              <a:rPr lang="ar-EG" sz="3581" dirty="0">
                <a:solidFill>
                  <a:srgbClr val="FFFFFF"/>
                </a:solidFill>
                <a:latin typeface="Cairo"/>
                <a:ea typeface="Cairo"/>
                <a:cs typeface="Cairo"/>
                <a:sym typeface="Cairo"/>
              </a:rPr>
              <a:t>•	فالمادة 107/1 من القانون المدني الجزائري تلزم العامل بتنفيذ عمله بمبدأ حسن النية وهو مقرر في قانون العمل بعدم إفشاء المعلومات المهنية المتعلقة بكل ما يخص العمل الا اذا فرضها القانون أو طلبتها السلطة الرسمية .</a:t>
            </a:r>
          </a:p>
          <a:p>
            <a:pPr algn="r" rtl="1">
              <a:lnSpc>
                <a:spcPts val="5013"/>
              </a:lnSpc>
            </a:pPr>
            <a:r>
              <a:rPr lang="ar-EG" sz="3581" dirty="0">
                <a:solidFill>
                  <a:srgbClr val="FFFFFF"/>
                </a:solidFill>
                <a:latin typeface="Cairo"/>
                <a:ea typeface="Cairo"/>
                <a:cs typeface="Cairo"/>
                <a:sym typeface="Cairo"/>
              </a:rPr>
              <a:t>•	لذا اعتبر المشرع أنه في حالة ان إفشاء العامل لأسرار المنشأة تسبب في حدوث أضرار لها يعطي الحق لصاحب العمل فصله من العمل .</a:t>
            </a:r>
          </a:p>
          <a:p>
            <a:pPr algn="r" rtl="1">
              <a:lnSpc>
                <a:spcPts val="5013"/>
              </a:lnSpc>
            </a:pPr>
            <a:r>
              <a:rPr lang="ar-EG" sz="3581" dirty="0">
                <a:solidFill>
                  <a:srgbClr val="FFFFFF"/>
                </a:solidFill>
                <a:latin typeface="Cairo"/>
                <a:ea typeface="Cairo"/>
                <a:cs typeface="Cairo"/>
                <a:sym typeface="Cairo"/>
              </a:rPr>
              <a:t>•	تنص المادة 73 أنه إذا ترتب عن إفشاء الأسرار إلى زعزعة الثقة وفقدان العملاء فهو يعتبر خطأ جسيم يبرر الفصل اما اذا لم ينشأ عنه خطأ جسيم فلا يبرر الفصل لكنه يوقع العامل في جزاء تأديبي آخر لإخلاله بواجبه في العمل .</a:t>
            </a:r>
          </a:p>
          <a:p>
            <a:pPr algn="r" rtl="1">
              <a:lnSpc>
                <a:spcPts val="5013"/>
              </a:lnSpc>
            </a:pPr>
            <a:r>
              <a:rPr lang="ar-EG" sz="3581" dirty="0">
                <a:solidFill>
                  <a:srgbClr val="FFFFFF"/>
                </a:solidFill>
                <a:latin typeface="Cairo"/>
                <a:ea typeface="Cairo"/>
                <a:cs typeface="Cairo"/>
                <a:sym typeface="Cairo"/>
              </a:rPr>
              <a:t>•	احتفاظ العامل بأسرار العمل راجع إلى طبيعة المعلومات فأذا كانت سرية وجب الحفاظ عليها واذا لم تكن سرية فلا يلتزم بعدم الافشاء .</a:t>
            </a:r>
          </a:p>
        </p:txBody>
      </p:sp>
      <p:sp>
        <p:nvSpPr>
          <p:cNvPr id="7" name="Freeform 7"/>
          <p:cNvSpPr/>
          <p:nvPr/>
        </p:nvSpPr>
        <p:spPr>
          <a:xfrm rot="786486">
            <a:off x="9144000" y="7405154"/>
            <a:ext cx="11106033" cy="9026176"/>
          </a:xfrm>
          <a:custGeom>
            <a:avLst/>
            <a:gdLst/>
            <a:ahLst/>
            <a:cxnLst/>
            <a:rect l="l" t="t" r="r" b="b"/>
            <a:pathLst>
              <a:path w="11106033" h="9026176">
                <a:moveTo>
                  <a:pt x="0" y="0"/>
                </a:moveTo>
                <a:lnTo>
                  <a:pt x="11106033" y="0"/>
                </a:lnTo>
                <a:lnTo>
                  <a:pt x="11106033" y="9026176"/>
                </a:lnTo>
                <a:lnTo>
                  <a:pt x="0" y="902617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a:off x="9144000" y="5773912"/>
            <a:ext cx="11106033" cy="9026176"/>
          </a:xfrm>
          <a:custGeom>
            <a:avLst/>
            <a:gdLst/>
            <a:ahLst/>
            <a:cxnLst/>
            <a:rect l="l" t="t" r="r" b="b"/>
            <a:pathLst>
              <a:path w="11106033" h="9026176">
                <a:moveTo>
                  <a:pt x="0" y="0"/>
                </a:moveTo>
                <a:lnTo>
                  <a:pt x="11106033" y="0"/>
                </a:lnTo>
                <a:lnTo>
                  <a:pt x="11106033" y="9026176"/>
                </a:lnTo>
                <a:lnTo>
                  <a:pt x="0" y="9026176"/>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118567" y="2829655"/>
            <a:ext cx="5485035" cy="5888513"/>
          </a:xfrm>
          <a:custGeom>
            <a:avLst/>
            <a:gdLst/>
            <a:ahLst/>
            <a:cxnLst/>
            <a:rect l="l" t="t" r="r" b="b"/>
            <a:pathLst>
              <a:path w="5485035" h="5888513">
                <a:moveTo>
                  <a:pt x="0" y="0"/>
                </a:moveTo>
                <a:lnTo>
                  <a:pt x="5485035" y="0"/>
                </a:lnTo>
                <a:lnTo>
                  <a:pt x="5485035" y="5888513"/>
                </a:lnTo>
                <a:lnTo>
                  <a:pt x="0" y="5888513"/>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7543800" y="87393"/>
            <a:ext cx="9614249" cy="1205458"/>
          </a:xfrm>
          <a:prstGeom prst="rect">
            <a:avLst/>
          </a:prstGeom>
        </p:spPr>
        <p:txBody>
          <a:bodyPr wrap="square" lIns="0" tIns="0" rIns="0" bIns="0" rtlCol="0" anchor="t">
            <a:spAutoFit/>
          </a:bodyPr>
          <a:lstStyle/>
          <a:p>
            <a:pPr algn="r" rtl="1">
              <a:lnSpc>
                <a:spcPts val="9350"/>
              </a:lnSpc>
              <a:spcBef>
                <a:spcPct val="0"/>
              </a:spcBef>
            </a:pPr>
            <a:r>
              <a:rPr lang="en-US" sz="6678" dirty="0">
                <a:solidFill>
                  <a:srgbClr val="02C0CF"/>
                </a:solidFill>
                <a:latin typeface="Afeesh"/>
                <a:ea typeface="Afeesh"/>
                <a:cs typeface="Afeesh"/>
                <a:sym typeface="Afeesh"/>
              </a:rPr>
              <a:t>6</a:t>
            </a:r>
            <a:r>
              <a:rPr lang="ar-EG" sz="6678" dirty="0" smtClean="0">
                <a:solidFill>
                  <a:srgbClr val="02C0CF"/>
                </a:solidFill>
                <a:latin typeface="Afeesh"/>
                <a:ea typeface="Afeesh"/>
                <a:cs typeface="Afeesh"/>
                <a:sym typeface="Afeesh"/>
              </a:rPr>
              <a:t>. </a:t>
            </a:r>
            <a:r>
              <a:rPr lang="ar-DZ" sz="6678" dirty="0" smtClean="0">
                <a:solidFill>
                  <a:srgbClr val="02C0CF"/>
                </a:solidFill>
                <a:latin typeface="Afeesh"/>
                <a:ea typeface="Afeesh"/>
                <a:cs typeface="Afeesh"/>
                <a:sym typeface="Afeesh"/>
              </a:rPr>
              <a:t>وجود العامل في حالة سكر</a:t>
            </a:r>
            <a:r>
              <a:rPr lang="ar-EG" sz="6678" dirty="0" smtClean="0">
                <a:solidFill>
                  <a:srgbClr val="02C0CF"/>
                </a:solidFill>
                <a:latin typeface="Afeesh"/>
                <a:ea typeface="Afeesh"/>
                <a:cs typeface="Afeesh"/>
                <a:sym typeface="Afeesh"/>
              </a:rPr>
              <a:t> </a:t>
            </a:r>
            <a:r>
              <a:rPr lang="ar-EG" sz="6678" dirty="0">
                <a:solidFill>
                  <a:srgbClr val="02C0CF"/>
                </a:solidFill>
                <a:latin typeface="Afeesh"/>
                <a:ea typeface="Afeesh"/>
                <a:cs typeface="Afeesh"/>
                <a:sym typeface="Afeesh"/>
              </a:rPr>
              <a:t>:</a:t>
            </a:r>
          </a:p>
        </p:txBody>
      </p:sp>
      <p:sp>
        <p:nvSpPr>
          <p:cNvPr id="5" name="TextBox 5"/>
          <p:cNvSpPr txBox="1"/>
          <p:nvPr/>
        </p:nvSpPr>
        <p:spPr>
          <a:xfrm>
            <a:off x="6324600" y="1786326"/>
            <a:ext cx="11963400" cy="5129609"/>
          </a:xfrm>
          <a:prstGeom prst="rect">
            <a:avLst/>
          </a:prstGeom>
        </p:spPr>
        <p:txBody>
          <a:bodyPr wrap="square" lIns="0" tIns="0" rIns="0" bIns="0" rtlCol="0" anchor="t">
            <a:spAutoFit/>
          </a:bodyPr>
          <a:lstStyle/>
          <a:p>
            <a:pPr marL="571500" indent="-571500" algn="r" rtl="1">
              <a:lnSpc>
                <a:spcPts val="5013"/>
              </a:lnSpc>
              <a:buFont typeface="Arial" panose="020B0604020202020204" pitchFamily="34" charset="0"/>
              <a:buChar char="•"/>
            </a:pPr>
            <a:r>
              <a:rPr lang="ar-EG" sz="3581" dirty="0" smtClean="0">
                <a:solidFill>
                  <a:srgbClr val="FFFFFF"/>
                </a:solidFill>
                <a:latin typeface="Cairo"/>
                <a:ea typeface="Cairo"/>
                <a:cs typeface="Cairo"/>
                <a:sym typeface="Cairo"/>
              </a:rPr>
              <a:t>تتناول </a:t>
            </a:r>
            <a:r>
              <a:rPr lang="ar-EG" sz="3581" dirty="0">
                <a:solidFill>
                  <a:srgbClr val="FFFFFF"/>
                </a:solidFill>
                <a:latin typeface="Cairo"/>
                <a:ea typeface="Cairo"/>
                <a:cs typeface="Cairo"/>
                <a:sym typeface="Cairo"/>
              </a:rPr>
              <a:t>النص فكرة أن تناول المسكرات الممنوعة مثل الكحول والمخدرات يعد خطأً جسيمًا يؤثر على الآداب العامة وأمن المؤسسة، سواء للعمال أو الزبائن. يُعتبر السكر هو العلة الأساسية وراء هذا المنع، حيث يتسبب في فقدان العامل لقدرته على الأداء، سواء كان التناول داخل أو خارج العمل. هذا الفعل يعزز فقدان ثقة صاحب العمل بالعامل، ويجعل العامل الذي يكون تحت تأثير المخدرات أو الكحول عرضة لعقوبة التسريح دون إشعار مسبق أو تعويض</a:t>
            </a:r>
            <a:r>
              <a:rPr lang="ar-EG" sz="3581" dirty="0" smtClean="0">
                <a:solidFill>
                  <a:srgbClr val="FFFFFF"/>
                </a:solidFill>
                <a:latin typeface="Cairo"/>
                <a:ea typeface="Cairo"/>
                <a:cs typeface="Cairo"/>
                <a:sym typeface="Cairo"/>
              </a:rPr>
              <a:t>.</a:t>
            </a:r>
            <a:endParaRPr lang="ar-DZ" sz="3581" dirty="0" smtClean="0">
              <a:solidFill>
                <a:srgbClr val="FFFFFF"/>
              </a:solidFill>
              <a:latin typeface="Cairo"/>
              <a:ea typeface="Cairo"/>
              <a:cs typeface="Cairo"/>
              <a:sym typeface="Cair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rot="786486">
            <a:off x="9144000" y="7405154"/>
            <a:ext cx="11106033" cy="9026176"/>
          </a:xfrm>
          <a:custGeom>
            <a:avLst/>
            <a:gdLst/>
            <a:ahLst/>
            <a:cxnLst/>
            <a:rect l="l" t="t" r="r" b="b"/>
            <a:pathLst>
              <a:path w="11106033" h="9026176">
                <a:moveTo>
                  <a:pt x="0" y="0"/>
                </a:moveTo>
                <a:lnTo>
                  <a:pt x="11106033" y="0"/>
                </a:lnTo>
                <a:lnTo>
                  <a:pt x="11106033" y="9026176"/>
                </a:lnTo>
                <a:lnTo>
                  <a:pt x="0" y="9026176"/>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11482" y="1028986"/>
            <a:ext cx="8381417" cy="8229027"/>
          </a:xfrm>
          <a:custGeom>
            <a:avLst/>
            <a:gdLst/>
            <a:ahLst/>
            <a:cxnLst/>
            <a:rect l="l" t="t" r="r" b="b"/>
            <a:pathLst>
              <a:path w="8381417" h="8229027">
                <a:moveTo>
                  <a:pt x="0" y="0"/>
                </a:moveTo>
                <a:lnTo>
                  <a:pt x="8381417" y="0"/>
                </a:lnTo>
                <a:lnTo>
                  <a:pt x="8381417" y="8229028"/>
                </a:lnTo>
                <a:lnTo>
                  <a:pt x="0" y="822902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5334000" y="585399"/>
            <a:ext cx="11740073" cy="1205458"/>
          </a:xfrm>
          <a:prstGeom prst="rect">
            <a:avLst/>
          </a:prstGeom>
        </p:spPr>
        <p:txBody>
          <a:bodyPr wrap="square" lIns="0" tIns="0" rIns="0" bIns="0" rtlCol="0" anchor="t">
            <a:spAutoFit/>
          </a:bodyPr>
          <a:lstStyle/>
          <a:p>
            <a:pPr algn="r" rtl="1">
              <a:lnSpc>
                <a:spcPts val="9350"/>
              </a:lnSpc>
              <a:spcBef>
                <a:spcPct val="0"/>
              </a:spcBef>
            </a:pPr>
            <a:r>
              <a:rPr lang="ar-DZ" sz="6678" dirty="0">
                <a:solidFill>
                  <a:srgbClr val="02C0CF"/>
                </a:solidFill>
                <a:latin typeface="Afeesh"/>
                <a:ea typeface="Afeesh"/>
                <a:cs typeface="Afeesh"/>
                <a:sym typeface="Afeesh"/>
              </a:rPr>
              <a:t>7</a:t>
            </a:r>
            <a:r>
              <a:rPr lang="ar-EG" sz="6678" dirty="0" smtClean="0">
                <a:solidFill>
                  <a:srgbClr val="02C0CF"/>
                </a:solidFill>
                <a:latin typeface="Afeesh"/>
                <a:ea typeface="Afeesh"/>
                <a:cs typeface="Afeesh"/>
                <a:sym typeface="Afeesh"/>
              </a:rPr>
              <a:t>. </a:t>
            </a:r>
            <a:r>
              <a:rPr lang="ar-DZ" sz="6678" dirty="0" smtClean="0">
                <a:solidFill>
                  <a:srgbClr val="02C0CF"/>
                </a:solidFill>
                <a:latin typeface="Afeesh"/>
                <a:ea typeface="Afeesh"/>
                <a:cs typeface="Afeesh"/>
                <a:sym typeface="Afeesh"/>
              </a:rPr>
              <a:t>مخالفة ضوابط ممارسة حق الإضراب</a:t>
            </a:r>
            <a:r>
              <a:rPr lang="ar-EG" sz="6678" dirty="0" smtClean="0">
                <a:solidFill>
                  <a:srgbClr val="02C0CF"/>
                </a:solidFill>
                <a:latin typeface="Afeesh"/>
                <a:ea typeface="Afeesh"/>
                <a:cs typeface="Afeesh"/>
                <a:sym typeface="Afeesh"/>
              </a:rPr>
              <a:t> </a:t>
            </a:r>
            <a:r>
              <a:rPr lang="ar-EG" sz="6678" dirty="0">
                <a:solidFill>
                  <a:srgbClr val="02C0CF"/>
                </a:solidFill>
                <a:latin typeface="Afeesh"/>
                <a:ea typeface="Afeesh"/>
                <a:cs typeface="Afeesh"/>
                <a:sym typeface="Afeesh"/>
              </a:rPr>
              <a:t>:</a:t>
            </a:r>
          </a:p>
        </p:txBody>
      </p:sp>
      <p:sp>
        <p:nvSpPr>
          <p:cNvPr id="5" name="TextBox 5"/>
          <p:cNvSpPr txBox="1"/>
          <p:nvPr/>
        </p:nvSpPr>
        <p:spPr>
          <a:xfrm>
            <a:off x="7391401" y="2234444"/>
            <a:ext cx="10702392" cy="5129609"/>
          </a:xfrm>
          <a:prstGeom prst="rect">
            <a:avLst/>
          </a:prstGeom>
        </p:spPr>
        <p:txBody>
          <a:bodyPr wrap="square" lIns="0" tIns="0" rIns="0" bIns="0" rtlCol="0" anchor="t">
            <a:spAutoFit/>
          </a:bodyPr>
          <a:lstStyle/>
          <a:p>
            <a:pPr marL="571500" indent="-571500" algn="r" rtl="1">
              <a:lnSpc>
                <a:spcPts val="5013"/>
              </a:lnSpc>
              <a:buFont typeface="Arial" panose="020B0604020202020204" pitchFamily="34" charset="0"/>
              <a:buChar char="•"/>
            </a:pPr>
            <a:r>
              <a:rPr lang="ar-DZ" sz="3581" dirty="0" smtClean="0">
                <a:solidFill>
                  <a:srgbClr val="FFFFFF"/>
                </a:solidFill>
                <a:latin typeface="Cairo"/>
                <a:ea typeface="Cairo"/>
                <a:cs typeface="Cairo"/>
                <a:sym typeface="Cairo"/>
              </a:rPr>
              <a:t>ينص قانون 02/90 على شروط لإقرار اي اضراب داخل المؤسسة وتتمثل في:</a:t>
            </a:r>
          </a:p>
          <a:p>
            <a:pPr marL="571500" indent="-571500" algn="r" rtl="1">
              <a:lnSpc>
                <a:spcPts val="5013"/>
              </a:lnSpc>
              <a:buFontTx/>
              <a:buChar char="-"/>
            </a:pPr>
            <a:r>
              <a:rPr lang="ar-DZ" sz="3581" dirty="0" smtClean="0">
                <a:solidFill>
                  <a:srgbClr val="FFFFFF"/>
                </a:solidFill>
                <a:latin typeface="Cairo"/>
                <a:ea typeface="Cairo"/>
                <a:cs typeface="Cairo"/>
                <a:sym typeface="Cairo"/>
              </a:rPr>
              <a:t>انعدام التسوية الودية</a:t>
            </a:r>
          </a:p>
          <a:p>
            <a:pPr marL="571500" indent="-571500" algn="r" rtl="1">
              <a:lnSpc>
                <a:spcPts val="5013"/>
              </a:lnSpc>
              <a:buFontTx/>
              <a:buChar char="-"/>
            </a:pPr>
            <a:r>
              <a:rPr lang="ar-DZ" sz="3581" dirty="0" smtClean="0">
                <a:solidFill>
                  <a:srgbClr val="FFFFFF"/>
                </a:solidFill>
                <a:latin typeface="Cairo"/>
                <a:ea typeface="Cairo"/>
                <a:cs typeface="Cairo"/>
                <a:sym typeface="Cairo"/>
              </a:rPr>
              <a:t>انعقاد الجمعية العامة لتصويت ونسب الحضور والتصويت عليه والاشعار بالإضراب ومواعيده وغيرها، واي خروج عن هذه الاجراءات يجعل الاضراب غير مشروع خاضع لتقدير القاضي المختص في المواد الاجتماعية بحكم قضائي.</a:t>
            </a:r>
            <a:endParaRPr lang="ar-EG" sz="3581" dirty="0">
              <a:solidFill>
                <a:srgbClr val="FFFFFF"/>
              </a:solidFill>
              <a:latin typeface="Cairo"/>
              <a:ea typeface="Cairo"/>
              <a:cs typeface="Cairo"/>
              <a:sym typeface="Cair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0" y="0"/>
            <a:ext cx="6626009" cy="10287000"/>
            <a:chOff x="0" y="0"/>
            <a:chExt cx="1026542" cy="1593725"/>
          </a:xfrm>
        </p:grpSpPr>
        <p:sp>
          <p:nvSpPr>
            <p:cNvPr id="3" name="Freeform 3"/>
            <p:cNvSpPr/>
            <p:nvPr/>
          </p:nvSpPr>
          <p:spPr>
            <a:xfrm>
              <a:off x="0" y="0"/>
              <a:ext cx="1026542" cy="1593725"/>
            </a:xfrm>
            <a:custGeom>
              <a:avLst/>
              <a:gdLst/>
              <a:ahLst/>
              <a:cxnLst/>
              <a:rect l="l" t="t" r="r" b="b"/>
              <a:pathLst>
                <a:path w="1026542" h="1593725">
                  <a:moveTo>
                    <a:pt x="0" y="0"/>
                  </a:moveTo>
                  <a:lnTo>
                    <a:pt x="1026542" y="0"/>
                  </a:lnTo>
                  <a:lnTo>
                    <a:pt x="1026542" y="1593725"/>
                  </a:lnTo>
                  <a:lnTo>
                    <a:pt x="0" y="1593725"/>
                  </a:lnTo>
                  <a:close/>
                </a:path>
              </a:pathLst>
            </a:custGeom>
            <a:blipFill>
              <a:blip r:embed="rId2" cstate="print"/>
              <a:stretch>
                <a:fillRect l="-66511" r="-66511"/>
              </a:stretch>
            </a:blipFill>
          </p:spPr>
        </p:sp>
      </p:grpSp>
      <p:sp>
        <p:nvSpPr>
          <p:cNvPr id="4" name="TextBox 4"/>
          <p:cNvSpPr txBox="1"/>
          <p:nvPr/>
        </p:nvSpPr>
        <p:spPr>
          <a:xfrm>
            <a:off x="6991935" y="99225"/>
            <a:ext cx="11067466" cy="1205458"/>
          </a:xfrm>
          <a:prstGeom prst="rect">
            <a:avLst/>
          </a:prstGeom>
        </p:spPr>
        <p:txBody>
          <a:bodyPr wrap="square" lIns="0" tIns="0" rIns="0" bIns="0" rtlCol="0" anchor="t">
            <a:spAutoFit/>
          </a:bodyPr>
          <a:lstStyle/>
          <a:p>
            <a:pPr algn="r" rtl="1">
              <a:lnSpc>
                <a:spcPts val="9350"/>
              </a:lnSpc>
              <a:spcBef>
                <a:spcPct val="0"/>
              </a:spcBef>
            </a:pPr>
            <a:r>
              <a:rPr lang="ar-DZ" sz="6678" dirty="0">
                <a:solidFill>
                  <a:srgbClr val="02C0CF"/>
                </a:solidFill>
                <a:latin typeface="Afeesh"/>
                <a:ea typeface="Afeesh"/>
                <a:cs typeface="Afeesh"/>
                <a:sym typeface="Afeesh"/>
              </a:rPr>
              <a:t>8</a:t>
            </a:r>
            <a:r>
              <a:rPr lang="ar-EG" sz="6678" dirty="0" smtClean="0">
                <a:solidFill>
                  <a:srgbClr val="02C0CF"/>
                </a:solidFill>
                <a:latin typeface="Afeesh"/>
                <a:ea typeface="Afeesh"/>
                <a:cs typeface="Afeesh"/>
                <a:sym typeface="Afeesh"/>
              </a:rPr>
              <a:t>. </a:t>
            </a:r>
            <a:r>
              <a:rPr lang="ar-DZ" sz="6678" dirty="0" smtClean="0">
                <a:solidFill>
                  <a:srgbClr val="02C0CF"/>
                </a:solidFill>
                <a:latin typeface="Afeesh"/>
                <a:ea typeface="Afeesh"/>
                <a:cs typeface="Afeesh"/>
                <a:sym typeface="Afeesh"/>
              </a:rPr>
              <a:t>عدم المحافظة على وسائل العمل</a:t>
            </a:r>
            <a:r>
              <a:rPr lang="ar-EG" sz="6678" dirty="0" smtClean="0">
                <a:solidFill>
                  <a:srgbClr val="02C0CF"/>
                </a:solidFill>
                <a:latin typeface="Afeesh"/>
                <a:ea typeface="Afeesh"/>
                <a:cs typeface="Afeesh"/>
                <a:sym typeface="Afeesh"/>
              </a:rPr>
              <a:t>:</a:t>
            </a:r>
            <a:endParaRPr lang="ar-EG" sz="6678" dirty="0">
              <a:solidFill>
                <a:srgbClr val="02C0CF"/>
              </a:solidFill>
              <a:latin typeface="Afeesh"/>
              <a:ea typeface="Afeesh"/>
              <a:cs typeface="Afeesh"/>
              <a:sym typeface="Afeesh"/>
            </a:endParaRPr>
          </a:p>
        </p:txBody>
      </p:sp>
      <p:sp>
        <p:nvSpPr>
          <p:cNvPr id="5" name="TextBox 5"/>
          <p:cNvSpPr txBox="1"/>
          <p:nvPr/>
        </p:nvSpPr>
        <p:spPr>
          <a:xfrm>
            <a:off x="6626009" y="1865931"/>
            <a:ext cx="11433392" cy="8335615"/>
          </a:xfrm>
          <a:prstGeom prst="rect">
            <a:avLst/>
          </a:prstGeom>
        </p:spPr>
        <p:txBody>
          <a:bodyPr wrap="square" lIns="0" tIns="0" rIns="0" bIns="0" rtlCol="0" anchor="t">
            <a:spAutoFit/>
          </a:bodyPr>
          <a:lstStyle/>
          <a:p>
            <a:pPr marL="571500" indent="-571500" algn="r" rtl="1">
              <a:lnSpc>
                <a:spcPts val="5013"/>
              </a:lnSpc>
              <a:buFontTx/>
              <a:buChar char="-"/>
            </a:pPr>
            <a:r>
              <a:rPr lang="ar-DZ" sz="3581" dirty="0">
                <a:solidFill>
                  <a:srgbClr val="FFFFFF"/>
                </a:solidFill>
                <a:latin typeface="Cairo"/>
                <a:ea typeface="Cairo"/>
                <a:cs typeface="Cairo"/>
                <a:sym typeface="Cairo"/>
              </a:rPr>
              <a:t>	يلتزم العامل بالمحافظة على ممتلكات ووسائل المؤسسة لكن بشكل لا يعود عليه بالضرر وبالاستخدام الأمثل والعقلاني لها وبالتالي يؤدي العامل عمله باستعمالها بطريقة لاتعرض صحته وقدراته لضرر .</a:t>
            </a:r>
          </a:p>
          <a:p>
            <a:pPr marL="571500" indent="-571500" algn="r" rtl="1">
              <a:lnSpc>
                <a:spcPts val="5013"/>
              </a:lnSpc>
              <a:buFontTx/>
              <a:buChar char="-"/>
            </a:pPr>
            <a:r>
              <a:rPr lang="ar-DZ" sz="3581" dirty="0" smtClean="0">
                <a:solidFill>
                  <a:srgbClr val="FFFFFF"/>
                </a:solidFill>
                <a:latin typeface="Cairo"/>
                <a:ea typeface="Cairo"/>
                <a:cs typeface="Cairo"/>
                <a:sym typeface="Cairo"/>
              </a:rPr>
              <a:t>إذا </a:t>
            </a:r>
            <a:r>
              <a:rPr lang="ar-DZ" sz="3581" dirty="0">
                <a:solidFill>
                  <a:srgbClr val="FFFFFF"/>
                </a:solidFill>
                <a:latin typeface="Cairo"/>
                <a:ea typeface="Cairo"/>
                <a:cs typeface="Cairo"/>
                <a:sym typeface="Cairo"/>
              </a:rPr>
              <a:t>اخل  العامل بذلك يعتبر هذا خطأ جزائيا ستوجب صدور حكم نهائي حتى يكمل العامل إجراءات التسريح .</a:t>
            </a:r>
          </a:p>
          <a:p>
            <a:pPr marL="571500" indent="-571500" algn="r" rtl="1">
              <a:lnSpc>
                <a:spcPts val="5013"/>
              </a:lnSpc>
              <a:buFontTx/>
              <a:buChar char="-"/>
            </a:pPr>
            <a:r>
              <a:rPr lang="ar-DZ" sz="3581" dirty="0">
                <a:solidFill>
                  <a:srgbClr val="FFFFFF"/>
                </a:solidFill>
                <a:latin typeface="Cairo"/>
                <a:ea typeface="Cairo"/>
                <a:cs typeface="Cairo"/>
                <a:sym typeface="Cairo"/>
              </a:rPr>
              <a:t>	اذا كان الخطأ غير جسيم فإنه وبعد إثبات رب العمل تعمد العامل في ذلك الخطأ معاقبة العامل و تأديبه من طرف رب العمل ولا يحال إلى الجزاء والقانون ويعتبر العقاب تأديبا لا جزائيا  .</a:t>
            </a:r>
          </a:p>
          <a:p>
            <a:pPr marL="571500" indent="-571500" algn="r" rtl="1">
              <a:lnSpc>
                <a:spcPts val="5013"/>
              </a:lnSpc>
              <a:buFontTx/>
              <a:buChar char="-"/>
            </a:pPr>
            <a:r>
              <a:rPr lang="ar-DZ" sz="3581" dirty="0" smtClean="0">
                <a:solidFill>
                  <a:srgbClr val="FFFFFF"/>
                </a:solidFill>
                <a:latin typeface="Cairo"/>
                <a:ea typeface="Cairo"/>
                <a:cs typeface="Cairo"/>
                <a:sym typeface="Cairo"/>
              </a:rPr>
              <a:t>كما </a:t>
            </a:r>
            <a:r>
              <a:rPr lang="ar-DZ" sz="3581" dirty="0">
                <a:solidFill>
                  <a:srgbClr val="FFFFFF"/>
                </a:solidFill>
                <a:latin typeface="Cairo"/>
                <a:ea typeface="Cairo"/>
                <a:cs typeface="Cairo"/>
                <a:sym typeface="Cairo"/>
              </a:rPr>
              <a:t>أنه إثبات </a:t>
            </a:r>
            <a:r>
              <a:rPr lang="ar-DZ" sz="3581" dirty="0" smtClean="0">
                <a:solidFill>
                  <a:srgbClr val="FFFFFF"/>
                </a:solidFill>
                <a:latin typeface="Cairo"/>
                <a:ea typeface="Cairo"/>
                <a:cs typeface="Cairo"/>
                <a:sym typeface="Cairo"/>
              </a:rPr>
              <a:t>عنصر التعمد في الخطأ صعب لتداخل العمل والعامل </a:t>
            </a:r>
            <a:r>
              <a:rPr lang="ar-DZ" sz="3581" dirty="0">
                <a:solidFill>
                  <a:srgbClr val="FFFFFF"/>
                </a:solidFill>
                <a:latin typeface="Cairo"/>
                <a:ea typeface="Cairo"/>
                <a:cs typeface="Cairo"/>
                <a:sym typeface="Cairo"/>
              </a:rPr>
              <a:t>ووسائل العمل .</a:t>
            </a:r>
          </a:p>
          <a:p>
            <a:pPr algn="r" rtl="1">
              <a:lnSpc>
                <a:spcPts val="5013"/>
              </a:lnSpc>
            </a:pPr>
            <a:endParaRPr lang="ar-EG" sz="3581" dirty="0">
              <a:solidFill>
                <a:srgbClr val="FFFFFF"/>
              </a:solidFill>
              <a:latin typeface="Cairo"/>
              <a:ea typeface="Cairo"/>
              <a:cs typeface="Cairo"/>
              <a:sym typeface="Cairo"/>
            </a:endParaRPr>
          </a:p>
        </p:txBody>
      </p:sp>
      <p:sp>
        <p:nvSpPr>
          <p:cNvPr id="9" name="Freeform 9"/>
          <p:cNvSpPr/>
          <p:nvPr/>
        </p:nvSpPr>
        <p:spPr>
          <a:xfrm rot="786486">
            <a:off x="9144000" y="7405154"/>
            <a:ext cx="11106033" cy="9026176"/>
          </a:xfrm>
          <a:custGeom>
            <a:avLst/>
            <a:gdLst/>
            <a:ahLst/>
            <a:cxnLst/>
            <a:rect l="l" t="t" r="r" b="b"/>
            <a:pathLst>
              <a:path w="11106033" h="9026176">
                <a:moveTo>
                  <a:pt x="0" y="0"/>
                </a:moveTo>
                <a:lnTo>
                  <a:pt x="11106033" y="0"/>
                </a:lnTo>
                <a:lnTo>
                  <a:pt x="11106033" y="9026176"/>
                </a:lnTo>
                <a:lnTo>
                  <a:pt x="0" y="902617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xmlns="" val="3878673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rot="786486">
            <a:off x="9144000" y="7405154"/>
            <a:ext cx="11106033" cy="9026176"/>
          </a:xfrm>
          <a:custGeom>
            <a:avLst/>
            <a:gdLst/>
            <a:ahLst/>
            <a:cxnLst/>
            <a:rect l="l" t="t" r="r" b="b"/>
            <a:pathLst>
              <a:path w="11106033" h="9026176">
                <a:moveTo>
                  <a:pt x="0" y="0"/>
                </a:moveTo>
                <a:lnTo>
                  <a:pt x="11106033" y="0"/>
                </a:lnTo>
                <a:lnTo>
                  <a:pt x="11106033" y="9026176"/>
                </a:lnTo>
                <a:lnTo>
                  <a:pt x="0" y="9026176"/>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562600" y="2476500"/>
            <a:ext cx="6047115" cy="4996557"/>
          </a:xfrm>
          <a:custGeom>
            <a:avLst/>
            <a:gdLst/>
            <a:ahLst/>
            <a:cxnLst/>
            <a:rect l="l" t="t" r="r" b="b"/>
            <a:pathLst>
              <a:path w="6047115" h="4996557">
                <a:moveTo>
                  <a:pt x="0" y="0"/>
                </a:moveTo>
                <a:lnTo>
                  <a:pt x="6047115" y="0"/>
                </a:lnTo>
                <a:lnTo>
                  <a:pt x="6047115" y="4996556"/>
                </a:lnTo>
                <a:lnTo>
                  <a:pt x="0" y="4996556"/>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r>
              <a:rPr lang="ar-DZ" dirty="0" smtClean="0"/>
              <a:t> </a:t>
            </a:r>
            <a:endParaRPr lang="ar-D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rot="-10800000">
            <a:off x="-880786" y="-588494"/>
            <a:ext cx="5037552" cy="4094156"/>
          </a:xfrm>
          <a:custGeom>
            <a:avLst/>
            <a:gdLst/>
            <a:ahLst/>
            <a:cxnLst/>
            <a:rect l="l" t="t" r="r" b="b"/>
            <a:pathLst>
              <a:path w="5037552" h="4094156">
                <a:moveTo>
                  <a:pt x="0" y="0"/>
                </a:moveTo>
                <a:lnTo>
                  <a:pt x="5037552" y="0"/>
                </a:lnTo>
                <a:lnTo>
                  <a:pt x="5037552" y="4094156"/>
                </a:lnTo>
                <a:lnTo>
                  <a:pt x="0" y="4094156"/>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pic>
        <p:nvPicPr>
          <p:cNvPr id="3" name="Picture 3"/>
          <p:cNvPicPr>
            <a:picLocks noChangeAspect="1"/>
          </p:cNvPicPr>
          <p:nvPr/>
        </p:nvPicPr>
        <p:blipFill>
          <a:blip r:embed="rId4" cstate="print"/>
          <a:srcRect/>
          <a:stretch>
            <a:fillRect/>
          </a:stretch>
        </p:blipFill>
        <p:spPr>
          <a:xfrm>
            <a:off x="1212138" y="3725627"/>
            <a:ext cx="3741035" cy="3722330"/>
          </a:xfrm>
          <a:prstGeom prst="rect">
            <a:avLst/>
          </a:prstGeom>
        </p:spPr>
      </p:pic>
      <p:sp>
        <p:nvSpPr>
          <p:cNvPr id="4" name="TextBox 4"/>
          <p:cNvSpPr txBox="1"/>
          <p:nvPr/>
        </p:nvSpPr>
        <p:spPr>
          <a:xfrm>
            <a:off x="10240708" y="1327628"/>
            <a:ext cx="7633049" cy="1205458"/>
          </a:xfrm>
          <a:prstGeom prst="rect">
            <a:avLst/>
          </a:prstGeom>
        </p:spPr>
        <p:txBody>
          <a:bodyPr lIns="0" tIns="0" rIns="0" bIns="0" rtlCol="0" anchor="t">
            <a:spAutoFit/>
          </a:bodyPr>
          <a:lstStyle/>
          <a:p>
            <a:pPr marL="1441923" lvl="1" indent="-720961" algn="r" rtl="1">
              <a:lnSpc>
                <a:spcPts val="9350"/>
              </a:lnSpc>
              <a:spcBef>
                <a:spcPct val="0"/>
              </a:spcBef>
              <a:buAutoNum type="arabicPeriod"/>
            </a:pPr>
            <a:r>
              <a:rPr lang="ar-EG" sz="6678" dirty="0">
                <a:solidFill>
                  <a:srgbClr val="02C0CF"/>
                </a:solidFill>
                <a:latin typeface="Afeesh"/>
                <a:ea typeface="Afeesh"/>
                <a:cs typeface="Afeesh"/>
                <a:sym typeface="Afeesh"/>
              </a:rPr>
              <a:t> </a:t>
            </a:r>
            <a:r>
              <a:rPr lang="ar-EG" sz="6678" dirty="0" smtClean="0">
                <a:solidFill>
                  <a:srgbClr val="02C0CF"/>
                </a:solidFill>
                <a:latin typeface="Afeesh"/>
                <a:ea typeface="Afeesh"/>
                <a:cs typeface="Afeesh"/>
                <a:sym typeface="Afeesh"/>
              </a:rPr>
              <a:t>م</a:t>
            </a:r>
            <a:r>
              <a:rPr lang="ar-DZ" sz="6678" dirty="0" smtClean="0">
                <a:solidFill>
                  <a:srgbClr val="02C0CF"/>
                </a:solidFill>
                <a:latin typeface="Afeesh"/>
                <a:ea typeface="Afeesh"/>
                <a:cs typeface="Afeesh"/>
                <a:sym typeface="Afeesh"/>
              </a:rPr>
              <a:t>لخص</a:t>
            </a:r>
            <a:r>
              <a:rPr lang="ar-EG" sz="6678" dirty="0" smtClean="0">
                <a:solidFill>
                  <a:srgbClr val="02C0CF"/>
                </a:solidFill>
                <a:latin typeface="Afeesh"/>
                <a:ea typeface="Afeesh"/>
                <a:cs typeface="Afeesh"/>
                <a:sym typeface="Afeesh"/>
              </a:rPr>
              <a:t> الم</a:t>
            </a:r>
            <a:r>
              <a:rPr lang="ar-DZ" sz="6678" dirty="0" smtClean="0">
                <a:solidFill>
                  <a:srgbClr val="02C0CF"/>
                </a:solidFill>
                <a:latin typeface="Afeesh"/>
                <a:ea typeface="Afeesh"/>
                <a:cs typeface="Afeesh"/>
                <a:sym typeface="Afeesh"/>
              </a:rPr>
              <a:t>قال</a:t>
            </a:r>
            <a:r>
              <a:rPr lang="ar-EG" sz="6678" dirty="0" smtClean="0">
                <a:solidFill>
                  <a:srgbClr val="02C0CF"/>
                </a:solidFill>
                <a:latin typeface="Afeesh"/>
                <a:ea typeface="Afeesh"/>
                <a:cs typeface="Afeesh"/>
                <a:sym typeface="Afeesh"/>
              </a:rPr>
              <a:t> </a:t>
            </a:r>
            <a:r>
              <a:rPr lang="ar-EG" sz="6678" dirty="0">
                <a:solidFill>
                  <a:srgbClr val="02C0CF"/>
                </a:solidFill>
                <a:latin typeface="Afeesh"/>
                <a:ea typeface="Afeesh"/>
                <a:cs typeface="Afeesh"/>
                <a:sym typeface="Afeesh"/>
              </a:rPr>
              <a:t>:</a:t>
            </a:r>
          </a:p>
        </p:txBody>
      </p:sp>
      <p:sp>
        <p:nvSpPr>
          <p:cNvPr id="5" name="Freeform 5"/>
          <p:cNvSpPr/>
          <p:nvPr/>
        </p:nvSpPr>
        <p:spPr>
          <a:xfrm rot="786486">
            <a:off x="9144000" y="7405154"/>
            <a:ext cx="11106033" cy="9026176"/>
          </a:xfrm>
          <a:custGeom>
            <a:avLst/>
            <a:gdLst/>
            <a:ahLst/>
            <a:cxnLst/>
            <a:rect l="l" t="t" r="r" b="b"/>
            <a:pathLst>
              <a:path w="11106033" h="9026176">
                <a:moveTo>
                  <a:pt x="0" y="0"/>
                </a:moveTo>
                <a:lnTo>
                  <a:pt x="11106033" y="0"/>
                </a:lnTo>
                <a:lnTo>
                  <a:pt x="11106033" y="9026176"/>
                </a:lnTo>
                <a:lnTo>
                  <a:pt x="0" y="9026176"/>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4156767" y="3106318"/>
            <a:ext cx="13716990" cy="3206006"/>
          </a:xfrm>
          <a:prstGeom prst="rect">
            <a:avLst/>
          </a:prstGeom>
        </p:spPr>
        <p:txBody>
          <a:bodyPr wrap="square" lIns="0" tIns="0" rIns="0" bIns="0" rtlCol="0" anchor="t">
            <a:spAutoFit/>
          </a:bodyPr>
          <a:lstStyle/>
          <a:p>
            <a:pPr algn="r" rtl="1">
              <a:lnSpc>
                <a:spcPts val="5013"/>
              </a:lnSpc>
            </a:pPr>
            <a:r>
              <a:rPr lang="ar-DZ" sz="3581" dirty="0" smtClean="0">
                <a:solidFill>
                  <a:srgbClr val="FFFFFF"/>
                </a:solidFill>
                <a:latin typeface="Cairo"/>
                <a:ea typeface="Cairo"/>
                <a:cs typeface="Cairo"/>
                <a:sym typeface="Cairo"/>
              </a:rPr>
              <a:t> </a:t>
            </a:r>
            <a:r>
              <a:rPr lang="ar-DZ" sz="3581" dirty="0">
                <a:solidFill>
                  <a:srgbClr val="FFFFFF"/>
                </a:solidFill>
                <a:latin typeface="Cairo"/>
                <a:ea typeface="Cairo"/>
                <a:cs typeface="Cairo"/>
                <a:sym typeface="Cairo"/>
              </a:rPr>
              <a:t>يعد انهاء عقد العمل سلطة يقررها المشرع، لأي طرف من طرفي عقد العمل. دون إلحاق اي ضرر سواء على العامل أو صاحب العمل. فيكون هذا إنهاء المشروع.  إلا أنه هناك في بعض الأحيان من يسيء أي من طرفين استعمال هذا حق فيكون هذا انهاء عقد العمل غير مشروع به. مما يستلزم من طرف آخر تعويضه.</a:t>
            </a:r>
            <a:endParaRPr lang="ar-EG" sz="3581" dirty="0">
              <a:solidFill>
                <a:srgbClr val="FFFFFF"/>
              </a:solidFill>
              <a:latin typeface="Cairo"/>
              <a:ea typeface="Cairo"/>
              <a:cs typeface="Cairo"/>
              <a:sym typeface="Cair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flipH="1">
            <a:off x="-2392636" y="4167530"/>
            <a:ext cx="11106033" cy="9026176"/>
          </a:xfrm>
          <a:custGeom>
            <a:avLst/>
            <a:gdLst/>
            <a:ahLst/>
            <a:cxnLst/>
            <a:rect l="l" t="t" r="r" b="b"/>
            <a:pathLst>
              <a:path w="11106033" h="9026176">
                <a:moveTo>
                  <a:pt x="11106033" y="0"/>
                </a:moveTo>
                <a:lnTo>
                  <a:pt x="0" y="0"/>
                </a:lnTo>
                <a:lnTo>
                  <a:pt x="0" y="9026177"/>
                </a:lnTo>
                <a:lnTo>
                  <a:pt x="11106033" y="9026177"/>
                </a:lnTo>
                <a:lnTo>
                  <a:pt x="11106033"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14410212" y="7073626"/>
            <a:ext cx="5037552" cy="4094156"/>
          </a:xfrm>
          <a:custGeom>
            <a:avLst/>
            <a:gdLst/>
            <a:ahLst/>
            <a:cxnLst/>
            <a:rect l="l" t="t" r="r" b="b"/>
            <a:pathLst>
              <a:path w="5037552" h="4094156">
                <a:moveTo>
                  <a:pt x="5037552" y="0"/>
                </a:moveTo>
                <a:lnTo>
                  <a:pt x="0" y="0"/>
                </a:lnTo>
                <a:lnTo>
                  <a:pt x="0" y="4094156"/>
                </a:lnTo>
                <a:lnTo>
                  <a:pt x="5037552" y="4094156"/>
                </a:lnTo>
                <a:lnTo>
                  <a:pt x="5037552"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0800000">
            <a:off x="-179012" y="2248225"/>
            <a:ext cx="3809821" cy="3838610"/>
          </a:xfrm>
          <a:custGeom>
            <a:avLst/>
            <a:gdLst/>
            <a:ahLst/>
            <a:cxnLst/>
            <a:rect l="l" t="t" r="r" b="b"/>
            <a:pathLst>
              <a:path w="3809821" h="3838610">
                <a:moveTo>
                  <a:pt x="0" y="0"/>
                </a:moveTo>
                <a:lnTo>
                  <a:pt x="3809821" y="0"/>
                </a:lnTo>
                <a:lnTo>
                  <a:pt x="3809821" y="3838610"/>
                </a:lnTo>
                <a:lnTo>
                  <a:pt x="0" y="3838610"/>
                </a:lnTo>
                <a:lnTo>
                  <a:pt x="0" y="0"/>
                </a:lnTo>
                <a:close/>
              </a:path>
            </a:pathLst>
          </a:custGeom>
          <a:blipFill>
            <a:blip r:embed="rId4" cstate="print"/>
            <a:stretch>
              <a:fillRect/>
            </a:stretch>
          </a:blipFill>
        </p:spPr>
      </p:sp>
      <p:sp>
        <p:nvSpPr>
          <p:cNvPr id="5" name="Freeform 5"/>
          <p:cNvSpPr/>
          <p:nvPr/>
        </p:nvSpPr>
        <p:spPr>
          <a:xfrm rot="-10800000">
            <a:off x="2724968" y="1028700"/>
            <a:ext cx="5694995" cy="5738030"/>
          </a:xfrm>
          <a:custGeom>
            <a:avLst/>
            <a:gdLst/>
            <a:ahLst/>
            <a:cxnLst/>
            <a:rect l="l" t="t" r="r" b="b"/>
            <a:pathLst>
              <a:path w="5694995" h="5738030">
                <a:moveTo>
                  <a:pt x="0" y="0"/>
                </a:moveTo>
                <a:lnTo>
                  <a:pt x="5694995" y="0"/>
                </a:lnTo>
                <a:lnTo>
                  <a:pt x="5694995" y="5738030"/>
                </a:lnTo>
                <a:lnTo>
                  <a:pt x="0" y="5738030"/>
                </a:lnTo>
                <a:lnTo>
                  <a:pt x="0" y="0"/>
                </a:lnTo>
                <a:close/>
              </a:path>
            </a:pathLst>
          </a:custGeom>
          <a:blipFill>
            <a:blip r:embed="rId5" cstate="print"/>
            <a:stretch>
              <a:fillRect/>
            </a:stretch>
          </a:blipFill>
        </p:spPr>
      </p:sp>
      <p:sp>
        <p:nvSpPr>
          <p:cNvPr id="6" name="Freeform 6"/>
          <p:cNvSpPr/>
          <p:nvPr/>
        </p:nvSpPr>
        <p:spPr>
          <a:xfrm rot="-10800000">
            <a:off x="1725899" y="6051980"/>
            <a:ext cx="1418778" cy="1429500"/>
          </a:xfrm>
          <a:custGeom>
            <a:avLst/>
            <a:gdLst/>
            <a:ahLst/>
            <a:cxnLst/>
            <a:rect l="l" t="t" r="r" b="b"/>
            <a:pathLst>
              <a:path w="1418778" h="1429500">
                <a:moveTo>
                  <a:pt x="0" y="0"/>
                </a:moveTo>
                <a:lnTo>
                  <a:pt x="1418778" y="0"/>
                </a:lnTo>
                <a:lnTo>
                  <a:pt x="1418778" y="1429500"/>
                </a:lnTo>
                <a:lnTo>
                  <a:pt x="0" y="1429500"/>
                </a:lnTo>
                <a:lnTo>
                  <a:pt x="0" y="0"/>
                </a:lnTo>
                <a:close/>
              </a:path>
            </a:pathLst>
          </a:custGeom>
          <a:blipFill>
            <a:blip r:embed="rId6" cstate="print"/>
            <a:stretch>
              <a:fillRect/>
            </a:stretch>
          </a:blipFill>
        </p:spPr>
      </p:sp>
      <p:sp>
        <p:nvSpPr>
          <p:cNvPr id="7" name="TextBox 7"/>
          <p:cNvSpPr txBox="1"/>
          <p:nvPr/>
        </p:nvSpPr>
        <p:spPr>
          <a:xfrm>
            <a:off x="9626251" y="2481711"/>
            <a:ext cx="7633049" cy="1205458"/>
          </a:xfrm>
          <a:prstGeom prst="rect">
            <a:avLst/>
          </a:prstGeom>
        </p:spPr>
        <p:txBody>
          <a:bodyPr lIns="0" tIns="0" rIns="0" bIns="0" rtlCol="0" anchor="t">
            <a:spAutoFit/>
          </a:bodyPr>
          <a:lstStyle/>
          <a:p>
            <a:pPr algn="ctr" rtl="1">
              <a:lnSpc>
                <a:spcPts val="9350"/>
              </a:lnSpc>
              <a:spcBef>
                <a:spcPct val="0"/>
              </a:spcBef>
            </a:pPr>
            <a:r>
              <a:rPr lang="ar-EG" sz="6678" dirty="0">
                <a:solidFill>
                  <a:srgbClr val="02C0CF"/>
                </a:solidFill>
                <a:latin typeface="Afeesh"/>
                <a:ea typeface="Afeesh"/>
                <a:cs typeface="Afeesh"/>
                <a:sym typeface="Afeesh"/>
              </a:rPr>
              <a:t>“ </a:t>
            </a:r>
            <a:r>
              <a:rPr lang="ar-EG" sz="6678" dirty="0" smtClean="0">
                <a:solidFill>
                  <a:srgbClr val="02C0CF"/>
                </a:solidFill>
                <a:latin typeface="Afeesh"/>
                <a:ea typeface="Afeesh"/>
                <a:cs typeface="Afeesh"/>
                <a:sym typeface="Afeesh"/>
              </a:rPr>
              <a:t>ال</a:t>
            </a:r>
            <a:r>
              <a:rPr lang="ar-DZ" sz="6678" dirty="0" smtClean="0">
                <a:solidFill>
                  <a:srgbClr val="02C0CF"/>
                </a:solidFill>
                <a:latin typeface="Afeesh"/>
                <a:ea typeface="Afeesh"/>
                <a:cs typeface="Afeesh"/>
                <a:sym typeface="Afeesh"/>
              </a:rPr>
              <a:t>كلمات المفتاحية</a:t>
            </a:r>
            <a:r>
              <a:rPr lang="ar-EG" sz="6678" dirty="0" smtClean="0">
                <a:solidFill>
                  <a:srgbClr val="02C0CF"/>
                </a:solidFill>
                <a:latin typeface="Afeesh"/>
                <a:ea typeface="Afeesh"/>
                <a:cs typeface="Afeesh"/>
                <a:sym typeface="Afeesh"/>
              </a:rPr>
              <a:t> </a:t>
            </a:r>
            <a:r>
              <a:rPr lang="ar-EG" sz="6678" dirty="0">
                <a:solidFill>
                  <a:srgbClr val="02C0CF"/>
                </a:solidFill>
                <a:latin typeface="Afeesh"/>
                <a:ea typeface="Afeesh"/>
                <a:cs typeface="Afeesh"/>
                <a:sym typeface="Afeesh"/>
              </a:rPr>
              <a:t>“</a:t>
            </a:r>
          </a:p>
        </p:txBody>
      </p:sp>
      <p:sp>
        <p:nvSpPr>
          <p:cNvPr id="8" name="TextBox 8"/>
          <p:cNvSpPr txBox="1"/>
          <p:nvPr/>
        </p:nvSpPr>
        <p:spPr>
          <a:xfrm>
            <a:off x="9220200" y="3897714"/>
            <a:ext cx="8039099" cy="2923877"/>
          </a:xfrm>
          <a:prstGeom prst="rect">
            <a:avLst/>
          </a:prstGeom>
        </p:spPr>
        <p:txBody>
          <a:bodyPr wrap="square" lIns="0" tIns="0" rIns="0" bIns="0" rtlCol="0" anchor="t">
            <a:spAutoFit/>
          </a:bodyPr>
          <a:lstStyle/>
          <a:p>
            <a:pPr marL="571500" indent="-571500" algn="ctr" rtl="1">
              <a:lnSpc>
                <a:spcPts val="5710"/>
              </a:lnSpc>
              <a:spcBef>
                <a:spcPct val="0"/>
              </a:spcBef>
              <a:buFont typeface="Arial" panose="020B0604020202020204" pitchFamily="34" charset="0"/>
              <a:buChar char="•"/>
            </a:pPr>
            <a:r>
              <a:rPr lang="ar-DZ" sz="4079" smtClean="0">
                <a:solidFill>
                  <a:srgbClr val="FFFFFF"/>
                </a:solidFill>
                <a:latin typeface="Afeesh"/>
                <a:ea typeface="Afeesh"/>
                <a:cs typeface="Afeesh"/>
                <a:sym typeface="Afeesh"/>
              </a:rPr>
              <a:t> انهاء عقد </a:t>
            </a:r>
            <a:r>
              <a:rPr lang="ar-DZ" sz="4079" dirty="0" smtClean="0">
                <a:solidFill>
                  <a:srgbClr val="FFFFFF"/>
                </a:solidFill>
                <a:latin typeface="Afeesh"/>
                <a:ea typeface="Afeesh"/>
                <a:cs typeface="Afeesh"/>
                <a:sym typeface="Afeesh"/>
              </a:rPr>
              <a:t>العمل</a:t>
            </a:r>
          </a:p>
          <a:p>
            <a:pPr marL="571500" indent="-571500" algn="ctr" rtl="1">
              <a:lnSpc>
                <a:spcPts val="5710"/>
              </a:lnSpc>
              <a:spcBef>
                <a:spcPct val="0"/>
              </a:spcBef>
              <a:buFont typeface="Arial" panose="020B0604020202020204" pitchFamily="34" charset="0"/>
              <a:buChar char="•"/>
            </a:pPr>
            <a:r>
              <a:rPr lang="ar-DZ" sz="4079" dirty="0" smtClean="0">
                <a:solidFill>
                  <a:srgbClr val="FFFFFF"/>
                </a:solidFill>
                <a:latin typeface="Afeesh"/>
                <a:ea typeface="Afeesh"/>
                <a:cs typeface="Afeesh"/>
                <a:sym typeface="Afeesh"/>
              </a:rPr>
              <a:t>انهاء مشروع</a:t>
            </a:r>
          </a:p>
          <a:p>
            <a:pPr marL="571500" indent="-571500" algn="ctr" rtl="1">
              <a:lnSpc>
                <a:spcPts val="5710"/>
              </a:lnSpc>
              <a:spcBef>
                <a:spcPct val="0"/>
              </a:spcBef>
              <a:buFont typeface="Arial" panose="020B0604020202020204" pitchFamily="34" charset="0"/>
              <a:buChar char="•"/>
            </a:pPr>
            <a:r>
              <a:rPr lang="ar-DZ" sz="4079" dirty="0" smtClean="0">
                <a:solidFill>
                  <a:srgbClr val="FFFFFF"/>
                </a:solidFill>
                <a:latin typeface="Afeesh"/>
                <a:ea typeface="Afeesh"/>
                <a:cs typeface="Afeesh"/>
                <a:sym typeface="Afeesh"/>
              </a:rPr>
              <a:t>انهاء غير مشروع</a:t>
            </a:r>
          </a:p>
          <a:p>
            <a:pPr marL="571500" indent="-571500" algn="ctr" rtl="1">
              <a:lnSpc>
                <a:spcPts val="5710"/>
              </a:lnSpc>
              <a:spcBef>
                <a:spcPct val="0"/>
              </a:spcBef>
              <a:buFont typeface="Arial" panose="020B0604020202020204" pitchFamily="34" charset="0"/>
              <a:buChar char="•"/>
            </a:pPr>
            <a:endParaRPr lang="ar-EG" sz="4079" dirty="0">
              <a:solidFill>
                <a:srgbClr val="FFFFFF"/>
              </a:solidFill>
              <a:latin typeface="Afeesh"/>
              <a:ea typeface="Afeesh"/>
              <a:cs typeface="Afeesh"/>
              <a:sym typeface="Afeesh"/>
            </a:endParaRPr>
          </a:p>
        </p:txBody>
      </p:sp>
      <p:sp>
        <p:nvSpPr>
          <p:cNvPr id="12" name="Freeform 12"/>
          <p:cNvSpPr/>
          <p:nvPr/>
        </p:nvSpPr>
        <p:spPr>
          <a:xfrm rot="5400000">
            <a:off x="15934577" y="708653"/>
            <a:ext cx="689334" cy="652778"/>
          </a:xfrm>
          <a:custGeom>
            <a:avLst/>
            <a:gdLst/>
            <a:ahLst/>
            <a:cxnLst/>
            <a:rect l="l" t="t" r="r" b="b"/>
            <a:pathLst>
              <a:path w="689334" h="652778">
                <a:moveTo>
                  <a:pt x="0" y="0"/>
                </a:moveTo>
                <a:lnTo>
                  <a:pt x="689333" y="0"/>
                </a:lnTo>
                <a:lnTo>
                  <a:pt x="689333" y="652778"/>
                </a:lnTo>
                <a:lnTo>
                  <a:pt x="0" y="652778"/>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sp>
      <p:sp>
        <p:nvSpPr>
          <p:cNvPr id="13" name="TextBox 13"/>
          <p:cNvSpPr txBox="1"/>
          <p:nvPr/>
        </p:nvSpPr>
        <p:spPr>
          <a:xfrm>
            <a:off x="15629499" y="1389234"/>
            <a:ext cx="1299489" cy="148225"/>
          </a:xfrm>
          <a:prstGeom prst="rect">
            <a:avLst/>
          </a:prstGeom>
        </p:spPr>
        <p:txBody>
          <a:bodyPr lIns="0" tIns="0" rIns="0" bIns="0" rtlCol="0" anchor="t">
            <a:spAutoFit/>
          </a:bodyPr>
          <a:lstStyle/>
          <a:p>
            <a:pPr algn="ctr">
              <a:lnSpc>
                <a:spcPts val="1122"/>
              </a:lnSpc>
            </a:pPr>
            <a:r>
              <a:rPr lang="en-US" sz="1035" b="1" spc="285">
                <a:solidFill>
                  <a:srgbClr val="FFFFFF"/>
                </a:solidFill>
                <a:latin typeface="Nourd Semi-Bold"/>
                <a:ea typeface="Nourd Semi-Bold"/>
                <a:cs typeface="Nourd Semi-Bold"/>
                <a:sym typeface="Nourd Semi-Bold"/>
              </a:rPr>
              <a:t>Liceria &amp; Co.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flipH="1">
            <a:off x="-2392636" y="4167530"/>
            <a:ext cx="11106033" cy="9026176"/>
          </a:xfrm>
          <a:custGeom>
            <a:avLst/>
            <a:gdLst/>
            <a:ahLst/>
            <a:cxnLst/>
            <a:rect l="l" t="t" r="r" b="b"/>
            <a:pathLst>
              <a:path w="11106033" h="9026176">
                <a:moveTo>
                  <a:pt x="11106033" y="0"/>
                </a:moveTo>
                <a:lnTo>
                  <a:pt x="0" y="0"/>
                </a:lnTo>
                <a:lnTo>
                  <a:pt x="0" y="9026177"/>
                </a:lnTo>
                <a:lnTo>
                  <a:pt x="11106033" y="9026177"/>
                </a:lnTo>
                <a:lnTo>
                  <a:pt x="11106033"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14410212" y="7073626"/>
            <a:ext cx="5037552" cy="4094156"/>
          </a:xfrm>
          <a:custGeom>
            <a:avLst/>
            <a:gdLst/>
            <a:ahLst/>
            <a:cxnLst/>
            <a:rect l="l" t="t" r="r" b="b"/>
            <a:pathLst>
              <a:path w="5037552" h="4094156">
                <a:moveTo>
                  <a:pt x="5037552" y="0"/>
                </a:moveTo>
                <a:lnTo>
                  <a:pt x="0" y="0"/>
                </a:lnTo>
                <a:lnTo>
                  <a:pt x="0" y="4094156"/>
                </a:lnTo>
                <a:lnTo>
                  <a:pt x="5037552" y="4094156"/>
                </a:lnTo>
                <a:lnTo>
                  <a:pt x="5037552"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0800000">
            <a:off x="-179012" y="2248225"/>
            <a:ext cx="3809821" cy="3838610"/>
          </a:xfrm>
          <a:custGeom>
            <a:avLst/>
            <a:gdLst/>
            <a:ahLst/>
            <a:cxnLst/>
            <a:rect l="l" t="t" r="r" b="b"/>
            <a:pathLst>
              <a:path w="3809821" h="3838610">
                <a:moveTo>
                  <a:pt x="0" y="0"/>
                </a:moveTo>
                <a:lnTo>
                  <a:pt x="3809821" y="0"/>
                </a:lnTo>
                <a:lnTo>
                  <a:pt x="3809821" y="3838610"/>
                </a:lnTo>
                <a:lnTo>
                  <a:pt x="0" y="3838610"/>
                </a:lnTo>
                <a:lnTo>
                  <a:pt x="0" y="0"/>
                </a:lnTo>
                <a:close/>
              </a:path>
            </a:pathLst>
          </a:custGeom>
          <a:blipFill>
            <a:blip r:embed="rId4" cstate="print"/>
            <a:stretch>
              <a:fillRect/>
            </a:stretch>
          </a:blipFill>
        </p:spPr>
      </p:sp>
      <p:sp>
        <p:nvSpPr>
          <p:cNvPr id="5" name="Freeform 5"/>
          <p:cNvSpPr/>
          <p:nvPr/>
        </p:nvSpPr>
        <p:spPr>
          <a:xfrm rot="-10800000">
            <a:off x="2724968" y="1028700"/>
            <a:ext cx="5694995" cy="5738030"/>
          </a:xfrm>
          <a:custGeom>
            <a:avLst/>
            <a:gdLst/>
            <a:ahLst/>
            <a:cxnLst/>
            <a:rect l="l" t="t" r="r" b="b"/>
            <a:pathLst>
              <a:path w="5694995" h="5738030">
                <a:moveTo>
                  <a:pt x="0" y="0"/>
                </a:moveTo>
                <a:lnTo>
                  <a:pt x="5694995" y="0"/>
                </a:lnTo>
                <a:lnTo>
                  <a:pt x="5694995" y="5738030"/>
                </a:lnTo>
                <a:lnTo>
                  <a:pt x="0" y="5738030"/>
                </a:lnTo>
                <a:lnTo>
                  <a:pt x="0" y="0"/>
                </a:lnTo>
                <a:close/>
              </a:path>
            </a:pathLst>
          </a:custGeom>
          <a:blipFill>
            <a:blip r:embed="rId5" cstate="print"/>
            <a:stretch>
              <a:fillRect/>
            </a:stretch>
          </a:blipFill>
        </p:spPr>
      </p:sp>
      <p:sp>
        <p:nvSpPr>
          <p:cNvPr id="6" name="Freeform 6"/>
          <p:cNvSpPr/>
          <p:nvPr/>
        </p:nvSpPr>
        <p:spPr>
          <a:xfrm rot="-10800000">
            <a:off x="1725899" y="6051980"/>
            <a:ext cx="1418778" cy="1429500"/>
          </a:xfrm>
          <a:custGeom>
            <a:avLst/>
            <a:gdLst/>
            <a:ahLst/>
            <a:cxnLst/>
            <a:rect l="l" t="t" r="r" b="b"/>
            <a:pathLst>
              <a:path w="1418778" h="1429500">
                <a:moveTo>
                  <a:pt x="0" y="0"/>
                </a:moveTo>
                <a:lnTo>
                  <a:pt x="1418778" y="0"/>
                </a:lnTo>
                <a:lnTo>
                  <a:pt x="1418778" y="1429500"/>
                </a:lnTo>
                <a:lnTo>
                  <a:pt x="0" y="1429500"/>
                </a:lnTo>
                <a:lnTo>
                  <a:pt x="0" y="0"/>
                </a:lnTo>
                <a:close/>
              </a:path>
            </a:pathLst>
          </a:custGeom>
          <a:blipFill>
            <a:blip r:embed="rId6" cstate="print"/>
            <a:stretch>
              <a:fillRect/>
            </a:stretch>
          </a:blipFill>
        </p:spPr>
      </p:sp>
      <p:sp>
        <p:nvSpPr>
          <p:cNvPr id="7" name="TextBox 7"/>
          <p:cNvSpPr txBox="1"/>
          <p:nvPr/>
        </p:nvSpPr>
        <p:spPr>
          <a:xfrm>
            <a:off x="9626251" y="2481711"/>
            <a:ext cx="7633049" cy="3616375"/>
          </a:xfrm>
          <a:prstGeom prst="rect">
            <a:avLst/>
          </a:prstGeom>
        </p:spPr>
        <p:txBody>
          <a:bodyPr lIns="0" tIns="0" rIns="0" bIns="0" rtlCol="0" anchor="t">
            <a:spAutoFit/>
          </a:bodyPr>
          <a:lstStyle/>
          <a:p>
            <a:pPr algn="ctr" rtl="1">
              <a:lnSpc>
                <a:spcPts val="9350"/>
              </a:lnSpc>
              <a:spcBef>
                <a:spcPct val="0"/>
              </a:spcBef>
            </a:pPr>
            <a:r>
              <a:rPr lang="ar-EG" sz="6678" dirty="0">
                <a:solidFill>
                  <a:srgbClr val="02C0CF"/>
                </a:solidFill>
                <a:latin typeface="Afeesh"/>
                <a:ea typeface="Afeesh"/>
                <a:cs typeface="Afeesh"/>
                <a:sym typeface="Afeesh"/>
              </a:rPr>
              <a:t>“ </a:t>
            </a:r>
            <a:r>
              <a:rPr lang="ar-DZ" sz="6678" dirty="0" smtClean="0">
                <a:solidFill>
                  <a:srgbClr val="02C0CF"/>
                </a:solidFill>
                <a:latin typeface="Afeesh"/>
                <a:ea typeface="Afeesh"/>
                <a:cs typeface="Afeesh"/>
                <a:sym typeface="Afeesh"/>
              </a:rPr>
              <a:t>إنهاء العقد من جانب العامل لأسباب تعود الى صاحب العمل </a:t>
            </a:r>
            <a:r>
              <a:rPr lang="ar-EG" sz="6678" dirty="0" smtClean="0">
                <a:solidFill>
                  <a:srgbClr val="02C0CF"/>
                </a:solidFill>
                <a:latin typeface="Afeesh"/>
                <a:ea typeface="Afeesh"/>
                <a:cs typeface="Afeesh"/>
                <a:sym typeface="Afeesh"/>
              </a:rPr>
              <a:t> </a:t>
            </a:r>
            <a:r>
              <a:rPr lang="ar-EG" sz="6678" dirty="0">
                <a:solidFill>
                  <a:srgbClr val="02C0CF"/>
                </a:solidFill>
                <a:latin typeface="Afeesh"/>
                <a:ea typeface="Afeesh"/>
                <a:cs typeface="Afeesh"/>
                <a:sym typeface="Afeesh"/>
              </a:rPr>
              <a:t>“</a:t>
            </a:r>
          </a:p>
        </p:txBody>
      </p:sp>
      <p:sp>
        <p:nvSpPr>
          <p:cNvPr id="12" name="Freeform 12"/>
          <p:cNvSpPr/>
          <p:nvPr/>
        </p:nvSpPr>
        <p:spPr>
          <a:xfrm rot="5400000">
            <a:off x="15934577" y="708653"/>
            <a:ext cx="689334" cy="652778"/>
          </a:xfrm>
          <a:custGeom>
            <a:avLst/>
            <a:gdLst/>
            <a:ahLst/>
            <a:cxnLst/>
            <a:rect l="l" t="t" r="r" b="b"/>
            <a:pathLst>
              <a:path w="689334" h="652778">
                <a:moveTo>
                  <a:pt x="0" y="0"/>
                </a:moveTo>
                <a:lnTo>
                  <a:pt x="689333" y="0"/>
                </a:lnTo>
                <a:lnTo>
                  <a:pt x="689333" y="652778"/>
                </a:lnTo>
                <a:lnTo>
                  <a:pt x="0" y="652778"/>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sp>
      <p:sp>
        <p:nvSpPr>
          <p:cNvPr id="13" name="TextBox 13"/>
          <p:cNvSpPr txBox="1"/>
          <p:nvPr/>
        </p:nvSpPr>
        <p:spPr>
          <a:xfrm>
            <a:off x="15629499" y="1389234"/>
            <a:ext cx="1299489" cy="148225"/>
          </a:xfrm>
          <a:prstGeom prst="rect">
            <a:avLst/>
          </a:prstGeom>
        </p:spPr>
        <p:txBody>
          <a:bodyPr lIns="0" tIns="0" rIns="0" bIns="0" rtlCol="0" anchor="t">
            <a:spAutoFit/>
          </a:bodyPr>
          <a:lstStyle/>
          <a:p>
            <a:pPr algn="ctr">
              <a:lnSpc>
                <a:spcPts val="1122"/>
              </a:lnSpc>
            </a:pPr>
            <a:r>
              <a:rPr lang="en-US" sz="1035" b="1" spc="285">
                <a:solidFill>
                  <a:srgbClr val="FFFFFF"/>
                </a:solidFill>
                <a:latin typeface="Nourd Semi-Bold"/>
                <a:ea typeface="Nourd Semi-Bold"/>
                <a:cs typeface="Nourd Semi-Bold"/>
                <a:sym typeface="Nourd Semi-Bold"/>
              </a:rPr>
              <a:t>Liceria &amp; Co.</a:t>
            </a:r>
          </a:p>
        </p:txBody>
      </p:sp>
    </p:spTree>
    <p:extLst>
      <p:ext uri="{BB962C8B-B14F-4D97-AF65-F5344CB8AC3E}">
        <p14:creationId xmlns:p14="http://schemas.microsoft.com/office/powerpoint/2010/main" xmlns="" val="1359349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361249" y="-254389"/>
            <a:ext cx="6987258" cy="10862232"/>
            <a:chOff x="0" y="0"/>
            <a:chExt cx="1082509" cy="1682844"/>
          </a:xfrm>
        </p:grpSpPr>
        <p:sp>
          <p:nvSpPr>
            <p:cNvPr id="3" name="Freeform 3"/>
            <p:cNvSpPr/>
            <p:nvPr/>
          </p:nvSpPr>
          <p:spPr>
            <a:xfrm>
              <a:off x="0" y="0"/>
              <a:ext cx="1082509" cy="1682844"/>
            </a:xfrm>
            <a:custGeom>
              <a:avLst/>
              <a:gdLst/>
              <a:ahLst/>
              <a:cxnLst/>
              <a:rect l="l" t="t" r="r" b="b"/>
              <a:pathLst>
                <a:path w="1082509" h="1682844">
                  <a:moveTo>
                    <a:pt x="47644" y="0"/>
                  </a:moveTo>
                  <a:lnTo>
                    <a:pt x="1034865" y="0"/>
                  </a:lnTo>
                  <a:cubicBezTo>
                    <a:pt x="1061178" y="0"/>
                    <a:pt x="1082509" y="21331"/>
                    <a:pt x="1082509" y="47644"/>
                  </a:cubicBezTo>
                  <a:lnTo>
                    <a:pt x="1082509" y="1635200"/>
                  </a:lnTo>
                  <a:cubicBezTo>
                    <a:pt x="1082509" y="1661513"/>
                    <a:pt x="1061178" y="1682844"/>
                    <a:pt x="1034865" y="1682844"/>
                  </a:cubicBezTo>
                  <a:lnTo>
                    <a:pt x="47644" y="1682844"/>
                  </a:lnTo>
                  <a:cubicBezTo>
                    <a:pt x="21331" y="1682844"/>
                    <a:pt x="0" y="1661513"/>
                    <a:pt x="0" y="1635200"/>
                  </a:cubicBezTo>
                  <a:lnTo>
                    <a:pt x="0" y="47644"/>
                  </a:lnTo>
                  <a:cubicBezTo>
                    <a:pt x="0" y="21331"/>
                    <a:pt x="21331" y="0"/>
                    <a:pt x="47644" y="0"/>
                  </a:cubicBezTo>
                  <a:close/>
                </a:path>
              </a:pathLst>
            </a:custGeom>
            <a:blipFill>
              <a:blip r:embed="rId2" cstate="print"/>
              <a:stretch>
                <a:fillRect l="-12317" t="-3264" r="-130135" b="-839"/>
              </a:stretch>
            </a:blipFill>
            <a:ln cap="rnd">
              <a:noFill/>
              <a:prstDash val="solid"/>
              <a:round/>
            </a:ln>
          </p:spPr>
        </p:sp>
      </p:grpSp>
      <p:sp>
        <p:nvSpPr>
          <p:cNvPr id="4" name="TextBox 4"/>
          <p:cNvSpPr txBox="1"/>
          <p:nvPr/>
        </p:nvSpPr>
        <p:spPr>
          <a:xfrm>
            <a:off x="6626009" y="2677616"/>
            <a:ext cx="11661991" cy="7053213"/>
          </a:xfrm>
          <a:prstGeom prst="rect">
            <a:avLst/>
          </a:prstGeom>
        </p:spPr>
        <p:txBody>
          <a:bodyPr wrap="square" lIns="0" tIns="0" rIns="0" bIns="0" rtlCol="0" anchor="t">
            <a:spAutoFit/>
          </a:bodyPr>
          <a:lstStyle/>
          <a:p>
            <a:pPr algn="r" rtl="1">
              <a:lnSpc>
                <a:spcPts val="5013"/>
              </a:lnSpc>
            </a:pPr>
            <a:r>
              <a:rPr lang="ar-EG" sz="3581" dirty="0" smtClean="0">
                <a:solidFill>
                  <a:srgbClr val="FFFFFF"/>
                </a:solidFill>
                <a:latin typeface="Cairo"/>
                <a:ea typeface="Cairo"/>
                <a:cs typeface="Cairo"/>
                <a:sym typeface="Cairo"/>
              </a:rPr>
              <a:t> </a:t>
            </a:r>
            <a:r>
              <a:rPr lang="ar-DZ" sz="3581" dirty="0" smtClean="0">
                <a:solidFill>
                  <a:srgbClr val="FFFFFF"/>
                </a:solidFill>
                <a:latin typeface="Cairo"/>
                <a:ea typeface="Cairo"/>
                <a:cs typeface="Cairo"/>
                <a:sym typeface="Cairo"/>
              </a:rPr>
              <a:t>-</a:t>
            </a:r>
            <a:r>
              <a:rPr lang="ar-EG" sz="3581" dirty="0" smtClean="0">
                <a:solidFill>
                  <a:srgbClr val="FFFFFF"/>
                </a:solidFill>
                <a:latin typeface="Cairo"/>
                <a:ea typeface="Cairo"/>
                <a:cs typeface="Cairo"/>
                <a:sym typeface="Cairo"/>
              </a:rPr>
              <a:t>أقر </a:t>
            </a:r>
            <a:r>
              <a:rPr lang="ar-EG" sz="3581" dirty="0">
                <a:solidFill>
                  <a:srgbClr val="FFFFFF"/>
                </a:solidFill>
                <a:latin typeface="Cairo"/>
                <a:ea typeface="Cairo"/>
                <a:cs typeface="Cairo"/>
                <a:sym typeface="Cairo"/>
              </a:rPr>
              <a:t>المشرع الجزائري على</a:t>
            </a:r>
            <a:r>
              <a:rPr lang="ar-EG" sz="3581" b="1" dirty="0">
                <a:solidFill>
                  <a:srgbClr val="FFFF00"/>
                </a:solidFill>
                <a:latin typeface="Cairo"/>
                <a:ea typeface="Cairo"/>
                <a:cs typeface="Cairo"/>
                <a:sym typeface="Cairo"/>
              </a:rPr>
              <a:t> الاستقالة </a:t>
            </a:r>
            <a:r>
              <a:rPr lang="ar-EG" sz="3581" dirty="0">
                <a:solidFill>
                  <a:srgbClr val="FFFFFF"/>
                </a:solidFill>
                <a:latin typeface="Cairo"/>
                <a:ea typeface="Cairo"/>
                <a:cs typeface="Cairo"/>
                <a:sym typeface="Cairo"/>
              </a:rPr>
              <a:t>واعتبرها حالة قانونية لإنهاء العقد واعتبرها حق للعامل بشرط أن تقدم مكتوبة مع عدم ترك المنصب حتى تنتهي فترة الأخطار المسبق مثل ما حددته الاتفاقيات الجماعية. </a:t>
            </a:r>
          </a:p>
          <a:p>
            <a:pPr algn="r" rtl="1">
              <a:lnSpc>
                <a:spcPts val="5013"/>
              </a:lnSpc>
            </a:pPr>
            <a:r>
              <a:rPr lang="ar-DZ" sz="3581" dirty="0" smtClean="0">
                <a:solidFill>
                  <a:srgbClr val="FFFFFF"/>
                </a:solidFill>
                <a:latin typeface="Cairo"/>
                <a:ea typeface="Cairo"/>
                <a:cs typeface="Cairo"/>
                <a:sym typeface="Cairo"/>
              </a:rPr>
              <a:t>-</a:t>
            </a:r>
            <a:r>
              <a:rPr lang="ar-EG" sz="3581" dirty="0" smtClean="0">
                <a:solidFill>
                  <a:srgbClr val="FFFFFF"/>
                </a:solidFill>
                <a:latin typeface="Cairo"/>
                <a:ea typeface="Cairo"/>
                <a:cs typeface="Cairo"/>
                <a:sym typeface="Cairo"/>
              </a:rPr>
              <a:t>تعتبر </a:t>
            </a:r>
            <a:r>
              <a:rPr lang="ar-EG" sz="3581" dirty="0">
                <a:solidFill>
                  <a:srgbClr val="FFFFFF"/>
                </a:solidFill>
                <a:latin typeface="Cairo"/>
                <a:ea typeface="Cairo"/>
                <a:cs typeface="Cairo"/>
                <a:sym typeface="Cairo"/>
              </a:rPr>
              <a:t>الاستقالة حق اختياري للعامل وإنهاء بالإرادة المنفردة لأنها عمل قانوني ارادي ناتج عن إرادة العامل في ترك العمل بصفة نهائية وتتم بمجرد تقديمها دون انتظار قبول صاحب العمل .</a:t>
            </a:r>
          </a:p>
          <a:p>
            <a:pPr algn="r" rtl="1">
              <a:lnSpc>
                <a:spcPts val="5013"/>
              </a:lnSpc>
            </a:pPr>
            <a:r>
              <a:rPr lang="ar-DZ" sz="3581" dirty="0" smtClean="0">
                <a:solidFill>
                  <a:srgbClr val="FFFFFF"/>
                </a:solidFill>
                <a:latin typeface="Cairo"/>
                <a:ea typeface="Cairo"/>
                <a:cs typeface="Cairo"/>
                <a:sym typeface="Cairo"/>
              </a:rPr>
              <a:t>-</a:t>
            </a:r>
            <a:r>
              <a:rPr lang="ar-EG" sz="3581" dirty="0" smtClean="0">
                <a:solidFill>
                  <a:srgbClr val="FFFFFF"/>
                </a:solidFill>
                <a:latin typeface="Cairo"/>
                <a:ea typeface="Cairo"/>
                <a:cs typeface="Cairo"/>
                <a:sym typeface="Cairo"/>
              </a:rPr>
              <a:t>لدى </a:t>
            </a:r>
            <a:r>
              <a:rPr lang="ar-EG" sz="3581" dirty="0">
                <a:solidFill>
                  <a:srgbClr val="FFFFFF"/>
                </a:solidFill>
                <a:latin typeface="Cairo"/>
                <a:ea typeface="Cairo"/>
                <a:cs typeface="Cairo"/>
                <a:sym typeface="Cairo"/>
              </a:rPr>
              <a:t>العامل الحق في الرجوع عن الاستقالة بعد موافقة صاحب العمل في فترة اسبوع بعد أخطار صاحب العمل بقبول استقالته وبالتالي تسقط الاستقالة </a:t>
            </a:r>
            <a:r>
              <a:rPr lang="ar-EG" sz="3581" dirty="0" smtClean="0">
                <a:solidFill>
                  <a:srgbClr val="FFFFFF"/>
                </a:solidFill>
                <a:latin typeface="Cairo"/>
                <a:ea typeface="Cairo"/>
                <a:cs typeface="Cairo"/>
                <a:sym typeface="Cairo"/>
              </a:rPr>
              <a:t>.</a:t>
            </a:r>
            <a:endParaRPr lang="ar-EG" sz="3581" dirty="0">
              <a:solidFill>
                <a:srgbClr val="FFFFFF"/>
              </a:solidFill>
              <a:latin typeface="Cairo"/>
              <a:ea typeface="Cairo"/>
              <a:cs typeface="Cairo"/>
              <a:sym typeface="Cairo"/>
            </a:endParaRPr>
          </a:p>
        </p:txBody>
      </p:sp>
      <p:sp>
        <p:nvSpPr>
          <p:cNvPr id="5" name="Freeform 5"/>
          <p:cNvSpPr/>
          <p:nvPr/>
        </p:nvSpPr>
        <p:spPr>
          <a:xfrm rot="786486">
            <a:off x="9567572" y="7923964"/>
            <a:ext cx="10090086" cy="8926586"/>
          </a:xfrm>
          <a:custGeom>
            <a:avLst/>
            <a:gdLst/>
            <a:ahLst/>
            <a:cxnLst/>
            <a:rect l="l" t="t" r="r" b="b"/>
            <a:pathLst>
              <a:path w="11106033" h="9026176">
                <a:moveTo>
                  <a:pt x="0" y="0"/>
                </a:moveTo>
                <a:lnTo>
                  <a:pt x="11106033" y="0"/>
                </a:lnTo>
                <a:lnTo>
                  <a:pt x="11106033" y="9026176"/>
                </a:lnTo>
                <a:lnTo>
                  <a:pt x="0" y="902617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
        <p:nvSpPr>
          <p:cNvPr id="7" name="TextBox 7"/>
          <p:cNvSpPr txBox="1"/>
          <p:nvPr/>
        </p:nvSpPr>
        <p:spPr>
          <a:xfrm>
            <a:off x="9525000" y="266700"/>
            <a:ext cx="7461328" cy="2410916"/>
          </a:xfrm>
          <a:prstGeom prst="rect">
            <a:avLst/>
          </a:prstGeom>
        </p:spPr>
        <p:txBody>
          <a:bodyPr wrap="square" lIns="0" tIns="0" rIns="0" bIns="0" rtlCol="0" anchor="t">
            <a:spAutoFit/>
          </a:bodyPr>
          <a:lstStyle/>
          <a:p>
            <a:pPr algn="r" rtl="1">
              <a:lnSpc>
                <a:spcPts val="9350"/>
              </a:lnSpc>
              <a:spcBef>
                <a:spcPct val="0"/>
              </a:spcBef>
            </a:pPr>
            <a:r>
              <a:rPr lang="en-US" sz="6678" dirty="0">
                <a:solidFill>
                  <a:srgbClr val="02C0CF"/>
                </a:solidFill>
                <a:latin typeface="Afeesh"/>
                <a:ea typeface="Afeesh"/>
                <a:cs typeface="Afeesh"/>
                <a:sym typeface="Afeesh"/>
              </a:rPr>
              <a:t>2</a:t>
            </a:r>
            <a:r>
              <a:rPr lang="ar-EG" sz="6678" dirty="0">
                <a:solidFill>
                  <a:srgbClr val="02C0CF"/>
                </a:solidFill>
                <a:latin typeface="Afeesh"/>
                <a:ea typeface="Afeesh"/>
                <a:cs typeface="Afeesh"/>
                <a:sym typeface="Afeesh"/>
              </a:rPr>
              <a:t>. </a:t>
            </a:r>
            <a:r>
              <a:rPr lang="ar-DZ" sz="6678" dirty="0" smtClean="0">
                <a:solidFill>
                  <a:srgbClr val="02C0CF"/>
                </a:solidFill>
                <a:latin typeface="Afeesh"/>
                <a:ea typeface="Afeesh"/>
                <a:cs typeface="Afeesh"/>
                <a:sym typeface="Afeesh"/>
              </a:rPr>
              <a:t>انهاء العقد بالارادة المنفردة</a:t>
            </a:r>
            <a:r>
              <a:rPr lang="ar-EG" sz="6678" dirty="0" smtClean="0">
                <a:solidFill>
                  <a:srgbClr val="02C0CF"/>
                </a:solidFill>
                <a:latin typeface="Afeesh"/>
                <a:ea typeface="Afeesh"/>
                <a:cs typeface="Afeesh"/>
                <a:sym typeface="Afeesh"/>
              </a:rPr>
              <a:t> </a:t>
            </a:r>
            <a:r>
              <a:rPr lang="ar-EG" sz="6678" dirty="0">
                <a:solidFill>
                  <a:srgbClr val="02C0CF"/>
                </a:solidFill>
                <a:latin typeface="Afeesh"/>
                <a:ea typeface="Afeesh"/>
                <a:cs typeface="Afeesh"/>
                <a:sym typeface="Afeesh"/>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rot="-10800000">
            <a:off x="-880786" y="-588494"/>
            <a:ext cx="5037552" cy="4094156"/>
          </a:xfrm>
          <a:custGeom>
            <a:avLst/>
            <a:gdLst/>
            <a:ahLst/>
            <a:cxnLst/>
            <a:rect l="l" t="t" r="r" b="b"/>
            <a:pathLst>
              <a:path w="5037552" h="4094156">
                <a:moveTo>
                  <a:pt x="0" y="0"/>
                </a:moveTo>
                <a:lnTo>
                  <a:pt x="5037552" y="0"/>
                </a:lnTo>
                <a:lnTo>
                  <a:pt x="5037552" y="4094156"/>
                </a:lnTo>
                <a:lnTo>
                  <a:pt x="0" y="4094156"/>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4419600" y="0"/>
            <a:ext cx="12917306" cy="2410916"/>
          </a:xfrm>
          <a:prstGeom prst="rect">
            <a:avLst/>
          </a:prstGeom>
        </p:spPr>
        <p:txBody>
          <a:bodyPr wrap="square" lIns="0" tIns="0" rIns="0" bIns="0" rtlCol="0" anchor="t">
            <a:spAutoFit/>
          </a:bodyPr>
          <a:lstStyle/>
          <a:p>
            <a:pPr algn="r" rtl="1">
              <a:lnSpc>
                <a:spcPts val="9350"/>
              </a:lnSpc>
              <a:spcBef>
                <a:spcPct val="0"/>
              </a:spcBef>
            </a:pPr>
            <a:r>
              <a:rPr lang="en-US" sz="6678" dirty="0">
                <a:solidFill>
                  <a:srgbClr val="03C0CF"/>
                </a:solidFill>
                <a:latin typeface="Afeesh"/>
                <a:ea typeface="Afeesh"/>
                <a:cs typeface="Afeesh"/>
                <a:sym typeface="Afeesh"/>
              </a:rPr>
              <a:t>3</a:t>
            </a:r>
            <a:r>
              <a:rPr lang="ar-EG" sz="6678" dirty="0">
                <a:solidFill>
                  <a:srgbClr val="03C0CF"/>
                </a:solidFill>
                <a:latin typeface="Afeesh"/>
                <a:ea typeface="Afeesh"/>
                <a:cs typeface="Afeesh"/>
                <a:sym typeface="Afeesh"/>
              </a:rPr>
              <a:t>. </a:t>
            </a:r>
            <a:r>
              <a:rPr lang="ar-DZ" sz="6678" dirty="0" smtClean="0">
                <a:solidFill>
                  <a:srgbClr val="03C0CF"/>
                </a:solidFill>
                <a:latin typeface="Afeesh"/>
                <a:ea typeface="Afeesh"/>
                <a:cs typeface="Afeesh"/>
                <a:sym typeface="Afeesh"/>
              </a:rPr>
              <a:t>حق العاملة في الانهاء </a:t>
            </a:r>
            <a:r>
              <a:rPr lang="ar-DZ" sz="6678" dirty="0" smtClean="0">
                <a:solidFill>
                  <a:srgbClr val="03C0CF"/>
                </a:solidFill>
                <a:latin typeface="Afeesh"/>
                <a:ea typeface="Afeesh"/>
                <a:cs typeface="Afeesh"/>
                <a:sym typeface="Afeesh"/>
              </a:rPr>
              <a:t> العقد لأسباب</a:t>
            </a:r>
            <a:r>
              <a:rPr lang="ar-DZ" sz="6678" dirty="0" smtClean="0">
                <a:solidFill>
                  <a:srgbClr val="03C0CF"/>
                </a:solidFill>
                <a:latin typeface="Afeesh"/>
                <a:ea typeface="Afeesh"/>
                <a:cs typeface="Afeesh"/>
                <a:sym typeface="Afeesh"/>
              </a:rPr>
              <a:t> </a:t>
            </a:r>
            <a:r>
              <a:rPr lang="ar-DZ" sz="6678" dirty="0" smtClean="0">
                <a:solidFill>
                  <a:srgbClr val="03C0CF"/>
                </a:solidFill>
                <a:latin typeface="Afeesh"/>
                <a:ea typeface="Afeesh"/>
                <a:cs typeface="Afeesh"/>
                <a:sym typeface="Afeesh"/>
              </a:rPr>
              <a:t>الزواج </a:t>
            </a:r>
            <a:r>
              <a:rPr lang="ar-DZ" sz="6678" dirty="0" smtClean="0">
                <a:solidFill>
                  <a:srgbClr val="03C0CF"/>
                </a:solidFill>
                <a:latin typeface="Afeesh"/>
                <a:ea typeface="Afeesh"/>
                <a:cs typeface="Afeesh"/>
                <a:sym typeface="Afeesh"/>
              </a:rPr>
              <a:t>او الحمل او الانجاب </a:t>
            </a:r>
            <a:r>
              <a:rPr lang="ar-EG" sz="6678" dirty="0" smtClean="0">
                <a:solidFill>
                  <a:srgbClr val="03C0CF"/>
                </a:solidFill>
                <a:latin typeface="Afeesh"/>
                <a:ea typeface="Afeesh"/>
                <a:cs typeface="Afeesh"/>
                <a:sym typeface="Afeesh"/>
              </a:rPr>
              <a:t> </a:t>
            </a:r>
            <a:r>
              <a:rPr lang="ar-EG" sz="6678" dirty="0">
                <a:solidFill>
                  <a:srgbClr val="03C0CF"/>
                </a:solidFill>
                <a:latin typeface="Afeesh"/>
                <a:ea typeface="Afeesh"/>
                <a:cs typeface="Afeesh"/>
                <a:sym typeface="Afeesh"/>
              </a:rPr>
              <a:t>:</a:t>
            </a:r>
          </a:p>
        </p:txBody>
      </p:sp>
      <p:sp>
        <p:nvSpPr>
          <p:cNvPr id="4" name="TextBox 4"/>
          <p:cNvSpPr txBox="1"/>
          <p:nvPr/>
        </p:nvSpPr>
        <p:spPr>
          <a:xfrm>
            <a:off x="4974771" y="2410916"/>
            <a:ext cx="13335000" cy="6412012"/>
          </a:xfrm>
          <a:prstGeom prst="rect">
            <a:avLst/>
          </a:prstGeom>
        </p:spPr>
        <p:txBody>
          <a:bodyPr wrap="square" lIns="0" tIns="0" rIns="0" bIns="0" rtlCol="0" anchor="t">
            <a:spAutoFit/>
          </a:bodyPr>
          <a:lstStyle/>
          <a:p>
            <a:pPr marL="571500" indent="-571500" algn="r" rtl="1">
              <a:lnSpc>
                <a:spcPts val="5013"/>
              </a:lnSpc>
              <a:buFontTx/>
              <a:buChar char="-"/>
            </a:pPr>
            <a:r>
              <a:rPr lang="ar-EG" sz="3581" dirty="0" smtClean="0">
                <a:solidFill>
                  <a:srgbClr val="FFFFFF"/>
                </a:solidFill>
                <a:latin typeface="Cairo"/>
                <a:ea typeface="Cairo"/>
                <a:cs typeface="Cairo"/>
                <a:sym typeface="Cairo"/>
              </a:rPr>
              <a:t>حسب </a:t>
            </a:r>
            <a:r>
              <a:rPr lang="ar-EG" sz="3581" dirty="0">
                <a:solidFill>
                  <a:srgbClr val="FFFFFF"/>
                </a:solidFill>
                <a:latin typeface="Cairo"/>
                <a:ea typeface="Cairo"/>
                <a:cs typeface="Cairo"/>
                <a:sym typeface="Cairo"/>
              </a:rPr>
              <a:t>مادة 55 من قانون 90/11 تستفيد العاملات خلال فترات ما قبل الولادة وما بعدها من عطلة الأمومة طبقا لتشريع المعمول به. أي لكل  للمرأة عاملة حقا في عطلة أمومة</a:t>
            </a:r>
            <a:r>
              <a:rPr lang="ar-EG" sz="3581" dirty="0" smtClean="0">
                <a:solidFill>
                  <a:srgbClr val="FFFFFF"/>
                </a:solidFill>
                <a:latin typeface="Cairo"/>
                <a:ea typeface="Cairo"/>
                <a:cs typeface="Cairo"/>
                <a:sym typeface="Cairo"/>
              </a:rPr>
              <a:t>.</a:t>
            </a:r>
            <a:endParaRPr lang="ar-DZ" sz="3581" dirty="0" smtClean="0">
              <a:solidFill>
                <a:srgbClr val="FFFFFF"/>
              </a:solidFill>
              <a:latin typeface="Cairo"/>
              <a:ea typeface="Cairo"/>
              <a:cs typeface="Cairo"/>
              <a:sym typeface="Cairo"/>
            </a:endParaRPr>
          </a:p>
          <a:p>
            <a:pPr marL="571500" indent="-571500" algn="r" rtl="1">
              <a:lnSpc>
                <a:spcPts val="5013"/>
              </a:lnSpc>
              <a:buFontTx/>
              <a:buChar char="-"/>
            </a:pPr>
            <a:r>
              <a:rPr lang="ar-EG" sz="3581" dirty="0">
                <a:solidFill>
                  <a:srgbClr val="FFFFFF"/>
                </a:solidFill>
                <a:latin typeface="Cairo"/>
                <a:ea typeface="Cairo"/>
                <a:cs typeface="Cairo"/>
                <a:sym typeface="Cairo"/>
              </a:rPr>
              <a:t>حسب مادتين 29.28 من قانون التأمينات الاجتماعية فإنه أه تستحقوا المرأة العاملة تعويضات اليومية عن فترة التي إنقطعت فيها عن العمل وبذلك لمدة 14 أسبوعا متتالية</a:t>
            </a:r>
            <a:r>
              <a:rPr lang="ar-EG" sz="3581" dirty="0" smtClean="0">
                <a:solidFill>
                  <a:srgbClr val="FFFFFF"/>
                </a:solidFill>
                <a:latin typeface="Cairo"/>
                <a:ea typeface="Cairo"/>
                <a:cs typeface="Cairo"/>
                <a:sym typeface="Cairo"/>
              </a:rPr>
              <a:t>.</a:t>
            </a:r>
            <a:endParaRPr lang="ar-DZ" sz="3581" dirty="0" smtClean="0">
              <a:solidFill>
                <a:srgbClr val="FFFFFF"/>
              </a:solidFill>
              <a:latin typeface="Cairo"/>
              <a:ea typeface="Cairo"/>
              <a:cs typeface="Cairo"/>
              <a:sym typeface="Cairo"/>
            </a:endParaRPr>
          </a:p>
          <a:p>
            <a:pPr marL="571500" indent="-571500" algn="r" rtl="1">
              <a:lnSpc>
                <a:spcPts val="5013"/>
              </a:lnSpc>
              <a:buFontTx/>
              <a:buChar char="-"/>
            </a:pPr>
            <a:r>
              <a:rPr lang="ar-EG" sz="3581" dirty="0">
                <a:solidFill>
                  <a:srgbClr val="FFFFFF"/>
                </a:solidFill>
                <a:latin typeface="Cairo"/>
                <a:ea typeface="Cairo"/>
                <a:cs typeface="Cairo"/>
                <a:sym typeface="Cairo"/>
              </a:rPr>
              <a:t>بناء على النص مادة 64 من قانون 90/11 وإذا كان المستخدم في هذه الفترة بإنهاء علاقة عمل دون ارتكاب المرأة أي خطأ جسيم تسريحا تعسفيا وتصرفا باطلا</a:t>
            </a:r>
            <a:r>
              <a:rPr lang="ar-EG" sz="3581" dirty="0" smtClean="0">
                <a:solidFill>
                  <a:srgbClr val="FFFFFF"/>
                </a:solidFill>
                <a:latin typeface="Cairo"/>
                <a:ea typeface="Cairo"/>
                <a:cs typeface="Cairo"/>
                <a:sym typeface="Cairo"/>
              </a:rPr>
              <a:t>.</a:t>
            </a:r>
            <a:endParaRPr lang="ar-DZ" sz="3581" dirty="0" smtClean="0">
              <a:solidFill>
                <a:srgbClr val="FFFFFF"/>
              </a:solidFill>
              <a:latin typeface="Cairo"/>
              <a:ea typeface="Cairo"/>
              <a:cs typeface="Cairo"/>
              <a:sym typeface="Cairo"/>
            </a:endParaRPr>
          </a:p>
          <a:p>
            <a:pPr marL="571500" indent="-571500" algn="r" rtl="1">
              <a:lnSpc>
                <a:spcPts val="5013"/>
              </a:lnSpc>
              <a:buFontTx/>
              <a:buChar char="-"/>
            </a:pPr>
            <a:endParaRPr lang="ar-EG" sz="3581" dirty="0">
              <a:solidFill>
                <a:srgbClr val="FFFFFF"/>
              </a:solidFill>
              <a:latin typeface="Cairo"/>
              <a:ea typeface="Cairo"/>
              <a:cs typeface="Cairo"/>
              <a:sym typeface="Cairo"/>
            </a:endParaRPr>
          </a:p>
        </p:txBody>
      </p:sp>
      <p:sp>
        <p:nvSpPr>
          <p:cNvPr id="8" name="Freeform 8"/>
          <p:cNvSpPr/>
          <p:nvPr/>
        </p:nvSpPr>
        <p:spPr>
          <a:xfrm>
            <a:off x="27747" y="3238500"/>
            <a:ext cx="5212937" cy="5280139"/>
          </a:xfrm>
          <a:custGeom>
            <a:avLst/>
            <a:gdLst/>
            <a:ahLst/>
            <a:cxnLst/>
            <a:rect l="l" t="t" r="r" b="b"/>
            <a:pathLst>
              <a:path w="5212937" h="5280139">
                <a:moveTo>
                  <a:pt x="0" y="0"/>
                </a:moveTo>
                <a:lnTo>
                  <a:pt x="5212937" y="0"/>
                </a:lnTo>
                <a:lnTo>
                  <a:pt x="5212937" y="5280138"/>
                </a:lnTo>
                <a:lnTo>
                  <a:pt x="0" y="528013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9" name="Freeform 9"/>
          <p:cNvSpPr/>
          <p:nvPr/>
        </p:nvSpPr>
        <p:spPr>
          <a:xfrm rot="786486">
            <a:off x="9144000" y="7405154"/>
            <a:ext cx="11106033" cy="9026176"/>
          </a:xfrm>
          <a:custGeom>
            <a:avLst/>
            <a:gdLst/>
            <a:ahLst/>
            <a:cxnLst/>
            <a:rect l="l" t="t" r="r" b="b"/>
            <a:pathLst>
              <a:path w="11106033" h="9026176">
                <a:moveTo>
                  <a:pt x="0" y="0"/>
                </a:moveTo>
                <a:lnTo>
                  <a:pt x="11106033" y="0"/>
                </a:lnTo>
                <a:lnTo>
                  <a:pt x="11106033" y="9026176"/>
                </a:lnTo>
                <a:lnTo>
                  <a:pt x="0" y="9026176"/>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rot="-10800000">
            <a:off x="-880786" y="-588494"/>
            <a:ext cx="5037552" cy="4094156"/>
          </a:xfrm>
          <a:custGeom>
            <a:avLst/>
            <a:gdLst/>
            <a:ahLst/>
            <a:cxnLst/>
            <a:rect l="l" t="t" r="r" b="b"/>
            <a:pathLst>
              <a:path w="5037552" h="4094156">
                <a:moveTo>
                  <a:pt x="0" y="0"/>
                </a:moveTo>
                <a:lnTo>
                  <a:pt x="5037552" y="0"/>
                </a:lnTo>
                <a:lnTo>
                  <a:pt x="5037552" y="4094156"/>
                </a:lnTo>
                <a:lnTo>
                  <a:pt x="0" y="4094156"/>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pic>
        <p:nvPicPr>
          <p:cNvPr id="3" name="Picture 3"/>
          <p:cNvPicPr>
            <a:picLocks noChangeAspect="1"/>
          </p:cNvPicPr>
          <p:nvPr/>
        </p:nvPicPr>
        <p:blipFill>
          <a:blip r:embed="rId4" cstate="print"/>
          <a:srcRect/>
          <a:stretch>
            <a:fillRect/>
          </a:stretch>
        </p:blipFill>
        <p:spPr>
          <a:xfrm>
            <a:off x="1212138" y="3725627"/>
            <a:ext cx="3741035" cy="3722330"/>
          </a:xfrm>
          <a:prstGeom prst="rect">
            <a:avLst/>
          </a:prstGeom>
        </p:spPr>
      </p:pic>
      <p:sp>
        <p:nvSpPr>
          <p:cNvPr id="5" name="Freeform 5"/>
          <p:cNvSpPr/>
          <p:nvPr/>
        </p:nvSpPr>
        <p:spPr>
          <a:xfrm rot="786486">
            <a:off x="9144000" y="7405154"/>
            <a:ext cx="11106033" cy="9026176"/>
          </a:xfrm>
          <a:custGeom>
            <a:avLst/>
            <a:gdLst/>
            <a:ahLst/>
            <a:cxnLst/>
            <a:rect l="l" t="t" r="r" b="b"/>
            <a:pathLst>
              <a:path w="11106033" h="9026176">
                <a:moveTo>
                  <a:pt x="0" y="0"/>
                </a:moveTo>
                <a:lnTo>
                  <a:pt x="11106033" y="0"/>
                </a:lnTo>
                <a:lnTo>
                  <a:pt x="11106033" y="9026176"/>
                </a:lnTo>
                <a:lnTo>
                  <a:pt x="0" y="9026176"/>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4156767" y="3106318"/>
            <a:ext cx="13716990" cy="4488408"/>
          </a:xfrm>
          <a:prstGeom prst="rect">
            <a:avLst/>
          </a:prstGeom>
        </p:spPr>
        <p:txBody>
          <a:bodyPr wrap="square" lIns="0" tIns="0" rIns="0" bIns="0" rtlCol="0" anchor="t">
            <a:spAutoFit/>
          </a:bodyPr>
          <a:lstStyle/>
          <a:p>
            <a:pPr algn="r" rtl="1">
              <a:lnSpc>
                <a:spcPts val="5013"/>
              </a:lnSpc>
            </a:pPr>
            <a:r>
              <a:rPr lang="ar-DZ" sz="3581" dirty="0">
                <a:solidFill>
                  <a:srgbClr val="FFFFFF"/>
                </a:solidFill>
                <a:latin typeface="Cairo"/>
                <a:ea typeface="Cairo"/>
                <a:cs typeface="Cairo"/>
                <a:sym typeface="Cairo"/>
              </a:rPr>
              <a:t>وحتى تستفيد المرأة العاملة من عطلة أمومة عليها قيام بفحوص طبية وكذلك وجود إبلاغ هيئة الضمان الاجتماعي وإعلان هيئة المستخدمة.</a:t>
            </a:r>
            <a:endParaRPr lang="ar-DZ" sz="3581" dirty="0" smtClean="0">
              <a:solidFill>
                <a:srgbClr val="FFFFFF"/>
              </a:solidFill>
              <a:latin typeface="Cairo"/>
              <a:ea typeface="Cairo"/>
              <a:cs typeface="Cairo"/>
              <a:sym typeface="Cairo"/>
            </a:endParaRPr>
          </a:p>
          <a:p>
            <a:pPr algn="r" rtl="1">
              <a:lnSpc>
                <a:spcPts val="5013"/>
              </a:lnSpc>
            </a:pPr>
            <a:endParaRPr lang="ar-DZ" sz="3581" dirty="0">
              <a:solidFill>
                <a:srgbClr val="FFFFFF"/>
              </a:solidFill>
              <a:latin typeface="Cairo"/>
              <a:ea typeface="Cairo"/>
              <a:cs typeface="Cairo"/>
              <a:sym typeface="Cairo"/>
            </a:endParaRPr>
          </a:p>
          <a:p>
            <a:pPr algn="r" rtl="1">
              <a:lnSpc>
                <a:spcPts val="5013"/>
              </a:lnSpc>
            </a:pPr>
            <a:r>
              <a:rPr lang="ar-DZ" sz="3581" dirty="0" smtClean="0">
                <a:solidFill>
                  <a:srgbClr val="FFFFFF"/>
                </a:solidFill>
                <a:latin typeface="Cairo"/>
                <a:ea typeface="Cairo"/>
                <a:cs typeface="Cairo"/>
                <a:sym typeface="Cairo"/>
              </a:rPr>
              <a:t> - حسب </a:t>
            </a:r>
            <a:r>
              <a:rPr lang="ar-DZ" sz="3581" dirty="0">
                <a:solidFill>
                  <a:srgbClr val="FFFFFF"/>
                </a:solidFill>
                <a:latin typeface="Cairo"/>
                <a:ea typeface="Cairo"/>
                <a:cs typeface="Cairo"/>
                <a:sym typeface="Cairo"/>
              </a:rPr>
              <a:t>المادة 141 من قانون90/ 11 يعاقب كل من يرتكب مخالفة الحكام هذا القانون المتعلقة بظروف استخدام الشباب والنسوة بغرامة مالية تتراوح من 2000 إلى4000 دج وتطبق كلما تكررت المخالفة </a:t>
            </a:r>
            <a:r>
              <a:rPr lang="ar-DZ" sz="3581" dirty="0" smtClean="0">
                <a:solidFill>
                  <a:srgbClr val="FFFFFF"/>
                </a:solidFill>
                <a:latin typeface="Cairo"/>
                <a:ea typeface="Cairo"/>
                <a:cs typeface="Cairo"/>
                <a:sym typeface="Cairo"/>
              </a:rPr>
              <a:t>يستلزم </a:t>
            </a:r>
            <a:r>
              <a:rPr lang="ar-DZ" sz="3581" dirty="0">
                <a:solidFill>
                  <a:srgbClr val="FFFFFF"/>
                </a:solidFill>
                <a:latin typeface="Cairo"/>
                <a:ea typeface="Cairo"/>
                <a:cs typeface="Cairo"/>
                <a:sym typeface="Cairo"/>
              </a:rPr>
              <a:t>من طرف آخر تعويضه</a:t>
            </a:r>
            <a:r>
              <a:rPr lang="ar-DZ" sz="3581" dirty="0" smtClean="0">
                <a:solidFill>
                  <a:srgbClr val="FFFFFF"/>
                </a:solidFill>
                <a:latin typeface="Cairo"/>
                <a:ea typeface="Cairo"/>
                <a:cs typeface="Cairo"/>
                <a:sym typeface="Cairo"/>
              </a:rPr>
              <a:t>.</a:t>
            </a:r>
            <a:endParaRPr lang="ar-DZ" sz="3581" dirty="0">
              <a:solidFill>
                <a:srgbClr val="FFFFFF"/>
              </a:solidFill>
              <a:latin typeface="Cairo"/>
              <a:ea typeface="Cairo"/>
              <a:cs typeface="Cairo"/>
              <a:sym typeface="Cairo"/>
            </a:endParaRPr>
          </a:p>
        </p:txBody>
      </p:sp>
    </p:spTree>
    <p:extLst>
      <p:ext uri="{BB962C8B-B14F-4D97-AF65-F5344CB8AC3E}">
        <p14:creationId xmlns:p14="http://schemas.microsoft.com/office/powerpoint/2010/main" xmlns="" val="336780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0" y="0"/>
            <a:ext cx="6626009" cy="10287000"/>
            <a:chOff x="0" y="0"/>
            <a:chExt cx="1026542" cy="1593725"/>
          </a:xfrm>
        </p:grpSpPr>
        <p:sp>
          <p:nvSpPr>
            <p:cNvPr id="3" name="Freeform 3"/>
            <p:cNvSpPr/>
            <p:nvPr/>
          </p:nvSpPr>
          <p:spPr>
            <a:xfrm>
              <a:off x="0" y="0"/>
              <a:ext cx="1026542" cy="1593725"/>
            </a:xfrm>
            <a:custGeom>
              <a:avLst/>
              <a:gdLst/>
              <a:ahLst/>
              <a:cxnLst/>
              <a:rect l="l" t="t" r="r" b="b"/>
              <a:pathLst>
                <a:path w="1026542" h="1593725">
                  <a:moveTo>
                    <a:pt x="0" y="0"/>
                  </a:moveTo>
                  <a:lnTo>
                    <a:pt x="1026542" y="0"/>
                  </a:lnTo>
                  <a:lnTo>
                    <a:pt x="1026542" y="1593725"/>
                  </a:lnTo>
                  <a:lnTo>
                    <a:pt x="0" y="1593725"/>
                  </a:lnTo>
                  <a:close/>
                </a:path>
              </a:pathLst>
            </a:custGeom>
            <a:blipFill>
              <a:blip r:embed="rId2" cstate="print"/>
              <a:stretch>
                <a:fillRect l="-66511" r="-66511"/>
              </a:stretch>
            </a:blipFill>
          </p:spPr>
        </p:sp>
      </p:grpSp>
      <p:sp>
        <p:nvSpPr>
          <p:cNvPr id="4" name="TextBox 4"/>
          <p:cNvSpPr txBox="1"/>
          <p:nvPr/>
        </p:nvSpPr>
        <p:spPr>
          <a:xfrm>
            <a:off x="6991935" y="99225"/>
            <a:ext cx="11067466" cy="2410916"/>
          </a:xfrm>
          <a:prstGeom prst="rect">
            <a:avLst/>
          </a:prstGeom>
        </p:spPr>
        <p:txBody>
          <a:bodyPr wrap="square" lIns="0" tIns="0" rIns="0" bIns="0" rtlCol="0" anchor="t">
            <a:spAutoFit/>
          </a:bodyPr>
          <a:lstStyle/>
          <a:p>
            <a:pPr algn="r" rtl="1">
              <a:lnSpc>
                <a:spcPts val="9350"/>
              </a:lnSpc>
              <a:spcBef>
                <a:spcPct val="0"/>
              </a:spcBef>
            </a:pPr>
            <a:r>
              <a:rPr lang="ar-DZ" sz="6678" dirty="0">
                <a:solidFill>
                  <a:srgbClr val="02C0CF"/>
                </a:solidFill>
                <a:latin typeface="Afeesh"/>
                <a:ea typeface="Afeesh"/>
                <a:cs typeface="Afeesh"/>
                <a:sym typeface="Afeesh"/>
              </a:rPr>
              <a:t>4</a:t>
            </a:r>
            <a:r>
              <a:rPr lang="ar-EG" sz="6678" dirty="0" smtClean="0">
                <a:solidFill>
                  <a:srgbClr val="02C0CF"/>
                </a:solidFill>
                <a:latin typeface="Afeesh"/>
                <a:ea typeface="Afeesh"/>
                <a:cs typeface="Afeesh"/>
                <a:sym typeface="Afeesh"/>
              </a:rPr>
              <a:t>. </a:t>
            </a:r>
            <a:r>
              <a:rPr lang="ar-DZ" sz="6678" dirty="0" smtClean="0">
                <a:solidFill>
                  <a:srgbClr val="02C0CF"/>
                </a:solidFill>
                <a:latin typeface="Afeesh"/>
                <a:ea typeface="Afeesh"/>
                <a:cs typeface="Afeesh"/>
                <a:sym typeface="Afeesh"/>
              </a:rPr>
              <a:t>عدم قيام صاحب العمل إزاء العامل بالتزاماته طبقا لأحكام القانون</a:t>
            </a:r>
            <a:r>
              <a:rPr lang="ar-EG" sz="6678" dirty="0" smtClean="0">
                <a:solidFill>
                  <a:srgbClr val="02C0CF"/>
                </a:solidFill>
                <a:latin typeface="Afeesh"/>
                <a:ea typeface="Afeesh"/>
                <a:cs typeface="Afeesh"/>
                <a:sym typeface="Afeesh"/>
              </a:rPr>
              <a:t> </a:t>
            </a:r>
            <a:r>
              <a:rPr lang="ar-EG" sz="6678" dirty="0">
                <a:solidFill>
                  <a:srgbClr val="02C0CF"/>
                </a:solidFill>
                <a:latin typeface="Afeesh"/>
                <a:ea typeface="Afeesh"/>
                <a:cs typeface="Afeesh"/>
                <a:sym typeface="Afeesh"/>
              </a:rPr>
              <a:t>:</a:t>
            </a:r>
          </a:p>
        </p:txBody>
      </p:sp>
      <p:sp>
        <p:nvSpPr>
          <p:cNvPr id="5" name="TextBox 5"/>
          <p:cNvSpPr txBox="1"/>
          <p:nvPr/>
        </p:nvSpPr>
        <p:spPr>
          <a:xfrm>
            <a:off x="7220533" y="4000500"/>
            <a:ext cx="11067467" cy="4488408"/>
          </a:xfrm>
          <a:prstGeom prst="rect">
            <a:avLst/>
          </a:prstGeom>
        </p:spPr>
        <p:txBody>
          <a:bodyPr wrap="square" lIns="0" tIns="0" rIns="0" bIns="0" rtlCol="0" anchor="t">
            <a:spAutoFit/>
          </a:bodyPr>
          <a:lstStyle/>
          <a:p>
            <a:pPr marL="571500" indent="-571500" algn="r" rtl="1">
              <a:lnSpc>
                <a:spcPts val="5013"/>
              </a:lnSpc>
              <a:buFontTx/>
              <a:buChar char="-"/>
            </a:pPr>
            <a:r>
              <a:rPr lang="ar-DZ" sz="3581" dirty="0" smtClean="0">
                <a:solidFill>
                  <a:srgbClr val="FFFFFF"/>
                </a:solidFill>
                <a:latin typeface="Cairo"/>
                <a:ea typeface="Cairo"/>
                <a:cs typeface="Cairo"/>
                <a:sym typeface="Cairo"/>
              </a:rPr>
              <a:t>اجاز المشرع المصري للعامل انهاء عقد العمل اذا أخل صاحب العمل بتنفيذ التزاماته الجوهرية.</a:t>
            </a:r>
          </a:p>
          <a:p>
            <a:pPr marL="571500" indent="-571500" algn="r" rtl="1">
              <a:lnSpc>
                <a:spcPts val="5013"/>
              </a:lnSpc>
              <a:buFontTx/>
              <a:buChar char="-"/>
            </a:pPr>
            <a:r>
              <a:rPr lang="ar-DZ" sz="3581" dirty="0" smtClean="0">
                <a:solidFill>
                  <a:srgbClr val="FFFFFF"/>
                </a:solidFill>
                <a:latin typeface="Cairo"/>
                <a:ea typeface="Cairo"/>
                <a:cs typeface="Cairo"/>
                <a:sym typeface="Cairo"/>
              </a:rPr>
              <a:t>حسب </a:t>
            </a:r>
            <a:r>
              <a:rPr lang="ar-DZ" sz="3581" dirty="0" smtClean="0">
                <a:solidFill>
                  <a:srgbClr val="FFFFFF"/>
                </a:solidFill>
                <a:latin typeface="Cairo"/>
                <a:ea typeface="Cairo"/>
                <a:cs typeface="Cairo"/>
                <a:sym typeface="Cairo"/>
              </a:rPr>
              <a:t>حكم المادة (1/119) من القانون المدني الجزائري تنص على " في العقود الملزمة للجانبين، اذا لم يوف أحد المتعاقدين بالزامه جاز للمتعاقد الآخر بعد إعذاره المدين أن يطالب بتنفيذ العقد أو فسخه مع التعويض في الحالتين اذا اقتضى الحال ذلك "</a:t>
            </a:r>
            <a:endParaRPr lang="ar-EG" sz="3581" dirty="0">
              <a:solidFill>
                <a:srgbClr val="FFFFFF"/>
              </a:solidFill>
              <a:latin typeface="Cairo"/>
              <a:ea typeface="Cairo"/>
              <a:cs typeface="Cairo"/>
              <a:sym typeface="Cairo"/>
            </a:endParaRPr>
          </a:p>
        </p:txBody>
      </p:sp>
      <p:sp>
        <p:nvSpPr>
          <p:cNvPr id="9" name="Freeform 9"/>
          <p:cNvSpPr/>
          <p:nvPr/>
        </p:nvSpPr>
        <p:spPr>
          <a:xfrm rot="786486">
            <a:off x="9144000" y="7405154"/>
            <a:ext cx="11106033" cy="9026176"/>
          </a:xfrm>
          <a:custGeom>
            <a:avLst/>
            <a:gdLst/>
            <a:ahLst/>
            <a:cxnLst/>
            <a:rect l="l" t="t" r="r" b="b"/>
            <a:pathLst>
              <a:path w="11106033" h="9026176">
                <a:moveTo>
                  <a:pt x="0" y="0"/>
                </a:moveTo>
                <a:lnTo>
                  <a:pt x="11106033" y="0"/>
                </a:lnTo>
                <a:lnTo>
                  <a:pt x="11106033" y="9026176"/>
                </a:lnTo>
                <a:lnTo>
                  <a:pt x="0" y="902617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0B1A">
                <a:alpha val="100000"/>
              </a:srgbClr>
            </a:gs>
            <a:gs pos="100000">
              <a:srgbClr val="081C42">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flipH="1">
            <a:off x="-2392636" y="4167530"/>
            <a:ext cx="11106033" cy="9026176"/>
          </a:xfrm>
          <a:custGeom>
            <a:avLst/>
            <a:gdLst/>
            <a:ahLst/>
            <a:cxnLst/>
            <a:rect l="l" t="t" r="r" b="b"/>
            <a:pathLst>
              <a:path w="11106033" h="9026176">
                <a:moveTo>
                  <a:pt x="11106033" y="0"/>
                </a:moveTo>
                <a:lnTo>
                  <a:pt x="0" y="0"/>
                </a:lnTo>
                <a:lnTo>
                  <a:pt x="0" y="9026177"/>
                </a:lnTo>
                <a:lnTo>
                  <a:pt x="11106033" y="9026177"/>
                </a:lnTo>
                <a:lnTo>
                  <a:pt x="11106033"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14410212" y="7073626"/>
            <a:ext cx="5037552" cy="4094156"/>
          </a:xfrm>
          <a:custGeom>
            <a:avLst/>
            <a:gdLst/>
            <a:ahLst/>
            <a:cxnLst/>
            <a:rect l="l" t="t" r="r" b="b"/>
            <a:pathLst>
              <a:path w="5037552" h="4094156">
                <a:moveTo>
                  <a:pt x="5037552" y="0"/>
                </a:moveTo>
                <a:lnTo>
                  <a:pt x="0" y="0"/>
                </a:lnTo>
                <a:lnTo>
                  <a:pt x="0" y="4094156"/>
                </a:lnTo>
                <a:lnTo>
                  <a:pt x="5037552" y="4094156"/>
                </a:lnTo>
                <a:lnTo>
                  <a:pt x="5037552"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0800000">
            <a:off x="-179012" y="2248225"/>
            <a:ext cx="3809821" cy="3838610"/>
          </a:xfrm>
          <a:custGeom>
            <a:avLst/>
            <a:gdLst/>
            <a:ahLst/>
            <a:cxnLst/>
            <a:rect l="l" t="t" r="r" b="b"/>
            <a:pathLst>
              <a:path w="3809821" h="3838610">
                <a:moveTo>
                  <a:pt x="0" y="0"/>
                </a:moveTo>
                <a:lnTo>
                  <a:pt x="3809821" y="0"/>
                </a:lnTo>
                <a:lnTo>
                  <a:pt x="3809821" y="3838610"/>
                </a:lnTo>
                <a:lnTo>
                  <a:pt x="0" y="3838610"/>
                </a:lnTo>
                <a:lnTo>
                  <a:pt x="0" y="0"/>
                </a:lnTo>
                <a:close/>
              </a:path>
            </a:pathLst>
          </a:custGeom>
          <a:blipFill>
            <a:blip r:embed="rId4" cstate="print"/>
            <a:stretch>
              <a:fillRect/>
            </a:stretch>
          </a:blipFill>
        </p:spPr>
      </p:sp>
      <p:sp>
        <p:nvSpPr>
          <p:cNvPr id="5" name="Freeform 5"/>
          <p:cNvSpPr/>
          <p:nvPr/>
        </p:nvSpPr>
        <p:spPr>
          <a:xfrm rot="-10800000">
            <a:off x="2724968" y="1028700"/>
            <a:ext cx="5694995" cy="5738030"/>
          </a:xfrm>
          <a:custGeom>
            <a:avLst/>
            <a:gdLst/>
            <a:ahLst/>
            <a:cxnLst/>
            <a:rect l="l" t="t" r="r" b="b"/>
            <a:pathLst>
              <a:path w="5694995" h="5738030">
                <a:moveTo>
                  <a:pt x="0" y="0"/>
                </a:moveTo>
                <a:lnTo>
                  <a:pt x="5694995" y="0"/>
                </a:lnTo>
                <a:lnTo>
                  <a:pt x="5694995" y="5738030"/>
                </a:lnTo>
                <a:lnTo>
                  <a:pt x="0" y="5738030"/>
                </a:lnTo>
                <a:lnTo>
                  <a:pt x="0" y="0"/>
                </a:lnTo>
                <a:close/>
              </a:path>
            </a:pathLst>
          </a:custGeom>
          <a:blipFill>
            <a:blip r:embed="rId5" cstate="print"/>
            <a:stretch>
              <a:fillRect/>
            </a:stretch>
          </a:blipFill>
        </p:spPr>
      </p:sp>
      <p:sp>
        <p:nvSpPr>
          <p:cNvPr id="6" name="Freeform 6"/>
          <p:cNvSpPr/>
          <p:nvPr/>
        </p:nvSpPr>
        <p:spPr>
          <a:xfrm rot="-10800000">
            <a:off x="1725899" y="6051980"/>
            <a:ext cx="1418778" cy="1429500"/>
          </a:xfrm>
          <a:custGeom>
            <a:avLst/>
            <a:gdLst/>
            <a:ahLst/>
            <a:cxnLst/>
            <a:rect l="l" t="t" r="r" b="b"/>
            <a:pathLst>
              <a:path w="1418778" h="1429500">
                <a:moveTo>
                  <a:pt x="0" y="0"/>
                </a:moveTo>
                <a:lnTo>
                  <a:pt x="1418778" y="0"/>
                </a:lnTo>
                <a:lnTo>
                  <a:pt x="1418778" y="1429500"/>
                </a:lnTo>
                <a:lnTo>
                  <a:pt x="0" y="1429500"/>
                </a:lnTo>
                <a:lnTo>
                  <a:pt x="0" y="0"/>
                </a:lnTo>
                <a:close/>
              </a:path>
            </a:pathLst>
          </a:custGeom>
          <a:blipFill>
            <a:blip r:embed="rId6" cstate="print"/>
            <a:stretch>
              <a:fillRect/>
            </a:stretch>
          </a:blipFill>
        </p:spPr>
      </p:sp>
      <p:sp>
        <p:nvSpPr>
          <p:cNvPr id="7" name="TextBox 7"/>
          <p:cNvSpPr txBox="1"/>
          <p:nvPr/>
        </p:nvSpPr>
        <p:spPr>
          <a:xfrm>
            <a:off x="9626251" y="2481711"/>
            <a:ext cx="7633049" cy="3616375"/>
          </a:xfrm>
          <a:prstGeom prst="rect">
            <a:avLst/>
          </a:prstGeom>
        </p:spPr>
        <p:txBody>
          <a:bodyPr lIns="0" tIns="0" rIns="0" bIns="0" rtlCol="0" anchor="t">
            <a:spAutoFit/>
          </a:bodyPr>
          <a:lstStyle/>
          <a:p>
            <a:pPr algn="ctr" rtl="1">
              <a:lnSpc>
                <a:spcPts val="9350"/>
              </a:lnSpc>
              <a:spcBef>
                <a:spcPct val="0"/>
              </a:spcBef>
            </a:pPr>
            <a:r>
              <a:rPr lang="ar-EG" sz="6678" dirty="0">
                <a:solidFill>
                  <a:srgbClr val="02C0CF"/>
                </a:solidFill>
                <a:latin typeface="Afeesh"/>
                <a:ea typeface="Afeesh"/>
                <a:cs typeface="Afeesh"/>
                <a:sym typeface="Afeesh"/>
              </a:rPr>
              <a:t>“ </a:t>
            </a:r>
            <a:r>
              <a:rPr lang="ar-DZ" sz="6678" dirty="0" smtClean="0">
                <a:solidFill>
                  <a:srgbClr val="02C0CF"/>
                </a:solidFill>
                <a:latin typeface="Afeesh"/>
                <a:ea typeface="Afeesh"/>
                <a:cs typeface="Afeesh"/>
                <a:sym typeface="Afeesh"/>
              </a:rPr>
              <a:t>إنهاء العقد من جانب صاحب العمل لأسباب تعود للعامل </a:t>
            </a:r>
            <a:r>
              <a:rPr lang="ar-EG" sz="6678" dirty="0" smtClean="0">
                <a:solidFill>
                  <a:srgbClr val="02C0CF"/>
                </a:solidFill>
                <a:latin typeface="Afeesh"/>
                <a:ea typeface="Afeesh"/>
                <a:cs typeface="Afeesh"/>
                <a:sym typeface="Afeesh"/>
              </a:rPr>
              <a:t> </a:t>
            </a:r>
            <a:r>
              <a:rPr lang="ar-EG" sz="6678" dirty="0">
                <a:solidFill>
                  <a:srgbClr val="02C0CF"/>
                </a:solidFill>
                <a:latin typeface="Afeesh"/>
                <a:ea typeface="Afeesh"/>
                <a:cs typeface="Afeesh"/>
                <a:sym typeface="Afeesh"/>
              </a:rPr>
              <a:t>“</a:t>
            </a:r>
          </a:p>
        </p:txBody>
      </p:sp>
      <p:sp>
        <p:nvSpPr>
          <p:cNvPr id="12" name="Freeform 12"/>
          <p:cNvSpPr/>
          <p:nvPr/>
        </p:nvSpPr>
        <p:spPr>
          <a:xfrm rot="5400000">
            <a:off x="15934577" y="708653"/>
            <a:ext cx="689334" cy="652778"/>
          </a:xfrm>
          <a:custGeom>
            <a:avLst/>
            <a:gdLst/>
            <a:ahLst/>
            <a:cxnLst/>
            <a:rect l="l" t="t" r="r" b="b"/>
            <a:pathLst>
              <a:path w="689334" h="652778">
                <a:moveTo>
                  <a:pt x="0" y="0"/>
                </a:moveTo>
                <a:lnTo>
                  <a:pt x="689333" y="0"/>
                </a:lnTo>
                <a:lnTo>
                  <a:pt x="689333" y="652778"/>
                </a:lnTo>
                <a:lnTo>
                  <a:pt x="0" y="652778"/>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sp>
      <p:sp>
        <p:nvSpPr>
          <p:cNvPr id="13" name="TextBox 13"/>
          <p:cNvSpPr txBox="1"/>
          <p:nvPr/>
        </p:nvSpPr>
        <p:spPr>
          <a:xfrm>
            <a:off x="15629499" y="1389234"/>
            <a:ext cx="1299489" cy="148225"/>
          </a:xfrm>
          <a:prstGeom prst="rect">
            <a:avLst/>
          </a:prstGeom>
        </p:spPr>
        <p:txBody>
          <a:bodyPr lIns="0" tIns="0" rIns="0" bIns="0" rtlCol="0" anchor="t">
            <a:spAutoFit/>
          </a:bodyPr>
          <a:lstStyle/>
          <a:p>
            <a:pPr algn="ctr">
              <a:lnSpc>
                <a:spcPts val="1122"/>
              </a:lnSpc>
            </a:pPr>
            <a:r>
              <a:rPr lang="en-US" sz="1035" b="1" spc="285">
                <a:solidFill>
                  <a:srgbClr val="FFFFFF"/>
                </a:solidFill>
                <a:latin typeface="Nourd Semi-Bold"/>
                <a:ea typeface="Nourd Semi-Bold"/>
                <a:cs typeface="Nourd Semi-Bold"/>
                <a:sym typeface="Nourd Semi-Bold"/>
              </a:rPr>
              <a:t>Liceria &amp; Co.</a:t>
            </a:r>
          </a:p>
        </p:txBody>
      </p:sp>
    </p:spTree>
    <p:extLst>
      <p:ext uri="{BB962C8B-B14F-4D97-AF65-F5344CB8AC3E}">
        <p14:creationId xmlns:p14="http://schemas.microsoft.com/office/powerpoint/2010/main" xmlns="" val="14268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649</Words>
  <Application>Microsoft Office PowerPoint</Application>
  <PresentationFormat>Personnalisé</PresentationFormat>
  <Paragraphs>54</Paragraphs>
  <Slides>14</Slides>
  <Notes>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14</vt:i4>
      </vt:variant>
    </vt:vector>
  </HeadingPairs>
  <TitlesOfParts>
    <vt:vector size="26" baseType="lpstr">
      <vt:lpstr>Arial</vt:lpstr>
      <vt:lpstr>Sakkal Majalla</vt:lpstr>
      <vt:lpstr>AF_Diwani</vt:lpstr>
      <vt:lpstr>Wingdings</vt:lpstr>
      <vt:lpstr>Afeesh</vt:lpstr>
      <vt:lpstr>Cairo</vt:lpstr>
      <vt:lpstr>Nourd Semi-Bold</vt:lpstr>
      <vt:lpstr>Calibri</vt:lpstr>
      <vt:lpstr>Calibri Light</vt:lpstr>
      <vt:lpstr>Times New Roman</vt:lpstr>
      <vt:lpstr>Office Theme</vt:lpstr>
      <vt:lpstr>1_Office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أزرق وأبيض مشروع تخرج</dc:title>
  <dc:creator>Naima</dc:creator>
  <cp:lastModifiedBy>client</cp:lastModifiedBy>
  <cp:revision>18</cp:revision>
  <dcterms:created xsi:type="dcterms:W3CDTF">2006-08-16T00:00:00Z</dcterms:created>
  <dcterms:modified xsi:type="dcterms:W3CDTF">2024-11-10T16:50:13Z</dcterms:modified>
  <dc:identifier>DAGWCIv9y38</dc:identifier>
</cp:coreProperties>
</file>