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9" r:id="rId11"/>
    <p:sldId id="276" r:id="rId12"/>
    <p:sldId id="268" r:id="rId13"/>
    <p:sldId id="262" r:id="rId14"/>
    <p:sldId id="263" r:id="rId15"/>
    <p:sldId id="265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8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07/04/2024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07/04/2024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D2900C-2F7F-47BB-ACB0-711941A2D01E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BBE552-3497-4049-A970-D34E68788347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9A5CC6-61FA-4233-AA58-2B2FF22B7AD5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62346E-402F-4A18-B35B-916E0ED3608D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3E8AEE-EF6E-4554-9A5A-9BCADE7190B7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/>
              <a:t>​</a:t>
            </a:r>
            <a:fld id="{C07115AD-8F74-460E-BF7A-F82255E02157}" type="datetime1">
              <a:rPr lang="fr-FR" smtClean="0"/>
              <a:t>08/04/2024</a:t>
            </a:fld>
            <a:r>
              <a:rPr lang="fr-FR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8E912F-F9E5-40FE-AD9E-2A567E3D4D7F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506880-CA50-4DBF-BD55-60FAD44B8530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CF57D0-63A2-4894-8AF0-2A2717B34AF1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0A0CE1-4746-461E-B241-5C8F57BF80E6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2A5016-DC45-4D5F-98AC-3F696FC3C178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​</a:t>
            </a:r>
            <a:fld id="{22889D24-7286-4BF1-96D7-A71698DB1AFA}" type="datetime1">
              <a:rPr lang="fr-FR" smtClean="0"/>
              <a:t>08/04/2024</a:t>
            </a:fld>
            <a:r>
              <a:rPr lang="fr-FR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-452582" y="2162785"/>
            <a:ext cx="7943273" cy="2219691"/>
          </a:xfrm>
        </p:spPr>
        <p:txBody>
          <a:bodyPr rtlCol="0" anchor="ctr"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Information and</a:t>
            </a:r>
            <a:b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communication technologies</a:t>
            </a:r>
            <a:br>
              <a:rPr lang="fr-FR" sz="2800" b="1" dirty="0">
                <a:latin typeface="Georgia" panose="02040502050405020303" pitchFamily="18" charset="0"/>
              </a:rPr>
            </a:br>
            <a:r>
              <a:rPr lang="fr-FR" sz="1800" b="1" cap="none" dirty="0">
                <a:latin typeface="Georgia" panose="02040502050405020303" pitchFamily="18" charset="0"/>
              </a:rPr>
              <a:t>TELLI </a:t>
            </a:r>
            <a:r>
              <a:rPr lang="fr-FR" sz="1800" b="1" cap="none" dirty="0" err="1">
                <a:latin typeface="Georgia" panose="02040502050405020303" pitchFamily="18" charset="0"/>
              </a:rPr>
              <a:t>AbdelmoutiA</a:t>
            </a:r>
            <a:br>
              <a:rPr lang="fr-FR" sz="1800" b="1" cap="none" dirty="0">
                <a:latin typeface="Georgia" panose="02040502050405020303" pitchFamily="18" charset="0"/>
              </a:rPr>
            </a:br>
            <a:r>
              <a:rPr lang="fr-FR" sz="1800" b="1" cap="none" dirty="0">
                <a:latin typeface="Georgia" panose="02040502050405020303" pitchFamily="18" charset="0"/>
              </a:rPr>
              <a:t>Class A </a:t>
            </a:r>
            <a:r>
              <a:rPr lang="fr-FR" sz="1800" b="1" cap="none" dirty="0" err="1">
                <a:latin typeface="Georgia" panose="02040502050405020303" pitchFamily="18" charset="0"/>
              </a:rPr>
              <a:t>Associate</a:t>
            </a:r>
            <a:r>
              <a:rPr lang="fr-FR" sz="1800" b="1" cap="none" dirty="0">
                <a:latin typeface="Georgia" panose="02040502050405020303" pitchFamily="18" charset="0"/>
              </a:rPr>
              <a:t> Professor</a:t>
            </a:r>
            <a:br>
              <a:rPr lang="fr-FR" sz="1800" b="1" cap="none" dirty="0">
                <a:latin typeface="Georgia" panose="02040502050405020303" pitchFamily="18" charset="0"/>
              </a:rPr>
            </a:br>
            <a:r>
              <a:rPr lang="fr-FR" sz="1800" b="1" cap="none" dirty="0">
                <a:latin typeface="Georgia" panose="02040502050405020303" pitchFamily="18" charset="0"/>
              </a:rPr>
              <a:t>Computer Science </a:t>
            </a:r>
            <a:r>
              <a:rPr lang="fr-FR" sz="1800" b="1" cap="none" dirty="0" err="1">
                <a:latin typeface="Georgia" panose="02040502050405020303" pitchFamily="18" charset="0"/>
              </a:rPr>
              <a:t>Department</a:t>
            </a:r>
            <a:br>
              <a:rPr lang="fr-FR" sz="1800" b="1" cap="none" dirty="0">
                <a:latin typeface="Georgia" panose="02040502050405020303" pitchFamily="18" charset="0"/>
              </a:rPr>
            </a:br>
            <a:r>
              <a:rPr lang="fr-FR" sz="1800" b="1" cap="none" dirty="0">
                <a:latin typeface="Georgia" panose="02040502050405020303" pitchFamily="18" charset="0"/>
              </a:rPr>
              <a:t>Biskra </a:t>
            </a:r>
            <a:r>
              <a:rPr lang="fr-FR" sz="1800" b="1" cap="none" dirty="0" err="1">
                <a:latin typeface="Georgia" panose="02040502050405020303" pitchFamily="18" charset="0"/>
              </a:rPr>
              <a:t>University</a:t>
            </a:r>
            <a:br>
              <a:rPr lang="fr-FR" sz="1800" b="1" cap="none" dirty="0">
                <a:latin typeface="Georgia" panose="02040502050405020303" pitchFamily="18" charset="0"/>
              </a:rPr>
            </a:br>
            <a:r>
              <a:rPr lang="fr-FR" sz="1800" b="1" cap="none" dirty="0">
                <a:latin typeface="Georgia" panose="02040502050405020303" pitchFamily="18" charset="0"/>
              </a:rPr>
              <a:t>2023-2024</a:t>
            </a:r>
            <a:endParaRPr lang="fr-FR" sz="1800" b="1" cap="none" dirty="0">
              <a:latin typeface="Georgia" panose="02040502050405020303" pitchFamily="18" charset="0"/>
            </a:endParaRPr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4281" y="379768"/>
            <a:ext cx="9980682" cy="489671"/>
          </a:xfrm>
        </p:spPr>
        <p:txBody>
          <a:bodyPr rtlCol="0">
            <a:norm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2: Introduction to web technologies</a:t>
            </a:r>
            <a:endParaRPr lang="fr-FR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809" y="1624948"/>
            <a:ext cx="4919472" cy="415564"/>
          </a:xfrm>
        </p:spPr>
        <p:txBody>
          <a:bodyPr rtlCol="0">
            <a:normAutofit lnSpcReduction="10000"/>
          </a:bodyPr>
          <a:lstStyle/>
          <a:p>
            <a:r>
              <a:rPr lang="fr-FR" dirty="0"/>
              <a:t>1. </a:t>
            </a:r>
            <a:r>
              <a:rPr lang="fr-FR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Presentation</a:t>
            </a:r>
            <a:r>
              <a:rPr lang="fr-FR" sz="2000" dirty="0">
                <a:solidFill>
                  <a:srgbClr val="002060"/>
                </a:solidFill>
                <a:latin typeface="Georgia" panose="02040502050405020303" pitchFamily="18" charset="0"/>
              </a:rPr>
              <a:t> of the Internet:</a:t>
            </a:r>
            <a:endParaRPr lang="fr-FR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7809" y="2599602"/>
            <a:ext cx="3734955" cy="3748088"/>
          </a:xfrm>
        </p:spPr>
        <p:txBody>
          <a:bodyPr rtlCol="0">
            <a:normAutofit/>
          </a:bodyPr>
          <a:lstStyle/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Communication</a:t>
            </a:r>
            <a:endParaRPr lang="ar-DZ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Information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Retrieval</a:t>
            </a:r>
            <a:endParaRPr lang="ar-DZ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E-commerce</a:t>
            </a:r>
            <a:endParaRPr lang="ar-DZ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Education</a:t>
            </a:r>
            <a:endParaRPr lang="ar-DZ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Telecommution</a:t>
            </a:r>
            <a:endParaRPr lang="ar-DZ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Healthcare:</a:t>
            </a:r>
            <a:endParaRPr lang="fr-FR" sz="18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95241" y="1324185"/>
            <a:ext cx="4919472" cy="419821"/>
          </a:xfrm>
        </p:spPr>
        <p:txBody>
          <a:bodyPr rtlCol="0">
            <a:norm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Georgia" panose="02040502050405020303" pitchFamily="18" charset="0"/>
              </a:rPr>
              <a:t>2. Terminologies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22585" y="1744006"/>
            <a:ext cx="6429270" cy="426988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URL (Uniform Resource Locator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HTTP (</a:t>
            </a: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Hypertext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 Transfer Protocol)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HTML (</a:t>
            </a: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Hypertext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Markup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Language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IP Address (Internet Protocol Address)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DNS (Domain Name System)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ISP (Internet Service Provider)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Firewall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VPN (Virtual </a:t>
            </a: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Private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 Network)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TCP/IP (Transmission Control Protocol/Internet Protocol)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FTP (File Transfer Protocol)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16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VoIP</a:t>
            </a:r>
            <a:r>
              <a:rPr lang="fr-FR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 (Voice over Internet Protocol)</a:t>
            </a:r>
            <a:endParaRPr lang="ar-DZ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2: Introduction to web technologies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79964" y="1808638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Searching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the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9964" y="2385353"/>
            <a:ext cx="4778872" cy="3885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Define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Your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Search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Query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Use Relevant Keywords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Choose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Reliable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Georgia" panose="02040502050405020303" pitchFamily="18" charset="0"/>
              </a:rPr>
              <a:t>Check the Authority of the Source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Georgia" panose="02040502050405020303" pitchFamily="18" charset="0"/>
              </a:rPr>
              <a:t>Explore Different Types of Content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Utilize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Advanced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Search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Techniques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Stay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Updated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2: Introduction to web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Directories:</a:t>
            </a:r>
          </a:p>
          <a:p>
            <a:r>
              <a:rPr lang="fr-FR" dirty="0"/>
              <a:t> </a:t>
            </a: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Yahoo Directory 2014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DMOZ (Open Directory Project) 2017</a:t>
            </a:r>
          </a:p>
          <a:p>
            <a:r>
              <a:rPr lang="en-US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Best of the Web (BOTW)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Business.com</a:t>
            </a:r>
          </a:p>
          <a:p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Yelp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TripAdvisor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771900" cy="3295073"/>
          </a:xfrm>
        </p:spPr>
        <p:txBody>
          <a:bodyPr rtlCol="0"/>
          <a:lstStyle/>
          <a:p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Search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engines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Yahoo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DuckDuckGo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Baidu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Yandex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Ask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2: Introduction to web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0330" y="1593271"/>
            <a:ext cx="5445252" cy="4572001"/>
          </a:xfrm>
        </p:spPr>
        <p:txBody>
          <a:bodyPr rtlCol="0"/>
          <a:lstStyle/>
          <a:p>
            <a:pPr marL="0" indent="0">
              <a:spcBef>
                <a:spcPts val="1200"/>
              </a:spcBef>
              <a:buNone/>
            </a:pP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Browsers: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 Google Chrome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Mozilla Firefox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Microsoft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Edge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Apple Safari</a:t>
            </a:r>
          </a:p>
          <a:p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Opera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Brave</a:t>
            </a:r>
          </a:p>
          <a:p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….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252681" y="1600199"/>
            <a:ext cx="3928918" cy="2648527"/>
          </a:xfrm>
        </p:spPr>
        <p:txBody>
          <a:bodyPr rtlCol="0"/>
          <a:lstStyle/>
          <a:p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Automatic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indexing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Discovery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Crawling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Indexing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Ranking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….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2: Introduction to web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4503" y="1517072"/>
            <a:ext cx="5445252" cy="4572001"/>
          </a:xfrm>
        </p:spPr>
        <p:txBody>
          <a:bodyPr rtlCol="0"/>
          <a:lstStyle/>
          <a:p>
            <a:pPr marL="0" indent="0">
              <a:spcBef>
                <a:spcPts val="1200"/>
              </a:spcBef>
              <a:buNone/>
            </a:pP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Field </a:t>
            </a: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queries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advanced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search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Field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Queries</a:t>
            </a: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Advanced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Search</a:t>
            </a: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Filters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Search</a:t>
            </a: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Alerts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b="1" dirty="0">
                <a:solidFill>
                  <a:srgbClr val="00B050"/>
                </a:solidFill>
                <a:latin typeface="Georgia" panose="02040502050405020303" pitchFamily="18" charset="0"/>
              </a:rPr>
              <a:t>Voice </a:t>
            </a:r>
            <a:r>
              <a:rPr lang="fr-FR" sz="1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Search</a:t>
            </a:r>
            <a:endParaRPr lang="fr-FR" sz="18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536948" cy="4572000"/>
          </a:xfrm>
        </p:spPr>
        <p:txBody>
          <a:bodyPr rtlCol="0"/>
          <a:lstStyle/>
          <a:p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Search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refinement</a:t>
            </a:r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Choice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of keywords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Be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specific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Use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synonyms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Include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key phrases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Use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quotation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marks</a:t>
            </a:r>
          </a:p>
          <a:p>
            <a:pPr marL="342900" indent="-342900">
              <a:buAutoNum type="arabicPeriod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Exclude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irrelevant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terms</a:t>
            </a:r>
            <a:endParaRPr lang="fr-FR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Boolean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Georgia" panose="02040502050405020303" pitchFamily="18" charset="0"/>
              </a:rPr>
              <a:t>operators</a:t>
            </a:r>
            <a:r>
              <a:rPr lang="fr-FR" b="1" dirty="0">
                <a:solidFill>
                  <a:srgbClr val="00B050"/>
                </a:solidFill>
                <a:latin typeface="Georgia" panose="02040502050405020303" pitchFamily="18" charset="0"/>
              </a:rPr>
              <a:t>: AND, OR, NOT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8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898" y="1377694"/>
            <a:ext cx="10828484" cy="2219691"/>
          </a:xfrm>
        </p:spPr>
        <p:txBody>
          <a:bodyPr rtlCol="0">
            <a:norm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2:</a:t>
            </a:r>
            <a:b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The contributions of NICTs to </a:t>
            </a:r>
            <a:r>
              <a:rPr lang="fr-F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external</a:t>
            </a:r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communication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3119602"/>
            <a:ext cx="10096501" cy="955565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Internet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advertising</a:t>
            </a:r>
            <a:endParaRPr lang="fr-FR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Online site promotion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The security of an online payment system</a:t>
            </a:r>
            <a:endParaRPr lang="fr-FR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939318" cy="1096962"/>
          </a:xfrm>
        </p:spPr>
        <p:txBody>
          <a:bodyPr rtlCol="0"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Chapter3: 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The contributions of NICTs to </a:t>
            </a:r>
            <a:r>
              <a:rPr lang="fr-F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external</a:t>
            </a:r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communication</a:t>
            </a:r>
            <a:endParaRPr lang="fr-FR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021282" cy="4809836"/>
          </a:xfrm>
        </p:spPr>
        <p:txBody>
          <a:bodyPr rtlCol="0">
            <a:norm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1. Internet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advertising</a:t>
            </a: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Banners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Interstitial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The Windows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71" y="1387764"/>
            <a:ext cx="4696547" cy="1504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4" y="2902239"/>
            <a:ext cx="4197206" cy="1514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45" y="4621791"/>
            <a:ext cx="4068764" cy="18669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939318" cy="1096962"/>
          </a:xfrm>
        </p:spPr>
        <p:txBody>
          <a:bodyPr rtlCol="0"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Chapter3: 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The contributions of NICTs to </a:t>
            </a:r>
            <a:r>
              <a:rPr lang="fr-F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external</a:t>
            </a:r>
            <a:r>
              <a:rPr lang="fr-F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communication</a:t>
            </a:r>
            <a:endParaRPr lang="fr-FR" sz="240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2971800"/>
          </a:xfrm>
        </p:spPr>
        <p:txBody>
          <a:bodyPr rtlCol="0"/>
          <a:lstStyle/>
          <a:p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2. Online site promotion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Sponsorship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The </a:t>
            </a: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electronic</a:t>
            </a:r>
            <a:r>
              <a:rPr lang="fr-FR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community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Emailing</a:t>
            </a:r>
          </a:p>
        </p:txBody>
      </p:sp>
      <p:sp>
        <p:nvSpPr>
          <p:cNvPr id="9" name="Espace réservé du texte 3"/>
          <p:cNvSpPr txBox="1">
            <a:spLocks/>
          </p:cNvSpPr>
          <p:nvPr/>
        </p:nvSpPr>
        <p:spPr>
          <a:xfrm>
            <a:off x="6068291" y="1584036"/>
            <a:ext cx="5791200" cy="2103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3. The security of an online payment system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Encryption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Website data protection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8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FF0000"/>
                </a:solidFill>
                <a:latin typeface="Georgia" panose="02040502050405020303" pitchFamily="18" charset="0"/>
              </a:rPr>
              <a:t>Plan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300000"/>
              </a:lnSpc>
            </a:pP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1:  ICT: </a:t>
            </a: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tools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and applications</a:t>
            </a:r>
          </a:p>
          <a:p>
            <a:pPr>
              <a:lnSpc>
                <a:spcPct val="300000"/>
              </a:lnSpc>
            </a:pP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2: Introduction to web technologies</a:t>
            </a:r>
          </a:p>
          <a:p>
            <a:pPr>
              <a:lnSpc>
                <a:spcPct val="300000"/>
              </a:lnSpc>
            </a:pP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3: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The contributions of NICTs to </a:t>
            </a:r>
            <a:r>
              <a:rPr lang="fr-FR" b="1" dirty="0" err="1">
                <a:solidFill>
                  <a:srgbClr val="002060"/>
                </a:solidFill>
                <a:latin typeface="Georgia" panose="02040502050405020303" pitchFamily="18" charset="0"/>
              </a:rPr>
              <a:t>external</a:t>
            </a:r>
            <a:r>
              <a:rPr lang="fr-FR" b="1" dirty="0">
                <a:solidFill>
                  <a:srgbClr val="002060"/>
                </a:solidFill>
                <a:latin typeface="Georgia" panose="02040502050405020303" pitchFamily="18" charset="0"/>
              </a:rPr>
              <a:t> communication</a:t>
            </a:r>
            <a:endParaRPr lang="fr-FR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461912"/>
            <a:ext cx="9980682" cy="711249"/>
          </a:xfrm>
        </p:spPr>
        <p:txBody>
          <a:bodyPr rtlCol="0"/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  <a:endParaRPr lang="fr-F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553" y="1336498"/>
            <a:ext cx="7387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Definitions</a:t>
            </a: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: Interaction,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Interactivity</a:t>
            </a: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...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ICT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tools</a:t>
            </a:r>
            <a:endParaRPr lang="fr-FR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ICT applications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60729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1.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Definitions</a:t>
            </a:r>
            <a:endParaRPr lang="fr-FR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2207491"/>
            <a:ext cx="5643359" cy="3509915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155" y="1798985"/>
            <a:ext cx="5061527" cy="3317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2. ICT Tools</a:t>
            </a:r>
          </a:p>
          <a:p>
            <a:r>
              <a:rPr lang="fr-FR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Computers</a:t>
            </a:r>
          </a:p>
          <a:p>
            <a:r>
              <a:rPr lang="fr-FR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Software</a:t>
            </a:r>
          </a:p>
          <a:p>
            <a:r>
              <a:rPr lang="fr-FR" sz="2500" b="1" dirty="0">
                <a:solidFill>
                  <a:srgbClr val="00B050"/>
                </a:solidFill>
                <a:latin typeface="Georgia" panose="02040502050405020303" pitchFamily="18" charset="0"/>
              </a:rPr>
              <a:t>Communications networks</a:t>
            </a:r>
          </a:p>
          <a:p>
            <a:r>
              <a:rPr lang="fr-FR" sz="2500" b="1" dirty="0">
                <a:solidFill>
                  <a:srgbClr val="00B050"/>
                </a:solidFill>
                <a:latin typeface="Georgia" panose="02040502050405020303" pitchFamily="18" charset="0"/>
              </a:rPr>
              <a:t>Smart chips</a:t>
            </a:r>
          </a:p>
          <a:p>
            <a:pPr marL="0" indent="0">
              <a:buNone/>
            </a:pPr>
            <a:endParaRPr lang="fr-FR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91" y="1462681"/>
            <a:ext cx="6477000" cy="2087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66" y="3457965"/>
            <a:ext cx="5724525" cy="3057525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19909" y="115285"/>
            <a:ext cx="9980682" cy="1096962"/>
          </a:xfrm>
        </p:spPr>
        <p:txBody>
          <a:bodyPr rtlCol="0">
            <a:norm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4681" y="1762990"/>
            <a:ext cx="4455391" cy="3332018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2. ICT applications</a:t>
            </a:r>
          </a:p>
          <a:p>
            <a:pPr marL="685800" lvl="1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Communications </a:t>
            </a: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spaces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685800" lvl="1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Databases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685800" lvl="1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Multimedia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685800" lvl="1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Audioconferencing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685800" lvl="1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Videoconferencing</a:t>
            </a:r>
            <a:endParaRPr lang="fr-FR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2860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2860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2860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32" y="1762990"/>
            <a:ext cx="3928577" cy="3680779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498763" y="1600200"/>
            <a:ext cx="5818909" cy="468745"/>
          </a:xfrm>
        </p:spPr>
        <p:txBody>
          <a:bodyPr rtlCol="0">
            <a:no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Electronic</a:t>
            </a: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data </a:t>
            </a:r>
            <a:r>
              <a:rPr lang="fr-FR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interchange</a:t>
            </a:r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(EDI)</a:t>
            </a:r>
            <a:endParaRPr lang="fr-FR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26" y="2357582"/>
            <a:ext cx="7536365" cy="384435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0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1:  ICT: </a:t>
            </a:r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tools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and applications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498764" y="1600200"/>
            <a:ext cx="4645892" cy="468745"/>
          </a:xfrm>
        </p:spPr>
        <p:txBody>
          <a:bodyPr rtlCol="0">
            <a:no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4. Workflows</a:t>
            </a:r>
          </a:p>
          <a:p>
            <a:endParaRPr lang="fr-FR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96" y="1600200"/>
            <a:ext cx="4028931" cy="473594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2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898" y="1377694"/>
            <a:ext cx="10096500" cy="221969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Chapter</a:t>
            </a: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2:</a:t>
            </a:r>
            <a:b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fr-F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Introduction to web </a:t>
            </a:r>
            <a:r>
              <a:rPr lang="fr-F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technology</a:t>
            </a:r>
            <a:endParaRPr lang="fr-FR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498" y="3505021"/>
            <a:ext cx="10096501" cy="1722761"/>
          </a:xfrm>
        </p:spPr>
        <p:txBody>
          <a:bodyPr rtlCol="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Presentation of the Internet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Searching the web</a:t>
            </a:r>
            <a:endParaRPr lang="fr-FR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468</Words>
  <Application>Microsoft Office PowerPoint</Application>
  <PresentationFormat>Grand écran</PresentationFormat>
  <Paragraphs>147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Euphemia</vt:lpstr>
      <vt:lpstr>Georgia</vt:lpstr>
      <vt:lpstr>Plantagenet Cherokee</vt:lpstr>
      <vt:lpstr>Wingdings</vt:lpstr>
      <vt:lpstr>Littérature académique 16:9</vt:lpstr>
      <vt:lpstr>Information and communication technologies TELLI AbdelmoutiA Class A Associate Professor Computer Science Department Biskra University 2023-2024</vt:lpstr>
      <vt:lpstr>Plan</vt:lpstr>
      <vt:lpstr>Chapter 1:  ICT: tools and applications</vt:lpstr>
      <vt:lpstr>Chapter 1:  ICT: tools and applications</vt:lpstr>
      <vt:lpstr>Chapter 1:  ICT: tools and applications</vt:lpstr>
      <vt:lpstr>Chapter 1:  ICT: tools and applications</vt:lpstr>
      <vt:lpstr>Chapter 1:  ICT: tools and applications</vt:lpstr>
      <vt:lpstr>Chapter 1:  ICT: tools and applications</vt:lpstr>
      <vt:lpstr>Chapter 2: Introduction to web technology</vt:lpstr>
      <vt:lpstr>Chapter 2: Introduction to web technologies</vt:lpstr>
      <vt:lpstr>Chapter 2: Introduction to web technologies</vt:lpstr>
      <vt:lpstr>Chapter 2: Introduction to web technologies</vt:lpstr>
      <vt:lpstr>Chapter 2: Introduction to web technologies</vt:lpstr>
      <vt:lpstr>Chapter 2: Introduction to web technologies</vt:lpstr>
      <vt:lpstr>Chapter 2: The contributions of NICTs to external communication</vt:lpstr>
      <vt:lpstr>Chapter3:  The contributions of NICTs to external communication</vt:lpstr>
      <vt:lpstr>Chapter3:  The contributions of NICTs to external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2024-04-07T05:54:10Z</dcterms:created>
  <dcterms:modified xsi:type="dcterms:W3CDTF">2024-04-08T16:31:29Z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