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36F0C55-1616-414F-9FF8-92D885027D59}" type="datetimeFigureOut">
              <a:rPr lang="fr-FR" smtClean="0"/>
              <a:pPr/>
              <a:t>10/03/2025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FBCD02-DA57-4ED0-B996-9BCA4BEA418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F0C55-1616-414F-9FF8-92D885027D59}" type="datetimeFigureOut">
              <a:rPr lang="fr-FR" smtClean="0"/>
              <a:pPr/>
              <a:t>10/03/2025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FBCD02-DA57-4ED0-B996-9BCA4BEA418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r>
              <a:rPr lang="ar-SA" sz="2800" b="1" dirty="0" smtClean="0">
                <a:solidFill>
                  <a:schemeClr val="accent2">
                    <a:lumMod val="50000"/>
                  </a:schemeClr>
                </a:solidFill>
                <a:latin typeface="Traditional Arabic" pitchFamily="18" charset="-78"/>
                <a:cs typeface="Traditional Arabic" pitchFamily="18" charset="-78"/>
              </a:rPr>
              <a:t>المحاضرة السابعة</a:t>
            </a:r>
            <a:endParaRPr lang="fr-FR" sz="2800" b="1" dirty="0">
              <a:solidFill>
                <a:schemeClr val="accent2">
                  <a:lumMod val="50000"/>
                </a:schemeClr>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357158" y="1643050"/>
            <a:ext cx="8229600" cy="4929222"/>
          </a:xfrm>
          <a:solidFill>
            <a:schemeClr val="accent6">
              <a:lumMod val="40000"/>
              <a:lumOff val="60000"/>
            </a:schemeClr>
          </a:solidFill>
        </p:spPr>
        <p:txBody>
          <a:bodyPr>
            <a:normAutofit/>
          </a:bodyPr>
          <a:lstStyle/>
          <a:p>
            <a:pPr algn="ctr">
              <a:buNone/>
            </a:pPr>
            <a:endParaRPr lang="ar-SA" sz="4400" b="1" dirty="0" smtClean="0"/>
          </a:p>
          <a:p>
            <a:pPr algn="ctr">
              <a:buNone/>
            </a:pPr>
            <a:endParaRPr lang="ar-SA" sz="4400" b="1" dirty="0" smtClean="0"/>
          </a:p>
          <a:p>
            <a:pPr algn="ctr">
              <a:buNone/>
            </a:pPr>
            <a:r>
              <a:rPr lang="ar-SA" sz="4400" b="1" dirty="0" smtClean="0">
                <a:solidFill>
                  <a:schemeClr val="accent2">
                    <a:lumMod val="50000"/>
                  </a:schemeClr>
                </a:solidFill>
                <a:latin typeface="Traditional Arabic" pitchFamily="18" charset="-78"/>
                <a:cs typeface="Traditional Arabic" pitchFamily="18" charset="-78"/>
              </a:rPr>
              <a:t>التوظيف الالكتروني</a:t>
            </a:r>
          </a:p>
          <a:p>
            <a:pPr algn="ctr">
              <a:buNone/>
            </a:pPr>
            <a:r>
              <a:rPr lang="ar-DZ" sz="2400" b="1" dirty="0" smtClean="0">
                <a:solidFill>
                  <a:schemeClr val="accent2">
                    <a:lumMod val="50000"/>
                  </a:schemeClr>
                </a:solidFill>
                <a:latin typeface="Traditional Arabic" pitchFamily="18" charset="-78"/>
                <a:cs typeface="Traditional Arabic" pitchFamily="18" charset="-78"/>
              </a:rPr>
              <a:t>سنة ثالثة ادارة موارد بشرية</a:t>
            </a:r>
            <a:endParaRPr lang="ar-SA" sz="2400" b="1" dirty="0">
              <a:solidFill>
                <a:schemeClr val="accent2">
                  <a:lumMod val="50000"/>
                </a:schemeClr>
              </a:solidFill>
              <a:latin typeface="Traditional Arabic" pitchFamily="18" charset="-78"/>
              <a:cs typeface="Traditional Arabic" pitchFamily="18" charset="-78"/>
            </a:endParaRPr>
          </a:p>
          <a:p>
            <a:pPr algn="ctr">
              <a:buNone/>
            </a:pPr>
            <a:endParaRPr lang="ar-SA" sz="4400" b="1" dirty="0" smtClean="0"/>
          </a:p>
          <a:p>
            <a:pPr>
              <a:buNone/>
            </a:pPr>
            <a:r>
              <a:rPr lang="ar-SA" sz="2400" b="1" dirty="0" smtClean="0">
                <a:solidFill>
                  <a:schemeClr val="accent2">
                    <a:lumMod val="50000"/>
                  </a:schemeClr>
                </a:solidFill>
                <a:latin typeface="Traditional Arabic" pitchFamily="18" charset="-78"/>
                <a:cs typeface="Traditional Arabic" pitchFamily="18" charset="-78"/>
              </a:rPr>
              <a:t>ا/ داسي وهيبة</a:t>
            </a:r>
            <a:endParaRPr lang="fr-FR" sz="2400" b="1" dirty="0">
              <a:solidFill>
                <a:schemeClr val="accent2">
                  <a:lumMod val="50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39552" y="404664"/>
            <a:ext cx="8215370" cy="5857916"/>
          </a:xfrm>
          <a:solidFill>
            <a:schemeClr val="accent6">
              <a:lumMod val="40000"/>
              <a:lumOff val="60000"/>
            </a:schemeClr>
          </a:solidFill>
        </p:spPr>
        <p:txBody>
          <a:bodyPr/>
          <a:lstStyle/>
          <a:p>
            <a:r>
              <a:rPr lang="ar-SA" sz="4400" dirty="0">
                <a:solidFill>
                  <a:schemeClr val="accent2">
                    <a:lumMod val="50000"/>
                  </a:schemeClr>
                </a:solidFill>
                <a:latin typeface="Traditional Arabic" pitchFamily="18" charset="-78"/>
                <a:cs typeface="Traditional Arabic" pitchFamily="18" charset="-78"/>
              </a:rPr>
              <a:t>التوظيف من المهام الإستراتيجية التي تقوم </a:t>
            </a:r>
            <a:r>
              <a:rPr lang="ar-SA" sz="4400" dirty="0" err="1">
                <a:solidFill>
                  <a:schemeClr val="accent2">
                    <a:lumMod val="50000"/>
                  </a:schemeClr>
                </a:solidFill>
                <a:latin typeface="Traditional Arabic" pitchFamily="18" charset="-78"/>
                <a:cs typeface="Traditional Arabic" pitchFamily="18" charset="-78"/>
              </a:rPr>
              <a:t>بها</a:t>
            </a:r>
            <a:r>
              <a:rPr lang="ar-SA" sz="4400" dirty="0">
                <a:solidFill>
                  <a:schemeClr val="accent2">
                    <a:lumMod val="50000"/>
                  </a:schemeClr>
                </a:solidFill>
                <a:latin typeface="Traditional Arabic" pitchFamily="18" charset="-78"/>
                <a:cs typeface="Traditional Arabic" pitchFamily="18" charset="-78"/>
              </a:rPr>
              <a:t> إدارة الموارد البشرية، فنجاح المنظمات يعتمد على مدى إسهامات هذه الأخيرة في إيجاد أفضل الكفاءات الموجودة في سوق العمل واستثمارها بشكل يسمح بتحقيق أفضل العوائد، ولقد ازداد الاعتماد على تكنولوجيا المعلومات والاتصال في عملية التوظيف في الآونة الأخيرة مما ظهر مصطلح حديث هو التوظيف الالكتروني.</a:t>
            </a:r>
            <a:endParaRPr lang="fr-FR" sz="4400" dirty="0">
              <a:solidFill>
                <a:schemeClr val="accent2">
                  <a:lumMod val="50000"/>
                </a:schemeClr>
              </a:solidFill>
              <a:latin typeface="Traditional Arabic" pitchFamily="18" charset="-78"/>
              <a:cs typeface="Traditional Arabic" pitchFamily="18" charset="-78"/>
            </a:endParaRP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82660"/>
          </a:xfrm>
          <a:solidFill>
            <a:schemeClr val="accent6">
              <a:lumMod val="40000"/>
              <a:lumOff val="60000"/>
            </a:schemeClr>
          </a:solidFill>
        </p:spPr>
        <p:txBody>
          <a:bodyPr>
            <a:normAutofit/>
          </a:bodyPr>
          <a:lstStyle/>
          <a:p>
            <a:r>
              <a:rPr lang="ar-SA" sz="3200" b="1" dirty="0" smtClean="0">
                <a:solidFill>
                  <a:schemeClr val="accent2">
                    <a:lumMod val="50000"/>
                  </a:schemeClr>
                </a:solidFill>
              </a:rPr>
              <a:t>مفهوم التوظيف الالكتروني</a:t>
            </a:r>
            <a:endParaRPr lang="fr-FR" sz="3200" b="1" dirty="0">
              <a:solidFill>
                <a:schemeClr val="accent2">
                  <a:lumMod val="50000"/>
                </a:schemeClr>
              </a:solidFill>
            </a:endParaRPr>
          </a:p>
        </p:txBody>
      </p:sp>
      <p:sp>
        <p:nvSpPr>
          <p:cNvPr id="3" name="Espace réservé du contenu 2"/>
          <p:cNvSpPr>
            <a:spLocks noGrp="1"/>
          </p:cNvSpPr>
          <p:nvPr>
            <p:ph idx="1"/>
          </p:nvPr>
        </p:nvSpPr>
        <p:spPr>
          <a:solidFill>
            <a:schemeClr val="accent6">
              <a:lumMod val="40000"/>
              <a:lumOff val="60000"/>
            </a:schemeClr>
          </a:solidFill>
        </p:spPr>
        <p:txBody>
          <a:bodyPr>
            <a:normAutofit/>
          </a:bodyPr>
          <a:lstStyle/>
          <a:p>
            <a:pPr algn="just" rtl="1"/>
            <a:r>
              <a:rPr lang="ar-SA" sz="4000" dirty="0">
                <a:solidFill>
                  <a:schemeClr val="accent2">
                    <a:lumMod val="50000"/>
                  </a:schemeClr>
                </a:solidFill>
                <a:latin typeface="Traditional Arabic" pitchFamily="18" charset="-78"/>
                <a:cs typeface="Traditional Arabic" pitchFamily="18" charset="-78"/>
              </a:rPr>
              <a:t>إن عملية الاستقطاب الالكتروني تقوم على توفير فرص العمل، من خلال شبكة الإنترنت، وتعمل على القيام بعمليات التوظيف الإلكترونية لنشر فرص العمل وقبول السير الذاتية على الانترنت والمقابلة مع المتقدمين عن طريق البريد الإلكتروني وتعمل هذه العملية على إيجاد وتوظيف أفضل المؤهلين </a:t>
            </a:r>
            <a:r>
              <a:rPr lang="ar-SA" sz="4000" dirty="0" smtClean="0">
                <a:solidFill>
                  <a:schemeClr val="accent2">
                    <a:lumMod val="50000"/>
                  </a:schemeClr>
                </a:solidFill>
                <a:latin typeface="Traditional Arabic" pitchFamily="18" charset="-78"/>
                <a:cs typeface="Traditional Arabic" pitchFamily="18" charset="-78"/>
              </a:rPr>
              <a:t>و</a:t>
            </a:r>
            <a:r>
              <a:rPr lang="ar-DZ" sz="4000" dirty="0" smtClean="0">
                <a:solidFill>
                  <a:schemeClr val="accent2">
                    <a:lumMod val="50000"/>
                  </a:schemeClr>
                </a:solidFill>
                <a:latin typeface="Traditional Arabic" pitchFamily="18" charset="-78"/>
                <a:cs typeface="Traditional Arabic" pitchFamily="18" charset="-78"/>
              </a:rPr>
              <a:t> </a:t>
            </a:r>
            <a:r>
              <a:rPr lang="ar-SA" sz="4000" dirty="0" smtClean="0">
                <a:solidFill>
                  <a:schemeClr val="accent2">
                    <a:lumMod val="50000"/>
                  </a:schemeClr>
                </a:solidFill>
                <a:latin typeface="Traditional Arabic" pitchFamily="18" charset="-78"/>
                <a:cs typeface="Traditional Arabic" pitchFamily="18" charset="-78"/>
              </a:rPr>
              <a:t>المرشحين </a:t>
            </a:r>
            <a:r>
              <a:rPr lang="ar-SA" sz="4000" dirty="0">
                <a:solidFill>
                  <a:schemeClr val="accent2">
                    <a:lumMod val="50000"/>
                  </a:schemeClr>
                </a:solidFill>
                <a:latin typeface="Traditional Arabic" pitchFamily="18" charset="-78"/>
                <a:cs typeface="Traditional Arabic" pitchFamily="18" charset="-78"/>
              </a:rPr>
              <a:t>للوظيفة (من داخل أو خارج المنظمة) في الوقت المناسب وبطريقة فعالة من حيث التكلفة</a:t>
            </a:r>
            <a:endParaRPr lang="fr-FR" sz="4000" dirty="0">
              <a:solidFill>
                <a:schemeClr val="accent2">
                  <a:lumMod val="50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472518" cy="6500834"/>
          </a:xfrm>
          <a:solidFill>
            <a:schemeClr val="accent6">
              <a:lumMod val="40000"/>
              <a:lumOff val="60000"/>
            </a:schemeClr>
          </a:solidFill>
        </p:spPr>
        <p:txBody>
          <a:bodyPr>
            <a:normAutofit/>
          </a:bodyPr>
          <a:lstStyle/>
          <a:p>
            <a:pPr algn="just" rtl="1">
              <a:buNone/>
            </a:pPr>
            <a:r>
              <a:rPr lang="ar-SA" sz="3600" dirty="0">
                <a:solidFill>
                  <a:schemeClr val="accent2">
                    <a:lumMod val="50000"/>
                  </a:schemeClr>
                </a:solidFill>
                <a:latin typeface="Traditional Arabic" pitchFamily="18" charset="-78"/>
                <a:cs typeface="Traditional Arabic" pitchFamily="18" charset="-78"/>
              </a:rPr>
              <a:t>ومن أهم الطرق والأشكال التي تقوم </a:t>
            </a:r>
            <a:r>
              <a:rPr lang="ar-SA" sz="3600" dirty="0" err="1">
                <a:solidFill>
                  <a:schemeClr val="accent2">
                    <a:lumMod val="50000"/>
                  </a:schemeClr>
                </a:solidFill>
                <a:latin typeface="Traditional Arabic" pitchFamily="18" charset="-78"/>
                <a:cs typeface="Traditional Arabic" pitchFamily="18" charset="-78"/>
              </a:rPr>
              <a:t>بها</a:t>
            </a:r>
            <a:r>
              <a:rPr lang="ar-SA" sz="3600" dirty="0">
                <a:solidFill>
                  <a:schemeClr val="accent2">
                    <a:lumMod val="50000"/>
                  </a:schemeClr>
                </a:solidFill>
                <a:latin typeface="Traditional Arabic" pitchFamily="18" charset="-78"/>
                <a:cs typeface="Traditional Arabic" pitchFamily="18" charset="-78"/>
              </a:rPr>
              <a:t> عملية "الاستقطاب الالكتروني" هي أن تسمح للمتقدمين للوظيفة بتقديم أنفسهم وطلباتهم بشكل الكتروني عبر البريد الالكتروني أو عبر تعبئة نموذج من خلال موقع الانترنت وتلجأ منظمات الأعمال إلى عمل وإنشاء مواقع على الانترنت يمكن للراغبين في العمل من خلالها التقدم للوظائف المطلوبة أو حتى تقديم بياناتهم انتظارا لتوفر وظيفة ملائمة في </a:t>
            </a:r>
            <a:r>
              <a:rPr lang="ar-SA" sz="3600" dirty="0" smtClean="0">
                <a:solidFill>
                  <a:schemeClr val="accent2">
                    <a:lumMod val="50000"/>
                  </a:schemeClr>
                </a:solidFill>
                <a:latin typeface="Traditional Arabic" pitchFamily="18" charset="-78"/>
                <a:cs typeface="Traditional Arabic" pitchFamily="18" charset="-78"/>
              </a:rPr>
              <a:t>المستقبل</a:t>
            </a:r>
            <a:r>
              <a:rPr lang="ar-SA" sz="3600" dirty="0" smtClean="0">
                <a:solidFill>
                  <a:schemeClr val="accent2">
                    <a:lumMod val="50000"/>
                  </a:schemeClr>
                </a:solidFill>
                <a:latin typeface="Traditional Arabic" pitchFamily="18" charset="-78"/>
                <a:cs typeface="Traditional Arabic" pitchFamily="18" charset="-78"/>
              </a:rPr>
              <a:t>.</a:t>
            </a:r>
            <a:endParaRPr lang="ar-SA" sz="3600" dirty="0" smtClean="0">
              <a:solidFill>
                <a:schemeClr val="accent2">
                  <a:lumMod val="50000"/>
                </a:schemeClr>
              </a:solidFill>
              <a:latin typeface="Traditional Arabic" pitchFamily="18" charset="-78"/>
              <a:cs typeface="Traditional Arabic" pitchFamily="18" charset="-78"/>
            </a:endParaRPr>
          </a:p>
          <a:p>
            <a:pPr algn="just" rtl="1">
              <a:buNone/>
            </a:pPr>
            <a:r>
              <a:rPr lang="ar-SA" sz="3600" dirty="0" smtClean="0">
                <a:solidFill>
                  <a:schemeClr val="accent2">
                    <a:lumMod val="50000"/>
                  </a:schemeClr>
                </a:solidFill>
                <a:latin typeface="Traditional Arabic" pitchFamily="18" charset="-78"/>
                <a:cs typeface="Traditional Arabic" pitchFamily="18" charset="-78"/>
              </a:rPr>
              <a:t>بمعنى التوظيف </a:t>
            </a:r>
            <a:r>
              <a:rPr lang="ar-SA" sz="3600" dirty="0">
                <a:solidFill>
                  <a:schemeClr val="accent2">
                    <a:lumMod val="50000"/>
                  </a:schemeClr>
                </a:solidFill>
                <a:latin typeface="Traditional Arabic" pitchFamily="18" charset="-78"/>
                <a:cs typeface="Traditional Arabic" pitchFamily="18" charset="-78"/>
              </a:rPr>
              <a:t>الإلكتروني مجموعة من الأدوات ذات الطبيعة الالكترونية، وتعمل بسرية تامة باستخدام برنامج تشغيل </a:t>
            </a:r>
            <a:r>
              <a:rPr lang="ar-SA" sz="3600" dirty="0" err="1">
                <a:solidFill>
                  <a:schemeClr val="accent2">
                    <a:lumMod val="50000"/>
                  </a:schemeClr>
                </a:solidFill>
                <a:latin typeface="Traditional Arabic" pitchFamily="18" charset="-78"/>
                <a:cs typeface="Traditional Arabic" pitchFamily="18" charset="-78"/>
              </a:rPr>
              <a:t>محوسب</a:t>
            </a:r>
            <a:r>
              <a:rPr lang="ar-SA" sz="3600" dirty="0">
                <a:solidFill>
                  <a:schemeClr val="accent2">
                    <a:lumMod val="50000"/>
                  </a:schemeClr>
                </a:solidFill>
                <a:latin typeface="Traditional Arabic" pitchFamily="18" charset="-78"/>
                <a:cs typeface="Traditional Arabic" pitchFamily="18" charset="-78"/>
              </a:rPr>
              <a:t> يقوم على مقابلة كل من جانبي الطلب والعرض من القوى العاملة باستخدام قوائم وصف الأعمال والمهن</a:t>
            </a:r>
            <a:r>
              <a:rPr lang="fr-FR" sz="3600" dirty="0">
                <a:solidFill>
                  <a:schemeClr val="accent2">
                    <a:lumMod val="50000"/>
                  </a:schemeClr>
                </a:solidFill>
                <a:latin typeface="Traditional Arabic" pitchFamily="18" charset="-78"/>
                <a:cs typeface="Traditional Arabic" pitchFamily="18" charset="-78"/>
              </a:rPr>
              <a:t>.</a:t>
            </a:r>
            <a:r>
              <a:rPr lang="ar-SA" sz="3600" dirty="0">
                <a:solidFill>
                  <a:schemeClr val="accent2">
                    <a:lumMod val="50000"/>
                  </a:schemeClr>
                </a:solidFill>
                <a:latin typeface="Traditional Arabic" pitchFamily="18" charset="-78"/>
                <a:cs typeface="Traditional Arabic" pitchFamily="18" charset="-78"/>
              </a:rPr>
              <a:t> </a:t>
            </a:r>
            <a:endParaRPr lang="fr-FR" sz="3600" dirty="0">
              <a:solidFill>
                <a:schemeClr val="accent2">
                  <a:lumMod val="50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8472518" cy="6572272"/>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pPr rtl="1"/>
            <a:r>
              <a:rPr lang="ar-SA" sz="3100" b="1" dirty="0" smtClean="0"/>
              <a:t/>
            </a:r>
            <a:br>
              <a:rPr lang="ar-SA" sz="3100" b="1" dirty="0" smtClean="0"/>
            </a:br>
            <a:r>
              <a:rPr lang="ar-SA" sz="3100" b="1" dirty="0" smtClean="0">
                <a:solidFill>
                  <a:schemeClr val="accent2">
                    <a:lumMod val="50000"/>
                  </a:schemeClr>
                </a:solidFill>
                <a:latin typeface="Traditional Arabic" pitchFamily="18" charset="-78"/>
                <a:cs typeface="Traditional Arabic" pitchFamily="18" charset="-78"/>
              </a:rPr>
              <a:t>مواقع </a:t>
            </a:r>
            <a:r>
              <a:rPr lang="ar-SA" sz="3100" b="1" dirty="0">
                <a:solidFill>
                  <a:schemeClr val="accent2">
                    <a:lumMod val="50000"/>
                  </a:schemeClr>
                </a:solidFill>
                <a:latin typeface="Traditional Arabic" pitchFamily="18" charset="-78"/>
                <a:cs typeface="Traditional Arabic" pitchFamily="18" charset="-78"/>
              </a:rPr>
              <a:t>الشركات الكبرى</a:t>
            </a:r>
            <a:r>
              <a:rPr lang="ar-SA" sz="3100" dirty="0">
                <a:solidFill>
                  <a:schemeClr val="accent2">
                    <a:lumMod val="50000"/>
                  </a:schemeClr>
                </a:solidFill>
                <a:latin typeface="Traditional Arabic" pitchFamily="18" charset="-78"/>
                <a:cs typeface="Traditional Arabic" pitchFamily="18" charset="-78"/>
              </a:rPr>
              <a:t>:  فاغلب،إن لم تكن جميع،الشركات الكبرى تستقبل طلبات التوظيف من الراغبين بالعمل عبر مواقعها الخاصة على شبكة الانترنت حيث غالبا ما تخصص هذه الشركات بمواقعها الالكتروني قسما خاصا للتوظيف تعلن فيه عن الوظائف الشاغرة وتستقبل فيه السير الذاتية للراغبين بالحصول على الوظيفة الشاغرة.</a:t>
            </a:r>
            <a:r>
              <a:rPr lang="fr-FR" sz="3100" dirty="0">
                <a:solidFill>
                  <a:schemeClr val="accent2">
                    <a:lumMod val="50000"/>
                  </a:schemeClr>
                </a:solidFill>
                <a:latin typeface="Traditional Arabic" pitchFamily="18" charset="-78"/>
                <a:cs typeface="Traditional Arabic" pitchFamily="18" charset="-78"/>
              </a:rPr>
              <a:t/>
            </a:r>
            <a:br>
              <a:rPr lang="fr-FR" sz="3100" dirty="0">
                <a:solidFill>
                  <a:schemeClr val="accent2">
                    <a:lumMod val="50000"/>
                  </a:schemeClr>
                </a:solidFill>
                <a:latin typeface="Traditional Arabic" pitchFamily="18" charset="-78"/>
                <a:cs typeface="Traditional Arabic" pitchFamily="18" charset="-78"/>
              </a:rPr>
            </a:br>
            <a:r>
              <a:rPr lang="ar-SA" sz="3100" b="1" dirty="0">
                <a:solidFill>
                  <a:schemeClr val="accent2">
                    <a:lumMod val="50000"/>
                  </a:schemeClr>
                </a:solidFill>
                <a:latin typeface="Traditional Arabic" pitchFamily="18" charset="-78"/>
                <a:cs typeface="Traditional Arabic" pitchFamily="18" charset="-78"/>
              </a:rPr>
              <a:t>المواقع الوسيطة</a:t>
            </a:r>
            <a:r>
              <a:rPr lang="ar-SA" sz="3100" dirty="0">
                <a:solidFill>
                  <a:schemeClr val="accent2">
                    <a:lumMod val="50000"/>
                  </a:schemeClr>
                </a:solidFill>
                <a:latin typeface="Traditional Arabic" pitchFamily="18" charset="-78"/>
                <a:cs typeface="Traditional Arabic" pitchFamily="18" charset="-78"/>
              </a:rPr>
              <a:t>: هناك مواقع متخصصة للبحث عن الوظائف الشاغرة في تخصصات عدة فهذه المواقع التي تلعب دور الوسيط بين الباحث عن وظيفة والشركة تقدم قائمة بأهم الوظائف المتوفرة حيث غالبا ما تخصص قسما منفصلا للوظائف المتوفرة في كل دولة الأمر الذي يسمح للراغبين بالبحث عن وظائف بدول أخرى غير بلدانهم</a:t>
            </a:r>
            <a:r>
              <a:rPr lang="ar-SA" sz="3100" dirty="0" smtClean="0">
                <a:solidFill>
                  <a:schemeClr val="accent2">
                    <a:lumMod val="50000"/>
                  </a:schemeClr>
                </a:solidFill>
                <a:latin typeface="Traditional Arabic" pitchFamily="18" charset="-78"/>
                <a:cs typeface="Traditional Arabic" pitchFamily="18" charset="-78"/>
              </a:rPr>
              <a:t>.</a:t>
            </a:r>
            <a:br>
              <a:rPr lang="ar-SA" sz="3100" dirty="0" smtClean="0">
                <a:solidFill>
                  <a:schemeClr val="accent2">
                    <a:lumMod val="50000"/>
                  </a:schemeClr>
                </a:solidFill>
                <a:latin typeface="Traditional Arabic" pitchFamily="18" charset="-78"/>
                <a:cs typeface="Traditional Arabic" pitchFamily="18" charset="-78"/>
              </a:rPr>
            </a:br>
            <a:r>
              <a:rPr lang="ar-SA" sz="3100" dirty="0" smtClean="0">
                <a:solidFill>
                  <a:schemeClr val="accent2">
                    <a:lumMod val="50000"/>
                  </a:schemeClr>
                </a:solidFill>
                <a:latin typeface="Traditional Arabic" pitchFamily="18" charset="-78"/>
                <a:cs typeface="Traditional Arabic" pitchFamily="18" charset="-78"/>
              </a:rPr>
              <a:t/>
            </a:r>
            <a:br>
              <a:rPr lang="ar-SA" sz="3100" dirty="0" smtClean="0">
                <a:solidFill>
                  <a:schemeClr val="accent2">
                    <a:lumMod val="50000"/>
                  </a:schemeClr>
                </a:solidFill>
                <a:latin typeface="Traditional Arabic" pitchFamily="18" charset="-78"/>
                <a:cs typeface="Traditional Arabic" pitchFamily="18" charset="-78"/>
              </a:rPr>
            </a:br>
            <a:r>
              <a:rPr lang="ar-SA" sz="3100" b="1" dirty="0">
                <a:solidFill>
                  <a:schemeClr val="accent2">
                    <a:lumMod val="50000"/>
                  </a:schemeClr>
                </a:solidFill>
                <a:latin typeface="Traditional Arabic" pitchFamily="18" charset="-78"/>
                <a:cs typeface="Traditional Arabic" pitchFamily="18" charset="-78"/>
              </a:rPr>
              <a:t>مواقع متخصصة</a:t>
            </a:r>
            <a:r>
              <a:rPr lang="ar-SA" sz="3100" dirty="0">
                <a:solidFill>
                  <a:schemeClr val="accent2">
                    <a:lumMod val="50000"/>
                  </a:schemeClr>
                </a:solidFill>
                <a:latin typeface="Traditional Arabic" pitchFamily="18" charset="-78"/>
                <a:cs typeface="Traditional Arabic" pitchFamily="18" charset="-78"/>
              </a:rPr>
              <a:t>: وهناك مواقع أخرى أكثر تخصصا، حيث لا تعلن عن الوظائف المتاحة في الشركات إلا في دولة معينة، حيث يكون فيها البحث أكثر تخصصا، فهي تفتح خدمات موقعها فقط أمام الشركات في دولة محددة.</a:t>
            </a:r>
            <a:r>
              <a:rPr lang="fr-FR" sz="3100" dirty="0">
                <a:solidFill>
                  <a:schemeClr val="accent2">
                    <a:lumMod val="50000"/>
                  </a:schemeClr>
                </a:solidFill>
                <a:latin typeface="Traditional Arabic" pitchFamily="18" charset="-78"/>
                <a:cs typeface="Traditional Arabic" pitchFamily="18" charset="-78"/>
              </a:rPr>
              <a:t/>
            </a:r>
            <a:br>
              <a:rPr lang="fr-FR" sz="3100" dirty="0">
                <a:solidFill>
                  <a:schemeClr val="accent2">
                    <a:lumMod val="50000"/>
                  </a:schemeClr>
                </a:solidFill>
                <a:latin typeface="Traditional Arabic" pitchFamily="18" charset="-78"/>
                <a:cs typeface="Traditional Arabic" pitchFamily="18" charset="-78"/>
              </a:rPr>
            </a:br>
            <a:r>
              <a:rPr lang="fr-FR" sz="3100" dirty="0"/>
              <a:t/>
            </a:r>
            <a:br>
              <a:rPr lang="fr-FR" sz="3100" dirty="0"/>
            </a:br>
            <a:endParaRPr lang="fr-FR" sz="3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r>
              <a:rPr lang="ar-EG" b="1" dirty="0">
                <a:solidFill>
                  <a:schemeClr val="accent2">
                    <a:lumMod val="50000"/>
                  </a:schemeClr>
                </a:solidFill>
                <a:latin typeface="Traditional Arabic" pitchFamily="18" charset="-78"/>
                <a:cs typeface="Traditional Arabic" pitchFamily="18" charset="-78"/>
              </a:rPr>
              <a:t>عمليات التوظيف الإلكتروني</a:t>
            </a:r>
            <a:endParaRPr lang="fr-FR" dirty="0">
              <a:solidFill>
                <a:schemeClr val="accent2">
                  <a:lumMod val="50000"/>
                </a:schemeClr>
              </a:solidFill>
              <a:latin typeface="Traditional Arabic" pitchFamily="18" charset="-78"/>
              <a:cs typeface="Traditional Arabic" pitchFamily="18" charset="-78"/>
            </a:endParaRPr>
          </a:p>
        </p:txBody>
      </p:sp>
      <p:sp>
        <p:nvSpPr>
          <p:cNvPr id="3" name="Espace réservé du contenu 2"/>
          <p:cNvSpPr>
            <a:spLocks noGrp="1"/>
          </p:cNvSpPr>
          <p:nvPr>
            <p:ph idx="1"/>
          </p:nvPr>
        </p:nvSpPr>
        <p:spPr>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a:bodyPr>
          <a:lstStyle/>
          <a:p>
            <a:pPr algn="just" rtl="1"/>
            <a:r>
              <a:rPr lang="ar-EG" b="1" dirty="0">
                <a:solidFill>
                  <a:schemeClr val="accent2">
                    <a:lumMod val="50000"/>
                  </a:schemeClr>
                </a:solidFill>
                <a:latin typeface="Traditional Arabic" pitchFamily="18" charset="-78"/>
                <a:cs typeface="Traditional Arabic" pitchFamily="18" charset="-78"/>
              </a:rPr>
              <a:t>الإعلان عن الوظائف الشاغرة</a:t>
            </a:r>
            <a:r>
              <a:rPr lang="ar-EG" dirty="0">
                <a:solidFill>
                  <a:schemeClr val="accent2">
                    <a:lumMod val="50000"/>
                  </a:schemeClr>
                </a:solidFill>
                <a:latin typeface="Traditional Arabic" pitchFamily="18" charset="-78"/>
                <a:cs typeface="Traditional Arabic" pitchFamily="18" charset="-78"/>
              </a:rPr>
              <a:t>: من خلال </a:t>
            </a:r>
            <a:r>
              <a:rPr lang="ar-EG" dirty="0" smtClean="0">
                <a:solidFill>
                  <a:schemeClr val="accent2">
                    <a:lumMod val="50000"/>
                  </a:schemeClr>
                </a:solidFill>
                <a:latin typeface="Traditional Arabic" pitchFamily="18" charset="-78"/>
                <a:cs typeface="Traditional Arabic" pitchFamily="18" charset="-78"/>
              </a:rPr>
              <a:t>بشبكة </a:t>
            </a:r>
            <a:r>
              <a:rPr lang="ar-EG" dirty="0">
                <a:solidFill>
                  <a:schemeClr val="accent2">
                    <a:lumMod val="50000"/>
                  </a:schemeClr>
                </a:solidFill>
                <a:latin typeface="Traditional Arabic" pitchFamily="18" charset="-78"/>
                <a:cs typeface="Traditional Arabic" pitchFamily="18" charset="-78"/>
              </a:rPr>
              <a:t>الإنترنت </a:t>
            </a:r>
            <a:r>
              <a:rPr lang="ar-SA" dirty="0" smtClean="0">
                <a:solidFill>
                  <a:schemeClr val="accent2">
                    <a:lumMod val="50000"/>
                  </a:schemeClr>
                </a:solidFill>
                <a:latin typeface="Traditional Arabic" pitchFamily="18" charset="-78"/>
                <a:cs typeface="Traditional Arabic" pitchFamily="18" charset="-78"/>
              </a:rPr>
              <a:t>في موقع </a:t>
            </a:r>
            <a:r>
              <a:rPr lang="ar-EG" dirty="0" err="1" smtClean="0">
                <a:solidFill>
                  <a:schemeClr val="accent2">
                    <a:lumMod val="50000"/>
                  </a:schemeClr>
                </a:solidFill>
                <a:latin typeface="Traditional Arabic" pitchFamily="18" charset="-78"/>
                <a:cs typeface="Traditional Arabic" pitchFamily="18" charset="-78"/>
              </a:rPr>
              <a:t>الخاصةبالشركة</a:t>
            </a:r>
            <a:r>
              <a:rPr lang="ar-EG" dirty="0" smtClean="0">
                <a:solidFill>
                  <a:schemeClr val="accent2">
                    <a:lumMod val="50000"/>
                  </a:schemeClr>
                </a:solidFill>
                <a:latin typeface="Traditional Arabic" pitchFamily="18" charset="-78"/>
                <a:cs typeface="Traditional Arabic" pitchFamily="18" charset="-78"/>
              </a:rPr>
              <a:t> </a:t>
            </a:r>
            <a:r>
              <a:rPr lang="ar-EG" dirty="0">
                <a:solidFill>
                  <a:schemeClr val="accent2">
                    <a:lumMod val="50000"/>
                  </a:schemeClr>
                </a:solidFill>
                <a:latin typeface="Traditional Arabic" pitchFamily="18" charset="-78"/>
                <a:cs typeface="Traditional Arabic" pitchFamily="18" charset="-78"/>
              </a:rPr>
              <a:t>وذلك  حسب طبيعة تلك الوظائف وسياسة التوظيف الخاصة </a:t>
            </a:r>
            <a:r>
              <a:rPr lang="ar-EG" dirty="0" smtClean="0">
                <a:solidFill>
                  <a:schemeClr val="accent2">
                    <a:lumMod val="50000"/>
                  </a:schemeClr>
                </a:solidFill>
                <a:latin typeface="Traditional Arabic" pitchFamily="18" charset="-78"/>
                <a:cs typeface="Traditional Arabic" pitchFamily="18" charset="-78"/>
              </a:rPr>
              <a:t>بالعمل.</a:t>
            </a:r>
            <a:endParaRPr lang="fr-FR" dirty="0">
              <a:solidFill>
                <a:schemeClr val="accent2">
                  <a:lumMod val="50000"/>
                </a:schemeClr>
              </a:solidFill>
              <a:latin typeface="Traditional Arabic" pitchFamily="18" charset="-78"/>
              <a:cs typeface="Traditional Arabic" pitchFamily="18" charset="-78"/>
            </a:endParaRPr>
          </a:p>
          <a:p>
            <a:pPr lvl="0" algn="just" rtl="1"/>
            <a:r>
              <a:rPr lang="ar-EG" b="1" dirty="0" smtClean="0">
                <a:solidFill>
                  <a:schemeClr val="accent2">
                    <a:lumMod val="50000"/>
                  </a:schemeClr>
                </a:solidFill>
                <a:latin typeface="Traditional Arabic" pitchFamily="18" charset="-78"/>
                <a:cs typeface="Traditional Arabic" pitchFamily="18" charset="-78"/>
              </a:rPr>
              <a:t>نظم </a:t>
            </a:r>
            <a:r>
              <a:rPr lang="ar-EG" b="1" dirty="0">
                <a:solidFill>
                  <a:schemeClr val="accent2">
                    <a:lumMod val="50000"/>
                  </a:schemeClr>
                </a:solidFill>
                <a:latin typeface="Traditional Arabic" pitchFamily="18" charset="-78"/>
                <a:cs typeface="Traditional Arabic" pitchFamily="18" charset="-78"/>
              </a:rPr>
              <a:t>متابعة </a:t>
            </a:r>
            <a:r>
              <a:rPr lang="ar-EG" b="1" dirty="0" err="1">
                <a:solidFill>
                  <a:schemeClr val="accent2">
                    <a:lumMod val="50000"/>
                  </a:schemeClr>
                </a:solidFill>
                <a:latin typeface="Traditional Arabic" pitchFamily="18" charset="-78"/>
                <a:cs typeface="Traditional Arabic" pitchFamily="18" charset="-78"/>
              </a:rPr>
              <a:t>المتقديم</a:t>
            </a:r>
            <a:r>
              <a:rPr lang="ar-EG" b="1" dirty="0">
                <a:solidFill>
                  <a:schemeClr val="accent2">
                    <a:lumMod val="50000"/>
                  </a:schemeClr>
                </a:solidFill>
                <a:latin typeface="Traditional Arabic" pitchFamily="18" charset="-78"/>
                <a:cs typeface="Traditional Arabic" pitchFamily="18" charset="-78"/>
              </a:rPr>
              <a:t> للوظائف: </a:t>
            </a:r>
            <a:r>
              <a:rPr lang="ar-EG" dirty="0">
                <a:solidFill>
                  <a:schemeClr val="accent2">
                    <a:lumMod val="50000"/>
                  </a:schemeClr>
                </a:solidFill>
                <a:latin typeface="Traditional Arabic" pitchFamily="18" charset="-78"/>
                <a:cs typeface="Traditional Arabic" pitchFamily="18" charset="-78"/>
              </a:rPr>
              <a:t>وهى برامج مسح </a:t>
            </a:r>
            <a:r>
              <a:rPr lang="ar-EG" dirty="0" err="1">
                <a:solidFill>
                  <a:schemeClr val="accent2">
                    <a:lumMod val="50000"/>
                  </a:schemeClr>
                </a:solidFill>
                <a:latin typeface="Traditional Arabic" pitchFamily="18" charset="-78"/>
                <a:cs typeface="Traditional Arabic" pitchFamily="18" charset="-78"/>
              </a:rPr>
              <a:t>ضوئى</a:t>
            </a:r>
            <a:r>
              <a:rPr lang="ar-EG" dirty="0">
                <a:solidFill>
                  <a:schemeClr val="accent2">
                    <a:lumMod val="50000"/>
                  </a:schemeClr>
                </a:solidFill>
                <a:latin typeface="Traditional Arabic" pitchFamily="18" charset="-78"/>
                <a:cs typeface="Traditional Arabic" pitchFamily="18" charset="-78"/>
              </a:rPr>
              <a:t> للسير الذاتية .</a:t>
            </a:r>
            <a:endParaRPr lang="fr-FR" dirty="0">
              <a:solidFill>
                <a:schemeClr val="accent2">
                  <a:lumMod val="50000"/>
                </a:schemeClr>
              </a:solidFill>
              <a:latin typeface="Traditional Arabic" pitchFamily="18" charset="-78"/>
              <a:cs typeface="Traditional Arabic" pitchFamily="18" charset="-78"/>
            </a:endParaRPr>
          </a:p>
          <a:p>
            <a:pPr algn="just" rtl="1"/>
            <a:r>
              <a:rPr lang="ar-EG" b="1" dirty="0">
                <a:solidFill>
                  <a:schemeClr val="accent2">
                    <a:lumMod val="50000"/>
                  </a:schemeClr>
                </a:solidFill>
                <a:latin typeface="Traditional Arabic" pitchFamily="18" charset="-78"/>
                <a:cs typeface="Traditional Arabic" pitchFamily="18" charset="-78"/>
              </a:rPr>
              <a:t>إجراءات اختبارات على الإنترنت: </a:t>
            </a:r>
            <a:r>
              <a:rPr lang="ar-EG" dirty="0">
                <a:solidFill>
                  <a:schemeClr val="accent2">
                    <a:lumMod val="50000"/>
                  </a:schemeClr>
                </a:solidFill>
                <a:latin typeface="Traditional Arabic" pitchFamily="18" charset="-78"/>
                <a:cs typeface="Traditional Arabic" pitchFamily="18" charset="-78"/>
              </a:rPr>
              <a:t>مما يفيد </a:t>
            </a:r>
            <a:r>
              <a:rPr lang="ar-EG" dirty="0" err="1">
                <a:solidFill>
                  <a:schemeClr val="accent2">
                    <a:lumMod val="50000"/>
                  </a:schemeClr>
                </a:solidFill>
                <a:latin typeface="Traditional Arabic" pitchFamily="18" charset="-78"/>
                <a:cs typeface="Traditional Arabic" pitchFamily="18" charset="-78"/>
              </a:rPr>
              <a:t>فى</a:t>
            </a:r>
            <a:r>
              <a:rPr lang="ar-EG" dirty="0">
                <a:solidFill>
                  <a:schemeClr val="accent2">
                    <a:lumMod val="50000"/>
                  </a:schemeClr>
                </a:solidFill>
                <a:latin typeface="Traditional Arabic" pitchFamily="18" charset="-78"/>
                <a:cs typeface="Traditional Arabic" pitchFamily="18" charset="-78"/>
              </a:rPr>
              <a:t> عدم الحاجة إلى جميع المقدمين للوظيفة بمكان محدد وإمكانية إجراء عملية التصفية لعدد ضخم من المتقدمين </a:t>
            </a:r>
            <a:r>
              <a:rPr lang="ar-EG" dirty="0" err="1">
                <a:solidFill>
                  <a:schemeClr val="accent2">
                    <a:lumMod val="50000"/>
                  </a:schemeClr>
                </a:solidFill>
                <a:latin typeface="Traditional Arabic" pitchFamily="18" charset="-78"/>
                <a:cs typeface="Traditional Arabic" pitchFamily="18" charset="-78"/>
              </a:rPr>
              <a:t>فى</a:t>
            </a:r>
            <a:r>
              <a:rPr lang="ar-EG" dirty="0">
                <a:solidFill>
                  <a:schemeClr val="accent2">
                    <a:lumMod val="50000"/>
                  </a:schemeClr>
                </a:solidFill>
                <a:latin typeface="Traditional Arabic" pitchFamily="18" charset="-78"/>
                <a:cs typeface="Traditional Arabic" pitchFamily="18" charset="-78"/>
              </a:rPr>
              <a:t> الوقت </a:t>
            </a:r>
            <a:r>
              <a:rPr lang="ar-EG" dirty="0" smtClean="0">
                <a:solidFill>
                  <a:schemeClr val="accent2">
                    <a:lumMod val="50000"/>
                  </a:schemeClr>
                </a:solidFill>
                <a:latin typeface="Traditional Arabic" pitchFamily="18" charset="-78"/>
                <a:cs typeface="Traditional Arabic" pitchFamily="18" charset="-78"/>
              </a:rPr>
              <a:t>نفسه</a:t>
            </a:r>
            <a:r>
              <a:rPr lang="ar-SA" dirty="0" smtClean="0">
                <a:solidFill>
                  <a:schemeClr val="accent2">
                    <a:lumMod val="50000"/>
                  </a:schemeClr>
                </a:solidFill>
                <a:latin typeface="Traditional Arabic" pitchFamily="18" charset="-78"/>
                <a:cs typeface="Traditional Arabic" pitchFamily="18" charset="-78"/>
              </a:rPr>
              <a:t>.</a:t>
            </a:r>
            <a:endParaRPr lang="fr-FR" dirty="0">
              <a:solidFill>
                <a:schemeClr val="accent2">
                  <a:lumMod val="50000"/>
                </a:schemeClr>
              </a:solidFill>
              <a:latin typeface="Traditional Arabic" pitchFamily="18" charset="-78"/>
              <a:cs typeface="Traditional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85926"/>
            <a:ext cx="8229600" cy="4572032"/>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pPr lvl="0" rtl="1"/>
            <a:r>
              <a:rPr lang="fr-FR" sz="2700" dirty="0"/>
              <a:t/>
            </a:r>
            <a:br>
              <a:rPr lang="fr-FR" sz="2700" dirty="0"/>
            </a:br>
            <a:r>
              <a:rPr lang="ar-DZ" sz="3600" b="1" dirty="0">
                <a:solidFill>
                  <a:schemeClr val="accent2">
                    <a:lumMod val="50000"/>
                  </a:schemeClr>
                </a:solidFill>
                <a:latin typeface="Traditional Arabic" pitchFamily="18" charset="-78"/>
                <a:cs typeface="Traditional Arabic" pitchFamily="18" charset="-78"/>
              </a:rPr>
              <a:t>الطريقة المباشرة: </a:t>
            </a:r>
            <a:r>
              <a:rPr lang="ar-DZ" sz="3600" dirty="0">
                <a:solidFill>
                  <a:schemeClr val="accent2">
                    <a:lumMod val="50000"/>
                  </a:schemeClr>
                </a:solidFill>
                <a:latin typeface="Traditional Arabic" pitchFamily="18" charset="-78"/>
                <a:cs typeface="Traditional Arabic" pitchFamily="18" charset="-78"/>
              </a:rPr>
              <a:t>والتي يتم من خلالها عملية الإعلان عن الوظائف الشاغرة على المواقع الخاصة بمنظمات الأعمال على شبكة الإنترنت</a:t>
            </a:r>
            <a:r>
              <a:rPr lang="ar-DZ" sz="3600" dirty="0" smtClean="0">
                <a:solidFill>
                  <a:schemeClr val="accent2">
                    <a:lumMod val="50000"/>
                  </a:schemeClr>
                </a:solidFill>
                <a:latin typeface="Traditional Arabic" pitchFamily="18" charset="-78"/>
                <a:cs typeface="Traditional Arabic" pitchFamily="18" charset="-78"/>
              </a:rPr>
              <a:t>.</a:t>
            </a:r>
            <a:r>
              <a:rPr lang="ar-SA" sz="3600" dirty="0" smtClean="0">
                <a:solidFill>
                  <a:schemeClr val="accent2">
                    <a:lumMod val="50000"/>
                  </a:schemeClr>
                </a:solidFill>
                <a:latin typeface="Traditional Arabic" pitchFamily="18" charset="-78"/>
                <a:cs typeface="Traditional Arabic" pitchFamily="18" charset="-78"/>
              </a:rPr>
              <a:t/>
            </a:r>
            <a:br>
              <a:rPr lang="ar-SA" sz="3600" dirty="0" smtClean="0">
                <a:solidFill>
                  <a:schemeClr val="accent2">
                    <a:lumMod val="50000"/>
                  </a:schemeClr>
                </a:solidFill>
                <a:latin typeface="Traditional Arabic" pitchFamily="18" charset="-78"/>
                <a:cs typeface="Traditional Arabic" pitchFamily="18" charset="-78"/>
              </a:rPr>
            </a:br>
            <a:r>
              <a:rPr lang="fr-FR" sz="3600" dirty="0">
                <a:solidFill>
                  <a:schemeClr val="accent2">
                    <a:lumMod val="50000"/>
                  </a:schemeClr>
                </a:solidFill>
                <a:latin typeface="Traditional Arabic" pitchFamily="18" charset="-78"/>
                <a:cs typeface="Traditional Arabic" pitchFamily="18" charset="-78"/>
              </a:rPr>
              <a:t/>
            </a:r>
            <a:br>
              <a:rPr lang="fr-FR" sz="3600" dirty="0">
                <a:solidFill>
                  <a:schemeClr val="accent2">
                    <a:lumMod val="50000"/>
                  </a:schemeClr>
                </a:solidFill>
                <a:latin typeface="Traditional Arabic" pitchFamily="18" charset="-78"/>
                <a:cs typeface="Traditional Arabic" pitchFamily="18" charset="-78"/>
              </a:rPr>
            </a:br>
            <a:r>
              <a:rPr lang="ar-DZ" sz="3600" b="1" dirty="0">
                <a:solidFill>
                  <a:schemeClr val="accent2">
                    <a:lumMod val="50000"/>
                  </a:schemeClr>
                </a:solidFill>
                <a:latin typeface="Traditional Arabic" pitchFamily="18" charset="-78"/>
                <a:cs typeface="Traditional Arabic" pitchFamily="18" charset="-78"/>
              </a:rPr>
              <a:t>الطريقة غير المباشرة: </a:t>
            </a:r>
            <a:r>
              <a:rPr lang="ar-DZ" sz="3600" dirty="0">
                <a:solidFill>
                  <a:schemeClr val="accent2">
                    <a:lumMod val="50000"/>
                  </a:schemeClr>
                </a:solidFill>
                <a:latin typeface="Traditional Arabic" pitchFamily="18" charset="-78"/>
                <a:cs typeface="Traditional Arabic" pitchFamily="18" charset="-78"/>
              </a:rPr>
              <a:t>والتي يتم من خلالها الإعلان عن طريق شركات التوظيف، والتي تعتبر منظمات عمل </a:t>
            </a:r>
            <a:r>
              <a:rPr lang="ar-SA" sz="3600" dirty="0" smtClean="0">
                <a:solidFill>
                  <a:schemeClr val="accent2">
                    <a:lumMod val="50000"/>
                  </a:schemeClr>
                </a:solidFill>
                <a:latin typeface="Traditional Arabic" pitchFamily="18" charset="-78"/>
                <a:cs typeface="Traditional Arabic" pitchFamily="18" charset="-78"/>
              </a:rPr>
              <a:t>افتراضية </a:t>
            </a:r>
            <a:r>
              <a:rPr lang="ar-DZ" sz="3600" dirty="0" smtClean="0">
                <a:solidFill>
                  <a:schemeClr val="accent2">
                    <a:lumMod val="50000"/>
                  </a:schemeClr>
                </a:solidFill>
                <a:latin typeface="Traditional Arabic" pitchFamily="18" charset="-78"/>
                <a:cs typeface="Traditional Arabic" pitchFamily="18" charset="-78"/>
              </a:rPr>
              <a:t> </a:t>
            </a:r>
            <a:r>
              <a:rPr lang="ar-DZ" sz="3600" dirty="0">
                <a:solidFill>
                  <a:schemeClr val="accent2">
                    <a:lumMod val="50000"/>
                  </a:schemeClr>
                </a:solidFill>
                <a:latin typeface="Traditional Arabic" pitchFamily="18" charset="-78"/>
                <a:cs typeface="Traditional Arabic" pitchFamily="18" charset="-78"/>
              </a:rPr>
              <a:t>تقوم بالدور البسيط بين الباحثين عن العمل وبين الجهات التي توجد </a:t>
            </a:r>
            <a:r>
              <a:rPr lang="ar-DZ" sz="3600" dirty="0" err="1">
                <a:solidFill>
                  <a:schemeClr val="accent2">
                    <a:lumMod val="50000"/>
                  </a:schemeClr>
                </a:solidFill>
                <a:latin typeface="Traditional Arabic" pitchFamily="18" charset="-78"/>
                <a:cs typeface="Traditional Arabic" pitchFamily="18" charset="-78"/>
              </a:rPr>
              <a:t>بها</a:t>
            </a:r>
            <a:r>
              <a:rPr lang="ar-DZ" sz="3600" dirty="0">
                <a:solidFill>
                  <a:schemeClr val="accent2">
                    <a:lumMod val="50000"/>
                  </a:schemeClr>
                </a:solidFill>
                <a:latin typeface="Traditional Arabic" pitchFamily="18" charset="-78"/>
                <a:cs typeface="Traditional Arabic" pitchFamily="18" charset="-78"/>
              </a:rPr>
              <a:t> وظائف شاغرة نظير تقاضي رسوم معينة متفق عليها من قبل الطرفين. </a:t>
            </a:r>
            <a:r>
              <a:rPr lang="fr-FR" sz="3600" dirty="0">
                <a:latin typeface="Traditional Arabic" pitchFamily="18" charset="-78"/>
                <a:cs typeface="Traditional Arabic" pitchFamily="18" charset="-78"/>
              </a:rPr>
              <a:t/>
            </a:r>
            <a:br>
              <a:rPr lang="fr-FR" sz="3600" dirty="0">
                <a:latin typeface="Traditional Arabic" pitchFamily="18" charset="-78"/>
                <a:cs typeface="Traditional Arabic" pitchFamily="18" charset="-78"/>
              </a:rPr>
            </a:br>
            <a:endParaRPr lang="fr-FR" sz="3600" dirty="0">
              <a:latin typeface="Traditional Arabic" pitchFamily="18" charset="-78"/>
              <a:cs typeface="Traditional Arabic" pitchFamily="18" charset="-78"/>
            </a:endParaRPr>
          </a:p>
        </p:txBody>
      </p:sp>
      <p:sp>
        <p:nvSpPr>
          <p:cNvPr id="4" name="Titre 1"/>
          <p:cNvSpPr txBox="1">
            <a:spLocks/>
          </p:cNvSpPr>
          <p:nvPr/>
        </p:nvSpPr>
        <p:spPr>
          <a:xfrm>
            <a:off x="467544" y="260648"/>
            <a:ext cx="8229600" cy="1143000"/>
          </a:xfrm>
          <a:prstGeom prst="rect">
            <a:avLst/>
          </a:prstGeom>
          <a:solidFill>
            <a:schemeClr val="accent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SA" sz="4400" b="1" i="0" u="none" strike="noStrike" kern="1200" cap="none" spc="0" normalizeH="0" baseline="0" noProof="0" dirty="0" smtClean="0">
                <a:ln>
                  <a:noFill/>
                </a:ln>
                <a:solidFill>
                  <a:schemeClr val="accent2">
                    <a:lumMod val="50000"/>
                  </a:schemeClr>
                </a:solidFill>
                <a:effectLst/>
                <a:uLnTx/>
                <a:uFillTx/>
                <a:latin typeface="Traditional Arabic" pitchFamily="18" charset="-78"/>
                <a:ea typeface="+mj-ea"/>
                <a:cs typeface="Traditional Arabic" pitchFamily="18" charset="-78"/>
              </a:rPr>
              <a:t>طرق</a:t>
            </a:r>
            <a:r>
              <a:rPr kumimoji="0" lang="ar-EG" sz="4400" b="1" i="0" u="none" strike="noStrike" kern="1200" cap="none" spc="0" normalizeH="0" baseline="0" noProof="0" dirty="0" smtClean="0">
                <a:ln>
                  <a:noFill/>
                </a:ln>
                <a:solidFill>
                  <a:schemeClr val="accent2">
                    <a:lumMod val="50000"/>
                  </a:schemeClr>
                </a:solidFill>
                <a:effectLst/>
                <a:uLnTx/>
                <a:uFillTx/>
                <a:latin typeface="Traditional Arabic" pitchFamily="18" charset="-78"/>
                <a:ea typeface="+mj-ea"/>
                <a:cs typeface="Traditional Arabic" pitchFamily="18" charset="-78"/>
              </a:rPr>
              <a:t> التوظيف الإلكتروني</a:t>
            </a:r>
            <a:endParaRPr kumimoji="0" lang="fr-FR" sz="4400" b="0" i="0" u="none" strike="noStrike" kern="1200" cap="none" spc="0" normalizeH="0" baseline="0" noProof="0" dirty="0" smtClean="0">
              <a:ln>
                <a:noFill/>
              </a:ln>
              <a:solidFill>
                <a:schemeClr val="accent2">
                  <a:lumMod val="50000"/>
                </a:schemeClr>
              </a:solidFill>
              <a:effectLst/>
              <a:uLnTx/>
              <a:uFillTx/>
              <a:latin typeface="Traditional Arabic" pitchFamily="18" charset="-78"/>
              <a:ea typeface="+mj-ea"/>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style>
          <a:lnRef idx="2">
            <a:schemeClr val="accent2"/>
          </a:lnRef>
          <a:fillRef idx="1">
            <a:schemeClr val="lt1"/>
          </a:fillRef>
          <a:effectRef idx="0">
            <a:schemeClr val="accent2"/>
          </a:effectRef>
          <a:fontRef idx="minor">
            <a:schemeClr val="dk1"/>
          </a:fontRef>
        </p:style>
        <p:txBody>
          <a:bodyPr/>
          <a:lstStyle/>
          <a:p>
            <a:r>
              <a:rPr lang="ar-SA" b="1" dirty="0" smtClean="0">
                <a:solidFill>
                  <a:schemeClr val="accent2">
                    <a:lumMod val="50000"/>
                  </a:schemeClr>
                </a:solidFill>
                <a:latin typeface="Traditional Arabic" pitchFamily="18" charset="-78"/>
                <a:cs typeface="Traditional Arabic" pitchFamily="18" charset="-78"/>
              </a:rPr>
              <a:t>فوائد التوظيف الالكتروني</a:t>
            </a:r>
            <a:endParaRPr lang="fr-FR" b="1" dirty="0">
              <a:solidFill>
                <a:schemeClr val="accent2">
                  <a:lumMod val="50000"/>
                </a:schemeClr>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457200" y="1600200"/>
            <a:ext cx="8229600" cy="4853136"/>
          </a:xfr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noAutofit/>
          </a:bodyPr>
          <a:lstStyle/>
          <a:p>
            <a:pPr algn="r" rtl="1"/>
            <a:r>
              <a:rPr lang="ar-SA" dirty="0">
                <a:solidFill>
                  <a:schemeClr val="accent2">
                    <a:lumMod val="50000"/>
                  </a:schemeClr>
                </a:solidFill>
                <a:latin typeface="Traditional Arabic" pitchFamily="18" charset="-78"/>
                <a:cs typeface="Traditional Arabic" pitchFamily="18" charset="-78"/>
              </a:rPr>
              <a:t>اختصار الوقت في </a:t>
            </a:r>
            <a:r>
              <a:rPr lang="ar-SA" dirty="0" smtClean="0">
                <a:solidFill>
                  <a:schemeClr val="accent2">
                    <a:lumMod val="50000"/>
                  </a:schemeClr>
                </a:solidFill>
                <a:latin typeface="Traditional Arabic" pitchFamily="18" charset="-78"/>
                <a:cs typeface="Traditional Arabic" pitchFamily="18" charset="-78"/>
              </a:rPr>
              <a:t>التوظيف.</a:t>
            </a:r>
          </a:p>
          <a:p>
            <a:pPr algn="r" rtl="1"/>
            <a:r>
              <a:rPr lang="ar-SA" dirty="0">
                <a:solidFill>
                  <a:schemeClr val="accent2">
                    <a:lumMod val="50000"/>
                  </a:schemeClr>
                </a:solidFill>
                <a:latin typeface="Traditional Arabic" pitchFamily="18" charset="-78"/>
                <a:cs typeface="Traditional Arabic" pitchFamily="18" charset="-78"/>
              </a:rPr>
              <a:t>تكاليف توظيف </a:t>
            </a:r>
            <a:r>
              <a:rPr lang="ar-SA" dirty="0" smtClean="0">
                <a:solidFill>
                  <a:schemeClr val="accent2">
                    <a:lumMod val="50000"/>
                  </a:schemeClr>
                </a:solidFill>
                <a:latin typeface="Traditional Arabic" pitchFamily="18" charset="-78"/>
                <a:cs typeface="Traditional Arabic" pitchFamily="18" charset="-78"/>
              </a:rPr>
              <a:t>مخفضة.</a:t>
            </a:r>
          </a:p>
          <a:p>
            <a:pPr algn="r" rtl="1"/>
            <a:r>
              <a:rPr lang="ar-SA" dirty="0">
                <a:solidFill>
                  <a:schemeClr val="accent2">
                    <a:lumMod val="50000"/>
                  </a:schemeClr>
                </a:solidFill>
                <a:latin typeface="Traditional Arabic" pitchFamily="18" charset="-78"/>
                <a:cs typeface="Traditional Arabic" pitchFamily="18" charset="-78"/>
              </a:rPr>
              <a:t>انتشار أوسع </a:t>
            </a:r>
            <a:r>
              <a:rPr lang="ar-SA" dirty="0" smtClean="0">
                <a:solidFill>
                  <a:schemeClr val="accent2">
                    <a:lumMod val="50000"/>
                  </a:schemeClr>
                </a:solidFill>
                <a:latin typeface="Traditional Arabic" pitchFamily="18" charset="-78"/>
                <a:cs typeface="Traditional Arabic" pitchFamily="18" charset="-78"/>
              </a:rPr>
              <a:t>للشركات.</a:t>
            </a:r>
          </a:p>
          <a:p>
            <a:pPr algn="r" rtl="1"/>
            <a:r>
              <a:rPr lang="fr-FR" dirty="0">
                <a:solidFill>
                  <a:schemeClr val="accent2">
                    <a:lumMod val="50000"/>
                  </a:schemeClr>
                </a:solidFill>
                <a:latin typeface="Traditional Arabic" pitchFamily="18" charset="-78"/>
                <a:cs typeface="Traditional Arabic" pitchFamily="18" charset="-78"/>
              </a:rPr>
              <a:t> </a:t>
            </a:r>
            <a:r>
              <a:rPr lang="ar-SA" dirty="0">
                <a:solidFill>
                  <a:schemeClr val="accent2">
                    <a:lumMod val="50000"/>
                  </a:schemeClr>
                </a:solidFill>
                <a:latin typeface="Traditional Arabic" pitchFamily="18" charset="-78"/>
                <a:cs typeface="Traditional Arabic" pitchFamily="18" charset="-78"/>
              </a:rPr>
              <a:t>أحدث أدوات </a:t>
            </a:r>
            <a:r>
              <a:rPr lang="ar-SA" dirty="0" smtClean="0">
                <a:solidFill>
                  <a:schemeClr val="accent2">
                    <a:lumMod val="50000"/>
                  </a:schemeClr>
                </a:solidFill>
                <a:latin typeface="Traditional Arabic" pitchFamily="18" charset="-78"/>
                <a:cs typeface="Traditional Arabic" pitchFamily="18" charset="-78"/>
              </a:rPr>
              <a:t>الغربلة.</a:t>
            </a:r>
          </a:p>
          <a:p>
            <a:pPr algn="r" rtl="1"/>
            <a:r>
              <a:rPr lang="ar-SA" dirty="0">
                <a:solidFill>
                  <a:schemeClr val="accent2">
                    <a:lumMod val="50000"/>
                  </a:schemeClr>
                </a:solidFill>
                <a:latin typeface="Traditional Arabic" pitchFamily="18" charset="-78"/>
                <a:cs typeface="Traditional Arabic" pitchFamily="18" charset="-78"/>
              </a:rPr>
              <a:t>توفير فرص إظهار العلامة التجارية </a:t>
            </a:r>
            <a:r>
              <a:rPr lang="ar-SA" dirty="0" smtClean="0">
                <a:solidFill>
                  <a:schemeClr val="accent2">
                    <a:lumMod val="50000"/>
                  </a:schemeClr>
                </a:solidFill>
                <a:latin typeface="Traditional Arabic" pitchFamily="18" charset="-78"/>
                <a:cs typeface="Traditional Arabic" pitchFamily="18" charset="-78"/>
              </a:rPr>
              <a:t>للشركات</a:t>
            </a:r>
          </a:p>
          <a:p>
            <a:pPr algn="r" rtl="1"/>
            <a:r>
              <a:rPr lang="ar-SA" dirty="0">
                <a:solidFill>
                  <a:schemeClr val="accent2">
                    <a:lumMod val="50000"/>
                  </a:schemeClr>
                </a:solidFill>
                <a:latin typeface="Traditional Arabic" pitchFamily="18" charset="-78"/>
                <a:cs typeface="Traditional Arabic" pitchFamily="18" charset="-78"/>
              </a:rPr>
              <a:t>أحدث أدوات </a:t>
            </a:r>
            <a:r>
              <a:rPr lang="ar-SA" dirty="0" smtClean="0">
                <a:solidFill>
                  <a:schemeClr val="accent2">
                    <a:lumMod val="50000"/>
                  </a:schemeClr>
                </a:solidFill>
                <a:latin typeface="Traditional Arabic" pitchFamily="18" charset="-78"/>
                <a:cs typeface="Traditional Arabic" pitchFamily="18" charset="-78"/>
              </a:rPr>
              <a:t>الإدارة.</a:t>
            </a:r>
          </a:p>
          <a:p>
            <a:pPr algn="r" rtl="1"/>
            <a:r>
              <a:rPr lang="ar-SA" dirty="0">
                <a:solidFill>
                  <a:schemeClr val="accent2">
                    <a:lumMod val="50000"/>
                  </a:schemeClr>
                </a:solidFill>
                <a:latin typeface="Traditional Arabic" pitchFamily="18" charset="-78"/>
                <a:cs typeface="Traditional Arabic" pitchFamily="18" charset="-78"/>
              </a:rPr>
              <a:t>المحافظة على </a:t>
            </a:r>
            <a:r>
              <a:rPr lang="ar-SA" dirty="0" smtClean="0">
                <a:solidFill>
                  <a:schemeClr val="accent2">
                    <a:lumMod val="50000"/>
                  </a:schemeClr>
                </a:solidFill>
                <a:latin typeface="Traditional Arabic" pitchFamily="18" charset="-78"/>
                <a:cs typeface="Traditional Arabic" pitchFamily="18" charset="-78"/>
              </a:rPr>
              <a:t>السرية</a:t>
            </a:r>
          </a:p>
          <a:p>
            <a:pPr algn="r" rtl="1"/>
            <a:r>
              <a:rPr lang="ar-SA" dirty="0">
                <a:solidFill>
                  <a:schemeClr val="accent2">
                    <a:lumMod val="50000"/>
                  </a:schemeClr>
                </a:solidFill>
                <a:latin typeface="Traditional Arabic" pitchFamily="18" charset="-78"/>
                <a:cs typeface="Traditional Arabic" pitchFamily="18" charset="-78"/>
              </a:rPr>
              <a:t>يفتح المجال لبناء قاعدة بيانات مرجعية</a:t>
            </a:r>
            <a:endParaRPr lang="fr-FR" dirty="0">
              <a:solidFill>
                <a:schemeClr val="accent2">
                  <a:lumMod val="50000"/>
                </a:schemeClr>
              </a:solidFill>
              <a:latin typeface="Traditional Arabic" pitchFamily="18" charset="-78"/>
              <a:cs typeface="Traditional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lstStyle/>
          <a:p>
            <a:r>
              <a:rPr lang="ar-SA" b="1" dirty="0" smtClean="0">
                <a:solidFill>
                  <a:schemeClr val="accent2">
                    <a:lumMod val="50000"/>
                  </a:schemeClr>
                </a:solidFill>
                <a:latin typeface="Traditional Arabic" pitchFamily="18" charset="-78"/>
                <a:cs typeface="Traditional Arabic" pitchFamily="18" charset="-78"/>
              </a:rPr>
              <a:t>مشاكل التوظيف الالكتروني</a:t>
            </a:r>
            <a:endParaRPr lang="fr-FR" b="1" dirty="0">
              <a:solidFill>
                <a:schemeClr val="accent2">
                  <a:lumMod val="50000"/>
                </a:schemeClr>
              </a:solidFill>
              <a:latin typeface="Traditional Arabic" pitchFamily="18" charset="-78"/>
              <a:cs typeface="Traditional Arabic" pitchFamily="18" charset="-78"/>
            </a:endParaRPr>
          </a:p>
        </p:txBody>
      </p:sp>
      <p:sp>
        <p:nvSpPr>
          <p:cNvPr id="3" name="Espace réservé du contenu 2"/>
          <p:cNvSpPr>
            <a:spLocks noGrp="1"/>
          </p:cNvSpPr>
          <p:nvPr>
            <p:ph idx="1"/>
          </p:nvPr>
        </p:nvSpPr>
        <p:spPr>
          <a:solidFill>
            <a:schemeClr val="accent6">
              <a:lumMod val="40000"/>
              <a:lumOff val="60000"/>
            </a:schemeClr>
          </a:solidFill>
        </p:spPr>
        <p:txBody>
          <a:bodyPr>
            <a:normAutofit/>
          </a:bodyPr>
          <a:lstStyle/>
          <a:p>
            <a:pPr lvl="0" algn="r" rtl="1"/>
            <a:r>
              <a:rPr lang="ar-DZ" dirty="0">
                <a:solidFill>
                  <a:schemeClr val="accent2">
                    <a:lumMod val="50000"/>
                  </a:schemeClr>
                </a:solidFill>
                <a:latin typeface="Traditional Arabic" pitchFamily="18" charset="-78"/>
                <a:cs typeface="Traditional Arabic" pitchFamily="18" charset="-78"/>
              </a:rPr>
              <a:t>كثرة النماذج والسير الذاتية الخاصة بالمتقدمين للوظائف بسبب السهولة في الترشح للوظيفة.</a:t>
            </a:r>
            <a:endParaRPr lang="fr-FR" dirty="0">
              <a:solidFill>
                <a:schemeClr val="accent2">
                  <a:lumMod val="50000"/>
                </a:schemeClr>
              </a:solidFill>
              <a:latin typeface="Traditional Arabic" pitchFamily="18" charset="-78"/>
              <a:cs typeface="Traditional Arabic" pitchFamily="18" charset="-78"/>
            </a:endParaRPr>
          </a:p>
          <a:p>
            <a:pPr lvl="0" algn="r" rtl="1"/>
            <a:r>
              <a:rPr lang="ar-DZ" dirty="0">
                <a:solidFill>
                  <a:schemeClr val="accent2">
                    <a:lumMod val="50000"/>
                  </a:schemeClr>
                </a:solidFill>
                <a:latin typeface="Traditional Arabic" pitchFamily="18" charset="-78"/>
                <a:cs typeface="Traditional Arabic" pitchFamily="18" charset="-78"/>
              </a:rPr>
              <a:t>الصعوبة في التأكد من مصادر المستندات والبيانات (دون توثيق ورقي).</a:t>
            </a:r>
            <a:endParaRPr lang="fr-FR" dirty="0">
              <a:solidFill>
                <a:schemeClr val="accent2">
                  <a:lumMod val="50000"/>
                </a:schemeClr>
              </a:solidFill>
              <a:latin typeface="Traditional Arabic" pitchFamily="18" charset="-78"/>
              <a:cs typeface="Traditional Arabic" pitchFamily="18" charset="-78"/>
            </a:endParaRPr>
          </a:p>
          <a:p>
            <a:pPr lvl="0" algn="r" rtl="1"/>
            <a:r>
              <a:rPr lang="ar-DZ" dirty="0">
                <a:solidFill>
                  <a:schemeClr val="accent2">
                    <a:lumMod val="50000"/>
                  </a:schemeClr>
                </a:solidFill>
                <a:latin typeface="Traditional Arabic" pitchFamily="18" charset="-78"/>
                <a:cs typeface="Traditional Arabic" pitchFamily="18" charset="-78"/>
              </a:rPr>
              <a:t>التحيز ضد الأعراق والأقليات، وهذا القصور يجعل تحقيق التنوع في العمالة أمرا صعبا.</a:t>
            </a:r>
            <a:endParaRPr lang="fr-FR" dirty="0">
              <a:solidFill>
                <a:schemeClr val="accent2">
                  <a:lumMod val="50000"/>
                </a:schemeClr>
              </a:solidFill>
              <a:latin typeface="Traditional Arabic" pitchFamily="18" charset="-78"/>
              <a:cs typeface="Traditional Arabic" pitchFamily="18" charset="-78"/>
            </a:endParaRPr>
          </a:p>
          <a:p>
            <a:pPr lvl="0" algn="r" rtl="1"/>
            <a:r>
              <a:rPr lang="ar-DZ" dirty="0">
                <a:solidFill>
                  <a:schemeClr val="accent2">
                    <a:lumMod val="50000"/>
                  </a:schemeClr>
                </a:solidFill>
                <a:latin typeface="Traditional Arabic" pitchFamily="18" charset="-78"/>
                <a:cs typeface="Traditional Arabic" pitchFamily="18" charset="-78"/>
              </a:rPr>
              <a:t> صعوبة الوصول لأفضل </a:t>
            </a:r>
            <a:r>
              <a:rPr lang="ar-DZ" dirty="0" err="1">
                <a:solidFill>
                  <a:schemeClr val="accent2">
                    <a:lumMod val="50000"/>
                  </a:schemeClr>
                </a:solidFill>
                <a:latin typeface="Traditional Arabic" pitchFamily="18" charset="-78"/>
                <a:cs typeface="Traditional Arabic" pitchFamily="18" charset="-78"/>
              </a:rPr>
              <a:t>المترشحين</a:t>
            </a:r>
            <a:r>
              <a:rPr lang="ar-DZ" dirty="0">
                <a:solidFill>
                  <a:schemeClr val="accent2">
                    <a:lumMod val="50000"/>
                  </a:schemeClr>
                </a:solidFill>
                <a:latin typeface="Traditional Arabic" pitchFamily="18" charset="-78"/>
                <a:cs typeface="Traditional Arabic" pitchFamily="18" charset="-78"/>
              </a:rPr>
              <a:t> نظرا لتراكم البيانات مما يصعب الفرز. </a:t>
            </a:r>
            <a:endParaRPr lang="fr-FR" dirty="0">
              <a:solidFill>
                <a:schemeClr val="accent2">
                  <a:lumMod val="50000"/>
                </a:schemeClr>
              </a:solidFill>
              <a:latin typeface="Traditional Arabic" pitchFamily="18" charset="-78"/>
              <a:cs typeface="Traditional Arabic" pitchFamily="18" charset="-78"/>
            </a:endParaRPr>
          </a:p>
          <a:p>
            <a:pPr algn="r" rtl="1"/>
            <a:r>
              <a:rPr lang="ar-DZ" dirty="0">
                <a:solidFill>
                  <a:schemeClr val="accent2">
                    <a:lumMod val="50000"/>
                  </a:schemeClr>
                </a:solidFill>
                <a:latin typeface="Traditional Arabic" pitchFamily="18" charset="-78"/>
                <a:cs typeface="Traditional Arabic" pitchFamily="18" charset="-78"/>
              </a:rPr>
              <a:t>عدم قدرة بعض الأفراد على التحكم بالوسائل التكنولوجيا الحديثة والتعامل معها. </a:t>
            </a:r>
            <a:endParaRPr lang="fr-FR" dirty="0">
              <a:solidFill>
                <a:schemeClr val="accent2">
                  <a:lumMod val="50000"/>
                </a:schemeClr>
              </a:solidFill>
              <a:latin typeface="Traditional Arabic" pitchFamily="18" charset="-78"/>
              <a:cs typeface="Traditional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404</Words>
  <Application>Microsoft Office PowerPoint</Application>
  <PresentationFormat>Affichage à l'écran (4:3)</PresentationFormat>
  <Paragraphs>34</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المحاضرة السابعة</vt:lpstr>
      <vt:lpstr>Diapositive 2</vt:lpstr>
      <vt:lpstr>مفهوم التوظيف الالكتروني</vt:lpstr>
      <vt:lpstr>Diapositive 4</vt:lpstr>
      <vt:lpstr> مواقع الشركات الكبرى:  فاغلب،إن لم تكن جميع،الشركات الكبرى تستقبل طلبات التوظيف من الراغبين بالعمل عبر مواقعها الخاصة على شبكة الانترنت حيث غالبا ما تخصص هذه الشركات بمواقعها الالكتروني قسما خاصا للتوظيف تعلن فيه عن الوظائف الشاغرة وتستقبل فيه السير الذاتية للراغبين بالحصول على الوظيفة الشاغرة. المواقع الوسيطة: هناك مواقع متخصصة للبحث عن الوظائف الشاغرة في تخصصات عدة فهذه المواقع التي تلعب دور الوسيط بين الباحث عن وظيفة والشركة تقدم قائمة بأهم الوظائف المتوفرة حيث غالبا ما تخصص قسما منفصلا للوظائف المتوفرة في كل دولة الأمر الذي يسمح للراغبين بالبحث عن وظائف بدول أخرى غير بلدانهم.  مواقع متخصصة: وهناك مواقع أخرى أكثر تخصصا، حيث لا تعلن عن الوظائف المتاحة في الشركات إلا في دولة معينة، حيث يكون فيها البحث أكثر تخصصا، فهي تفتح خدمات موقعها فقط أمام الشركات في دولة محددة.  </vt:lpstr>
      <vt:lpstr>عمليات التوظيف الإلكتروني</vt:lpstr>
      <vt:lpstr> الطريقة المباشرة: والتي يتم من خلالها عملية الإعلان عن الوظائف الشاغرة على المواقع الخاصة بمنظمات الأعمال على شبكة الإنترنت.  الطريقة غير المباشرة: والتي يتم من خلالها الإعلان عن طريق شركات التوظيف، والتي تعتبر منظمات عمل افتراضية  تقوم بالدور البسيط بين الباحثين عن العمل وبين الجهات التي توجد بها وظائف شاغرة نظير تقاضي رسوم معينة متفق عليها من قبل الطرفين.  </vt:lpstr>
      <vt:lpstr>فوائد التوظيف الالكتروني</vt:lpstr>
      <vt:lpstr>مشاكل التوظيف الالكتروني</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السابعة</dc:title>
  <dc:creator>hp</dc:creator>
  <cp:lastModifiedBy>client</cp:lastModifiedBy>
  <cp:revision>11</cp:revision>
  <dcterms:created xsi:type="dcterms:W3CDTF">2021-01-30T13:34:03Z</dcterms:created>
  <dcterms:modified xsi:type="dcterms:W3CDTF">2025-03-10T19:42:32Z</dcterms:modified>
</cp:coreProperties>
</file>