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56" r:id="rId2"/>
    <p:sldId id="276" r:id="rId3"/>
    <p:sldId id="257" r:id="rId4"/>
    <p:sldId id="259" r:id="rId5"/>
    <p:sldId id="279" r:id="rId6"/>
    <p:sldId id="280" r:id="rId7"/>
    <p:sldId id="267" r:id="rId8"/>
    <p:sldId id="281" r:id="rId9"/>
    <p:sldId id="269" r:id="rId10"/>
    <p:sldId id="282" r:id="rId11"/>
    <p:sldId id="286" r:id="rId12"/>
    <p:sldId id="294" r:id="rId13"/>
    <p:sldId id="295" r:id="rId14"/>
    <p:sldId id="290" r:id="rId15"/>
    <p:sldId id="268" r:id="rId16"/>
    <p:sldId id="283" r:id="rId17"/>
    <p:sldId id="285" r:id="rId18"/>
    <p:sldId id="284" r:id="rId19"/>
    <p:sldId id="291" r:id="rId20"/>
    <p:sldId id="292" r:id="rId21"/>
    <p:sldId id="293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71" autoAdjust="0"/>
  </p:normalViewPr>
  <p:slideViewPr>
    <p:cSldViewPr>
      <p:cViewPr varScale="1">
        <p:scale>
          <a:sx n="60" d="100"/>
          <a:sy n="60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17744-EA9A-4AF6-8C93-AC5F49208F59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70CF4-C4EC-4909-9703-49ACBE7B8DD1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732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mer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70CF4-C4EC-4909-9703-49ACBE7B8DD1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8886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629AA75-046D-4DFC-9919-B93149153871}" type="datetimeFigureOut">
              <a:rPr lang="fr-CA" smtClean="0"/>
              <a:pPr/>
              <a:t>2024-10-26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708F03-8721-4E0D-BF0A-92AA424A61C6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95536" y="2708920"/>
            <a:ext cx="7920880" cy="1222375"/>
          </a:xfrm>
        </p:spPr>
        <p:txBody>
          <a:bodyPr>
            <a:noAutofit/>
          </a:bodyPr>
          <a:lstStyle/>
          <a:p>
            <a:r>
              <a:rPr lang="fr-CA" sz="8800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Les solutions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067289-9804-EDA8-4B23-B90331162555}"/>
              </a:ext>
            </a:extLst>
          </p:cNvPr>
          <p:cNvSpPr txBox="1"/>
          <p:nvPr/>
        </p:nvSpPr>
        <p:spPr>
          <a:xfrm>
            <a:off x="4932040" y="4581128"/>
            <a:ext cx="32403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800" b="1" dirty="0"/>
              <a:t>Par : GAOUAOUI R</a:t>
            </a:r>
            <a:endParaRPr lang="ar-DZ" sz="2800" b="1" dirty="0"/>
          </a:p>
        </p:txBody>
      </p:sp>
    </p:spTree>
    <p:extLst>
      <p:ext uri="{BB962C8B-B14F-4D97-AF65-F5344CB8AC3E}">
        <p14:creationId xmlns:p14="http://schemas.microsoft.com/office/powerpoint/2010/main" val="424477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Une solution se crée lorsque les particules de soluté sont attirées par celles du solvant.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dirty="0"/>
              <a:t>Pour cela, tous les liens intermoléculaires des particules de soluté doivent être rompus, permettant ainsi aux particules de soluté de se lier à celles du solvant.</a:t>
            </a: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929718" cy="1252728"/>
          </a:xfrm>
        </p:spPr>
        <p:txBody>
          <a:bodyPr>
            <a:noAutofit/>
          </a:bodyPr>
          <a:lstStyle/>
          <a:p>
            <a:r>
              <a:rPr lang="fr-CA" sz="3600" b="1" dirty="0"/>
              <a:t>La solubilité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solubilité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08176"/>
            <a:ext cx="9144000" cy="54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EB6AB-2685-9645-4E5D-C684B201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i="0" dirty="0">
                <a:solidFill>
                  <a:srgbClr val="FFC000"/>
                </a:solidFill>
                <a:effectLst/>
                <a:latin typeface="+mn-lt"/>
              </a:rPr>
              <a:t>Solubilité maximale</a:t>
            </a:r>
            <a:endParaRPr lang="ar-DZ" sz="4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9A74CB-CE3F-3B77-2ED4-A53F140D9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buNone/>
            </a:pPr>
            <a:r>
              <a:rPr lang="fr-FR" dirty="0"/>
              <a:t>Pour chaque soluté dissous dans un volume spécifique de solvant, il existe une limite de concentration à une température donnée, au-delà de laquelle le soluté ne peut plus se dissoudre. Cette limite est appelée </a:t>
            </a:r>
            <a:r>
              <a:rPr lang="fr-FR" b="1" dirty="0">
                <a:solidFill>
                  <a:srgbClr val="FF0000"/>
                </a:solidFill>
              </a:rPr>
              <a:t>la solubilité maximale.</a:t>
            </a:r>
            <a:endParaRPr lang="ar-D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9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D6A578-3858-D326-49CB-7DC7A596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i="0" dirty="0">
                <a:solidFill>
                  <a:srgbClr val="FFC000"/>
                </a:solidFill>
                <a:effectLst/>
                <a:latin typeface="+mn-lt"/>
              </a:rPr>
              <a:t>Solubilité maximale</a:t>
            </a:r>
            <a:endParaRPr lang="ar-DZ" dirty="0"/>
          </a:p>
        </p:txBody>
      </p:sp>
      <p:pic>
        <p:nvPicPr>
          <p:cNvPr id="1026" name="Picture 2" descr="Produit de solubilité - Définition et Explications">
            <a:extLst>
              <a:ext uri="{FF2B5EF4-FFF2-40B4-BE49-F238E27FC236}">
                <a16:creationId xmlns:a16="http://schemas.microsoft.com/office/drawing/2014/main" id="{C06A6F7E-E83C-2E6F-2D3F-6B228382FE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72808" cy="51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97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AC04C5-FAB3-F351-4384-DCE5C4423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5191"/>
            <a:ext cx="8424936" cy="4625609"/>
          </a:xfrm>
        </p:spPr>
        <p:txBody>
          <a:bodyPr>
            <a:normAutofit/>
          </a:bodyPr>
          <a:lstStyle/>
          <a:p>
            <a:pPr algn="just"/>
            <a:r>
              <a:rPr lang="fr-FR" sz="2800" dirty="0"/>
              <a:t>Une solution saturée est une solution dans laquelle le soluté a atteint sa concentration maximale à une température donnée. Dans cet état, aucune quantité supplémentaire de soluté ne peut se dissoudre.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Dans cette condition, un équilibre est établi entre le soluté dissous et le soluté qui reste sous forme solide. </a:t>
            </a:r>
          </a:p>
          <a:p>
            <a:pPr marL="118872" indent="0" algn="just">
              <a:buNone/>
            </a:pPr>
            <a:endParaRPr lang="fr-FR" sz="2800" dirty="0"/>
          </a:p>
          <a:p>
            <a:pPr algn="just"/>
            <a:r>
              <a:rPr lang="fr-FR" sz="2800" dirty="0"/>
              <a:t>Si l'on ajoute davantage de soluté, celui-ci ne se dissoudra pas et se déposera au fond de la solution.</a:t>
            </a:r>
            <a:endParaRPr lang="ar-DZ" sz="28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290E22B-CCE5-5BC2-E519-82281C825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r>
              <a:rPr lang="fr-CA" dirty="0"/>
              <a:t>Solution Saturée</a:t>
            </a:r>
          </a:p>
        </p:txBody>
      </p:sp>
    </p:spTree>
    <p:extLst>
      <p:ext uri="{BB962C8B-B14F-4D97-AF65-F5344CB8AC3E}">
        <p14:creationId xmlns:p14="http://schemas.microsoft.com/office/powerpoint/2010/main" val="18013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Solution Saturée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39752" y="3748445"/>
            <a:ext cx="4042508" cy="2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q16_Solution_saturee_et_solubilite">
            <a:extLst>
              <a:ext uri="{FF2B5EF4-FFF2-40B4-BE49-F238E27FC236}">
                <a16:creationId xmlns:a16="http://schemas.microsoft.com/office/drawing/2014/main" id="{711950E6-97D8-8F59-75B9-77A43AA2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177"/>
            <a:ext cx="9144000" cy="202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40474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concentration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marL="457200" indent="-457200" algn="just"/>
            <a:r>
              <a:rPr lang="fr-FR" sz="2900" dirty="0"/>
              <a:t>La concentration d'une solution est </a:t>
            </a:r>
            <a:r>
              <a:rPr lang="fr-FR" sz="2900" b="1" dirty="0"/>
              <a:t>la quantité de soluté</a:t>
            </a:r>
            <a:r>
              <a:rPr lang="fr-FR" sz="2900" dirty="0"/>
              <a:t> présente dans </a:t>
            </a:r>
            <a:r>
              <a:rPr lang="fr-FR" sz="2900" b="1" dirty="0"/>
              <a:t>un volume donné de solvant </a:t>
            </a:r>
            <a:r>
              <a:rPr lang="fr-FR" sz="2900" dirty="0"/>
              <a:t>ou de solution. </a:t>
            </a:r>
          </a:p>
          <a:p>
            <a:pPr marL="457200" indent="-457200" algn="just"/>
            <a:endParaRPr lang="fr-FR" sz="2900" dirty="0"/>
          </a:p>
          <a:p>
            <a:pPr marL="457200" indent="-457200" algn="just"/>
            <a:r>
              <a:rPr lang="fr-FR" sz="2900" dirty="0"/>
              <a:t>Elle peut être exprimée de différentes manières, comme </a:t>
            </a:r>
            <a:r>
              <a:rPr lang="fr-FR" sz="2900" b="1" dirty="0">
                <a:solidFill>
                  <a:srgbClr val="FF0000"/>
                </a:solidFill>
              </a:rPr>
              <a:t>la molarité </a:t>
            </a:r>
            <a:r>
              <a:rPr lang="fr-FR" sz="2900" dirty="0"/>
              <a:t>(moles de soluté par litre de solution), la masse par volume (grammes de soluté par litre de solution), ou en pourcentage. </a:t>
            </a:r>
          </a:p>
          <a:p>
            <a:endParaRPr lang="fr-FR" sz="3000" dirty="0"/>
          </a:p>
          <a:p>
            <a:r>
              <a:rPr lang="fr-FR" sz="2900" dirty="0"/>
              <a:t>on distingue deux types de concentrations:</a:t>
            </a:r>
          </a:p>
          <a:p>
            <a:endParaRPr lang="fr-FR" sz="2900" dirty="0">
              <a:solidFill>
                <a:schemeClr val="accent3">
                  <a:lumMod val="75000"/>
                </a:schemeClr>
              </a:solidFill>
            </a:endParaRPr>
          </a:p>
          <a:p>
            <a:pPr marL="1074738" indent="-319088">
              <a:buFont typeface="Wingdings" panose="05000000000000000000" pitchFamily="2" charset="2"/>
              <a:buChar char="ü"/>
            </a:pPr>
            <a:r>
              <a:rPr lang="fr-FR" sz="2900" dirty="0">
                <a:solidFill>
                  <a:schemeClr val="accent3">
                    <a:lumMod val="75000"/>
                  </a:schemeClr>
                </a:solidFill>
              </a:rPr>
              <a:t>Concentration molaire </a:t>
            </a:r>
          </a:p>
          <a:p>
            <a:pPr marL="1074738" indent="-319088">
              <a:buFont typeface="Wingdings" panose="05000000000000000000" pitchFamily="2" charset="2"/>
              <a:buChar char="ü"/>
            </a:pPr>
            <a:r>
              <a:rPr lang="fr-FR" sz="2900" dirty="0">
                <a:solidFill>
                  <a:schemeClr val="accent3">
                    <a:lumMod val="75000"/>
                  </a:schemeClr>
                </a:solidFill>
              </a:rPr>
              <a:t>Concentration massique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concentration massique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dirty="0"/>
              <a:t>La concentration massique cm d'une espèce chimique en solution (soluté) est la masse m de cette espèce chimique présente dans un litre de solution:</a:t>
            </a:r>
          </a:p>
          <a:p>
            <a:pPr marL="0" indent="0" algn="ctr">
              <a:buNone/>
            </a:pPr>
            <a:r>
              <a:rPr lang="fr-CA" sz="4000" dirty="0">
                <a:solidFill>
                  <a:schemeClr val="accent3">
                    <a:lumMod val="75000"/>
                  </a:schemeClr>
                </a:solidFill>
              </a:rPr>
              <a:t>           C  =   m</a:t>
            </a:r>
            <a:r>
              <a:rPr lang="fr-CA" sz="4000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A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CA" sz="4000" dirty="0">
                <a:solidFill>
                  <a:schemeClr val="accent3">
                    <a:lumMod val="75000"/>
                  </a:schemeClr>
                </a:solidFill>
              </a:rPr>
              <a:t>	             V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dirty="0"/>
              <a:t>C : concentration massique en g/L </a:t>
            </a:r>
          </a:p>
          <a:p>
            <a:pPr marL="0" indent="0">
              <a:buNone/>
            </a:pPr>
            <a:r>
              <a:rPr lang="fr-CA" dirty="0"/>
              <a:t>m: masse de soluté en g</a:t>
            </a:r>
          </a:p>
          <a:p>
            <a:pPr marL="0" indent="0">
              <a:buNone/>
            </a:pPr>
            <a:r>
              <a:rPr lang="fr-CA" dirty="0"/>
              <a:t>V : volume de la solution en litre</a:t>
            </a:r>
          </a:p>
          <a:p>
            <a:pPr algn="just">
              <a:buNone/>
            </a:pPr>
            <a:r>
              <a:rPr lang="fr-FR" dirty="0"/>
              <a:t> </a:t>
            </a:r>
          </a:p>
          <a:p>
            <a:pPr>
              <a:buNone/>
            </a:pP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5214942" y="3714752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concentration molaire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>
            <a:normAutofit fontScale="70000" lnSpcReduction="20000"/>
          </a:bodyPr>
          <a:lstStyle/>
          <a:p>
            <a:pPr marL="0" indent="11113" algn="just">
              <a:buNone/>
              <a:tabLst>
                <a:tab pos="96838" algn="l"/>
              </a:tabLst>
            </a:pPr>
            <a:r>
              <a:rPr lang="fr-FR" sz="4100" b="1" dirty="0"/>
              <a:t>La concentration molaire </a:t>
            </a:r>
            <a:r>
              <a:rPr lang="fr-FR" sz="4100" dirty="0"/>
              <a:t>d’une espèce chimique en solution C est la quantité de matière n de cette espèce présente dans un litre de solution:</a:t>
            </a:r>
          </a:p>
          <a:p>
            <a:pPr marL="0" indent="0" algn="ctr">
              <a:buNone/>
              <a:tabLst>
                <a:tab pos="96838" algn="l"/>
              </a:tabLst>
            </a:pPr>
            <a:r>
              <a:rPr lang="fr-CA" dirty="0"/>
              <a:t>             </a:t>
            </a:r>
          </a:p>
          <a:p>
            <a:pPr marL="0" indent="0" algn="ctr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dirty="0"/>
              <a:t>   </a:t>
            </a:r>
            <a:r>
              <a:rPr lang="fr-CA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fr-CA" sz="4600" dirty="0">
                <a:solidFill>
                  <a:schemeClr val="accent3">
                    <a:lumMod val="75000"/>
                  </a:schemeClr>
                </a:solidFill>
              </a:rPr>
              <a:t>C  =   n</a:t>
            </a:r>
            <a:r>
              <a:rPr lang="fr-CA" sz="4600" baseline="-25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CA" sz="46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CA" sz="4600" dirty="0">
                <a:solidFill>
                  <a:schemeClr val="accent3">
                    <a:lumMod val="75000"/>
                  </a:schemeClr>
                </a:solidFill>
              </a:rPr>
              <a:t>	   V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r>
              <a:rPr lang="fr-CA" sz="4000" dirty="0"/>
              <a:t>C : concentration molaire (mol/L ou M)</a:t>
            </a:r>
          </a:p>
          <a:p>
            <a:pPr marL="0" indent="0">
              <a:buNone/>
            </a:pPr>
            <a:r>
              <a:rPr lang="fr-CA" sz="4000" dirty="0"/>
              <a:t>n: quantité de la matière (moles)</a:t>
            </a:r>
          </a:p>
          <a:p>
            <a:pPr marL="0" indent="0">
              <a:buNone/>
            </a:pPr>
            <a:r>
              <a:rPr lang="fr-CA" sz="4000" dirty="0"/>
              <a:t>V : volume de la solution (litre)</a:t>
            </a:r>
          </a:p>
          <a:p>
            <a:pPr algn="just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4716016" y="3789040"/>
            <a:ext cx="642942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B4B9C-6FB0-12FF-1EC1-305AABD6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La molarité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CA582-AC46-4E5D-3BAB-403FEAC9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5191"/>
            <a:ext cx="8568952" cy="46256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2800" b="1" dirty="0"/>
              <a:t>La molarité </a:t>
            </a:r>
            <a:r>
              <a:rPr lang="fr-FR" sz="2800" dirty="0"/>
              <a:t>est une mesure de la concentration d'une solution, définie comme </a:t>
            </a:r>
            <a:r>
              <a:rPr lang="fr-FR" sz="2800" b="1" dirty="0"/>
              <a:t>le nombre de moles de soluté </a:t>
            </a:r>
            <a:r>
              <a:rPr lang="fr-FR" sz="2800" dirty="0"/>
              <a:t>dissous dans </a:t>
            </a:r>
            <a:r>
              <a:rPr lang="fr-FR" sz="2800" b="1" dirty="0"/>
              <a:t>un litre de solution</a:t>
            </a:r>
            <a:r>
              <a:rPr lang="fr-FR" sz="2800" dirty="0"/>
              <a:t>. </a:t>
            </a:r>
          </a:p>
          <a:p>
            <a:pPr algn="just"/>
            <a:r>
              <a:rPr lang="fr-FR" sz="2800" dirty="0"/>
              <a:t>Elle est exprimée en moles par litre (mol/L).</a:t>
            </a:r>
          </a:p>
          <a:p>
            <a:pPr algn="just"/>
            <a:r>
              <a:rPr lang="fr-FR" sz="2800" dirty="0"/>
              <a:t>La formule pour calculer la molarité (M) est :</a:t>
            </a:r>
          </a:p>
          <a:p>
            <a:pPr algn="just"/>
            <a:endParaRPr lang="fr-FR" sz="2800" dirty="0"/>
          </a:p>
          <a:p>
            <a:pPr marL="118872" indent="0" algn="just">
              <a:buNone/>
            </a:pPr>
            <a:r>
              <a:rPr lang="fr-FR" sz="2800" dirty="0"/>
              <a:t>                                   Moles de soluté</a:t>
            </a:r>
          </a:p>
          <a:p>
            <a:pPr marL="118872" indent="0" algn="just">
              <a:buNone/>
            </a:pPr>
            <a:r>
              <a:rPr lang="fr-FR" sz="2800" dirty="0"/>
              <a:t>               M= </a:t>
            </a:r>
          </a:p>
          <a:p>
            <a:pPr marL="118872" indent="0" algn="just">
              <a:buNone/>
            </a:pPr>
            <a:r>
              <a:rPr lang="fr-FR" sz="2800" dirty="0"/>
              <a:t>                       Volume de la solution en litres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Par exemple, une solution contenant 1 mole de soluté dans 1 litre de solution a une molarité de 1 mol/L. </a:t>
            </a:r>
          </a:p>
          <a:p>
            <a:endParaRPr lang="ar-DZ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C082A99-14B0-7082-0B7F-54598A778E30}"/>
              </a:ext>
            </a:extLst>
          </p:cNvPr>
          <p:cNvCxnSpPr/>
          <p:nvPr/>
        </p:nvCxnSpPr>
        <p:spPr>
          <a:xfrm>
            <a:off x="2051720" y="4509120"/>
            <a:ext cx="3960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6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FR" dirty="0"/>
              <a:t>Qu’est-ce qu’une solution ?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/>
              <a:t> Une solution est un mélange homogène résultant de la dissolution d'un ou plusieurs soluté dans un solvant.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Les molécules de soluté sont alors </a:t>
            </a:r>
            <a:r>
              <a:rPr lang="fr-FR" dirty="0" err="1"/>
              <a:t>solvatées</a:t>
            </a:r>
            <a:r>
              <a:rPr lang="fr-FR" dirty="0"/>
              <a:t> et dispersées dans le solvant.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20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86273-2B14-FF61-2846-1D7C3EBF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/>
              <a:t>La molalité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944C37-2B80-6049-84AF-F6C45B33A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72816"/>
            <a:ext cx="8363272" cy="4625609"/>
          </a:xfrm>
        </p:spPr>
        <p:txBody>
          <a:bodyPr>
            <a:normAutofit/>
          </a:bodyPr>
          <a:lstStyle/>
          <a:p>
            <a:pPr algn="just"/>
            <a:r>
              <a:rPr lang="fr-FR" sz="2800" b="1" dirty="0"/>
              <a:t>La molalité </a:t>
            </a:r>
            <a:r>
              <a:rPr lang="fr-FR" sz="2800" dirty="0"/>
              <a:t>est une mesure de la concentration d'une solution, définie comme le nombre de moles de soluté par kilogramme de solvant.</a:t>
            </a:r>
          </a:p>
          <a:p>
            <a:r>
              <a:rPr lang="fr-FR" sz="2800" dirty="0"/>
              <a:t> Elle est exprimée en moles par kilogramme (mol/kg).</a:t>
            </a:r>
          </a:p>
          <a:p>
            <a:pPr marL="118872" indent="0">
              <a:buNone/>
            </a:pPr>
            <a:endParaRPr lang="fr-FR" sz="2800" dirty="0"/>
          </a:p>
          <a:p>
            <a:r>
              <a:rPr lang="fr-FR" sz="2800" dirty="0"/>
              <a:t>La formule pour calculer la molalité (m) est :</a:t>
            </a:r>
          </a:p>
          <a:p>
            <a:endParaRPr lang="fr-FR" sz="2800" dirty="0"/>
          </a:p>
          <a:p>
            <a:pPr marL="118872" indent="0" algn="just">
              <a:buNone/>
            </a:pPr>
            <a:r>
              <a:rPr lang="fr-FR" sz="2800" dirty="0"/>
              <a:t>                                Moles de soluté</a:t>
            </a:r>
          </a:p>
          <a:p>
            <a:pPr marL="118872" indent="0" algn="just">
              <a:buNone/>
            </a:pPr>
            <a:r>
              <a:rPr lang="fr-FR" sz="2800" dirty="0"/>
              <a:t>               m= </a:t>
            </a:r>
          </a:p>
          <a:p>
            <a:pPr marL="118872" indent="0" algn="just">
              <a:buNone/>
            </a:pPr>
            <a:r>
              <a:rPr lang="fr-FR" sz="2800" dirty="0"/>
              <a:t>                         masse de solvant en Kg</a:t>
            </a:r>
          </a:p>
          <a:p>
            <a:endParaRPr lang="ar-DZ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B6682D4-9A79-5423-C1A9-3E20551FD26B}"/>
              </a:ext>
            </a:extLst>
          </p:cNvPr>
          <p:cNvCxnSpPr>
            <a:cxnSpLocks/>
          </p:cNvCxnSpPr>
          <p:nvPr/>
        </p:nvCxnSpPr>
        <p:spPr>
          <a:xfrm>
            <a:off x="2123728" y="5517232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BF250-DD90-3A2F-BE37-33D3D404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29" y="188640"/>
            <a:ext cx="8229600" cy="1252728"/>
          </a:xfrm>
        </p:spPr>
        <p:txBody>
          <a:bodyPr/>
          <a:lstStyle/>
          <a:p>
            <a:r>
              <a:rPr lang="fr-FR" sz="4800" dirty="0"/>
              <a:t>La molalité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9C673A-282D-D6FB-C4D9-CB97D019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625609"/>
          </a:xfrm>
        </p:spPr>
        <p:txBody>
          <a:bodyPr>
            <a:normAutofit/>
          </a:bodyPr>
          <a:lstStyle/>
          <a:p>
            <a:pPr algn="just"/>
            <a:r>
              <a:rPr lang="fr-FR" sz="2800" dirty="0"/>
              <a:t>Par exemple, si vous dissolvez </a:t>
            </a:r>
            <a:r>
              <a:rPr lang="fr-FR" sz="2800" b="1" dirty="0"/>
              <a:t>1 mole </a:t>
            </a:r>
            <a:r>
              <a:rPr lang="fr-FR" sz="2800" dirty="0"/>
              <a:t>de soluté dans </a:t>
            </a:r>
            <a:r>
              <a:rPr lang="fr-FR" sz="2800" b="1" dirty="0"/>
              <a:t>1 kilogramme </a:t>
            </a:r>
            <a:r>
              <a:rPr lang="fr-FR" sz="2800" dirty="0"/>
              <a:t>de solvant, </a:t>
            </a:r>
            <a:r>
              <a:rPr lang="fr-FR" sz="2800" b="1" dirty="0"/>
              <a:t>la molalité de la solution est de 1 mol/kg.</a:t>
            </a:r>
            <a:r>
              <a:rPr lang="fr-FR" sz="2800" dirty="0"/>
              <a:t> 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b="1" dirty="0"/>
              <a:t>La molalité </a:t>
            </a:r>
            <a:r>
              <a:rPr lang="fr-FR" sz="2800" dirty="0"/>
              <a:t>est particulièrement utile dans les études thermodynamiques, car elle ne dépend pas de la température et est plus stable que la molarité lorsqu'il s'agit de changements de volume dus à des variations de température.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07621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556792"/>
            <a:ext cx="8458200" cy="4968552"/>
          </a:xfrm>
        </p:spPr>
        <p:txBody>
          <a:bodyPr>
            <a:noAutofit/>
          </a:bodyPr>
          <a:lstStyle/>
          <a:p>
            <a:pPr algn="just"/>
            <a:r>
              <a:rPr lang="fr-FR" sz="2800" dirty="0"/>
              <a:t>Diluer une solution, c’est </a:t>
            </a:r>
            <a:r>
              <a:rPr lang="fr-FR" sz="2800" b="1" dirty="0"/>
              <a:t>augmenter</a:t>
            </a:r>
            <a:r>
              <a:rPr lang="fr-FR" sz="2800" dirty="0"/>
              <a:t> le </a:t>
            </a:r>
            <a:r>
              <a:rPr lang="fr-FR" sz="2800" b="1" dirty="0"/>
              <a:t>volume du solvant </a:t>
            </a:r>
            <a:r>
              <a:rPr lang="fr-FR" sz="2800" dirty="0"/>
              <a:t>de la solution sans changer la quantité de matière du soluté. </a:t>
            </a:r>
          </a:p>
          <a:p>
            <a:pPr algn="just">
              <a:buNone/>
            </a:pPr>
            <a:endParaRPr lang="fr-FR" sz="2800" dirty="0"/>
          </a:p>
          <a:p>
            <a:pPr algn="just"/>
            <a:r>
              <a:rPr lang="fr-FR" sz="2800" dirty="0"/>
              <a:t>La solution que l’on veut diluer est appelée solution mère. Son volume sera noté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Vm</a:t>
            </a:r>
            <a:r>
              <a:rPr lang="fr-FR" sz="2800" dirty="0"/>
              <a:t>, sa concentration sera notée </a:t>
            </a:r>
            <a:r>
              <a:rPr lang="fr-FR" sz="2800" dirty="0">
                <a:solidFill>
                  <a:srgbClr val="FF0000"/>
                </a:solidFill>
              </a:rPr>
              <a:t>cm</a:t>
            </a:r>
            <a:r>
              <a:rPr lang="fr-FR" sz="2800" dirty="0"/>
              <a:t>. </a:t>
            </a:r>
          </a:p>
          <a:p>
            <a:pPr algn="just">
              <a:buNone/>
            </a:pPr>
            <a:endParaRPr lang="fr-FR" sz="2800" dirty="0"/>
          </a:p>
          <a:p>
            <a:pPr algn="just"/>
            <a:r>
              <a:rPr lang="fr-FR" sz="2800" dirty="0"/>
              <a:t>La ou les solutions obtenues à partir de la solution mère seront appelées solutions filles. Leur volume sera notée </a:t>
            </a:r>
            <a:r>
              <a:rPr lang="fr-FR" sz="2800" dirty="0">
                <a:solidFill>
                  <a:srgbClr val="FF0000"/>
                </a:solidFill>
              </a:rPr>
              <a:t>Vf</a:t>
            </a:r>
            <a:r>
              <a:rPr lang="fr-FR" sz="2800" dirty="0"/>
              <a:t> et sa concentration sera notée </a:t>
            </a:r>
            <a:r>
              <a:rPr lang="fr-FR" sz="2800" dirty="0" err="1">
                <a:solidFill>
                  <a:srgbClr val="FF0000"/>
                </a:solidFill>
              </a:rPr>
              <a:t>cf</a:t>
            </a:r>
            <a:r>
              <a:rPr lang="fr-FR" sz="2800" dirty="0"/>
              <a:t>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/>
              <a:t>D’après la définition d’une dilution, la quantité de matière du soluté ne change pas ; alors en utilisant la formule suivante: </a:t>
            </a:r>
          </a:p>
          <a:p>
            <a:endParaRPr lang="fr-FR" dirty="0"/>
          </a:p>
          <a:p>
            <a:pPr algn="ctr">
              <a:buNone/>
            </a:pPr>
            <a:r>
              <a:rPr lang="fr-FR" dirty="0"/>
              <a:t>n = cm×</a:t>
            </a:r>
            <a:r>
              <a:rPr lang="fr-FR" dirty="0" err="1"/>
              <a:t>Vm</a:t>
            </a:r>
            <a:r>
              <a:rPr lang="fr-FR" dirty="0"/>
              <a:t> = </a:t>
            </a:r>
            <a:r>
              <a:rPr lang="fr-FR" dirty="0" err="1"/>
              <a:t>cf</a:t>
            </a:r>
            <a:r>
              <a:rPr lang="fr-FR" dirty="0"/>
              <a:t>×Vf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7931224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fr-FR" sz="2800" b="1" dirty="0"/>
              <a:t>exemple : </a:t>
            </a:r>
          </a:p>
          <a:p>
            <a:pPr marL="0" indent="0" algn="just">
              <a:buNone/>
            </a:pPr>
            <a:r>
              <a:rPr lang="fr-FR" sz="2800" dirty="0"/>
              <a:t>On dispose d’une solution mère d’acide chlorhydrique de concentration 1,0 mol/L. On veut obtenir une solution fille de volume 100 </a:t>
            </a:r>
            <a:r>
              <a:rPr lang="fr-FR" sz="2800" dirty="0" err="1"/>
              <a:t>mL</a:t>
            </a:r>
            <a:r>
              <a:rPr lang="fr-FR" sz="2800" dirty="0"/>
              <a:t> et de concentration 0,10 mol/L.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800" dirty="0"/>
              <a:t>calculez de volume de solution mère que l’on doit prélever 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800" b="1" dirty="0"/>
              <a:t>Réponse:</a:t>
            </a:r>
            <a:r>
              <a:rPr lang="fr-FR" sz="2800" dirty="0"/>
              <a:t> </a:t>
            </a:r>
            <a:r>
              <a:rPr lang="fr-FR" sz="2800" dirty="0" err="1"/>
              <a:t>Vm</a:t>
            </a:r>
            <a:r>
              <a:rPr lang="fr-FR" sz="2800" dirty="0"/>
              <a:t> =Cf . Vf/Cm </a:t>
            </a:r>
          </a:p>
          <a:p>
            <a:pPr algn="just">
              <a:buNone/>
            </a:pPr>
            <a:r>
              <a:rPr lang="fr-FR" sz="2800" dirty="0"/>
              <a:t>                          </a:t>
            </a:r>
            <a:r>
              <a:rPr lang="fr-FR" sz="2800" dirty="0" err="1"/>
              <a:t>Vm</a:t>
            </a:r>
            <a:r>
              <a:rPr lang="fr-FR" sz="2800" dirty="0"/>
              <a:t> = (0,10)(100/1000)/1,0=0,01</a:t>
            </a:r>
          </a:p>
          <a:p>
            <a:pPr algn="just">
              <a:buNone/>
            </a:pPr>
            <a:r>
              <a:rPr lang="fr-FR" sz="2800" dirty="0"/>
              <a:t>                          </a:t>
            </a:r>
            <a:r>
              <a:rPr lang="fr-FR" sz="2800" dirty="0" err="1"/>
              <a:t>Vm</a:t>
            </a:r>
            <a:r>
              <a:rPr lang="fr-FR" sz="2800" dirty="0"/>
              <a:t> =0,01 L= 10ml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435280" cy="1252728"/>
          </a:xfrm>
        </p:spPr>
        <p:txBody>
          <a:bodyPr>
            <a:normAutofit fontScale="90000"/>
          </a:bodyPr>
          <a:lstStyle/>
          <a:p>
            <a:pPr algn="just"/>
            <a:r>
              <a:rPr lang="fr-FR" dirty="0"/>
              <a:t>Préparation d’une solution fille de concentration voulue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FR" dirty="0"/>
              <a:t>Qu’est-ce qu’une solution ?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b="1" dirty="0"/>
              <a:t>A retenir :</a:t>
            </a:r>
          </a:p>
          <a:p>
            <a:pPr algn="just"/>
            <a:r>
              <a:rPr lang="fr-FR" dirty="0"/>
              <a:t>Le soluté peut être solide, liquide ou gazeux, mais sera toujours en petite quantité par rapport au solvant. </a:t>
            </a:r>
          </a:p>
          <a:p>
            <a:pPr algn="just"/>
            <a:r>
              <a:rPr lang="fr-FR" dirty="0"/>
              <a:t>Une solution peut contenir soit des molécules, soit des ions, soit les deux.</a:t>
            </a:r>
          </a:p>
          <a:p>
            <a:pPr algn="just"/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Lorsque le solvant est </a:t>
            </a:r>
            <a:r>
              <a:rPr lang="fr-FR" b="1" dirty="0">
                <a:solidFill>
                  <a:srgbClr val="FF0000"/>
                </a:solidFill>
              </a:rPr>
              <a:t>l’eau,</a:t>
            </a:r>
            <a:r>
              <a:rPr lang="fr-FR" dirty="0">
                <a:solidFill>
                  <a:srgbClr val="FF0000"/>
                </a:solidFill>
              </a:rPr>
              <a:t> on parle de </a:t>
            </a:r>
            <a:r>
              <a:rPr lang="fr-FR" b="1" dirty="0">
                <a:solidFill>
                  <a:srgbClr val="FF0000"/>
                </a:solidFill>
              </a:rPr>
              <a:t>solution aqueuse.</a:t>
            </a:r>
            <a:endParaRPr lang="fr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7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Solutions (exemples)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Solide</a:t>
            </a:r>
            <a:r>
              <a:rPr lang="fr-CA" dirty="0"/>
              <a:t> dissout dans un </a:t>
            </a:r>
            <a:r>
              <a:rPr lang="fr-CA" b="1" dirty="0"/>
              <a:t>liquide</a:t>
            </a:r>
          </a:p>
        </p:txBody>
      </p:sp>
      <p:pic>
        <p:nvPicPr>
          <p:cNvPr id="2050" name="Picture 2" descr="http://img0.mxstatic.com/wallpapers/dafcd56ac9ff261e0cf726966bdd3401_lar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36048"/>
            <a:ext cx="6673374" cy="37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7 façons d'utiliser du sérum physiologique (et pas que pour bébé) -  Magicmaman.c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428868"/>
            <a:ext cx="6715172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960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Liquide</a:t>
            </a:r>
            <a:r>
              <a:rPr lang="fr-CA" dirty="0"/>
              <a:t> dissout dans un </a:t>
            </a:r>
            <a:r>
              <a:rPr lang="fr-CA" b="1" dirty="0"/>
              <a:t>liquide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22719"/>
            <a:ext cx="6429420" cy="376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fr-CA" dirty="0"/>
              <a:t>Solutions (exemples)</a:t>
            </a:r>
          </a:p>
        </p:txBody>
      </p:sp>
    </p:spTree>
    <p:extLst>
      <p:ext uri="{BB962C8B-B14F-4D97-AF65-F5344CB8AC3E}">
        <p14:creationId xmlns:p14="http://schemas.microsoft.com/office/powerpoint/2010/main" val="19199601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/>
              <a:t>Gaz</a:t>
            </a:r>
            <a:r>
              <a:rPr lang="fr-CA" dirty="0"/>
              <a:t> dissout dans un </a:t>
            </a:r>
            <a:r>
              <a:rPr lang="fr-CA" b="1" dirty="0"/>
              <a:t>liquide</a:t>
            </a:r>
          </a:p>
        </p:txBody>
      </p:sp>
      <p:pic>
        <p:nvPicPr>
          <p:cNvPr id="14338" name="Picture 2" descr="Boissons gazeuses et sodas: leurs effets néfastes sur notre sant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71744"/>
            <a:ext cx="6286544" cy="3696917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fr-CA" dirty="0"/>
              <a:t>Solutions (exemples)</a:t>
            </a:r>
          </a:p>
        </p:txBody>
      </p:sp>
    </p:spTree>
    <p:extLst>
      <p:ext uri="{BB962C8B-B14F-4D97-AF65-F5344CB8AC3E}">
        <p14:creationId xmlns:p14="http://schemas.microsoft.com/office/powerpoint/2010/main" val="1919960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solubilité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679496"/>
            <a:ext cx="83632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600" b="1" dirty="0">
                <a:solidFill>
                  <a:srgbClr val="FF0000"/>
                </a:solidFill>
              </a:rPr>
              <a:t>La solubilité </a:t>
            </a:r>
            <a:r>
              <a:rPr lang="fr-FR" sz="2600" dirty="0"/>
              <a:t>d'une substance correspond à la quantité maximale de </a:t>
            </a:r>
            <a:r>
              <a:rPr lang="fr-FR" sz="2600" b="1" dirty="0"/>
              <a:t>soluté</a:t>
            </a:r>
            <a:r>
              <a:rPr lang="fr-FR" sz="2600" dirty="0"/>
              <a:t> pouvant se dissoudre dans un certain volume de </a:t>
            </a:r>
            <a:r>
              <a:rPr lang="fr-FR" sz="2600" b="1" dirty="0"/>
              <a:t>solvant</a:t>
            </a:r>
            <a:r>
              <a:rPr lang="fr-FR" sz="2600" dirty="0"/>
              <a:t> à une température spécifique.</a:t>
            </a:r>
          </a:p>
          <a:p>
            <a:pPr algn="just"/>
            <a:endParaRPr lang="fr-FR" sz="2600" dirty="0"/>
          </a:p>
          <a:p>
            <a:pPr fontAlgn="base"/>
            <a:r>
              <a:rPr lang="fr-FR" sz="2600" dirty="0"/>
              <a:t>Elle est exprimée par la formule suivante:</a:t>
            </a:r>
          </a:p>
          <a:p>
            <a:pPr fontAlgn="base"/>
            <a:r>
              <a:rPr lang="fr-FR" sz="2600" b="1" dirty="0"/>
              <a:t>s = m / V</a:t>
            </a:r>
          </a:p>
          <a:p>
            <a:pPr algn="just" fontAlgn="base"/>
            <a:endParaRPr lang="fr-FR" sz="2600" dirty="0"/>
          </a:p>
          <a:p>
            <a:pPr algn="just" fontAlgn="base"/>
            <a:r>
              <a:rPr lang="fr-FR" sz="2600" b="1" dirty="0"/>
              <a:t>La solubilité </a:t>
            </a:r>
            <a:r>
              <a:rPr lang="fr-FR" sz="2600" dirty="0"/>
              <a:t>permet de déterminer la </a:t>
            </a:r>
            <a:r>
              <a:rPr lang="fr-FR" sz="2600" b="1" dirty="0"/>
              <a:t>masse maximale </a:t>
            </a:r>
            <a:r>
              <a:rPr lang="fr-FR" sz="2600" dirty="0"/>
              <a:t>de soluté qui peut être dissoute dans un solvant. C’est une donnée à prendre en compte lors de la préparation d’une solution.</a:t>
            </a:r>
          </a:p>
        </p:txBody>
      </p:sp>
    </p:spTree>
    <p:extLst>
      <p:ext uri="{BB962C8B-B14F-4D97-AF65-F5344CB8AC3E}">
        <p14:creationId xmlns:p14="http://schemas.microsoft.com/office/powerpoint/2010/main" val="30205293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4320" y="1775191"/>
            <a:ext cx="8412480" cy="4625609"/>
          </a:xfrm>
        </p:spPr>
        <p:txBody>
          <a:bodyPr/>
          <a:lstStyle/>
          <a:p>
            <a:pPr>
              <a:buNone/>
            </a:pPr>
            <a:r>
              <a:rPr lang="fr-FR" b="1" dirty="0"/>
              <a:t>Exemple:</a:t>
            </a:r>
          </a:p>
          <a:p>
            <a:pPr marL="0" indent="0" algn="just">
              <a:buNone/>
            </a:pPr>
            <a:r>
              <a:rPr lang="fr-FR" dirty="0"/>
              <a:t>La solubilité du sulfate de magnésium est de 255 g/L. Une solution de 200 </a:t>
            </a:r>
            <a:r>
              <a:rPr lang="fr-FR" dirty="0" err="1"/>
              <a:t>mL</a:t>
            </a:r>
            <a:r>
              <a:rPr lang="fr-FR" dirty="0"/>
              <a:t> pourra donc contenir une masse maximale de:</a:t>
            </a:r>
          </a:p>
          <a:p>
            <a:pPr marL="0" indent="0">
              <a:buNone/>
            </a:pPr>
            <a:r>
              <a:rPr lang="fr-FR" dirty="0"/>
              <a:t>m = </a:t>
            </a:r>
            <a:r>
              <a:rPr lang="fr-FR" dirty="0" err="1"/>
              <a:t>s.V</a:t>
            </a:r>
            <a:br>
              <a:rPr lang="fr-FR" dirty="0"/>
            </a:br>
            <a:r>
              <a:rPr lang="fr-FR" dirty="0"/>
              <a:t>m= 255.0,200</a:t>
            </a:r>
            <a:br>
              <a:rPr lang="fr-FR" dirty="0"/>
            </a:br>
            <a:r>
              <a:rPr lang="fr-FR" dirty="0"/>
              <a:t>donc: m = 51,0 g de sulfate de magnésium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CA" dirty="0"/>
              <a:t>La solubilité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155448"/>
            <a:ext cx="8929718" cy="1252728"/>
          </a:xfrm>
        </p:spPr>
        <p:txBody>
          <a:bodyPr>
            <a:noAutofit/>
          </a:bodyPr>
          <a:lstStyle/>
          <a:p>
            <a:r>
              <a:rPr lang="fr-CA" sz="3600" b="1" dirty="0"/>
              <a:t>La solubilité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72816"/>
            <a:ext cx="8390166" cy="4625609"/>
          </a:xfrm>
        </p:spPr>
        <p:txBody>
          <a:bodyPr>
            <a:normAutofit lnSpcReduction="10000"/>
          </a:bodyPr>
          <a:lstStyle/>
          <a:p>
            <a:pPr marL="457200" indent="-457200" algn="just"/>
            <a:r>
              <a:rPr lang="fr-FR" dirty="0"/>
              <a:t>La solubilité dépend des forces intermoléculaires entre </a:t>
            </a:r>
            <a:r>
              <a:rPr lang="fr-CA" b="1" dirty="0"/>
              <a:t>:</a:t>
            </a:r>
          </a:p>
          <a:p>
            <a:pPr marL="0" indent="0" algn="just">
              <a:buNone/>
            </a:pPr>
            <a:endParaRPr lang="fr-CA" b="1" dirty="0"/>
          </a:p>
          <a:p>
            <a:pPr marL="546100" lvl="0" indent="0">
              <a:buFont typeface="+mj-lt"/>
              <a:buAutoNum type="arabicPeriod"/>
            </a:pPr>
            <a:r>
              <a:rPr lang="fr-CA" dirty="0"/>
              <a:t>Les particules du soluté les unes aux autres.</a:t>
            </a:r>
          </a:p>
          <a:p>
            <a:pPr marL="546100" lvl="0" indent="0">
              <a:buFont typeface="+mj-lt"/>
              <a:buAutoNum type="arabicPeriod"/>
            </a:pPr>
            <a:r>
              <a:rPr lang="fr-CA" dirty="0"/>
              <a:t>Les particules du soluté à celles du solvant.</a:t>
            </a:r>
          </a:p>
          <a:p>
            <a:pPr marL="546100" lvl="0" indent="0">
              <a:buFont typeface="+mj-lt"/>
              <a:buAutoNum type="arabicPeriod"/>
            </a:pPr>
            <a:r>
              <a:rPr lang="fr-CA" dirty="0"/>
              <a:t>Les particules de solvant les unes aux autres.</a:t>
            </a:r>
          </a:p>
          <a:p>
            <a:pPr marL="546100" lvl="0" indent="0">
              <a:buNone/>
            </a:pPr>
            <a:endParaRPr lang="fr-CA" dirty="0"/>
          </a:p>
          <a:p>
            <a:pPr marL="457200" indent="-457200"/>
            <a:r>
              <a:rPr lang="fr-FR" dirty="0"/>
              <a:t>Plus les forces d'attraction entre le soluté et le solvant sont fortes, plus la solubilité du soluté dans le solvant sera élevée.</a:t>
            </a:r>
            <a:endParaRPr lang="fr-CA" dirty="0"/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48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6012</TotalTime>
  <Words>1093</Words>
  <Application>Microsoft Office PowerPoint</Application>
  <PresentationFormat>Affichage à l'écran (4:3)</PresentationFormat>
  <Paragraphs>123</Paragraphs>
  <Slides>24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Corbel</vt:lpstr>
      <vt:lpstr>Wingdings</vt:lpstr>
      <vt:lpstr>Wingdings 2</vt:lpstr>
      <vt:lpstr>Wingdings 3</vt:lpstr>
      <vt:lpstr>Module</vt:lpstr>
      <vt:lpstr> Les solutions </vt:lpstr>
      <vt:lpstr> Qu’est-ce qu’une solution ? </vt:lpstr>
      <vt:lpstr> Qu’est-ce qu’une solution ? </vt:lpstr>
      <vt:lpstr>Solutions (exemples)</vt:lpstr>
      <vt:lpstr>Solutions (exemples)</vt:lpstr>
      <vt:lpstr>Solutions (exemples)</vt:lpstr>
      <vt:lpstr>La solubilité</vt:lpstr>
      <vt:lpstr>La solubilité</vt:lpstr>
      <vt:lpstr>La solubilité </vt:lpstr>
      <vt:lpstr>La solubilité </vt:lpstr>
      <vt:lpstr>La solubilité</vt:lpstr>
      <vt:lpstr>Solubilité maximale</vt:lpstr>
      <vt:lpstr>Solubilité maximale</vt:lpstr>
      <vt:lpstr>Solution Saturée</vt:lpstr>
      <vt:lpstr>Solution Saturée</vt:lpstr>
      <vt:lpstr>La concentration</vt:lpstr>
      <vt:lpstr>La concentration massique</vt:lpstr>
      <vt:lpstr>La concentration molaire</vt:lpstr>
      <vt:lpstr>La molarité</vt:lpstr>
      <vt:lpstr>La molalité</vt:lpstr>
      <vt:lpstr>La molalité</vt:lpstr>
      <vt:lpstr>La dilution</vt:lpstr>
      <vt:lpstr>La dilution</vt:lpstr>
      <vt:lpstr>Préparation d’une solution fille de concentration voulue : </vt:lpstr>
    </vt:vector>
  </TitlesOfParts>
  <Company>csdccs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Amir Zeroual</cp:lastModifiedBy>
  <cp:revision>449</cp:revision>
  <dcterms:created xsi:type="dcterms:W3CDTF">2013-11-19T13:59:21Z</dcterms:created>
  <dcterms:modified xsi:type="dcterms:W3CDTF">2024-10-26T04:52:51Z</dcterms:modified>
</cp:coreProperties>
</file>