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70" r:id="rId6"/>
    <p:sldId id="261" r:id="rId7"/>
    <p:sldId id="262" r:id="rId8"/>
    <p:sldId id="263" r:id="rId9"/>
    <p:sldId id="264" r:id="rId10"/>
    <p:sldId id="265" r:id="rId11"/>
    <p:sldId id="266" r:id="rId12"/>
    <p:sldId id="269" r:id="rId13"/>
    <p:sldId id="267" r:id="rId14"/>
    <p:sldId id="268" r:id="rId15"/>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E1D87805-92DF-41B3-AB33-E194D171F107}" type="datetimeFigureOut">
              <a:rPr lang="ar-DZ" smtClean="0"/>
              <a:pPr/>
              <a:t>09-05-1443</a:t>
            </a:fld>
            <a:endParaRPr lang="ar-DZ"/>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DZ"/>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BEA07248-4B50-4DD6-8F51-0B7526D0304F}"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E1D87805-92DF-41B3-AB33-E194D171F107}" type="datetimeFigureOut">
              <a:rPr lang="ar-DZ" smtClean="0"/>
              <a:pPr/>
              <a:t>09-05-1443</a:t>
            </a:fld>
            <a:endParaRPr lang="ar-DZ"/>
          </a:p>
        </p:txBody>
      </p:sp>
      <p:sp>
        <p:nvSpPr>
          <p:cNvPr id="5" name="عنصر نائب للتذييل 4"/>
          <p:cNvSpPr>
            <a:spLocks noGrp="1"/>
          </p:cNvSpPr>
          <p:nvPr>
            <p:ph type="ftr" sz="quarter" idx="11"/>
          </p:nvPr>
        </p:nvSpPr>
        <p:spPr/>
        <p:txBody>
          <a:bodyPr/>
          <a:lstStyle/>
          <a:p>
            <a:endParaRPr lang="ar-DZ"/>
          </a:p>
        </p:txBody>
      </p:sp>
      <p:sp>
        <p:nvSpPr>
          <p:cNvPr id="6" name="عنصر نائب لرقم الشريحة 5"/>
          <p:cNvSpPr>
            <a:spLocks noGrp="1"/>
          </p:cNvSpPr>
          <p:nvPr>
            <p:ph type="sldNum" sz="quarter" idx="12"/>
          </p:nvPr>
        </p:nvSpPr>
        <p:spPr/>
        <p:txBody>
          <a:bodyPr/>
          <a:lstStyle/>
          <a:p>
            <a:fld id="{BEA07248-4B50-4DD6-8F51-0B7526D0304F}"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E1D87805-92DF-41B3-AB33-E194D171F107}" type="datetimeFigureOut">
              <a:rPr lang="ar-DZ" smtClean="0"/>
              <a:pPr/>
              <a:t>09-05-1443</a:t>
            </a:fld>
            <a:endParaRPr lang="ar-DZ"/>
          </a:p>
        </p:txBody>
      </p:sp>
      <p:sp>
        <p:nvSpPr>
          <p:cNvPr id="5" name="عنصر نائب للتذييل 4"/>
          <p:cNvSpPr>
            <a:spLocks noGrp="1"/>
          </p:cNvSpPr>
          <p:nvPr>
            <p:ph type="ftr" sz="quarter" idx="11"/>
          </p:nvPr>
        </p:nvSpPr>
        <p:spPr/>
        <p:txBody>
          <a:bodyPr/>
          <a:lstStyle/>
          <a:p>
            <a:endParaRPr lang="ar-DZ"/>
          </a:p>
        </p:txBody>
      </p:sp>
      <p:sp>
        <p:nvSpPr>
          <p:cNvPr id="6" name="عنصر نائب لرقم الشريحة 5"/>
          <p:cNvSpPr>
            <a:spLocks noGrp="1"/>
          </p:cNvSpPr>
          <p:nvPr>
            <p:ph type="sldNum" sz="quarter" idx="12"/>
          </p:nvPr>
        </p:nvSpPr>
        <p:spPr/>
        <p:txBody>
          <a:bodyPr/>
          <a:lstStyle/>
          <a:p>
            <a:fld id="{BEA07248-4B50-4DD6-8F51-0B7526D0304F}"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4"/>
          </p:nvPr>
        </p:nvSpPr>
        <p:spPr/>
        <p:txBody>
          <a:bodyPr rtlCol="0"/>
          <a:lstStyle/>
          <a:p>
            <a:fld id="{E1D87805-92DF-41B3-AB33-E194D171F107}" type="datetimeFigureOut">
              <a:rPr lang="ar-DZ" smtClean="0"/>
              <a:pPr/>
              <a:t>09-05-1443</a:t>
            </a:fld>
            <a:endParaRPr lang="ar-DZ"/>
          </a:p>
        </p:txBody>
      </p:sp>
      <p:sp>
        <p:nvSpPr>
          <p:cNvPr id="9" name="عنصر نائب لرقم الشريحة 8"/>
          <p:cNvSpPr>
            <a:spLocks noGrp="1"/>
          </p:cNvSpPr>
          <p:nvPr>
            <p:ph type="sldNum" sz="quarter" idx="15"/>
          </p:nvPr>
        </p:nvSpPr>
        <p:spPr/>
        <p:txBody>
          <a:bodyPr rtlCol="0"/>
          <a:lstStyle/>
          <a:p>
            <a:fld id="{BEA07248-4B50-4DD6-8F51-0B7526D0304F}" type="slidenum">
              <a:rPr lang="ar-DZ" smtClean="0"/>
              <a:pPr/>
              <a:t>‹N°›</a:t>
            </a:fld>
            <a:endParaRPr lang="ar-DZ"/>
          </a:p>
        </p:txBody>
      </p:sp>
      <p:sp>
        <p:nvSpPr>
          <p:cNvPr id="10" name="عنصر نائب للتذييل 9"/>
          <p:cNvSpPr>
            <a:spLocks noGrp="1"/>
          </p:cNvSpPr>
          <p:nvPr>
            <p:ph type="ftr" sz="quarter" idx="16"/>
          </p:nvPr>
        </p:nvSpPr>
        <p:spPr/>
        <p:txBody>
          <a:bodyPr rtlCol="0"/>
          <a:lstStyle/>
          <a:p>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E1D87805-92DF-41B3-AB33-E194D171F107}" type="datetimeFigureOut">
              <a:rPr lang="ar-DZ" smtClean="0"/>
              <a:pPr/>
              <a:t>09-05-1443</a:t>
            </a:fld>
            <a:endParaRPr lang="ar-DZ"/>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DZ"/>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BEA07248-4B50-4DD6-8F51-0B7526D0304F}" type="slidenum">
              <a:rPr lang="ar-DZ" smtClean="0"/>
              <a:pPr/>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E1D87805-92DF-41B3-AB33-E194D171F107}" type="datetimeFigureOut">
              <a:rPr lang="ar-DZ" smtClean="0"/>
              <a:pPr/>
              <a:t>09-05-1443</a:t>
            </a:fld>
            <a:endParaRPr lang="ar-DZ"/>
          </a:p>
        </p:txBody>
      </p:sp>
      <p:sp>
        <p:nvSpPr>
          <p:cNvPr id="6" name="عنصر نائب للتذييل 5"/>
          <p:cNvSpPr>
            <a:spLocks noGrp="1"/>
          </p:cNvSpPr>
          <p:nvPr>
            <p:ph type="ftr" sz="quarter" idx="11"/>
          </p:nvPr>
        </p:nvSpPr>
        <p:spPr/>
        <p:txBody>
          <a:bodyPr/>
          <a:lstStyle/>
          <a:p>
            <a:endParaRPr lang="ar-DZ"/>
          </a:p>
        </p:txBody>
      </p:sp>
      <p:sp>
        <p:nvSpPr>
          <p:cNvPr id="7" name="عنصر نائب لرقم الشريحة 6"/>
          <p:cNvSpPr>
            <a:spLocks noGrp="1"/>
          </p:cNvSpPr>
          <p:nvPr>
            <p:ph type="sldNum" sz="quarter" idx="12"/>
          </p:nvPr>
        </p:nvSpPr>
        <p:spPr/>
        <p:txBody>
          <a:bodyPr/>
          <a:lstStyle/>
          <a:p>
            <a:fld id="{BEA07248-4B50-4DD6-8F51-0B7526D0304F}" type="slidenum">
              <a:rPr lang="ar-DZ" smtClean="0"/>
              <a:pPr/>
              <a:t>‹N°›</a:t>
            </a:fld>
            <a:endParaRPr lang="ar-DZ"/>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E1D87805-92DF-41B3-AB33-E194D171F107}" type="datetimeFigureOut">
              <a:rPr lang="ar-DZ" smtClean="0"/>
              <a:pPr/>
              <a:t>09-05-1443</a:t>
            </a:fld>
            <a:endParaRPr lang="ar-DZ"/>
          </a:p>
        </p:txBody>
      </p:sp>
      <p:sp>
        <p:nvSpPr>
          <p:cNvPr id="8" name="عنصر نائب للتذييل 7"/>
          <p:cNvSpPr>
            <a:spLocks noGrp="1"/>
          </p:cNvSpPr>
          <p:nvPr>
            <p:ph type="ftr" sz="quarter" idx="11"/>
          </p:nvPr>
        </p:nvSpPr>
        <p:spPr/>
        <p:txBody>
          <a:bodyPr/>
          <a:lstStyle/>
          <a:p>
            <a:endParaRPr lang="ar-DZ"/>
          </a:p>
        </p:txBody>
      </p:sp>
      <p:sp>
        <p:nvSpPr>
          <p:cNvPr id="9" name="عنصر نائب لرقم الشريحة 8"/>
          <p:cNvSpPr>
            <a:spLocks noGrp="1"/>
          </p:cNvSpPr>
          <p:nvPr>
            <p:ph type="sldNum" sz="quarter" idx="12"/>
          </p:nvPr>
        </p:nvSpPr>
        <p:spPr/>
        <p:txBody>
          <a:bodyPr/>
          <a:lstStyle/>
          <a:p>
            <a:fld id="{BEA07248-4B50-4DD6-8F51-0B7526D0304F}" type="slidenum">
              <a:rPr lang="ar-DZ" smtClean="0"/>
              <a:pPr/>
              <a:t>‹N°›</a:t>
            </a:fld>
            <a:endParaRPr lang="ar-DZ"/>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E1D87805-92DF-41B3-AB33-E194D171F107}" type="datetimeFigureOut">
              <a:rPr lang="ar-DZ" smtClean="0"/>
              <a:pPr/>
              <a:t>09-05-1443</a:t>
            </a:fld>
            <a:endParaRPr lang="ar-DZ"/>
          </a:p>
        </p:txBody>
      </p:sp>
      <p:sp>
        <p:nvSpPr>
          <p:cNvPr id="7" name="عنصر نائب لرقم الشريحة 6"/>
          <p:cNvSpPr>
            <a:spLocks noGrp="1"/>
          </p:cNvSpPr>
          <p:nvPr>
            <p:ph type="sldNum" sz="quarter" idx="11"/>
          </p:nvPr>
        </p:nvSpPr>
        <p:spPr/>
        <p:txBody>
          <a:bodyPr rtlCol="0"/>
          <a:lstStyle/>
          <a:p>
            <a:fld id="{BEA07248-4B50-4DD6-8F51-0B7526D0304F}" type="slidenum">
              <a:rPr lang="ar-DZ" smtClean="0"/>
              <a:pPr/>
              <a:t>‹N°›</a:t>
            </a:fld>
            <a:endParaRPr lang="ar-DZ"/>
          </a:p>
        </p:txBody>
      </p:sp>
      <p:sp>
        <p:nvSpPr>
          <p:cNvPr id="8" name="عنصر نائب للتذييل 7"/>
          <p:cNvSpPr>
            <a:spLocks noGrp="1"/>
          </p:cNvSpPr>
          <p:nvPr>
            <p:ph type="ftr" sz="quarter" idx="12"/>
          </p:nvPr>
        </p:nvSpPr>
        <p:spPr/>
        <p:txBody>
          <a:bodyPr rtlCol="0"/>
          <a:lstStyle/>
          <a:p>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1D87805-92DF-41B3-AB33-E194D171F107}" type="datetimeFigureOut">
              <a:rPr lang="ar-DZ" smtClean="0"/>
              <a:pPr/>
              <a:t>09-05-1443</a:t>
            </a:fld>
            <a:endParaRPr lang="ar-DZ"/>
          </a:p>
        </p:txBody>
      </p:sp>
      <p:sp>
        <p:nvSpPr>
          <p:cNvPr id="3" name="عنصر نائب للتذييل 2"/>
          <p:cNvSpPr>
            <a:spLocks noGrp="1"/>
          </p:cNvSpPr>
          <p:nvPr>
            <p:ph type="ftr" sz="quarter" idx="11"/>
          </p:nvPr>
        </p:nvSpPr>
        <p:spPr/>
        <p:txBody>
          <a:bodyPr/>
          <a:lstStyle/>
          <a:p>
            <a:endParaRPr lang="ar-DZ"/>
          </a:p>
        </p:txBody>
      </p:sp>
      <p:sp>
        <p:nvSpPr>
          <p:cNvPr id="4" name="عنصر نائب لرقم الشريحة 3"/>
          <p:cNvSpPr>
            <a:spLocks noGrp="1"/>
          </p:cNvSpPr>
          <p:nvPr>
            <p:ph type="sldNum" sz="quarter" idx="12"/>
          </p:nvPr>
        </p:nvSpPr>
        <p:spPr/>
        <p:txBody>
          <a:bodyPr/>
          <a:lstStyle/>
          <a:p>
            <a:fld id="{BEA07248-4B50-4DD6-8F51-0B7526D0304F}"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1" name="عنصر نائب للتاريخ 20"/>
          <p:cNvSpPr>
            <a:spLocks noGrp="1"/>
          </p:cNvSpPr>
          <p:nvPr>
            <p:ph type="dt" sz="half" idx="14"/>
          </p:nvPr>
        </p:nvSpPr>
        <p:spPr/>
        <p:txBody>
          <a:bodyPr rtlCol="0"/>
          <a:lstStyle/>
          <a:p>
            <a:fld id="{E1D87805-92DF-41B3-AB33-E194D171F107}" type="datetimeFigureOut">
              <a:rPr lang="ar-DZ" smtClean="0"/>
              <a:pPr/>
              <a:t>09-05-1443</a:t>
            </a:fld>
            <a:endParaRPr lang="ar-DZ"/>
          </a:p>
        </p:txBody>
      </p:sp>
      <p:sp>
        <p:nvSpPr>
          <p:cNvPr id="22" name="عنصر نائب لرقم الشريحة 21"/>
          <p:cNvSpPr>
            <a:spLocks noGrp="1"/>
          </p:cNvSpPr>
          <p:nvPr>
            <p:ph type="sldNum" sz="quarter" idx="15"/>
          </p:nvPr>
        </p:nvSpPr>
        <p:spPr/>
        <p:txBody>
          <a:bodyPr rtlCol="0"/>
          <a:lstStyle/>
          <a:p>
            <a:fld id="{BEA07248-4B50-4DD6-8F51-0B7526D0304F}" type="slidenum">
              <a:rPr lang="ar-DZ" smtClean="0"/>
              <a:pPr/>
              <a:t>‹N°›</a:t>
            </a:fld>
            <a:endParaRPr lang="ar-DZ"/>
          </a:p>
        </p:txBody>
      </p:sp>
      <p:sp>
        <p:nvSpPr>
          <p:cNvPr id="23" name="عنصر نائب للتذييل 22"/>
          <p:cNvSpPr>
            <a:spLocks noGrp="1"/>
          </p:cNvSpPr>
          <p:nvPr>
            <p:ph type="ftr" sz="quarter" idx="16"/>
          </p:nvPr>
        </p:nvSpPr>
        <p:spPr/>
        <p:txBody>
          <a:bodyPr rtlCol="0"/>
          <a:lstStyle/>
          <a:p>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E1D87805-92DF-41B3-AB33-E194D171F107}" type="datetimeFigureOut">
              <a:rPr lang="ar-DZ" smtClean="0"/>
              <a:pPr/>
              <a:t>09-05-1443</a:t>
            </a:fld>
            <a:endParaRPr lang="ar-DZ"/>
          </a:p>
        </p:txBody>
      </p:sp>
      <p:sp>
        <p:nvSpPr>
          <p:cNvPr id="18" name="عنصر نائب لرقم الشريحة 17"/>
          <p:cNvSpPr>
            <a:spLocks noGrp="1"/>
          </p:cNvSpPr>
          <p:nvPr>
            <p:ph type="sldNum" sz="quarter" idx="11"/>
          </p:nvPr>
        </p:nvSpPr>
        <p:spPr/>
        <p:txBody>
          <a:bodyPr rtlCol="0"/>
          <a:lstStyle/>
          <a:p>
            <a:fld id="{BEA07248-4B50-4DD6-8F51-0B7526D0304F}" type="slidenum">
              <a:rPr lang="ar-DZ" smtClean="0"/>
              <a:pPr/>
              <a:t>‹N°›</a:t>
            </a:fld>
            <a:endParaRPr lang="ar-DZ"/>
          </a:p>
        </p:txBody>
      </p:sp>
      <p:sp>
        <p:nvSpPr>
          <p:cNvPr id="21" name="عنصر نائب للتذييل 20"/>
          <p:cNvSpPr>
            <a:spLocks noGrp="1"/>
          </p:cNvSpPr>
          <p:nvPr>
            <p:ph type="ftr" sz="quarter" idx="12"/>
          </p:nvPr>
        </p:nvSpPr>
        <p:spPr/>
        <p:txBody>
          <a:bodyPr rtlCol="0"/>
          <a:lstStyle/>
          <a:p>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D87805-92DF-41B3-AB33-E194D171F107}" type="datetimeFigureOut">
              <a:rPr lang="ar-DZ" smtClean="0"/>
              <a:pPr/>
              <a:t>09-05-1443</a:t>
            </a:fld>
            <a:endParaRPr lang="ar-DZ"/>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DZ"/>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EA07248-4B50-4DD6-8F51-0B7526D0304F}"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11cy0qv9"/>
          <p:cNvPicPr>
            <a:picLocks noChangeAspect="1" noChangeArrowheads="1" noCrop="1"/>
          </p:cNvPicPr>
          <p:nvPr/>
        </p:nvPicPr>
        <p:blipFill>
          <a:blip r:embed="rId2" cstate="print"/>
          <a:stretch>
            <a:fillRect/>
          </a:stretch>
        </p:blipFill>
        <p:spPr bwMode="auto">
          <a:xfrm>
            <a:off x="2143108" y="0"/>
            <a:ext cx="7000892" cy="664371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DZ" sz="3600" dirty="0"/>
              <a:t>مرتكزات ثقافة الجودة الشاملة في مؤسسات التعليم العالي </a:t>
            </a:r>
          </a:p>
        </p:txBody>
      </p:sp>
      <p:sp>
        <p:nvSpPr>
          <p:cNvPr id="4" name="Organigramme : Alternative 3"/>
          <p:cNvSpPr/>
          <p:nvPr/>
        </p:nvSpPr>
        <p:spPr>
          <a:xfrm>
            <a:off x="285720" y="1428736"/>
            <a:ext cx="8286808" cy="45720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r>
              <a:rPr lang="ar-DZ" sz="2000" dirty="0">
                <a:solidFill>
                  <a:schemeClr val="tx1"/>
                </a:solidFill>
              </a:rPr>
              <a:t>من خلال التعرف على مفهوم الثقافة التنظيمية </a:t>
            </a:r>
            <a:r>
              <a:rPr lang="ar-DZ" sz="2000" dirty="0" err="1">
                <a:solidFill>
                  <a:schemeClr val="tx1"/>
                </a:solidFill>
              </a:rPr>
              <a:t>و</a:t>
            </a:r>
            <a:r>
              <a:rPr lang="ar-DZ" sz="2000" dirty="0">
                <a:solidFill>
                  <a:schemeClr val="tx1"/>
                </a:solidFill>
              </a:rPr>
              <a:t> مفهوم </a:t>
            </a:r>
            <a:r>
              <a:rPr lang="ar-DZ" sz="2000" dirty="0" err="1">
                <a:solidFill>
                  <a:schemeClr val="tx1"/>
                </a:solidFill>
              </a:rPr>
              <a:t>ادارة</a:t>
            </a:r>
            <a:r>
              <a:rPr lang="ar-DZ" sz="2000" dirty="0">
                <a:solidFill>
                  <a:schemeClr val="tx1"/>
                </a:solidFill>
              </a:rPr>
              <a:t> الجودة الشاملة </a:t>
            </a:r>
            <a:r>
              <a:rPr lang="ar-DZ" sz="2000" dirty="0" err="1">
                <a:solidFill>
                  <a:schemeClr val="tx1"/>
                </a:solidFill>
              </a:rPr>
              <a:t>و</a:t>
            </a:r>
            <a:r>
              <a:rPr lang="ar-DZ" sz="2000" dirty="0">
                <a:solidFill>
                  <a:schemeClr val="tx1"/>
                </a:solidFill>
              </a:rPr>
              <a:t> </a:t>
            </a:r>
            <a:r>
              <a:rPr lang="ar-DZ" sz="2000" dirty="0" err="1">
                <a:solidFill>
                  <a:schemeClr val="tx1"/>
                </a:solidFill>
              </a:rPr>
              <a:t>اهمية</a:t>
            </a:r>
            <a:r>
              <a:rPr lang="ar-DZ" sz="2000" dirty="0">
                <a:solidFill>
                  <a:schemeClr val="tx1"/>
                </a:solidFill>
              </a:rPr>
              <a:t> تطبيقها في مؤسسات التعليم العالي , فنجاح </a:t>
            </a:r>
            <a:r>
              <a:rPr lang="ar-DZ" sz="2000" dirty="0" err="1">
                <a:solidFill>
                  <a:schemeClr val="tx1"/>
                </a:solidFill>
              </a:rPr>
              <a:t>ادارة</a:t>
            </a:r>
            <a:r>
              <a:rPr lang="ar-DZ" sz="2000" dirty="0">
                <a:solidFill>
                  <a:schemeClr val="tx1"/>
                </a:solidFill>
              </a:rPr>
              <a:t> الجودة الشاملة </a:t>
            </a:r>
            <a:r>
              <a:rPr lang="ar-DZ" sz="2000" dirty="0" err="1">
                <a:solidFill>
                  <a:schemeClr val="tx1"/>
                </a:solidFill>
              </a:rPr>
              <a:t>يتاثر</a:t>
            </a:r>
            <a:r>
              <a:rPr lang="ar-DZ" sz="2000" dirty="0">
                <a:solidFill>
                  <a:schemeClr val="tx1"/>
                </a:solidFill>
              </a:rPr>
              <a:t> بالثقافة التنظيمية السائدة في المنظمة ’ </a:t>
            </a:r>
            <a:r>
              <a:rPr lang="ar-DZ" sz="2000" dirty="0" err="1">
                <a:solidFill>
                  <a:schemeClr val="tx1"/>
                </a:solidFill>
              </a:rPr>
              <a:t>و</a:t>
            </a:r>
            <a:r>
              <a:rPr lang="ar-DZ" sz="2000" dirty="0">
                <a:solidFill>
                  <a:schemeClr val="tx1"/>
                </a:solidFill>
              </a:rPr>
              <a:t> هذا ما اصطلح عليه الباحثين </a:t>
            </a:r>
            <a:r>
              <a:rPr lang="ar-DZ" sz="2000" dirty="0">
                <a:solidFill>
                  <a:srgbClr val="FF0000"/>
                </a:solidFill>
              </a:rPr>
              <a:t>بمصطلح ثقافة الجودة الشاملة </a:t>
            </a:r>
            <a:r>
              <a:rPr lang="ar-DZ" sz="2000" dirty="0">
                <a:solidFill>
                  <a:schemeClr val="tx1"/>
                </a:solidFill>
              </a:rPr>
              <a:t>.  فالثقافة التنظيمية بما تحتويه من قيم </a:t>
            </a:r>
            <a:r>
              <a:rPr lang="ar-DZ" sz="2000" dirty="0" err="1">
                <a:solidFill>
                  <a:schemeClr val="tx1"/>
                </a:solidFill>
              </a:rPr>
              <a:t>و</a:t>
            </a:r>
            <a:r>
              <a:rPr lang="ar-DZ" sz="2000" dirty="0">
                <a:solidFill>
                  <a:schemeClr val="tx1"/>
                </a:solidFill>
              </a:rPr>
              <a:t> معتقدات ، </a:t>
            </a:r>
            <a:r>
              <a:rPr lang="ar-DZ" sz="2000" dirty="0" err="1">
                <a:solidFill>
                  <a:schemeClr val="tx1"/>
                </a:solidFill>
              </a:rPr>
              <a:t>و</a:t>
            </a:r>
            <a:r>
              <a:rPr lang="ar-DZ" sz="2000" dirty="0">
                <a:solidFill>
                  <a:schemeClr val="tx1"/>
                </a:solidFill>
              </a:rPr>
              <a:t> اتجاهات يمكن </a:t>
            </a:r>
            <a:r>
              <a:rPr lang="ar-DZ" sz="2000" dirty="0" err="1">
                <a:solidFill>
                  <a:schemeClr val="tx1"/>
                </a:solidFill>
              </a:rPr>
              <a:t>ان</a:t>
            </a:r>
            <a:r>
              <a:rPr lang="ar-DZ" sz="2000" dirty="0">
                <a:solidFill>
                  <a:schemeClr val="tx1"/>
                </a:solidFill>
              </a:rPr>
              <a:t> تدعم نمو </a:t>
            </a:r>
            <a:r>
              <a:rPr lang="ar-DZ" sz="2000" dirty="0" err="1">
                <a:solidFill>
                  <a:schemeClr val="tx1"/>
                </a:solidFill>
              </a:rPr>
              <a:t>و</a:t>
            </a:r>
            <a:r>
              <a:rPr lang="ar-DZ" sz="2000" dirty="0">
                <a:solidFill>
                  <a:schemeClr val="tx1"/>
                </a:solidFill>
              </a:rPr>
              <a:t> استمرار نجاح </a:t>
            </a:r>
            <a:r>
              <a:rPr lang="ar-DZ" sz="2000" dirty="0" err="1">
                <a:solidFill>
                  <a:schemeClr val="tx1"/>
                </a:solidFill>
              </a:rPr>
              <a:t>ادارة</a:t>
            </a:r>
            <a:r>
              <a:rPr lang="ar-DZ" sz="2000" dirty="0">
                <a:solidFill>
                  <a:schemeClr val="tx1"/>
                </a:solidFill>
              </a:rPr>
              <a:t> الجودة الشاملة ، كما قد تشكل عائق </a:t>
            </a:r>
            <a:r>
              <a:rPr lang="ar-DZ" sz="2000" dirty="0" err="1">
                <a:solidFill>
                  <a:schemeClr val="tx1"/>
                </a:solidFill>
              </a:rPr>
              <a:t>امام</a:t>
            </a:r>
            <a:r>
              <a:rPr lang="ar-DZ" sz="2000" dirty="0">
                <a:solidFill>
                  <a:schemeClr val="tx1"/>
                </a:solidFill>
              </a:rPr>
              <a:t> سبل نجاح </a:t>
            </a:r>
            <a:r>
              <a:rPr lang="ar-DZ" sz="2000" dirty="0" err="1">
                <a:solidFill>
                  <a:schemeClr val="tx1"/>
                </a:solidFill>
              </a:rPr>
              <a:t>ادارة</a:t>
            </a:r>
            <a:r>
              <a:rPr lang="ar-DZ" sz="2000" dirty="0">
                <a:solidFill>
                  <a:schemeClr val="tx1"/>
                </a:solidFill>
              </a:rPr>
              <a:t> الجودة الشاملة . </a:t>
            </a:r>
          </a:p>
          <a:p>
            <a:pPr algn="ctr"/>
            <a:r>
              <a:rPr lang="ar-DZ" sz="2000" dirty="0">
                <a:solidFill>
                  <a:schemeClr val="tx1"/>
                </a:solidFill>
              </a:rPr>
              <a:t>و عليه ما يمكن </a:t>
            </a:r>
            <a:r>
              <a:rPr lang="ar-DZ" sz="2000" dirty="0">
                <a:solidFill>
                  <a:srgbClr val="002060"/>
                </a:solidFill>
              </a:rPr>
              <a:t>استنتاجه </a:t>
            </a:r>
            <a:r>
              <a:rPr lang="ar-DZ" sz="2000" dirty="0" err="1">
                <a:solidFill>
                  <a:srgbClr val="002060"/>
                </a:solidFill>
              </a:rPr>
              <a:t>ان</a:t>
            </a:r>
            <a:r>
              <a:rPr lang="ar-DZ" sz="2000" dirty="0">
                <a:solidFill>
                  <a:srgbClr val="002060"/>
                </a:solidFill>
              </a:rPr>
              <a:t> الثقافة التنظيمية الملائمة للجودة في التعليم العالي </a:t>
            </a:r>
            <a:r>
              <a:rPr lang="ar-DZ" sz="2000" dirty="0">
                <a:solidFill>
                  <a:schemeClr val="tx1"/>
                </a:solidFill>
              </a:rPr>
              <a:t>هي مجموعة من القيم ، المعتقدات </a:t>
            </a:r>
            <a:r>
              <a:rPr lang="ar-DZ" sz="2000" dirty="0" err="1">
                <a:solidFill>
                  <a:schemeClr val="tx1"/>
                </a:solidFill>
              </a:rPr>
              <a:t>و</a:t>
            </a:r>
            <a:r>
              <a:rPr lang="ar-DZ" sz="2000" dirty="0">
                <a:solidFill>
                  <a:schemeClr val="tx1"/>
                </a:solidFill>
              </a:rPr>
              <a:t> </a:t>
            </a:r>
            <a:r>
              <a:rPr lang="ar-DZ" sz="2000" dirty="0" err="1">
                <a:solidFill>
                  <a:schemeClr val="tx1"/>
                </a:solidFill>
              </a:rPr>
              <a:t>المارسات</a:t>
            </a:r>
            <a:r>
              <a:rPr lang="ar-DZ" sz="2000" dirty="0">
                <a:solidFill>
                  <a:schemeClr val="tx1"/>
                </a:solidFill>
              </a:rPr>
              <a:t> التي تعبر عن </a:t>
            </a:r>
            <a:r>
              <a:rPr lang="ar-DZ" sz="2000" dirty="0" err="1">
                <a:solidFill>
                  <a:schemeClr val="tx1"/>
                </a:solidFill>
              </a:rPr>
              <a:t>الاداء</a:t>
            </a:r>
            <a:r>
              <a:rPr lang="ar-DZ" sz="2000" dirty="0">
                <a:solidFill>
                  <a:schemeClr val="tx1"/>
                </a:solidFill>
              </a:rPr>
              <a:t> </a:t>
            </a:r>
            <a:r>
              <a:rPr lang="ar-DZ" sz="2000" dirty="0" err="1">
                <a:solidFill>
                  <a:schemeClr val="tx1"/>
                </a:solidFill>
              </a:rPr>
              <a:t>الاداري</a:t>
            </a:r>
            <a:r>
              <a:rPr lang="ar-DZ" sz="2000" dirty="0">
                <a:solidFill>
                  <a:schemeClr val="tx1"/>
                </a:solidFill>
              </a:rPr>
              <a:t> لقيادة التعليم العالي .</a:t>
            </a:r>
          </a:p>
          <a:p>
            <a:pPr algn="ctr">
              <a:buFont typeface="Wingdings" pitchFamily="2" charset="2"/>
              <a:buChar char="ü"/>
            </a:pPr>
            <a:r>
              <a:rPr lang="ar-DZ" sz="2000" dirty="0">
                <a:solidFill>
                  <a:schemeClr val="tx1"/>
                </a:solidFill>
              </a:rPr>
              <a:t>و ذلك من خلال تشجيع </a:t>
            </a:r>
            <a:r>
              <a:rPr lang="ar-DZ" sz="2000" dirty="0" err="1">
                <a:solidFill>
                  <a:schemeClr val="tx1"/>
                </a:solidFill>
              </a:rPr>
              <a:t>اعضاء</a:t>
            </a:r>
            <a:r>
              <a:rPr lang="ar-DZ" sz="2000" dirty="0">
                <a:solidFill>
                  <a:schemeClr val="tx1"/>
                </a:solidFill>
              </a:rPr>
              <a:t> التعليم العالي على تطوير </a:t>
            </a:r>
            <a:r>
              <a:rPr lang="ar-DZ" sz="2000" dirty="0" err="1">
                <a:solidFill>
                  <a:schemeClr val="tx1"/>
                </a:solidFill>
              </a:rPr>
              <a:t>و</a:t>
            </a:r>
            <a:r>
              <a:rPr lang="ar-DZ" sz="2000" dirty="0">
                <a:solidFill>
                  <a:schemeClr val="tx1"/>
                </a:solidFill>
              </a:rPr>
              <a:t> تحسين العمل </a:t>
            </a:r>
          </a:p>
          <a:p>
            <a:pPr algn="ctr">
              <a:buFont typeface="Arial" pitchFamily="34" charset="0"/>
              <a:buChar char="•"/>
            </a:pPr>
            <a:r>
              <a:rPr lang="ar-DZ" sz="2000" dirty="0">
                <a:solidFill>
                  <a:schemeClr val="tx1"/>
                </a:solidFill>
              </a:rPr>
              <a:t>المشاركة في اتخاذ القرارات </a:t>
            </a:r>
            <a:r>
              <a:rPr lang="ar-DZ" sz="2000" dirty="0" err="1">
                <a:solidFill>
                  <a:schemeClr val="tx1"/>
                </a:solidFill>
              </a:rPr>
              <a:t>و</a:t>
            </a:r>
            <a:r>
              <a:rPr lang="ar-DZ" sz="2000" dirty="0">
                <a:solidFill>
                  <a:schemeClr val="tx1"/>
                </a:solidFill>
              </a:rPr>
              <a:t> كذا دعم العمل الجماعي </a:t>
            </a:r>
          </a:p>
          <a:p>
            <a:pPr algn="ctr">
              <a:buFont typeface="Wingdings" pitchFamily="2" charset="2"/>
              <a:buChar char="ü"/>
            </a:pPr>
            <a:r>
              <a:rPr lang="ar-DZ" sz="2000" dirty="0" err="1">
                <a:solidFill>
                  <a:schemeClr val="tx1"/>
                </a:solidFill>
              </a:rPr>
              <a:t>بالاضافة</a:t>
            </a:r>
            <a:r>
              <a:rPr lang="ar-DZ" sz="2000" dirty="0">
                <a:solidFill>
                  <a:schemeClr val="tx1"/>
                </a:solidFill>
              </a:rPr>
              <a:t> </a:t>
            </a:r>
            <a:r>
              <a:rPr lang="ar-DZ" sz="2000" dirty="0" err="1">
                <a:solidFill>
                  <a:schemeClr val="tx1"/>
                </a:solidFill>
              </a:rPr>
              <a:t>الى</a:t>
            </a:r>
            <a:r>
              <a:rPr lang="ar-DZ" sz="2000" dirty="0">
                <a:solidFill>
                  <a:schemeClr val="tx1"/>
                </a:solidFill>
              </a:rPr>
              <a:t> الاهتمام بتلبية احتياجات </a:t>
            </a:r>
            <a:r>
              <a:rPr lang="ar-DZ" sz="2000" dirty="0" err="1">
                <a:solidFill>
                  <a:schemeClr val="tx1"/>
                </a:solidFill>
              </a:rPr>
              <a:t>و</a:t>
            </a:r>
            <a:r>
              <a:rPr lang="ar-DZ" sz="2000" dirty="0">
                <a:solidFill>
                  <a:schemeClr val="tx1"/>
                </a:solidFill>
              </a:rPr>
              <a:t> رغبات المستفيدين من داخل </a:t>
            </a:r>
            <a:r>
              <a:rPr lang="ar-DZ" sz="2000" dirty="0" err="1">
                <a:solidFill>
                  <a:schemeClr val="tx1"/>
                </a:solidFill>
              </a:rPr>
              <a:t>و</a:t>
            </a:r>
            <a:r>
              <a:rPr lang="ar-DZ" sz="2000" dirty="0">
                <a:solidFill>
                  <a:schemeClr val="tx1"/>
                </a:solidFill>
              </a:rPr>
              <a:t> خارج المؤسسات  </a:t>
            </a:r>
            <a:r>
              <a:rPr lang="ar-DZ" sz="2000" dirty="0" err="1">
                <a:solidFill>
                  <a:schemeClr val="tx1"/>
                </a:solidFill>
              </a:rPr>
              <a:t>و</a:t>
            </a:r>
            <a:r>
              <a:rPr lang="ar-DZ" sz="2000" dirty="0">
                <a:solidFill>
                  <a:schemeClr val="tx1"/>
                </a:solidFill>
              </a:rPr>
              <a:t> تحقيق رضاهم </a:t>
            </a:r>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a:p>
            <a:pPr algn="ctr"/>
            <a:endParaRPr lang="ar-D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DZ" dirty="0"/>
              <a:t>تحديات التغيير الثقافي نحو </a:t>
            </a:r>
            <a:r>
              <a:rPr lang="ar-DZ" dirty="0" err="1"/>
              <a:t>ادارة</a:t>
            </a:r>
            <a:r>
              <a:rPr lang="ar-DZ" dirty="0"/>
              <a:t> الجودة الشاملة في التعليم العالي </a:t>
            </a:r>
          </a:p>
        </p:txBody>
      </p:sp>
      <p:sp>
        <p:nvSpPr>
          <p:cNvPr id="3" name="عنصر نائب للمحتوى 2"/>
          <p:cNvSpPr>
            <a:spLocks noGrp="1"/>
          </p:cNvSpPr>
          <p:nvPr>
            <p:ph sz="quarter" idx="1"/>
          </p:nvPr>
        </p:nvSpPr>
        <p:spPr>
          <a:xfrm>
            <a:off x="457200" y="1357298"/>
            <a:ext cx="7467600" cy="3071834"/>
          </a:xfrm>
        </p:spPr>
        <p:txBody>
          <a:bodyPr>
            <a:normAutofit fontScale="92500" lnSpcReduction="10000"/>
          </a:bodyPr>
          <a:lstStyle/>
          <a:p>
            <a:pPr>
              <a:buNone/>
            </a:pPr>
            <a:r>
              <a:rPr lang="ar-DZ" dirty="0"/>
              <a:t>تمثل إدارة الجودة </a:t>
            </a:r>
            <a:r>
              <a:rPr lang="ar-DZ" dirty="0" err="1"/>
              <a:t>الشاممة</a:t>
            </a:r>
            <a:r>
              <a:rPr lang="ar-DZ" dirty="0"/>
              <a:t> إست </a:t>
            </a:r>
            <a:r>
              <a:rPr lang="ar-DZ" dirty="0" err="1"/>
              <a:t>ا</a:t>
            </a:r>
            <a:r>
              <a:rPr lang="ar-DZ" dirty="0"/>
              <a:t> </a:t>
            </a:r>
            <a:r>
              <a:rPr lang="ar-DZ" dirty="0" err="1"/>
              <a:t>رتيجية</a:t>
            </a:r>
            <a:r>
              <a:rPr lang="ar-DZ" dirty="0"/>
              <a:t> تغيير جذري، وتبرز معالم هذا التغيير في عدة جوانب منيا التغيير الثقافي الذي قد يستغرق فترة زمنية طويلة : </a:t>
            </a:r>
          </a:p>
          <a:p>
            <a:r>
              <a:rPr lang="ar-DZ" dirty="0"/>
              <a:t>تكاليف مرتفعة </a:t>
            </a:r>
          </a:p>
          <a:p>
            <a:r>
              <a:rPr lang="ar-DZ" dirty="0"/>
              <a:t>الاستعانة بالخبراء الاستشاريين الخارجيين </a:t>
            </a:r>
          </a:p>
          <a:p>
            <a:r>
              <a:rPr lang="ar-DZ" dirty="0"/>
              <a:t>جهد من طرف فريق التغيير</a:t>
            </a:r>
          </a:p>
          <a:p>
            <a:r>
              <a:rPr lang="ar-DZ" dirty="0"/>
              <a:t>دراسة </a:t>
            </a:r>
            <a:r>
              <a:rPr lang="ar-DZ" dirty="0" err="1"/>
              <a:t>اهداف</a:t>
            </a:r>
            <a:r>
              <a:rPr lang="ar-DZ" dirty="0"/>
              <a:t> المنظمة </a:t>
            </a:r>
            <a:r>
              <a:rPr lang="ar-DZ" dirty="0" err="1"/>
              <a:t>و</a:t>
            </a:r>
            <a:r>
              <a:rPr lang="ar-DZ" dirty="0"/>
              <a:t> </a:t>
            </a:r>
            <a:r>
              <a:rPr lang="ar-DZ" dirty="0" err="1"/>
              <a:t>استراتيجية</a:t>
            </a:r>
            <a:r>
              <a:rPr lang="ar-DZ" dirty="0"/>
              <a:t> المرحلة التي تمر </a:t>
            </a:r>
            <a:r>
              <a:rPr lang="ar-DZ" dirty="0" err="1"/>
              <a:t>بها</a:t>
            </a:r>
            <a:r>
              <a:rPr lang="ar-DZ" dirty="0"/>
              <a:t> </a:t>
            </a:r>
          </a:p>
          <a:p>
            <a:r>
              <a:rPr lang="ar-DZ" dirty="0"/>
              <a:t>تحديد المحاور العامة لقاعدة الثقافة السائدة </a:t>
            </a:r>
            <a:r>
              <a:rPr lang="ar-DZ" dirty="0" err="1"/>
              <a:t>و</a:t>
            </a:r>
            <a:r>
              <a:rPr lang="ar-DZ" dirty="0"/>
              <a:t> التحول </a:t>
            </a:r>
            <a:r>
              <a:rPr lang="ar-DZ" dirty="0" err="1"/>
              <a:t>الى</a:t>
            </a:r>
            <a:r>
              <a:rPr lang="ar-DZ" dirty="0"/>
              <a:t> نمط ثقافي جديد .</a:t>
            </a:r>
          </a:p>
          <a:p>
            <a:pPr>
              <a:buNone/>
            </a:pPr>
            <a:r>
              <a:rPr lang="ar-DZ" dirty="0"/>
              <a:t>.  </a:t>
            </a:r>
          </a:p>
          <a:p>
            <a:endParaRPr lang="ar-DZ" dirty="0"/>
          </a:p>
        </p:txBody>
      </p:sp>
      <p:sp>
        <p:nvSpPr>
          <p:cNvPr id="4" name="Nuage 3"/>
          <p:cNvSpPr/>
          <p:nvPr/>
        </p:nvSpPr>
        <p:spPr>
          <a:xfrm>
            <a:off x="285720" y="4214818"/>
            <a:ext cx="4786346" cy="228601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buNone/>
            </a:pPr>
            <a:r>
              <a:rPr lang="ar-DZ" dirty="0">
                <a:solidFill>
                  <a:srgbClr val="002060"/>
                </a:solidFill>
              </a:rPr>
              <a:t>التغيير هو انتقال المؤسسة من وضع </a:t>
            </a:r>
            <a:r>
              <a:rPr lang="ar-DZ" dirty="0" err="1">
                <a:solidFill>
                  <a:srgbClr val="002060"/>
                </a:solidFill>
              </a:rPr>
              <a:t>الى</a:t>
            </a:r>
            <a:r>
              <a:rPr lang="ar-DZ" dirty="0">
                <a:solidFill>
                  <a:srgbClr val="002060"/>
                </a:solidFill>
              </a:rPr>
              <a:t> </a:t>
            </a:r>
            <a:r>
              <a:rPr lang="ar-DZ" dirty="0" err="1">
                <a:solidFill>
                  <a:srgbClr val="002060"/>
                </a:solidFill>
              </a:rPr>
              <a:t>اخر</a:t>
            </a:r>
            <a:r>
              <a:rPr lang="ar-DZ" dirty="0">
                <a:solidFill>
                  <a:srgbClr val="002060"/>
                </a:solidFill>
              </a:rPr>
              <a:t> نتيجة التغيرات </a:t>
            </a:r>
            <a:r>
              <a:rPr lang="ar-DZ" dirty="0" err="1">
                <a:solidFill>
                  <a:srgbClr val="002060"/>
                </a:solidFill>
              </a:rPr>
              <a:t>التيتحدث</a:t>
            </a:r>
            <a:r>
              <a:rPr lang="ar-DZ" dirty="0">
                <a:solidFill>
                  <a:srgbClr val="002060"/>
                </a:solidFill>
              </a:rPr>
              <a:t> في بيئة </a:t>
            </a:r>
            <a:r>
              <a:rPr lang="ar-DZ" dirty="0" err="1">
                <a:solidFill>
                  <a:srgbClr val="002060"/>
                </a:solidFill>
              </a:rPr>
              <a:t>الاعمال</a:t>
            </a:r>
            <a:r>
              <a:rPr lang="ar-DZ" dirty="0">
                <a:solidFill>
                  <a:srgbClr val="002060"/>
                </a:solidFill>
              </a:rPr>
              <a:t> و التي لها </a:t>
            </a:r>
            <a:r>
              <a:rPr lang="ar-DZ" dirty="0" err="1">
                <a:solidFill>
                  <a:srgbClr val="002060"/>
                </a:solidFill>
              </a:rPr>
              <a:t>تاثير</a:t>
            </a:r>
            <a:r>
              <a:rPr lang="ar-DZ" dirty="0">
                <a:solidFill>
                  <a:srgbClr val="002060"/>
                </a:solidFill>
              </a:rPr>
              <a:t> مهم على السير العادي </a:t>
            </a:r>
            <a:r>
              <a:rPr lang="ar-DZ" dirty="0" err="1">
                <a:solidFill>
                  <a:srgbClr val="002060"/>
                </a:solidFill>
              </a:rPr>
              <a:t>لانشطتها</a:t>
            </a:r>
            <a:r>
              <a:rPr lang="ar-DZ" dirty="0">
                <a:solidFill>
                  <a:srgbClr val="002060"/>
                </a:solidFill>
              </a:rPr>
              <a:t> .</a:t>
            </a:r>
            <a:r>
              <a:rPr lang="ar-DZ"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uage 3"/>
          <p:cNvSpPr/>
          <p:nvPr/>
        </p:nvSpPr>
        <p:spPr>
          <a:xfrm rot="19846361">
            <a:off x="80603" y="965446"/>
            <a:ext cx="5072098" cy="428628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dirty="0">
                <a:solidFill>
                  <a:srgbClr val="002060"/>
                </a:solidFill>
              </a:rPr>
              <a:t>فالتغيير يمثل </a:t>
            </a:r>
            <a:r>
              <a:rPr lang="ar-DZ" dirty="0" err="1">
                <a:solidFill>
                  <a:srgbClr val="002060"/>
                </a:solidFill>
              </a:rPr>
              <a:t>اسلوب</a:t>
            </a:r>
            <a:r>
              <a:rPr lang="ar-DZ" dirty="0">
                <a:solidFill>
                  <a:srgbClr val="002060"/>
                </a:solidFill>
              </a:rPr>
              <a:t> حياة بالنسبة للمؤسسات التي تنتهج </a:t>
            </a:r>
            <a:r>
              <a:rPr lang="ar-DZ" dirty="0" err="1">
                <a:solidFill>
                  <a:srgbClr val="002060"/>
                </a:solidFill>
              </a:rPr>
              <a:t>اسلوب</a:t>
            </a:r>
            <a:r>
              <a:rPr lang="ar-DZ" dirty="0">
                <a:solidFill>
                  <a:srgbClr val="002060"/>
                </a:solidFill>
              </a:rPr>
              <a:t> </a:t>
            </a:r>
            <a:r>
              <a:rPr lang="ar-DZ" dirty="0" err="1">
                <a:solidFill>
                  <a:srgbClr val="002060"/>
                </a:solidFill>
              </a:rPr>
              <a:t>ادارة</a:t>
            </a:r>
            <a:r>
              <a:rPr lang="ar-DZ" dirty="0">
                <a:solidFill>
                  <a:srgbClr val="002060"/>
                </a:solidFill>
              </a:rPr>
              <a:t> الجودة الشاملة حيث يكون استراتيجيا يستمد من </a:t>
            </a:r>
            <a:r>
              <a:rPr lang="ar-DZ" dirty="0" err="1">
                <a:solidFill>
                  <a:srgbClr val="002060"/>
                </a:solidFill>
              </a:rPr>
              <a:t>الاهداف</a:t>
            </a:r>
            <a:r>
              <a:rPr lang="ar-DZ" dirty="0">
                <a:solidFill>
                  <a:srgbClr val="002060"/>
                </a:solidFill>
              </a:rPr>
              <a:t> </a:t>
            </a:r>
            <a:r>
              <a:rPr lang="ar-DZ" dirty="0" err="1">
                <a:solidFill>
                  <a:srgbClr val="002060"/>
                </a:solidFill>
              </a:rPr>
              <a:t>الاستراتيجية</a:t>
            </a:r>
            <a:r>
              <a:rPr lang="ar-DZ" dirty="0">
                <a:solidFill>
                  <a:srgbClr val="002060"/>
                </a:solidFill>
              </a:rPr>
              <a:t> : </a:t>
            </a:r>
            <a:r>
              <a:rPr lang="ar-DZ" dirty="0" err="1">
                <a:solidFill>
                  <a:srgbClr val="002060"/>
                </a:solidFill>
              </a:rPr>
              <a:t>و</a:t>
            </a:r>
            <a:r>
              <a:rPr lang="ar-DZ" dirty="0">
                <a:solidFill>
                  <a:srgbClr val="002060"/>
                </a:solidFill>
              </a:rPr>
              <a:t> عليه يتصف التغيير بمجموعة من الخصائص : </a:t>
            </a:r>
          </a:p>
          <a:p>
            <a:pPr algn="ctr"/>
            <a:r>
              <a:rPr lang="ar-DZ" dirty="0">
                <a:solidFill>
                  <a:srgbClr val="002060"/>
                </a:solidFill>
              </a:rPr>
              <a:t>التغيير </a:t>
            </a:r>
            <a:r>
              <a:rPr lang="ar-DZ" dirty="0" err="1">
                <a:solidFill>
                  <a:srgbClr val="002060"/>
                </a:solidFill>
              </a:rPr>
              <a:t>امر</a:t>
            </a:r>
            <a:r>
              <a:rPr lang="ar-DZ" dirty="0">
                <a:solidFill>
                  <a:srgbClr val="002060"/>
                </a:solidFill>
              </a:rPr>
              <a:t> حتمي للتكيف مع </a:t>
            </a:r>
            <a:r>
              <a:rPr lang="ar-DZ" dirty="0" err="1">
                <a:solidFill>
                  <a:srgbClr val="002060"/>
                </a:solidFill>
              </a:rPr>
              <a:t>المتغبرات</a:t>
            </a:r>
            <a:r>
              <a:rPr lang="ar-DZ" dirty="0">
                <a:solidFill>
                  <a:srgbClr val="002060"/>
                </a:solidFill>
              </a:rPr>
              <a:t> </a:t>
            </a:r>
          </a:p>
          <a:p>
            <a:pPr algn="ctr"/>
            <a:r>
              <a:rPr lang="ar-DZ" dirty="0">
                <a:solidFill>
                  <a:srgbClr val="002060"/>
                </a:solidFill>
              </a:rPr>
              <a:t>التغيير حركة تفاؤلية </a:t>
            </a:r>
          </a:p>
          <a:p>
            <a:pPr algn="ctr"/>
            <a:r>
              <a:rPr lang="ar-DZ" dirty="0">
                <a:solidFill>
                  <a:srgbClr val="002060"/>
                </a:solidFill>
              </a:rPr>
              <a:t>التغيير عملية مستمرة </a:t>
            </a:r>
          </a:p>
          <a:p>
            <a:pPr algn="ctr"/>
            <a:r>
              <a:rPr lang="ar-DZ" dirty="0">
                <a:solidFill>
                  <a:srgbClr val="002060"/>
                </a:solidFill>
              </a:rPr>
              <a:t>التغيير عملية شاملة لكل الجوانب المؤسسة </a:t>
            </a:r>
          </a:p>
          <a:p>
            <a:pPr algn="ctr"/>
            <a:endParaRPr lang="ar-DZ" dirty="0">
              <a:solidFill>
                <a:srgbClr val="002060"/>
              </a:solidFill>
            </a:endParaRPr>
          </a:p>
        </p:txBody>
      </p:sp>
      <p:sp>
        <p:nvSpPr>
          <p:cNvPr id="6" name="Rectangle 5"/>
          <p:cNvSpPr/>
          <p:nvPr/>
        </p:nvSpPr>
        <p:spPr>
          <a:xfrm>
            <a:off x="5214942" y="285728"/>
            <a:ext cx="2857520" cy="5715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400" dirty="0">
                <a:solidFill>
                  <a:srgbClr val="002060"/>
                </a:solidFill>
              </a:rPr>
              <a:t>و يرتبط التغيير نحو الجودة الشاملة في مؤسسات التعليم العالي بمجموعة من </a:t>
            </a:r>
            <a:r>
              <a:rPr lang="ar-DZ" sz="2400" dirty="0" err="1">
                <a:solidFill>
                  <a:srgbClr val="002060"/>
                </a:solidFill>
              </a:rPr>
              <a:t>الاجراءات</a:t>
            </a:r>
            <a:r>
              <a:rPr lang="ar-DZ" sz="2400" dirty="0">
                <a:solidFill>
                  <a:srgbClr val="002060"/>
                </a:solidFill>
              </a:rPr>
              <a:t> </a:t>
            </a:r>
            <a:r>
              <a:rPr lang="ar-DZ" sz="2400" dirty="0" err="1">
                <a:solidFill>
                  <a:srgbClr val="002060"/>
                </a:solidFill>
              </a:rPr>
              <a:t>الادارية</a:t>
            </a:r>
            <a:r>
              <a:rPr lang="ar-DZ" sz="2400" dirty="0">
                <a:solidFill>
                  <a:srgbClr val="002060"/>
                </a:solidFill>
              </a:rPr>
              <a:t> داعمة منها : </a:t>
            </a:r>
          </a:p>
          <a:p>
            <a:pPr algn="ctr">
              <a:buFont typeface="Wingdings" pitchFamily="2" charset="2"/>
              <a:buChar char="ü"/>
            </a:pPr>
            <a:r>
              <a:rPr lang="ar-DZ" sz="2400" dirty="0">
                <a:solidFill>
                  <a:srgbClr val="002060"/>
                </a:solidFill>
              </a:rPr>
              <a:t>تغيير هيكل </a:t>
            </a:r>
            <a:r>
              <a:rPr lang="ar-DZ" sz="2400" dirty="0" err="1">
                <a:solidFill>
                  <a:srgbClr val="002060"/>
                </a:solidFill>
              </a:rPr>
              <a:t>المكافة</a:t>
            </a:r>
            <a:r>
              <a:rPr lang="ar-DZ" sz="2400" dirty="0">
                <a:solidFill>
                  <a:srgbClr val="002060"/>
                </a:solidFill>
              </a:rPr>
              <a:t> </a:t>
            </a:r>
          </a:p>
          <a:p>
            <a:pPr algn="ctr">
              <a:buFont typeface="Wingdings" pitchFamily="2" charset="2"/>
              <a:buChar char="ü"/>
            </a:pPr>
            <a:r>
              <a:rPr lang="ar-DZ" sz="2400" dirty="0">
                <a:solidFill>
                  <a:srgbClr val="002060"/>
                </a:solidFill>
              </a:rPr>
              <a:t>توضيح السلوك المرغوب فيه في </a:t>
            </a:r>
            <a:r>
              <a:rPr lang="ar-DZ" sz="2400" dirty="0" err="1">
                <a:solidFill>
                  <a:srgbClr val="002060"/>
                </a:solidFill>
              </a:rPr>
              <a:t>اطار</a:t>
            </a:r>
            <a:r>
              <a:rPr lang="ar-DZ" sz="2400" dirty="0">
                <a:solidFill>
                  <a:srgbClr val="002060"/>
                </a:solidFill>
              </a:rPr>
              <a:t> الدور </a:t>
            </a:r>
            <a:r>
              <a:rPr lang="ar-DZ" sz="2400" dirty="0" err="1">
                <a:solidFill>
                  <a:srgbClr val="002060"/>
                </a:solidFill>
              </a:rPr>
              <a:t>و</a:t>
            </a:r>
            <a:r>
              <a:rPr lang="ar-DZ" sz="2400" dirty="0">
                <a:solidFill>
                  <a:srgbClr val="002060"/>
                </a:solidFill>
              </a:rPr>
              <a:t> المهمة </a:t>
            </a:r>
          </a:p>
          <a:p>
            <a:pPr algn="ctr">
              <a:buFont typeface="Wingdings" pitchFamily="2" charset="2"/>
              <a:buChar char="ü"/>
            </a:pPr>
            <a:r>
              <a:rPr lang="ar-DZ" sz="2400" dirty="0" err="1">
                <a:solidFill>
                  <a:srgbClr val="002060"/>
                </a:solidFill>
              </a:rPr>
              <a:t>ابراز</a:t>
            </a:r>
            <a:r>
              <a:rPr lang="ar-DZ" sz="2400" dirty="0">
                <a:solidFill>
                  <a:srgbClr val="002060"/>
                </a:solidFill>
              </a:rPr>
              <a:t> الحاجة </a:t>
            </a:r>
            <a:r>
              <a:rPr lang="ar-DZ" sz="2400" dirty="0" err="1">
                <a:solidFill>
                  <a:srgbClr val="002060"/>
                </a:solidFill>
              </a:rPr>
              <a:t>الى</a:t>
            </a:r>
            <a:r>
              <a:rPr lang="ar-DZ" sz="2400" dirty="0">
                <a:solidFill>
                  <a:srgbClr val="002060"/>
                </a:solidFill>
              </a:rPr>
              <a:t> التغيير </a:t>
            </a:r>
          </a:p>
          <a:p>
            <a:pPr algn="ctr">
              <a:buFont typeface="Wingdings" pitchFamily="2" charset="2"/>
              <a:buChar char="ü"/>
            </a:pPr>
            <a:r>
              <a:rPr lang="ar-DZ" sz="2400" dirty="0">
                <a:solidFill>
                  <a:srgbClr val="002060"/>
                </a:solidFill>
              </a:rPr>
              <a:t>التفاعل الايجابي بين </a:t>
            </a:r>
            <a:r>
              <a:rPr lang="ar-DZ" sz="2400" dirty="0" err="1">
                <a:solidFill>
                  <a:srgbClr val="002060"/>
                </a:solidFill>
              </a:rPr>
              <a:t>اعضاء</a:t>
            </a:r>
            <a:r>
              <a:rPr lang="ar-DZ" sz="2400" dirty="0">
                <a:solidFill>
                  <a:srgbClr val="002060"/>
                </a:solidFill>
              </a:rPr>
              <a:t> المؤسسة لنشر ثقافة الجودة </a:t>
            </a:r>
          </a:p>
          <a:p>
            <a:pPr algn="ctr">
              <a:buFont typeface="Wingdings" pitchFamily="2" charset="2"/>
              <a:buChar char="ü"/>
            </a:pPr>
            <a:r>
              <a:rPr lang="ar-DZ" sz="2400" dirty="0">
                <a:solidFill>
                  <a:srgbClr val="002060"/>
                </a:solidFill>
              </a:rPr>
              <a:t>تعليم </a:t>
            </a:r>
            <a:r>
              <a:rPr lang="ar-DZ" sz="2400" dirty="0" err="1">
                <a:solidFill>
                  <a:srgbClr val="002060"/>
                </a:solidFill>
              </a:rPr>
              <a:t>و</a:t>
            </a:r>
            <a:r>
              <a:rPr lang="ar-DZ" sz="2400" dirty="0">
                <a:solidFill>
                  <a:srgbClr val="002060"/>
                </a:solidFill>
              </a:rPr>
              <a:t> تكوين العاملين لزيادة الكفاءة المطلوبة </a:t>
            </a:r>
          </a:p>
          <a:p>
            <a:pPr algn="ctr"/>
            <a:endParaRPr lang="ar-D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42852"/>
            <a:ext cx="8501122" cy="1000132"/>
          </a:xfrm>
        </p:spPr>
        <p:style>
          <a:lnRef idx="1">
            <a:schemeClr val="accent3"/>
          </a:lnRef>
          <a:fillRef idx="2">
            <a:schemeClr val="accent3"/>
          </a:fillRef>
          <a:effectRef idx="1">
            <a:schemeClr val="accent3"/>
          </a:effectRef>
          <a:fontRef idx="minor">
            <a:schemeClr val="dk1"/>
          </a:fontRef>
        </p:style>
        <p:txBody>
          <a:bodyPr>
            <a:normAutofit/>
          </a:bodyPr>
          <a:lstStyle/>
          <a:p>
            <a:pPr algn="r"/>
            <a:r>
              <a:rPr lang="ar-DZ" sz="2800" b="1"/>
              <a:t>أبعاد الثقافة التنظيمية الملائمة لتطبيق إدارة الجودة الشاملة في التعليم العالي</a:t>
            </a:r>
            <a:r>
              <a:rPr lang="fr-FR" sz="2800" b="1"/>
              <a:t>:</a:t>
            </a:r>
            <a:r>
              <a:rPr lang="ar-DZ" sz="2800" b="1"/>
              <a:t> </a:t>
            </a:r>
          </a:p>
        </p:txBody>
      </p:sp>
      <p:sp>
        <p:nvSpPr>
          <p:cNvPr id="4" name="مستطيل 3"/>
          <p:cNvSpPr/>
          <p:nvPr/>
        </p:nvSpPr>
        <p:spPr>
          <a:xfrm>
            <a:off x="6072198" y="1928802"/>
            <a:ext cx="2643206" cy="1785950"/>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DZ" sz="2000" b="1">
                <a:solidFill>
                  <a:schemeClr val="bg1"/>
                </a:solidFill>
              </a:rPr>
              <a:t>إلزام القيادة العليا للمؤسسات التعليمية بخلق ثقافة توجه العاملين للمشاركة في التطوير والتحسين.</a:t>
            </a:r>
          </a:p>
        </p:txBody>
      </p:sp>
      <p:sp>
        <p:nvSpPr>
          <p:cNvPr id="9" name="مستطيل 8"/>
          <p:cNvSpPr/>
          <p:nvPr/>
        </p:nvSpPr>
        <p:spPr>
          <a:xfrm>
            <a:off x="214282" y="1928802"/>
            <a:ext cx="2643206" cy="1643074"/>
          </a:xfrm>
          <a:prstGeom prst="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ar-DZ" sz="2000" b="1"/>
              <a:t>السعي لتحقيق توقعات العميل الداخلي أو الخارجي لكسب رضاه وولائه.</a:t>
            </a:r>
          </a:p>
        </p:txBody>
      </p:sp>
      <p:sp>
        <p:nvSpPr>
          <p:cNvPr id="10" name="مستطيل 9"/>
          <p:cNvSpPr/>
          <p:nvPr/>
        </p:nvSpPr>
        <p:spPr>
          <a:xfrm>
            <a:off x="3143240" y="1928802"/>
            <a:ext cx="2643206" cy="1714512"/>
          </a:xfrm>
          <a:prstGeom prst="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ar-DZ" sz="2000" b="1"/>
              <a:t>وجود هيكل تنظيمي قائم على ثقافة تنظيمية قوية ،ويتعلق هذا البعد بعملية الاتصال،العمل الجماعي،التدريب والتعليم....</a:t>
            </a:r>
          </a:p>
        </p:txBody>
      </p:sp>
      <p:sp>
        <p:nvSpPr>
          <p:cNvPr id="11" name="مستطيل 10"/>
          <p:cNvSpPr/>
          <p:nvPr/>
        </p:nvSpPr>
        <p:spPr>
          <a:xfrm>
            <a:off x="1500166" y="4714884"/>
            <a:ext cx="2643206" cy="1643074"/>
          </a:xfrm>
          <a:prstGeom prst="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ar-DZ" sz="2000" b="1"/>
              <a:t>مطلب أساسي ،لكونه يساهم في جعل المؤسسة التعليمية في حالة تفوق وتميز مستمرين.</a:t>
            </a:r>
          </a:p>
        </p:txBody>
      </p:sp>
      <p:sp>
        <p:nvSpPr>
          <p:cNvPr id="12" name="مستطيل 11"/>
          <p:cNvSpPr/>
          <p:nvPr/>
        </p:nvSpPr>
        <p:spPr>
          <a:xfrm>
            <a:off x="4643438" y="4714884"/>
            <a:ext cx="2643206" cy="1714512"/>
          </a:xfrm>
          <a:prstGeom prst="rect">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ar-DZ" sz="2000" b="1"/>
              <a:t>يتضمن هذا البعد الفئات الخاضعة للتقييم</a:t>
            </a:r>
            <a:r>
              <a:rPr lang="fr-FR" sz="2000" b="1"/>
              <a:t>:</a:t>
            </a:r>
            <a:r>
              <a:rPr lang="ar-DZ" sz="2000" b="1"/>
              <a:t> الطالب،البرنامج التعليمي...</a:t>
            </a:r>
          </a:p>
        </p:txBody>
      </p:sp>
      <p:sp>
        <p:nvSpPr>
          <p:cNvPr id="13" name="مستطيل 12"/>
          <p:cNvSpPr/>
          <p:nvPr/>
        </p:nvSpPr>
        <p:spPr>
          <a:xfrm>
            <a:off x="6072198" y="1285860"/>
            <a:ext cx="2643206" cy="500066"/>
          </a:xfrm>
          <a:prstGeom prst="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ar-DZ" sz="3200" b="1"/>
              <a:t>القيادة</a:t>
            </a:r>
          </a:p>
        </p:txBody>
      </p:sp>
      <p:sp>
        <p:nvSpPr>
          <p:cNvPr id="14" name="مستطيل 13"/>
          <p:cNvSpPr/>
          <p:nvPr/>
        </p:nvSpPr>
        <p:spPr>
          <a:xfrm>
            <a:off x="1500166" y="3857628"/>
            <a:ext cx="2643206" cy="500066"/>
          </a:xfrm>
          <a:prstGeom prst="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ar-DZ" sz="3200" b="1"/>
              <a:t>التحسين المستمر</a:t>
            </a:r>
          </a:p>
        </p:txBody>
      </p:sp>
      <p:sp>
        <p:nvSpPr>
          <p:cNvPr id="15" name="مستطيل 14"/>
          <p:cNvSpPr/>
          <p:nvPr/>
        </p:nvSpPr>
        <p:spPr>
          <a:xfrm>
            <a:off x="4643438" y="3857628"/>
            <a:ext cx="2643206" cy="500066"/>
          </a:xfrm>
          <a:prstGeom prst="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ar-DZ" sz="2800" b="1"/>
              <a:t>تقييم الأداء الجامعي</a:t>
            </a:r>
          </a:p>
        </p:txBody>
      </p:sp>
      <p:sp>
        <p:nvSpPr>
          <p:cNvPr id="16" name="مستطيل 15"/>
          <p:cNvSpPr/>
          <p:nvPr/>
        </p:nvSpPr>
        <p:spPr>
          <a:xfrm>
            <a:off x="214282" y="1285860"/>
            <a:ext cx="2643206" cy="500066"/>
          </a:xfrm>
          <a:prstGeom prst="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ar-DZ" sz="3200" b="1"/>
              <a:t>التوجه بالعميل</a:t>
            </a:r>
          </a:p>
        </p:txBody>
      </p:sp>
      <p:sp>
        <p:nvSpPr>
          <p:cNvPr id="17" name="مستطيل 16"/>
          <p:cNvSpPr/>
          <p:nvPr/>
        </p:nvSpPr>
        <p:spPr>
          <a:xfrm>
            <a:off x="3143240" y="1285860"/>
            <a:ext cx="2643206" cy="500066"/>
          </a:xfrm>
          <a:prstGeom prst="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ar-DZ" sz="3200" b="1"/>
              <a:t>الهياكل التنظيمية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a:t>خاتمة </a:t>
            </a:r>
          </a:p>
        </p:txBody>
      </p:sp>
      <p:sp>
        <p:nvSpPr>
          <p:cNvPr id="3" name="Espace réservé du contenu 2"/>
          <p:cNvSpPr>
            <a:spLocks noGrp="1"/>
          </p:cNvSpPr>
          <p:nvPr>
            <p:ph sz="quarter" idx="1"/>
          </p:nvPr>
        </p:nvSpPr>
        <p:spPr/>
        <p:txBody>
          <a:bodyPr/>
          <a:lstStyle/>
          <a:p>
            <a:pPr>
              <a:buNone/>
            </a:pPr>
            <a:r>
              <a:rPr lang="ar-DZ" dirty="0" err="1"/>
              <a:t>ان</a:t>
            </a:r>
            <a:r>
              <a:rPr lang="ar-DZ" dirty="0"/>
              <a:t> ديناميكية هذا العصر </a:t>
            </a:r>
            <a:r>
              <a:rPr lang="ar-DZ" dirty="0" err="1"/>
              <a:t>و</a:t>
            </a:r>
            <a:r>
              <a:rPr lang="ar-DZ" dirty="0"/>
              <a:t> المتغيرات العلمية </a:t>
            </a:r>
            <a:r>
              <a:rPr lang="ar-DZ" dirty="0" err="1"/>
              <a:t>و</a:t>
            </a:r>
            <a:r>
              <a:rPr lang="ar-DZ" dirty="0"/>
              <a:t> المعرفية </a:t>
            </a:r>
            <a:r>
              <a:rPr lang="ar-DZ" dirty="0" err="1"/>
              <a:t>و</a:t>
            </a:r>
            <a:r>
              <a:rPr lang="ar-DZ" dirty="0"/>
              <a:t> التكنولوجية </a:t>
            </a:r>
            <a:r>
              <a:rPr lang="ar-DZ" dirty="0" err="1"/>
              <a:t>القت</a:t>
            </a:r>
            <a:r>
              <a:rPr lang="ar-DZ" dirty="0"/>
              <a:t> بضلالها على مؤسسات التعليم العالي </a:t>
            </a:r>
            <a:r>
              <a:rPr lang="ar-DZ" dirty="0" err="1"/>
              <a:t>و</a:t>
            </a:r>
            <a:r>
              <a:rPr lang="ar-DZ" dirty="0"/>
              <a:t> جعلتها مجبرة على مسايرتها </a:t>
            </a:r>
            <a:r>
              <a:rPr lang="ar-DZ" dirty="0" err="1"/>
              <a:t>و</a:t>
            </a:r>
            <a:r>
              <a:rPr lang="ar-DZ" dirty="0"/>
              <a:t> التكيف معها , من خلال تبني </a:t>
            </a:r>
            <a:r>
              <a:rPr lang="ar-DZ" dirty="0" err="1"/>
              <a:t>اسلوب</a:t>
            </a:r>
            <a:r>
              <a:rPr lang="ar-DZ" dirty="0"/>
              <a:t> </a:t>
            </a:r>
            <a:r>
              <a:rPr lang="ar-DZ" dirty="0" err="1"/>
              <a:t>ادارة</a:t>
            </a:r>
            <a:r>
              <a:rPr lang="ar-DZ" dirty="0"/>
              <a:t> الجودة الشاملة , يؤدي إلى إعداد وتخريج مهارات بشرية أكثر ديناميكية </a:t>
            </a:r>
            <a:r>
              <a:rPr lang="ar-DZ" dirty="0" err="1"/>
              <a:t>وانتاجية</a:t>
            </a:r>
            <a:r>
              <a:rPr lang="ar-DZ" dirty="0"/>
              <a:t> قادرة عمى </a:t>
            </a:r>
            <a:r>
              <a:rPr lang="ar-DZ" dirty="0" err="1"/>
              <a:t>التكي</a:t>
            </a:r>
            <a:r>
              <a:rPr lang="ar-DZ" dirty="0"/>
              <a:t>ؼ </a:t>
            </a:r>
            <a:r>
              <a:rPr lang="ar-DZ" dirty="0" err="1"/>
              <a:t>م</a:t>
            </a:r>
            <a:r>
              <a:rPr lang="ar-DZ"/>
              <a:t> مستجدات العصر. </a:t>
            </a:r>
            <a:endParaRPr lang="ar-D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1" descr="logo_univ"/>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72330" y="214290"/>
            <a:ext cx="1228725" cy="1285884"/>
          </a:xfrm>
          <a:prstGeom prst="rect">
            <a:avLst/>
          </a:prstGeom>
          <a:noFill/>
          <a:ln>
            <a:noFill/>
          </a:ln>
        </p:spPr>
      </p:pic>
      <p:pic>
        <p:nvPicPr>
          <p:cNvPr id="5" name="Image 11" descr="logo_univ"/>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1472" y="214290"/>
            <a:ext cx="1228725" cy="1285884"/>
          </a:xfrm>
          <a:prstGeom prst="rect">
            <a:avLst/>
          </a:prstGeom>
          <a:noFill/>
          <a:ln>
            <a:noFill/>
          </a:ln>
        </p:spPr>
      </p:pic>
      <p:sp>
        <p:nvSpPr>
          <p:cNvPr id="6" name="مستطيل 5"/>
          <p:cNvSpPr/>
          <p:nvPr/>
        </p:nvSpPr>
        <p:spPr>
          <a:xfrm>
            <a:off x="2143108" y="214290"/>
            <a:ext cx="4572000" cy="1200329"/>
          </a:xfrm>
          <a:prstGeom prst="rect">
            <a:avLst/>
          </a:prstGeom>
        </p:spPr>
        <p:txBody>
          <a:bodyPr>
            <a:spAutoFit/>
          </a:bodyPr>
          <a:lstStyle/>
          <a:p>
            <a:pPr algn="ctr"/>
            <a:r>
              <a:rPr lang="ar-DZ">
                <a:cs typeface="Andalus" pitchFamily="2" charset="-78"/>
              </a:rPr>
              <a:t>الجمهورية الجزائرية الديمقراطية الشعبية</a:t>
            </a:r>
          </a:p>
          <a:p>
            <a:pPr algn="ctr"/>
            <a:r>
              <a:rPr lang="ar-DZ">
                <a:cs typeface="Andalus" pitchFamily="2" charset="-78"/>
              </a:rPr>
              <a:t>وزارة التعليم العالية والبحث العلمي </a:t>
            </a:r>
          </a:p>
          <a:p>
            <a:pPr algn="ctr"/>
            <a:r>
              <a:rPr lang="ar-DZ">
                <a:cs typeface="Andalus" pitchFamily="2" charset="-78"/>
              </a:rPr>
              <a:t>كلية العلوم الاقتصادية والتجارية والعلوم السياسية</a:t>
            </a:r>
          </a:p>
          <a:p>
            <a:pPr algn="ctr"/>
            <a:r>
              <a:rPr lang="ar-DZ">
                <a:cs typeface="Andalus" pitchFamily="2" charset="-78"/>
              </a:rPr>
              <a:t>قسم علوم التسيير</a:t>
            </a:r>
            <a:endParaRPr lang="ar-DZ" dirty="0">
              <a:cs typeface="Andalus" pitchFamily="2" charset="-78"/>
            </a:endParaRPr>
          </a:p>
        </p:txBody>
      </p:sp>
      <p:sp>
        <p:nvSpPr>
          <p:cNvPr id="7" name="مستطيل 6"/>
          <p:cNvSpPr/>
          <p:nvPr/>
        </p:nvSpPr>
        <p:spPr>
          <a:xfrm>
            <a:off x="285720" y="1857364"/>
            <a:ext cx="8215370" cy="646331"/>
          </a:xfrm>
          <a:prstGeom prst="rect">
            <a:avLst/>
          </a:prstGeom>
        </p:spPr>
        <p:txBody>
          <a:bodyPr wrap="square">
            <a:spAutoFit/>
          </a:bodyPr>
          <a:lstStyle/>
          <a:p>
            <a:r>
              <a:rPr lang="ar-DZ" b="1" i="1"/>
              <a:t>قسم</a:t>
            </a:r>
            <a:r>
              <a:rPr lang="fr-FR" b="1" i="1"/>
              <a:t>:</a:t>
            </a:r>
            <a:r>
              <a:rPr lang="ar-DZ" b="1" i="1"/>
              <a:t> علوم التسيير                                                                                               الفوج</a:t>
            </a:r>
            <a:r>
              <a:rPr lang="fr-FR" b="1" i="1"/>
              <a:t>:</a:t>
            </a:r>
            <a:r>
              <a:rPr lang="ar-DZ" b="1" i="1"/>
              <a:t> </a:t>
            </a:r>
            <a:r>
              <a:rPr lang="fr-FR" b="1" i="1"/>
              <a:t>02</a:t>
            </a:r>
            <a:r>
              <a:rPr lang="ar-DZ" b="1" i="1"/>
              <a:t>                                                      </a:t>
            </a:r>
            <a:r>
              <a:rPr lang="ar-SA" b="1" i="1"/>
              <a:t>                                   </a:t>
            </a:r>
            <a:r>
              <a:rPr lang="ar-DZ" b="1" i="1"/>
              <a:t>          مقياس</a:t>
            </a:r>
            <a:r>
              <a:rPr lang="fr-FR" b="1" i="1"/>
              <a:t>:</a:t>
            </a:r>
            <a:r>
              <a:rPr lang="ar-DZ" b="1" i="1"/>
              <a:t> الثقافة التنظيمية</a:t>
            </a:r>
          </a:p>
        </p:txBody>
      </p:sp>
      <p:sp>
        <p:nvSpPr>
          <p:cNvPr id="8" name="مخطط انسيابي: شريط مثقب 7"/>
          <p:cNvSpPr/>
          <p:nvPr/>
        </p:nvSpPr>
        <p:spPr>
          <a:xfrm>
            <a:off x="500034" y="3000372"/>
            <a:ext cx="7929618" cy="1714512"/>
          </a:xfrm>
          <a:prstGeom prst="flowChartPunchedTape">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DZ" sz="2800" b="1">
                <a:solidFill>
                  <a:schemeClr val="tx1"/>
                </a:solidFill>
              </a:rPr>
              <a:t>الثقافة التنظيمية كمحدد استراتيجي لنجاح تطبيق إدارة الجودة الشاملة في مؤسسات التعليم العالي</a:t>
            </a:r>
          </a:p>
        </p:txBody>
      </p:sp>
      <p:sp>
        <p:nvSpPr>
          <p:cNvPr id="9" name="مستطيل 8"/>
          <p:cNvSpPr/>
          <p:nvPr/>
        </p:nvSpPr>
        <p:spPr>
          <a:xfrm>
            <a:off x="357158" y="5286388"/>
            <a:ext cx="8001056" cy="1200329"/>
          </a:xfrm>
          <a:prstGeom prst="rect">
            <a:avLst/>
          </a:prstGeom>
        </p:spPr>
        <p:txBody>
          <a:bodyPr wrap="square">
            <a:spAutoFit/>
          </a:bodyPr>
          <a:lstStyle/>
          <a:p>
            <a:pPr>
              <a:buNone/>
            </a:pPr>
            <a:r>
              <a:rPr lang="ar-DZ" b="1" i="1"/>
              <a:t> من إعداد الطالبة</a:t>
            </a:r>
            <a:r>
              <a:rPr lang="fr-FR" b="1" i="1"/>
              <a:t>:</a:t>
            </a:r>
            <a:r>
              <a:rPr lang="ar-DZ" b="1" i="1"/>
              <a:t>                                                   </a:t>
            </a:r>
            <a:r>
              <a:rPr lang="ar-SA" b="1" i="1"/>
              <a:t>           </a:t>
            </a:r>
            <a:r>
              <a:rPr lang="ar-DZ" b="1" i="1"/>
              <a:t>         تحت إشراف الأستاذة</a:t>
            </a:r>
            <a:r>
              <a:rPr lang="fr-FR" b="1" i="1"/>
              <a:t>:</a:t>
            </a:r>
            <a:r>
              <a:rPr lang="en-US" b="1" i="1"/>
              <a:t>  </a:t>
            </a:r>
            <a:r>
              <a:rPr lang="ar-DZ" b="1"/>
              <a:t>   </a:t>
            </a:r>
            <a:endParaRPr lang="ar-SA" b="1"/>
          </a:p>
          <a:p>
            <a:pPr>
              <a:buFontTx/>
              <a:buChar char="-"/>
            </a:pPr>
            <a:r>
              <a:rPr lang="ar-DZ" b="1"/>
              <a:t>حسنين مريم</a:t>
            </a:r>
          </a:p>
          <a:p>
            <a:pPr>
              <a:buFontTx/>
              <a:buChar char="-"/>
            </a:pPr>
            <a:r>
              <a:rPr lang="ar-DZ" b="1"/>
              <a:t> حني رانيا</a:t>
            </a:r>
          </a:p>
          <a:p>
            <a:pPr>
              <a:buFontTx/>
              <a:buChar char="-"/>
            </a:pPr>
            <a:r>
              <a:rPr lang="ar-DZ" b="1"/>
              <a:t> رماضنة تماضر                                               </a:t>
            </a:r>
            <a:r>
              <a:rPr lang="ar-SA" b="1"/>
              <a:t>                        </a:t>
            </a:r>
            <a:r>
              <a:rPr lang="ar-DZ" b="1"/>
              <a:t>   </a:t>
            </a:r>
            <a:r>
              <a:rPr lang="ar-SA" b="1"/>
              <a:t>  - </a:t>
            </a:r>
            <a:r>
              <a:rPr lang="ar-DZ" b="1"/>
              <a:t>خان أحلام</a:t>
            </a:r>
            <a:endParaRPr lang="ar-SA" b="1" dirty="0"/>
          </a:p>
        </p:txBody>
      </p:sp>
      <p:sp>
        <p:nvSpPr>
          <p:cNvPr id="10" name="مربع نص 9"/>
          <p:cNvSpPr txBox="1"/>
          <p:nvPr/>
        </p:nvSpPr>
        <p:spPr>
          <a:xfrm>
            <a:off x="3643306" y="2357430"/>
            <a:ext cx="2214578" cy="400110"/>
          </a:xfrm>
          <a:prstGeom prst="rect">
            <a:avLst/>
          </a:prstGeom>
          <a:noFill/>
        </p:spPr>
        <p:txBody>
          <a:bodyPr wrap="square" rtlCol="1">
            <a:spAutoFit/>
          </a:bodyPr>
          <a:lstStyle/>
          <a:p>
            <a:r>
              <a:rPr lang="ar-DZ" sz="2000" b="1"/>
              <a:t>تلخيص مقال بعنوان</a:t>
            </a:r>
            <a:r>
              <a:rPr lang="fr-FR" sz="2000" b="1"/>
              <a:t>:</a:t>
            </a:r>
            <a:endParaRPr lang="ar-DZ" sz="20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71472" y="285728"/>
            <a:ext cx="8039104" cy="868346"/>
          </a:xfrm>
        </p:spPr>
        <p:style>
          <a:lnRef idx="3">
            <a:schemeClr val="lt1"/>
          </a:lnRef>
          <a:fillRef idx="1">
            <a:schemeClr val="accent2"/>
          </a:fillRef>
          <a:effectRef idx="1">
            <a:schemeClr val="accent2"/>
          </a:effectRef>
          <a:fontRef idx="minor">
            <a:schemeClr val="lt1"/>
          </a:fontRef>
        </p:style>
        <p:txBody>
          <a:bodyPr>
            <a:noAutofit/>
          </a:bodyPr>
          <a:lstStyle/>
          <a:p>
            <a:pPr algn="r"/>
            <a:r>
              <a:rPr lang="ar-DZ" sz="5400" b="1">
                <a:solidFill>
                  <a:schemeClr val="tx1"/>
                </a:solidFill>
              </a:rPr>
              <a:t>مقدمة</a:t>
            </a:r>
            <a:r>
              <a:rPr lang="fr-FR" sz="5400" b="1">
                <a:solidFill>
                  <a:schemeClr val="tx1"/>
                </a:solidFill>
              </a:rPr>
              <a:t>:</a:t>
            </a:r>
            <a:r>
              <a:rPr lang="ar-DZ" sz="5400" b="1">
                <a:solidFill>
                  <a:schemeClr val="tx1"/>
                </a:solidFill>
              </a:rPr>
              <a:t> </a:t>
            </a:r>
          </a:p>
        </p:txBody>
      </p:sp>
      <p:sp>
        <p:nvSpPr>
          <p:cNvPr id="3" name="عنصر نائب للمحتوى 2"/>
          <p:cNvSpPr>
            <a:spLocks noGrp="1"/>
          </p:cNvSpPr>
          <p:nvPr>
            <p:ph sz="quarter" idx="1"/>
          </p:nvPr>
        </p:nvSpPr>
        <p:spPr>
          <a:xfrm>
            <a:off x="714348" y="1600200"/>
            <a:ext cx="7929618" cy="2257428"/>
          </a:xfrm>
          <a:scene3d>
            <a:camera prst="perspectiveRight"/>
            <a:lightRig rig="threePt" dir="t"/>
          </a:scene3d>
        </p:spPr>
        <p:style>
          <a:lnRef idx="1">
            <a:schemeClr val="accent2"/>
          </a:lnRef>
          <a:fillRef idx="2">
            <a:schemeClr val="accent2"/>
          </a:fillRef>
          <a:effectRef idx="1">
            <a:schemeClr val="accent2"/>
          </a:effectRef>
          <a:fontRef idx="minor">
            <a:schemeClr val="dk1"/>
          </a:fontRef>
        </p:style>
        <p:txBody>
          <a:bodyPr/>
          <a:lstStyle/>
          <a:p>
            <a:pPr>
              <a:buNone/>
            </a:pPr>
            <a:r>
              <a:rPr lang="ar-DZ" b="1"/>
              <a:t>أصبحت الأمم القوية في عصرنا تقاس بما تملكه من ثروة بشرية قادرة على الإبداع ،ومن بين أهم التوجهات المساعدة لنجاح المؤسسات التعليمية هو تبني أسلوب إدارة الجودة الشاملة ،مع العلم أن هذا الأسلوب لاينجح بدون وجود ثقافة تنظيمية مناسبة تكون داعمة للجودة في كل شيء داخل المؤسسة.</a:t>
            </a:r>
          </a:p>
        </p:txBody>
      </p:sp>
      <p:sp>
        <p:nvSpPr>
          <p:cNvPr id="4" name="عنوان 1"/>
          <p:cNvSpPr txBox="1">
            <a:spLocks/>
          </p:cNvSpPr>
          <p:nvPr/>
        </p:nvSpPr>
        <p:spPr>
          <a:xfrm>
            <a:off x="571472" y="4071942"/>
            <a:ext cx="8039104" cy="868346"/>
          </a:xfrm>
          <a:prstGeom prst="rect">
            <a:avLst/>
          </a:prstGeom>
        </p:spPr>
        <p:style>
          <a:lnRef idx="3">
            <a:schemeClr val="lt1"/>
          </a:lnRef>
          <a:fillRef idx="1">
            <a:schemeClr val="accent2"/>
          </a:fillRef>
          <a:effectRef idx="1">
            <a:schemeClr val="accent2"/>
          </a:effectRef>
          <a:fontRef idx="minor">
            <a:schemeClr val="lt1"/>
          </a:fontRef>
        </p:style>
        <p:txBody>
          <a:bodyPr vert="horz" anchor="b">
            <a:no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5400" b="1" i="0" u="none" strike="noStrike" kern="1200" cap="small" spc="0" normalizeH="0" baseline="0" noProof="0">
                <a:ln>
                  <a:noFill/>
                </a:ln>
                <a:solidFill>
                  <a:schemeClr val="tx1"/>
                </a:solidFill>
                <a:effectLst/>
                <a:uLnTx/>
                <a:uFillTx/>
                <a:latin typeface="+mn-lt"/>
                <a:ea typeface="+mn-ea"/>
                <a:cs typeface="+mn-cs"/>
              </a:rPr>
              <a:t>الإشكالية</a:t>
            </a:r>
            <a:r>
              <a:rPr kumimoji="0" lang="fr-FR" sz="5400" b="1" i="0" u="none" strike="noStrike" kern="1200" cap="small" spc="0" normalizeH="0" baseline="0" noProof="0">
                <a:ln>
                  <a:noFill/>
                </a:ln>
                <a:solidFill>
                  <a:schemeClr val="tx1"/>
                </a:solidFill>
                <a:effectLst/>
                <a:uLnTx/>
                <a:uFillTx/>
                <a:latin typeface="+mn-lt"/>
                <a:ea typeface="+mn-ea"/>
                <a:cs typeface="+mn-cs"/>
              </a:rPr>
              <a:t>:</a:t>
            </a:r>
            <a:r>
              <a:rPr kumimoji="0" lang="ar-DZ" sz="5400" b="1" i="0" u="none" strike="noStrike" kern="1200" cap="small" spc="0" normalizeH="0" baseline="0" noProof="0">
                <a:ln>
                  <a:noFill/>
                </a:ln>
                <a:solidFill>
                  <a:schemeClr val="tx1"/>
                </a:solidFill>
                <a:effectLst/>
                <a:uLnTx/>
                <a:uFillTx/>
                <a:latin typeface="+mn-lt"/>
                <a:ea typeface="+mn-ea"/>
                <a:cs typeface="+mn-cs"/>
              </a:rPr>
              <a:t> </a:t>
            </a:r>
          </a:p>
        </p:txBody>
      </p:sp>
      <p:sp>
        <p:nvSpPr>
          <p:cNvPr id="5" name="مستطيل 4"/>
          <p:cNvSpPr/>
          <p:nvPr/>
        </p:nvSpPr>
        <p:spPr>
          <a:xfrm>
            <a:off x="428596" y="5357826"/>
            <a:ext cx="8286808" cy="1357322"/>
          </a:xfrm>
          <a:prstGeom prst="rect">
            <a:avLst/>
          </a:prstGeom>
          <a:scene3d>
            <a:camera prst="perspectiveLeft"/>
            <a:lightRig rig="threePt" dir="t"/>
          </a:scene3d>
        </p:spPr>
        <p:style>
          <a:lnRef idx="1">
            <a:schemeClr val="accent2"/>
          </a:lnRef>
          <a:fillRef idx="2">
            <a:schemeClr val="accent2"/>
          </a:fillRef>
          <a:effectRef idx="1">
            <a:schemeClr val="accent2"/>
          </a:effectRef>
          <a:fontRef idx="minor">
            <a:schemeClr val="dk1"/>
          </a:fontRef>
        </p:style>
        <p:txBody>
          <a:bodyPr rtlCol="1" anchor="ctr"/>
          <a:lstStyle/>
          <a:p>
            <a:pPr algn="ctr"/>
            <a:r>
              <a:rPr lang="ar-DZ" sz="2400" b="1"/>
              <a:t>مامدى مساهمة الثقافة التنظيمية كمحدد إستراتيجي في نجاح تطبيق متطلبات إدارة الجودة الشاملة في مؤسسات التعليم العالي؟</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DZ" sz="4800" dirty="0">
                <a:solidFill>
                  <a:srgbClr val="C00000"/>
                </a:solidFill>
              </a:rPr>
              <a:t>تعريف الثقافة التنظيمية </a:t>
            </a:r>
          </a:p>
        </p:txBody>
      </p:sp>
      <p:sp>
        <p:nvSpPr>
          <p:cNvPr id="4" name="Rectangle 3"/>
          <p:cNvSpPr/>
          <p:nvPr/>
        </p:nvSpPr>
        <p:spPr>
          <a:xfrm>
            <a:off x="714348" y="3786190"/>
            <a:ext cx="7500990"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DZ" sz="2400" dirty="0">
                <a:solidFill>
                  <a:srgbClr val="002060"/>
                </a:solidFill>
              </a:rPr>
              <a:t>مجموعة من المعتقدات الراسخة حول طريقة </a:t>
            </a:r>
            <a:r>
              <a:rPr lang="ar-DZ" sz="2400" dirty="0" err="1">
                <a:solidFill>
                  <a:srgbClr val="002060"/>
                </a:solidFill>
              </a:rPr>
              <a:t>اداء</a:t>
            </a:r>
            <a:r>
              <a:rPr lang="ar-DZ" sz="2400" dirty="0">
                <a:solidFill>
                  <a:srgbClr val="002060"/>
                </a:solidFill>
              </a:rPr>
              <a:t> العمل ، </a:t>
            </a:r>
            <a:r>
              <a:rPr lang="ar-DZ" sz="2400" dirty="0" err="1">
                <a:solidFill>
                  <a:srgbClr val="002060"/>
                </a:solidFill>
              </a:rPr>
              <a:t>و</a:t>
            </a:r>
            <a:r>
              <a:rPr lang="ar-DZ" sz="2400" dirty="0">
                <a:solidFill>
                  <a:srgbClr val="002060"/>
                </a:solidFill>
              </a:rPr>
              <a:t> طريقة ممارسة السلطة ، </a:t>
            </a:r>
            <a:r>
              <a:rPr lang="ar-DZ" sz="2400" dirty="0" err="1">
                <a:solidFill>
                  <a:srgbClr val="002060"/>
                </a:solidFill>
              </a:rPr>
              <a:t>و</a:t>
            </a:r>
            <a:r>
              <a:rPr lang="ar-DZ" sz="2400" dirty="0">
                <a:solidFill>
                  <a:srgbClr val="002060"/>
                </a:solidFill>
              </a:rPr>
              <a:t> </a:t>
            </a:r>
            <a:r>
              <a:rPr lang="ar-DZ" sz="2400" dirty="0" err="1">
                <a:solidFill>
                  <a:srgbClr val="002060"/>
                </a:solidFill>
              </a:rPr>
              <a:t>مكافاة</a:t>
            </a:r>
            <a:r>
              <a:rPr lang="ar-DZ" sz="2400" dirty="0">
                <a:solidFill>
                  <a:srgbClr val="002060"/>
                </a:solidFill>
              </a:rPr>
              <a:t>  </a:t>
            </a:r>
            <a:r>
              <a:rPr lang="ar-DZ" sz="2400" dirty="0" err="1">
                <a:solidFill>
                  <a:srgbClr val="002060"/>
                </a:solidFill>
              </a:rPr>
              <a:t>الافراد</a:t>
            </a:r>
            <a:r>
              <a:rPr lang="ar-DZ" sz="2400" dirty="0">
                <a:solidFill>
                  <a:srgbClr val="002060"/>
                </a:solidFill>
              </a:rPr>
              <a:t> ، </a:t>
            </a:r>
            <a:r>
              <a:rPr lang="ar-DZ" sz="2400" dirty="0" err="1">
                <a:solidFill>
                  <a:srgbClr val="002060"/>
                </a:solidFill>
              </a:rPr>
              <a:t>و</a:t>
            </a:r>
            <a:r>
              <a:rPr lang="ar-DZ" sz="2400" dirty="0">
                <a:solidFill>
                  <a:srgbClr val="002060"/>
                </a:solidFill>
              </a:rPr>
              <a:t> </a:t>
            </a:r>
            <a:r>
              <a:rPr lang="ar-DZ" sz="2400" dirty="0" err="1">
                <a:solidFill>
                  <a:srgbClr val="002060"/>
                </a:solidFill>
              </a:rPr>
              <a:t>اسلوب</a:t>
            </a:r>
            <a:r>
              <a:rPr lang="ar-DZ" sz="2400" dirty="0">
                <a:solidFill>
                  <a:srgbClr val="002060"/>
                </a:solidFill>
              </a:rPr>
              <a:t> مراقبة </a:t>
            </a:r>
            <a:r>
              <a:rPr lang="ar-DZ" sz="2400" dirty="0" err="1">
                <a:solidFill>
                  <a:srgbClr val="002060"/>
                </a:solidFill>
              </a:rPr>
              <a:t>الاداء</a:t>
            </a:r>
            <a:r>
              <a:rPr lang="ar-DZ" sz="2400" dirty="0">
                <a:solidFill>
                  <a:srgbClr val="002060"/>
                </a:solidFill>
              </a:rPr>
              <a:t>، ، كما تتضمن درجة الشكل الرسمي </a:t>
            </a:r>
            <a:r>
              <a:rPr lang="ar-DZ" sz="2400" dirty="0" err="1">
                <a:solidFill>
                  <a:srgbClr val="002060"/>
                </a:solidFill>
              </a:rPr>
              <a:t>و</a:t>
            </a:r>
            <a:r>
              <a:rPr lang="ar-DZ" sz="2400" dirty="0">
                <a:solidFill>
                  <a:srgbClr val="002060"/>
                </a:solidFill>
              </a:rPr>
              <a:t> كثافة التخطيط </a:t>
            </a:r>
            <a:r>
              <a:rPr lang="ar-DZ" sz="2400" dirty="0" err="1">
                <a:solidFill>
                  <a:srgbClr val="002060"/>
                </a:solidFill>
              </a:rPr>
              <a:t>و</a:t>
            </a:r>
            <a:r>
              <a:rPr lang="ar-DZ" sz="2400" dirty="0">
                <a:solidFill>
                  <a:srgbClr val="002060"/>
                </a:solidFill>
              </a:rPr>
              <a:t> مداه ، </a:t>
            </a:r>
            <a:r>
              <a:rPr lang="ar-DZ" sz="2400" dirty="0" err="1">
                <a:solidFill>
                  <a:srgbClr val="002060"/>
                </a:solidFill>
              </a:rPr>
              <a:t>و</a:t>
            </a:r>
            <a:r>
              <a:rPr lang="ar-DZ" sz="2400" dirty="0">
                <a:solidFill>
                  <a:srgbClr val="002060"/>
                </a:solidFill>
              </a:rPr>
              <a:t> النظر للمرؤوسين في </a:t>
            </a:r>
            <a:r>
              <a:rPr lang="ar-DZ" sz="2400" dirty="0" err="1">
                <a:solidFill>
                  <a:srgbClr val="002060"/>
                </a:solidFill>
              </a:rPr>
              <a:t>المظمة</a:t>
            </a:r>
            <a:r>
              <a:rPr lang="ar-DZ" sz="2400" dirty="0">
                <a:solidFill>
                  <a:srgbClr val="002060"/>
                </a:solidFill>
              </a:rPr>
              <a:t> . </a:t>
            </a:r>
          </a:p>
        </p:txBody>
      </p:sp>
      <p:sp>
        <p:nvSpPr>
          <p:cNvPr id="5" name="Rectangle 4"/>
          <p:cNvSpPr/>
          <p:nvPr/>
        </p:nvSpPr>
        <p:spPr>
          <a:xfrm>
            <a:off x="714348" y="1928802"/>
            <a:ext cx="7500990"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DZ" sz="2400" dirty="0">
                <a:solidFill>
                  <a:srgbClr val="002060"/>
                </a:solidFill>
              </a:rPr>
              <a:t>مجموعة من المتغيرات الرئيسية التي تعمل على تشكيل العديد من </a:t>
            </a:r>
            <a:r>
              <a:rPr lang="ar-DZ" sz="2400" dirty="0" err="1">
                <a:solidFill>
                  <a:srgbClr val="002060"/>
                </a:solidFill>
              </a:rPr>
              <a:t>السلوكات</a:t>
            </a:r>
            <a:r>
              <a:rPr lang="ar-DZ" sz="2400" dirty="0">
                <a:solidFill>
                  <a:srgbClr val="002060"/>
                </a:solidFill>
              </a:rPr>
              <a:t> التنظيمي </a:t>
            </a:r>
            <a:r>
              <a:rPr lang="ar-DZ" sz="2400" dirty="0" err="1">
                <a:solidFill>
                  <a:srgbClr val="002060"/>
                </a:solidFill>
              </a:rPr>
              <a:t>و</a:t>
            </a:r>
            <a:r>
              <a:rPr lang="ar-DZ" sz="2400" dirty="0">
                <a:solidFill>
                  <a:srgbClr val="002060"/>
                </a:solidFill>
              </a:rPr>
              <a:t> </a:t>
            </a:r>
            <a:r>
              <a:rPr lang="ar-DZ" sz="2400" dirty="0" err="1">
                <a:solidFill>
                  <a:srgbClr val="002060"/>
                </a:solidFill>
              </a:rPr>
              <a:t>ثيقة</a:t>
            </a:r>
            <a:r>
              <a:rPr lang="ar-DZ" sz="2400" dirty="0">
                <a:solidFill>
                  <a:srgbClr val="002060"/>
                </a:solidFill>
              </a:rPr>
              <a:t> الصلة بكفاءة تطبيق </a:t>
            </a:r>
            <a:r>
              <a:rPr lang="ar-DZ" sz="2400" dirty="0" err="1">
                <a:solidFill>
                  <a:srgbClr val="002060"/>
                </a:solidFill>
              </a:rPr>
              <a:t>ادارة</a:t>
            </a:r>
            <a:r>
              <a:rPr lang="ar-DZ" sz="2400" dirty="0">
                <a:solidFill>
                  <a:srgbClr val="002060"/>
                </a:solidFill>
              </a:rPr>
              <a:t> الجودة الشاملة ، فهي تمثل </a:t>
            </a:r>
            <a:r>
              <a:rPr lang="ar-DZ" sz="2400" dirty="0" err="1">
                <a:solidFill>
                  <a:srgbClr val="002060"/>
                </a:solidFill>
              </a:rPr>
              <a:t>الاطار</a:t>
            </a:r>
            <a:r>
              <a:rPr lang="ar-DZ" sz="2400" dirty="0">
                <a:solidFill>
                  <a:srgbClr val="002060"/>
                </a:solidFill>
              </a:rPr>
              <a:t> العام لتصرفات </a:t>
            </a:r>
            <a:r>
              <a:rPr lang="ar-DZ" sz="2400" dirty="0" err="1">
                <a:solidFill>
                  <a:srgbClr val="002060"/>
                </a:solidFill>
              </a:rPr>
              <a:t>و</a:t>
            </a:r>
            <a:r>
              <a:rPr lang="ar-DZ" sz="2400" dirty="0">
                <a:solidFill>
                  <a:srgbClr val="002060"/>
                </a:solidFill>
              </a:rPr>
              <a:t> </a:t>
            </a:r>
            <a:r>
              <a:rPr lang="ar-DZ" sz="2400" dirty="0" err="1">
                <a:solidFill>
                  <a:srgbClr val="002060"/>
                </a:solidFill>
              </a:rPr>
              <a:t>سلوكات</a:t>
            </a:r>
            <a:r>
              <a:rPr lang="ar-DZ" sz="2400" dirty="0">
                <a:solidFill>
                  <a:srgbClr val="002060"/>
                </a:solidFill>
              </a:rPr>
              <a:t> </a:t>
            </a:r>
            <a:r>
              <a:rPr lang="ar-DZ" sz="2400" dirty="0" err="1">
                <a:solidFill>
                  <a:srgbClr val="002060"/>
                </a:solidFill>
              </a:rPr>
              <a:t>الاعضاء</a:t>
            </a:r>
            <a:r>
              <a:rPr lang="ar-DZ" sz="2400" dirty="0">
                <a:solidFill>
                  <a:srgbClr val="002060"/>
                </a:solidFill>
              </a:rPr>
              <a:t>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dirty="0" err="1">
                <a:solidFill>
                  <a:srgbClr val="C00000"/>
                </a:solidFill>
              </a:rPr>
              <a:t>اهمية</a:t>
            </a:r>
            <a:r>
              <a:rPr lang="ar-DZ" sz="5400" dirty="0">
                <a:solidFill>
                  <a:srgbClr val="C00000"/>
                </a:solidFill>
              </a:rPr>
              <a:t> الثقافة التنظيمية </a:t>
            </a:r>
          </a:p>
        </p:txBody>
      </p:sp>
      <p:sp>
        <p:nvSpPr>
          <p:cNvPr id="4" name="Rectangle 3"/>
          <p:cNvSpPr/>
          <p:nvPr/>
        </p:nvSpPr>
        <p:spPr>
          <a:xfrm>
            <a:off x="500034" y="1785926"/>
            <a:ext cx="7286676" cy="42148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buFont typeface="Wingdings" pitchFamily="2" charset="2"/>
              <a:buChar char="Ø"/>
            </a:pPr>
            <a:r>
              <a:rPr lang="ar-DZ" sz="2000" dirty="0"/>
              <a:t>تعد بمثابة دليل </a:t>
            </a:r>
            <a:r>
              <a:rPr lang="ar-DZ" sz="2000" dirty="0" err="1"/>
              <a:t>للادارة</a:t>
            </a:r>
            <a:r>
              <a:rPr lang="ar-DZ" sz="2000" dirty="0"/>
              <a:t> العاملين ، </a:t>
            </a:r>
            <a:r>
              <a:rPr lang="ar-DZ" sz="2000" dirty="0" err="1"/>
              <a:t>اذ</a:t>
            </a:r>
            <a:r>
              <a:rPr lang="ar-DZ" sz="2000" dirty="0"/>
              <a:t> </a:t>
            </a:r>
            <a:r>
              <a:rPr lang="ar-DZ" sz="2000" dirty="0" err="1"/>
              <a:t>تمثا</a:t>
            </a:r>
            <a:r>
              <a:rPr lang="ar-DZ" sz="2000" dirty="0"/>
              <a:t> نماذج السلوك </a:t>
            </a:r>
            <a:r>
              <a:rPr lang="ar-DZ" sz="2000" dirty="0" err="1"/>
              <a:t>و</a:t>
            </a:r>
            <a:r>
              <a:rPr lang="ar-DZ" sz="2000" dirty="0"/>
              <a:t> العلاقات التي يجب </a:t>
            </a:r>
            <a:r>
              <a:rPr lang="ar-DZ" sz="2000" dirty="0" err="1"/>
              <a:t>اتباعها</a:t>
            </a:r>
            <a:r>
              <a:rPr lang="ar-DZ" sz="2000" dirty="0"/>
              <a:t> .</a:t>
            </a:r>
          </a:p>
          <a:p>
            <a:pPr algn="ctr">
              <a:buFont typeface="Wingdings" pitchFamily="2" charset="2"/>
              <a:buChar char="Ø"/>
            </a:pPr>
            <a:r>
              <a:rPr lang="ar-DZ" sz="2000" dirty="0" err="1"/>
              <a:t>اطار</a:t>
            </a:r>
            <a:r>
              <a:rPr lang="ar-DZ" sz="2000" dirty="0"/>
              <a:t> فكري يوجه </a:t>
            </a:r>
            <a:r>
              <a:rPr lang="ar-DZ" sz="2000" dirty="0" err="1"/>
              <a:t>اعضاء</a:t>
            </a:r>
            <a:r>
              <a:rPr lang="ar-DZ" sz="2000" dirty="0"/>
              <a:t> المنظمة </a:t>
            </a:r>
            <a:r>
              <a:rPr lang="ar-DZ" sz="2000" dirty="0" err="1"/>
              <a:t>و</a:t>
            </a:r>
            <a:r>
              <a:rPr lang="ar-DZ" sz="2000" dirty="0"/>
              <a:t> </a:t>
            </a:r>
            <a:r>
              <a:rPr lang="ar-DZ" sz="2000" dirty="0" err="1"/>
              <a:t>الادوار</a:t>
            </a:r>
            <a:r>
              <a:rPr lang="ar-DZ" sz="2000" dirty="0"/>
              <a:t> و ينظم </a:t>
            </a:r>
            <a:r>
              <a:rPr lang="ar-DZ" sz="2000" dirty="0" err="1"/>
              <a:t>اعمالهم</a:t>
            </a:r>
            <a:r>
              <a:rPr lang="ar-DZ" sz="2000" dirty="0"/>
              <a:t> و علاقاتهم </a:t>
            </a:r>
            <a:r>
              <a:rPr lang="ar-DZ" sz="2000" dirty="0" err="1"/>
              <a:t>و</a:t>
            </a:r>
            <a:r>
              <a:rPr lang="ar-DZ" sz="2000" dirty="0"/>
              <a:t> انجازاتهم . </a:t>
            </a:r>
          </a:p>
          <a:p>
            <a:pPr algn="ctr">
              <a:buFont typeface="Wingdings" pitchFamily="2" charset="2"/>
              <a:buChar char="Ø"/>
            </a:pPr>
            <a:r>
              <a:rPr lang="ar-DZ" sz="2000" dirty="0"/>
              <a:t>تعتبر ثقافة المنظمة عاملا هاما في جلب العاملين المبدعين .</a:t>
            </a:r>
          </a:p>
          <a:p>
            <a:pPr algn="ctr">
              <a:buFont typeface="Wingdings" pitchFamily="2" charset="2"/>
              <a:buChar char="Ø"/>
            </a:pPr>
            <a:r>
              <a:rPr lang="ar-DZ" sz="2000" dirty="0"/>
              <a:t>تعتبر عنصرا جذريا يؤثر في قابلية المنظمة للتغير </a:t>
            </a:r>
            <a:r>
              <a:rPr lang="ar-DZ" sz="2000" dirty="0" err="1"/>
              <a:t>و</a:t>
            </a:r>
            <a:r>
              <a:rPr lang="ar-DZ" sz="2000" dirty="0"/>
              <a:t> قدرتها على مواكبة التطورات الجارية من حولها .</a:t>
            </a:r>
          </a:p>
          <a:p>
            <a:pPr algn="ctr">
              <a:buFont typeface="Wingdings" pitchFamily="2" charset="2"/>
              <a:buChar char="Ø"/>
            </a:pPr>
            <a:r>
              <a:rPr lang="ar-DZ" sz="2000" dirty="0"/>
              <a:t>تعتبر عاملا من عوامل الانضباط الداخلي .</a:t>
            </a:r>
          </a:p>
          <a:p>
            <a:pPr algn="ctr">
              <a:buFont typeface="Wingdings" pitchFamily="2" charset="2"/>
              <a:buChar char="Ø"/>
            </a:pPr>
            <a:r>
              <a:rPr lang="ar-DZ" sz="2000" dirty="0"/>
              <a:t>كما تفيد بعض الدراسات </a:t>
            </a:r>
            <a:r>
              <a:rPr lang="ar-DZ" sz="2000" dirty="0" err="1"/>
              <a:t>ان</a:t>
            </a:r>
            <a:r>
              <a:rPr lang="ar-DZ" sz="2000" dirty="0"/>
              <a:t> التغيرات في الثقافة التنظيمية هي جزء </a:t>
            </a:r>
            <a:r>
              <a:rPr lang="ar-DZ" sz="2000" dirty="0" err="1"/>
              <a:t>اساسي</a:t>
            </a:r>
            <a:r>
              <a:rPr lang="ar-DZ" sz="2000" dirty="0"/>
              <a:t> و متمم للجودة </a:t>
            </a:r>
            <a:r>
              <a:rPr lang="ar-DZ" sz="2000" dirty="0" err="1"/>
              <a:t>و</a:t>
            </a:r>
            <a:r>
              <a:rPr lang="ar-DZ" sz="2000" dirty="0"/>
              <a:t> تحسين </a:t>
            </a:r>
            <a:r>
              <a:rPr lang="ar-DZ" sz="2000" dirty="0" err="1"/>
              <a:t>الاداء</a:t>
            </a:r>
            <a:r>
              <a:rPr lang="ar-DZ" sz="2000" dirty="0"/>
              <a:t> . </a:t>
            </a:r>
          </a:p>
          <a:p>
            <a:pPr algn="ctr"/>
            <a:endParaRPr lang="ar-D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796908"/>
          </a:xfrm>
        </p:spPr>
        <p:style>
          <a:lnRef idx="2">
            <a:schemeClr val="dk1"/>
          </a:lnRef>
          <a:fillRef idx="1">
            <a:schemeClr val="lt1"/>
          </a:fillRef>
          <a:effectRef idx="0">
            <a:schemeClr val="dk1"/>
          </a:effectRef>
          <a:fontRef idx="minor">
            <a:schemeClr val="dk1"/>
          </a:fontRef>
        </p:style>
        <p:txBody>
          <a:bodyPr>
            <a:normAutofit/>
          </a:bodyPr>
          <a:lstStyle/>
          <a:p>
            <a:pPr algn="r"/>
            <a:r>
              <a:rPr lang="ar-DZ" sz="3200" b="1">
                <a:solidFill>
                  <a:schemeClr val="tx1"/>
                </a:solidFill>
              </a:rPr>
              <a:t>تعريف إدارة الجودة الشاملة في مؤسسات التعليم العالي</a:t>
            </a:r>
          </a:p>
        </p:txBody>
      </p:sp>
      <p:sp>
        <p:nvSpPr>
          <p:cNvPr id="3" name="عنصر نائب للمحتوى 2"/>
          <p:cNvSpPr>
            <a:spLocks noGrp="1"/>
          </p:cNvSpPr>
          <p:nvPr>
            <p:ph sz="quarter" idx="1"/>
          </p:nvPr>
        </p:nvSpPr>
        <p:spPr>
          <a:xfrm>
            <a:off x="428596" y="1357298"/>
            <a:ext cx="7472386" cy="3114684"/>
          </a:xfrm>
        </p:spPr>
        <p:style>
          <a:lnRef idx="1">
            <a:schemeClr val="dk1"/>
          </a:lnRef>
          <a:fillRef idx="2">
            <a:schemeClr val="dk1"/>
          </a:fillRef>
          <a:effectRef idx="1">
            <a:schemeClr val="dk1"/>
          </a:effectRef>
          <a:fontRef idx="minor">
            <a:schemeClr val="dk1"/>
          </a:fontRef>
        </p:style>
        <p:txBody>
          <a:bodyPr>
            <a:noAutofit/>
          </a:bodyPr>
          <a:lstStyle/>
          <a:p>
            <a:pPr>
              <a:lnSpc>
                <a:spcPct val="150000"/>
              </a:lnSpc>
              <a:buNone/>
            </a:pPr>
            <a:r>
              <a:rPr lang="ar-DZ" sz="2800"/>
              <a:t>تعرف بأنها</a:t>
            </a:r>
            <a:r>
              <a:rPr lang="fr-FR" sz="2800"/>
              <a:t>:</a:t>
            </a:r>
            <a:r>
              <a:rPr lang="ar-DZ" sz="2800"/>
              <a:t> عملية استراتيجية إدارية ترتكز على مجموعة من القيم وتستمد طاقة حركتها من المعلومات التي تتمكن في إطارها من توظيف مواهب العاملين واستثمار قدراتهم الفكرية في مختلف مستويات التنظيم على نحو إبداعي لتحقيق التحسين المستمر للمؤسسة و التعليمية.</a:t>
            </a:r>
          </a:p>
        </p:txBody>
      </p:sp>
      <p:sp>
        <p:nvSpPr>
          <p:cNvPr id="5" name="مربع نص 4"/>
          <p:cNvSpPr txBox="1"/>
          <p:nvPr/>
        </p:nvSpPr>
        <p:spPr>
          <a:xfrm>
            <a:off x="428596" y="4714884"/>
            <a:ext cx="7500990" cy="1953868"/>
          </a:xfrm>
          <a:prstGeom prst="rect">
            <a:avLst/>
          </a:prstGeom>
        </p:spPr>
        <p:style>
          <a:lnRef idx="1">
            <a:schemeClr val="dk1"/>
          </a:lnRef>
          <a:fillRef idx="2">
            <a:schemeClr val="dk1"/>
          </a:fillRef>
          <a:effectRef idx="1">
            <a:schemeClr val="dk1"/>
          </a:effectRef>
          <a:fontRef idx="minor">
            <a:schemeClr val="dk1"/>
          </a:fontRef>
        </p:style>
        <p:txBody>
          <a:bodyPr wrap="square" rtlCol="1">
            <a:spAutoFit/>
          </a:bodyPr>
          <a:lstStyle/>
          <a:p>
            <a:pPr>
              <a:lnSpc>
                <a:spcPct val="150000"/>
              </a:lnSpc>
            </a:pPr>
            <a:r>
              <a:rPr lang="ar-DZ" sz="2800"/>
              <a:t>كما تعرف بأنها</a:t>
            </a:r>
            <a:r>
              <a:rPr lang="fr-FR" sz="2800"/>
              <a:t>:</a:t>
            </a:r>
            <a:r>
              <a:rPr lang="ar-DZ" sz="2800"/>
              <a:t> ثقافة تنظيمية مبتكرة لتعزيز التحسينات المستمرة في جميع جوانب التنظيم من خلال جميع العاملين في جميع الأوقات</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725470"/>
          </a:xfrm>
        </p:spPr>
        <p:txBody>
          <a:bodyPr/>
          <a:lstStyle/>
          <a:p>
            <a:pPr algn="r"/>
            <a:r>
              <a:rPr lang="ar-DZ" b="1"/>
              <a:t>نستنتج من خلال التعاريف</a:t>
            </a:r>
            <a:r>
              <a:rPr lang="fr-FR" b="1"/>
              <a:t>:</a:t>
            </a:r>
            <a:r>
              <a:rPr lang="ar-DZ" b="1"/>
              <a:t> </a:t>
            </a:r>
          </a:p>
        </p:txBody>
      </p:sp>
      <p:sp>
        <p:nvSpPr>
          <p:cNvPr id="4" name="مستطيل 3"/>
          <p:cNvSpPr/>
          <p:nvPr/>
        </p:nvSpPr>
        <p:spPr>
          <a:xfrm>
            <a:off x="1857356" y="1214422"/>
            <a:ext cx="4643470" cy="1143008"/>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ar-DZ" sz="3600" b="1"/>
              <a:t>إدارة الجودة الشاملة في التعليم العالي</a:t>
            </a:r>
          </a:p>
        </p:txBody>
      </p:sp>
      <p:cxnSp>
        <p:nvCxnSpPr>
          <p:cNvPr id="6" name="رابط كسهم مستقيم 5"/>
          <p:cNvCxnSpPr/>
          <p:nvPr/>
        </p:nvCxnSpPr>
        <p:spPr>
          <a:xfrm rot="16200000" flipH="1">
            <a:off x="5929322" y="2643182"/>
            <a:ext cx="1285884" cy="7143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رابط كسهم مستقيم 6"/>
          <p:cNvCxnSpPr/>
          <p:nvPr/>
        </p:nvCxnSpPr>
        <p:spPr>
          <a:xfrm rot="5400000">
            <a:off x="1107257" y="2678901"/>
            <a:ext cx="1214446" cy="5715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8" name="رابط كسهم مستقيم 7"/>
          <p:cNvCxnSpPr>
            <a:endCxn id="17" idx="0"/>
          </p:cNvCxnSpPr>
          <p:nvPr/>
        </p:nvCxnSpPr>
        <p:spPr>
          <a:xfrm rot="5400000">
            <a:off x="2857885" y="2857099"/>
            <a:ext cx="1214446" cy="21510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رابط كسهم مستقيم 8"/>
          <p:cNvCxnSpPr>
            <a:endCxn id="16" idx="0"/>
          </p:cNvCxnSpPr>
          <p:nvPr/>
        </p:nvCxnSpPr>
        <p:spPr>
          <a:xfrm rot="16200000" flipH="1">
            <a:off x="4644232" y="2929728"/>
            <a:ext cx="1285090" cy="14208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5" name="شكل بيضاوي 14"/>
          <p:cNvSpPr/>
          <p:nvPr/>
        </p:nvSpPr>
        <p:spPr>
          <a:xfrm>
            <a:off x="6357950" y="3643314"/>
            <a:ext cx="1857388" cy="2428892"/>
          </a:xfrm>
          <a:prstGeom prst="ellipse">
            <a:avLst/>
          </a:prstGeom>
        </p:spPr>
        <p:style>
          <a:lnRef idx="3">
            <a:schemeClr val="lt1"/>
          </a:lnRef>
          <a:fillRef idx="1">
            <a:schemeClr val="accent4"/>
          </a:fillRef>
          <a:effectRef idx="1">
            <a:schemeClr val="accent4"/>
          </a:effectRef>
          <a:fontRef idx="minor">
            <a:schemeClr val="lt1"/>
          </a:fontRef>
        </p:style>
        <p:txBody>
          <a:bodyPr rtlCol="1" anchor="ctr"/>
          <a:lstStyle/>
          <a:p>
            <a:pPr algn="ctr"/>
            <a:r>
              <a:rPr lang="ar-DZ" sz="2000" b="1">
                <a:solidFill>
                  <a:schemeClr val="tx1"/>
                </a:solidFill>
              </a:rPr>
              <a:t>هي نفسها ثقافة.</a:t>
            </a:r>
          </a:p>
        </p:txBody>
      </p:sp>
      <p:sp>
        <p:nvSpPr>
          <p:cNvPr id="16" name="شكل بيضاوي 15"/>
          <p:cNvSpPr/>
          <p:nvPr/>
        </p:nvSpPr>
        <p:spPr>
          <a:xfrm>
            <a:off x="4429124" y="3643314"/>
            <a:ext cx="1857388" cy="2500330"/>
          </a:xfrm>
          <a:prstGeom prst="ellipse">
            <a:avLst/>
          </a:prstGeom>
        </p:spPr>
        <p:style>
          <a:lnRef idx="3">
            <a:schemeClr val="lt1"/>
          </a:lnRef>
          <a:fillRef idx="1">
            <a:schemeClr val="accent4"/>
          </a:fillRef>
          <a:effectRef idx="1">
            <a:schemeClr val="accent4"/>
          </a:effectRef>
          <a:fontRef idx="minor">
            <a:schemeClr val="lt1"/>
          </a:fontRef>
        </p:style>
        <p:txBody>
          <a:bodyPr rtlCol="1" anchor="ctr"/>
          <a:lstStyle/>
          <a:p>
            <a:pPr algn="ctr"/>
            <a:r>
              <a:rPr lang="ar-DZ" sz="2000" b="1">
                <a:solidFill>
                  <a:schemeClr val="tx1"/>
                </a:solidFill>
              </a:rPr>
              <a:t>تعتمد أسلوب العمل الجماعي التعاوني.</a:t>
            </a:r>
          </a:p>
        </p:txBody>
      </p:sp>
      <p:sp>
        <p:nvSpPr>
          <p:cNvPr id="17" name="شكل بيضاوي 16"/>
          <p:cNvSpPr/>
          <p:nvPr/>
        </p:nvSpPr>
        <p:spPr>
          <a:xfrm>
            <a:off x="2428860" y="3571876"/>
            <a:ext cx="1857388" cy="2500330"/>
          </a:xfrm>
          <a:prstGeom prst="ellipse">
            <a:avLst/>
          </a:prstGeom>
        </p:spPr>
        <p:style>
          <a:lnRef idx="3">
            <a:schemeClr val="lt1"/>
          </a:lnRef>
          <a:fillRef idx="1">
            <a:schemeClr val="accent4"/>
          </a:fillRef>
          <a:effectRef idx="1">
            <a:schemeClr val="accent4"/>
          </a:effectRef>
          <a:fontRef idx="minor">
            <a:schemeClr val="lt1"/>
          </a:fontRef>
        </p:style>
        <p:txBody>
          <a:bodyPr rtlCol="1" anchor="ctr"/>
          <a:lstStyle/>
          <a:p>
            <a:pPr algn="ctr"/>
            <a:r>
              <a:rPr lang="ar-DZ" sz="2000" b="1">
                <a:solidFill>
                  <a:schemeClr val="tx1"/>
                </a:solidFill>
              </a:rPr>
              <a:t>تحرص على استمرار التحسين والتطوير للجودة.</a:t>
            </a:r>
          </a:p>
        </p:txBody>
      </p:sp>
      <p:sp>
        <p:nvSpPr>
          <p:cNvPr id="23" name="شكل بيضاوي 22"/>
          <p:cNvSpPr/>
          <p:nvPr/>
        </p:nvSpPr>
        <p:spPr>
          <a:xfrm>
            <a:off x="142844" y="3571876"/>
            <a:ext cx="2000264" cy="2571768"/>
          </a:xfrm>
          <a:prstGeom prst="ellipse">
            <a:avLst/>
          </a:prstGeom>
        </p:spPr>
        <p:style>
          <a:lnRef idx="3">
            <a:schemeClr val="lt1"/>
          </a:lnRef>
          <a:fillRef idx="1">
            <a:schemeClr val="accent4"/>
          </a:fillRef>
          <a:effectRef idx="1">
            <a:schemeClr val="accent4"/>
          </a:effectRef>
          <a:fontRef idx="minor">
            <a:schemeClr val="lt1"/>
          </a:fontRef>
        </p:style>
        <p:txBody>
          <a:bodyPr rtlCol="1" anchor="ctr"/>
          <a:lstStyle/>
          <a:p>
            <a:pPr algn="ctr"/>
            <a:r>
              <a:rPr lang="ar-DZ" sz="2000" b="1">
                <a:solidFill>
                  <a:schemeClr val="tx1"/>
                </a:solidFill>
              </a:rPr>
              <a:t>تسعى لتحقيق توقعات العميل الداخلي والخارجي.</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DZ" dirty="0"/>
              <a:t>متطلبات تطبيق </a:t>
            </a:r>
            <a:r>
              <a:rPr lang="ar-DZ" dirty="0" err="1"/>
              <a:t>ادارة</a:t>
            </a:r>
            <a:r>
              <a:rPr lang="ar-DZ" dirty="0"/>
              <a:t> الجودة الشاملة في التعليم العالي </a:t>
            </a:r>
          </a:p>
        </p:txBody>
      </p:sp>
      <p:sp>
        <p:nvSpPr>
          <p:cNvPr id="3" name="عنصر نائب للمحتوى 2"/>
          <p:cNvSpPr>
            <a:spLocks noGrp="1"/>
          </p:cNvSpPr>
          <p:nvPr>
            <p:ph sz="quarter" idx="1"/>
          </p:nvPr>
        </p:nvSpPr>
        <p:spPr/>
        <p:txBody>
          <a:bodyPr>
            <a:normAutofit fontScale="92500"/>
          </a:bodyPr>
          <a:lstStyle/>
          <a:p>
            <a:r>
              <a:rPr lang="ar-DZ" dirty="0"/>
              <a:t>_التركيز على احتياجات الطالب مع تلبيه احتياجات المجتمع وسوق العمل.</a:t>
            </a:r>
          </a:p>
          <a:p>
            <a:r>
              <a:rPr lang="ar-DZ" dirty="0"/>
              <a:t>_التزام </a:t>
            </a:r>
            <a:r>
              <a:rPr lang="ar-DZ" dirty="0" err="1"/>
              <a:t>اداره</a:t>
            </a:r>
            <a:r>
              <a:rPr lang="ar-DZ" dirty="0"/>
              <a:t> </a:t>
            </a:r>
            <a:r>
              <a:rPr lang="ar-DZ" dirty="0" err="1"/>
              <a:t>المؤسسه</a:t>
            </a:r>
            <a:r>
              <a:rPr lang="ar-DZ" dirty="0"/>
              <a:t> </a:t>
            </a:r>
            <a:r>
              <a:rPr lang="ar-DZ" dirty="0" err="1"/>
              <a:t>التعليميه</a:t>
            </a:r>
            <a:r>
              <a:rPr lang="ar-DZ" dirty="0"/>
              <a:t> </a:t>
            </a:r>
            <a:r>
              <a:rPr lang="ar-DZ" dirty="0" err="1"/>
              <a:t>بتنميه</a:t>
            </a:r>
            <a:r>
              <a:rPr lang="ar-DZ" dirty="0"/>
              <a:t> </a:t>
            </a:r>
            <a:r>
              <a:rPr lang="ar-DZ" dirty="0" err="1"/>
              <a:t>ثقافه</a:t>
            </a:r>
            <a:r>
              <a:rPr lang="ar-DZ" dirty="0"/>
              <a:t> </a:t>
            </a:r>
            <a:r>
              <a:rPr lang="ar-DZ" dirty="0" err="1"/>
              <a:t>الجوده</a:t>
            </a:r>
            <a:r>
              <a:rPr lang="ar-DZ" dirty="0"/>
              <a:t> والحرص على تنفيذ أسسها.</a:t>
            </a:r>
          </a:p>
          <a:p>
            <a:r>
              <a:rPr lang="ar-DZ" dirty="0"/>
              <a:t>_.</a:t>
            </a:r>
            <a:r>
              <a:rPr lang="ar-DZ" dirty="0" err="1"/>
              <a:t>القياده</a:t>
            </a:r>
            <a:r>
              <a:rPr lang="ar-DZ" dirty="0"/>
              <a:t> </a:t>
            </a:r>
            <a:r>
              <a:rPr lang="ar-DZ" dirty="0" err="1"/>
              <a:t>والحوكمه</a:t>
            </a:r>
            <a:r>
              <a:rPr lang="ar-DZ" dirty="0"/>
              <a:t> </a:t>
            </a:r>
            <a:r>
              <a:rPr lang="ar-DZ" dirty="0" err="1"/>
              <a:t>الفعاله</a:t>
            </a:r>
            <a:r>
              <a:rPr lang="ar-DZ" dirty="0"/>
              <a:t> </a:t>
            </a:r>
            <a:r>
              <a:rPr lang="ar-DZ" dirty="0" err="1"/>
              <a:t>والمتطوره</a:t>
            </a:r>
            <a:r>
              <a:rPr lang="ar-DZ" dirty="0"/>
              <a:t> </a:t>
            </a:r>
            <a:r>
              <a:rPr lang="ar-DZ" dirty="0" err="1"/>
              <a:t>لرؤيه</a:t>
            </a:r>
            <a:r>
              <a:rPr lang="ar-DZ" dirty="0"/>
              <a:t> الأهداف </a:t>
            </a:r>
            <a:r>
              <a:rPr lang="ar-DZ" dirty="0" err="1"/>
              <a:t>الموحده</a:t>
            </a:r>
            <a:r>
              <a:rPr lang="ar-DZ" dirty="0"/>
              <a:t>.</a:t>
            </a:r>
          </a:p>
          <a:p>
            <a:r>
              <a:rPr lang="ar-DZ" dirty="0"/>
              <a:t>_</a:t>
            </a:r>
            <a:r>
              <a:rPr lang="ar-DZ" dirty="0" err="1"/>
              <a:t>الاداره</a:t>
            </a:r>
            <a:r>
              <a:rPr lang="ar-DZ" dirty="0"/>
              <a:t> </a:t>
            </a:r>
            <a:r>
              <a:rPr lang="ar-DZ" dirty="0" err="1"/>
              <a:t>الديموقراطيه</a:t>
            </a:r>
            <a:r>
              <a:rPr lang="ar-DZ" dirty="0"/>
              <a:t> التي تعتمد على </a:t>
            </a:r>
            <a:r>
              <a:rPr lang="ar-DZ" dirty="0" err="1"/>
              <a:t>المشاركه</a:t>
            </a:r>
            <a:r>
              <a:rPr lang="ar-DZ" dirty="0"/>
              <a:t> </a:t>
            </a:r>
            <a:r>
              <a:rPr lang="ar-DZ" dirty="0" err="1"/>
              <a:t>الغعاله</a:t>
            </a:r>
            <a:r>
              <a:rPr lang="ar-DZ" dirty="0"/>
              <a:t> </a:t>
            </a:r>
            <a:r>
              <a:rPr lang="ar-DZ" dirty="0" err="1"/>
              <a:t>والعداله</a:t>
            </a:r>
            <a:r>
              <a:rPr lang="ar-DZ" dirty="0"/>
              <a:t> </a:t>
            </a:r>
            <a:r>
              <a:rPr lang="ar-DZ" dirty="0" err="1"/>
              <a:t>والمساءله</a:t>
            </a:r>
            <a:r>
              <a:rPr lang="ar-DZ" dirty="0"/>
              <a:t> مع تقبل النقد.</a:t>
            </a:r>
          </a:p>
          <a:p>
            <a:r>
              <a:rPr lang="ar-DZ" dirty="0"/>
              <a:t>-الاهتمام بالعمليات والطرق </a:t>
            </a:r>
            <a:r>
              <a:rPr lang="ar-DZ" dirty="0" err="1"/>
              <a:t>التعليميه</a:t>
            </a:r>
            <a:r>
              <a:rPr lang="ar-DZ" dirty="0"/>
              <a:t> إلى جانب </a:t>
            </a:r>
            <a:r>
              <a:rPr lang="ar-DZ" dirty="0" err="1"/>
              <a:t>المدخلات</a:t>
            </a:r>
            <a:r>
              <a:rPr lang="ar-DZ" dirty="0"/>
              <a:t> والمخرجات </a:t>
            </a:r>
            <a:r>
              <a:rPr lang="ar-DZ" dirty="0" err="1"/>
              <a:t>التعليميه</a:t>
            </a:r>
            <a:r>
              <a:rPr lang="ar-DZ" dirty="0"/>
              <a:t>.</a:t>
            </a:r>
          </a:p>
          <a:p>
            <a:r>
              <a:rPr lang="ar-DZ" dirty="0"/>
              <a:t>-الابتكار </a:t>
            </a:r>
            <a:r>
              <a:rPr lang="ar-DZ" dirty="0" err="1"/>
              <a:t>والابداع</a:t>
            </a:r>
            <a:r>
              <a:rPr lang="ar-DZ" dirty="0"/>
              <a:t> والتغيير الهادف مع التعلم المستمر وتقبل </a:t>
            </a:r>
            <a:r>
              <a:rPr lang="ar-DZ" dirty="0" err="1"/>
              <a:t>الافكار</a:t>
            </a:r>
            <a:r>
              <a:rPr lang="ar-DZ" dirty="0"/>
              <a:t>.</a:t>
            </a:r>
          </a:p>
          <a:p>
            <a:r>
              <a:rPr lang="ar-DZ" dirty="0"/>
              <a:t>_</a:t>
            </a:r>
            <a:r>
              <a:rPr lang="ar-DZ" dirty="0" err="1"/>
              <a:t>الاستقلاليه</a:t>
            </a:r>
            <a:r>
              <a:rPr lang="ar-DZ" dirty="0"/>
              <a:t> </a:t>
            </a:r>
            <a:r>
              <a:rPr lang="ar-DZ" dirty="0" err="1"/>
              <a:t>بمايضمن</a:t>
            </a:r>
            <a:r>
              <a:rPr lang="ar-DZ" dirty="0"/>
              <a:t> احترام </a:t>
            </a:r>
            <a:r>
              <a:rPr lang="ar-DZ" dirty="0" err="1"/>
              <a:t>الجامعه</a:t>
            </a:r>
            <a:r>
              <a:rPr lang="ar-DZ" dirty="0"/>
              <a:t> وتبادل المنافع بين جميع </a:t>
            </a:r>
            <a:r>
              <a:rPr lang="ar-DZ" dirty="0" err="1"/>
              <a:t>اطراف</a:t>
            </a:r>
            <a:r>
              <a:rPr lang="ar-DZ" dirty="0"/>
              <a:t> </a:t>
            </a:r>
            <a:r>
              <a:rPr lang="ar-DZ" dirty="0" err="1"/>
              <a:t>المؤسسه</a:t>
            </a:r>
            <a:r>
              <a:rPr lang="ar-DZ" dirty="0"/>
              <a:t>.</a:t>
            </a:r>
          </a:p>
          <a:p>
            <a:r>
              <a:rPr lang="ar-DZ" dirty="0"/>
              <a:t/>
            </a:r>
            <a:br>
              <a:rPr lang="ar-DZ" dirty="0"/>
            </a:br>
            <a:endParaRPr lang="ar-DZ" dirty="0"/>
          </a:p>
          <a:p>
            <a:endParaRPr lang="ar-D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DZ" dirty="0"/>
              <a:t>تحديات تطبيق </a:t>
            </a:r>
            <a:r>
              <a:rPr lang="ar-DZ" dirty="0" err="1"/>
              <a:t>ادارة</a:t>
            </a:r>
            <a:r>
              <a:rPr lang="ar-DZ" dirty="0"/>
              <a:t> الجودة الشاملة في التعليم العالي </a:t>
            </a:r>
          </a:p>
        </p:txBody>
      </p:sp>
      <p:sp>
        <p:nvSpPr>
          <p:cNvPr id="3" name="عنصر نائب للمحتوى 2"/>
          <p:cNvSpPr>
            <a:spLocks noGrp="1"/>
          </p:cNvSpPr>
          <p:nvPr>
            <p:ph sz="quarter" idx="1"/>
          </p:nvPr>
        </p:nvSpPr>
        <p:spPr/>
        <p:txBody>
          <a:bodyPr>
            <a:normAutofit/>
          </a:bodyPr>
          <a:lstStyle/>
          <a:p>
            <a:pPr>
              <a:buNone/>
            </a:pPr>
            <a:r>
              <a:rPr lang="ar-DZ" dirty="0"/>
              <a:t>_عدم التخلي عن </a:t>
            </a:r>
            <a:r>
              <a:rPr lang="ar-DZ" dirty="0" err="1"/>
              <a:t>الثقافه</a:t>
            </a:r>
            <a:r>
              <a:rPr lang="ar-DZ" dirty="0"/>
              <a:t> </a:t>
            </a:r>
            <a:r>
              <a:rPr lang="ar-DZ" dirty="0" err="1"/>
              <a:t>التنظيميه</a:t>
            </a:r>
            <a:r>
              <a:rPr lang="ar-DZ" dirty="0"/>
              <a:t> </a:t>
            </a:r>
            <a:r>
              <a:rPr lang="ar-DZ" dirty="0" err="1"/>
              <a:t>القديمه</a:t>
            </a:r>
            <a:r>
              <a:rPr lang="ar-DZ" dirty="0"/>
              <a:t> والتشبث </a:t>
            </a:r>
            <a:r>
              <a:rPr lang="ar-DZ" dirty="0" err="1"/>
              <a:t>بها</a:t>
            </a:r>
            <a:r>
              <a:rPr lang="ar-DZ" dirty="0"/>
              <a:t> </a:t>
            </a:r>
          </a:p>
          <a:p>
            <a:r>
              <a:rPr lang="ar-DZ" dirty="0"/>
              <a:t>_</a:t>
            </a:r>
            <a:r>
              <a:rPr lang="ar-DZ" dirty="0" err="1"/>
              <a:t>صعوبه</a:t>
            </a:r>
            <a:r>
              <a:rPr lang="ar-DZ" dirty="0"/>
              <a:t> بناء ونشر </a:t>
            </a:r>
            <a:r>
              <a:rPr lang="ar-DZ" dirty="0" err="1"/>
              <a:t>ثقافه</a:t>
            </a:r>
            <a:r>
              <a:rPr lang="ar-DZ" dirty="0"/>
              <a:t> </a:t>
            </a:r>
            <a:r>
              <a:rPr lang="ar-DZ" dirty="0" err="1"/>
              <a:t>الجوده</a:t>
            </a:r>
            <a:r>
              <a:rPr lang="ar-DZ" dirty="0"/>
              <a:t> بين العاملين في المؤسسات </a:t>
            </a:r>
            <a:r>
              <a:rPr lang="ar-DZ" dirty="0" err="1"/>
              <a:t>التعليميه</a:t>
            </a:r>
            <a:endParaRPr lang="ar-DZ" dirty="0"/>
          </a:p>
          <a:p>
            <a:r>
              <a:rPr lang="ar-DZ" dirty="0"/>
              <a:t>_هيمنه القطاع </a:t>
            </a:r>
            <a:r>
              <a:rPr lang="ar-DZ" dirty="0" err="1"/>
              <a:t>الأداري</a:t>
            </a:r>
            <a:r>
              <a:rPr lang="ar-DZ" dirty="0"/>
              <a:t> على </a:t>
            </a:r>
            <a:r>
              <a:rPr lang="ar-DZ" dirty="0" err="1"/>
              <a:t>الاكاديمي</a:t>
            </a:r>
            <a:r>
              <a:rPr lang="ar-DZ" dirty="0"/>
              <a:t> مع ضعف </a:t>
            </a:r>
            <a:r>
              <a:rPr lang="ar-DZ" dirty="0" err="1"/>
              <a:t>كفاءه</a:t>
            </a:r>
            <a:r>
              <a:rPr lang="ar-DZ" dirty="0"/>
              <a:t> </a:t>
            </a:r>
            <a:r>
              <a:rPr lang="ar-DZ" dirty="0" err="1"/>
              <a:t>الاداريين</a:t>
            </a:r>
            <a:r>
              <a:rPr lang="ar-DZ" dirty="0"/>
              <a:t> </a:t>
            </a:r>
          </a:p>
          <a:p>
            <a:r>
              <a:rPr lang="ar-DZ" dirty="0"/>
              <a:t>_التخوف من التغيير </a:t>
            </a:r>
            <a:r>
              <a:rPr lang="ar-DZ" dirty="0" err="1"/>
              <a:t>والتماطل</a:t>
            </a:r>
            <a:r>
              <a:rPr lang="ar-DZ" dirty="0"/>
              <a:t> في </a:t>
            </a:r>
            <a:r>
              <a:rPr lang="ar-DZ" dirty="0" err="1"/>
              <a:t>إتخاذ</a:t>
            </a:r>
            <a:r>
              <a:rPr lang="ar-DZ" dirty="0"/>
              <a:t> القرارات</a:t>
            </a:r>
          </a:p>
          <a:p>
            <a:r>
              <a:rPr lang="ar-DZ" dirty="0"/>
              <a:t>_التعليم المعتمد على التلقين والاستظهار بدل التحليل والابتكار </a:t>
            </a:r>
          </a:p>
          <a:p>
            <a:r>
              <a:rPr lang="ar-DZ" dirty="0"/>
              <a:t>_انحصار البحث العلمي </a:t>
            </a:r>
            <a:r>
              <a:rPr lang="ar-DZ" dirty="0" err="1"/>
              <a:t>لاغراض</a:t>
            </a:r>
            <a:r>
              <a:rPr lang="ar-DZ" dirty="0"/>
              <a:t> ماديه </a:t>
            </a:r>
            <a:r>
              <a:rPr lang="ar-DZ" dirty="0" err="1"/>
              <a:t>لاأكثر</a:t>
            </a:r>
            <a:endParaRPr lang="ar-DZ" dirty="0"/>
          </a:p>
          <a:p>
            <a:r>
              <a:rPr lang="ar-DZ" dirty="0"/>
              <a:t>_ضعف الموارد </a:t>
            </a:r>
            <a:r>
              <a:rPr lang="ar-DZ" dirty="0" err="1"/>
              <a:t>الماليه</a:t>
            </a:r>
            <a:r>
              <a:rPr lang="ar-DZ" dirty="0"/>
              <a:t> </a:t>
            </a:r>
            <a:r>
              <a:rPr lang="ar-DZ" dirty="0" err="1"/>
              <a:t>المقدمه</a:t>
            </a:r>
            <a:r>
              <a:rPr lang="ar-DZ" dirty="0"/>
              <a:t> مع </a:t>
            </a:r>
            <a:r>
              <a:rPr lang="ar-DZ" dirty="0" err="1"/>
              <a:t>زياده</a:t>
            </a:r>
            <a:r>
              <a:rPr lang="ar-DZ" dirty="0"/>
              <a:t> العبء التدريسي على حساب البحث العلمي </a:t>
            </a:r>
          </a:p>
          <a:p>
            <a:r>
              <a:rPr lang="ar-DZ" dirty="0"/>
              <a:t>_ضعف قنوات </a:t>
            </a:r>
            <a:r>
              <a:rPr lang="ar-DZ" dirty="0" err="1"/>
              <a:t>الإتصال</a:t>
            </a:r>
            <a:r>
              <a:rPr lang="ar-DZ" dirty="0"/>
              <a:t> بين إدارات </a:t>
            </a:r>
            <a:r>
              <a:rPr lang="ar-DZ" dirty="0" err="1"/>
              <a:t>الجامعه</a:t>
            </a:r>
            <a:endParaRPr lang="ar-DZ" dirty="0"/>
          </a:p>
          <a:p>
            <a:r>
              <a:rPr lang="ar-DZ" dirty="0"/>
              <a:t>_تعارض مطالب المستفيدين مما يعيق الوصول إلى </a:t>
            </a:r>
            <a:r>
              <a:rPr lang="ar-DZ" dirty="0" err="1"/>
              <a:t>رؤيه</a:t>
            </a:r>
            <a:r>
              <a:rPr lang="ar-DZ" dirty="0"/>
              <a:t> موحده</a:t>
            </a:r>
          </a:p>
          <a:p>
            <a:r>
              <a:rPr lang="ar-DZ" dirty="0"/>
              <a:t>.</a:t>
            </a:r>
          </a:p>
          <a:p>
            <a:endParaRPr lang="ar-D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436</TotalTime>
  <Words>991</Words>
  <Application>Microsoft Office PowerPoint</Application>
  <PresentationFormat>Affichage à l'écran (4:3)</PresentationFormat>
  <Paragraphs>129</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مشربية</vt:lpstr>
      <vt:lpstr>Diapositive 1</vt:lpstr>
      <vt:lpstr>Diapositive 2</vt:lpstr>
      <vt:lpstr>مقدمة: </vt:lpstr>
      <vt:lpstr>تعريف الثقافة التنظيمية </vt:lpstr>
      <vt:lpstr>اهمية الثقافة التنظيمية </vt:lpstr>
      <vt:lpstr>تعريف إدارة الجودة الشاملة في مؤسسات التعليم العالي</vt:lpstr>
      <vt:lpstr>نستنتج من خلال التعاريف: </vt:lpstr>
      <vt:lpstr>متطلبات تطبيق ادارة الجودة الشاملة في التعليم العالي </vt:lpstr>
      <vt:lpstr>تحديات تطبيق ادارة الجودة الشاملة في التعليم العالي </vt:lpstr>
      <vt:lpstr>مرتكزات ثقافة الجودة الشاملة في مؤسسات التعليم العالي </vt:lpstr>
      <vt:lpstr>تحديات التغيير الثقافي نحو ادارة الجودة الشاملة في التعليم العالي </vt:lpstr>
      <vt:lpstr>Diapositive 12</vt:lpstr>
      <vt:lpstr>أبعاد الثقافة التنظيمية الملائمة لتطبيق إدارة الجودة الشاملة في التعليم العالي: </vt:lpstr>
      <vt:lpstr>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meriem</dc:creator>
  <cp:lastModifiedBy>dell</cp:lastModifiedBy>
  <cp:revision>21</cp:revision>
  <dcterms:created xsi:type="dcterms:W3CDTF">2021-11-23T10:07:23Z</dcterms:created>
  <dcterms:modified xsi:type="dcterms:W3CDTF">2021-12-13T22:29:08Z</dcterms:modified>
</cp:coreProperties>
</file>