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04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70" r:id="rId12"/>
    <p:sldId id="267" r:id="rId13"/>
    <p:sldId id="268" r:id="rId14"/>
    <p:sldId id="269" r:id="rId15"/>
    <p:sldId id="271" r:id="rId16"/>
    <p:sldId id="272" r:id="rId17"/>
    <p:sldId id="273" r:id="rId18"/>
    <p:sldId id="274" r:id="rId19"/>
    <p:sldId id="275" r:id="rId20"/>
    <p:sldId id="278" r:id="rId21"/>
    <p:sldId id="279" r:id="rId22"/>
    <p:sldId id="260" r:id="rId23"/>
  </p:sldIdLst>
  <p:sldSz cx="9144000" cy="6858000" type="screen4x3"/>
  <p:notesSz cx="6858000" cy="9144000"/>
  <p:defaultTextStyle>
    <a:defPPr>
      <a:defRPr lang="ar-SA"/>
    </a:defPPr>
    <a:lvl1pPr algn="l" rtl="0" fontAlgn="base">
      <a:spcBef>
        <a:spcPct val="20000"/>
      </a:spcBef>
      <a:spcAft>
        <a:spcPct val="0"/>
      </a:spcAft>
      <a:buClr>
        <a:schemeClr val="accent1"/>
      </a:buClr>
      <a:buSzPct val="65000"/>
      <a:buFont typeface="Wingdings" pitchFamily="2" charset="2"/>
      <a:buChar char="n"/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fontAlgn="base">
      <a:spcBef>
        <a:spcPct val="20000"/>
      </a:spcBef>
      <a:spcAft>
        <a:spcPct val="0"/>
      </a:spcAft>
      <a:buClr>
        <a:schemeClr val="accent1"/>
      </a:buClr>
      <a:buSzPct val="65000"/>
      <a:buFont typeface="Wingdings" pitchFamily="2" charset="2"/>
      <a:buChar char="n"/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fontAlgn="base">
      <a:spcBef>
        <a:spcPct val="20000"/>
      </a:spcBef>
      <a:spcAft>
        <a:spcPct val="0"/>
      </a:spcAft>
      <a:buClr>
        <a:schemeClr val="accent1"/>
      </a:buClr>
      <a:buSzPct val="65000"/>
      <a:buFont typeface="Wingdings" pitchFamily="2" charset="2"/>
      <a:buChar char="n"/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fontAlgn="base">
      <a:spcBef>
        <a:spcPct val="20000"/>
      </a:spcBef>
      <a:spcAft>
        <a:spcPct val="0"/>
      </a:spcAft>
      <a:buClr>
        <a:schemeClr val="accent1"/>
      </a:buClr>
      <a:buSzPct val="65000"/>
      <a:buFont typeface="Wingdings" pitchFamily="2" charset="2"/>
      <a:buChar char="n"/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fontAlgn="base">
      <a:spcBef>
        <a:spcPct val="20000"/>
      </a:spcBef>
      <a:spcAft>
        <a:spcPct val="0"/>
      </a:spcAft>
      <a:buClr>
        <a:schemeClr val="accent1"/>
      </a:buClr>
      <a:buSzPct val="65000"/>
      <a:buFont typeface="Wingdings" pitchFamily="2" charset="2"/>
      <a:buChar char="n"/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7" autoAdjust="0"/>
    <p:restoredTop sz="93668" autoAdjust="0"/>
  </p:normalViewPr>
  <p:slideViewPr>
    <p:cSldViewPr>
      <p:cViewPr varScale="1">
        <p:scale>
          <a:sx n="62" d="100"/>
          <a:sy n="62" d="100"/>
        </p:scale>
        <p:origin x="1400" y="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1">
              <a:spcBef>
                <a:spcPct val="0"/>
              </a:spcBef>
              <a:buClrTx/>
              <a:buSzTx/>
              <a:buFontTx/>
              <a:buNone/>
              <a:defRPr sz="1200" b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rtl="1">
              <a:spcBef>
                <a:spcPct val="0"/>
              </a:spcBef>
              <a:buClrTx/>
              <a:buSzTx/>
              <a:buFontTx/>
              <a:buNone/>
              <a:defRPr sz="1200" b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290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change the styles of the mask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48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rtl="1">
              <a:spcBef>
                <a:spcPct val="0"/>
              </a:spcBef>
              <a:buClrTx/>
              <a:buSzTx/>
              <a:buFontTx/>
              <a:buNone/>
              <a:defRPr sz="1200" b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8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1">
              <a:spcBef>
                <a:spcPct val="0"/>
              </a:spcBef>
              <a:buClrTx/>
              <a:buSzTx/>
              <a:buFontTx/>
              <a:buNone/>
              <a:defRPr sz="1200" b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16BB61DB-A526-40B0-A0D4-A46AE107A9AC}" type="slidenum">
              <a:rPr lang="en-US"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ectangle à coins arrondis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ectangle à coins arrondis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pPr>
              <a:defRPr/>
            </a:pPr>
            <a:fld id="{B07EE3DB-6DEF-40D6-BEC0-29258C2A2FBA}" type="datetime1">
              <a:rPr lang="ar-SA" smtClean="0"/>
              <a:pPr>
                <a:defRPr/>
              </a:pPr>
              <a:t>12/04/1447</a:t>
            </a:fld>
            <a:endParaRPr lang="en-US" altLang="en-US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69CC29E9-90B9-4F2F-B0F0-7F018BCBB2D9}" type="slidenum">
              <a:rPr lang="en-US" altLang="en-US" smtClean="0"/>
              <a:pPr>
                <a:defRPr/>
              </a:pPr>
              <a:t>‹N°›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8AC5908-C31E-4C6D-B8B4-AB6489BBB1AF}" type="datetime1">
              <a:rPr lang="ar-SA" smtClean="0"/>
              <a:pPr>
                <a:defRPr/>
              </a:pPr>
              <a:t>12/04/1447</a:t>
            </a:fld>
            <a:endParaRPr lang="en-US" alt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A6FAE9-05B8-4788-A91F-F088D525463B}" type="slidenum">
              <a:rPr lang="en-US" altLang="en-US" smtClean="0"/>
              <a:pPr>
                <a:defRPr/>
              </a:pPr>
              <a:t>‹N°›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2E83362-DFCB-4593-BFBE-E497348D60FA}" type="datetime1">
              <a:rPr lang="ar-SA" smtClean="0"/>
              <a:pPr>
                <a:defRPr/>
              </a:pPr>
              <a:t>12/04/1447</a:t>
            </a:fld>
            <a:endParaRPr lang="en-US" alt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0B4008-AE3A-4837-B35B-C96975F65491}" type="slidenum">
              <a:rPr lang="en-US" altLang="en-US" smtClean="0"/>
              <a:pPr>
                <a:defRPr/>
              </a:pPr>
              <a:t>‹N°›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re. Text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fr-FR"/>
              <a:t>Cliquez pour modifier le style du titre</a:t>
            </a:r>
            <a:endParaRPr lang="ar-DZ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ar-DZ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ar-D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7D11D1-F4A4-4E1A-989D-CB73249C3A41}" type="datetime1">
              <a:rPr lang="ar-SA"/>
              <a:pPr>
                <a:defRPr/>
              </a:pPr>
              <a:t>12/04/1447</a:t>
            </a:fld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722FC5-92CE-4FF7-994A-F18AAA5FCBD1}" type="slidenum">
              <a:rPr lang="en-US" altLang="en-US"/>
              <a:pPr>
                <a:defRPr/>
              </a:pPr>
              <a:t>‹N°›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9A29B6D-B76B-462D-BA81-73E662CA6C53}" type="datetime1">
              <a:rPr lang="ar-SA" smtClean="0"/>
              <a:pPr>
                <a:defRPr/>
              </a:pPr>
              <a:t>12/04/1447</a:t>
            </a:fld>
            <a:endParaRPr lang="en-US" alt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AE35FF-2751-417C-B8EA-BE0C77B1EE3B}" type="slidenum">
              <a:rPr lang="en-US" altLang="en-US" smtClean="0"/>
              <a:pPr>
                <a:defRPr/>
              </a:pPr>
              <a:t>‹N°›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2AA57CC-3E1D-4165-A53E-C907DC7F08B6}" type="datetime1">
              <a:rPr lang="ar-SA" smtClean="0"/>
              <a:pPr>
                <a:defRPr/>
              </a:pPr>
              <a:t>12/04/1447</a:t>
            </a:fld>
            <a:endParaRPr lang="en-US" alt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87873A-1528-4900-A663-0850EAE787DF}" type="slidenum">
              <a:rPr lang="en-US" altLang="en-US" smtClean="0"/>
              <a:pPr>
                <a:defRPr/>
              </a:pPr>
              <a:t>‹N°›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9414F5A-2755-4038-8396-7468718FDB78}" type="datetime1">
              <a:rPr lang="ar-SA" smtClean="0"/>
              <a:pPr>
                <a:defRPr/>
              </a:pPr>
              <a:t>12/04/1447</a:t>
            </a:fld>
            <a:endParaRPr lang="en-US" alt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5FCCB4-C31A-4151-83DB-ED8B6AD5E9B9}" type="slidenum">
              <a:rPr lang="en-US" altLang="en-US" smtClean="0"/>
              <a:pPr>
                <a:defRPr/>
              </a:pPr>
              <a:t>‹N°›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26" name="Espace réservé de la date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fld id="{32D71E53-31EE-4825-ACE1-D74087E03C7B}" type="datetime1">
              <a:rPr lang="ar-SA" smtClean="0"/>
              <a:pPr>
                <a:defRPr/>
              </a:pPr>
              <a:t>12/04/1447</a:t>
            </a:fld>
            <a:endParaRPr lang="en-US" altLang="en-US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fld id="{F163A17B-A95D-4FC5-A35B-236DA7DCD686}" type="slidenum">
              <a:rPr lang="en-US" altLang="en-US" smtClean="0"/>
              <a:pPr>
                <a:defRPr/>
              </a:pPr>
              <a:t>‹N°›</a:t>
            </a:fld>
            <a:endParaRPr lang="en-US" altLang="en-US"/>
          </a:p>
        </p:txBody>
      </p:sp>
      <p:sp>
        <p:nvSpPr>
          <p:cNvPr id="28" name="Espace réservé du pied de page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pPr>
              <a:defRPr/>
            </a:pPr>
            <a:fld id="{3F8C4444-85C6-447B-9BD1-F12CDA5D6664}" type="datetime1">
              <a:rPr lang="ar-SA" smtClean="0"/>
              <a:pPr>
                <a:defRPr/>
              </a:pPr>
              <a:t>12/04/1447</a:t>
            </a:fld>
            <a:endParaRPr lang="en-US" alt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pPr>
              <a:defRPr/>
            </a:pPr>
            <a:fld id="{D294BB9C-C4AB-4612-BD87-472DFE4A1E4F}" type="slidenum">
              <a:rPr lang="en-US" altLang="en-US" smtClean="0"/>
              <a:pPr>
                <a:defRPr/>
              </a:pPr>
              <a:t>‹N°›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C34E137-E2B2-479D-ACCB-0C437DFF228C}" type="datetime1">
              <a:rPr lang="ar-SA" smtClean="0"/>
              <a:pPr>
                <a:defRPr/>
              </a:pPr>
              <a:t>12/04/1447</a:t>
            </a:fld>
            <a:endParaRPr lang="en-US" alt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FD19BD-8BED-478B-BDE4-9C33C5152715}" type="slidenum">
              <a:rPr lang="en-US" altLang="en-US" smtClean="0"/>
              <a:pPr>
                <a:defRPr/>
              </a:pPr>
              <a:t>‹N°›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1E77053-109B-4508-A0E7-1C0A7D39808C}" type="datetime1">
              <a:rPr lang="ar-SA" smtClean="0"/>
              <a:pPr>
                <a:defRPr/>
              </a:pPr>
              <a:t>12/04/1447</a:t>
            </a:fld>
            <a:endParaRPr lang="en-US" alt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8991A2-7BA0-40F0-873B-6C80AAF3C296}" type="slidenum">
              <a:rPr lang="en-US" altLang="en-US" smtClean="0"/>
              <a:pPr>
                <a:defRPr/>
              </a:pPr>
              <a:t>‹N°›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2402DE2-1460-470F-8945-ED158DC252D4}" type="datetime1">
              <a:rPr lang="ar-SA" smtClean="0"/>
              <a:pPr>
                <a:defRPr/>
              </a:pPr>
              <a:t>12/04/1447</a:t>
            </a:fld>
            <a:endParaRPr lang="en-US" alt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E67609-3448-446B-A2C8-415761410D85}" type="slidenum">
              <a:rPr lang="en-US" altLang="en-US" smtClean="0"/>
              <a:pPr>
                <a:defRPr/>
              </a:pPr>
              <a:t>‹N°›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ectangle à coins arrondis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ectangle à coins arrondis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r-FR"/>
              <a:t>Click to change the title style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/>
              <a:t>Click to change the styles of the mask text</a:t>
            </a:r>
          </a:p>
          <a:p>
            <a:pPr lvl="1" eaLnBrk="1" latinLnBrk="0" hangingPunct="1"/>
            <a:r>
              <a:rPr kumimoji="0" lang="fr-FR"/>
              <a:t>Second level</a:t>
            </a:r>
          </a:p>
          <a:p>
            <a:pPr lvl="2" eaLnBrk="1" latinLnBrk="0" hangingPunct="1"/>
            <a:r>
              <a:rPr kumimoji="0" lang="fr-FR"/>
              <a:t>Third level</a:t>
            </a:r>
          </a:p>
          <a:p>
            <a:pPr lvl="3" eaLnBrk="1" latinLnBrk="0" hangingPunct="1"/>
            <a:r>
              <a:rPr kumimoji="0" lang="fr-FR"/>
              <a:t>Fourth level</a:t>
            </a:r>
          </a:p>
          <a:p>
            <a:pPr lvl="4" eaLnBrk="1" latinLnBrk="0" hangingPunct="1"/>
            <a:r>
              <a:rPr kumimoji="0" lang="fr-FR"/>
              <a:t>Fifth level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fld id="{99D40CB4-BC75-486B-B5B8-AF544F706206}" type="datetime1">
              <a:rPr lang="ar-SA" smtClean="0"/>
              <a:t>12/04/1447</a:t>
            </a:fld>
            <a:endParaRPr lang="en-US" alt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CEC7B2F8-6BEF-4424-A45C-06392B8E4FFE}" type="slidenum">
              <a:rPr lang="en-US" altLang="en-US" smtClean="0"/>
              <a:t>‹N°›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05" r:id="rId1"/>
    <p:sldLayoutId id="2147484006" r:id="rId2"/>
    <p:sldLayoutId id="2147484007" r:id="rId3"/>
    <p:sldLayoutId id="2147484008" r:id="rId4"/>
    <p:sldLayoutId id="2147484009" r:id="rId5"/>
    <p:sldLayoutId id="2147484010" r:id="rId6"/>
    <p:sldLayoutId id="2147484011" r:id="rId7"/>
    <p:sldLayoutId id="2147484012" r:id="rId8"/>
    <p:sldLayoutId id="2147484013" r:id="rId9"/>
    <p:sldLayoutId id="2147484014" r:id="rId10"/>
    <p:sldLayoutId id="2147484015" r:id="rId11"/>
    <p:sldLayoutId id="2147484016" r:id="rId12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00113" y="2133600"/>
            <a:ext cx="7623175" cy="1752600"/>
          </a:xfrm>
        </p:spPr>
        <p:txBody>
          <a:bodyPr/>
          <a:lstStyle/>
          <a:p>
            <a:pPr rtl="0" eaLnBrk="1" hangingPunct="1"/>
            <a:r>
              <a:rPr lang="fr-FR" dirty="0"/>
              <a:t>Chapter 01:</a:t>
            </a:r>
            <a:br>
              <a:rPr lang="fr-FR" dirty="0"/>
            </a:br>
            <a:r>
              <a:rPr lang="fr-FR" dirty="0"/>
              <a:t>			Lexical Analysis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5E669BC-4058-4E18-B611-F686F3199818}" type="slidenum">
              <a:rPr lang="en-US" altLang="en-US"/>
              <a:t>1</a:t>
            </a:fld>
            <a:endParaRPr lang="en-US" altLang="en-US"/>
          </a:p>
        </p:txBody>
      </p:sp>
      <p:sp>
        <p:nvSpPr>
          <p:cNvPr id="3075" name="Rectangle 6"/>
          <p:cNvSpPr txBox="1">
            <a:spLocks noGrp="1" noChangeArrowheads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6E676424-626C-48A1-B5B6-68B9B85991D9}" type="slidenum">
              <a:rPr lang="ar-SA" altLang="en-US" sz="1200">
                <a:latin typeface="Garamond" pitchFamily="18" charset="0"/>
                <a:cs typeface="Arial" charset="0"/>
              </a:rPr>
              <a:t>1</a:t>
            </a:fld>
            <a:endParaRPr lang="en-US" altLang="en-US" sz="1200">
              <a:latin typeface="Garamond" pitchFamily="18" charset="0"/>
              <a:cs typeface="Arial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74700"/>
          </a:xfrm>
        </p:spPr>
        <p:txBody>
          <a:bodyPr/>
          <a:lstStyle/>
          <a:p>
            <a:pPr marL="800100" indent="-800100" eaLnBrk="1" hangingPunct="1"/>
            <a:r>
              <a:rPr lang="fr-FR" sz="4000" b="1">
                <a:latin typeface="Times New Roman" pitchFamily="18" charset="0"/>
                <a:cs typeface="Times New Roman" pitchFamily="18" charset="0"/>
              </a:rPr>
              <a:t>Implementation of a lexical analyser</a:t>
            </a:r>
            <a:endParaRPr lang="en-US" sz="4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1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68413"/>
            <a:ext cx="8229600" cy="4862512"/>
          </a:xfrm>
        </p:spPr>
        <p:txBody>
          <a:bodyPr/>
          <a:lstStyle/>
          <a:p>
            <a:pPr marL="571500" indent="-571500" algn="l" rtl="0" eaLnBrk="1" hangingPunct="1">
              <a:buFont typeface="Wingdings" pitchFamily="2" charset="2"/>
              <a:buNone/>
            </a:pPr>
            <a:r>
              <a:rPr lang="fr-FR" sz="2000" b="1" dirty="0" err="1">
                <a:latin typeface="Times New Roman" pitchFamily="18" charset="0"/>
                <a:cs typeface="Times New Roman" pitchFamily="18" charset="0"/>
              </a:rPr>
              <a:t>Manually</a:t>
            </a:r>
            <a:endParaRPr lang="fr-FR" sz="2000" dirty="0">
              <a:latin typeface="Times New Roman" pitchFamily="18" charset="0"/>
              <a:cs typeface="Times New Roman" pitchFamily="18" charset="0"/>
            </a:endParaRPr>
          </a:p>
          <a:p>
            <a:pPr marL="571500" indent="-571500" algn="l" rtl="0" eaLnBrk="1" hangingPunct="1">
              <a:buFont typeface="Wingdings" pitchFamily="2" charset="2"/>
              <a:buNone/>
            </a:pP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	A </a:t>
            </a:r>
            <a:r>
              <a:rPr lang="fr-FR" sz="1800" dirty="0" err="1">
                <a:latin typeface="Times New Roman" pitchFamily="18" charset="0"/>
                <a:cs typeface="Times New Roman" pitchFamily="18" charset="0"/>
              </a:rPr>
              <a:t>deterministic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800" dirty="0" err="1">
                <a:latin typeface="Times New Roman" pitchFamily="18" charset="0"/>
                <a:cs typeface="Times New Roman" pitchFamily="18" charset="0"/>
              </a:rPr>
              <a:t>automaton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 can </a:t>
            </a:r>
            <a:r>
              <a:rPr lang="fr-FR" sz="1800" dirty="0" err="1">
                <a:latin typeface="Times New Roman" pitchFamily="18" charset="0"/>
                <a:cs typeface="Times New Roman" pitchFamily="18" charset="0"/>
              </a:rPr>
              <a:t>very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800" b="1" dirty="0" err="1">
                <a:latin typeface="Times New Roman" pitchFamily="18" charset="0"/>
                <a:cs typeface="Times New Roman" pitchFamily="18" charset="0"/>
              </a:rPr>
              <a:t>easily</a:t>
            </a:r>
            <a:r>
              <a:rPr lang="fr-FR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800" dirty="0" err="1">
                <a:latin typeface="Times New Roman" pitchFamily="18" charset="0"/>
                <a:cs typeface="Times New Roman" pitchFamily="18" charset="0"/>
              </a:rPr>
              <a:t>be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800" dirty="0" err="1">
                <a:latin typeface="Times New Roman" pitchFamily="18" charset="0"/>
                <a:cs typeface="Times New Roman" pitchFamily="18" charset="0"/>
              </a:rPr>
              <a:t>simulated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 by an </a:t>
            </a:r>
            <a:r>
              <a:rPr lang="fr-FR" sz="1800" dirty="0" err="1">
                <a:latin typeface="Times New Roman" pitchFamily="18" charset="0"/>
                <a:cs typeface="Times New Roman" pitchFamily="18" charset="0"/>
              </a:rPr>
              <a:t>algorithm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fr-FR" sz="1800" dirty="0" err="1">
                <a:latin typeface="Times New Roman" pitchFamily="18" charset="0"/>
                <a:cs typeface="Times New Roman" pitchFamily="18" charset="0"/>
              </a:rPr>
              <a:t>Therefore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sz="1800" dirty="0" err="1">
                <a:latin typeface="Times New Roman" pitchFamily="18" charset="0"/>
                <a:cs typeface="Times New Roman" pitchFamily="18" charset="0"/>
              </a:rPr>
              <a:t>we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 can </a:t>
            </a:r>
            <a:r>
              <a:rPr lang="fr-FR" sz="1800" dirty="0" err="1">
                <a:latin typeface="Times New Roman" pitchFamily="18" charset="0"/>
                <a:cs typeface="Times New Roman" pitchFamily="18" charset="0"/>
              </a:rPr>
              <a:t>write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 a program </a:t>
            </a:r>
            <a:r>
              <a:rPr lang="fr-FR" sz="1800" dirty="0" err="1">
                <a:latin typeface="Times New Roman" pitchFamily="18" charset="0"/>
                <a:cs typeface="Times New Roman" pitchFamily="18" charset="0"/>
              </a:rPr>
              <a:t>that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800" dirty="0" err="1">
                <a:latin typeface="Times New Roman" pitchFamily="18" charset="0"/>
                <a:cs typeface="Times New Roman" pitchFamily="18" charset="0"/>
              </a:rPr>
              <a:t>recognises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800" dirty="0" err="1">
                <a:latin typeface="Times New Roman" pitchFamily="18" charset="0"/>
                <a:cs typeface="Times New Roman" pitchFamily="18" charset="0"/>
              </a:rPr>
              <a:t>any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800" dirty="0" err="1">
                <a:latin typeface="Times New Roman" pitchFamily="18" charset="0"/>
                <a:cs typeface="Times New Roman" pitchFamily="18" charset="0"/>
              </a:rPr>
              <a:t>word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800" dirty="0" err="1">
                <a:latin typeface="Times New Roman" pitchFamily="18" charset="0"/>
                <a:cs typeface="Times New Roman" pitchFamily="18" charset="0"/>
              </a:rPr>
              <a:t>from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800" dirty="0" err="1">
                <a:latin typeface="Times New Roman" pitchFamily="18" charset="0"/>
                <a:cs typeface="Times New Roman" pitchFamily="18" charset="0"/>
              </a:rPr>
              <a:t>any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800" dirty="0" err="1">
                <a:latin typeface="Times New Roman" pitchFamily="18" charset="0"/>
                <a:cs typeface="Times New Roman" pitchFamily="18" charset="0"/>
              </a:rPr>
              <a:t>regular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800" dirty="0" err="1">
                <a:latin typeface="Times New Roman" pitchFamily="18" charset="0"/>
                <a:cs typeface="Times New Roman" pitchFamily="18" charset="0"/>
              </a:rPr>
              <a:t>language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fr-FR" sz="1800" dirty="0" err="1">
                <a:latin typeface="Times New Roman" pitchFamily="18" charset="0"/>
                <a:cs typeface="Times New Roman" pitchFamily="18" charset="0"/>
              </a:rPr>
              <a:t>Thus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, if </a:t>
            </a:r>
            <a:r>
              <a:rPr lang="fr-FR" sz="1800" dirty="0" err="1">
                <a:latin typeface="Times New Roman" pitchFamily="18" charset="0"/>
                <a:cs typeface="Times New Roman" pitchFamily="18" charset="0"/>
              </a:rPr>
              <a:t>we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800" dirty="0" err="1">
                <a:latin typeface="Times New Roman" pitchFamily="18" charset="0"/>
                <a:cs typeface="Times New Roman" pitchFamily="18" charset="0"/>
              </a:rPr>
              <a:t>want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fr-FR" sz="1800" dirty="0" err="1">
                <a:latin typeface="Times New Roman" pitchFamily="18" charset="0"/>
                <a:cs typeface="Times New Roman" pitchFamily="18" charset="0"/>
              </a:rPr>
              <a:t>perform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 lexical </a:t>
            </a:r>
            <a:r>
              <a:rPr lang="fr-FR" sz="1800" dirty="0" err="1">
                <a:latin typeface="Times New Roman" pitchFamily="18" charset="0"/>
                <a:cs typeface="Times New Roman" pitchFamily="18" charset="0"/>
              </a:rPr>
              <a:t>analysis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 of a </a:t>
            </a:r>
            <a:r>
              <a:rPr lang="fr-FR" sz="1800" dirty="0" err="1">
                <a:latin typeface="Times New Roman" pitchFamily="18" charset="0"/>
                <a:cs typeface="Times New Roman" pitchFamily="18" charset="0"/>
              </a:rPr>
              <a:t>regular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800" dirty="0" err="1">
                <a:latin typeface="Times New Roman" pitchFamily="18" charset="0"/>
                <a:cs typeface="Times New Roman" pitchFamily="18" charset="0"/>
              </a:rPr>
              <a:t>language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sz="1800" dirty="0" err="1">
                <a:latin typeface="Times New Roman" pitchFamily="18" charset="0"/>
                <a:cs typeface="Times New Roman" pitchFamily="18" charset="0"/>
              </a:rPr>
              <a:t>we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800" dirty="0" err="1">
                <a:latin typeface="Times New Roman" pitchFamily="18" charset="0"/>
                <a:cs typeface="Times New Roman" pitchFamily="18" charset="0"/>
              </a:rPr>
              <a:t>simply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800" dirty="0" err="1">
                <a:latin typeface="Times New Roman" pitchFamily="18" charset="0"/>
                <a:cs typeface="Times New Roman" pitchFamily="18" charset="0"/>
              </a:rPr>
              <a:t>need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fr-FR" sz="1800" dirty="0" err="1">
                <a:latin typeface="Times New Roman" pitchFamily="18" charset="0"/>
                <a:cs typeface="Times New Roman" pitchFamily="18" charset="0"/>
              </a:rPr>
              <a:t>write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 a program </a:t>
            </a:r>
            <a:r>
              <a:rPr lang="fr-FR" sz="1800" dirty="0" err="1">
                <a:latin typeface="Times New Roman" pitchFamily="18" charset="0"/>
                <a:cs typeface="Times New Roman" pitchFamily="18" charset="0"/>
              </a:rPr>
              <a:t>that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800" dirty="0" err="1">
                <a:latin typeface="Times New Roman" pitchFamily="18" charset="0"/>
                <a:cs typeface="Times New Roman" pitchFamily="18" charset="0"/>
              </a:rPr>
              <a:t>simulates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 the </a:t>
            </a:r>
            <a:r>
              <a:rPr lang="fr-FR" sz="1800" dirty="0" err="1">
                <a:latin typeface="Times New Roman" pitchFamily="18" charset="0"/>
                <a:cs typeface="Times New Roman" pitchFamily="18" charset="0"/>
              </a:rPr>
              <a:t>associated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800" dirty="0" err="1">
                <a:latin typeface="Times New Roman" pitchFamily="18" charset="0"/>
                <a:cs typeface="Times New Roman" pitchFamily="18" charset="0"/>
              </a:rPr>
              <a:t>automaton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.</a:t>
            </a:r>
            <a:endParaRPr lang="fr-FR" sz="1800" b="1" dirty="0">
              <a:latin typeface="Times New Roman" pitchFamily="18" charset="0"/>
              <a:cs typeface="Times New Roman" pitchFamily="18" charset="0"/>
            </a:endParaRPr>
          </a:p>
          <a:p>
            <a:pPr marL="571500" indent="-571500" algn="l" rtl="0" eaLnBrk="1" hangingPunct="1">
              <a:buFont typeface="Wingdings" pitchFamily="2" charset="2"/>
              <a:buNone/>
            </a:pPr>
            <a:endParaRPr lang="fr-FR" sz="1800" b="1" dirty="0">
              <a:latin typeface="Times New Roman" pitchFamily="18" charset="0"/>
              <a:cs typeface="Times New Roman" pitchFamily="18" charset="0"/>
            </a:endParaRPr>
          </a:p>
          <a:p>
            <a:pPr marL="571500" indent="-571500" algn="l" rtl="0" eaLnBrk="1" hangingPunct="1">
              <a:buFont typeface="Wingdings" pitchFamily="2" charset="2"/>
              <a:buNone/>
            </a:pPr>
            <a:r>
              <a:rPr lang="fr-FR" sz="2000" b="1" dirty="0" err="1">
                <a:latin typeface="Times New Roman" pitchFamily="18" charset="0"/>
                <a:cs typeface="Times New Roman" pitchFamily="18" charset="0"/>
              </a:rPr>
              <a:t>Automatically</a:t>
            </a:r>
            <a:r>
              <a:rPr lang="fr-FR" sz="20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fr-FR" sz="2000" dirty="0">
              <a:latin typeface="Times New Roman" pitchFamily="18" charset="0"/>
              <a:cs typeface="Times New Roman" pitchFamily="18" charset="0"/>
            </a:endParaRPr>
          </a:p>
          <a:p>
            <a:pPr marL="571500" indent="-571500" algn="l" rtl="0" eaLnBrk="1" hangingPunct="1">
              <a:buFont typeface="Wingdings" pitchFamily="2" charset="2"/>
              <a:buNone/>
            </a:pP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	There are </a:t>
            </a:r>
            <a:r>
              <a:rPr lang="fr-FR" sz="1800" dirty="0" err="1">
                <a:latin typeface="Times New Roman" pitchFamily="18" charset="0"/>
                <a:cs typeface="Times New Roman" pitchFamily="18" charset="0"/>
              </a:rPr>
              <a:t>tools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 for </a:t>
            </a:r>
            <a:r>
              <a:rPr lang="fr-FR" sz="1800" dirty="0" err="1">
                <a:latin typeface="Times New Roman" pitchFamily="18" charset="0"/>
                <a:cs typeface="Times New Roman" pitchFamily="18" charset="0"/>
              </a:rPr>
              <a:t>writing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 programs </a:t>
            </a:r>
            <a:r>
              <a:rPr lang="fr-FR" sz="1800" dirty="0" err="1">
                <a:latin typeface="Times New Roman" pitchFamily="18" charset="0"/>
                <a:cs typeface="Times New Roman" pitchFamily="18" charset="0"/>
              </a:rPr>
              <a:t>that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800" dirty="0" err="1">
                <a:latin typeface="Times New Roman" pitchFamily="18" charset="0"/>
                <a:cs typeface="Times New Roman" pitchFamily="18" charset="0"/>
              </a:rPr>
              <a:t>simulate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800" dirty="0" err="1">
                <a:latin typeface="Times New Roman" pitchFamily="18" charset="0"/>
                <a:cs typeface="Times New Roman" pitchFamily="18" charset="0"/>
              </a:rPr>
              <a:t>automata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800" dirty="0" err="1">
                <a:latin typeface="Times New Roman" pitchFamily="18" charset="0"/>
                <a:cs typeface="Times New Roman" pitchFamily="18" charset="0"/>
              </a:rPr>
              <a:t>from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 simple </a:t>
            </a:r>
            <a:r>
              <a:rPr lang="fr-FR" sz="1800" dirty="0" err="1">
                <a:latin typeface="Times New Roman" pitchFamily="18" charset="0"/>
                <a:cs typeface="Times New Roman" pitchFamily="18" charset="0"/>
              </a:rPr>
              <a:t>regular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800" dirty="0" err="1">
                <a:latin typeface="Times New Roman" pitchFamily="18" charset="0"/>
                <a:cs typeface="Times New Roman" pitchFamily="18" charset="0"/>
              </a:rPr>
              <a:t>definitions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. For </a:t>
            </a:r>
            <a:r>
              <a:rPr lang="fr-FR" sz="1800" dirty="0" err="1">
                <a:latin typeface="Times New Roman" pitchFamily="18" charset="0"/>
                <a:cs typeface="Times New Roman" pitchFamily="18" charset="0"/>
              </a:rPr>
              <a:t>example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fr-FR" sz="1800" dirty="0" err="1">
                <a:latin typeface="Times New Roman" pitchFamily="18" charset="0"/>
                <a:cs typeface="Times New Roman" pitchFamily="18" charset="0"/>
              </a:rPr>
              <a:t>flex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71500" indent="-571500" algn="l" rtl="0" eaLnBrk="1" hangingPunct="1">
              <a:buFont typeface="Wingdings" pitchFamily="2" charset="2"/>
              <a:buNone/>
            </a:pPr>
            <a:endParaRPr lang="fr-FR" sz="1800" dirty="0">
              <a:latin typeface="Times New Roman" pitchFamily="18" charset="0"/>
              <a:cs typeface="Times New Roman" pitchFamily="18" charset="0"/>
            </a:endParaRPr>
          </a:p>
          <a:p>
            <a:pPr marL="571500" indent="-571500" algn="l" rtl="0" eaLnBrk="1" hangingPunct="1">
              <a:buFont typeface="Wingdings" pitchFamily="2" charset="2"/>
              <a:buNone/>
            </a:pPr>
            <a:r>
              <a:rPr lang="fr-FR" sz="1800" b="1" dirty="0">
                <a:latin typeface="Times New Roman" pitchFamily="18" charset="0"/>
                <a:cs typeface="Times New Roman" pitchFamily="18" charset="0"/>
              </a:rPr>
              <a:t>Example …</a:t>
            </a:r>
            <a:endParaRPr lang="en-US" sz="1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8A861D-0314-46AC-946E-651EC725946C}" type="slidenum">
              <a:rPr lang="en-US" altLang="en-US"/>
              <a:t>10</a:t>
            </a:fld>
            <a:endParaRPr lang="en-US" altLang="en-US"/>
          </a:p>
        </p:txBody>
      </p:sp>
      <p:sp>
        <p:nvSpPr>
          <p:cNvPr id="13315" name="Espace réservé du numéro de diapositive 5"/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DD2E807A-7A7C-4971-BC79-A2F9647B302E}" type="slidenum">
              <a:rPr lang="ar-SA" altLang="en-US" sz="1200">
                <a:latin typeface="Garamond" pitchFamily="18" charset="0"/>
                <a:cs typeface="Arial" charset="0"/>
              </a:rPr>
              <a:t>10</a:t>
            </a:fld>
            <a:endParaRPr lang="en-US" altLang="en-US" sz="1200">
              <a:latin typeface="Garamond" pitchFamily="18" charset="0"/>
              <a:cs typeface="Arial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marL="952500" indent="-952500" rtl="0" eaLnBrk="1" hangingPunct="1"/>
            <a:r>
              <a:rPr lang="fr-FR" b="1"/>
              <a:t>The Lex tool:</a:t>
            </a:r>
            <a:endParaRPr lang="en-US" b="1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971550" y="2708275"/>
            <a:ext cx="7416800" cy="1752600"/>
          </a:xfrm>
        </p:spPr>
        <p:txBody>
          <a:bodyPr/>
          <a:lstStyle/>
          <a:p>
            <a:pPr marL="533400" indent="-533400" algn="ctr" rtl="0" eaLnBrk="1" hangingPunct="1"/>
            <a:r>
              <a:rPr lang="fr-FR" sz="4000" b="1">
                <a:latin typeface="Times New Roman" pitchFamily="18" charset="0"/>
                <a:cs typeface="Times New Roman" pitchFamily="18" charset="0"/>
              </a:rPr>
              <a:t>Lexical analyser generator</a:t>
            </a:r>
            <a:endParaRPr lang="en-US" sz="4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7B9EE6-8F28-4CFA-BCA2-7ABD7CB54902}" type="slidenum">
              <a:rPr lang="en-US" altLang="en-US"/>
              <a:t>11</a:t>
            </a:fld>
            <a:endParaRPr lang="en-US" altLang="en-US"/>
          </a:p>
        </p:txBody>
      </p:sp>
      <p:sp>
        <p:nvSpPr>
          <p:cNvPr id="14339" name="Rectangle 6"/>
          <p:cNvSpPr txBox="1">
            <a:spLocks noGrp="1" noChangeArrowheads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892CEE0B-20CB-41C9-BC90-146D77B202B8}" type="slidenum">
              <a:rPr lang="ar-SA" altLang="en-US" sz="1200">
                <a:latin typeface="Garamond" pitchFamily="18" charset="0"/>
                <a:cs typeface="Arial" charset="0"/>
              </a:rPr>
              <a:t>11</a:t>
            </a:fld>
            <a:endParaRPr lang="en-US" altLang="en-US" sz="1200">
              <a:latin typeface="Garamond" pitchFamily="18" charset="0"/>
              <a:cs typeface="Arial" charset="0"/>
            </a:endParaRPr>
          </a:p>
        </p:txBody>
      </p:sp>
      <p:pic>
        <p:nvPicPr>
          <p:cNvPr id="2" name="Espace réservé du contenu 6">
            <a:extLst>
              <a:ext uri="{FF2B5EF4-FFF2-40B4-BE49-F238E27FC236}">
                <a16:creationId xmlns:a16="http://schemas.microsoft.com/office/drawing/2014/main" id="{44D09D05-053A-4AEE-E6C3-74DC9F21FF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1880" y="5052020"/>
            <a:ext cx="1396008" cy="1401316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74700"/>
          </a:xfrm>
        </p:spPr>
        <p:txBody>
          <a:bodyPr/>
          <a:lstStyle/>
          <a:p>
            <a:pPr marL="800100" indent="-800100" rtl="0" eaLnBrk="1" hangingPunct="1"/>
            <a:r>
              <a:rPr lang="fr-FR" b="1">
                <a:latin typeface="Times New Roman" pitchFamily="18" charset="0"/>
                <a:cs typeface="Times New Roman" pitchFamily="18" charset="0"/>
              </a:rPr>
              <a:t>Introduction</a:t>
            </a:r>
            <a:endParaRPr lang="en-US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68413"/>
            <a:ext cx="8229600" cy="4862512"/>
          </a:xfrm>
        </p:spPr>
        <p:txBody>
          <a:bodyPr/>
          <a:lstStyle/>
          <a:p>
            <a:pPr marL="571500" indent="-571500" algn="l" rtl="0" eaLnBrk="1" hangingPunct="1"/>
            <a:r>
              <a:rPr lang="fr-FR" sz="1800">
                <a:latin typeface="Times New Roman" pitchFamily="18" charset="0"/>
                <a:cs typeface="Times New Roman" pitchFamily="18" charset="0"/>
              </a:rPr>
              <a:t>Lex (fLex) is a Unix utility. </a:t>
            </a:r>
          </a:p>
          <a:p>
            <a:pPr marL="571500" indent="-571500" algn="l" rtl="0" eaLnBrk="1" hangingPunct="1"/>
            <a:r>
              <a:rPr lang="fr-FR" sz="1800">
                <a:latin typeface="Times New Roman" pitchFamily="18" charset="0"/>
                <a:cs typeface="Times New Roman" pitchFamily="18" charset="0"/>
              </a:rPr>
              <a:t>Lex accepts Lexical unit specifications in the form of </a:t>
            </a:r>
            <a:r>
              <a:rPr lang="fr-FR" sz="1800" b="1" u="sng">
                <a:latin typeface="Times New Roman" pitchFamily="18" charset="0"/>
                <a:cs typeface="Times New Roman" pitchFamily="18" charset="0"/>
              </a:rPr>
              <a:t>regular definitions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 as input and produces a Lexical analyser written in C.</a:t>
            </a:r>
          </a:p>
          <a:p>
            <a:pPr marL="571500" indent="-571500" algn="l" rtl="0" eaLnBrk="1" hangingPunct="1"/>
            <a:r>
              <a:rPr lang="fr-FR" sz="1800">
                <a:latin typeface="Times New Roman" pitchFamily="18" charset="0"/>
                <a:cs typeface="Times New Roman" pitchFamily="18" charset="0"/>
              </a:rPr>
              <a:t>  &gt; Lex file.l</a:t>
            </a:r>
          </a:p>
          <a:p>
            <a:pPr marL="571500" indent="-571500" algn="l" rtl="0" eaLnBrk="1" hangingPunct="1">
              <a:buFont typeface="Wingdings" pitchFamily="2" charset="2"/>
              <a:buNone/>
            </a:pPr>
            <a:r>
              <a:rPr lang="fr-FR" sz="1800">
                <a:latin typeface="Times New Roman" pitchFamily="18" charset="0"/>
                <a:cs typeface="Times New Roman" pitchFamily="18" charset="0"/>
              </a:rPr>
              <a:t>	 produces the Lex.yy.c file, which must be compiled with Lex:</a:t>
            </a:r>
            <a:br>
              <a:rPr lang="fr-FR" sz="1800">
                <a:latin typeface="Times New Roman" pitchFamily="18" charset="0"/>
                <a:cs typeface="Times New Roman" pitchFamily="18" charset="0"/>
              </a:rPr>
            </a:br>
            <a:r>
              <a:rPr lang="fr-FR" sz="1800">
                <a:latin typeface="Times New Roman" pitchFamily="18" charset="0"/>
                <a:cs typeface="Times New Roman" pitchFamily="18" charset="0"/>
              </a:rPr>
              <a:t>     &gt; gcc Lex.yy.c –l l</a:t>
            </a:r>
          </a:p>
          <a:p>
            <a:pPr marL="571500" indent="-571500" algn="l" rtl="0" eaLnBrk="1" hangingPunct="1"/>
            <a:r>
              <a:rPr lang="fr-FR" sz="1800">
                <a:latin typeface="Times New Roman" pitchFamily="18" charset="0"/>
                <a:cs typeface="Times New Roman" pitchFamily="18" charset="0"/>
              </a:rPr>
              <a:t>The Lex specification file contains regular expressions followed by actions (translation rules). </a:t>
            </a:r>
          </a:p>
          <a:p>
            <a:pPr marL="571500" indent="-571500" algn="l" rtl="0" eaLnBrk="1" hangingPunct="1"/>
            <a:endParaRPr lang="fr-FR" sz="1800">
              <a:latin typeface="Times New Roman" pitchFamily="18" charset="0"/>
              <a:cs typeface="Times New Roman" pitchFamily="18" charset="0"/>
            </a:endParaRPr>
          </a:p>
          <a:p>
            <a:pPr marL="571500" indent="-571500" algn="l" rtl="0" eaLnBrk="1" hangingPunct="1"/>
            <a:endParaRPr lang="fr-FR" sz="1800">
              <a:latin typeface="Times New Roman" pitchFamily="18" charset="0"/>
              <a:cs typeface="Times New Roman" pitchFamily="18" charset="0"/>
            </a:endParaRPr>
          </a:p>
          <a:p>
            <a:pPr marL="571500" indent="-571500" algn="l" rtl="0" eaLnBrk="1" hangingPunct="1"/>
            <a:endParaRPr lang="fr-FR" sz="1800">
              <a:latin typeface="Times New Roman" pitchFamily="18" charset="0"/>
              <a:cs typeface="Times New Roman" pitchFamily="18" charset="0"/>
            </a:endParaRPr>
          </a:p>
          <a:p>
            <a:pPr marL="571500" indent="-571500" algn="l" rtl="0" eaLnBrk="1" hangingPunct="1"/>
            <a:endParaRPr lang="fr-FR" sz="1800">
              <a:latin typeface="Times New Roman" pitchFamily="18" charset="0"/>
              <a:cs typeface="Times New Roman" pitchFamily="18" charset="0"/>
            </a:endParaRPr>
          </a:p>
          <a:p>
            <a:pPr marL="571500" indent="-571500" algn="l" rtl="0" eaLnBrk="1" hangingPunct="1"/>
            <a:endParaRPr lang="fr-FR" sz="1800">
              <a:latin typeface="Times New Roman" pitchFamily="18" charset="0"/>
              <a:cs typeface="Times New Roman" pitchFamily="18" charset="0"/>
            </a:endParaRPr>
          </a:p>
          <a:p>
            <a:pPr marL="571500" indent="-571500" algn="l" rtl="0" eaLnBrk="1" hangingPunct="1"/>
            <a:endParaRPr lang="fr-FR" sz="1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CF8CB5-9E9D-49DE-BA24-9AE53DE6A96A}" type="slidenum">
              <a:rPr lang="en-US" altLang="en-US"/>
              <a:t>12</a:t>
            </a:fld>
            <a:endParaRPr lang="en-US" altLang="en-US"/>
          </a:p>
        </p:txBody>
      </p:sp>
      <p:sp>
        <p:nvSpPr>
          <p:cNvPr id="15363" name="Espace réservé du numéro de diapositive 5"/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BEB4A739-7C6C-4E98-9780-7EDC9A9FC6A1}" type="slidenum">
              <a:rPr lang="ar-SA" altLang="en-US" sz="1200">
                <a:latin typeface="Garamond" pitchFamily="18" charset="0"/>
                <a:cs typeface="Arial" charset="0"/>
              </a:rPr>
              <a:t>12</a:t>
            </a:fld>
            <a:endParaRPr lang="en-US" altLang="en-US" sz="1200">
              <a:latin typeface="Garamond" pitchFamily="18" charset="0"/>
              <a:cs typeface="Arial" charset="0"/>
            </a:endParaRPr>
          </a:p>
        </p:txBody>
      </p:sp>
      <p:grpSp>
        <p:nvGrpSpPr>
          <p:cNvPr id="15366" name="Group 21"/>
          <p:cNvGrpSpPr>
            <a:grpSpLocks/>
          </p:cNvGrpSpPr>
          <p:nvPr/>
        </p:nvGrpSpPr>
        <p:grpSpPr bwMode="auto">
          <a:xfrm>
            <a:off x="1042988" y="3716338"/>
            <a:ext cx="7227887" cy="2160587"/>
            <a:chOff x="657" y="2341"/>
            <a:chExt cx="4553" cy="1361"/>
          </a:xfrm>
        </p:grpSpPr>
        <p:sp>
          <p:nvSpPr>
            <p:cNvPr id="15367" name="Rectangle 5"/>
            <p:cNvSpPr>
              <a:spLocks noChangeArrowheads="1"/>
            </p:cNvSpPr>
            <p:nvPr/>
          </p:nvSpPr>
          <p:spPr bwMode="auto">
            <a:xfrm>
              <a:off x="2315" y="2462"/>
              <a:ext cx="1147" cy="35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marL="571500" indent="-571500" algn="ctr">
                <a:buFont typeface="Wingdings" pitchFamily="2" charset="2"/>
                <a:buNone/>
              </a:pPr>
              <a:r>
                <a:rPr lang="en-US" sz="1200"/>
                <a:t>Compiler</a:t>
              </a:r>
            </a:p>
            <a:p>
              <a:pPr marL="571500" indent="-571500" algn="ctr">
                <a:buFont typeface="Wingdings" pitchFamily="2" charset="2"/>
                <a:buNone/>
              </a:pPr>
              <a:r>
                <a:rPr lang="en-US" sz="1200"/>
                <a:t>Lex</a:t>
              </a:r>
              <a:endParaRPr lang="en-US" sz="2000" b="1"/>
            </a:p>
          </p:txBody>
        </p:sp>
        <p:sp>
          <p:nvSpPr>
            <p:cNvPr id="15368" name="Text Box 6"/>
            <p:cNvSpPr txBox="1">
              <a:spLocks noChangeArrowheads="1"/>
            </p:cNvSpPr>
            <p:nvPr/>
          </p:nvSpPr>
          <p:spPr bwMode="auto">
            <a:xfrm>
              <a:off x="2315" y="2905"/>
              <a:ext cx="1147" cy="35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marL="571500" indent="-571500" algn="ctr">
                <a:buFont typeface="Wingdings" pitchFamily="2" charset="2"/>
                <a:buNone/>
              </a:pPr>
              <a:r>
                <a:rPr lang="en-US" sz="1200"/>
                <a:t>Compiler</a:t>
              </a:r>
            </a:p>
            <a:p>
              <a:pPr marL="571500" indent="-571500" algn="ctr">
                <a:buFont typeface="Wingdings" pitchFamily="2" charset="2"/>
                <a:buNone/>
              </a:pPr>
              <a:r>
                <a:rPr lang="en-US" sz="1200"/>
                <a:t>C</a:t>
              </a:r>
            </a:p>
            <a:p>
              <a:pPr marL="571500" indent="-571500" algn="ctr">
                <a:buFont typeface="Wingdings" pitchFamily="2" charset="2"/>
                <a:buNone/>
              </a:pPr>
              <a:endParaRPr lang="en-US" sz="2000" b="1"/>
            </a:p>
          </p:txBody>
        </p:sp>
        <p:sp>
          <p:nvSpPr>
            <p:cNvPr id="15369" name="Text Box 7"/>
            <p:cNvSpPr txBox="1">
              <a:spLocks noChangeArrowheads="1"/>
            </p:cNvSpPr>
            <p:nvPr/>
          </p:nvSpPr>
          <p:spPr bwMode="auto">
            <a:xfrm>
              <a:off x="2315" y="3348"/>
              <a:ext cx="1275" cy="35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18000" rIns="18000"/>
            <a:lstStyle/>
            <a:p>
              <a:pPr marL="571500" indent="-571500" algn="ctr">
                <a:buFont typeface="Wingdings" pitchFamily="2" charset="2"/>
                <a:buNone/>
              </a:pPr>
              <a:r>
                <a:rPr lang="en-US" sz="1200"/>
                <a:t>Resulting lexical analyser</a:t>
              </a:r>
              <a:endParaRPr lang="en-US" sz="2000" b="1"/>
            </a:p>
          </p:txBody>
        </p:sp>
        <p:sp>
          <p:nvSpPr>
            <p:cNvPr id="15370" name="Text Box 8"/>
            <p:cNvSpPr txBox="1">
              <a:spLocks noChangeArrowheads="1"/>
            </p:cNvSpPr>
            <p:nvPr/>
          </p:nvSpPr>
          <p:spPr bwMode="auto">
            <a:xfrm>
              <a:off x="657" y="2341"/>
              <a:ext cx="1403" cy="2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18000" rIns="18000"/>
            <a:lstStyle/>
            <a:p>
              <a:pPr marL="571500" indent="-571500" algn="ctr">
                <a:buFont typeface="Wingdings" pitchFamily="2" charset="2"/>
                <a:buNone/>
              </a:pPr>
              <a:r>
                <a:rPr lang="en-US" sz="1200" b="1" dirty="0"/>
                <a:t>Lex program</a:t>
              </a:r>
              <a:endParaRPr lang="en-US" sz="2000" b="1" dirty="0"/>
            </a:p>
          </p:txBody>
        </p:sp>
        <p:sp>
          <p:nvSpPr>
            <p:cNvPr id="15371" name="Text Box 9"/>
            <p:cNvSpPr txBox="1">
              <a:spLocks noChangeArrowheads="1"/>
            </p:cNvSpPr>
            <p:nvPr/>
          </p:nvSpPr>
          <p:spPr bwMode="auto">
            <a:xfrm>
              <a:off x="912" y="2905"/>
              <a:ext cx="893" cy="2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571500" indent="-571500" algn="ctr">
                <a:buFont typeface="Wingdings" pitchFamily="2" charset="2"/>
                <a:buNone/>
              </a:pPr>
              <a:r>
                <a:rPr lang="en-US" sz="1200" b="1"/>
                <a:t>Lex.yy.c</a:t>
              </a:r>
              <a:endParaRPr lang="en-US" sz="2000" b="1"/>
            </a:p>
          </p:txBody>
        </p:sp>
        <p:sp>
          <p:nvSpPr>
            <p:cNvPr id="15372" name="Text Box 10"/>
            <p:cNvSpPr txBox="1">
              <a:spLocks noChangeArrowheads="1"/>
            </p:cNvSpPr>
            <p:nvPr/>
          </p:nvSpPr>
          <p:spPr bwMode="auto">
            <a:xfrm>
              <a:off x="785" y="3436"/>
              <a:ext cx="1020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18000" rIns="18000"/>
            <a:lstStyle/>
            <a:p>
              <a:pPr marL="571500" indent="-571500" algn="ctr">
                <a:buFont typeface="Wingdings" pitchFamily="2" charset="2"/>
                <a:buNone/>
              </a:pPr>
              <a:r>
                <a:rPr lang="en-US" sz="1200" b="1"/>
                <a:t>Input text</a:t>
              </a:r>
              <a:endParaRPr lang="en-US" sz="2000" b="1"/>
            </a:p>
          </p:txBody>
        </p:sp>
        <p:sp>
          <p:nvSpPr>
            <p:cNvPr id="15373" name="Text Box 11"/>
            <p:cNvSpPr txBox="1">
              <a:spLocks noChangeArrowheads="1"/>
            </p:cNvSpPr>
            <p:nvPr/>
          </p:nvSpPr>
          <p:spPr bwMode="auto">
            <a:xfrm>
              <a:off x="1040" y="2521"/>
              <a:ext cx="637" cy="2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571500" indent="-571500" algn="ctr">
                <a:buFont typeface="Wingdings" pitchFamily="2" charset="2"/>
                <a:buNone/>
              </a:pPr>
              <a:r>
                <a:rPr lang="en-US" sz="1200" b="1"/>
                <a:t>Lex.l</a:t>
              </a:r>
              <a:endParaRPr lang="en-US" sz="2000" b="1"/>
            </a:p>
          </p:txBody>
        </p:sp>
        <p:sp>
          <p:nvSpPr>
            <p:cNvPr id="15374" name="Line 12"/>
            <p:cNvSpPr>
              <a:spLocks noChangeShapeType="1"/>
            </p:cNvSpPr>
            <p:nvPr/>
          </p:nvSpPr>
          <p:spPr bwMode="auto">
            <a:xfrm>
              <a:off x="1805" y="2639"/>
              <a:ext cx="51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5375" name="Line 13"/>
            <p:cNvSpPr>
              <a:spLocks noChangeShapeType="1"/>
            </p:cNvSpPr>
            <p:nvPr/>
          </p:nvSpPr>
          <p:spPr bwMode="auto">
            <a:xfrm>
              <a:off x="1805" y="3082"/>
              <a:ext cx="51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5376" name="Line 14"/>
            <p:cNvSpPr>
              <a:spLocks noChangeShapeType="1"/>
            </p:cNvSpPr>
            <p:nvPr/>
          </p:nvSpPr>
          <p:spPr bwMode="auto">
            <a:xfrm>
              <a:off x="1805" y="3525"/>
              <a:ext cx="51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5377" name="Line 15"/>
            <p:cNvSpPr>
              <a:spLocks noChangeShapeType="1"/>
            </p:cNvSpPr>
            <p:nvPr/>
          </p:nvSpPr>
          <p:spPr bwMode="auto">
            <a:xfrm>
              <a:off x="3462" y="2639"/>
              <a:ext cx="63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5378" name="Line 16"/>
            <p:cNvSpPr>
              <a:spLocks noChangeShapeType="1"/>
            </p:cNvSpPr>
            <p:nvPr/>
          </p:nvSpPr>
          <p:spPr bwMode="auto">
            <a:xfrm>
              <a:off x="3590" y="3525"/>
              <a:ext cx="51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5379" name="Line 17"/>
            <p:cNvSpPr>
              <a:spLocks noChangeShapeType="1"/>
            </p:cNvSpPr>
            <p:nvPr/>
          </p:nvSpPr>
          <p:spPr bwMode="auto">
            <a:xfrm>
              <a:off x="3462" y="3082"/>
              <a:ext cx="63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5380" name="Text Box 18"/>
            <p:cNvSpPr txBox="1">
              <a:spLocks noChangeArrowheads="1"/>
            </p:cNvSpPr>
            <p:nvPr/>
          </p:nvSpPr>
          <p:spPr bwMode="auto">
            <a:xfrm>
              <a:off x="4100" y="2518"/>
              <a:ext cx="892" cy="2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571500" indent="-571500" algn="ctr">
                <a:buFont typeface="Wingdings" pitchFamily="2" charset="2"/>
                <a:buNone/>
              </a:pPr>
              <a:r>
                <a:rPr lang="en-US" sz="1200" b="1"/>
                <a:t>Lex.yy.c</a:t>
              </a:r>
              <a:endParaRPr lang="en-US" sz="2000" b="1"/>
            </a:p>
          </p:txBody>
        </p:sp>
        <p:sp>
          <p:nvSpPr>
            <p:cNvPr id="15381" name="Text Box 19"/>
            <p:cNvSpPr txBox="1">
              <a:spLocks noChangeArrowheads="1"/>
            </p:cNvSpPr>
            <p:nvPr/>
          </p:nvSpPr>
          <p:spPr bwMode="auto">
            <a:xfrm>
              <a:off x="4105" y="2931"/>
              <a:ext cx="850" cy="2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18000" rIns="18000"/>
            <a:lstStyle/>
            <a:p>
              <a:pPr marL="571500" indent="-571500" algn="ctr">
                <a:buFont typeface="Wingdings" pitchFamily="2" charset="2"/>
                <a:buNone/>
              </a:pPr>
              <a:r>
                <a:rPr lang="en-US" sz="1200" b="1"/>
                <a:t>Executable</a:t>
              </a:r>
              <a:endParaRPr lang="en-US" sz="2000" b="1"/>
            </a:p>
          </p:txBody>
        </p:sp>
        <p:sp>
          <p:nvSpPr>
            <p:cNvPr id="15382" name="Text Box 20"/>
            <p:cNvSpPr txBox="1">
              <a:spLocks noChangeArrowheads="1"/>
            </p:cNvSpPr>
            <p:nvPr/>
          </p:nvSpPr>
          <p:spPr bwMode="auto">
            <a:xfrm>
              <a:off x="4105" y="3339"/>
              <a:ext cx="1105" cy="3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18000" rIns="18000"/>
            <a:lstStyle/>
            <a:p>
              <a:pPr marL="571500" indent="-571500" algn="ctr">
                <a:buFont typeface="Wingdings" pitchFamily="2" charset="2"/>
                <a:buNone/>
              </a:pPr>
              <a:r>
                <a:rPr lang="en-US" sz="1200" b="1"/>
                <a:t>Lexical unit flow</a:t>
              </a:r>
              <a:endParaRPr lang="en-US" sz="2000" b="1"/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88640"/>
            <a:ext cx="8229600" cy="1066800"/>
          </a:xfrm>
        </p:spPr>
        <p:txBody>
          <a:bodyPr/>
          <a:lstStyle/>
          <a:p>
            <a:pPr marL="800100" indent="-800100" eaLnBrk="1" hangingPunct="1"/>
            <a:r>
              <a:rPr lang="fr-FR" b="1">
                <a:latin typeface="Times New Roman" pitchFamily="18" charset="0"/>
                <a:cs typeface="Times New Roman" pitchFamily="18" charset="0"/>
              </a:rPr>
              <a:t>Lex regular expressions</a:t>
            </a:r>
            <a:endParaRPr lang="en-US" b="1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2482" name="Group 738"/>
          <p:cNvGraphicFramePr>
            <a:graphicFrameLocks noGrp="1"/>
          </p:cNvGraphicFramePr>
          <p:nvPr>
            <p:ph sz="half" idx="1"/>
          </p:nvPr>
        </p:nvGraphicFramePr>
        <p:xfrm>
          <a:off x="611188" y="1052513"/>
          <a:ext cx="8147050" cy="5278120"/>
        </p:xfrm>
        <a:graphic>
          <a:graphicData uri="http://schemas.openxmlformats.org/drawingml/2006/table">
            <a:tbl>
              <a:tblPr/>
              <a:tblGrid>
                <a:gridCol w="11525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324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620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46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Expression</a:t>
                      </a:r>
                      <a:endParaRPr kumimoji="0" lang="fr-F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Meaning</a:t>
                      </a:r>
                      <a:endParaRPr kumimoji="0" lang="fr-FR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Example</a:t>
                      </a:r>
                      <a:endParaRPr kumimoji="0" lang="fr-FR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any character </a:t>
                      </a:r>
                      <a:r>
                        <a:rPr kumimoji="0" lang="fr-FR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 </a:t>
                      </a: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that is not an operator or metacharacter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701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\c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literal character c (when c is a </a:t>
                      </a:r>
                      <a:r>
                        <a:rPr kumimoji="0" lang="fr-FR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metacharacter</a:t>
                      </a:r>
                      <a:r>
                        <a:rPr kumimoji="0" lang="fr-F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\+ </a:t>
                      </a:r>
                      <a:r>
                        <a:rPr kumimoji="0" lang="fr-FR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\.</a:t>
                      </a: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8431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"s "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character string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"hello "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any character except line break (\n)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a.b</a:t>
                      </a: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701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^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the expression following this symbol starts a new line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^abc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$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the expression preceding this symbol ends a line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abc$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701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[s]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any character from 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[abc]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[^s]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any character not in 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[</a:t>
                      </a:r>
                      <a:r>
                        <a:rPr kumimoji="0" lang="fr-FR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^xyz</a:t>
                      </a:r>
                      <a:r>
                        <a:rPr kumimoji="0" lang="fr-F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]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701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r*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 or more occurrences of 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b*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r+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or more occurrences of 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a+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2701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r?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 or 1 occurrence of 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d?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r{m}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 occurrences of 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e{3}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2701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r{m,n}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between m and n occurrences of 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f{2,4}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fr-FR" sz="12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r</a:t>
                      </a:r>
                      <a:r>
                        <a:rPr kumimoji="0" lang="fr-FR" sz="12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fr-F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fr-FR" sz="1200" b="0" i="0" u="none" strike="noStrike" cap="none" normalizeH="0" baseline="-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</a:t>
                      </a:r>
                      <a:r>
                        <a:rPr kumimoji="0" lang="fr-F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followed by r</a:t>
                      </a:r>
                      <a:r>
                        <a:rPr kumimoji="0" lang="fr-FR" sz="1200" b="0" i="0" u="none" strike="noStrike" cap="none" normalizeH="0" baseline="-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ab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2701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fr-FR" sz="12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|r</a:t>
                      </a:r>
                      <a:r>
                        <a:rPr kumimoji="0" lang="fr-FR" sz="12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fr-F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fr-FR" sz="1200" b="0" i="0" u="none" strike="noStrike" cap="none" normalizeH="0" baseline="-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</a:t>
                      </a:r>
                      <a:r>
                        <a:rPr kumimoji="0" lang="fr-F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or r</a:t>
                      </a:r>
                      <a:r>
                        <a:rPr kumimoji="0" lang="fr-FR" sz="1200" b="0" i="0" u="none" strike="noStrike" cap="none" normalizeH="0" baseline="-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c|d</a:t>
                      </a: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fr-FR" sz="12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/r</a:t>
                      </a:r>
                      <a:r>
                        <a:rPr kumimoji="0" lang="fr-FR" sz="12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fr-F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r1 if followed by r2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ab/cd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2701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(r)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kumimoji="0" lang="fr-FR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a|b</a:t>
                      </a:r>
                      <a:r>
                        <a:rPr kumimoji="0" lang="fr-F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)?c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&lt;x&gt;r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 if </a:t>
                      </a:r>
                      <a:r>
                        <a:rPr kumimoji="0" lang="fr-FR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Lex </a:t>
                      </a:r>
                      <a:r>
                        <a:rPr kumimoji="0" lang="fr-F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is in state 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&lt;x&gt;abc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EE9B14-E8DB-4554-9166-C3BA1008F737}" type="slidenum">
              <a:rPr lang="en-US" altLang="en-US"/>
              <a:t>13</a:t>
            </a:fld>
            <a:endParaRPr lang="en-US" altLang="en-US"/>
          </a:p>
        </p:txBody>
      </p:sp>
      <p:sp>
        <p:nvSpPr>
          <p:cNvPr id="16387" name="Espace réservé du numéro de diapositive 6"/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7F05B0B4-78AE-4118-AB4D-36C28A916ACA}" type="slidenum">
              <a:rPr lang="ar-SA" altLang="en-US" sz="1200">
                <a:latin typeface="Garamond" pitchFamily="18" charset="0"/>
                <a:cs typeface="Arial" charset="0"/>
              </a:rPr>
              <a:t>13</a:t>
            </a:fld>
            <a:endParaRPr lang="en-US" altLang="en-US" sz="1200">
              <a:latin typeface="Garamond" pitchFamily="18" charset="0"/>
              <a:cs typeface="Arial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74700"/>
          </a:xfrm>
        </p:spPr>
        <p:txBody>
          <a:bodyPr/>
          <a:lstStyle/>
          <a:p>
            <a:pPr eaLnBrk="1" hangingPunct="1"/>
            <a:r>
              <a:rPr lang="fr-FR" b="1">
                <a:latin typeface="Times New Roman" pitchFamily="18" charset="0"/>
                <a:cs typeface="Times New Roman" pitchFamily="18" charset="0"/>
              </a:rPr>
              <a:t>Structure of a Lex file</a:t>
            </a:r>
            <a:endParaRPr lang="en-US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1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68413"/>
            <a:ext cx="8229600" cy="4862512"/>
          </a:xfrm>
        </p:spPr>
        <p:txBody>
          <a:bodyPr/>
          <a:lstStyle/>
          <a:p>
            <a:pPr marL="571500" indent="-571500" algn="l" rtl="0" eaLnBrk="1" hangingPunct="1">
              <a:buFont typeface="Wingdings" pitchFamily="2" charset="2"/>
              <a:buNone/>
            </a:pPr>
            <a:r>
              <a:rPr lang="fr-FR" sz="1800">
                <a:latin typeface="Times New Roman" pitchFamily="18" charset="0"/>
                <a:cs typeface="Times New Roman" pitchFamily="18" charset="0"/>
              </a:rPr>
              <a:t>A description file for Lex consists of three parts, according to the following scheme:</a:t>
            </a:r>
          </a:p>
          <a:p>
            <a:pPr marL="571500" indent="-571500" algn="l" rtl="0" eaLnBrk="1" hangingPunct="1">
              <a:buFont typeface="Wingdings" pitchFamily="2" charset="2"/>
              <a:buNone/>
            </a:pPr>
            <a:r>
              <a:rPr lang="fr-FR" sz="1800">
                <a:latin typeface="Times New Roman" pitchFamily="18" charset="0"/>
                <a:cs typeface="Times New Roman" pitchFamily="18" charset="0"/>
              </a:rPr>
              <a:t>		</a:t>
            </a:r>
          </a:p>
          <a:p>
            <a:pPr marL="571500" indent="-571500" algn="l" rtl="0" eaLnBrk="1" hangingPunct="1">
              <a:buFont typeface="Wingdings" pitchFamily="2" charset="2"/>
              <a:buNone/>
            </a:pPr>
            <a:r>
              <a:rPr lang="fr-FR" sz="1800">
                <a:latin typeface="Times New Roman" pitchFamily="18" charset="0"/>
                <a:cs typeface="Times New Roman" pitchFamily="18" charset="0"/>
              </a:rPr>
              <a:t>		%{</a:t>
            </a:r>
            <a:endParaRPr lang="fr-FR" sz="1800" i="1">
              <a:latin typeface="Times New Roman" pitchFamily="18" charset="0"/>
              <a:cs typeface="Times New Roman" pitchFamily="18" charset="0"/>
            </a:endParaRPr>
          </a:p>
          <a:p>
            <a:pPr marL="571500" indent="-571500" algn="l" rtl="0" eaLnBrk="1" hangingPunct="1">
              <a:buFont typeface="Wingdings" pitchFamily="2" charset="2"/>
              <a:buNone/>
            </a:pPr>
            <a:r>
              <a:rPr lang="fr-FR" sz="1800" i="1">
                <a:latin typeface="Times New Roman" pitchFamily="18" charset="0"/>
                <a:cs typeface="Times New Roman" pitchFamily="18" charset="0"/>
              </a:rPr>
              <a:t>		     C declarations of variables, constants, etc.</a:t>
            </a:r>
            <a:endParaRPr lang="fr-FR" sz="1800">
              <a:latin typeface="Times New Roman" pitchFamily="18" charset="0"/>
              <a:cs typeface="Times New Roman" pitchFamily="18" charset="0"/>
            </a:endParaRPr>
          </a:p>
          <a:p>
            <a:pPr marL="571500" indent="-571500" algn="l" rtl="0" eaLnBrk="1" hangingPunct="1">
              <a:buFont typeface="Wingdings" pitchFamily="2" charset="2"/>
              <a:buNone/>
            </a:pPr>
            <a:r>
              <a:rPr lang="fr-FR" sz="1800">
                <a:latin typeface="Times New Roman" pitchFamily="18" charset="0"/>
                <a:cs typeface="Times New Roman" pitchFamily="18" charset="0"/>
              </a:rPr>
              <a:t>		%}</a:t>
            </a:r>
            <a:endParaRPr lang="fr-FR" sz="1800" i="1">
              <a:latin typeface="Times New Roman" pitchFamily="18" charset="0"/>
              <a:cs typeface="Times New Roman" pitchFamily="18" charset="0"/>
            </a:endParaRPr>
          </a:p>
          <a:p>
            <a:pPr marL="571500" indent="-571500" algn="l" rtl="0" eaLnBrk="1" hangingPunct="1">
              <a:buFont typeface="Wingdings" pitchFamily="2" charset="2"/>
              <a:buNone/>
            </a:pPr>
            <a:r>
              <a:rPr lang="fr-FR" sz="1800" i="1">
                <a:latin typeface="Times New Roman" pitchFamily="18" charset="0"/>
                <a:cs typeface="Times New Roman" pitchFamily="18" charset="0"/>
              </a:rPr>
              <a:t>		      Declaration of regular definitions.</a:t>
            </a:r>
            <a:endParaRPr lang="fr-FR" sz="1800">
              <a:latin typeface="Times New Roman" pitchFamily="18" charset="0"/>
              <a:cs typeface="Times New Roman" pitchFamily="18" charset="0"/>
            </a:endParaRPr>
          </a:p>
          <a:p>
            <a:pPr marL="571500" indent="-571500" algn="l" rtl="0" eaLnBrk="1" hangingPunct="1">
              <a:buFont typeface="Wingdings" pitchFamily="2" charset="2"/>
              <a:buNone/>
            </a:pPr>
            <a:r>
              <a:rPr lang="fr-FR" sz="1800">
                <a:latin typeface="Times New Roman" pitchFamily="18" charset="0"/>
                <a:cs typeface="Times New Roman" pitchFamily="18" charset="0"/>
              </a:rPr>
              <a:t>		    %%</a:t>
            </a:r>
            <a:endParaRPr lang="fr-FR" sz="1800" i="1">
              <a:latin typeface="Times New Roman" pitchFamily="18" charset="0"/>
              <a:cs typeface="Times New Roman" pitchFamily="18" charset="0"/>
            </a:endParaRPr>
          </a:p>
          <a:p>
            <a:pPr marL="571500" indent="-571500" algn="l" rtl="0" eaLnBrk="1" hangingPunct="1">
              <a:buFont typeface="Wingdings" pitchFamily="2" charset="2"/>
              <a:buNone/>
            </a:pPr>
            <a:r>
              <a:rPr lang="fr-FR" sz="1800" i="1">
                <a:latin typeface="Times New Roman" pitchFamily="18" charset="0"/>
                <a:cs typeface="Times New Roman" pitchFamily="18" charset="0"/>
              </a:rPr>
              <a:t>		      Regular expressions and corresponding actions</a:t>
            </a:r>
            <a:endParaRPr lang="fr-FR" sz="1800">
              <a:latin typeface="Times New Roman" pitchFamily="18" charset="0"/>
              <a:cs typeface="Times New Roman" pitchFamily="18" charset="0"/>
            </a:endParaRPr>
          </a:p>
          <a:p>
            <a:pPr marL="571500" indent="-571500" algn="l" rtl="0" eaLnBrk="1" hangingPunct="1">
              <a:buFont typeface="Wingdings" pitchFamily="2" charset="2"/>
              <a:buNone/>
            </a:pPr>
            <a:r>
              <a:rPr lang="fr-FR" sz="1800">
                <a:latin typeface="Times New Roman" pitchFamily="18" charset="0"/>
                <a:cs typeface="Times New Roman" pitchFamily="18" charset="0"/>
              </a:rPr>
              <a:t>		    %%</a:t>
            </a:r>
            <a:endParaRPr lang="fr-FR" sz="1800" i="1">
              <a:latin typeface="Times New Roman" pitchFamily="18" charset="0"/>
              <a:cs typeface="Times New Roman" pitchFamily="18" charset="0"/>
            </a:endParaRPr>
          </a:p>
          <a:p>
            <a:pPr marL="571500" indent="-571500" algn="l" rtl="0" eaLnBrk="1" hangingPunct="1">
              <a:buFont typeface="Wingdings" pitchFamily="2" charset="2"/>
              <a:buNone/>
            </a:pPr>
            <a:r>
              <a:rPr lang="fr-FR" sz="1800" i="1">
                <a:latin typeface="Times New Roman" pitchFamily="18" charset="0"/>
                <a:cs typeface="Times New Roman" pitchFamily="18" charset="0"/>
              </a:rPr>
              <a:t>		      Declaration of auxiliary procedures</a:t>
            </a:r>
            <a:endParaRPr lang="fr-FR" sz="1800">
              <a:latin typeface="Times New Roman" pitchFamily="18" charset="0"/>
              <a:cs typeface="Times New Roman" pitchFamily="18" charset="0"/>
            </a:endParaRPr>
          </a:p>
          <a:p>
            <a:pPr marL="571500" indent="-571500" algn="l" rtl="0" eaLnBrk="1" hangingPunct="1">
              <a:buFont typeface="Wingdings" pitchFamily="2" charset="2"/>
              <a:buNone/>
            </a:pPr>
            <a:endParaRPr lang="fr-FR" sz="1800">
              <a:latin typeface="Times New Roman" pitchFamily="18" charset="0"/>
              <a:cs typeface="Times New Roman" pitchFamily="18" charset="0"/>
            </a:endParaRPr>
          </a:p>
          <a:p>
            <a:pPr marL="571500" indent="-571500" algn="l" rtl="0" eaLnBrk="1" hangingPunct="1">
              <a:buFont typeface="Wingdings" pitchFamily="2" charset="2"/>
              <a:buNone/>
            </a:pPr>
            <a:r>
              <a:rPr lang="fr-FR" sz="1800">
                <a:latin typeface="Times New Roman" pitchFamily="18" charset="0"/>
                <a:cs typeface="Times New Roman" pitchFamily="18" charset="0"/>
              </a:rPr>
              <a:t>No part is mandatory. </a:t>
            </a:r>
            <a:endParaRPr lang="en-US" sz="1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AE4918-5027-405E-946A-D05CB6C6829F}" type="slidenum">
              <a:rPr lang="en-US" altLang="en-US"/>
              <a:t>14</a:t>
            </a:fld>
            <a:endParaRPr lang="en-US" altLang="en-US"/>
          </a:p>
        </p:txBody>
      </p:sp>
      <p:sp>
        <p:nvSpPr>
          <p:cNvPr id="17411" name="Espace réservé du numéro de diapositive 5"/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9762135E-C8B3-475D-B31C-7550EF3BB90E}" type="slidenum">
              <a:rPr lang="ar-SA" altLang="en-US" sz="1200">
                <a:latin typeface="Garamond" pitchFamily="18" charset="0"/>
                <a:cs typeface="Arial" charset="0"/>
              </a:rPr>
              <a:t>14</a:t>
            </a:fld>
            <a:endParaRPr lang="en-US" altLang="en-US" sz="1200">
              <a:latin typeface="Garamond" pitchFamily="18" charset="0"/>
              <a:cs typeface="Arial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74700"/>
          </a:xfrm>
        </p:spPr>
        <p:txBody>
          <a:bodyPr/>
          <a:lstStyle/>
          <a:p>
            <a:pPr eaLnBrk="1" hangingPunct="1"/>
            <a:r>
              <a:rPr lang="fr-FR" b="1">
                <a:latin typeface="Times New Roman" pitchFamily="18" charset="0"/>
                <a:cs typeface="Times New Roman" pitchFamily="18" charset="0"/>
              </a:rPr>
              <a:t>Part of the declarations</a:t>
            </a:r>
            <a:endParaRPr lang="en-US" b="1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37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1196975"/>
            <a:ext cx="8435975" cy="4530725"/>
          </a:xfrm>
        </p:spPr>
        <p:txBody>
          <a:bodyPr>
            <a:normAutofit/>
          </a:bodyPr>
          <a:lstStyle/>
          <a:p>
            <a:pPr marL="571500" indent="-571500" algn="l" rtl="0" eaLnBrk="1" hangingPunct="1">
              <a:buFont typeface="Wingdings" pitchFamily="2" charset="2"/>
              <a:buNone/>
            </a:pP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consisting of:</a:t>
            </a:r>
            <a:endParaRPr lang="fr-FR" sz="1800" b="1" dirty="0">
              <a:latin typeface="Times New Roman" pitchFamily="18" charset="0"/>
              <a:cs typeface="Times New Roman" pitchFamily="18" charset="0"/>
            </a:endParaRPr>
          </a:p>
          <a:p>
            <a:pPr marL="571500" indent="-571500" algn="l" rtl="0" eaLnBrk="1" hangingPunct="1">
              <a:buSzTx/>
              <a:buFont typeface="Wingdings" pitchFamily="2" charset="2"/>
              <a:buAutoNum type="arabicPeriod"/>
            </a:pPr>
            <a:r>
              <a:rPr lang="fr-FR" sz="1800" b="1" dirty="0">
                <a:latin typeface="Times New Roman" pitchFamily="18" charset="0"/>
                <a:cs typeface="Times New Roman" pitchFamily="18" charset="0"/>
              </a:rPr>
              <a:t>Literal block:</a:t>
            </a:r>
            <a:endParaRPr lang="fr-FR" sz="1800" dirty="0">
              <a:latin typeface="Times New Roman" pitchFamily="18" charset="0"/>
              <a:cs typeface="Times New Roman" pitchFamily="18" charset="0"/>
            </a:endParaRPr>
          </a:p>
          <a:p>
            <a:pPr marL="571500" indent="-571500" algn="l" rtl="0" eaLnBrk="1" hangingPunct="1"/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Begins with </a:t>
            </a:r>
            <a:r>
              <a:rPr lang="fr-FR" sz="1800" b="1" dirty="0">
                <a:latin typeface="Times New Roman" pitchFamily="18" charset="0"/>
                <a:cs typeface="Times New Roman" pitchFamily="18" charset="0"/>
              </a:rPr>
              <a:t>%{ 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 and ends with </a:t>
            </a:r>
            <a:r>
              <a:rPr lang="fr-FR" sz="1800" b="1" dirty="0">
                <a:latin typeface="Times New Roman" pitchFamily="18" charset="0"/>
                <a:cs typeface="Times New Roman" pitchFamily="18" charset="0"/>
              </a:rPr>
              <a:t> %}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. Where </a:t>
            </a:r>
            <a:r>
              <a:rPr lang="fr-FR" sz="1800" b="1" dirty="0">
                <a:latin typeface="Times New Roman" pitchFamily="18" charset="0"/>
                <a:cs typeface="Times New Roman" pitchFamily="18" charset="0"/>
              </a:rPr>
              <a:t>%{ 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fr-FR" sz="1800" b="1" dirty="0">
                <a:latin typeface="Times New Roman" pitchFamily="18" charset="0"/>
                <a:cs typeface="Times New Roman" pitchFamily="18" charset="0"/>
              </a:rPr>
              <a:t> %} 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 must be placed at the beginning of the line.</a:t>
            </a:r>
          </a:p>
          <a:p>
            <a:pPr marL="571500" indent="-571500" algn="l" rtl="0" eaLnBrk="1" hangingPunct="1"/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Contains declarations and definitions in C.</a:t>
            </a:r>
          </a:p>
          <a:p>
            <a:pPr marL="571500" indent="-571500" algn="l" rtl="0" eaLnBrk="1" hangingPunct="1"/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Is copied as is into the </a:t>
            </a:r>
            <a:r>
              <a:rPr lang="fr-FR" sz="1800" dirty="0" err="1">
                <a:latin typeface="Times New Roman" pitchFamily="18" charset="0"/>
                <a:cs typeface="Times New Roman" pitchFamily="18" charset="0"/>
              </a:rPr>
              <a:t>Lex.yy.c 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file produced by the Lex command</a:t>
            </a:r>
          </a:p>
          <a:p>
            <a:pPr marL="571500" indent="-571500" algn="l" rtl="0" eaLnBrk="1" hangingPunct="1"/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The definitions and declarations it contains are global to the </a:t>
            </a:r>
            <a:r>
              <a:rPr lang="fr-FR" sz="1800" dirty="0" err="1">
                <a:latin typeface="Times New Roman" pitchFamily="18" charset="0"/>
                <a:cs typeface="Times New Roman" pitchFamily="18" charset="0"/>
              </a:rPr>
              <a:t>generated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 program. </a:t>
            </a:r>
          </a:p>
          <a:p>
            <a:pPr marL="571500" indent="-571500" algn="l" rtl="0" eaLnBrk="1" hangingPunct="1">
              <a:buSzTx/>
              <a:buFont typeface="Wingdings" pitchFamily="2" charset="2"/>
              <a:buAutoNum type="arabicPeriod" startAt="2"/>
            </a:pPr>
            <a:r>
              <a:rPr lang="fr-FR" sz="1800" b="1" dirty="0">
                <a:latin typeface="Times New Roman" pitchFamily="18" charset="0"/>
                <a:cs typeface="Times New Roman" pitchFamily="18" charset="0"/>
              </a:rPr>
              <a:t>Regular definitions block:</a:t>
            </a:r>
          </a:p>
          <a:p>
            <a:pPr marL="571500" indent="-571500" algn="l" rtl="0" eaLnBrk="1" hangingPunct="1">
              <a:buFont typeface="Wingdings" pitchFamily="2" charset="2"/>
              <a:buNone/>
            </a:pP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	These definitions are of the form: </a:t>
            </a:r>
            <a:r>
              <a:rPr lang="fr-FR" sz="1800" b="1" i="1" dirty="0">
                <a:latin typeface="Times New Roman" pitchFamily="18" charset="0"/>
                <a:cs typeface="Times New Roman" pitchFamily="18" charset="0"/>
              </a:rPr>
              <a:t>  concept          regular expression</a:t>
            </a:r>
            <a:endParaRPr lang="fr-FR" sz="1800" b="1" dirty="0">
              <a:latin typeface="Times New Roman" pitchFamily="18" charset="0"/>
              <a:cs typeface="Times New Roman" pitchFamily="18" charset="0"/>
            </a:endParaRPr>
          </a:p>
          <a:p>
            <a:pPr marL="571500" indent="-571500" algn="l" rtl="0" eaLnBrk="1" hangingPunct="1">
              <a:buFont typeface="Wingdings" pitchFamily="2" charset="2"/>
              <a:buNone/>
            </a:pPr>
            <a:r>
              <a:rPr lang="fr-FR" sz="1800" b="1" dirty="0">
                <a:latin typeface="Times New Roman" pitchFamily="18" charset="0"/>
                <a:cs typeface="Times New Roman" pitchFamily="18" charset="0"/>
              </a:rPr>
              <a:t>Example:</a:t>
            </a:r>
            <a:endParaRPr lang="fr-FR" sz="1800" dirty="0">
              <a:latin typeface="Times New Roman" pitchFamily="18" charset="0"/>
              <a:cs typeface="Times New Roman" pitchFamily="18" charset="0"/>
            </a:endParaRPr>
          </a:p>
          <a:p>
            <a:pPr marL="571500" indent="-571500" algn="l" rtl="0" eaLnBrk="1" hangingPunct="1">
              <a:buFont typeface="Wingdings" pitchFamily="2" charset="2"/>
              <a:buNone/>
            </a:pPr>
            <a:r>
              <a:rPr lang="fr-FR" sz="1800" dirty="0" err="1">
                <a:latin typeface="Times New Roman" pitchFamily="18" charset="0"/>
                <a:cs typeface="Times New Roman" pitchFamily="18" charset="0"/>
              </a:rPr>
              <a:t>	Separ 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 [  \t\n]   </a:t>
            </a:r>
          </a:p>
          <a:p>
            <a:pPr marL="571500" indent="-571500" algn="l" rtl="0" eaLnBrk="1" hangingPunct="1">
              <a:buFont typeface="Wingdings" pitchFamily="2" charset="2"/>
              <a:buNone/>
            </a:pP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	Letter  [A-Za-z] </a:t>
            </a:r>
          </a:p>
          <a:p>
            <a:pPr marL="571500" indent="-571500" algn="l" rtl="0" eaLnBrk="1" hangingPunct="1">
              <a:buFont typeface="Wingdings" pitchFamily="2" charset="2"/>
              <a:buNone/>
            </a:pP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	digit   [0-9]</a:t>
            </a:r>
          </a:p>
          <a:p>
            <a:pPr marL="571500" indent="-571500" algn="l" rtl="0" eaLnBrk="1" hangingPunct="1">
              <a:buFont typeface="Wingdings" pitchFamily="2" charset="2"/>
              <a:buNone/>
            </a:pPr>
            <a:r>
              <a:rPr lang="fr-FR" sz="1800" dirty="0" err="1">
                <a:latin typeface="Times New Roman" pitchFamily="18" charset="0"/>
                <a:cs typeface="Times New Roman" pitchFamily="18" charset="0"/>
              </a:rPr>
              <a:t>	ident 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 {letter}({letter}|{digit})*</a:t>
            </a:r>
          </a:p>
          <a:p>
            <a:pPr marL="571500" indent="-571500" algn="l" rtl="0" eaLnBrk="1" hangingPunct="1">
              <a:buFont typeface="Wingdings" pitchFamily="2" charset="2"/>
              <a:buNone/>
            </a:pPr>
            <a:endParaRPr lang="fr-FR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1DA714-3EE1-4241-AFF1-B307D432BDC3}" type="slidenum">
              <a:rPr lang="en-US" altLang="en-US"/>
              <a:t>15</a:t>
            </a:fld>
            <a:endParaRPr lang="en-US" altLang="en-US"/>
          </a:p>
        </p:txBody>
      </p:sp>
      <p:sp>
        <p:nvSpPr>
          <p:cNvPr id="18435" name="Espace réservé du numéro de diapositive 5"/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36B3094C-24AA-4A5E-A368-D851B1B77AC5}" type="slidenum">
              <a:rPr lang="ar-SA" altLang="en-US" sz="1200">
                <a:latin typeface="Garamond" pitchFamily="18" charset="0"/>
                <a:cs typeface="Arial" charset="0"/>
              </a:rPr>
              <a:t>15</a:t>
            </a:fld>
            <a:endParaRPr lang="en-US" altLang="en-US" sz="1200">
              <a:latin typeface="Garamond" pitchFamily="18" charset="0"/>
              <a:cs typeface="Arial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63023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fr-FR" b="1"/>
              <a:t>Production section</a:t>
            </a:r>
            <a:endParaRPr lang="en-US" b="1" i="1"/>
          </a:p>
        </p:txBody>
      </p:sp>
      <p:sp>
        <p:nvSpPr>
          <p:cNvPr id="1946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125538"/>
            <a:ext cx="8229600" cy="5327650"/>
          </a:xfrm>
        </p:spPr>
        <p:txBody>
          <a:bodyPr/>
          <a:lstStyle/>
          <a:p>
            <a:pPr marL="571500" indent="-571500" algn="l" rtl="0" eaLnBrk="1" hangingPunct="1"/>
            <a:r>
              <a:rPr lang="fr-FR" sz="1800">
                <a:latin typeface="Times New Roman" pitchFamily="18" charset="0"/>
                <a:cs typeface="Times New Roman" pitchFamily="18" charset="0"/>
              </a:rPr>
              <a:t>Contains two parts</a:t>
            </a:r>
            <a:endParaRPr lang="fr-FR" sz="1800" b="1">
              <a:latin typeface="Times New Roman" pitchFamily="18" charset="0"/>
              <a:cs typeface="Times New Roman" pitchFamily="18" charset="0"/>
            </a:endParaRPr>
          </a:p>
          <a:p>
            <a:pPr marL="571500" indent="-571500" algn="l" rtl="0" eaLnBrk="1" hangingPunct="1">
              <a:buSzTx/>
              <a:buFont typeface="Wingdings" pitchFamily="2" charset="2"/>
              <a:buAutoNum type="arabicPeriod"/>
            </a:pPr>
            <a:r>
              <a:rPr lang="fr-FR" sz="1800" b="1">
                <a:latin typeface="Times New Roman" pitchFamily="18" charset="0"/>
                <a:cs typeface="Times New Roman" pitchFamily="18" charset="0"/>
              </a:rPr>
              <a:t>Left section:</a:t>
            </a:r>
            <a:endParaRPr lang="fr-FR" sz="1800">
              <a:latin typeface="Times New Roman" pitchFamily="18" charset="0"/>
              <a:cs typeface="Times New Roman" pitchFamily="18" charset="0"/>
            </a:endParaRPr>
          </a:p>
          <a:p>
            <a:pPr marL="571500" indent="-571500" algn="l" rtl="0" eaLnBrk="1" hangingPunct="1">
              <a:buFont typeface="Wingdings" pitchFamily="2" charset="2"/>
              <a:buNone/>
            </a:pPr>
            <a:r>
              <a:rPr lang="fr-FR" sz="1800">
                <a:latin typeface="Times New Roman" pitchFamily="18" charset="0"/>
                <a:cs typeface="Times New Roman" pitchFamily="18" charset="0"/>
              </a:rPr>
              <a:t>   - specification of recognised regular expressions</a:t>
            </a:r>
          </a:p>
          <a:p>
            <a:pPr marL="571500" indent="-571500" algn="l" rtl="0" eaLnBrk="1" hangingPunct="1">
              <a:buFont typeface="Wingdings" pitchFamily="2" charset="2"/>
              <a:buNone/>
            </a:pPr>
            <a:r>
              <a:rPr lang="fr-FR" sz="1800">
                <a:latin typeface="Times New Roman" pitchFamily="18" charset="0"/>
                <a:cs typeface="Times New Roman" pitchFamily="18" charset="0"/>
              </a:rPr>
              <a:t>   - for a string of letters and numbers, quotation marks may be omitted</a:t>
            </a:r>
          </a:p>
          <a:p>
            <a:pPr marL="571500" indent="-571500" algn="l" rtl="0" eaLnBrk="1" hangingPunct="1">
              <a:buFont typeface="Wingdings" pitchFamily="2" charset="2"/>
              <a:buNone/>
            </a:pPr>
            <a:r>
              <a:rPr lang="fr-FR" sz="1800">
                <a:latin typeface="Times New Roman" pitchFamily="18" charset="0"/>
                <a:cs typeface="Times New Roman" pitchFamily="18" charset="0"/>
              </a:rPr>
              <a:t>   - expression identifiers enclosed in curly brackets</a:t>
            </a:r>
            <a:endParaRPr lang="fr-FR" sz="1800" b="1">
              <a:latin typeface="Times New Roman" pitchFamily="18" charset="0"/>
              <a:cs typeface="Times New Roman" pitchFamily="18" charset="0"/>
            </a:endParaRPr>
          </a:p>
          <a:p>
            <a:pPr marL="571500" indent="-571500" algn="l" rtl="0" eaLnBrk="1" hangingPunct="1">
              <a:buSzTx/>
              <a:buFont typeface="Wingdings" pitchFamily="2" charset="2"/>
              <a:buAutoNum type="arabicPeriod" startAt="2"/>
            </a:pPr>
            <a:r>
              <a:rPr lang="fr-FR" sz="1800" b="1">
                <a:latin typeface="Times New Roman" pitchFamily="18" charset="0"/>
                <a:cs typeface="Times New Roman" pitchFamily="18" charset="0"/>
              </a:rPr>
              <a:t>Right-hand side:</a:t>
            </a:r>
            <a:endParaRPr lang="fr-FR" sz="1800">
              <a:latin typeface="Times New Roman" pitchFamily="18" charset="0"/>
              <a:cs typeface="Times New Roman" pitchFamily="18" charset="0"/>
            </a:endParaRPr>
          </a:p>
          <a:p>
            <a:pPr marL="571500" indent="-571500" algn="l" rtl="0" eaLnBrk="1" hangingPunct="1">
              <a:buFont typeface="Wingdings" pitchFamily="2" charset="2"/>
              <a:buNone/>
            </a:pPr>
            <a:r>
              <a:rPr lang="fr-FR" sz="1800">
                <a:latin typeface="Times New Roman" pitchFamily="18" charset="0"/>
                <a:cs typeface="Times New Roman" pitchFamily="18" charset="0"/>
              </a:rPr>
              <a:t>    - actions executed when lexical units are recognised</a:t>
            </a:r>
          </a:p>
          <a:p>
            <a:pPr marL="571500" indent="-571500" algn="l" rtl="0" eaLnBrk="1" hangingPunct="1">
              <a:buFont typeface="Wingdings" pitchFamily="2" charset="2"/>
              <a:buNone/>
            </a:pPr>
            <a:r>
              <a:rPr lang="fr-FR" sz="1800">
                <a:latin typeface="Times New Roman" pitchFamily="18" charset="0"/>
                <a:cs typeface="Times New Roman" pitchFamily="18" charset="0"/>
              </a:rPr>
              <a:t>    - actions defined with C syntax</a:t>
            </a:r>
          </a:p>
          <a:p>
            <a:pPr marL="571500" indent="-571500" algn="l" rtl="0" eaLnBrk="1" hangingPunct="1">
              <a:buFont typeface="Wingdings" pitchFamily="2" charset="2"/>
              <a:buNone/>
            </a:pPr>
            <a:r>
              <a:rPr lang="fr-FR" sz="1800">
                <a:latin typeface="Times New Roman" pitchFamily="18" charset="0"/>
                <a:cs typeface="Times New Roman" pitchFamily="18" charset="0"/>
              </a:rPr>
              <a:t>    - if scanner called by YACC parser, then:</a:t>
            </a:r>
          </a:p>
          <a:p>
            <a:pPr marL="571500" indent="-571500" algn="l" rtl="0" eaLnBrk="1" hangingPunct="1">
              <a:buFont typeface="Wingdings" pitchFamily="2" charset="2"/>
              <a:buNone/>
            </a:pPr>
            <a:r>
              <a:rPr lang="fr-FR" sz="1800">
                <a:latin typeface="Times New Roman" pitchFamily="18" charset="0"/>
                <a:cs typeface="Times New Roman" pitchFamily="18" charset="0"/>
              </a:rPr>
              <a:t>	1- the attributes of the recognised lexical unit must be stored in </a:t>
            </a:r>
            <a:r>
              <a:rPr lang="fr-FR" sz="1800" b="1">
                <a:latin typeface="Times New Roman" pitchFamily="18" charset="0"/>
                <a:cs typeface="Times New Roman" pitchFamily="18" charset="0"/>
              </a:rPr>
              <a:t>yylval</a:t>
            </a:r>
            <a:endParaRPr lang="fr-FR" sz="1800">
              <a:latin typeface="Times New Roman" pitchFamily="18" charset="0"/>
              <a:cs typeface="Times New Roman" pitchFamily="18" charset="0"/>
            </a:endParaRPr>
          </a:p>
          <a:p>
            <a:pPr marL="571500" indent="-571500" algn="l" rtl="0" eaLnBrk="1" hangingPunct="1">
              <a:buFont typeface="Wingdings" pitchFamily="2" charset="2"/>
              <a:buNone/>
            </a:pPr>
            <a:r>
              <a:rPr lang="fr-FR" sz="1800">
                <a:latin typeface="Times New Roman" pitchFamily="18" charset="0"/>
                <a:cs typeface="Times New Roman" pitchFamily="18" charset="0"/>
              </a:rPr>
              <a:t>	2- the recognised lexical unit must be returned</a:t>
            </a:r>
            <a:endParaRPr lang="fr-FR" sz="18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7C3BB2-BBB6-4D31-9127-FEA95F4EE315}" type="slidenum">
              <a:rPr lang="en-US" altLang="en-US"/>
              <a:t>16</a:t>
            </a:fld>
            <a:endParaRPr lang="en-US" altLang="en-US"/>
          </a:p>
        </p:txBody>
      </p:sp>
      <p:sp>
        <p:nvSpPr>
          <p:cNvPr id="19459" name="Espace réservé du numéro de diapositive 5"/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FB4DF69F-936E-4128-9823-B3B6866C3AD5}" type="slidenum">
              <a:rPr lang="ar-SA" altLang="en-US" sz="1200">
                <a:latin typeface="Garamond" pitchFamily="18" charset="0"/>
                <a:cs typeface="Arial" charset="0"/>
              </a:rPr>
              <a:t>16</a:t>
            </a:fld>
            <a:endParaRPr lang="en-US" altLang="en-US" sz="1200">
              <a:latin typeface="Garamond" pitchFamily="18" charset="0"/>
              <a:cs typeface="Arial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630237"/>
          </a:xfrm>
        </p:spPr>
        <p:txBody>
          <a:bodyPr>
            <a:normAutofit fontScale="90000"/>
          </a:bodyPr>
          <a:lstStyle/>
          <a:p>
            <a:pPr marL="723900" indent="-723900" eaLnBrk="1" hangingPunct="1"/>
            <a:r>
              <a:rPr lang="fr-FR" b="1"/>
              <a:t>Part of the productions</a:t>
            </a:r>
            <a:endParaRPr lang="en-US" b="1"/>
          </a:p>
        </p:txBody>
      </p:sp>
      <p:sp>
        <p:nvSpPr>
          <p:cNvPr id="2048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981075"/>
            <a:ext cx="8229600" cy="5149850"/>
          </a:xfrm>
        </p:spPr>
        <p:txBody>
          <a:bodyPr/>
          <a:lstStyle/>
          <a:p>
            <a:pPr algn="l" rtl="0" eaLnBrk="1" hangingPunct="1"/>
            <a:r>
              <a:rPr lang="fr-FR" sz="1800" b="1" dirty="0"/>
              <a:t>Example </a:t>
            </a:r>
            <a:endParaRPr lang="fr-FR" sz="1800" dirty="0"/>
          </a:p>
          <a:p>
            <a:pPr algn="l" rtl="0" eaLnBrk="1" hangingPunct="1">
              <a:buFont typeface="Wingdings" pitchFamily="2" charset="2"/>
              <a:buNone/>
            </a:pP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[ \t\n]    { /* no action */ }</a:t>
            </a:r>
            <a:endParaRPr lang="en-US" sz="1800" dirty="0">
              <a:latin typeface="Times New Roman" pitchFamily="18" charset="0"/>
              <a:cs typeface="Times New Roman" pitchFamily="18" charset="0"/>
            </a:endParaRPr>
          </a:p>
          <a:p>
            <a:pPr algn="l" rtl="0" eaLnBrk="1" hangingPunct="1">
              <a:buFont typeface="Wingdings" pitchFamily="2" charset="2"/>
              <a:buNone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``&lt;=``    {return(PPE);}</a:t>
            </a:r>
          </a:p>
          <a:p>
            <a:pPr algn="l" rtl="0" eaLnBrk="1" hangingPunct="1">
              <a:buFont typeface="Wingdings" pitchFamily="2" charset="2"/>
              <a:buNone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``&lt;&gt;``    {return(DIF);}</a:t>
            </a:r>
          </a:p>
          <a:p>
            <a:pPr algn="l" rtl="0" eaLnBrk="1" hangingPunct="1">
              <a:buFont typeface="Wingdings" pitchFamily="2" charset="2"/>
              <a:buNone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``&lt;``    {return(PPQ);}</a:t>
            </a:r>
          </a:p>
          <a:p>
            <a:pPr algn="l" rtl="0" eaLnBrk="1" hangingPunct="1">
              <a:buFont typeface="Wingdings" pitchFamily="2" charset="2"/>
              <a:buNone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``=``    {return(EGA);}</a:t>
            </a:r>
          </a:p>
          <a:p>
            <a:pPr algn="l" rtl="0" eaLnBrk="1" hangingPunct="1">
              <a:buFont typeface="Wingdings" pitchFamily="2" charset="2"/>
              <a:buNone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``&gt;=``    {return(PGE);}</a:t>
            </a:r>
          </a:p>
          <a:p>
            <a:pPr algn="l" rtl="0" eaLnBrk="1" hangingPunct="1">
              <a:buFont typeface="Wingdings" pitchFamily="2" charset="2"/>
              <a:buNone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``&gt;``    {return(PGQ);}</a:t>
            </a:r>
          </a:p>
          <a:p>
            <a:pPr algn="l" rtl="0" eaLnBrk="1" hangingPunct="1">
              <a:buFont typeface="Wingdings" pitchFamily="2" charset="2"/>
              <a:buNone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``:=``    {return(AFF);}</a:t>
            </a:r>
          </a:p>
          <a:p>
            <a:pPr algn="l" rtl="0" eaLnBrk="1" hangingPunct="1">
              <a:buFont typeface="Wingdings" pitchFamily="2" charset="2"/>
              <a:buNone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if             {return(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if)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;}</a:t>
            </a:r>
          </a:p>
          <a:p>
            <a:pPr algn="l" rtl="0" eaLnBrk="1" hangingPunct="1">
              <a:buFont typeface="Wingdings" pitchFamily="2" charset="2"/>
              <a:buNone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then    {return(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then)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;}</a:t>
            </a:r>
          </a:p>
          <a:p>
            <a:pPr algn="l" rtl="0" eaLnBrk="1" hangingPunct="1">
              <a:buFont typeface="Wingdings" pitchFamily="2" charset="2"/>
              <a:buNone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else    {return(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otherwise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);}</a:t>
            </a:r>
          </a:p>
          <a:p>
            <a:pPr algn="l" rtl="0" eaLnBrk="1" hangingPunct="1">
              <a:buFont typeface="Wingdings" pitchFamily="2" charset="2"/>
              <a:buNone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{ident}    {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strcpy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yylval,yytext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); return(id);}</a:t>
            </a:r>
          </a:p>
          <a:p>
            <a:pPr>
              <a:buNone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{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number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}    {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strcpy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yylval,yytext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); return(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nb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);}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A333E2-107F-4678-8F08-1B9463C36718}" type="slidenum">
              <a:rPr lang="en-US" altLang="en-US"/>
              <a:t>17</a:t>
            </a:fld>
            <a:endParaRPr lang="en-US" altLang="en-US"/>
          </a:p>
        </p:txBody>
      </p:sp>
      <p:sp>
        <p:nvSpPr>
          <p:cNvPr id="20483" name="Espace réservé du numéro de diapositive 5"/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0B337C2C-6401-412D-9C0C-0E11E687CEFD}" type="slidenum">
              <a:rPr lang="ar-SA" altLang="en-US" sz="1200">
                <a:latin typeface="Garamond" pitchFamily="18" charset="0"/>
                <a:cs typeface="Arial" charset="0"/>
              </a:rPr>
              <a:t>17</a:t>
            </a:fld>
            <a:endParaRPr lang="en-US" altLang="en-US" sz="1200">
              <a:latin typeface="Garamond" pitchFamily="18" charset="0"/>
              <a:cs typeface="Arial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558800"/>
          </a:xfrm>
        </p:spPr>
        <p:txBody>
          <a:bodyPr>
            <a:normAutofit fontScale="90000"/>
          </a:bodyPr>
          <a:lstStyle/>
          <a:p>
            <a:pPr marL="723900" indent="-723900" eaLnBrk="1" hangingPunct="1"/>
            <a:r>
              <a:rPr lang="fr-FR" b="1">
                <a:latin typeface="Times New Roman" pitchFamily="18" charset="0"/>
                <a:cs typeface="Times New Roman" pitchFamily="18" charset="0"/>
              </a:rPr>
              <a:t>Production share</a:t>
            </a:r>
            <a:endParaRPr lang="en-US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981075"/>
            <a:ext cx="8229600" cy="5149850"/>
          </a:xfrm>
        </p:spPr>
        <p:txBody>
          <a:bodyPr/>
          <a:lstStyle/>
          <a:p>
            <a:pPr marL="0" indent="11113" algn="l" rtl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fr-FR" sz="1800" b="1">
                <a:latin typeface="Times New Roman" pitchFamily="18" charset="0"/>
                <a:cs typeface="Times New Roman" pitchFamily="18" charset="0"/>
              </a:rPr>
              <a:t>Remarks</a:t>
            </a:r>
            <a:endParaRPr lang="fr-FR" sz="1800">
              <a:latin typeface="Times New Roman" pitchFamily="18" charset="0"/>
              <a:cs typeface="Times New Roman" pitchFamily="18" charset="0"/>
            </a:endParaRPr>
          </a:p>
          <a:p>
            <a:pPr marL="609600" lvl="1" indent="-419100" algn="l" rtl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fr-FR" sz="1800">
                <a:latin typeface="Times New Roman" pitchFamily="18" charset="0"/>
                <a:cs typeface="Times New Roman" pitchFamily="18" charset="0"/>
              </a:rPr>
              <a:t>In case of conflict, Lex always chooses the rule that produces the longest lexeme.</a:t>
            </a:r>
          </a:p>
          <a:p>
            <a:pPr marL="0" indent="11113" algn="l" rtl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fr-FR" sz="1800" b="1">
                <a:latin typeface="Times New Roman" pitchFamily="18" charset="0"/>
                <a:cs typeface="Times New Roman" pitchFamily="18" charset="0"/>
              </a:rPr>
              <a:t>Example</a:t>
            </a:r>
          </a:p>
          <a:p>
            <a:pPr marL="0" indent="11113" algn="l" rtl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fr-FR" sz="1800" i="1">
                <a:latin typeface="Times New Roman" pitchFamily="18" charset="0"/>
                <a:cs typeface="Times New Roman" pitchFamily="18" charset="0"/>
              </a:rPr>
              <a:t>prog action1</a:t>
            </a:r>
          </a:p>
          <a:p>
            <a:pPr marL="0" indent="11113" algn="l" rtl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fr-FR" sz="1800" i="1">
                <a:latin typeface="Times New Roman" pitchFamily="18" charset="0"/>
                <a:cs typeface="Times New Roman" pitchFamily="18" charset="0"/>
              </a:rPr>
              <a:t>program action2</a:t>
            </a:r>
            <a:endParaRPr lang="fr-FR" sz="1800">
              <a:latin typeface="Times New Roman" pitchFamily="18" charset="0"/>
              <a:cs typeface="Times New Roman" pitchFamily="18" charset="0"/>
            </a:endParaRPr>
          </a:p>
          <a:p>
            <a:pPr marL="0" indent="11113" algn="l" rtl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fr-FR" sz="1800">
                <a:latin typeface="Times New Roman" pitchFamily="18" charset="0"/>
                <a:cs typeface="Times New Roman" pitchFamily="18" charset="0"/>
              </a:rPr>
              <a:t>The second rule will be chosen.</a:t>
            </a:r>
            <a:endParaRPr lang="fr-FR" sz="2000">
              <a:latin typeface="Times New Roman" pitchFamily="18" charset="0"/>
              <a:cs typeface="Times New Roman" pitchFamily="18" charset="0"/>
            </a:endParaRPr>
          </a:p>
          <a:p>
            <a:pPr marL="609600" lvl="1" indent="-419100" algn="l" rtl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fr-FR" sz="1800">
                <a:latin typeface="Times New Roman" pitchFamily="18" charset="0"/>
                <a:cs typeface="Times New Roman" pitchFamily="18" charset="0"/>
              </a:rPr>
              <a:t>If several rules produce lexemes of the same length, Lex chooses the first one.</a:t>
            </a:r>
            <a:endParaRPr lang="fr-FR" sz="1800" i="1">
              <a:latin typeface="Times New Roman" pitchFamily="18" charset="0"/>
              <a:cs typeface="Times New Roman" pitchFamily="18" charset="0"/>
            </a:endParaRPr>
          </a:p>
          <a:p>
            <a:pPr marL="0" indent="11113" algn="l" rtl="0" eaLnBrk="1" hangingPunct="1">
              <a:lnSpc>
                <a:spcPct val="90000"/>
              </a:lnSpc>
            </a:pPr>
            <a:r>
              <a:rPr lang="fr-FR" sz="1800" i="1">
                <a:latin typeface="Times New Roman" pitchFamily="18" charset="0"/>
                <a:cs typeface="Times New Roman" pitchFamily="18" charset="0"/>
              </a:rPr>
              <a:t>prog action1</a:t>
            </a:r>
          </a:p>
          <a:p>
            <a:pPr marL="0" indent="11113" algn="l" rtl="0" eaLnBrk="1" hangingPunct="1">
              <a:lnSpc>
                <a:spcPct val="90000"/>
              </a:lnSpc>
            </a:pPr>
            <a:r>
              <a:rPr lang="fr-FR" sz="1800" i="1">
                <a:latin typeface="Times New Roman" pitchFamily="18" charset="0"/>
                <a:cs typeface="Times New Roman" pitchFamily="18" charset="0"/>
              </a:rPr>
              <a:t>[a-z]+ action2 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The first rule will be chosen.</a:t>
            </a:r>
          </a:p>
          <a:p>
            <a:pPr marL="0" indent="11113" algn="l" rtl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fr-FR" sz="2000">
                <a:latin typeface="Times New Roman" pitchFamily="18" charset="0"/>
                <a:cs typeface="Times New Roman" pitchFamily="18" charset="0"/>
              </a:rPr>
              <a:t>If no rule matches the input stream, Lex chooses its implicit default rule:</a:t>
            </a:r>
          </a:p>
          <a:p>
            <a:pPr marL="0" indent="11113" algn="l" rtl="0" eaLnBrk="1" hangingPunct="1">
              <a:lnSpc>
                <a:spcPct val="90000"/>
              </a:lnSpc>
            </a:pPr>
            <a:r>
              <a:rPr lang="fr-FR" sz="1800">
                <a:latin typeface="Times New Roman" pitchFamily="18" charset="0"/>
                <a:cs typeface="Times New Roman" pitchFamily="18" charset="0"/>
              </a:rPr>
              <a:t>.|\n {ECHO} copies the input stream to the output stream</a:t>
            </a:r>
            <a:endParaRPr lang="en-US" sz="1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E9D465-4C38-4812-BA0D-B62808199391}" type="slidenum">
              <a:rPr lang="en-US" altLang="en-US"/>
              <a:t>18</a:t>
            </a:fld>
            <a:endParaRPr lang="en-US" altLang="en-US"/>
          </a:p>
        </p:txBody>
      </p:sp>
      <p:sp>
        <p:nvSpPr>
          <p:cNvPr id="21507" name="Espace réservé du numéro de diapositive 5"/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C6742B2C-BE1B-4C3D-B925-577E34038777}" type="slidenum">
              <a:rPr lang="ar-SA" altLang="en-US" sz="1200">
                <a:latin typeface="Garamond" pitchFamily="18" charset="0"/>
                <a:cs typeface="Arial" charset="0"/>
              </a:rPr>
              <a:t>18</a:t>
            </a:fld>
            <a:endParaRPr lang="en-US" altLang="en-US" sz="1200">
              <a:latin typeface="Garamond" pitchFamily="18" charset="0"/>
              <a:cs typeface="Arial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03262"/>
          </a:xfrm>
        </p:spPr>
        <p:txBody>
          <a:bodyPr/>
          <a:lstStyle/>
          <a:p>
            <a:pPr eaLnBrk="1" hangingPunct="1"/>
            <a:r>
              <a:rPr lang="fr-FR" b="1">
                <a:latin typeface="Times New Roman" pitchFamily="18" charset="0"/>
                <a:cs typeface="Times New Roman" pitchFamily="18" charset="0"/>
              </a:rPr>
              <a:t>Auxiliary Procedures Section</a:t>
            </a:r>
            <a:endParaRPr lang="en-US" b="1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53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52513"/>
            <a:ext cx="8686800" cy="5078412"/>
          </a:xfrm>
        </p:spPr>
        <p:txBody>
          <a:bodyPr>
            <a:normAutofit fontScale="92500" lnSpcReduction="10000"/>
          </a:bodyPr>
          <a:lstStyle/>
          <a:p>
            <a:pPr marL="571500" indent="-571500" algn="l" rtl="0" eaLnBrk="1" hangingPunct="1">
              <a:buFont typeface="Wingdings" pitchFamily="2" charset="2"/>
              <a:buNone/>
            </a:pP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Optional section, allows you to:</a:t>
            </a:r>
          </a:p>
          <a:p>
            <a:pPr marL="571500" indent="-571500" algn="l" rtl="0" eaLnBrk="1" hangingPunct="1">
              <a:buFont typeface="Wingdings" pitchFamily="2" charset="2"/>
              <a:buNone/>
            </a:pP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- define the functions used in actions associated with recognised </a:t>
            </a:r>
            <a:r>
              <a:rPr lang="fr-FR" sz="1800" dirty="0" err="1">
                <a:latin typeface="Times New Roman" pitchFamily="18" charset="0"/>
                <a:cs typeface="Times New Roman" pitchFamily="18" charset="0"/>
              </a:rPr>
              <a:t>ERs</a:t>
            </a:r>
          </a:p>
          <a:p>
            <a:pPr marL="571500" indent="-571500" algn="l" rtl="0" eaLnBrk="1" hangingPunct="1">
              <a:buFont typeface="Wingdings" pitchFamily="2" charset="2"/>
              <a:buNone/>
            </a:pP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- define (if necessary) the main program (main()).</a:t>
            </a:r>
            <a:endParaRPr lang="fr-FR" sz="1800" b="1" dirty="0">
              <a:latin typeface="Times New Roman" pitchFamily="18" charset="0"/>
              <a:cs typeface="Times New Roman" pitchFamily="18" charset="0"/>
            </a:endParaRPr>
          </a:p>
          <a:p>
            <a:pPr marL="571500" indent="-571500" algn="l" rtl="0" eaLnBrk="1" hangingPunct="1">
              <a:buFont typeface="Wingdings" pitchFamily="2" charset="2"/>
              <a:buNone/>
            </a:pPr>
            <a:r>
              <a:rPr lang="fr-FR" sz="1800" b="1" dirty="0">
                <a:latin typeface="Times New Roman" pitchFamily="18" charset="0"/>
                <a:cs typeface="Times New Roman" pitchFamily="18" charset="0"/>
              </a:rPr>
              <a:t>Example: 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count the number of vowels, consonants and punctuation marks in a text. </a:t>
            </a:r>
          </a:p>
          <a:p>
            <a:pPr marL="571500" indent="-571500" algn="l" rtl="0" eaLnBrk="1" hangingPunct="1">
              <a:buFont typeface="Wingdings" pitchFamily="2" charset="2"/>
              <a:buNone/>
            </a:pP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%{ </a:t>
            </a:r>
            <a:r>
              <a:rPr lang="fr-FR" sz="1800" dirty="0" err="1">
                <a:latin typeface="Times New Roman" pitchFamily="18" charset="0"/>
                <a:cs typeface="Times New Roman" pitchFamily="18" charset="0"/>
              </a:rPr>
              <a:t> int nbV 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= 0, </a:t>
            </a:r>
            <a:r>
              <a:rPr lang="fr-FR" sz="1800" dirty="0" err="1">
                <a:latin typeface="Times New Roman" pitchFamily="18" charset="0"/>
                <a:cs typeface="Times New Roman" pitchFamily="18" charset="0"/>
              </a:rPr>
              <a:t>nbC 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= 0, </a:t>
            </a:r>
            <a:r>
              <a:rPr lang="fr-FR" sz="1800" dirty="0" err="1">
                <a:latin typeface="Times New Roman" pitchFamily="18" charset="0"/>
                <a:cs typeface="Times New Roman" pitchFamily="18" charset="0"/>
              </a:rPr>
              <a:t>nbP 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= 0;</a:t>
            </a:r>
          </a:p>
          <a:p>
            <a:pPr marL="571500" indent="-571500" algn="l" rtl="0" eaLnBrk="1" hangingPunct="1">
              <a:buFont typeface="Wingdings" pitchFamily="2" charset="2"/>
              <a:buNone/>
            </a:pP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%}</a:t>
            </a:r>
          </a:p>
          <a:p>
            <a:pPr marL="571500" indent="-571500" algn="l" rtl="0" eaLnBrk="1" hangingPunct="1">
              <a:buFont typeface="Wingdings" pitchFamily="2" charset="2"/>
              <a:buNone/>
            </a:pP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consonant      [</a:t>
            </a:r>
            <a:r>
              <a:rPr lang="fr-FR" sz="1800" dirty="0" err="1">
                <a:latin typeface="Times New Roman" pitchFamily="18" charset="0"/>
                <a:cs typeface="Times New Roman" pitchFamily="18" charset="0"/>
              </a:rPr>
              <a:t>b-df-hj-np-tv-xz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]</a:t>
            </a:r>
          </a:p>
          <a:p>
            <a:pPr marL="571500" indent="-571500" algn="l" rtl="0" eaLnBrk="1" hangingPunct="1">
              <a:buFont typeface="Wingdings" pitchFamily="2" charset="2"/>
              <a:buNone/>
            </a:pP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punctuation   [,;:?!\.]</a:t>
            </a:r>
          </a:p>
          <a:p>
            <a:pPr marL="571500" indent="-571500">
              <a:buNone/>
            </a:pP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vowel    [</a:t>
            </a:r>
            <a:r>
              <a:rPr lang="fr-FR" sz="1800" dirty="0" err="1">
                <a:latin typeface="Times New Roman" pitchFamily="18" charset="0"/>
                <a:cs typeface="Times New Roman" pitchFamily="18" charset="0"/>
              </a:rPr>
              <a:t>aeiouy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]</a:t>
            </a:r>
          </a:p>
          <a:p>
            <a:pPr marL="571500" indent="-571500" algn="l" rtl="0" eaLnBrk="1" hangingPunct="1">
              <a:buFont typeface="Wingdings" pitchFamily="2" charset="2"/>
              <a:buNone/>
            </a:pP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%%</a:t>
            </a:r>
          </a:p>
          <a:p>
            <a:pPr marL="571500" indent="-571500">
              <a:buNone/>
            </a:pP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{vowel}    nbV++;</a:t>
            </a:r>
          </a:p>
          <a:p>
            <a:pPr marL="571500" indent="-571500" algn="l" rtl="0" eaLnBrk="1" hangingPunct="1">
              <a:buFont typeface="Wingdings" pitchFamily="2" charset="2"/>
              <a:buNone/>
            </a:pP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{consonant} nbC++;</a:t>
            </a:r>
          </a:p>
          <a:p>
            <a:pPr marL="571500" indent="-571500" algn="l" rtl="0" eaLnBrk="1" hangingPunct="1">
              <a:buFont typeface="Wingdings" pitchFamily="2" charset="2"/>
              <a:buNone/>
            </a:pP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{punctuation}   nbP++;</a:t>
            </a:r>
          </a:p>
          <a:p>
            <a:pPr marL="571500" indent="-571500" algn="l" rtl="0" eaLnBrk="1" hangingPunct="1">
              <a:buFont typeface="Wingdings" pitchFamily="2" charset="2"/>
              <a:buNone/>
            </a:pP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.|\n            // do nothing </a:t>
            </a:r>
          </a:p>
          <a:p>
            <a:pPr marL="571500" indent="-571500" algn="l" rtl="0" eaLnBrk="1" hangingPunct="1">
              <a:buFont typeface="Wingdings" pitchFamily="2" charset="2"/>
              <a:buNone/>
            </a:pP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%%</a:t>
            </a:r>
          </a:p>
          <a:p>
            <a:pPr marL="571500" indent="-571500" algn="l" rtl="0" eaLnBrk="1" hangingPunct="1">
              <a:buFont typeface="Wingdings" pitchFamily="2" charset="2"/>
              <a:buNone/>
            </a:pP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main()</a:t>
            </a:r>
          </a:p>
          <a:p>
            <a:pPr marL="571500" indent="-571500" algn="l" rtl="0" eaLnBrk="1" hangingPunct="1">
              <a:buFont typeface="Wingdings" pitchFamily="2" charset="2"/>
              <a:buNone/>
            </a:pP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{ </a:t>
            </a:r>
            <a:r>
              <a:rPr lang="fr-FR" sz="1800" dirty="0" err="1">
                <a:latin typeface="Times New Roman" pitchFamily="18" charset="0"/>
                <a:cs typeface="Times New Roman" pitchFamily="18" charset="0"/>
              </a:rPr>
              <a:t>yylex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();</a:t>
            </a:r>
          </a:p>
          <a:p>
            <a:pPr marL="571500" indent="-571500" algn="l" rtl="0" eaLnBrk="1" hangingPunct="1">
              <a:buFont typeface="Wingdings" pitchFamily="2" charset="2"/>
              <a:buNone/>
            </a:pPr>
            <a:r>
              <a:rPr lang="fr-FR" sz="1800" dirty="0" err="1">
                <a:latin typeface="Times New Roman" pitchFamily="18" charset="0"/>
                <a:cs typeface="Times New Roman" pitchFamily="18" charset="0"/>
              </a:rPr>
              <a:t>printf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("There are %d vowels, %d consonants and %d punctuation marks.\n",</a:t>
            </a:r>
            <a:r>
              <a:rPr lang="fr-FR" sz="1800" dirty="0" err="1">
                <a:latin typeface="Times New Roman" pitchFamily="18" charset="0"/>
                <a:cs typeface="Times New Roman" pitchFamily="18" charset="0"/>
              </a:rPr>
              <a:t>nbV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sz="1800" dirty="0" err="1">
                <a:latin typeface="Times New Roman" pitchFamily="18" charset="0"/>
                <a:cs typeface="Times New Roman" pitchFamily="18" charset="0"/>
              </a:rPr>
              <a:t>nbC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sz="1800" dirty="0" err="1">
                <a:latin typeface="Times New Roman" pitchFamily="18" charset="0"/>
                <a:cs typeface="Times New Roman" pitchFamily="18" charset="0"/>
              </a:rPr>
              <a:t>nbP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);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} 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F495A8-EA0D-4D32-8075-5020BCEC28A7}" type="slidenum">
              <a:rPr lang="en-US" altLang="en-US"/>
              <a:t>19</a:t>
            </a:fld>
            <a:endParaRPr lang="en-US" altLang="en-US"/>
          </a:p>
        </p:txBody>
      </p:sp>
      <p:sp>
        <p:nvSpPr>
          <p:cNvPr id="22531" name="Espace réservé du numéro de diapositive 5"/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6FAEEAD9-3871-4E09-ADE9-267B2C091E14}" type="slidenum">
              <a:rPr lang="ar-SA" altLang="en-US" sz="1200">
                <a:latin typeface="Garamond" pitchFamily="18" charset="0"/>
                <a:cs typeface="Arial" charset="0"/>
              </a:rPr>
              <a:t>19</a:t>
            </a:fld>
            <a:endParaRPr lang="en-US" altLang="en-US" sz="1200">
              <a:latin typeface="Garamond" pitchFamily="18" charset="0"/>
              <a:cs typeface="Arial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dirty="0">
                <a:latin typeface="Times New Roman" pitchFamily="18" charset="0"/>
                <a:cs typeface="Times New Roman" pitchFamily="18" charset="0"/>
              </a:rPr>
              <a:t>Course outline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571500" indent="-571500" algn="l" rtl="0" eaLnBrk="1" hangingPunct="1">
              <a:buFont typeface="Wingdings" pitchFamily="2" charset="2"/>
              <a:buAutoNum type="arabicPeriod"/>
            </a:pPr>
            <a:r>
              <a:rPr lang="fr-FR" dirty="0">
                <a:latin typeface="Times New Roman" pitchFamily="18" charset="0"/>
                <a:cs typeface="Times New Roman" pitchFamily="18" charset="0"/>
              </a:rPr>
              <a:t>Introduction</a:t>
            </a:r>
          </a:p>
          <a:p>
            <a:pPr marL="571500" indent="-571500" algn="l" rtl="0" eaLnBrk="1" hangingPunct="1">
              <a:buFont typeface="Wingdings" pitchFamily="2" charset="2"/>
              <a:buAutoNum type="arabicPeriod"/>
            </a:pPr>
            <a:r>
              <a:rPr lang="fr-FR" dirty="0">
                <a:latin typeface="Times New Roman" pitchFamily="18" charset="0"/>
                <a:cs typeface="Times New Roman" pitchFamily="18" charset="0"/>
              </a:rPr>
              <a:t>Definitions </a:t>
            </a:r>
          </a:p>
          <a:p>
            <a:pPr marL="571500" indent="-571500" algn="l" rtl="0" eaLnBrk="1" hangingPunct="1">
              <a:buFont typeface="Wingdings" pitchFamily="2" charset="2"/>
              <a:buAutoNum type="arabicPeriod"/>
            </a:pPr>
            <a:r>
              <a:rPr lang="fr-FR" dirty="0">
                <a:latin typeface="Times New Roman" pitchFamily="18" charset="0"/>
                <a:cs typeface="Times New Roman" pitchFamily="18" charset="0"/>
              </a:rPr>
              <a:t>Regular Expressions</a:t>
            </a:r>
          </a:p>
          <a:p>
            <a:pPr marL="571500" indent="-571500" algn="l" rtl="0" eaLnBrk="1" hangingPunct="1">
              <a:buFont typeface="Wingdings" pitchFamily="2" charset="2"/>
              <a:buAutoNum type="arabicPeriod"/>
            </a:pPr>
            <a:r>
              <a:rPr lang="fr-FR" dirty="0">
                <a:latin typeface="Times New Roman" pitchFamily="18" charset="0"/>
                <a:cs typeface="Times New Roman" pitchFamily="18" charset="0"/>
              </a:rPr>
              <a:t>Automata</a:t>
            </a:r>
          </a:p>
          <a:p>
            <a:pPr marL="571500" indent="-571500">
              <a:buFont typeface="Wingdings" pitchFamily="2" charset="2"/>
              <a:buAutoNum type="arabicPeriod"/>
            </a:pPr>
            <a:r>
              <a:rPr lang="fr-FR" dirty="0">
                <a:latin typeface="Times New Roman" pitchFamily="18" charset="0"/>
                <a:cs typeface="Times New Roman" pitchFamily="18" charset="0"/>
              </a:rPr>
              <a:t>Implementation of a Lexical Analyser</a:t>
            </a:r>
          </a:p>
          <a:p>
            <a:pPr marL="571500" indent="-571500">
              <a:buFont typeface="Wingdings" pitchFamily="2" charset="2"/>
              <a:buAutoNum type="arabicPeriod"/>
            </a:pPr>
            <a:r>
              <a:rPr lang="fr-FR" dirty="0">
                <a:latin typeface="Times New Roman" pitchFamily="18" charset="0"/>
                <a:cs typeface="Times New Roman" pitchFamily="18" charset="0"/>
              </a:rPr>
              <a:t>Lexical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Errors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  <a:p>
            <a:pPr marL="571500" indent="-571500" algn="l" rtl="0" eaLnBrk="1" hangingPunct="1">
              <a:buFont typeface="Wingdings" pitchFamily="2" charset="2"/>
              <a:buAutoNum type="arabicPeriod"/>
            </a:pP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58B7AE3F-9374-44A8-8F13-4F74883A313B}" type="slidenum">
              <a:rPr lang="en-US" altLang="en-US"/>
              <a:t>2</a:t>
            </a:fld>
            <a:endParaRPr lang="en-US" altLang="en-US"/>
          </a:p>
        </p:txBody>
      </p:sp>
      <p:sp>
        <p:nvSpPr>
          <p:cNvPr id="4099" name="Espace réservé du numéro de diapositive 5"/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FA3E0E4B-C71E-47B2-AE88-72F97C90E994}" type="slidenum">
              <a:rPr lang="ar-SA" altLang="en-US" sz="1200">
                <a:latin typeface="Garamond" pitchFamily="18" charset="0"/>
                <a:cs typeface="Arial" charset="0"/>
              </a:rPr>
              <a:t>2</a:t>
            </a:fld>
            <a:endParaRPr lang="en-US" altLang="en-US" sz="1200">
              <a:latin typeface="Garamond" pitchFamily="18" charset="0"/>
              <a:cs typeface="Arial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630237"/>
          </a:xfrm>
        </p:spPr>
        <p:txBody>
          <a:bodyPr>
            <a:normAutofit fontScale="90000"/>
          </a:bodyPr>
          <a:lstStyle/>
          <a:p>
            <a:pPr marL="723900" indent="-723900" eaLnBrk="1" hangingPunct="1"/>
            <a:r>
              <a:rPr lang="fr-FR" b="1">
                <a:latin typeface="Times New Roman" pitchFamily="18" charset="0"/>
                <a:cs typeface="Times New Roman" pitchFamily="18" charset="0"/>
              </a:rPr>
              <a:t>Predefined variables and functions</a:t>
            </a:r>
            <a:endParaRPr lang="en-US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55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981075"/>
            <a:ext cx="8507413" cy="5149850"/>
          </a:xfrm>
        </p:spPr>
        <p:txBody>
          <a:bodyPr/>
          <a:lstStyle/>
          <a:p>
            <a:pPr marL="571500" indent="-571500" algn="l" rtl="0" eaLnBrk="1" hangingPunct="1">
              <a:tabLst>
                <a:tab pos="176213" algn="l"/>
              </a:tabLst>
            </a:pPr>
            <a:r>
              <a:rPr lang="fr-FR" sz="1800" b="1">
                <a:latin typeface="Times New Roman" pitchFamily="18" charset="0"/>
                <a:cs typeface="Times New Roman" pitchFamily="18" charset="0"/>
              </a:rPr>
              <a:t>char yytext[ ]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: contains the string of characters that has been accepted.</a:t>
            </a:r>
            <a:endParaRPr lang="fr-FR" sz="1800" b="1">
              <a:latin typeface="Times New Roman" pitchFamily="18" charset="0"/>
              <a:cs typeface="Times New Roman" pitchFamily="18" charset="0"/>
            </a:endParaRPr>
          </a:p>
          <a:p>
            <a:pPr marL="571500" indent="-571500" algn="l" rtl="0" eaLnBrk="1" hangingPunct="1">
              <a:tabLst>
                <a:tab pos="176213" algn="l"/>
              </a:tabLst>
            </a:pPr>
            <a:r>
              <a:rPr lang="fr-FR" sz="1800" b="1">
                <a:latin typeface="Times New Roman" pitchFamily="18" charset="0"/>
                <a:cs typeface="Times New Roman" pitchFamily="18" charset="0"/>
              </a:rPr>
              <a:t>int yyleng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:  length of this string.</a:t>
            </a:r>
            <a:endParaRPr lang="fr-FR" sz="1800" b="1">
              <a:latin typeface="Times New Roman" pitchFamily="18" charset="0"/>
              <a:cs typeface="Times New Roman" pitchFamily="18" charset="0"/>
            </a:endParaRPr>
          </a:p>
          <a:p>
            <a:pPr marL="571500" indent="-571500" algn="l" rtl="0" eaLnBrk="1" hangingPunct="1">
              <a:tabLst>
                <a:tab pos="176213" algn="l"/>
              </a:tabLst>
            </a:pPr>
            <a:r>
              <a:rPr lang="fr-FR" sz="1800" b="1">
                <a:latin typeface="Times New Roman" pitchFamily="18" charset="0"/>
                <a:cs typeface="Times New Roman" pitchFamily="18" charset="0"/>
              </a:rPr>
              <a:t>int yywrap()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: called at the end of the input stream. It does nothing by default, but can be defined with auxiliary functions. It returns 0 if the analysis should continue on another input file and 1 otherwise</a:t>
            </a:r>
            <a:r>
              <a:rPr lang="fr-FR" sz="1800" b="1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571500" indent="-571500" algn="l" rtl="0" eaLnBrk="1" hangingPunct="1">
              <a:tabLst>
                <a:tab pos="176213" algn="l"/>
              </a:tabLst>
            </a:pPr>
            <a:r>
              <a:rPr lang="fr-FR" sz="1800" b="1">
                <a:latin typeface="Times New Roman" pitchFamily="18" charset="0"/>
                <a:cs typeface="Times New Roman" pitchFamily="18" charset="0"/>
              </a:rPr>
              <a:t>int yylex()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: launches the parser (and calls yywrap()).</a:t>
            </a:r>
            <a:endParaRPr lang="fr-FR" sz="1800" b="1">
              <a:latin typeface="Times New Roman" pitchFamily="18" charset="0"/>
              <a:cs typeface="Times New Roman" pitchFamily="18" charset="0"/>
            </a:endParaRPr>
          </a:p>
          <a:p>
            <a:pPr marL="571500" indent="-571500" algn="l" rtl="0" eaLnBrk="1" hangingPunct="1">
              <a:tabLst>
                <a:tab pos="176213" algn="l"/>
              </a:tabLst>
            </a:pPr>
            <a:r>
              <a:rPr lang="fr-FR" sz="1800" b="1">
                <a:latin typeface="Times New Roman" pitchFamily="18" charset="0"/>
                <a:cs typeface="Times New Roman" pitchFamily="18" charset="0"/>
              </a:rPr>
              <a:t>yylval: 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returns the value associated with the recognised lexical unit</a:t>
            </a:r>
            <a:r>
              <a:rPr lang="fr-FR" sz="1800" b="1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71500" indent="-571500" algn="l" rtl="0" eaLnBrk="1" hangingPunct="1">
              <a:tabLst>
                <a:tab pos="176213" algn="l"/>
              </a:tabLst>
            </a:pPr>
            <a:r>
              <a:rPr lang="fr-FR" sz="1800" b="1">
                <a:latin typeface="Times New Roman" pitchFamily="18" charset="0"/>
                <a:cs typeface="Times New Roman" pitchFamily="18" charset="0"/>
              </a:rPr>
              <a:t>ECHO: 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displays the recognised lexical unit (printf("%s",yytext))</a:t>
            </a:r>
          </a:p>
          <a:p>
            <a:pPr marL="571500" indent="-571500" algn="l" rtl="0" eaLnBrk="1" hangingPunct="1">
              <a:tabLst>
                <a:tab pos="176213" algn="l"/>
              </a:tabLst>
            </a:pPr>
            <a:r>
              <a:rPr lang="fr-FR" sz="1800" b="1">
                <a:latin typeface="Times New Roman" pitchFamily="18" charset="0"/>
                <a:cs typeface="Times New Roman" pitchFamily="18" charset="0"/>
              </a:rPr>
              <a:t>FILE *yyout: 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output file. </a:t>
            </a:r>
            <a:r>
              <a:rPr lang="fr-FR" sz="1800" b="1">
                <a:latin typeface="Times New Roman" pitchFamily="18" charset="0"/>
                <a:cs typeface="Times New Roman" pitchFamily="18" charset="0"/>
              </a:rPr>
              <a:t>FILE *yyin: 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input file.</a:t>
            </a:r>
          </a:p>
          <a:p>
            <a:pPr marL="571500" indent="-571500" algn="l" rtl="0" eaLnBrk="1" hangingPunct="1">
              <a:tabLst>
                <a:tab pos="176213" algn="l"/>
              </a:tabLst>
            </a:pPr>
            <a:r>
              <a:rPr lang="fr-FR" sz="1800" b="1">
                <a:latin typeface="Times New Roman" pitchFamily="18" charset="0"/>
                <a:cs typeface="Times New Roman" pitchFamily="18" charset="0"/>
              </a:rPr>
              <a:t>unput(char c)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: returns the character to the input stream. </a:t>
            </a:r>
            <a:endParaRPr lang="fr-FR" sz="1800" b="1">
              <a:latin typeface="Times New Roman" pitchFamily="18" charset="0"/>
              <a:cs typeface="Times New Roman" pitchFamily="18" charset="0"/>
            </a:endParaRPr>
          </a:p>
          <a:p>
            <a:pPr marL="571500" indent="-571500" algn="l" rtl="0" eaLnBrk="1" hangingPunct="1">
              <a:tabLst>
                <a:tab pos="176213" algn="l"/>
              </a:tabLst>
            </a:pPr>
            <a:r>
              <a:rPr lang="fr-FR" sz="1800" b="1">
                <a:latin typeface="Times New Roman" pitchFamily="18" charset="0"/>
                <a:cs typeface="Times New Roman" pitchFamily="18" charset="0"/>
              </a:rPr>
              <a:t>int yylineno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: current line number.</a:t>
            </a:r>
            <a:endParaRPr lang="fr-FR" sz="1800" b="1">
              <a:latin typeface="Times New Roman" pitchFamily="18" charset="0"/>
              <a:cs typeface="Times New Roman" pitchFamily="18" charset="0"/>
            </a:endParaRPr>
          </a:p>
          <a:p>
            <a:pPr marL="571500" indent="-571500" algn="l" rtl="0" eaLnBrk="1" hangingPunct="1">
              <a:tabLst>
                <a:tab pos="176213" algn="l"/>
              </a:tabLst>
            </a:pPr>
            <a:r>
              <a:rPr lang="fr-FR" sz="1800" b="1">
                <a:latin typeface="Times New Roman" pitchFamily="18" charset="0"/>
                <a:cs typeface="Times New Roman" pitchFamily="18" charset="0"/>
              </a:rPr>
              <a:t>yymore()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: concatenates the current string with the one that was recognised before</a:t>
            </a:r>
            <a:endParaRPr lang="fr-FR" sz="1800" b="1">
              <a:latin typeface="Times New Roman" pitchFamily="18" charset="0"/>
              <a:cs typeface="Times New Roman" pitchFamily="18" charset="0"/>
            </a:endParaRPr>
          </a:p>
          <a:p>
            <a:pPr marL="571500" indent="-571500" algn="l" rtl="0" eaLnBrk="1" hangingPunct="1">
              <a:tabLst>
                <a:tab pos="176213" algn="l"/>
              </a:tabLst>
            </a:pPr>
            <a:r>
              <a:rPr lang="fr-FR" sz="1800" b="1">
                <a:latin typeface="Times New Roman" pitchFamily="18" charset="0"/>
                <a:cs typeface="Times New Roman" pitchFamily="18" charset="0"/>
              </a:rPr>
              <a:t>yyless(K&gt;0)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: function accepting an integer as an argument, deletes the last (yyleng-k) characters of yytext, i.e. moves the read pointer on the input file back by </a:t>
            </a:r>
            <a:r>
              <a:rPr lang="fr-FR" sz="1800" b="1">
                <a:latin typeface="Times New Roman" pitchFamily="18" charset="0"/>
                <a:cs typeface="Times New Roman" pitchFamily="18" charset="0"/>
              </a:rPr>
              <a:t>(yyleng-k) 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positions. </a:t>
            </a:r>
          </a:p>
          <a:p>
            <a:pPr marL="571500" indent="-571500" algn="l" rtl="0" eaLnBrk="1" hangingPunct="1">
              <a:tabLst>
                <a:tab pos="176213" algn="l"/>
              </a:tabLst>
            </a:pPr>
            <a:r>
              <a:rPr lang="fr-FR" sz="1800" b="1">
                <a:latin typeface="Times New Roman" pitchFamily="18" charset="0"/>
                <a:cs typeface="Times New Roman" pitchFamily="18" charset="0"/>
              </a:rPr>
              <a:t>yyterminate()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: function that stops the parser</a:t>
            </a:r>
            <a:endParaRPr lang="en-US" sz="1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2F08A3-C92E-4EA1-8C76-D4F0A7E52C0C}" type="slidenum">
              <a:rPr lang="en-US" altLang="en-US"/>
              <a:t>20</a:t>
            </a:fld>
            <a:endParaRPr lang="en-US" altLang="en-US"/>
          </a:p>
        </p:txBody>
      </p:sp>
      <p:sp>
        <p:nvSpPr>
          <p:cNvPr id="23555" name="Espace réservé du numéro de diapositive 5"/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F18492BB-B54D-4D0E-A70D-B5BCC24686B1}" type="slidenum">
              <a:rPr lang="ar-SA" altLang="en-US" sz="1200">
                <a:latin typeface="Garamond" pitchFamily="18" charset="0"/>
                <a:cs typeface="Arial" charset="0"/>
              </a:rPr>
              <a:t>20</a:t>
            </a:fld>
            <a:endParaRPr lang="en-US" altLang="en-US" sz="1200">
              <a:latin typeface="Garamond" pitchFamily="18" charset="0"/>
              <a:cs typeface="Arial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03262"/>
          </a:xfrm>
        </p:spPr>
        <p:txBody>
          <a:bodyPr/>
          <a:lstStyle/>
          <a:p>
            <a:pPr marL="723900" indent="-723900" eaLnBrk="1" hangingPunct="1"/>
            <a:r>
              <a:rPr lang="fr-FR" b="1">
                <a:latin typeface="Times New Roman" pitchFamily="18" charset="0"/>
                <a:cs typeface="Times New Roman" pitchFamily="18" charset="0"/>
              </a:rPr>
              <a:t>Predefined variables and functions</a:t>
            </a:r>
            <a:endParaRPr lang="en-US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58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125538"/>
            <a:ext cx="8229600" cy="5005387"/>
          </a:xfrm>
        </p:spPr>
        <p:txBody>
          <a:bodyPr/>
          <a:lstStyle/>
          <a:p>
            <a:pPr marL="571500" indent="-571500" algn="l" rtl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fr-FR" sz="2100" b="1">
                <a:latin typeface="Times New Roman" pitchFamily="18" charset="0"/>
                <a:cs typeface="Times New Roman" pitchFamily="18" charset="0"/>
              </a:rPr>
              <a:t>Example</a:t>
            </a:r>
          </a:p>
          <a:p>
            <a:pPr marL="571500" indent="-571500" algn="l" rtl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fr-FR" sz="2100">
                <a:latin typeface="Times New Roman" pitchFamily="18" charset="0"/>
                <a:cs typeface="Times New Roman" pitchFamily="18" charset="0"/>
              </a:rPr>
              <a:t>Insert the line number at the beginning of each line. </a:t>
            </a:r>
            <a:endParaRPr lang="en-US" sz="2100">
              <a:latin typeface="Times New Roman" pitchFamily="18" charset="0"/>
              <a:cs typeface="Times New Roman" pitchFamily="18" charset="0"/>
            </a:endParaRPr>
          </a:p>
          <a:p>
            <a:pPr marL="571500" indent="-571500" algn="l" rtl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100">
                <a:latin typeface="Times New Roman" pitchFamily="18" charset="0"/>
                <a:cs typeface="Times New Roman" pitchFamily="18" charset="0"/>
              </a:rPr>
              <a:t>%{ int yylineno;</a:t>
            </a:r>
          </a:p>
          <a:p>
            <a:pPr marL="571500" indent="-571500" algn="l" rtl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100">
                <a:latin typeface="Times New Roman" pitchFamily="18" charset="0"/>
                <a:cs typeface="Times New Roman" pitchFamily="18" charset="0"/>
              </a:rPr>
              <a:t>%}</a:t>
            </a:r>
          </a:p>
          <a:p>
            <a:pPr marL="571500" indent="-571500" algn="l" rtl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100">
                <a:latin typeface="Times New Roman" pitchFamily="18" charset="0"/>
                <a:cs typeface="Times New Roman" pitchFamily="18" charset="0"/>
              </a:rPr>
              <a:t>%%</a:t>
            </a:r>
          </a:p>
          <a:p>
            <a:pPr marL="571500" indent="-571500" algn="l" rtl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100">
                <a:latin typeface="Times New Roman" pitchFamily="18" charset="0"/>
                <a:cs typeface="Times New Roman" pitchFamily="18" charset="0"/>
              </a:rPr>
              <a:t>^(.*)\n printf("%4d\t%s", ++yylineno, yytext);</a:t>
            </a:r>
          </a:p>
          <a:p>
            <a:pPr marL="571500" indent="-571500" algn="l" rtl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100">
                <a:latin typeface="Times New Roman" pitchFamily="18" charset="0"/>
                <a:cs typeface="Times New Roman" pitchFamily="18" charset="0"/>
              </a:rPr>
              <a:t>%%</a:t>
            </a:r>
          </a:p>
          <a:p>
            <a:pPr marL="571500" indent="-571500" algn="l" rtl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100">
                <a:latin typeface="Times New Roman" pitchFamily="18" charset="0"/>
                <a:cs typeface="Times New Roman" pitchFamily="18" charset="0"/>
              </a:rPr>
              <a:t>int main(int argc, char *argv[]) </a:t>
            </a:r>
          </a:p>
          <a:p>
            <a:pPr marL="571500" indent="-571500" algn="l" rtl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100">
                <a:latin typeface="Times New Roman" pitchFamily="18" charset="0"/>
                <a:cs typeface="Times New Roman" pitchFamily="18" charset="0"/>
              </a:rPr>
              <a:t>{</a:t>
            </a:r>
          </a:p>
          <a:p>
            <a:pPr marL="571500" indent="-571500" algn="l" rtl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100">
                <a:latin typeface="Times New Roman" pitchFamily="18" charset="0"/>
                <a:cs typeface="Times New Roman" pitchFamily="18" charset="0"/>
              </a:rPr>
              <a:t>yyin = fopen(argv[1], "r");</a:t>
            </a:r>
            <a:endParaRPr lang="fr-FR" sz="2100">
              <a:latin typeface="Times New Roman" pitchFamily="18" charset="0"/>
              <a:cs typeface="Times New Roman" pitchFamily="18" charset="0"/>
            </a:endParaRPr>
          </a:p>
          <a:p>
            <a:pPr marL="571500" indent="-571500" algn="l" rtl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fr-FR" sz="2100">
                <a:latin typeface="Times New Roman" pitchFamily="18" charset="0"/>
                <a:cs typeface="Times New Roman" pitchFamily="18" charset="0"/>
              </a:rPr>
              <a:t>yylex();</a:t>
            </a:r>
          </a:p>
          <a:p>
            <a:pPr marL="571500" indent="-571500" algn="l" rtl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fr-FR" sz="2100">
                <a:latin typeface="Times New Roman" pitchFamily="18" charset="0"/>
                <a:cs typeface="Times New Roman" pitchFamily="18" charset="0"/>
              </a:rPr>
              <a:t>fclose(yyin);</a:t>
            </a:r>
          </a:p>
          <a:p>
            <a:pPr marL="571500" indent="-571500" algn="l" rtl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fr-FR" sz="2100">
                <a:latin typeface="Times New Roman" pitchFamily="18" charset="0"/>
                <a:cs typeface="Times New Roman" pitchFamily="18" charset="0"/>
              </a:rPr>
              <a:t>}</a:t>
            </a:r>
            <a:endParaRPr lang="en-US" sz="21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AF61A6-9953-4952-8AA3-3F76B524CB9E}" type="slidenum">
              <a:rPr lang="en-US" altLang="en-US"/>
              <a:t>21</a:t>
            </a:fld>
            <a:endParaRPr lang="en-US" altLang="en-US"/>
          </a:p>
        </p:txBody>
      </p:sp>
      <p:sp>
        <p:nvSpPr>
          <p:cNvPr id="24579" name="Espace réservé du numéro de diapositive 5"/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9A64B48F-0D47-4990-89F5-61B89325A083}" type="slidenum">
              <a:rPr lang="ar-SA" altLang="en-US" sz="1200">
                <a:latin typeface="Garamond" pitchFamily="18" charset="0"/>
                <a:cs typeface="Arial" charset="0"/>
              </a:rPr>
              <a:t>21</a:t>
            </a:fld>
            <a:endParaRPr lang="en-US" altLang="en-US" sz="1200">
              <a:latin typeface="Garamond" pitchFamily="18" charset="0"/>
              <a:cs typeface="Arial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74700"/>
          </a:xfrm>
        </p:spPr>
        <p:txBody>
          <a:bodyPr/>
          <a:lstStyle/>
          <a:p>
            <a:pPr eaLnBrk="1" hangingPunct="1"/>
            <a:r>
              <a:rPr lang="fr-FR" b="1" dirty="0">
                <a:latin typeface="Times New Roman" pitchFamily="18" charset="0"/>
                <a:cs typeface="Times New Roman" pitchFamily="18" charset="0"/>
              </a:rPr>
              <a:t>Lexical errors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68413"/>
            <a:ext cx="8229600" cy="4862512"/>
          </a:xfrm>
        </p:spPr>
        <p:txBody>
          <a:bodyPr/>
          <a:lstStyle/>
          <a:p>
            <a:pPr marL="571500" indent="-571500" algn="l" rtl="0" eaLnBrk="1" hangingPunct="1"/>
            <a:endParaRPr lang="fr-FR" sz="2800">
              <a:latin typeface="Times New Roman" pitchFamily="18" charset="0"/>
              <a:cs typeface="Times New Roman" pitchFamily="18" charset="0"/>
            </a:endParaRPr>
          </a:p>
          <a:p>
            <a:pPr marL="571500" indent="-571500" algn="l" rtl="0" eaLnBrk="1" hangingPunct="1"/>
            <a:r>
              <a:rPr lang="fr-FR" sz="1800">
                <a:latin typeface="Times New Roman" pitchFamily="18" charset="0"/>
                <a:cs typeface="Times New Roman" pitchFamily="18" charset="0"/>
              </a:rPr>
              <a:t>Few errors are detectable at the lexical level:</a:t>
            </a:r>
          </a:p>
          <a:p>
            <a:pPr marL="571500" indent="-571500" algn="l" rtl="0" eaLnBrk="1" hangingPunct="1"/>
            <a:r>
              <a:rPr lang="fr-FR" sz="1800">
                <a:latin typeface="Times New Roman" pitchFamily="18" charset="0"/>
                <a:cs typeface="Times New Roman" pitchFamily="18" charset="0"/>
              </a:rPr>
              <a:t>Several strategies are possible: </a:t>
            </a:r>
          </a:p>
          <a:p>
            <a:pPr marL="571500" indent="-571500" algn="l" rtl="0" eaLnBrk="1" hangingPunct="1">
              <a:buFont typeface="Wingdings" pitchFamily="2" charset="2"/>
              <a:buNone/>
            </a:pPr>
            <a:endParaRPr lang="fr-FR" sz="800">
              <a:latin typeface="Times New Roman" pitchFamily="18" charset="0"/>
              <a:cs typeface="Times New Roman" pitchFamily="18" charset="0"/>
            </a:endParaRPr>
          </a:p>
          <a:p>
            <a:pPr marL="571500" indent="-571500" algn="l" rtl="0" eaLnBrk="1" hangingPunct="1">
              <a:buSzTx/>
              <a:buFont typeface="Wingdings" pitchFamily="2" charset="2"/>
              <a:buAutoNum type="arabicPeriod"/>
            </a:pPr>
            <a:r>
              <a:rPr lang="fr-FR" sz="1800">
                <a:latin typeface="Times New Roman" pitchFamily="18" charset="0"/>
                <a:cs typeface="Times New Roman" pitchFamily="18" charset="0"/>
              </a:rPr>
              <a:t>Panic mode: ignore the problematic characters and continue. This technique transfers the problem to the parser. </a:t>
            </a:r>
          </a:p>
          <a:p>
            <a:pPr marL="571500" indent="-571500" algn="l" rtl="0" eaLnBrk="1" hangingPunct="1">
              <a:buSzTx/>
              <a:buFont typeface="Wingdings" pitchFamily="2" charset="2"/>
              <a:buAutoNum type="arabicPeriod"/>
            </a:pPr>
            <a:endParaRPr lang="fr-FR" sz="800">
              <a:latin typeface="Times New Roman" pitchFamily="18" charset="0"/>
              <a:cs typeface="Times New Roman" pitchFamily="18" charset="0"/>
            </a:endParaRPr>
          </a:p>
          <a:p>
            <a:pPr marL="571500" indent="-571500" algn="l" rtl="0" eaLnBrk="1" hangingPunct="1">
              <a:buSzTx/>
              <a:buFont typeface="Wingdings" pitchFamily="2" charset="2"/>
              <a:buAutoNum type="arabicPeriod"/>
            </a:pPr>
            <a:r>
              <a:rPr lang="fr-FR" sz="1800">
                <a:latin typeface="Times New Roman" pitchFamily="18" charset="0"/>
                <a:cs typeface="Times New Roman" pitchFamily="18" charset="0"/>
              </a:rPr>
              <a:t>Source text transformations: insert a character, replace, swap, etc. This is done by calculating the minimum number of transformations to be made to the problematic word in order to obtain one that no longer poses any problems. </a:t>
            </a:r>
          </a:p>
          <a:p>
            <a:pPr marL="571500" indent="-571500" algn="l" rtl="0" eaLnBrk="1" hangingPunct="1">
              <a:buSzTx/>
              <a:buFont typeface="Wingdings" pitchFamily="2" charset="2"/>
              <a:buAutoNum type="arabicPeriod"/>
            </a:pPr>
            <a:endParaRPr lang="fr-FR" sz="800">
              <a:latin typeface="Times New Roman" pitchFamily="18" charset="0"/>
              <a:cs typeface="Times New Roman" pitchFamily="18" charset="0"/>
            </a:endParaRPr>
          </a:p>
          <a:p>
            <a:pPr marL="571500" indent="-571500" algn="l" rtl="0" eaLnBrk="1" hangingPunct="1">
              <a:buSzTx/>
              <a:buFont typeface="Wingdings" pitchFamily="2" charset="2"/>
              <a:buNone/>
            </a:pPr>
            <a:r>
              <a:rPr lang="fr-FR" sz="1800">
                <a:latin typeface="Times New Roman" pitchFamily="18" charset="0"/>
                <a:cs typeface="Times New Roman" pitchFamily="18" charset="0"/>
              </a:rPr>
              <a:t>         </a:t>
            </a:r>
            <a:r>
              <a:rPr lang="fr-FR" sz="180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This 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error recovery technique is rarely used in practice because it is too costly to implement. 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6D61E978-2639-4461-8C25-95A7E7F252CD}" type="slidenum">
              <a:rPr lang="en-US" altLang="en-US"/>
              <a:t>22</a:t>
            </a:fld>
            <a:endParaRPr lang="en-US" altLang="en-US"/>
          </a:p>
        </p:txBody>
      </p:sp>
      <p:sp>
        <p:nvSpPr>
          <p:cNvPr id="7171" name="Espace réservé du numéro de diapositive 5"/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5FEA8954-42D9-4E67-8345-7A96ADC273AB}" type="slidenum">
              <a:rPr lang="ar-SA" altLang="en-US" sz="1200">
                <a:latin typeface="Garamond" pitchFamily="18" charset="0"/>
                <a:cs typeface="Arial" charset="0"/>
              </a:rPr>
              <a:t>22</a:t>
            </a:fld>
            <a:endParaRPr lang="en-US" altLang="en-US" sz="1200">
              <a:latin typeface="Garamond" pitchFamily="18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33214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74700"/>
          </a:xfrm>
        </p:spPr>
        <p:txBody>
          <a:bodyPr/>
          <a:lstStyle/>
          <a:p>
            <a:pPr eaLnBrk="1" hangingPunct="1"/>
            <a:r>
              <a:rPr lang="fr-FR" b="1">
                <a:latin typeface="Times New Roman" pitchFamily="18" charset="0"/>
                <a:cs typeface="Times New Roman" pitchFamily="18" charset="0"/>
              </a:rPr>
              <a:t>Introduction</a:t>
            </a:r>
            <a:endParaRPr lang="en-US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68413"/>
            <a:ext cx="8229600" cy="4862512"/>
          </a:xfrm>
        </p:spPr>
        <p:txBody>
          <a:bodyPr>
            <a:normAutofit/>
          </a:bodyPr>
          <a:lstStyle/>
          <a:p>
            <a:pPr marL="571500" indent="-306388" algn="l" rtl="0" eaLnBrk="1" hangingPunct="1">
              <a:tabLst>
                <a:tab pos="265113" algn="l"/>
              </a:tabLst>
            </a:pP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The lexical analyser </a:t>
            </a:r>
            <a:r>
              <a:rPr lang="fr-FR" sz="1800" dirty="0" err="1"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 the first stage of a compiler. </a:t>
            </a:r>
            <a:r>
              <a:rPr lang="fr-FR" sz="1800" dirty="0" err="1">
                <a:latin typeface="Times New Roman" pitchFamily="18" charset="0"/>
                <a:cs typeface="Times New Roman" pitchFamily="18" charset="0"/>
              </a:rPr>
              <a:t>Its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 main </a:t>
            </a:r>
            <a:r>
              <a:rPr lang="fr-FR" sz="1800" dirty="0" err="1">
                <a:latin typeface="Times New Roman" pitchFamily="18" charset="0"/>
                <a:cs typeface="Times New Roman" pitchFamily="18" charset="0"/>
              </a:rPr>
              <a:t>task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800" dirty="0" err="1"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fr-FR" sz="1800" dirty="0" err="1">
                <a:latin typeface="Times New Roman" pitchFamily="18" charset="0"/>
                <a:cs typeface="Times New Roman" pitchFamily="18" charset="0"/>
              </a:rPr>
              <a:t>read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 the input </a:t>
            </a:r>
            <a:r>
              <a:rPr lang="fr-FR" sz="1800" dirty="0" err="1">
                <a:latin typeface="Times New Roman" pitchFamily="18" charset="0"/>
                <a:cs typeface="Times New Roman" pitchFamily="18" charset="0"/>
              </a:rPr>
              <a:t>characters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fr-FR" sz="1800" dirty="0" err="1">
                <a:latin typeface="Times New Roman" pitchFamily="18" charset="0"/>
                <a:cs typeface="Times New Roman" pitchFamily="18" charset="0"/>
              </a:rPr>
              <a:t>produce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fr-FR" sz="1800" dirty="0" err="1">
                <a:latin typeface="Times New Roman" pitchFamily="18" charset="0"/>
                <a:cs typeface="Times New Roman" pitchFamily="18" charset="0"/>
              </a:rPr>
              <a:t>sequence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 of lexical </a:t>
            </a:r>
            <a:r>
              <a:rPr lang="fr-FR" sz="1800" dirty="0" err="1">
                <a:latin typeface="Times New Roman" pitchFamily="18" charset="0"/>
                <a:cs typeface="Times New Roman" pitchFamily="18" charset="0"/>
              </a:rPr>
              <a:t>units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800" dirty="0" err="1">
                <a:latin typeface="Times New Roman" pitchFamily="18" charset="0"/>
                <a:cs typeface="Times New Roman" pitchFamily="18" charset="0"/>
              </a:rPr>
              <a:t>that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 the </a:t>
            </a:r>
            <a:r>
              <a:rPr lang="fr-FR" sz="1800" dirty="0" err="1">
                <a:latin typeface="Times New Roman" pitchFamily="18" charset="0"/>
                <a:cs typeface="Times New Roman" pitchFamily="18" charset="0"/>
              </a:rPr>
              <a:t>syntactic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 analyser </a:t>
            </a:r>
            <a:r>
              <a:rPr lang="fr-FR" sz="1800" dirty="0" err="1">
                <a:latin typeface="Times New Roman" pitchFamily="18" charset="0"/>
                <a:cs typeface="Times New Roman" pitchFamily="18" charset="0"/>
              </a:rPr>
              <a:t>will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800" dirty="0" err="1">
                <a:latin typeface="Times New Roman" pitchFamily="18" charset="0"/>
                <a:cs typeface="Times New Roman" pitchFamily="18" charset="0"/>
              </a:rPr>
              <a:t>then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 process. </a:t>
            </a:r>
          </a:p>
          <a:p>
            <a:pPr marL="571500" indent="-306388" algn="l" rtl="0" eaLnBrk="1" hangingPunct="1">
              <a:tabLst>
                <a:tab pos="265113" algn="l"/>
              </a:tabLst>
            </a:pPr>
            <a:endParaRPr lang="fr-FR" sz="1800" dirty="0">
              <a:latin typeface="Times New Roman" pitchFamily="18" charset="0"/>
              <a:cs typeface="Times New Roman" pitchFamily="18" charset="0"/>
            </a:endParaRPr>
          </a:p>
          <a:p>
            <a:pPr marL="571500" indent="-306388" algn="l" rtl="0" eaLnBrk="1" hangingPunct="1">
              <a:tabLst>
                <a:tab pos="265113" algn="l"/>
              </a:tabLst>
            </a:pPr>
            <a:endParaRPr lang="fr-FR" sz="1800" dirty="0">
              <a:latin typeface="Times New Roman" pitchFamily="18" charset="0"/>
              <a:cs typeface="Times New Roman" pitchFamily="18" charset="0"/>
            </a:endParaRPr>
          </a:p>
          <a:p>
            <a:pPr marL="571500" indent="-306388" algn="l" rtl="0" eaLnBrk="1" hangingPunct="1">
              <a:tabLst>
                <a:tab pos="265113" algn="l"/>
              </a:tabLst>
            </a:pPr>
            <a:endParaRPr lang="fr-FR" sz="1800" dirty="0">
              <a:latin typeface="Times New Roman" pitchFamily="18" charset="0"/>
              <a:cs typeface="Times New Roman" pitchFamily="18" charset="0"/>
            </a:endParaRPr>
          </a:p>
          <a:p>
            <a:pPr marL="571500" indent="-306388" algn="l" rtl="0" eaLnBrk="1" hangingPunct="1">
              <a:tabLst>
                <a:tab pos="265113" algn="l"/>
              </a:tabLst>
            </a:pPr>
            <a:endParaRPr lang="fr-FR" sz="1800" dirty="0">
              <a:latin typeface="Times New Roman" pitchFamily="18" charset="0"/>
              <a:cs typeface="Times New Roman" pitchFamily="18" charset="0"/>
            </a:endParaRPr>
          </a:p>
          <a:p>
            <a:pPr marL="571500" indent="-306388" algn="l" rtl="0" eaLnBrk="1" hangingPunct="1">
              <a:tabLst>
                <a:tab pos="265113" algn="l"/>
              </a:tabLst>
            </a:pPr>
            <a:endParaRPr lang="fr-FR" sz="1800" dirty="0">
              <a:latin typeface="Times New Roman" pitchFamily="18" charset="0"/>
              <a:cs typeface="Times New Roman" pitchFamily="18" charset="0"/>
            </a:endParaRPr>
          </a:p>
          <a:p>
            <a:pPr marL="571500" indent="-306388" algn="l" rtl="0" eaLnBrk="1" hangingPunct="1">
              <a:tabLst>
                <a:tab pos="265113" algn="l"/>
              </a:tabLst>
            </a:pPr>
            <a:endParaRPr lang="fr-FR" sz="1800" dirty="0">
              <a:latin typeface="Times New Roman" pitchFamily="18" charset="0"/>
              <a:cs typeface="Times New Roman" pitchFamily="18" charset="0"/>
            </a:endParaRPr>
          </a:p>
          <a:p>
            <a:pPr marL="571500" indent="-306388" algn="l" rtl="0" eaLnBrk="1" hangingPunct="1">
              <a:tabLst>
                <a:tab pos="265113" algn="l"/>
              </a:tabLst>
            </a:pPr>
            <a:endParaRPr lang="fr-FR" sz="1800" dirty="0">
              <a:latin typeface="Times New Roman" pitchFamily="18" charset="0"/>
              <a:cs typeface="Times New Roman" pitchFamily="18" charset="0"/>
            </a:endParaRPr>
          </a:p>
          <a:p>
            <a:pPr marL="571500" indent="-306388" algn="l" rtl="0" eaLnBrk="1" hangingPunct="1">
              <a:tabLst>
                <a:tab pos="265113" algn="l"/>
              </a:tabLst>
            </a:pP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The lexical analyser </a:t>
            </a:r>
            <a:r>
              <a:rPr lang="fr-FR" sz="1800" dirty="0" err="1">
                <a:latin typeface="Times New Roman" pitchFamily="18" charset="0"/>
                <a:cs typeface="Times New Roman" pitchFamily="18" charset="0"/>
              </a:rPr>
              <a:t>performs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 certain </a:t>
            </a:r>
            <a:r>
              <a:rPr lang="fr-FR" sz="1800" dirty="0" err="1">
                <a:latin typeface="Times New Roman" pitchFamily="18" charset="0"/>
                <a:cs typeface="Times New Roman" pitchFamily="18" charset="0"/>
              </a:rPr>
              <a:t>secondary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800" dirty="0" err="1">
                <a:latin typeface="Times New Roman" pitchFamily="18" charset="0"/>
                <a:cs typeface="Times New Roman" pitchFamily="18" charset="0"/>
              </a:rPr>
              <a:t>tasks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800" dirty="0" err="1">
                <a:latin typeface="Times New Roman" pitchFamily="18" charset="0"/>
                <a:cs typeface="Times New Roman" pitchFamily="18" charset="0"/>
              </a:rPr>
              <a:t>such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 as:</a:t>
            </a:r>
          </a:p>
          <a:p>
            <a:pPr marL="571500" indent="-306388" algn="l" rtl="0" eaLnBrk="1" hangingPunct="1">
              <a:buFont typeface="Wingdings" pitchFamily="2" charset="2"/>
              <a:buNone/>
              <a:tabLst>
                <a:tab pos="265113" algn="l"/>
              </a:tabLst>
            </a:pPr>
            <a:endParaRPr lang="fr-FR" sz="800" dirty="0">
              <a:latin typeface="Times New Roman" pitchFamily="18" charset="0"/>
              <a:cs typeface="Times New Roman" pitchFamily="18" charset="0"/>
            </a:endParaRPr>
          </a:p>
          <a:p>
            <a:pPr marL="571500" indent="-306388" algn="l" rtl="0" eaLnBrk="1" hangingPunct="1">
              <a:buFont typeface="Wingdings" pitchFamily="2" charset="2"/>
              <a:buAutoNum type="arabicPeriod"/>
              <a:tabLst>
                <a:tab pos="265113" algn="l"/>
              </a:tabLst>
            </a:pPr>
            <a:r>
              <a:rPr lang="fr-FR" sz="1800" dirty="0" err="1">
                <a:latin typeface="Times New Roman" pitchFamily="18" charset="0"/>
                <a:cs typeface="Times New Roman" pitchFamily="18" charset="0"/>
              </a:rPr>
              <a:t>removing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800" dirty="0" err="1">
                <a:latin typeface="Times New Roman" pitchFamily="18" charset="0"/>
                <a:cs typeface="Times New Roman" pitchFamily="18" charset="0"/>
              </a:rPr>
              <a:t>superfluous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800" dirty="0" err="1">
                <a:latin typeface="Times New Roman" pitchFamily="18" charset="0"/>
                <a:cs typeface="Times New Roman" pitchFamily="18" charset="0"/>
              </a:rPr>
              <a:t>characters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fr-FR" sz="1800" dirty="0" err="1">
                <a:latin typeface="Times New Roman" pitchFamily="18" charset="0"/>
                <a:cs typeface="Times New Roman" pitchFamily="18" charset="0"/>
              </a:rPr>
              <a:t>comments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sz="1800" dirty="0" err="1">
                <a:latin typeface="Times New Roman" pitchFamily="18" charset="0"/>
                <a:cs typeface="Times New Roman" pitchFamily="18" charset="0"/>
              </a:rPr>
              <a:t>tabs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, line </a:t>
            </a:r>
            <a:r>
              <a:rPr lang="fr-FR" sz="1800" dirty="0" err="1">
                <a:latin typeface="Times New Roman" pitchFamily="18" charset="0"/>
                <a:cs typeface="Times New Roman" pitchFamily="18" charset="0"/>
              </a:rPr>
              <a:t>endings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, etc.)</a:t>
            </a:r>
          </a:p>
          <a:p>
            <a:pPr marL="571500" indent="-306388" algn="l" rtl="0" eaLnBrk="1" hangingPunct="1">
              <a:buFont typeface="Wingdings" pitchFamily="2" charset="2"/>
              <a:buAutoNum type="arabicPeriod"/>
              <a:tabLst>
                <a:tab pos="265113" algn="l"/>
              </a:tabLst>
            </a:pPr>
            <a:r>
              <a:rPr lang="fr-FR" sz="1800" dirty="0" err="1">
                <a:latin typeface="Times New Roman" pitchFamily="18" charset="0"/>
                <a:cs typeface="Times New Roman" pitchFamily="18" charset="0"/>
              </a:rPr>
              <a:t>managing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 line </a:t>
            </a:r>
            <a:r>
              <a:rPr lang="fr-FR" sz="1800" dirty="0" err="1">
                <a:latin typeface="Times New Roman" pitchFamily="18" charset="0"/>
                <a:cs typeface="Times New Roman" pitchFamily="18" charset="0"/>
              </a:rPr>
              <a:t>numbers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 in the source program</a:t>
            </a:r>
            <a:r>
              <a:rPr lang="fr-FR" sz="2500" dirty="0">
                <a:latin typeface="Times New Roman" pitchFamily="18" charset="0"/>
                <a:cs typeface="Times New Roman" pitchFamily="18" charset="0"/>
              </a:rPr>
              <a:t>.</a:t>
            </a:r>
            <a:endParaRPr lang="fr-FR" sz="2500" dirty="0">
              <a:latin typeface="Garamond" pitchFamily="18" charset="0"/>
            </a:endParaRPr>
          </a:p>
        </p:txBody>
      </p:sp>
      <p:sp>
        <p:nvSpPr>
          <p:cNvPr id="2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4D2FE2EE-DA7B-42BB-91D8-7227EA429BAF}" type="slidenum">
              <a:rPr lang="en-US" altLang="en-US"/>
              <a:t>3</a:t>
            </a:fld>
            <a:endParaRPr lang="en-US" altLang="en-US"/>
          </a:p>
        </p:txBody>
      </p:sp>
      <p:sp>
        <p:nvSpPr>
          <p:cNvPr id="5123" name="Espace réservé du numéro de diapositive 5"/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05384E40-F897-4DB6-BDB3-E629D21EC189}" type="slidenum">
              <a:rPr lang="ar-SA" altLang="en-US" sz="1200">
                <a:latin typeface="Garamond" pitchFamily="18" charset="0"/>
                <a:cs typeface="Arial" charset="0"/>
              </a:rPr>
              <a:t>3</a:t>
            </a:fld>
            <a:endParaRPr lang="en-US" altLang="en-US" sz="1200">
              <a:latin typeface="Garamond" pitchFamily="18" charset="0"/>
              <a:cs typeface="Arial" charset="0"/>
            </a:endParaRPr>
          </a:p>
        </p:txBody>
      </p:sp>
      <p:grpSp>
        <p:nvGrpSpPr>
          <p:cNvPr id="5126" name="Group 4"/>
          <p:cNvGrpSpPr>
            <a:grpSpLocks/>
          </p:cNvGrpSpPr>
          <p:nvPr/>
        </p:nvGrpSpPr>
        <p:grpSpPr bwMode="auto">
          <a:xfrm>
            <a:off x="684213" y="2565400"/>
            <a:ext cx="3048000" cy="800100"/>
            <a:chOff x="2454" y="3474"/>
            <a:chExt cx="4800" cy="1260"/>
          </a:xfrm>
        </p:grpSpPr>
        <p:sp>
          <p:nvSpPr>
            <p:cNvPr id="5141" name="Text Box 5"/>
            <p:cNvSpPr txBox="1">
              <a:spLocks noChangeArrowheads="1"/>
            </p:cNvSpPr>
            <p:nvPr/>
          </p:nvSpPr>
          <p:spPr bwMode="auto">
            <a:xfrm>
              <a:off x="4614" y="3654"/>
              <a:ext cx="1200" cy="7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18000" rIns="18000"/>
            <a:lstStyle/>
            <a:p>
              <a:pPr algn="ctr" rtl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200">
                  <a:cs typeface="Arial" charset="0"/>
                </a:rPr>
                <a:t>Lexical Analyser</a:t>
              </a: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5142" name="Line 6"/>
            <p:cNvSpPr>
              <a:spLocks noChangeShapeType="1"/>
            </p:cNvSpPr>
            <p:nvPr/>
          </p:nvSpPr>
          <p:spPr bwMode="auto">
            <a:xfrm flipH="1">
              <a:off x="3054" y="4014"/>
              <a:ext cx="15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143" name="Line 7"/>
            <p:cNvSpPr>
              <a:spLocks noChangeShapeType="1"/>
            </p:cNvSpPr>
            <p:nvPr/>
          </p:nvSpPr>
          <p:spPr bwMode="auto">
            <a:xfrm flipV="1">
              <a:off x="5814" y="3654"/>
              <a:ext cx="36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144" name="Text Box 8"/>
            <p:cNvSpPr txBox="1">
              <a:spLocks noChangeArrowheads="1"/>
            </p:cNvSpPr>
            <p:nvPr/>
          </p:nvSpPr>
          <p:spPr bwMode="auto">
            <a:xfrm>
              <a:off x="6174" y="3474"/>
              <a:ext cx="1080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18000" tIns="10800" rIns="18000" bIns="10800"/>
            <a:lstStyle/>
            <a:p>
              <a:pPr algn="ctr" rtl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000">
                  <a:cs typeface="Arial" charset="0"/>
                </a:rPr>
                <a:t>Set of lexemes</a:t>
              </a: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5145" name="Text Box 9"/>
            <p:cNvSpPr txBox="1">
              <a:spLocks noChangeArrowheads="1"/>
            </p:cNvSpPr>
            <p:nvPr/>
          </p:nvSpPr>
          <p:spPr bwMode="auto">
            <a:xfrm>
              <a:off x="2454" y="3654"/>
              <a:ext cx="720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18000" tIns="10800" rIns="18000" bIns="10800"/>
            <a:lstStyle/>
            <a:p>
              <a:pPr algn="r" rtl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000">
                  <a:cs typeface="Arial" charset="0"/>
                </a:rPr>
                <a:t>Source code</a:t>
              </a: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5146" name="Line 10"/>
            <p:cNvSpPr>
              <a:spLocks noChangeShapeType="1"/>
            </p:cNvSpPr>
            <p:nvPr/>
          </p:nvSpPr>
          <p:spPr bwMode="auto">
            <a:xfrm>
              <a:off x="5814" y="4194"/>
              <a:ext cx="360" cy="1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147" name="Text Box 11"/>
            <p:cNvSpPr txBox="1">
              <a:spLocks noChangeArrowheads="1"/>
            </p:cNvSpPr>
            <p:nvPr/>
          </p:nvSpPr>
          <p:spPr bwMode="auto">
            <a:xfrm>
              <a:off x="6174" y="4194"/>
              <a:ext cx="1080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18000" tIns="10800" rIns="18000" bIns="10800"/>
            <a:lstStyle/>
            <a:p>
              <a:pPr algn="ctr" rtl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000">
                  <a:cs typeface="Arial" charset="0"/>
                </a:rPr>
                <a:t>Error messages</a:t>
              </a:r>
              <a:endParaRPr lang="en-US">
                <a:latin typeface="Arial" charset="0"/>
                <a:cs typeface="Arial" charset="0"/>
              </a:endParaRPr>
            </a:p>
          </p:txBody>
        </p:sp>
      </p:grpSp>
      <p:grpSp>
        <p:nvGrpSpPr>
          <p:cNvPr id="5127" name="Group 12"/>
          <p:cNvGrpSpPr>
            <a:grpSpLocks/>
          </p:cNvGrpSpPr>
          <p:nvPr/>
        </p:nvGrpSpPr>
        <p:grpSpPr bwMode="auto">
          <a:xfrm>
            <a:off x="4067175" y="2565400"/>
            <a:ext cx="4419600" cy="1511300"/>
            <a:chOff x="2094" y="4902"/>
            <a:chExt cx="6960" cy="2379"/>
          </a:xfrm>
        </p:grpSpPr>
        <p:sp>
          <p:nvSpPr>
            <p:cNvPr id="5128" name="Text Box 13"/>
            <p:cNvSpPr txBox="1">
              <a:spLocks noChangeArrowheads="1"/>
            </p:cNvSpPr>
            <p:nvPr/>
          </p:nvSpPr>
          <p:spPr bwMode="auto">
            <a:xfrm>
              <a:off x="3294" y="5118"/>
              <a:ext cx="1200" cy="7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18000" rIns="18000"/>
            <a:lstStyle/>
            <a:p>
              <a:pPr algn="ctr" rtl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200">
                  <a:cs typeface="Arial" charset="0"/>
                </a:rPr>
                <a:t>Lexical analyser</a:t>
              </a: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5129" name="Text Box 14"/>
            <p:cNvSpPr txBox="1">
              <a:spLocks noChangeArrowheads="1"/>
            </p:cNvSpPr>
            <p:nvPr/>
          </p:nvSpPr>
          <p:spPr bwMode="auto">
            <a:xfrm>
              <a:off x="4854" y="6561"/>
              <a:ext cx="1200" cy="7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18000" rIns="18000"/>
            <a:lstStyle/>
            <a:p>
              <a:pPr algn="ctr" rtl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200">
                  <a:cs typeface="Arial" charset="0"/>
                </a:rPr>
                <a:t>Symbol table</a:t>
              </a: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5130" name="Text Box 15"/>
            <p:cNvSpPr txBox="1">
              <a:spLocks noChangeArrowheads="1"/>
            </p:cNvSpPr>
            <p:nvPr/>
          </p:nvSpPr>
          <p:spPr bwMode="auto">
            <a:xfrm>
              <a:off x="6414" y="5118"/>
              <a:ext cx="1200" cy="7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18000" rIns="18000"/>
            <a:lstStyle/>
            <a:p>
              <a:pPr algn="ctr" rtl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200">
                  <a:cs typeface="Arial" charset="0"/>
                </a:rPr>
                <a:t>Syntactic analyser</a:t>
              </a: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5131" name="Line 16"/>
            <p:cNvSpPr>
              <a:spLocks noChangeShapeType="1"/>
            </p:cNvSpPr>
            <p:nvPr/>
          </p:nvSpPr>
          <p:spPr bwMode="auto">
            <a:xfrm flipH="1">
              <a:off x="4494" y="5298"/>
              <a:ext cx="192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132" name="Line 17"/>
            <p:cNvSpPr>
              <a:spLocks noChangeShapeType="1"/>
            </p:cNvSpPr>
            <p:nvPr/>
          </p:nvSpPr>
          <p:spPr bwMode="auto">
            <a:xfrm>
              <a:off x="4494" y="5658"/>
              <a:ext cx="192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133" name="Line 18"/>
            <p:cNvSpPr>
              <a:spLocks noChangeShapeType="1"/>
            </p:cNvSpPr>
            <p:nvPr/>
          </p:nvSpPr>
          <p:spPr bwMode="auto">
            <a:xfrm flipH="1">
              <a:off x="6054" y="5838"/>
              <a:ext cx="840" cy="7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134" name="Line 19"/>
            <p:cNvSpPr>
              <a:spLocks noChangeShapeType="1"/>
            </p:cNvSpPr>
            <p:nvPr/>
          </p:nvSpPr>
          <p:spPr bwMode="auto">
            <a:xfrm>
              <a:off x="3894" y="5838"/>
              <a:ext cx="960" cy="7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135" name="Text Box 20"/>
            <p:cNvSpPr txBox="1">
              <a:spLocks noChangeArrowheads="1"/>
            </p:cNvSpPr>
            <p:nvPr/>
          </p:nvSpPr>
          <p:spPr bwMode="auto">
            <a:xfrm>
              <a:off x="4974" y="4902"/>
              <a:ext cx="720" cy="3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18000" tIns="10800" rIns="18000" bIns="10800"/>
            <a:lstStyle/>
            <a:p>
              <a:pPr algn="r" rtl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000">
                  <a:cs typeface="Arial" charset="0"/>
                </a:rPr>
                <a:t>U.L</a:t>
              </a: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5136" name="Text Box 21"/>
            <p:cNvSpPr txBox="1">
              <a:spLocks noChangeArrowheads="1"/>
            </p:cNvSpPr>
            <p:nvPr/>
          </p:nvSpPr>
          <p:spPr bwMode="auto">
            <a:xfrm>
              <a:off x="4854" y="5658"/>
              <a:ext cx="1200" cy="3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18000" tIns="10800" rIns="18000" bIns="10800"/>
            <a:lstStyle/>
            <a:p>
              <a:pPr algn="r" rtl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000">
                  <a:cs typeface="Arial" charset="0"/>
                </a:rPr>
                <a:t>Next U.L</a:t>
              </a: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5137" name="Line 22"/>
            <p:cNvSpPr>
              <a:spLocks noChangeShapeType="1"/>
            </p:cNvSpPr>
            <p:nvPr/>
          </p:nvSpPr>
          <p:spPr bwMode="auto">
            <a:xfrm>
              <a:off x="2814" y="5478"/>
              <a:ext cx="4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138" name="Line 23"/>
            <p:cNvSpPr>
              <a:spLocks noChangeShapeType="1"/>
            </p:cNvSpPr>
            <p:nvPr/>
          </p:nvSpPr>
          <p:spPr bwMode="auto">
            <a:xfrm>
              <a:off x="7614" y="5478"/>
              <a:ext cx="3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139" name="Text Box 24"/>
            <p:cNvSpPr txBox="1">
              <a:spLocks noChangeArrowheads="1"/>
            </p:cNvSpPr>
            <p:nvPr/>
          </p:nvSpPr>
          <p:spPr bwMode="auto">
            <a:xfrm>
              <a:off x="2094" y="5298"/>
              <a:ext cx="720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18000" tIns="10800" rIns="18000" bIns="10800"/>
            <a:lstStyle/>
            <a:p>
              <a:pPr algn="r" rtl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000">
                  <a:cs typeface="Arial" charset="0"/>
                </a:rPr>
                <a:t>Source code</a:t>
              </a: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5140" name="Text Box 25"/>
            <p:cNvSpPr txBox="1">
              <a:spLocks noChangeArrowheads="1"/>
            </p:cNvSpPr>
            <p:nvPr/>
          </p:nvSpPr>
          <p:spPr bwMode="auto">
            <a:xfrm>
              <a:off x="7974" y="5214"/>
              <a:ext cx="1080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18000" tIns="10800" rIns="18000" bIns="10800"/>
            <a:lstStyle/>
            <a:p>
              <a:pPr algn="ctr" rtl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000">
                  <a:cs typeface="Arial" charset="0"/>
                </a:rPr>
                <a:t>Semantic analysis</a:t>
              </a:r>
              <a:endParaRPr lang="en-US">
                <a:latin typeface="Arial" charset="0"/>
                <a:cs typeface="Arial" charset="0"/>
              </a:endParaRP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74700"/>
          </a:xfrm>
        </p:spPr>
        <p:txBody>
          <a:bodyPr/>
          <a:lstStyle/>
          <a:p>
            <a:pPr eaLnBrk="1" hangingPunct="1"/>
            <a:r>
              <a:rPr lang="fr-FR" sz="2700">
                <a:latin typeface="Times New Roman" pitchFamily="18" charset="0"/>
                <a:cs typeface="Times New Roman" pitchFamily="18" charset="0"/>
              </a:rPr>
              <a:t>Definitions </a:t>
            </a:r>
            <a:endParaRPr lang="en-US" sz="27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4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68413"/>
            <a:ext cx="8229600" cy="4862512"/>
          </a:xfrm>
        </p:spPr>
        <p:txBody>
          <a:bodyPr/>
          <a:lstStyle/>
          <a:p>
            <a:pPr marL="571500" indent="-571500" algn="l" rtl="0" eaLnBrk="1" hangingPunct="1">
              <a:buSzTx/>
              <a:buFont typeface="Wingdings" pitchFamily="2" charset="2"/>
              <a:buAutoNum type="arabicPeriod"/>
            </a:pPr>
            <a:endParaRPr lang="fr-FR" sz="2000" b="1" dirty="0">
              <a:latin typeface="Times New Roman" pitchFamily="18" charset="0"/>
              <a:cs typeface="Times New Roman" pitchFamily="18" charset="0"/>
            </a:endParaRPr>
          </a:p>
          <a:p>
            <a:pPr marL="571500" indent="-571500" algn="l" rtl="0" eaLnBrk="1" hangingPunct="1">
              <a:buSzTx/>
              <a:buFont typeface="Wingdings" pitchFamily="2" charset="2"/>
              <a:buAutoNum type="arabicPeriod"/>
            </a:pPr>
            <a:r>
              <a:rPr lang="fr-FR" sz="2000" b="1" dirty="0">
                <a:latin typeface="Times New Roman" pitchFamily="18" charset="0"/>
                <a:cs typeface="Times New Roman" pitchFamily="18" charset="0"/>
              </a:rPr>
              <a:t>Lexical unit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:  </a:t>
            </a:r>
          </a:p>
          <a:p>
            <a:pPr marL="1246188" lvl="1" indent="-495300" algn="l" rtl="0" eaLnBrk="1" hangingPunct="1">
              <a:buFont typeface="Wingdings" pitchFamily="2" charset="2"/>
              <a:buNone/>
            </a:pPr>
            <a:r>
              <a:rPr lang="fr-FR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 sequence of characters that has a collective meaning.</a:t>
            </a:r>
          </a:p>
          <a:p>
            <a:pPr marL="571500" indent="-571500" algn="l" rtl="0" eaLnBrk="1" hangingPunct="1">
              <a:buSzTx/>
              <a:buFont typeface="Wingdings" pitchFamily="2" charset="2"/>
              <a:buAutoNum type="arabicPeriod"/>
            </a:pPr>
            <a:r>
              <a:rPr lang="fr-FR" sz="2000" b="1" dirty="0">
                <a:latin typeface="Times New Roman" pitchFamily="18" charset="0"/>
                <a:cs typeface="Times New Roman" pitchFamily="18" charset="0"/>
              </a:rPr>
              <a:t>Lexeme</a:t>
            </a:r>
          </a:p>
          <a:p>
            <a:pPr marL="571500" indent="-571500" algn="l" rtl="0" eaLnBrk="1" hangingPunct="1">
              <a:buFont typeface="Wingdings" pitchFamily="2" charset="2"/>
              <a:buNone/>
            </a:pP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 	    Any sequence of characters in the source program that matches the </a:t>
            </a:r>
            <a:r>
              <a:rPr lang="fr-FR" sz="1800" b="1" u="sng" dirty="0">
                <a:latin typeface="Times New Roman" pitchFamily="18" charset="0"/>
                <a:cs typeface="Times New Roman" pitchFamily="18" charset="0"/>
              </a:rPr>
              <a:t>pattern</a:t>
            </a:r>
            <a:r>
              <a:rPr lang="fr-FR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of a lexical unit.</a:t>
            </a:r>
          </a:p>
          <a:p>
            <a:pPr marL="571500" indent="-571500" algn="l" rtl="0" eaLnBrk="1" hangingPunct="1">
              <a:buSzTx/>
              <a:buFont typeface="Wingdings" pitchFamily="2" charset="2"/>
              <a:buAutoNum type="arabicPeriod" startAt="3"/>
            </a:pPr>
            <a:r>
              <a:rPr lang="fr-FR" sz="2000" b="1" dirty="0">
                <a:latin typeface="Times New Roman" pitchFamily="18" charset="0"/>
                <a:cs typeface="Times New Roman" pitchFamily="18" charset="0"/>
              </a:rPr>
              <a:t>Pattern (lexical rule):</a:t>
            </a:r>
          </a:p>
          <a:p>
            <a:pPr marL="571500" indent="-571500" algn="l" rtl="0" eaLnBrk="1" hangingPunct="1">
              <a:buFont typeface="Wingdings" pitchFamily="2" charset="2"/>
              <a:buNone/>
            </a:pP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	   A rule associated with a lexical unit that describes the set of strings in the program that can correspond to that lexical unit.</a:t>
            </a:r>
          </a:p>
          <a:p>
            <a:pPr marL="571500" indent="-571500" algn="l" rtl="0" eaLnBrk="1" hangingPunct="1">
              <a:buSzTx/>
              <a:buFont typeface="Wingdings" pitchFamily="2" charset="2"/>
              <a:buAutoNum type="arabicPeriod" startAt="4"/>
            </a:pPr>
            <a:r>
              <a:rPr lang="fr-FR" sz="2000" b="1" dirty="0">
                <a:latin typeface="Times New Roman" pitchFamily="18" charset="0"/>
                <a:cs typeface="Times New Roman" pitchFamily="18" charset="0"/>
              </a:rPr>
              <a:t>Attributes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marL="1246188" lvl="1" indent="-495300" algn="l" rtl="0" eaLnBrk="1" hangingPunct="1">
              <a:buFont typeface="Wingdings" pitchFamily="2" charset="2"/>
              <a:buNone/>
            </a:pPr>
            <a:r>
              <a:rPr lang="fr-FR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information about the lexeme (fields in the symbol table);</a:t>
            </a:r>
            <a:endParaRPr lang="en-US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71500" indent="-571500" algn="l" rtl="0" eaLnBrk="1" hangingPunct="1"/>
            <a:endParaRPr lang="en-US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C9FCF471-1AD7-4866-B0C2-E450698ECEF9}" type="slidenum">
              <a:rPr lang="en-US" altLang="en-US"/>
              <a:t>4</a:t>
            </a:fld>
            <a:endParaRPr lang="en-US" altLang="en-US"/>
          </a:p>
        </p:txBody>
      </p:sp>
      <p:sp>
        <p:nvSpPr>
          <p:cNvPr id="6147" name="Espace réservé du numéro de diapositive 5"/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9584E4BF-1777-4C0B-8570-D105FEAF1D2E}" type="slidenum">
              <a:rPr lang="ar-SA" altLang="en-US" sz="1200">
                <a:latin typeface="Garamond" pitchFamily="18" charset="0"/>
                <a:cs typeface="Arial" charset="0"/>
              </a:rPr>
              <a:t>4</a:t>
            </a:fld>
            <a:endParaRPr lang="en-US" altLang="en-US" sz="1200">
              <a:latin typeface="Garamond" pitchFamily="18" charset="0"/>
              <a:cs typeface="Arial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74700"/>
          </a:xfrm>
        </p:spPr>
        <p:txBody>
          <a:bodyPr/>
          <a:lstStyle/>
          <a:p>
            <a:pPr marL="800100" indent="-800100" eaLnBrk="1" hangingPunct="1"/>
            <a:r>
              <a:rPr lang="fr-FR" b="1">
                <a:latin typeface="Times New Roman" pitchFamily="18" charset="0"/>
                <a:cs typeface="Times New Roman" pitchFamily="18" charset="0"/>
              </a:rPr>
              <a:t>Regular expressions (RE)</a:t>
            </a:r>
            <a:endParaRPr lang="en-US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68413"/>
            <a:ext cx="8229600" cy="4862512"/>
          </a:xfrm>
        </p:spPr>
        <p:txBody>
          <a:bodyPr>
            <a:normAutofit/>
          </a:bodyPr>
          <a:lstStyle/>
          <a:p>
            <a:pPr marL="571500" indent="-571500" algn="l" rtl="0" eaLnBrk="1" hangingPunct="1">
              <a:buFont typeface="Wingdings" pitchFamily="2" charset="2"/>
              <a:buNone/>
            </a:pPr>
            <a:endParaRPr lang="fr-FR" sz="800">
              <a:latin typeface="Times New Roman" pitchFamily="18" charset="0"/>
              <a:cs typeface="Times New Roman" pitchFamily="18" charset="0"/>
            </a:endParaRPr>
          </a:p>
          <a:p>
            <a:pPr marL="571500" indent="-571500" algn="l" rtl="0" eaLnBrk="1" hangingPunct="1"/>
            <a:r>
              <a:rPr lang="fr-FR" sz="1800">
                <a:latin typeface="Times New Roman" pitchFamily="18" charset="0"/>
                <a:cs typeface="Times New Roman" pitchFamily="18" charset="0"/>
              </a:rPr>
              <a:t>A regular expression is a notation used to describe a regular language.</a:t>
            </a:r>
          </a:p>
          <a:p>
            <a:pPr marL="571500" indent="-571500" algn="l" rtl="0" eaLnBrk="1" hangingPunct="1"/>
            <a:r>
              <a:rPr lang="fr-FR" sz="1800">
                <a:latin typeface="Times New Roman" pitchFamily="18" charset="0"/>
                <a:cs typeface="Times New Roman" pitchFamily="18" charset="0"/>
              </a:rPr>
              <a:t>Let A be an alphabet, then a regular expression is:</a:t>
            </a:r>
          </a:p>
          <a:p>
            <a:pPr marL="571500" indent="-571500" algn="l" rtl="0" eaLnBrk="1" hangingPunct="1">
              <a:buSzTx/>
              <a:buFontTx/>
              <a:buChar char="•"/>
            </a:pPr>
            <a:r>
              <a:rPr lang="fr-FR" sz="1800">
                <a:latin typeface="Times New Roman" pitchFamily="18" charset="0"/>
                <a:cs typeface="Times New Roman" pitchFamily="18" charset="0"/>
              </a:rPr>
              <a:t>The elements of A, </a:t>
            </a:r>
            <a:r>
              <a:rPr lang="el-GR" sz="1800">
                <a:latin typeface="Times New Roman" pitchFamily="18" charset="0"/>
                <a:cs typeface="Times New Roman" pitchFamily="18" charset="0"/>
              </a:rPr>
              <a:t>ε 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ru-RU" sz="1800">
                <a:latin typeface="Times New Roman" pitchFamily="18" charset="0"/>
                <a:cs typeface="Times New Roman" pitchFamily="18" charset="0"/>
              </a:rPr>
              <a:t>ф 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are regular expressions.</a:t>
            </a:r>
          </a:p>
          <a:p>
            <a:pPr marL="571500" indent="-571500" algn="l" rtl="0" eaLnBrk="1" hangingPunct="1">
              <a:buSzTx/>
              <a:buFontTx/>
              <a:buChar char="•"/>
            </a:pPr>
            <a:r>
              <a:rPr lang="fr-FR" sz="1800">
                <a:latin typeface="Times New Roman" pitchFamily="18" charset="0"/>
                <a:cs typeface="Times New Roman" pitchFamily="18" charset="0"/>
              </a:rPr>
              <a:t>If </a:t>
            </a:r>
            <a:r>
              <a:rPr lang="el-GR" sz="1800">
                <a:latin typeface="Times New Roman" pitchFamily="18" charset="0"/>
                <a:cs typeface="Times New Roman" pitchFamily="18" charset="0"/>
              </a:rPr>
              <a:t>α 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l-GR" sz="1800">
                <a:latin typeface="Times New Roman" pitchFamily="18" charset="0"/>
                <a:cs typeface="Times New Roman" pitchFamily="18" charset="0"/>
              </a:rPr>
              <a:t>β 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are RE, then (</a:t>
            </a:r>
            <a:r>
              <a:rPr lang="el-GR" sz="1800">
                <a:latin typeface="Times New Roman" pitchFamily="18" charset="0"/>
                <a:cs typeface="Times New Roman" pitchFamily="18" charset="0"/>
              </a:rPr>
              <a:t>α 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| </a:t>
            </a:r>
            <a:r>
              <a:rPr lang="el-GR" sz="1800">
                <a:latin typeface="Times New Roman" pitchFamily="18" charset="0"/>
                <a:cs typeface="Times New Roman" pitchFamily="18" charset="0"/>
              </a:rPr>
              <a:t>β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), (</a:t>
            </a:r>
            <a:r>
              <a:rPr lang="el-GR" sz="1800">
                <a:latin typeface="Times New Roman" pitchFamily="18" charset="0"/>
                <a:cs typeface="Times New Roman" pitchFamily="18" charset="0"/>
              </a:rPr>
              <a:t>αβ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) and α* are RE. </a:t>
            </a:r>
          </a:p>
          <a:p>
            <a:pPr marL="571500" indent="-571500" algn="l" rtl="0" eaLnBrk="1" hangingPunct="1">
              <a:buSzTx/>
              <a:buFont typeface="Wingdings" pitchFamily="2" charset="2"/>
              <a:buAutoNum type="arabicPeriod"/>
            </a:pPr>
            <a:endParaRPr lang="fr-FR" sz="800">
              <a:latin typeface="Times New Roman" pitchFamily="18" charset="0"/>
              <a:cs typeface="Times New Roman" pitchFamily="18" charset="0"/>
            </a:endParaRPr>
          </a:p>
          <a:p>
            <a:pPr marL="571500" indent="-571500" algn="l" rtl="0" eaLnBrk="1" hangingPunct="1">
              <a:buFont typeface="Wingdings" pitchFamily="2" charset="2"/>
              <a:buNone/>
            </a:pPr>
            <a:r>
              <a:rPr lang="fr-FR" sz="1800" b="1">
                <a:latin typeface="Times New Roman" pitchFamily="18" charset="0"/>
                <a:cs typeface="Times New Roman" pitchFamily="18" charset="0"/>
              </a:rPr>
              <a:t>Order of precedence</a:t>
            </a:r>
            <a:endParaRPr lang="fr-FR" sz="1800">
              <a:latin typeface="Times New Roman" pitchFamily="18" charset="0"/>
              <a:cs typeface="Times New Roman" pitchFamily="18" charset="0"/>
            </a:endParaRPr>
          </a:p>
          <a:p>
            <a:pPr marL="571500" indent="-571500" algn="l" rtl="0" eaLnBrk="1" hangingPunct="1">
              <a:buFont typeface="Wingdings" pitchFamily="2" charset="2"/>
              <a:buNone/>
            </a:pPr>
            <a:r>
              <a:rPr lang="fr-FR" sz="1800">
                <a:latin typeface="Times New Roman" pitchFamily="18" charset="0"/>
                <a:cs typeface="Times New Roman" pitchFamily="18" charset="0"/>
              </a:rPr>
              <a:t>	The operators ∗, concatenation and | are </a:t>
            </a:r>
            <a:r>
              <a:rPr lang="fr-FR" sz="1800" b="1">
                <a:latin typeface="Times New Roman" pitchFamily="18" charset="0"/>
                <a:cs typeface="Times New Roman" pitchFamily="18" charset="0"/>
              </a:rPr>
              <a:t>left-associative 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and satisfy:</a:t>
            </a:r>
            <a:endParaRPr lang="en-US" sz="1800">
              <a:latin typeface="Times New Roman" pitchFamily="18" charset="0"/>
              <a:cs typeface="Times New Roman" pitchFamily="18" charset="0"/>
            </a:endParaRPr>
          </a:p>
          <a:p>
            <a:pPr marL="571500" indent="-571500" algn="l" rtl="0" eaLnBrk="1" hangingPunct="1">
              <a:buFont typeface="Wingdings" pitchFamily="2" charset="2"/>
              <a:buAutoNum type="arabicPeriod"/>
            </a:pPr>
            <a:r>
              <a:rPr lang="fr-FR" sz="1800">
                <a:latin typeface="Times New Roman" pitchFamily="18" charset="0"/>
                <a:cs typeface="Times New Roman" pitchFamily="18" charset="0"/>
              </a:rPr>
              <a:t>∗ (repetition).</a:t>
            </a:r>
          </a:p>
          <a:p>
            <a:pPr marL="571500" indent="-571500" algn="l" rtl="0" eaLnBrk="1" hangingPunct="1">
              <a:buFont typeface="Wingdings" pitchFamily="2" charset="2"/>
              <a:buAutoNum type="arabicPeriod"/>
            </a:pPr>
            <a:r>
              <a:rPr lang="fr-FR" sz="1800">
                <a:latin typeface="Times New Roman" pitchFamily="18" charset="0"/>
                <a:cs typeface="Times New Roman" pitchFamily="18" charset="0"/>
              </a:rPr>
              <a:t>Concatenation.</a:t>
            </a:r>
          </a:p>
          <a:p>
            <a:pPr marL="571500" indent="-571500" algn="l" rtl="0" eaLnBrk="1" hangingPunct="1">
              <a:buFont typeface="Wingdings" pitchFamily="2" charset="2"/>
              <a:buAutoNum type="arabicPeriod"/>
            </a:pPr>
            <a:r>
              <a:rPr lang="fr-FR" sz="1800">
                <a:latin typeface="Times New Roman" pitchFamily="18" charset="0"/>
                <a:cs typeface="Times New Roman" pitchFamily="18" charset="0"/>
              </a:rPr>
              <a:t>|   (union).</a:t>
            </a:r>
          </a:p>
          <a:p>
            <a:pPr marL="571500" indent="-571500" algn="l" rtl="0" eaLnBrk="1" hangingPunct="1">
              <a:buFont typeface="Wingdings" pitchFamily="2" charset="2"/>
              <a:buNone/>
            </a:pPr>
            <a:endParaRPr lang="fr-FR" sz="800" b="1">
              <a:latin typeface="Times New Roman" pitchFamily="18" charset="0"/>
              <a:cs typeface="Times New Roman" pitchFamily="18" charset="0"/>
            </a:endParaRPr>
          </a:p>
          <a:p>
            <a:pPr marL="571500" indent="-571500" algn="l" rtl="0" eaLnBrk="1" hangingPunct="1">
              <a:buFont typeface="Wingdings" pitchFamily="2" charset="2"/>
              <a:buNone/>
            </a:pPr>
            <a:r>
              <a:rPr lang="fr-FR" sz="1800" b="1">
                <a:latin typeface="Times New Roman" pitchFamily="18" charset="0"/>
                <a:cs typeface="Times New Roman" pitchFamily="18" charset="0"/>
              </a:rPr>
              <a:t>Note</a:t>
            </a:r>
          </a:p>
          <a:p>
            <a:pPr marL="571500" indent="-571500" algn="l" rtl="0" eaLnBrk="1" hangingPunct="1">
              <a:buSzTx/>
              <a:buFontTx/>
              <a:buChar char="•"/>
            </a:pPr>
            <a:r>
              <a:rPr lang="el-GR" sz="1800">
                <a:latin typeface="Times New Roman" pitchFamily="18" charset="0"/>
                <a:cs typeface="Times New Roman" pitchFamily="18" charset="0"/>
              </a:rPr>
              <a:t>ε 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is the neutral element with respect to concatenation.</a:t>
            </a:r>
          </a:p>
          <a:p>
            <a:pPr marL="571500" indent="-571500" algn="l" rtl="0" eaLnBrk="1" hangingPunct="1">
              <a:buSzTx/>
              <a:buFontTx/>
              <a:buChar char="•"/>
            </a:pPr>
            <a:r>
              <a:rPr lang="ru-RU" sz="1800">
                <a:latin typeface="Times New Roman" pitchFamily="18" charset="0"/>
                <a:cs typeface="Times New Roman" pitchFamily="18" charset="0"/>
              </a:rPr>
              <a:t>ф 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(the empty character set) is the neutral element with respect to union.</a:t>
            </a:r>
          </a:p>
          <a:p>
            <a:pPr marL="571500" indent="-571500" algn="l" rtl="0" eaLnBrk="1" hangingPunct="1">
              <a:buFont typeface="Wingdings" pitchFamily="2" charset="2"/>
              <a:buNone/>
            </a:pPr>
            <a:endParaRPr lang="en-US" sz="1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93D2681B-4914-45D0-891A-826983291163}" type="slidenum">
              <a:rPr lang="en-US" altLang="en-US"/>
              <a:t>5</a:t>
            </a:fld>
            <a:endParaRPr lang="en-US" altLang="en-US"/>
          </a:p>
        </p:txBody>
      </p:sp>
      <p:sp>
        <p:nvSpPr>
          <p:cNvPr id="8195" name="Espace réservé du numéro de diapositive 5"/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C2F374D2-FD89-43E0-9655-F2CE94DB91A7}" type="slidenum">
              <a:rPr lang="ar-SA" altLang="en-US" sz="1200">
                <a:latin typeface="Garamond" pitchFamily="18" charset="0"/>
                <a:cs typeface="Arial" charset="0"/>
              </a:rPr>
              <a:t>5</a:t>
            </a:fld>
            <a:endParaRPr lang="en-US" altLang="en-US" sz="1200">
              <a:latin typeface="Garamond" pitchFamily="18" charset="0"/>
              <a:cs typeface="Arial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74700"/>
          </a:xfrm>
        </p:spPr>
        <p:txBody>
          <a:bodyPr/>
          <a:lstStyle/>
          <a:p>
            <a:pPr marL="800100" indent="-800100" eaLnBrk="1" hangingPunct="1"/>
            <a:r>
              <a:rPr lang="fr-FR" b="1">
                <a:latin typeface="Times New Roman" pitchFamily="18" charset="0"/>
                <a:cs typeface="Times New Roman" pitchFamily="18" charset="0"/>
              </a:rPr>
              <a:t>Regular definitions</a:t>
            </a:r>
            <a:endParaRPr lang="en-US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2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125538"/>
            <a:ext cx="8229600" cy="5005387"/>
          </a:xfrm>
        </p:spPr>
        <p:txBody>
          <a:bodyPr>
            <a:normAutofit/>
          </a:bodyPr>
          <a:lstStyle/>
          <a:p>
            <a:pPr marL="360363" indent="-360363" algn="l" rtl="0" eaLnBrk="1" hangingPunct="1">
              <a:buFont typeface="Wingdings" pitchFamily="2" charset="2"/>
              <a:buNone/>
              <a:tabLst>
                <a:tab pos="273050" algn="l"/>
              </a:tabLst>
            </a:pPr>
            <a:r>
              <a:rPr lang="fr-FR" sz="1800">
                <a:latin typeface="Times New Roman" pitchFamily="18" charset="0"/>
                <a:cs typeface="Times New Roman" pitchFamily="18" charset="0"/>
              </a:rPr>
              <a:t>		The naming of regular expressions is called a regular definition. These names will be used to construct other regular expressions. We therefore write</a:t>
            </a:r>
            <a:endParaRPr lang="fr-FR" sz="1800" i="1">
              <a:latin typeface="Times New Roman" pitchFamily="18" charset="0"/>
              <a:cs typeface="Times New Roman" pitchFamily="18" charset="0"/>
            </a:endParaRPr>
          </a:p>
          <a:p>
            <a:pPr marL="360363" indent="-360363" algn="l" rtl="0" eaLnBrk="1" hangingPunct="1">
              <a:buFont typeface="Wingdings" pitchFamily="2" charset="2"/>
              <a:buNone/>
              <a:tabLst>
                <a:tab pos="273050" algn="l"/>
              </a:tabLst>
            </a:pPr>
            <a:r>
              <a:rPr lang="fr-FR" sz="1600" i="1">
                <a:latin typeface="Times New Roman" pitchFamily="18" charset="0"/>
                <a:cs typeface="Times New Roman" pitchFamily="18" charset="0"/>
              </a:rPr>
              <a:t>	d</a:t>
            </a:r>
            <a:r>
              <a:rPr lang="fr-FR" sz="1600" baseline="-2500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fr-FR" sz="1600" i="1">
                <a:latin typeface="Times New Roman" pitchFamily="18" charset="0"/>
              </a:rPr>
              <a:t>  → </a:t>
            </a:r>
            <a:r>
              <a:rPr lang="fr-FR" sz="1600" i="1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fr-FR" sz="1600" baseline="-25000">
                <a:latin typeface="Times New Roman" pitchFamily="18" charset="0"/>
                <a:cs typeface="Times New Roman" pitchFamily="18" charset="0"/>
              </a:rPr>
              <a:t>1</a:t>
            </a:r>
            <a:endParaRPr lang="fr-FR" sz="1600" i="1" baseline="-25000">
              <a:latin typeface="Times New Roman" pitchFamily="18" charset="0"/>
              <a:cs typeface="Times New Roman" pitchFamily="18" charset="0"/>
            </a:endParaRPr>
          </a:p>
          <a:p>
            <a:pPr marL="360363" indent="-360363" algn="l" rtl="0" eaLnBrk="1" hangingPunct="1">
              <a:buFont typeface="Wingdings" pitchFamily="2" charset="2"/>
              <a:buNone/>
              <a:tabLst>
                <a:tab pos="273050" algn="l"/>
              </a:tabLst>
            </a:pPr>
            <a:r>
              <a:rPr lang="fr-FR" sz="1600">
                <a:latin typeface="Times New Roman" pitchFamily="18" charset="0"/>
                <a:cs typeface="Times New Roman" pitchFamily="18" charset="0"/>
              </a:rPr>
              <a:t>	d</a:t>
            </a:r>
            <a:r>
              <a:rPr lang="fr-FR" sz="1600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fr-FR" sz="16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600" i="1">
                <a:latin typeface="Times New Roman" pitchFamily="18" charset="0"/>
              </a:rPr>
              <a:t> → </a:t>
            </a:r>
            <a:r>
              <a:rPr lang="fr-FR" sz="1600" i="1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fr-FR" sz="1600" baseline="-25000"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pPr marL="360363" indent="-360363" algn="l" rtl="0" eaLnBrk="1" hangingPunct="1">
              <a:buFont typeface="Wingdings" pitchFamily="2" charset="2"/>
              <a:buNone/>
              <a:tabLst>
                <a:tab pos="273050" algn="l"/>
              </a:tabLst>
            </a:pPr>
            <a:r>
              <a:rPr lang="fr-FR" sz="1600">
                <a:latin typeface="Times New Roman" pitchFamily="18" charset="0"/>
                <a:cs typeface="Times New Roman" pitchFamily="18" charset="0"/>
              </a:rPr>
              <a:t>	. . .</a:t>
            </a:r>
            <a:endParaRPr lang="fr-FR" sz="1600" i="1">
              <a:latin typeface="Times New Roman" pitchFamily="18" charset="0"/>
              <a:cs typeface="Times New Roman" pitchFamily="18" charset="0"/>
            </a:endParaRPr>
          </a:p>
          <a:p>
            <a:pPr marL="360363" indent="-360363" algn="l" rtl="0" eaLnBrk="1" hangingPunct="1">
              <a:buFont typeface="Wingdings" pitchFamily="2" charset="2"/>
              <a:buNone/>
              <a:tabLst>
                <a:tab pos="273050" algn="l"/>
              </a:tabLst>
            </a:pPr>
            <a:r>
              <a:rPr lang="fr-FR" sz="1600" i="1">
                <a:latin typeface="Times New Roman" pitchFamily="18" charset="0"/>
                <a:cs typeface="Times New Roman" pitchFamily="18" charset="0"/>
              </a:rPr>
              <a:t>	d</a:t>
            </a:r>
            <a:r>
              <a:rPr lang="fr-FR" sz="1600" i="1" baseline="-25000"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fr-FR" sz="1600" i="1">
                <a:latin typeface="Times New Roman" pitchFamily="18" charset="0"/>
              </a:rPr>
              <a:t> → </a:t>
            </a:r>
            <a:r>
              <a:rPr lang="fr-FR" sz="1600" i="1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fr-FR" sz="1600" i="1" baseline="-25000">
                <a:latin typeface="Times New Roman" pitchFamily="18" charset="0"/>
                <a:cs typeface="Times New Roman" pitchFamily="18" charset="0"/>
              </a:rPr>
              <a:t>n</a:t>
            </a:r>
          </a:p>
          <a:p>
            <a:pPr marL="360363" indent="-360363" algn="l" rtl="0" eaLnBrk="1" hangingPunct="1">
              <a:buFont typeface="Wingdings" pitchFamily="2" charset="2"/>
              <a:buNone/>
              <a:tabLst>
                <a:tab pos="273050" algn="l"/>
              </a:tabLst>
            </a:pPr>
            <a:r>
              <a:rPr lang="fr-FR" sz="1800">
                <a:latin typeface="Times New Roman" pitchFamily="18" charset="0"/>
                <a:cs typeface="Times New Roman" pitchFamily="18" charset="0"/>
              </a:rPr>
              <a:t>	where each d</a:t>
            </a:r>
            <a:r>
              <a:rPr lang="fr-FR" sz="1800" baseline="-2500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 is a distinct name and each r</a:t>
            </a:r>
            <a:r>
              <a:rPr lang="fr-FR" sz="1800" baseline="-2500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 is a RE over Σ U {d</a:t>
            </a:r>
            <a:r>
              <a:rPr lang="fr-FR" sz="1800" baseline="-2500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 , d</a:t>
            </a:r>
            <a:r>
              <a:rPr lang="fr-FR" sz="1800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 , ..., d</a:t>
            </a:r>
            <a:r>
              <a:rPr lang="fr-FR" sz="1800" baseline="-2500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 -1}</a:t>
            </a:r>
            <a:endParaRPr lang="fr-FR" sz="1800" b="1">
              <a:latin typeface="Times New Roman" pitchFamily="18" charset="0"/>
              <a:cs typeface="Times New Roman" pitchFamily="18" charset="0"/>
            </a:endParaRPr>
          </a:p>
          <a:p>
            <a:pPr marL="360363" indent="-360363" algn="l" rtl="0" eaLnBrk="1" hangingPunct="1">
              <a:buFont typeface="Wingdings" pitchFamily="2" charset="2"/>
              <a:buNone/>
              <a:tabLst>
                <a:tab pos="273050" algn="l"/>
              </a:tabLst>
            </a:pPr>
            <a:r>
              <a:rPr lang="fr-FR" sz="1800" b="1">
                <a:latin typeface="Times New Roman" pitchFamily="18" charset="0"/>
                <a:cs typeface="Times New Roman" pitchFamily="18" charset="0"/>
              </a:rPr>
              <a:t>Example </a:t>
            </a:r>
          </a:p>
          <a:p>
            <a:pPr marL="360363" indent="-360363" algn="l" rtl="0" eaLnBrk="1" hangingPunct="1">
              <a:buFont typeface="Wingdings" pitchFamily="2" charset="2"/>
              <a:buNone/>
              <a:tabLst>
                <a:tab pos="273050" algn="l"/>
              </a:tabLst>
            </a:pPr>
            <a:r>
              <a:rPr lang="fr-FR" sz="1800">
                <a:latin typeface="Times New Roman" pitchFamily="18" charset="0"/>
                <a:cs typeface="Times New Roman" pitchFamily="18" charset="0"/>
              </a:rPr>
              <a:t>letter </a:t>
            </a:r>
            <a:r>
              <a:rPr lang="fr-FR" sz="1800">
                <a:latin typeface="Times New Roman" pitchFamily="18" charset="0"/>
              </a:rPr>
              <a:t>→ 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A | B | . . . | Z | a | b | . . . | z</a:t>
            </a:r>
          </a:p>
          <a:p>
            <a:pPr marL="360363" indent="-360363" algn="l" rtl="0" eaLnBrk="1" hangingPunct="1">
              <a:buFont typeface="Wingdings" pitchFamily="2" charset="2"/>
              <a:buNone/>
              <a:tabLst>
                <a:tab pos="273050" algn="l"/>
              </a:tabLst>
            </a:pPr>
            <a:r>
              <a:rPr lang="fr-FR" sz="1800">
                <a:latin typeface="Times New Roman" pitchFamily="18" charset="0"/>
                <a:cs typeface="Times New Roman" pitchFamily="18" charset="0"/>
              </a:rPr>
              <a:t>digit </a:t>
            </a:r>
            <a:r>
              <a:rPr lang="fr-FR" sz="1800">
                <a:latin typeface="Times New Roman" pitchFamily="18" charset="0"/>
              </a:rPr>
              <a:t>→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 0 | 1 | . . .  | 9</a:t>
            </a:r>
          </a:p>
          <a:p>
            <a:pPr marL="360363" indent="-360363" algn="l" rtl="0" eaLnBrk="1" hangingPunct="1">
              <a:buFont typeface="Wingdings" pitchFamily="2" charset="2"/>
              <a:buNone/>
              <a:tabLst>
                <a:tab pos="273050" algn="l"/>
              </a:tabLst>
            </a:pPr>
            <a:r>
              <a:rPr lang="fr-FR" sz="1800">
                <a:latin typeface="Times New Roman" pitchFamily="18" charset="0"/>
                <a:cs typeface="Times New Roman" pitchFamily="18" charset="0"/>
              </a:rPr>
              <a:t>id </a:t>
            </a:r>
            <a:r>
              <a:rPr lang="fr-FR" sz="1800">
                <a:latin typeface="Times New Roman" pitchFamily="18" charset="0"/>
              </a:rPr>
              <a:t> → 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letter ( letter | digit )∗</a:t>
            </a:r>
          </a:p>
          <a:p>
            <a:pPr marL="360363" indent="-360363" algn="l" rtl="0" eaLnBrk="1" hangingPunct="1">
              <a:buFont typeface="Wingdings" pitchFamily="2" charset="2"/>
              <a:buNone/>
              <a:tabLst>
                <a:tab pos="273050" algn="l"/>
              </a:tabLst>
            </a:pPr>
            <a:r>
              <a:rPr lang="fr-FR" sz="1800">
                <a:latin typeface="Times New Roman" pitchFamily="18" charset="0"/>
                <a:cs typeface="Times New Roman" pitchFamily="18" charset="0"/>
              </a:rPr>
              <a:t>digits </a:t>
            </a:r>
            <a:r>
              <a:rPr lang="fr-FR" sz="1800">
                <a:latin typeface="Times New Roman" pitchFamily="18" charset="0"/>
              </a:rPr>
              <a:t> → 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digit digit ∗</a:t>
            </a:r>
          </a:p>
          <a:p>
            <a:pPr marL="360363" indent="-360363" algn="l" rtl="0" eaLnBrk="1" hangingPunct="1">
              <a:buFont typeface="Wingdings" pitchFamily="2" charset="2"/>
              <a:buNone/>
              <a:tabLst>
                <a:tab pos="273050" algn="l"/>
              </a:tabLst>
            </a:pPr>
            <a:r>
              <a:rPr lang="fr-FR" sz="1800">
                <a:latin typeface="Times New Roman" pitchFamily="18" charset="0"/>
                <a:cs typeface="Times New Roman" pitchFamily="18" charset="0"/>
              </a:rPr>
              <a:t>frac </a:t>
            </a:r>
            <a:r>
              <a:rPr lang="fr-FR" sz="1800">
                <a:latin typeface="Times New Roman" pitchFamily="18" charset="0"/>
              </a:rPr>
              <a:t>→ 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. digits  | ε</a:t>
            </a:r>
          </a:p>
          <a:p>
            <a:pPr marL="360363" indent="-360363" algn="l" rtl="0" eaLnBrk="1" hangingPunct="1">
              <a:buFont typeface="Wingdings" pitchFamily="2" charset="2"/>
              <a:buNone/>
              <a:tabLst>
                <a:tab pos="273050" algn="l"/>
              </a:tabLst>
            </a:pPr>
            <a:r>
              <a:rPr lang="fr-FR" sz="1800">
                <a:latin typeface="Times New Roman" pitchFamily="18" charset="0"/>
                <a:cs typeface="Times New Roman" pitchFamily="18" charset="0"/>
              </a:rPr>
              <a:t>Exp </a:t>
            </a:r>
            <a:r>
              <a:rPr lang="fr-FR" sz="1800">
                <a:latin typeface="Times New Roman" pitchFamily="18" charset="0"/>
              </a:rPr>
              <a:t>→ 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( E (+ | - | ε) digits  ) | ε</a:t>
            </a:r>
          </a:p>
          <a:p>
            <a:pPr marL="360363" indent="-360363" algn="l" rtl="0" eaLnBrk="1" hangingPunct="1">
              <a:buFont typeface="Wingdings" pitchFamily="2" charset="2"/>
              <a:buNone/>
              <a:tabLst>
                <a:tab pos="273050" algn="l"/>
              </a:tabLst>
            </a:pPr>
            <a:r>
              <a:rPr lang="fr-FR" sz="1800">
                <a:latin typeface="Times New Roman" pitchFamily="18" charset="0"/>
                <a:cs typeface="Times New Roman" pitchFamily="18" charset="0"/>
              </a:rPr>
              <a:t>nb </a:t>
            </a:r>
            <a:r>
              <a:rPr lang="fr-FR" sz="1800">
                <a:latin typeface="Times New Roman" pitchFamily="18" charset="0"/>
              </a:rPr>
              <a:t>→ 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digits frac exp</a:t>
            </a:r>
            <a:endParaRPr lang="en-US" sz="1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94F05FC2-4AD8-487E-82CB-B9C5AB69C5B2}" type="slidenum">
              <a:rPr lang="en-US" altLang="en-US"/>
              <a:t>6</a:t>
            </a:fld>
            <a:endParaRPr lang="en-US" altLang="en-US"/>
          </a:p>
        </p:txBody>
      </p:sp>
      <p:sp>
        <p:nvSpPr>
          <p:cNvPr id="9219" name="Espace réservé du numéro de diapositive 5"/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F770FD78-60DA-4C58-8ABB-8D0C1D542B86}" type="slidenum">
              <a:rPr lang="ar-SA" altLang="en-US" sz="1200">
                <a:latin typeface="Garamond" pitchFamily="18" charset="0"/>
                <a:cs typeface="Arial" charset="0"/>
              </a:rPr>
              <a:t>6</a:t>
            </a:fld>
            <a:endParaRPr lang="en-US" altLang="en-US" sz="1200">
              <a:latin typeface="Garamond" pitchFamily="18" charset="0"/>
              <a:cs typeface="Arial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74700"/>
          </a:xfrm>
        </p:spPr>
        <p:txBody>
          <a:bodyPr/>
          <a:lstStyle/>
          <a:p>
            <a:pPr eaLnBrk="1" hangingPunct="1"/>
            <a:r>
              <a:rPr lang="fr-FR" b="1">
                <a:latin typeface="Times New Roman" pitchFamily="18" charset="0"/>
                <a:cs typeface="Times New Roman" pitchFamily="18" charset="0"/>
              </a:rPr>
              <a:t>Abbreviated notations</a:t>
            </a: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45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1268413"/>
            <a:ext cx="8507412" cy="4862512"/>
          </a:xfrm>
        </p:spPr>
        <p:txBody>
          <a:bodyPr>
            <a:normAutofit/>
          </a:bodyPr>
          <a:lstStyle/>
          <a:p>
            <a:pPr marL="3175" indent="269875" algn="l" rtl="0" eaLnBrk="1" hangingPunct="1">
              <a:buFont typeface="Wingdings" pitchFamily="2" charset="2"/>
              <a:buNone/>
              <a:tabLst>
                <a:tab pos="273050" algn="l"/>
                <a:tab pos="360363" algn="l"/>
              </a:tabLst>
            </a:pPr>
            <a:r>
              <a:rPr lang="fr-FR" sz="1800">
                <a:latin typeface="Times New Roman" pitchFamily="18" charset="0"/>
                <a:cs typeface="Times New Roman" pitchFamily="18" charset="0"/>
              </a:rPr>
              <a:t>To simplify certain expressions, the definition of ERs is supplemented by adding the following notations:</a:t>
            </a:r>
          </a:p>
          <a:p>
            <a:pPr marL="3175" indent="269875" algn="l" rtl="0" eaLnBrk="1" hangingPunct="1">
              <a:buFont typeface="Wingdings" pitchFamily="2" charset="2"/>
              <a:buNone/>
              <a:tabLst>
                <a:tab pos="273050" algn="l"/>
                <a:tab pos="360363" algn="l"/>
              </a:tabLst>
            </a:pPr>
            <a:endParaRPr lang="fr-FR" sz="800">
              <a:latin typeface="Times New Roman" pitchFamily="18" charset="0"/>
              <a:cs typeface="Times New Roman" pitchFamily="18" charset="0"/>
            </a:endParaRPr>
          </a:p>
          <a:p>
            <a:pPr marL="3175" indent="269875" algn="l" rtl="0" eaLnBrk="1" hangingPunct="1">
              <a:tabLst>
                <a:tab pos="273050" algn="l"/>
                <a:tab pos="360363" algn="l"/>
              </a:tabLst>
            </a:pPr>
            <a:r>
              <a:rPr lang="fr-FR" sz="1800">
                <a:latin typeface="Times New Roman" pitchFamily="18" charset="0"/>
                <a:cs typeface="Times New Roman" pitchFamily="18" charset="0"/>
              </a:rPr>
              <a:t>Let x be an ER defining L(x): (x)</a:t>
            </a:r>
            <a:r>
              <a:rPr lang="fr-FR" sz="1800" baseline="3000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 is an ER defining L(x))</a:t>
            </a:r>
            <a:r>
              <a:rPr lang="fr-FR" sz="1800" baseline="30000">
                <a:latin typeface="Times New Roman" pitchFamily="18" charset="0"/>
                <a:cs typeface="Times New Roman" pitchFamily="18" charset="0"/>
              </a:rPr>
              <a:t>+</a:t>
            </a:r>
            <a:endParaRPr lang="fr-FR" sz="1800">
              <a:latin typeface="Times New Roman" pitchFamily="18" charset="0"/>
              <a:cs typeface="Times New Roman" pitchFamily="18" charset="0"/>
            </a:endParaRPr>
          </a:p>
          <a:p>
            <a:pPr marL="3175" indent="269875" algn="l" rtl="0" eaLnBrk="1" hangingPunct="1">
              <a:tabLst>
                <a:tab pos="273050" algn="l"/>
                <a:tab pos="360363" algn="l"/>
              </a:tabLst>
            </a:pPr>
            <a:r>
              <a:rPr lang="fr-FR" sz="1800">
                <a:latin typeface="Times New Roman" pitchFamily="18" charset="0"/>
                <a:cs typeface="Times New Roman" pitchFamily="18" charset="0"/>
              </a:rPr>
              <a:t>Let x be an ER defining L(x): (x)? is an ER defining L(x)</a:t>
            </a:r>
            <a:r>
              <a:rPr lang="fr-FR" sz="1800">
                <a:latin typeface="Times New Roman" pitchFamily="18" charset="0"/>
              </a:rPr>
              <a:t> ∪ 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{ε}</a:t>
            </a:r>
          </a:p>
          <a:p>
            <a:pPr marL="3175" indent="269875" algn="l" rtl="0" eaLnBrk="1" hangingPunct="1">
              <a:tabLst>
                <a:tab pos="273050" algn="l"/>
                <a:tab pos="360363" algn="l"/>
              </a:tabLst>
            </a:pPr>
            <a:r>
              <a:rPr lang="fr-FR" sz="1800">
                <a:latin typeface="Times New Roman" pitchFamily="18" charset="0"/>
                <a:cs typeface="Times New Roman" pitchFamily="18" charset="0"/>
              </a:rPr>
              <a:t>If c</a:t>
            </a:r>
            <a:r>
              <a:rPr lang="fr-FR" sz="1800" baseline="-2500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 , c</a:t>
            </a:r>
            <a:r>
              <a:rPr lang="fr-FR" sz="1800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 , . . c</a:t>
            </a:r>
            <a:r>
              <a:rPr lang="fr-FR" sz="1800" baseline="-2500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 are characters, ER c1 |c2 |... |ck can be written as [c</a:t>
            </a:r>
            <a:r>
              <a:rPr lang="fr-FR" sz="1800" baseline="-2500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 c</a:t>
            </a:r>
            <a:r>
              <a:rPr lang="fr-FR" sz="1800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 ...c</a:t>
            </a:r>
            <a:r>
              <a:rPr lang="fr-FR" sz="1800" baseline="-2500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 ],</a:t>
            </a:r>
          </a:p>
          <a:p>
            <a:pPr marL="3175" indent="269875" algn="l" rtl="0" eaLnBrk="1" hangingPunct="1">
              <a:tabLst>
                <a:tab pos="273050" algn="l"/>
                <a:tab pos="360363" algn="l"/>
              </a:tabLst>
            </a:pPr>
            <a:r>
              <a:rPr lang="fr-FR" sz="1800">
                <a:latin typeface="Times New Roman" pitchFamily="18" charset="0"/>
                <a:cs typeface="Times New Roman" pitchFamily="18" charset="0"/>
              </a:rPr>
              <a:t>[c1–c2] denotes the sequence of all characters c such that </a:t>
            </a:r>
            <a:r>
              <a:rPr lang="fr-FR" sz="1800">
                <a:latin typeface="Times New Roman" pitchFamily="18" charset="0"/>
              </a:rPr>
              <a:t>c</a:t>
            </a:r>
            <a:r>
              <a:rPr lang="fr-FR" sz="1800" baseline="-2500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fr-FR" sz="1800">
                <a:latin typeface="Times New Roman" pitchFamily="18" charset="0"/>
              </a:rPr>
              <a:t> ≤ 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c </a:t>
            </a:r>
            <a:r>
              <a:rPr lang="fr-FR" sz="1800">
                <a:latin typeface="Times New Roman" pitchFamily="18" charset="0"/>
              </a:rPr>
              <a:t>≤ 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fr-FR" sz="1800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 .</a:t>
            </a:r>
          </a:p>
          <a:p>
            <a:pPr marL="3175" indent="269875" algn="l" rtl="0" eaLnBrk="1" hangingPunct="1">
              <a:tabLst>
                <a:tab pos="273050" algn="l"/>
                <a:tab pos="360363" algn="l"/>
              </a:tabLst>
            </a:pPr>
            <a:endParaRPr lang="fr-FR" sz="800" b="1">
              <a:latin typeface="Times New Roman" pitchFamily="18" charset="0"/>
              <a:cs typeface="Times New Roman" pitchFamily="18" charset="0"/>
            </a:endParaRPr>
          </a:p>
          <a:p>
            <a:pPr marL="3175" indent="269875" algn="l" rtl="0" eaLnBrk="1" hangingPunct="1">
              <a:buFont typeface="Wingdings" pitchFamily="2" charset="2"/>
              <a:buNone/>
              <a:tabLst>
                <a:tab pos="273050" algn="l"/>
                <a:tab pos="360363" algn="l"/>
              </a:tabLst>
            </a:pPr>
            <a:r>
              <a:rPr lang="fr-FR" sz="1800" b="1">
                <a:latin typeface="Times New Roman" pitchFamily="18" charset="0"/>
                <a:cs typeface="Times New Roman" pitchFamily="18" charset="0"/>
              </a:rPr>
              <a:t>Example 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The definitions of letter and digit can be:</a:t>
            </a:r>
          </a:p>
          <a:p>
            <a:pPr marL="3175" indent="269875" algn="l" rtl="0" eaLnBrk="1" hangingPunct="1">
              <a:buFont typeface="Wingdings" pitchFamily="2" charset="2"/>
              <a:buNone/>
              <a:tabLst>
                <a:tab pos="273050" algn="l"/>
                <a:tab pos="360363" algn="l"/>
              </a:tabLst>
            </a:pPr>
            <a:r>
              <a:rPr lang="fr-FR" sz="1800">
                <a:latin typeface="Times New Roman" pitchFamily="18" charset="0"/>
                <a:cs typeface="Times New Roman" pitchFamily="18" charset="0"/>
              </a:rPr>
              <a:t>letter: [A–Za–z]</a:t>
            </a:r>
          </a:p>
          <a:p>
            <a:pPr marL="3175" indent="269875" algn="l" rtl="0" eaLnBrk="1" hangingPunct="1">
              <a:buFont typeface="Wingdings" pitchFamily="2" charset="2"/>
              <a:buNone/>
              <a:tabLst>
                <a:tab pos="273050" algn="l"/>
                <a:tab pos="360363" algn="l"/>
              </a:tabLst>
            </a:pPr>
            <a:r>
              <a:rPr lang="fr-FR" sz="1800">
                <a:latin typeface="Times New Roman" pitchFamily="18" charset="0"/>
                <a:cs typeface="Times New Roman" pitchFamily="18" charset="0"/>
              </a:rPr>
              <a:t>digit: [0–9]</a:t>
            </a:r>
          </a:p>
          <a:p>
            <a:pPr marL="3175" indent="269875" algn="l" rtl="0" eaLnBrk="1" hangingPunct="1">
              <a:buFont typeface="Wingdings" pitchFamily="2" charset="2"/>
              <a:buNone/>
              <a:tabLst>
                <a:tab pos="273050" algn="l"/>
                <a:tab pos="360363" algn="l"/>
              </a:tabLst>
            </a:pPr>
            <a:r>
              <a:rPr lang="fr-FR" sz="1800">
                <a:latin typeface="Times New Roman" pitchFamily="18" charset="0"/>
                <a:cs typeface="Times New Roman" pitchFamily="18" charset="0"/>
              </a:rPr>
              <a:t>Keywords: "for", "if" </a:t>
            </a:r>
          </a:p>
          <a:p>
            <a:pPr marL="3175" indent="269875" algn="l" rtl="0" eaLnBrk="1" hangingPunct="1">
              <a:buFont typeface="Wingdings" pitchFamily="2" charset="2"/>
              <a:buNone/>
              <a:tabLst>
                <a:tab pos="273050" algn="l"/>
                <a:tab pos="360363" algn="l"/>
              </a:tabLst>
            </a:pPr>
            <a:r>
              <a:rPr lang="fr-FR" sz="1800">
                <a:latin typeface="Times New Roman" pitchFamily="18" charset="0"/>
                <a:cs typeface="Times New Roman" pitchFamily="18" charset="0"/>
              </a:rPr>
              <a:t>Variables: [a-z]</a:t>
            </a:r>
            <a:r>
              <a:rPr lang="fr-FR" sz="1800" baseline="3000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 [0-9]* </a:t>
            </a:r>
          </a:p>
          <a:p>
            <a:pPr marL="3175" indent="269875" algn="l" rtl="0" eaLnBrk="1" hangingPunct="1">
              <a:buFont typeface="Wingdings" pitchFamily="2" charset="2"/>
              <a:buNone/>
              <a:tabLst>
                <a:tab pos="273050" algn="l"/>
                <a:tab pos="360363" algn="l"/>
              </a:tabLst>
            </a:pPr>
            <a:r>
              <a:rPr lang="fr-FR" sz="1800">
                <a:latin typeface="Times New Roman" pitchFamily="18" charset="0"/>
                <a:cs typeface="Times New Roman" pitchFamily="18" charset="0"/>
              </a:rPr>
              <a:t>Integers: ['0'-'9']</a:t>
            </a:r>
            <a:r>
              <a:rPr lang="fr-FR" sz="1800" baseline="3000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3175" indent="269875" algn="l" rtl="0" eaLnBrk="1" hangingPunct="1">
              <a:buFont typeface="Wingdings" pitchFamily="2" charset="2"/>
              <a:buNone/>
              <a:tabLst>
                <a:tab pos="273050" algn="l"/>
                <a:tab pos="360363" algn="l"/>
              </a:tabLst>
            </a:pPr>
            <a:r>
              <a:rPr lang="fr-FR" sz="1800">
                <a:latin typeface="Times New Roman" pitchFamily="18" charset="0"/>
                <a:cs typeface="Times New Roman" pitchFamily="18" charset="0"/>
              </a:rPr>
              <a:t>Symbols: '(', ')', '+', '*', '=' </a:t>
            </a:r>
          </a:p>
          <a:p>
            <a:pPr marL="3175" indent="269875" algn="l" rtl="0" eaLnBrk="1" hangingPunct="1">
              <a:buFont typeface="Wingdings" pitchFamily="2" charset="2"/>
              <a:buNone/>
              <a:tabLst>
                <a:tab pos="273050" algn="l"/>
                <a:tab pos="360363" algn="l"/>
              </a:tabLst>
            </a:pPr>
            <a:r>
              <a:rPr lang="fr-FR" sz="1800">
                <a:latin typeface="Times New Roman" pitchFamily="18" charset="0"/>
                <a:cs typeface="Times New Roman" pitchFamily="18" charset="0"/>
              </a:rPr>
              <a:t>Empty lexeme: (' ' | '\n')</a:t>
            </a:r>
            <a:endParaRPr lang="en-US" sz="1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F8EAE6D4-CF6A-4BEE-BF9C-FF1C8D641DDF}" type="slidenum">
              <a:rPr lang="en-US" altLang="en-US"/>
              <a:t>7</a:t>
            </a:fld>
            <a:endParaRPr lang="en-US" altLang="en-US"/>
          </a:p>
        </p:txBody>
      </p:sp>
      <p:sp>
        <p:nvSpPr>
          <p:cNvPr id="10243" name="Espace réservé du numéro de diapositive 5"/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510D7FFB-8219-4469-95D7-98D8F55F68D9}" type="slidenum">
              <a:rPr lang="ar-SA" altLang="en-US" sz="1200">
                <a:latin typeface="Garamond" pitchFamily="18" charset="0"/>
                <a:cs typeface="Arial" charset="0"/>
              </a:rPr>
              <a:t>7</a:t>
            </a:fld>
            <a:endParaRPr lang="en-US" altLang="en-US" sz="1200">
              <a:latin typeface="Garamond" pitchFamily="18" charset="0"/>
              <a:cs typeface="Arial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74700"/>
          </a:xfrm>
        </p:spPr>
        <p:txBody>
          <a:bodyPr/>
          <a:lstStyle/>
          <a:p>
            <a:pPr marL="800100" indent="-800100" eaLnBrk="1" hangingPunct="1"/>
            <a:r>
              <a:rPr lang="fr-FR" b="1">
                <a:latin typeface="Times New Roman" pitchFamily="18" charset="0"/>
                <a:cs typeface="Times New Roman" pitchFamily="18" charset="0"/>
              </a:rPr>
              <a:t>Automata</a:t>
            </a:r>
            <a:endParaRPr lang="en-US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69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1052513"/>
            <a:ext cx="8229600" cy="5113337"/>
          </a:xfrm>
        </p:spPr>
        <p:txBody>
          <a:bodyPr/>
          <a:lstStyle/>
          <a:p>
            <a:pPr marL="571500" indent="-571500" algn="l" rtl="0" eaLnBrk="1" hangingPunct="1">
              <a:buFont typeface="Wingdings" pitchFamily="2" charset="2"/>
              <a:buNone/>
            </a:pPr>
            <a:r>
              <a:rPr lang="fr-FR" sz="1800">
                <a:latin typeface="Times New Roman" pitchFamily="18" charset="0"/>
                <a:cs typeface="Times New Roman" pitchFamily="18" charset="0"/>
              </a:rPr>
              <a:t>A finite state machine (FSM) is defined by</a:t>
            </a:r>
            <a:r>
              <a:rPr lang="fr-FR">
                <a:latin typeface="Times New Roman" pitchFamily="18" charset="0"/>
                <a:cs typeface="Times New Roman" pitchFamily="18" charset="0"/>
              </a:rPr>
              <a:t>: </a:t>
            </a:r>
            <a:endParaRPr lang="en-US">
              <a:latin typeface="Times New Roman" pitchFamily="18" charset="0"/>
              <a:cs typeface="Times New Roman" pitchFamily="18" charset="0"/>
            </a:endParaRPr>
          </a:p>
          <a:p>
            <a:pPr marL="571500" indent="-571500" algn="l" rtl="0" eaLnBrk="1" hangingPunct="1"/>
            <a:r>
              <a:rPr lang="fr-FR" sz="1800">
                <a:latin typeface="Times New Roman" pitchFamily="18" charset="0"/>
                <a:cs typeface="Times New Roman" pitchFamily="18" charset="0"/>
              </a:rPr>
              <a:t>A finite set E of states </a:t>
            </a:r>
          </a:p>
          <a:p>
            <a:pPr marL="571500" indent="-571500" algn="l" rtl="0" eaLnBrk="1" hangingPunct="1"/>
            <a:r>
              <a:rPr lang="fr-FR" sz="1800">
                <a:latin typeface="Times New Roman" pitchFamily="18" charset="0"/>
                <a:cs typeface="Times New Roman" pitchFamily="18" charset="0"/>
              </a:rPr>
              <a:t>A state e</a:t>
            </a:r>
            <a:r>
              <a:rPr lang="fr-FR" sz="1800" baseline="-2500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 distinguished as the initial state  </a:t>
            </a:r>
          </a:p>
          <a:p>
            <a:pPr marL="571500" indent="-571500" algn="l" rtl="0" eaLnBrk="1" hangingPunct="1"/>
            <a:r>
              <a:rPr lang="fr-FR" sz="1800">
                <a:latin typeface="Times New Roman" pitchFamily="18" charset="0"/>
                <a:cs typeface="Times New Roman" pitchFamily="18" charset="0"/>
              </a:rPr>
              <a:t>A finite set T of states distinguished as final states (or terminal states) </a:t>
            </a:r>
          </a:p>
          <a:p>
            <a:pPr marL="571500" indent="-571500" algn="l" rtl="0" eaLnBrk="1" hangingPunct="1"/>
            <a:r>
              <a:rPr lang="fr-FR" sz="1800">
                <a:latin typeface="Times New Roman" pitchFamily="18" charset="0"/>
                <a:cs typeface="Times New Roman" pitchFamily="18" charset="0"/>
              </a:rPr>
              <a:t>An alphabet Σ of input symbols </a:t>
            </a:r>
          </a:p>
          <a:p>
            <a:pPr marL="571500" indent="-571500" algn="l" rtl="0" eaLnBrk="1" hangingPunct="1"/>
            <a:r>
              <a:rPr lang="fr-FR" sz="1800">
                <a:latin typeface="Times New Roman" pitchFamily="18" charset="0"/>
                <a:cs typeface="Times New Roman" pitchFamily="18" charset="0"/>
              </a:rPr>
              <a:t>A transition function </a:t>
            </a:r>
            <a:r>
              <a:rPr lang="el-GR" sz="1800"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: Σ </a:t>
            </a:r>
            <a:r>
              <a:rPr lang="fr-FR" sz="180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× 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E </a:t>
            </a:r>
            <a:r>
              <a:rPr lang="fr-FR" sz="180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→ 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E which maps any pair consisting of a state and a symbol  to a set (which may be empty) of states: </a:t>
            </a:r>
            <a:r>
              <a:rPr lang="el-GR" sz="1800"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(e</a:t>
            </a:r>
            <a:r>
              <a:rPr lang="fr-FR" sz="1800" baseline="-2500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 , a) = {e</a:t>
            </a:r>
            <a:r>
              <a:rPr lang="fr-FR" sz="1800" baseline="-25000">
                <a:latin typeface="Times New Roman" pitchFamily="18" charset="0"/>
                <a:cs typeface="Times New Roman" pitchFamily="18" charset="0"/>
              </a:rPr>
              <a:t>i1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 , ..., e</a:t>
            </a:r>
            <a:r>
              <a:rPr lang="fr-FR" sz="1800" baseline="-25000">
                <a:latin typeface="Times New Roman" pitchFamily="18" charset="0"/>
                <a:cs typeface="Times New Roman" pitchFamily="18" charset="0"/>
              </a:rPr>
              <a:t>in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 }</a:t>
            </a:r>
            <a:endParaRPr lang="en-US" sz="1800">
              <a:latin typeface="Times New Roman" pitchFamily="18" charset="0"/>
              <a:cs typeface="Times New Roman" pitchFamily="18" charset="0"/>
            </a:endParaRPr>
          </a:p>
          <a:p>
            <a:pPr marL="571500" indent="-571500" algn="l" rtl="0" eaLnBrk="1" hangingPunct="1"/>
            <a:r>
              <a:rPr lang="fr-FR" sz="1800">
                <a:latin typeface="Times New Roman" pitchFamily="18" charset="0"/>
                <a:cs typeface="Times New Roman" pitchFamily="18" charset="0"/>
              </a:rPr>
              <a:t>Automata are often represented as graphs: the states are the nodes of the graph and the arcs correspond to the transition function.</a:t>
            </a:r>
            <a:endParaRPr lang="fr-FR" sz="1800" b="1">
              <a:latin typeface="Times New Roman" pitchFamily="18" charset="0"/>
              <a:cs typeface="Times New Roman" pitchFamily="18" charset="0"/>
            </a:endParaRPr>
          </a:p>
          <a:p>
            <a:pPr marL="571500" indent="-571500" algn="l" rtl="0" eaLnBrk="1" hangingPunct="1">
              <a:buFont typeface="Wingdings" pitchFamily="2" charset="2"/>
              <a:buNone/>
            </a:pPr>
            <a:r>
              <a:rPr lang="fr-FR" sz="1800" b="1">
                <a:latin typeface="Times New Roman" pitchFamily="18" charset="0"/>
                <a:cs typeface="Times New Roman" pitchFamily="18" charset="0"/>
              </a:rPr>
              <a:t>Example</a:t>
            </a:r>
          </a:p>
          <a:p>
            <a:pPr marL="571500" indent="-571500" algn="l" rtl="0" eaLnBrk="1" hangingPunct="1">
              <a:buFont typeface="Wingdings" pitchFamily="2" charset="2"/>
              <a:buNone/>
            </a:pPr>
            <a:r>
              <a:rPr lang="fr-FR" sz="1800">
                <a:latin typeface="Times New Roman" pitchFamily="18" charset="0"/>
                <a:cs typeface="Times New Roman" pitchFamily="18" charset="0"/>
              </a:rPr>
              <a:t>Σ={a,b},  E={0,1,2,3}, e</a:t>
            </a:r>
            <a:r>
              <a:rPr lang="fr-FR" sz="1800" baseline="-2500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 =0, T={3}</a:t>
            </a:r>
          </a:p>
          <a:p>
            <a:pPr marL="571500" indent="-571500" algn="l" rtl="0" eaLnBrk="1" hangingPunct="1">
              <a:buFont typeface="Wingdings" pitchFamily="2" charset="2"/>
              <a:buNone/>
            </a:pPr>
            <a:r>
              <a:rPr lang="fr-FR" sz="1800">
                <a:latin typeface="Times New Roman" pitchFamily="18" charset="0"/>
                <a:cs typeface="Times New Roman" pitchFamily="18" charset="0"/>
              </a:rPr>
              <a:t>δ(0,a)={0,1},  δ(0,b)={0}, δ(1,b)={2}, δ(2,b)={3},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6528CD74-9FC2-4E45-B23A-8D649A411762}" type="slidenum">
              <a:rPr lang="en-US" altLang="en-US"/>
              <a:t>8</a:t>
            </a:fld>
            <a:endParaRPr lang="en-US" altLang="en-US"/>
          </a:p>
        </p:txBody>
      </p:sp>
      <p:sp>
        <p:nvSpPr>
          <p:cNvPr id="11267" name="Espace réservé du numéro de diapositive 5"/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5729C1F6-FCC6-4FE0-AA7B-CD329EC64110}" type="slidenum">
              <a:rPr lang="ar-SA" altLang="en-US" sz="1200">
                <a:latin typeface="Garamond" pitchFamily="18" charset="0"/>
                <a:cs typeface="Arial" charset="0"/>
              </a:rPr>
              <a:t>8</a:t>
            </a:fld>
            <a:endParaRPr lang="en-US" altLang="en-US" sz="1200">
              <a:latin typeface="Garamond" pitchFamily="18" charset="0"/>
              <a:cs typeface="Arial" charset="0"/>
            </a:endParaRPr>
          </a:p>
        </p:txBody>
      </p:sp>
      <p:pic>
        <p:nvPicPr>
          <p:cNvPr id="1127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51500" y="4508500"/>
            <a:ext cx="3162300" cy="165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507413" cy="703262"/>
          </a:xfrm>
        </p:spPr>
        <p:txBody>
          <a:bodyPr/>
          <a:lstStyle/>
          <a:p>
            <a:pPr marL="800100" indent="-800100" eaLnBrk="1" hangingPunct="1"/>
            <a:r>
              <a:rPr lang="fr-FR" sz="3800" b="1">
                <a:latin typeface="Times New Roman" pitchFamily="18" charset="0"/>
                <a:cs typeface="Times New Roman" pitchFamily="18" charset="0"/>
              </a:rPr>
              <a:t>Construction of an AFN from E.Rs</a:t>
            </a:r>
            <a:endParaRPr lang="en-US" sz="38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9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196975"/>
            <a:ext cx="7931150" cy="360363"/>
          </a:xfrm>
        </p:spPr>
        <p:txBody>
          <a:bodyPr>
            <a:normAutofit lnSpcReduction="10000"/>
          </a:bodyPr>
          <a:lstStyle/>
          <a:p>
            <a:pPr marL="495300" indent="-495300" algn="l" rtl="0" eaLnBrk="1" hangingPunct="1">
              <a:buFont typeface="Wingdings" pitchFamily="2" charset="2"/>
              <a:buNone/>
            </a:pPr>
            <a:r>
              <a:rPr lang="fr-FR" sz="1800">
                <a:latin typeface="Times New Roman" pitchFamily="18" charset="0"/>
                <a:cs typeface="Times New Roman" pitchFamily="18" charset="0"/>
              </a:rPr>
              <a:t>	Let A(s) be an automaton recognising a regular expression s</a:t>
            </a:r>
          </a:p>
        </p:txBody>
      </p:sp>
      <p:graphicFrame>
        <p:nvGraphicFramePr>
          <p:cNvPr id="28736" name="Group 64"/>
          <p:cNvGraphicFramePr>
            <a:graphicFrameLocks noGrp="1"/>
          </p:cNvGraphicFramePr>
          <p:nvPr>
            <p:ph sz="half" idx="2"/>
          </p:nvPr>
        </p:nvGraphicFramePr>
        <p:xfrm>
          <a:off x="250825" y="1628775"/>
          <a:ext cx="8435975" cy="4895851"/>
        </p:xfrm>
        <a:graphic>
          <a:graphicData uri="http://schemas.openxmlformats.org/drawingml/2006/table">
            <a:tbl>
              <a:tblPr/>
              <a:tblGrid>
                <a:gridCol w="59769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590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25463">
                <a:tc>
                  <a:txBody>
                    <a:bodyPr/>
                    <a:lstStyle/>
                    <a:p>
                      <a:pPr marL="495300" marR="0" lvl="0" indent="-495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automaton accepting the empty string</a:t>
                      </a:r>
                      <a:endParaRPr kumimoji="0" lang="en-US" sz="17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7050">
                <a:tc>
                  <a:txBody>
                    <a:bodyPr/>
                    <a:lstStyle/>
                    <a:p>
                      <a:pPr marL="495300" marR="0" lvl="0" indent="-495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automaton accepting the letter a</a:t>
                      </a:r>
                      <a:endParaRPr kumimoji="0" lang="en-US" sz="17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98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automaton accepting (r)(s):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Place an ε-transition from each terminal state of A(r) to the initial state of A(s)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the terminal states of A(r) are no longer terminal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 the new initial state is that of A(r)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 (the old initial state of A(s) is no longer the initial state)</a:t>
                      </a:r>
                      <a:endParaRPr kumimoji="0" lang="en-US" sz="17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47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recognising automaton r|s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Create a new initial state q.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Add an ε-transition from q to the initial states of A(r) and R(s)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96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fr-FR" sz="17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recognising automaton r+ </a:t>
                      </a:r>
                      <a:endParaRPr kumimoji="0" lang="en-US" sz="17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1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E304652B-46CE-4940-97EF-BE56DF821F52}" type="slidenum">
              <a:rPr lang="en-US" altLang="en-US"/>
              <a:t>9</a:t>
            </a:fld>
            <a:endParaRPr lang="en-US" altLang="en-US"/>
          </a:p>
        </p:txBody>
      </p:sp>
      <p:sp>
        <p:nvSpPr>
          <p:cNvPr id="12291" name="Espace réservé du numéro de diapositive 6"/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F14113DF-4973-4D82-BBA4-D2366B3A1CD9}" type="slidenum">
              <a:rPr lang="ar-SA" altLang="en-US" sz="1200">
                <a:latin typeface="Garamond" pitchFamily="18" charset="0"/>
                <a:cs typeface="Arial" charset="0"/>
              </a:rPr>
              <a:t>9</a:t>
            </a:fld>
            <a:endParaRPr lang="en-US" altLang="en-US" sz="1200">
              <a:latin typeface="Garamond" pitchFamily="18" charset="0"/>
              <a:cs typeface="Arial" charset="0"/>
            </a:endParaRPr>
          </a:p>
        </p:txBody>
      </p:sp>
      <p:pic>
        <p:nvPicPr>
          <p:cNvPr id="12314" name="Picture 4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88125" y="1700213"/>
            <a:ext cx="1223963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15" name="Picture 4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88125" y="2205038"/>
            <a:ext cx="100806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16" name="Picture 4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00788" y="3141663"/>
            <a:ext cx="2305050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17" name="Picture 6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443663" y="4724400"/>
            <a:ext cx="2089150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18" name="Picture 6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588125" y="5516563"/>
            <a:ext cx="1038225" cy="1223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in">
  <a:themeElements>
    <a:clrScheme name="Urbai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i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i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25901</TotalTime>
  <Words>2369</Words>
  <Application>Microsoft Office PowerPoint</Application>
  <PresentationFormat>Affichage à l'écran (4:3)</PresentationFormat>
  <Paragraphs>370</Paragraphs>
  <Slides>22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22</vt:i4>
      </vt:variant>
    </vt:vector>
  </HeadingPairs>
  <TitlesOfParts>
    <vt:vector size="30" baseType="lpstr">
      <vt:lpstr>Arial</vt:lpstr>
      <vt:lpstr>Garamond</vt:lpstr>
      <vt:lpstr>Georgia</vt:lpstr>
      <vt:lpstr>Times New Roman</vt:lpstr>
      <vt:lpstr>Trebuchet MS</vt:lpstr>
      <vt:lpstr>Wingdings</vt:lpstr>
      <vt:lpstr>Wingdings 2</vt:lpstr>
      <vt:lpstr>Urbain</vt:lpstr>
      <vt:lpstr>Chapter 01:    Lexical Analysis</vt:lpstr>
      <vt:lpstr>Course outline</vt:lpstr>
      <vt:lpstr>Introduction</vt:lpstr>
      <vt:lpstr>Definitions </vt:lpstr>
      <vt:lpstr>Regular expressions (RE)</vt:lpstr>
      <vt:lpstr>Regular definitions</vt:lpstr>
      <vt:lpstr>Abbreviated notations</vt:lpstr>
      <vt:lpstr>Automata</vt:lpstr>
      <vt:lpstr>Construction of an AFN from E.Rs</vt:lpstr>
      <vt:lpstr>Implementation of a lexical analyser</vt:lpstr>
      <vt:lpstr>The Lex tool:</vt:lpstr>
      <vt:lpstr>Introduction</vt:lpstr>
      <vt:lpstr>Lex regular expressions</vt:lpstr>
      <vt:lpstr>Structure of a Lex file</vt:lpstr>
      <vt:lpstr>Part of the declarations</vt:lpstr>
      <vt:lpstr>Production section</vt:lpstr>
      <vt:lpstr>Part of the productions</vt:lpstr>
      <vt:lpstr>Production share</vt:lpstr>
      <vt:lpstr>Auxiliary Procedures Section</vt:lpstr>
      <vt:lpstr>Predefined variables and functions</vt:lpstr>
      <vt:lpstr>Predefined variables and functions</vt:lpstr>
      <vt:lpstr>Lexical errors</vt:lpstr>
    </vt:vector>
  </TitlesOfParts>
  <Company>meadi.corp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nadjib</dc:creator>
  <cp:keywords>, docId:5FA44D3C27C75CF12C0C2ABB3F3C6DD6</cp:keywords>
  <cp:lastModifiedBy>Nadjib MEADI</cp:lastModifiedBy>
  <cp:revision>274</cp:revision>
  <dcterms:created xsi:type="dcterms:W3CDTF">2010-10-17T19:55:10Z</dcterms:created>
  <dcterms:modified xsi:type="dcterms:W3CDTF">2025-10-05T20:40:50Z</dcterms:modified>
</cp:coreProperties>
</file>