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sldIdLst>
    <p:sldId id="256" r:id="rId2"/>
    <p:sldId id="257" r:id="rId3"/>
    <p:sldId id="279" r:id="rId4"/>
    <p:sldId id="258" r:id="rId5"/>
    <p:sldId id="259" r:id="rId6"/>
    <p:sldId id="260" r:id="rId7"/>
    <p:sldId id="266" r:id="rId8"/>
    <p:sldId id="267" r:id="rId9"/>
    <p:sldId id="268" r:id="rId10"/>
    <p:sldId id="269" r:id="rId11"/>
    <p:sldId id="263" r:id="rId12"/>
    <p:sldId id="270" r:id="rId13"/>
    <p:sldId id="271" r:id="rId14"/>
    <p:sldId id="272" r:id="rId15"/>
    <p:sldId id="273" r:id="rId16"/>
    <p:sldId id="274" r:id="rId17"/>
    <p:sldId id="275" r:id="rId18"/>
    <p:sldId id="276" r:id="rId19"/>
    <p:sldId id="277" r:id="rId20"/>
    <p:sldId id="278" r:id="rId21"/>
    <p:sldId id="280" r:id="rId22"/>
    <p:sldId id="28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67" d="100"/>
          <a:sy n="67"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10/8/2024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363963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8B99C93-F56F-46AB-9EB8-53614A95B15F}" type="datetime1">
              <a:rPr lang="en-US" smtClean="0"/>
              <a:pPr/>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19187446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8B99C93-F56F-46AB-9EB8-53614A95B15F}" type="datetime1">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1615563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8B99C93-F56F-46AB-9EB8-53614A95B15F}" type="datetime1">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18221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8B99C93-F56F-46AB-9EB8-53614A95B15F}" type="datetime1">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10116806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99C93-F56F-46AB-9EB8-53614A95B15F}" type="datetime1">
              <a:rPr lang="en-US" smtClean="0"/>
              <a:pPr/>
              <a:t>10/8/2024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17332570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B99C93-F56F-46AB-9EB8-53614A95B15F}" type="datetime1">
              <a:rPr lang="en-US" smtClean="0"/>
              <a:pPr/>
              <a:t>10/8/2024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10215789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9785C6-EBAF-49D5-AD4D-BABF4DFAAD59}" type="datetime1">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210214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92733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59A7B8-0EC4-44C9-AFEF-25E144F11C06}" type="datetime1">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332195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2BB47B5-C739-4DAE-AACD-CC58CA843AC4}" type="datetime1">
              <a:rPr lang="en-US" smtClean="0"/>
              <a:pPr/>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372682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202152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4963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0E70D3E6-EF16-4488-94A4-211508FE4682}" type="datetime1">
              <a:rPr lang="en-US" smtClean="0"/>
              <a:pPr/>
              <a:t>10/8/2024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239640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77FB3B-20DA-4D0E-BF16-8262B7156612}" type="datetime1">
              <a:rPr lang="en-US" smtClean="0"/>
              <a:pPr/>
              <a:t>10/8/2024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145792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8C273C2C-6BD0-40EC-8D8D-4D51F089C5EB}" type="datetime1">
              <a:rPr lang="en-US" smtClean="0"/>
              <a:pPr/>
              <a:t>10/8/2024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133575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D377F5C-EDA7-4864-9756-35769B0E62CF}" type="datetime1">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a:t>
            </a:fld>
            <a:endParaRPr lang="en-US"/>
          </a:p>
        </p:txBody>
      </p:sp>
    </p:spTree>
    <p:extLst>
      <p:ext uri="{BB962C8B-B14F-4D97-AF65-F5344CB8AC3E}">
        <p14:creationId xmlns:p14="http://schemas.microsoft.com/office/powerpoint/2010/main" val="383511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B99C93-F56F-46AB-9EB8-53614A95B15F}" type="datetime1">
              <a:rPr lang="en-US" smtClean="0"/>
              <a:pPr/>
              <a:t>10/8/2024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4104776207"/>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utoevolution.com/news/the-strangest-most-unexpected-merchandise-sold-by-ferrari-140859.html" TargetMode="External"/><Relationship Id="rId2" Type="http://schemas.openxmlformats.org/officeDocument/2006/relationships/hyperlink" Target="https://www.rewindandcapture.com/why-is-ferrari-called-ferrari/" TargetMode="External"/><Relationship Id="rId1" Type="http://schemas.openxmlformats.org/officeDocument/2006/relationships/slideLayout" Target="../slideLayouts/slideLayout2.xml"/><Relationship Id="rId6" Type="http://schemas.openxmlformats.org/officeDocument/2006/relationships/hyperlink" Target="https://the-arabic-marketer.com/%d8%a7%d9%84%d9%85%d8%b2%d9%8a%d8%ac-%d8%a7%d9%84%d8%aa%d8%b3%d9%88%d9%8a%d9%82%d9%8a-%d9%84%d9%81%d9%8a%d8%b1%d8%a7%d8%b1%d9%8a/" TargetMode="External"/><Relationship Id="rId5" Type="http://schemas.openxmlformats.org/officeDocument/2006/relationships/hyperlink" Target="https://1000logos.net/ferrari-logo/" TargetMode="External"/><Relationship Id="rId4" Type="http://schemas.openxmlformats.org/officeDocument/2006/relationships/hyperlink" Target="https://www.autosprintchicago.com/blog/2017/6/7/history-of-a-ferrar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2514600" y="2348880"/>
            <a:ext cx="6629400" cy="1944215"/>
          </a:xfrm>
        </p:spPr>
        <p:txBody>
          <a:bodyPr/>
          <a:lstStyle/>
          <a:p>
            <a:pPr algn="ctr" rtl="1"/>
            <a:r>
              <a:rPr lang="ar-DZ" sz="8000" b="1" dirty="0" smtClean="0"/>
              <a:t>دراسة حالة</a:t>
            </a:r>
            <a:r>
              <a:rPr lang="ar-DZ" sz="8000" b="1" dirty="0"/>
              <a:t> </a:t>
            </a:r>
            <a:r>
              <a:rPr lang="ar-DZ" sz="8000" b="1" dirty="0" smtClean="0"/>
              <a:t>حول : </a:t>
            </a:r>
            <a:r>
              <a:rPr lang="ar-DZ" b="1" dirty="0" smtClean="0"/>
              <a:t/>
            </a:r>
            <a:br>
              <a:rPr lang="ar-DZ" b="1" dirty="0" smtClean="0"/>
            </a:br>
            <a:r>
              <a:rPr lang="ar-DZ" b="1" dirty="0" smtClean="0"/>
              <a:t>شركة فيراري</a:t>
            </a:r>
            <a:endParaRPr lang="fr-FR" b="1" dirty="0"/>
          </a:p>
        </p:txBody>
      </p:sp>
      <p:sp>
        <p:nvSpPr>
          <p:cNvPr id="4" name="ZoneTexte 3"/>
          <p:cNvSpPr txBox="1"/>
          <p:nvPr/>
        </p:nvSpPr>
        <p:spPr>
          <a:xfrm>
            <a:off x="5580112" y="4984474"/>
            <a:ext cx="2952328" cy="1015663"/>
          </a:xfrm>
          <a:prstGeom prst="rect">
            <a:avLst/>
          </a:prstGeom>
          <a:noFill/>
        </p:spPr>
        <p:txBody>
          <a:bodyPr wrap="square" rtlCol="0">
            <a:spAutoFit/>
          </a:bodyPr>
          <a:lstStyle/>
          <a:p>
            <a:pPr algn="r" rtl="1"/>
            <a:r>
              <a:rPr lang="ar-DZ" sz="2000" b="1" u="sng" dirty="0" smtClean="0"/>
              <a:t>من اعداد:</a:t>
            </a:r>
          </a:p>
          <a:p>
            <a:pPr algn="r" rtl="1"/>
            <a:r>
              <a:rPr lang="ar-DZ" sz="2000" b="1" dirty="0" smtClean="0"/>
              <a:t>-محجوب محمد جمال الدين</a:t>
            </a:r>
          </a:p>
          <a:p>
            <a:pPr algn="r" rtl="1"/>
            <a:r>
              <a:rPr lang="ar-DZ" sz="2000" b="1" dirty="0" smtClean="0"/>
              <a:t>-رحال فطيمة الزهراء</a:t>
            </a:r>
            <a:endParaRPr lang="fr-FR" sz="2000" b="1" dirty="0"/>
          </a:p>
        </p:txBody>
      </p:sp>
      <p:sp>
        <p:nvSpPr>
          <p:cNvPr id="5" name="ZoneTexte 4"/>
          <p:cNvSpPr txBox="1"/>
          <p:nvPr/>
        </p:nvSpPr>
        <p:spPr>
          <a:xfrm>
            <a:off x="1475656" y="4984474"/>
            <a:ext cx="1944216" cy="1015663"/>
          </a:xfrm>
          <a:prstGeom prst="rect">
            <a:avLst/>
          </a:prstGeom>
          <a:noFill/>
        </p:spPr>
        <p:txBody>
          <a:bodyPr wrap="square" rtlCol="0">
            <a:spAutoFit/>
          </a:bodyPr>
          <a:lstStyle/>
          <a:p>
            <a:pPr algn="r" rtl="1"/>
            <a:r>
              <a:rPr lang="ar-DZ" sz="2000" b="1" u="sng" dirty="0" smtClean="0"/>
              <a:t>مقياس:</a:t>
            </a:r>
          </a:p>
          <a:p>
            <a:pPr algn="r" rtl="1"/>
            <a:r>
              <a:rPr lang="ar-DZ" sz="2000" b="1" dirty="0" smtClean="0"/>
              <a:t>التسويق الصناعي</a:t>
            </a:r>
          </a:p>
          <a:p>
            <a:pPr algn="r" rtl="1"/>
            <a:r>
              <a:rPr lang="ar-DZ" sz="2000" b="1" u="sng" dirty="0" smtClean="0"/>
              <a:t>الفوج:</a:t>
            </a:r>
            <a:r>
              <a:rPr lang="ar-DZ" sz="2000" b="1" dirty="0" smtClean="0"/>
              <a:t>   2</a:t>
            </a:r>
            <a:endParaRPr lang="fr-FR" sz="2000" b="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506043"/>
            <a:ext cx="2566403" cy="2463573"/>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07182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383994"/>
          </a:xfrm>
        </p:spPr>
        <p:txBody>
          <a:bodyPr/>
          <a:lstStyle/>
          <a:p>
            <a:pPr algn="r" rtl="1"/>
            <a:endParaRPr lang="fr-FR" dirty="0"/>
          </a:p>
        </p:txBody>
      </p:sp>
      <p:sp>
        <p:nvSpPr>
          <p:cNvPr id="3" name="Espace réservé du contenu 2"/>
          <p:cNvSpPr>
            <a:spLocks noGrp="1"/>
          </p:cNvSpPr>
          <p:nvPr>
            <p:ph idx="1"/>
          </p:nvPr>
        </p:nvSpPr>
        <p:spPr>
          <a:xfrm>
            <a:off x="827700" y="692696"/>
            <a:ext cx="6711654" cy="5555711"/>
          </a:xfrm>
        </p:spPr>
        <p:txBody>
          <a:bodyPr/>
          <a:lstStyle/>
          <a:p>
            <a:pPr marL="114300" indent="0" algn="r" rtl="1">
              <a:buNone/>
            </a:pPr>
            <a:r>
              <a:rPr lang="ar-DZ" sz="3600" b="1" dirty="0" smtClean="0">
                <a:solidFill>
                  <a:schemeClr val="tx2"/>
                </a:solidFill>
              </a:rPr>
              <a:t>4_الترويج</a:t>
            </a:r>
            <a:r>
              <a:rPr lang="ar-DZ" sz="3600" dirty="0">
                <a:solidFill>
                  <a:schemeClr val="tx2"/>
                </a:solidFill>
              </a:rPr>
              <a:t>:</a:t>
            </a:r>
          </a:p>
          <a:p>
            <a:pPr marL="114300" indent="0" algn="r" rtl="1">
              <a:buNone/>
            </a:pPr>
            <a:r>
              <a:rPr lang="ar-DZ" sz="2400" dirty="0"/>
              <a:t>تعتمد فيراري على ترويج حصري، يتضمن الإعلانات في مجلات السيارات الفاخرة، ورعاية الأحداث الرياضية، والمشاركة في معارض السيارات. تُعزز العلامة التجارية من خلال استراتيجيات ترويجية تركز على أسلوب الحياة الفاخر والرياضي</a:t>
            </a:r>
            <a:r>
              <a:rPr lang="ar-DZ" sz="2400" dirty="0" smtClean="0"/>
              <a:t>.(5)</a:t>
            </a:r>
            <a:endParaRPr lang="ar-DZ" sz="2400" dirty="0"/>
          </a:p>
          <a:p>
            <a:pPr algn="r" rtl="1"/>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72" y="3178094"/>
            <a:ext cx="2563457" cy="3310291"/>
          </a:xfrm>
          <a:prstGeom prst="rect">
            <a:avLst/>
          </a:prstGeom>
          <a:ln w="57150" cap="sq">
            <a:solidFill>
              <a:srgbClr val="C00000"/>
            </a:solidFill>
            <a:prstDash val="solid"/>
            <a:miter lim="800000"/>
          </a:ln>
          <a:effectLst>
            <a:outerShdw blurRad="50800" dist="38100" dir="2700000" algn="tl" rotWithShape="0">
              <a:srgbClr val="000000">
                <a:alpha val="43000"/>
              </a:srgbClr>
            </a:outerShdw>
          </a:effectLst>
        </p:spPr>
      </p:pic>
      <p:pic>
        <p:nvPicPr>
          <p:cNvPr id="6"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436" y="3178094"/>
            <a:ext cx="4516865" cy="3312368"/>
          </a:xfrm>
          <a:prstGeom prst="rect">
            <a:avLst/>
          </a:prstGeom>
          <a:ln w="38100">
            <a:solidFill>
              <a:srgbClr val="C00000"/>
            </a:solidFill>
          </a:ln>
        </p:spPr>
      </p:pic>
    </p:spTree>
    <p:extLst>
      <p:ext uri="{BB962C8B-B14F-4D97-AF65-F5344CB8AC3E}">
        <p14:creationId xmlns:p14="http://schemas.microsoft.com/office/powerpoint/2010/main" val="151864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u="sng" dirty="0" smtClean="0">
                <a:effectLst>
                  <a:outerShdw blurRad="38100" dist="38100" dir="2700000" algn="tl">
                    <a:srgbClr val="000000">
                      <a:alpha val="43137"/>
                    </a:srgbClr>
                  </a:outerShdw>
                </a:effectLst>
              </a:rPr>
              <a:t>الشريحة المستهدفة من طرف شركة فيراري</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pPr marL="571500" indent="-457200" algn="just" rtl="1">
              <a:buAutoNum type="arabicPeriod"/>
            </a:pPr>
            <a:r>
              <a:rPr lang="ar-DZ" sz="2400" b="1" dirty="0" smtClean="0">
                <a:solidFill>
                  <a:schemeClr val="tx2"/>
                </a:solidFill>
              </a:rPr>
              <a:t>الأثرياء</a:t>
            </a:r>
            <a:r>
              <a:rPr lang="ar-DZ" sz="2400" b="1" dirty="0">
                <a:solidFill>
                  <a:schemeClr val="tx2"/>
                </a:solidFill>
              </a:rPr>
              <a:t>: </a:t>
            </a:r>
            <a:r>
              <a:rPr lang="ar-DZ" sz="2400" dirty="0"/>
              <a:t>فيراري تستهدف الأفراد ذوي الدخل المرتفع الذين يبحثون عن سيارات فاخرة وأداء عالٍ</a:t>
            </a:r>
            <a:r>
              <a:rPr lang="ar-DZ" sz="2400" dirty="0" smtClean="0"/>
              <a:t>.</a:t>
            </a:r>
          </a:p>
          <a:p>
            <a:pPr marL="571500" indent="-457200" algn="just" rtl="1">
              <a:buAutoNum type="arabicPeriod"/>
            </a:pPr>
            <a:r>
              <a:rPr lang="ar-DZ" sz="2400" b="1" dirty="0" smtClean="0">
                <a:solidFill>
                  <a:schemeClr val="tx2"/>
                </a:solidFill>
              </a:rPr>
              <a:t>هواة </a:t>
            </a:r>
            <a:r>
              <a:rPr lang="ar-DZ" sz="2400" b="1" dirty="0">
                <a:solidFill>
                  <a:schemeClr val="tx2"/>
                </a:solidFill>
              </a:rPr>
              <a:t>السيارات الرياضية</a:t>
            </a:r>
            <a:r>
              <a:rPr lang="ar-DZ" sz="2400" dirty="0">
                <a:solidFill>
                  <a:schemeClr val="tx2"/>
                </a:solidFill>
              </a:rPr>
              <a:t>: </a:t>
            </a:r>
            <a:r>
              <a:rPr lang="ar-DZ" sz="2400" dirty="0"/>
              <a:t>الأشخاص الذين لديهم شغف بالسيارات الرياضية والتكنولوجيا المتقدمة. </a:t>
            </a:r>
            <a:endParaRPr lang="ar-DZ" sz="2400" dirty="0" smtClean="0"/>
          </a:p>
          <a:p>
            <a:pPr marL="571500" indent="-457200" algn="just" rtl="1">
              <a:buAutoNum type="arabicPeriod"/>
            </a:pPr>
            <a:r>
              <a:rPr lang="ar-DZ" sz="2400" dirty="0" smtClean="0">
                <a:solidFill>
                  <a:schemeClr val="tx2"/>
                </a:solidFill>
              </a:rPr>
              <a:t> </a:t>
            </a:r>
            <a:r>
              <a:rPr lang="ar-DZ" sz="2400" b="1" dirty="0">
                <a:solidFill>
                  <a:schemeClr val="tx2"/>
                </a:solidFill>
              </a:rPr>
              <a:t>المستثمرون: </a:t>
            </a:r>
            <a:r>
              <a:rPr lang="ar-DZ" sz="2400" dirty="0"/>
              <a:t>بعض العملاء يشترون سيارات فيراري كاستثمار، حيث أن قيمتها قد ترتفع مع مرور الوقت</a:t>
            </a:r>
            <a:r>
              <a:rPr lang="ar-DZ" sz="2400" dirty="0" smtClean="0"/>
              <a:t>.</a:t>
            </a:r>
          </a:p>
          <a:p>
            <a:pPr marL="571500" indent="-457200" algn="just" rtl="1">
              <a:buAutoNum type="arabicPeriod"/>
            </a:pPr>
            <a:r>
              <a:rPr lang="ar-DZ" sz="2400" b="1" dirty="0" smtClean="0">
                <a:solidFill>
                  <a:schemeClr val="tx2"/>
                </a:solidFill>
              </a:rPr>
              <a:t>العملاء </a:t>
            </a:r>
            <a:r>
              <a:rPr lang="ar-DZ" sz="2400" b="1" dirty="0">
                <a:solidFill>
                  <a:schemeClr val="tx2"/>
                </a:solidFill>
              </a:rPr>
              <a:t>المميزون: </a:t>
            </a:r>
            <a:r>
              <a:rPr lang="ar-DZ" sz="2400" dirty="0"/>
              <a:t>فيراري تركز أيضًا على العملاء الذين يبحثون عن تجربة فريدة ومخصصة، حيث تقدم خيارات تخصيص واسعة</a:t>
            </a:r>
            <a:r>
              <a:rPr lang="ar-DZ" sz="2400" dirty="0" smtClean="0"/>
              <a:t>.(6)</a:t>
            </a:r>
            <a:endParaRPr lang="fr-FR" sz="2400" b="1" u="sng" dirty="0"/>
          </a:p>
        </p:txBody>
      </p:sp>
    </p:spTree>
    <p:extLst>
      <p:ext uri="{BB962C8B-B14F-4D97-AF65-F5344CB8AC3E}">
        <p14:creationId xmlns:p14="http://schemas.microsoft.com/office/powerpoint/2010/main" val="21996479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1032066"/>
          </a:xfrm>
        </p:spPr>
        <p:txBody>
          <a:bodyPr/>
          <a:lstStyle/>
          <a:p>
            <a:pPr algn="ctr" rtl="1"/>
            <a:r>
              <a:rPr lang="ar-DZ" b="1" u="sng" dirty="0" smtClean="0">
                <a:effectLst>
                  <a:outerShdw blurRad="38100" dist="38100" dir="2700000" algn="tl">
                    <a:srgbClr val="000000">
                      <a:alpha val="43137"/>
                    </a:srgbClr>
                  </a:outerShdw>
                </a:effectLst>
              </a:rPr>
              <a:t>تحليل </a:t>
            </a:r>
            <a:r>
              <a:rPr lang="fr-FR" b="1" u="sng" dirty="0" err="1" smtClean="0">
                <a:effectLst>
                  <a:outerShdw blurRad="38100" dist="38100" dir="2700000" algn="tl">
                    <a:srgbClr val="000000">
                      <a:alpha val="43137"/>
                    </a:srgbClr>
                  </a:outerShdw>
                </a:effectLst>
              </a:rPr>
              <a:t>swot</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7700" y="1484785"/>
            <a:ext cx="6711654" cy="4763622"/>
          </a:xfrm>
        </p:spPr>
        <p:txBody>
          <a:bodyPr>
            <a:normAutofit fontScale="92500"/>
          </a:bodyPr>
          <a:lstStyle/>
          <a:p>
            <a:pPr algn="r" rtl="1"/>
            <a:r>
              <a:rPr lang="ar-DZ" sz="3000" b="1" dirty="0" smtClean="0">
                <a:solidFill>
                  <a:schemeClr val="tx2"/>
                </a:solidFill>
              </a:rPr>
              <a:t>نقاط القوة : </a:t>
            </a:r>
          </a:p>
          <a:p>
            <a:pPr algn="r" rtl="1">
              <a:buFont typeface="Arial" panose="020B0604020202020204" pitchFamily="34" charset="0"/>
              <a:buChar char="•"/>
            </a:pPr>
            <a:r>
              <a:rPr lang="ar-DZ" sz="2400" dirty="0"/>
              <a:t>سمعة العلامة التجارية القوية </a:t>
            </a:r>
            <a:r>
              <a:rPr lang="ar-DZ" sz="2400" dirty="0" smtClean="0"/>
              <a:t>والتراث :  </a:t>
            </a:r>
            <a:r>
              <a:rPr lang="ar-DZ" sz="2400" dirty="0"/>
              <a:t>تتمتع فيراري بسمعة </a:t>
            </a:r>
            <a:r>
              <a:rPr lang="ar-DZ" sz="2400" dirty="0" err="1"/>
              <a:t>طوبلة</a:t>
            </a:r>
            <a:r>
              <a:rPr lang="ar-DZ" sz="2400" dirty="0"/>
              <a:t> في التميز في مجال السيارات الرياضية الفاخرة. تأسست العلامة التجارية في عام 1939، وقد </a:t>
            </a:r>
            <a:r>
              <a:rPr lang="ar-DZ" sz="2400" dirty="0" err="1"/>
              <a:t>اكنسبت</a:t>
            </a:r>
            <a:r>
              <a:rPr lang="ar-DZ" sz="2400" dirty="0"/>
              <a:t> منذ ذلك الحين مكانة مميزة ومعترف بها عالميًا لأدائها </a:t>
            </a:r>
            <a:r>
              <a:rPr lang="ar-DZ" sz="2400" dirty="0" err="1"/>
              <a:t>وحرفيتها</a:t>
            </a:r>
            <a:r>
              <a:rPr lang="ar-DZ" sz="2400" dirty="0"/>
              <a:t>. اعتبارًا من عام 2023، صنفت فيراري كأقوى علامة تجارية في العالم في قطاع </a:t>
            </a:r>
            <a:r>
              <a:rPr lang="ar-DZ" sz="2400" dirty="0" smtClean="0"/>
              <a:t>السيارات</a:t>
            </a:r>
          </a:p>
          <a:p>
            <a:pPr algn="r" rtl="1">
              <a:buFont typeface="Arial" panose="020B0604020202020204" pitchFamily="34" charset="0"/>
              <a:buChar char="•"/>
            </a:pPr>
            <a:r>
              <a:rPr lang="ar-DZ" sz="2400" dirty="0"/>
              <a:t>ولاء العملاء العالي وتكرار الأعمال </a:t>
            </a:r>
            <a:r>
              <a:rPr lang="ar-DZ" sz="2400" dirty="0" smtClean="0"/>
              <a:t>: ويظهر </a:t>
            </a:r>
            <a:r>
              <a:rPr lang="ar-DZ" sz="2400" dirty="0"/>
              <a:t>ولاء عملاء فيراري واضحاً، حيث يمتلك حوالي 70% من المشترين اكثر من سيارة فيراري واحدة. </a:t>
            </a:r>
            <a:endParaRPr lang="ar-DZ" sz="2400" dirty="0" smtClean="0"/>
          </a:p>
          <a:p>
            <a:pPr algn="r" rtl="1">
              <a:buFont typeface="Arial" panose="020B0604020202020204" pitchFamily="34" charset="0"/>
              <a:buChar char="•"/>
            </a:pPr>
            <a:r>
              <a:rPr lang="ar-DZ" sz="2400" dirty="0"/>
              <a:t>مكانة رائدة في سوق السيارات الرياضية الفاخرة </a:t>
            </a:r>
            <a:r>
              <a:rPr lang="ar-DZ" sz="2400" dirty="0" smtClean="0"/>
              <a:t>: وتحتل </a:t>
            </a:r>
            <a:r>
              <a:rPr lang="ar-DZ" sz="2400" dirty="0"/>
              <a:t>فيراري مكانة مهيمنة في سوق السيارات الرياضية الفاخرة، حيث تسيطر على اكثر من 25% من القطاع من حيث حجم المبيعات في عام 2022</a:t>
            </a:r>
            <a:endParaRPr lang="fr-FR" sz="2400" b="1" dirty="0">
              <a:solidFill>
                <a:schemeClr val="tx2"/>
              </a:solidFill>
            </a:endParaRPr>
          </a:p>
        </p:txBody>
      </p:sp>
    </p:spTree>
    <p:extLst>
      <p:ext uri="{BB962C8B-B14F-4D97-AF65-F5344CB8AC3E}">
        <p14:creationId xmlns:p14="http://schemas.microsoft.com/office/powerpoint/2010/main" val="585421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27700" y="1556793"/>
            <a:ext cx="6711654" cy="4691614"/>
          </a:xfrm>
        </p:spPr>
        <p:txBody>
          <a:bodyPr>
            <a:normAutofit/>
          </a:bodyPr>
          <a:lstStyle/>
          <a:p>
            <a:pPr algn="r" rtl="1">
              <a:buFont typeface="Arial" panose="020B0604020202020204" pitchFamily="34" charset="0"/>
              <a:buChar char="•"/>
            </a:pPr>
            <a:r>
              <a:rPr lang="ar-DZ" dirty="0"/>
              <a:t>الهندسة المتقدمة والتكنولوجيا المتطورة </a:t>
            </a:r>
            <a:r>
              <a:rPr lang="ar-DZ" dirty="0" smtClean="0"/>
              <a:t>: تستثمر </a:t>
            </a:r>
            <a:r>
              <a:rPr lang="ar-DZ" dirty="0"/>
              <a:t>فيراري </a:t>
            </a:r>
            <a:r>
              <a:rPr lang="ar-DZ" dirty="0" err="1"/>
              <a:t>بكتافة</a:t>
            </a:r>
            <a:r>
              <a:rPr lang="ar-DZ" dirty="0"/>
              <a:t> في البحث والتطوير، بميزانية تبلغ حوالي 1.7 مليار يورو (1.86 مليار دولار) في عام 2022. ويركز هذا الاستثمار على التكنولوجيا الهجينة، والكهرباء، وتحسين الديناميكا الهوائية في تصميمات سياراتها</a:t>
            </a:r>
            <a:r>
              <a:rPr lang="ar-DZ" dirty="0" smtClean="0"/>
              <a:t>.</a:t>
            </a:r>
          </a:p>
          <a:p>
            <a:pPr algn="r" rtl="1">
              <a:buFont typeface="Arial" panose="020B0604020202020204" pitchFamily="34" charset="0"/>
              <a:buChar char="•"/>
            </a:pPr>
            <a:r>
              <a:rPr lang="ar-DZ" dirty="0"/>
              <a:t>إنتاج حصري ومحدود يزيد من الرغبة </a:t>
            </a:r>
            <a:r>
              <a:rPr lang="ar-DZ" dirty="0" smtClean="0"/>
              <a:t>: تحد </a:t>
            </a:r>
            <a:r>
              <a:rPr lang="ar-DZ" dirty="0"/>
              <a:t>فيراري من إنتاجها بشكل استراتيجي للحفاظ على التفرد</a:t>
            </a:r>
            <a:r>
              <a:rPr lang="ar-DZ" dirty="0" smtClean="0"/>
              <a:t>.</a:t>
            </a:r>
            <a:r>
              <a:rPr lang="ar-DZ" dirty="0"/>
              <a:t> وبهدف هذا إلى زيادة الطلب والرغبة في </a:t>
            </a:r>
            <a:r>
              <a:rPr lang="ar-DZ" dirty="0" smtClean="0"/>
              <a:t>طرازاتها</a:t>
            </a:r>
          </a:p>
          <a:p>
            <a:pPr algn="r" rtl="1">
              <a:buFont typeface="Arial" panose="020B0604020202020204" pitchFamily="34" charset="0"/>
              <a:buChar char="•"/>
            </a:pPr>
            <a:r>
              <a:rPr lang="ar-DZ" dirty="0"/>
              <a:t>فريق الفورمولا 1 الناجح يعزز صورة العلامة </a:t>
            </a:r>
            <a:r>
              <a:rPr lang="ar-DZ" dirty="0" smtClean="0"/>
              <a:t>التجارية</a:t>
            </a:r>
          </a:p>
          <a:p>
            <a:pPr algn="r" rtl="1">
              <a:buFont typeface="Arial" panose="020B0604020202020204" pitchFamily="34" charset="0"/>
              <a:buChar char="•"/>
            </a:pPr>
            <a:r>
              <a:rPr lang="ar-DZ" dirty="0"/>
              <a:t>هوامش عالية وربحية </a:t>
            </a:r>
            <a:r>
              <a:rPr lang="ar-DZ" dirty="0" smtClean="0"/>
              <a:t>قوية</a:t>
            </a:r>
          </a:p>
          <a:p>
            <a:pPr algn="r" rtl="1">
              <a:buFont typeface="Arial" panose="020B0604020202020204" pitchFamily="34" charset="0"/>
              <a:buChar char="•"/>
            </a:pPr>
            <a:r>
              <a:rPr lang="ar-DZ" dirty="0"/>
              <a:t>شبكة توزيع عالمية قوية </a:t>
            </a:r>
            <a:r>
              <a:rPr lang="ar-DZ" dirty="0" smtClean="0"/>
              <a:t>: أنشأت </a:t>
            </a:r>
            <a:r>
              <a:rPr lang="ar-DZ" dirty="0"/>
              <a:t>فيراري شبكة توزيع عالمية قوية تضم أكثر من 200 وكيل حول العالم. وساهمت هذه الشبكة الواسعة في ارتفاع إيرادات الشركة إلى حوالي 5.5 مليار يورو (6.07 مليار دولار) في عام 2022.</a:t>
            </a:r>
            <a:endParaRPr lang="fr-FR" dirty="0"/>
          </a:p>
        </p:txBody>
      </p:sp>
    </p:spTree>
    <p:extLst>
      <p:ext uri="{BB962C8B-B14F-4D97-AF65-F5344CB8AC3E}">
        <p14:creationId xmlns:p14="http://schemas.microsoft.com/office/powerpoint/2010/main" val="2528030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816042"/>
          </a:xfrm>
        </p:spPr>
        <p:txBody>
          <a:bodyPr/>
          <a:lstStyle/>
          <a:p>
            <a:endParaRPr lang="fr-FR" dirty="0"/>
          </a:p>
        </p:txBody>
      </p:sp>
      <p:sp>
        <p:nvSpPr>
          <p:cNvPr id="3" name="Espace réservé du contenu 2"/>
          <p:cNvSpPr>
            <a:spLocks noGrp="1"/>
          </p:cNvSpPr>
          <p:nvPr>
            <p:ph idx="1"/>
          </p:nvPr>
        </p:nvSpPr>
        <p:spPr>
          <a:xfrm>
            <a:off x="827700" y="1484785"/>
            <a:ext cx="6711654" cy="4763622"/>
          </a:xfrm>
        </p:spPr>
        <p:txBody>
          <a:bodyPr>
            <a:normAutofit/>
          </a:bodyPr>
          <a:lstStyle/>
          <a:p>
            <a:pPr algn="r" rtl="1"/>
            <a:r>
              <a:rPr lang="ar-DZ" sz="2800" b="1" dirty="0" smtClean="0">
                <a:solidFill>
                  <a:schemeClr val="tx2"/>
                </a:solidFill>
              </a:rPr>
              <a:t>نقاط الضعف :</a:t>
            </a:r>
          </a:p>
          <a:p>
            <a:pPr algn="r" rtl="1">
              <a:buFont typeface="Arial" panose="020B0604020202020204" pitchFamily="34" charset="0"/>
              <a:buChar char="•"/>
            </a:pPr>
            <a:r>
              <a:rPr lang="ar-DZ" dirty="0"/>
              <a:t>ارتفاع تكاليف </a:t>
            </a:r>
            <a:r>
              <a:rPr lang="ar-DZ" dirty="0" smtClean="0"/>
              <a:t>الإنتاج </a:t>
            </a:r>
            <a:r>
              <a:rPr lang="ar-DZ" dirty="0"/>
              <a:t>بسبب التصنيع حسب </a:t>
            </a:r>
            <a:r>
              <a:rPr lang="ar-DZ" dirty="0" smtClean="0"/>
              <a:t>الطلب</a:t>
            </a:r>
          </a:p>
          <a:p>
            <a:pPr algn="r" rtl="1">
              <a:buFont typeface="Arial" panose="020B0604020202020204" pitchFamily="34" charset="0"/>
              <a:buChar char="•"/>
            </a:pPr>
            <a:r>
              <a:rPr lang="ar-DZ" dirty="0"/>
              <a:t>الاعتماد على سوق متخصصة مع العملاء الأثرياء </a:t>
            </a:r>
            <a:r>
              <a:rPr lang="ar-DZ" dirty="0" smtClean="0"/>
              <a:t>: تخدم </a:t>
            </a:r>
            <a:r>
              <a:rPr lang="ar-DZ" dirty="0"/>
              <a:t>الشركة في المقام الأول سوقًا متخصصة للأفراد الأثرياء. تقريبًا 80% من مبيعات فيراري تأتي من عملاء تتجاوز ثرواتهم الصافية 1 مليون دولار. وتحد هذه التبعية من إمكانات نمو السوق وتزيد من التعرض للتقلبات في ثروات قاعدة </a:t>
            </a:r>
            <a:r>
              <a:rPr lang="ar-DZ" dirty="0" smtClean="0"/>
              <a:t>عملائها</a:t>
            </a:r>
          </a:p>
          <a:p>
            <a:pPr algn="r" rtl="1">
              <a:buFont typeface="Arial" panose="020B0604020202020204" pitchFamily="34" charset="0"/>
              <a:buChar char="•"/>
            </a:pPr>
            <a:r>
              <a:rPr lang="ar-DZ" dirty="0"/>
              <a:t>مجموعة منتجات محدودة تركز على السيارات الرياضية </a:t>
            </a:r>
            <a:r>
              <a:rPr lang="ar-DZ" dirty="0" smtClean="0"/>
              <a:t>الراقية : </a:t>
            </a:r>
            <a:r>
              <a:rPr lang="ar-DZ" dirty="0"/>
              <a:t>نتكون مجموعة منتجات فيراري في المقام الأول من السيارات الرياضية عالية الأداء مع عدد أقل من النماذج مقارنة بالمصنعين الآخرين</a:t>
            </a:r>
            <a:r>
              <a:rPr lang="ar-DZ" dirty="0" smtClean="0"/>
              <a:t>.</a:t>
            </a:r>
          </a:p>
          <a:p>
            <a:pPr algn="r" rtl="1">
              <a:buFont typeface="Arial" panose="020B0604020202020204" pitchFamily="34" charset="0"/>
              <a:buChar char="•"/>
            </a:pPr>
            <a:r>
              <a:rPr lang="ar-DZ" dirty="0" smtClean="0"/>
              <a:t>التعرض </a:t>
            </a:r>
            <a:r>
              <a:rPr lang="ar-DZ" dirty="0"/>
              <a:t>المحتمل للانكماش </a:t>
            </a:r>
            <a:r>
              <a:rPr lang="ar-DZ" dirty="0" smtClean="0"/>
              <a:t>الاقتصادي</a:t>
            </a:r>
          </a:p>
          <a:p>
            <a:pPr algn="r" rtl="1">
              <a:buFont typeface="Arial" panose="020B0604020202020204" pitchFamily="34" charset="0"/>
              <a:buChar char="•"/>
            </a:pPr>
            <a:r>
              <a:rPr lang="ar-DZ" dirty="0"/>
              <a:t>ارتفاع تكاليف الضمان وخدمة ما بعد البيع </a:t>
            </a:r>
            <a:r>
              <a:rPr lang="ar-DZ" dirty="0" smtClean="0"/>
              <a:t>: تعتبر </a:t>
            </a:r>
            <a:r>
              <a:rPr lang="ar-DZ" dirty="0"/>
              <a:t>تكلفة تقديم الضمانات وخدمات ما بعد البيع لمركبات فيراري مرتفعة </a:t>
            </a:r>
            <a:r>
              <a:rPr lang="ar-DZ" dirty="0" smtClean="0"/>
              <a:t>نسبيًا</a:t>
            </a:r>
          </a:p>
          <a:p>
            <a:pPr algn="r" rtl="1">
              <a:buFont typeface="Arial" panose="020B0604020202020204" pitchFamily="34" charset="0"/>
              <a:buChar char="•"/>
            </a:pPr>
            <a:endParaRPr lang="fr-FR" dirty="0">
              <a:solidFill>
                <a:schemeClr val="tx2"/>
              </a:solidFill>
            </a:endParaRPr>
          </a:p>
        </p:txBody>
      </p:sp>
    </p:spTree>
    <p:extLst>
      <p:ext uri="{BB962C8B-B14F-4D97-AF65-F5344CB8AC3E}">
        <p14:creationId xmlns:p14="http://schemas.microsoft.com/office/powerpoint/2010/main" val="2852069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672026"/>
          </a:xfrm>
        </p:spPr>
        <p:txBody>
          <a:bodyPr/>
          <a:lstStyle/>
          <a:p>
            <a:endParaRPr lang="fr-FR" dirty="0"/>
          </a:p>
        </p:txBody>
      </p:sp>
      <p:sp>
        <p:nvSpPr>
          <p:cNvPr id="3" name="Espace réservé du contenu 2"/>
          <p:cNvSpPr>
            <a:spLocks noGrp="1"/>
          </p:cNvSpPr>
          <p:nvPr>
            <p:ph idx="1"/>
          </p:nvPr>
        </p:nvSpPr>
        <p:spPr>
          <a:xfrm>
            <a:off x="827700" y="1268760"/>
            <a:ext cx="6711654" cy="5400599"/>
          </a:xfrm>
        </p:spPr>
        <p:txBody>
          <a:bodyPr>
            <a:normAutofit/>
          </a:bodyPr>
          <a:lstStyle/>
          <a:p>
            <a:pPr algn="r" rtl="1"/>
            <a:r>
              <a:rPr lang="ar-DZ" sz="2800" b="1" dirty="0" smtClean="0">
                <a:solidFill>
                  <a:schemeClr val="tx2"/>
                </a:solidFill>
              </a:rPr>
              <a:t>الفرص :</a:t>
            </a:r>
          </a:p>
          <a:p>
            <a:pPr algn="r" rtl="1">
              <a:buFont typeface="Arial" panose="020B0604020202020204" pitchFamily="34" charset="0"/>
              <a:buChar char="•"/>
            </a:pPr>
            <a:r>
              <a:rPr lang="ar-DZ" dirty="0"/>
              <a:t>التوسع في الأسواق الفاخرة </a:t>
            </a:r>
            <a:r>
              <a:rPr lang="ar-DZ" dirty="0" smtClean="0"/>
              <a:t>الناشئة: </a:t>
            </a:r>
            <a:r>
              <a:rPr lang="ar-DZ" dirty="0"/>
              <a:t>نتمتع فيراري بفرص كبيرة للتوسع في الأسواق الفاخرة الناشئة</a:t>
            </a:r>
            <a:r>
              <a:rPr lang="ar-DZ" dirty="0" smtClean="0"/>
              <a:t>.</a:t>
            </a:r>
          </a:p>
          <a:p>
            <a:pPr algn="r" rtl="1">
              <a:buFont typeface="Arial" panose="020B0604020202020204" pitchFamily="34" charset="0"/>
              <a:buChar char="•"/>
            </a:pPr>
            <a:r>
              <a:rPr lang="ar-DZ" dirty="0"/>
              <a:t>التنويع من خلال عروض السيارات الهجينة والكهربائية </a:t>
            </a:r>
            <a:r>
              <a:rPr lang="ar-DZ" dirty="0" smtClean="0"/>
              <a:t>: تشهد </a:t>
            </a:r>
            <a:r>
              <a:rPr lang="ar-DZ" dirty="0"/>
              <a:t>صناعة السيارات تحولاً نموذجياً نحو الاستدامة. وبحلول عام 2025، من المتوقع أن 25% من إجمالي مبيعات فيراري سياتي من السيارات الهجينة او الكهربائية بالكامل، مما يساهم في نمو الإيرادات المتوقع 1 مليار يورو في هذا القطاع</a:t>
            </a:r>
            <a:r>
              <a:rPr lang="ar-DZ" dirty="0" smtClean="0"/>
              <a:t>.</a:t>
            </a:r>
          </a:p>
          <a:p>
            <a:pPr algn="r" rtl="1">
              <a:buFont typeface="Arial" panose="020B0604020202020204" pitchFamily="34" charset="0"/>
              <a:buChar char="•"/>
            </a:pPr>
            <a:r>
              <a:rPr lang="ar-DZ" dirty="0" smtClean="0"/>
              <a:t>النمو </a:t>
            </a:r>
            <a:r>
              <a:rPr lang="ar-DZ" dirty="0"/>
              <a:t>في البضائع ذات العلامات التجارية ومنتجات نمط الحياة أظهر قطاع البضائع التي تحمل علامة فيراري التجارية نموًا قويًا، حيث حقق نموًا تقريبيًا 200 مليون يورو في الإيرادات في عام 2022.</a:t>
            </a:r>
            <a:endParaRPr lang="ar-DZ" dirty="0" smtClean="0"/>
          </a:p>
          <a:p>
            <a:pPr algn="r" rtl="1">
              <a:buFont typeface="Arial" panose="020B0604020202020204" pitchFamily="34" charset="0"/>
              <a:buChar char="•"/>
            </a:pPr>
            <a:r>
              <a:rPr lang="ar-DZ" dirty="0"/>
              <a:t>الشراكات والتعاون الاستراتيجي في مجال الابتكارات التقنية ألدى فيراري الفرصة لتعزيز قدراتها التكنولوجية من خلال الشراكات الاستراتيجية. التعاون مع عمالقة التكنولوجيا، مثل تفاحة و جوجل، يمكن أن تعزز تجربة المستخدم من خلال دمج أنظمة المعلومات والترفيه المتقدمة وتقنيات الذكاء الاصطناعي المبتكرة</a:t>
            </a:r>
            <a:endParaRPr lang="ar-DZ" b="1" dirty="0" smtClean="0">
              <a:solidFill>
                <a:schemeClr val="tx2"/>
              </a:solidFill>
            </a:endParaRPr>
          </a:p>
        </p:txBody>
      </p:sp>
    </p:spTree>
    <p:extLst>
      <p:ext uri="{BB962C8B-B14F-4D97-AF65-F5344CB8AC3E}">
        <p14:creationId xmlns:p14="http://schemas.microsoft.com/office/powerpoint/2010/main" val="2904616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311986"/>
          </a:xfrm>
        </p:spPr>
        <p:txBody>
          <a:bodyPr/>
          <a:lstStyle/>
          <a:p>
            <a:endParaRPr lang="fr-FR" dirty="0"/>
          </a:p>
        </p:txBody>
      </p:sp>
      <p:sp>
        <p:nvSpPr>
          <p:cNvPr id="3" name="Espace réservé du contenu 2"/>
          <p:cNvSpPr>
            <a:spLocks noGrp="1"/>
          </p:cNvSpPr>
          <p:nvPr>
            <p:ph idx="1"/>
          </p:nvPr>
        </p:nvSpPr>
        <p:spPr>
          <a:xfrm>
            <a:off x="827700" y="1268759"/>
            <a:ext cx="6711654" cy="4979647"/>
          </a:xfrm>
        </p:spPr>
        <p:txBody>
          <a:bodyPr/>
          <a:lstStyle/>
          <a:p>
            <a:pPr algn="r" rtl="1">
              <a:buFont typeface="Arial" panose="020B0604020202020204" pitchFamily="34" charset="0"/>
              <a:buChar char="•"/>
            </a:pPr>
            <a:r>
              <a:rPr lang="ar-DZ" dirty="0"/>
              <a:t>تعزيز تجارب العملاء من خلال المشاركة </a:t>
            </a:r>
            <a:r>
              <a:rPr lang="ar-DZ" dirty="0" smtClean="0"/>
              <a:t>الرقمية : </a:t>
            </a:r>
            <a:r>
              <a:rPr lang="ar-DZ" dirty="0"/>
              <a:t>يمكن لاستراتيجيات المشاركة الرقمية أن تعزز بشكل كبير تجارب عملاء فيراري. بحسب استطلاع أجراه </a:t>
            </a:r>
            <a:r>
              <a:rPr lang="ar-DZ" dirty="0" err="1"/>
              <a:t>ماكينزي</a:t>
            </a:r>
            <a:r>
              <a:rPr lang="ar-DZ" dirty="0"/>
              <a:t> </a:t>
            </a:r>
            <a:r>
              <a:rPr lang="ar-DZ" dirty="0" err="1"/>
              <a:t>وشركاهيمكن</a:t>
            </a:r>
            <a:r>
              <a:rPr lang="ar-DZ" dirty="0"/>
              <a:t> للشركات التي تتفوق في تجربة العملاء ان تزيد إيراداتها من خلال 5% إلى 10% سنويا</a:t>
            </a:r>
            <a:r>
              <a:rPr lang="ar-DZ" dirty="0" smtClean="0"/>
              <a:t>.</a:t>
            </a:r>
          </a:p>
          <a:p>
            <a:pPr algn="r" rtl="1">
              <a:buFont typeface="Arial" panose="020B0604020202020204" pitchFamily="34" charset="0"/>
              <a:buChar char="•"/>
            </a:pPr>
            <a:r>
              <a:rPr lang="ar-DZ" dirty="0"/>
              <a:t>تطوير نماذج محدودة الإصدار لتعزيز </a:t>
            </a:r>
            <a:r>
              <a:rPr lang="ar-DZ" dirty="0" smtClean="0"/>
              <a:t>التفرد : </a:t>
            </a:r>
            <a:r>
              <a:rPr lang="ar-DZ" dirty="0"/>
              <a:t>تستمر استراتيجية فيراري في تقديم نماذج محدودة الإصدار في تحقيق نتائج إيجابية</a:t>
            </a:r>
            <a:r>
              <a:rPr lang="ar-DZ" dirty="0" smtClean="0"/>
              <a:t>.</a:t>
            </a:r>
          </a:p>
          <a:p>
            <a:pPr algn="r" rtl="1">
              <a:buFont typeface="Arial" panose="020B0604020202020204" pitchFamily="34" charset="0"/>
              <a:buChar char="•"/>
            </a:pPr>
            <a:r>
              <a:rPr lang="ar-DZ" dirty="0"/>
              <a:t>النمو المحتمل في سوق سيارات فيراري </a:t>
            </a:r>
            <a:r>
              <a:rPr lang="ar-DZ" dirty="0" smtClean="0"/>
              <a:t>المستعملة : </a:t>
            </a:r>
            <a:r>
              <a:rPr lang="ar-DZ" dirty="0"/>
              <a:t>يشهد سوق السيارات الفاخرة المملوكة مسبقًا نموًا بقيمة تقريبية 30 مليار يورو في عام 2022، مع توقعات بالنمو بمعدل نمو سنوي مركب يبلغ 10% حتى عام 2030. ويمكن لفيراري الاستفادة من ذلك من خلال إطلاق برنامج معتمد للسيارات المستعملة، مما يعزز ولاء العملاء وقيمة العلامة التجارية.</a:t>
            </a:r>
            <a:endParaRPr lang="fr-FR" dirty="0"/>
          </a:p>
        </p:txBody>
      </p:sp>
    </p:spTree>
    <p:extLst>
      <p:ext uri="{BB962C8B-B14F-4D97-AF65-F5344CB8AC3E}">
        <p14:creationId xmlns:p14="http://schemas.microsoft.com/office/powerpoint/2010/main" val="1961274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528010"/>
          </a:xfrm>
        </p:spPr>
        <p:txBody>
          <a:bodyPr/>
          <a:lstStyle/>
          <a:p>
            <a:endParaRPr lang="fr-FR" dirty="0"/>
          </a:p>
        </p:txBody>
      </p:sp>
      <p:sp>
        <p:nvSpPr>
          <p:cNvPr id="3" name="Espace réservé du contenu 2"/>
          <p:cNvSpPr>
            <a:spLocks noGrp="1"/>
          </p:cNvSpPr>
          <p:nvPr>
            <p:ph idx="1"/>
          </p:nvPr>
        </p:nvSpPr>
        <p:spPr>
          <a:xfrm>
            <a:off x="827700" y="1268760"/>
            <a:ext cx="6711654" cy="5472607"/>
          </a:xfrm>
        </p:spPr>
        <p:txBody>
          <a:bodyPr>
            <a:normAutofit/>
          </a:bodyPr>
          <a:lstStyle/>
          <a:p>
            <a:pPr algn="r" rtl="1"/>
            <a:r>
              <a:rPr lang="ar-DZ" sz="2800" b="1" dirty="0" smtClean="0">
                <a:solidFill>
                  <a:schemeClr val="tx2"/>
                </a:solidFill>
              </a:rPr>
              <a:t>التهديدات :</a:t>
            </a:r>
          </a:p>
          <a:p>
            <a:pPr algn="r" rtl="1">
              <a:buFont typeface="Arial" panose="020B0604020202020204" pitchFamily="34" charset="0"/>
              <a:buChar char="•"/>
            </a:pPr>
            <a:r>
              <a:rPr lang="ar-DZ" dirty="0"/>
              <a:t>منافسة شديدة من شركات صناعة السيارات الفاخرة </a:t>
            </a:r>
            <a:r>
              <a:rPr lang="ar-DZ" dirty="0" smtClean="0"/>
              <a:t>الأخرى : </a:t>
            </a:r>
            <a:r>
              <a:rPr lang="ar-DZ" dirty="0"/>
              <a:t>اصبح سوق السيارات الفاخرة مشبعًا بشكل متزايد بعلامات تجارية مثل لامبور غيني, بورش، و استون مارتن وطرح تحديات خطيرة</a:t>
            </a:r>
            <a:r>
              <a:rPr lang="ar-DZ" dirty="0" smtClean="0"/>
              <a:t>.</a:t>
            </a:r>
          </a:p>
          <a:p>
            <a:pPr algn="r" rtl="1">
              <a:buFont typeface="Arial" panose="020B0604020202020204" pitchFamily="34" charset="0"/>
              <a:buChar char="•"/>
            </a:pPr>
            <a:r>
              <a:rPr lang="ar-DZ" dirty="0"/>
              <a:t>عدم الاستقرار الاقتصادي الذي يؤثر على الأفراد ذوي الثروات </a:t>
            </a:r>
            <a:r>
              <a:rPr lang="ar-DZ" dirty="0" smtClean="0"/>
              <a:t>العالية : </a:t>
            </a:r>
            <a:r>
              <a:rPr lang="ar-DZ" dirty="0"/>
              <a:t>من المحتمل أن يكون للانكماش الاقتصادي </a:t>
            </a:r>
            <a:r>
              <a:rPr lang="ar-DZ" dirty="0" err="1"/>
              <a:t>تاثير</a:t>
            </a:r>
            <a:r>
              <a:rPr lang="ar-DZ" dirty="0"/>
              <a:t> سلبي الأفراد ذوي الثروات العالية (الاثرياء)، مما قد يؤدي إلى انخفاض الطلب على السلع </a:t>
            </a:r>
            <a:r>
              <a:rPr lang="ar-DZ" dirty="0" smtClean="0"/>
              <a:t>الفاخرة</a:t>
            </a:r>
          </a:p>
          <a:p>
            <a:pPr algn="r" rtl="1">
              <a:buFont typeface="Arial" panose="020B0604020202020204" pitchFamily="34" charset="0"/>
              <a:buChar char="•"/>
            </a:pPr>
            <a:r>
              <a:rPr lang="ar-DZ" dirty="0"/>
              <a:t>اللوائح البيئية الصارمة التي تؤثر على </a:t>
            </a:r>
            <a:r>
              <a:rPr lang="ar-DZ" dirty="0" smtClean="0"/>
              <a:t>الإنتاج : </a:t>
            </a:r>
            <a:r>
              <a:rPr lang="ar-DZ" dirty="0"/>
              <a:t>يواجه فيراري ضغوطًا متزايدة من تنظيمات بيئية في جميع أنحاء العالم، وخاصة في الاتحاد الأوروبي</a:t>
            </a:r>
            <a:r>
              <a:rPr lang="ar-DZ" dirty="0" smtClean="0"/>
              <a:t>.</a:t>
            </a:r>
          </a:p>
          <a:p>
            <a:pPr algn="r" rtl="1">
              <a:buFont typeface="Arial" panose="020B0604020202020204" pitchFamily="34" charset="0"/>
              <a:buChar char="•"/>
            </a:pPr>
            <a:r>
              <a:rPr lang="ar-DZ" dirty="0"/>
              <a:t>تقلبات العملة تؤثر على المبيعات </a:t>
            </a:r>
            <a:r>
              <a:rPr lang="ar-DZ" dirty="0" smtClean="0"/>
              <a:t>الدولية</a:t>
            </a:r>
          </a:p>
          <a:p>
            <a:pPr algn="r" rtl="1">
              <a:buFont typeface="Arial" panose="020B0604020202020204" pitchFamily="34" charset="0"/>
              <a:buChar char="•"/>
            </a:pPr>
            <a:r>
              <a:rPr lang="ar-DZ" dirty="0"/>
              <a:t>الدعاية السلبية من أداء رياضة السيارات أو الاستدعاءات يمكن أن تتعرض سمعة فيراري للخطر بسبب الأداء الضعيف في رياضة السيارات أو عمليات سحب المنتجات. في عام 2021، واجهت فيراري عملية سحب أثرت على مدى فترة </a:t>
            </a:r>
            <a:r>
              <a:rPr lang="ar-DZ" dirty="0" err="1"/>
              <a:t>طوبلة</a:t>
            </a:r>
            <a:r>
              <a:rPr lang="ar-DZ" dirty="0"/>
              <a:t> 5000 مركبة بسبب مشاكل الوسادة الهوائية</a:t>
            </a:r>
            <a:endParaRPr lang="fr-FR" b="1" dirty="0">
              <a:solidFill>
                <a:schemeClr val="tx2"/>
              </a:solidFill>
            </a:endParaRPr>
          </a:p>
        </p:txBody>
      </p:sp>
    </p:spTree>
    <p:extLst>
      <p:ext uri="{BB962C8B-B14F-4D97-AF65-F5344CB8AC3E}">
        <p14:creationId xmlns:p14="http://schemas.microsoft.com/office/powerpoint/2010/main" val="2506543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Font typeface="Arial" panose="020B0604020202020204" pitchFamily="34" charset="0"/>
              <a:buChar char="•"/>
            </a:pPr>
            <a:r>
              <a:rPr lang="ar-DZ" dirty="0"/>
              <a:t>الاضطرابات التكنولوجية الناجمة عن السيارات الكهربائية والمركبات ذاتية </a:t>
            </a:r>
            <a:r>
              <a:rPr lang="ar-DZ" dirty="0" smtClean="0"/>
              <a:t>القيادة : </a:t>
            </a:r>
            <a:r>
              <a:rPr lang="ar-DZ" dirty="0"/>
              <a:t>التحول نحو المركبات الكهربائية وذاتية القيادة يمثل تهديدًا كبيرًا لمصنعي السيارات </a:t>
            </a:r>
            <a:r>
              <a:rPr lang="ar-DZ" dirty="0" smtClean="0"/>
              <a:t>التقليديين</a:t>
            </a:r>
          </a:p>
          <a:p>
            <a:pPr algn="r" rtl="1">
              <a:buFont typeface="Arial" panose="020B0604020202020204" pitchFamily="34" charset="0"/>
              <a:buChar char="•"/>
            </a:pPr>
            <a:r>
              <a:rPr lang="ar-DZ" dirty="0"/>
              <a:t>خطر تخفيف العلامة التجارية مع الإفراط في التوسع أو التنويع تتضمن استراتيجية نمو فيراري تقديم المزيد من الطرازات. ومع ذلك، هناك خطر تخفيف العلامة التجارية. إذا قامت الشركة بتوسيع </a:t>
            </a:r>
            <a:r>
              <a:rPr lang="ar-DZ" dirty="0" smtClean="0"/>
              <a:t>تشكيلتها(7)</a:t>
            </a:r>
            <a:endParaRPr lang="fr-FR" dirty="0"/>
          </a:p>
        </p:txBody>
      </p:sp>
    </p:spTree>
    <p:extLst>
      <p:ext uri="{BB962C8B-B14F-4D97-AF65-F5344CB8AC3E}">
        <p14:creationId xmlns:p14="http://schemas.microsoft.com/office/powerpoint/2010/main" val="2117140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0"/>
            <a:ext cx="7055380" cy="1896162"/>
          </a:xfrm>
        </p:spPr>
        <p:txBody>
          <a:bodyPr/>
          <a:lstStyle/>
          <a:p>
            <a:pPr algn="ctr" rtl="1"/>
            <a:r>
              <a:rPr lang="ar-DZ" b="1" u="sng" dirty="0">
                <a:effectLst>
                  <a:outerShdw blurRad="38100" dist="38100" dir="2700000" algn="tl">
                    <a:srgbClr val="000000">
                      <a:alpha val="43137"/>
                    </a:srgbClr>
                  </a:outerShdw>
                </a:effectLst>
              </a:rPr>
              <a:t/>
            </a:r>
            <a:br>
              <a:rPr lang="ar-DZ" b="1" u="sng" dirty="0">
                <a:effectLst>
                  <a:outerShdw blurRad="38100" dist="38100" dir="2700000" algn="tl">
                    <a:srgbClr val="000000">
                      <a:alpha val="43137"/>
                    </a:srgbClr>
                  </a:outerShdw>
                </a:effectLst>
              </a:rPr>
            </a:br>
            <a:r>
              <a:rPr lang="ar-DZ" b="1" u="sng" dirty="0">
                <a:effectLst>
                  <a:outerShdw blurRad="38100" dist="38100" dir="2700000" algn="tl">
                    <a:srgbClr val="000000">
                      <a:alpha val="43137"/>
                    </a:srgbClr>
                  </a:outerShdw>
                </a:effectLst>
              </a:rPr>
              <a:t>نموذج القوى الخمس </a:t>
            </a:r>
            <a:r>
              <a:rPr lang="ar-DZ" b="1" u="sng" dirty="0" err="1" smtClean="0">
                <a:effectLst>
                  <a:outerShdw blurRad="38100" dist="38100" dir="2700000" algn="tl">
                    <a:srgbClr val="000000">
                      <a:alpha val="43137"/>
                    </a:srgbClr>
                  </a:outerShdw>
                </a:effectLst>
              </a:rPr>
              <a:t>لبورتر</a:t>
            </a:r>
            <a:r>
              <a:rPr lang="ar-DZ" b="1" u="sng" dirty="0" smtClean="0">
                <a:effectLst>
                  <a:outerShdw blurRad="38100" dist="38100" dir="2700000" algn="tl">
                    <a:srgbClr val="000000">
                      <a:alpha val="43137"/>
                    </a:srgbClr>
                  </a:outerShdw>
                </a:effectLst>
              </a:rPr>
              <a:t> لشركة فيراري </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8436" y="2132856"/>
            <a:ext cx="6711654" cy="4195481"/>
          </a:xfrm>
        </p:spPr>
        <p:txBody>
          <a:bodyPr>
            <a:normAutofit/>
          </a:bodyPr>
          <a:lstStyle/>
          <a:p>
            <a:pPr marL="0" indent="0" algn="r" rtl="1">
              <a:buNone/>
            </a:pPr>
            <a:r>
              <a:rPr lang="ar-DZ" sz="2400" b="1" dirty="0" smtClean="0">
                <a:solidFill>
                  <a:schemeClr val="accent1"/>
                </a:solidFill>
              </a:rPr>
              <a:t>1_</a:t>
            </a:r>
            <a:r>
              <a:rPr lang="ar-DZ" sz="2400" b="1" dirty="0" smtClean="0">
                <a:solidFill>
                  <a:schemeClr val="tx2"/>
                </a:solidFill>
              </a:rPr>
              <a:t> تهديد </a:t>
            </a:r>
            <a:r>
              <a:rPr lang="ar-DZ" sz="2400" b="1" dirty="0">
                <a:solidFill>
                  <a:schemeClr val="tx2"/>
                </a:solidFill>
              </a:rPr>
              <a:t>الوافدين </a:t>
            </a:r>
            <a:r>
              <a:rPr lang="ar-DZ" sz="2400" b="1" dirty="0" smtClean="0">
                <a:solidFill>
                  <a:schemeClr val="tx2"/>
                </a:solidFill>
              </a:rPr>
              <a:t>الجدد</a:t>
            </a:r>
            <a:r>
              <a:rPr lang="ar-DZ" sz="2400" dirty="0" smtClean="0"/>
              <a:t>: </a:t>
            </a:r>
            <a:r>
              <a:rPr lang="ar-DZ" sz="2400" dirty="0"/>
              <a:t>- فيراري علامة تجارية مرموقة في صناعة السيارات الفاخرة. العوائق للدخول تشمل الحاجة إلى استثمار كبير في التكنولوجيا والابتكار، بالإضافة إلى سمعة العلامة التجارية. </a:t>
            </a:r>
            <a:endParaRPr lang="ar-DZ" sz="2400" dirty="0" smtClean="0"/>
          </a:p>
          <a:p>
            <a:pPr marL="0" indent="0" algn="r" rtl="1">
              <a:buNone/>
            </a:pPr>
            <a:r>
              <a:rPr lang="ar-DZ" sz="2400" b="1" dirty="0" smtClean="0">
                <a:solidFill>
                  <a:schemeClr val="accent1"/>
                </a:solidFill>
              </a:rPr>
              <a:t>2</a:t>
            </a:r>
            <a:r>
              <a:rPr lang="ar-DZ" sz="2400" dirty="0" smtClean="0">
                <a:solidFill>
                  <a:schemeClr val="accent1"/>
                </a:solidFill>
              </a:rPr>
              <a:t>_ </a:t>
            </a:r>
            <a:r>
              <a:rPr lang="ar-DZ" sz="2400" b="1" dirty="0" smtClean="0">
                <a:solidFill>
                  <a:schemeClr val="tx2"/>
                </a:solidFill>
              </a:rPr>
              <a:t>قوة الموردين</a:t>
            </a:r>
            <a:r>
              <a:rPr lang="ar-DZ" sz="2400" dirty="0" smtClean="0">
                <a:solidFill>
                  <a:schemeClr val="tx2"/>
                </a:solidFill>
              </a:rPr>
              <a:t>: </a:t>
            </a:r>
            <a:r>
              <a:rPr lang="ar-DZ" sz="2400" dirty="0"/>
              <a:t>- تعتمد فيراري على موردين متخصصين لتوفير قطع الغيار والمواد عالية الجودة. هذه القوة محدودة بسبب عدد الموردين </a:t>
            </a:r>
            <a:r>
              <a:rPr lang="ar-DZ" sz="2400" dirty="0" smtClean="0"/>
              <a:t>المتخصصين.</a:t>
            </a:r>
          </a:p>
          <a:p>
            <a:pPr marL="0" indent="0" algn="r" rtl="1">
              <a:buNone/>
            </a:pPr>
            <a:r>
              <a:rPr lang="ar-DZ" sz="2400" dirty="0" smtClean="0"/>
              <a:t> </a:t>
            </a:r>
            <a:r>
              <a:rPr lang="ar-DZ" sz="2400" b="1" dirty="0" smtClean="0">
                <a:solidFill>
                  <a:schemeClr val="accent1"/>
                </a:solidFill>
              </a:rPr>
              <a:t>3</a:t>
            </a:r>
            <a:r>
              <a:rPr lang="ar-DZ" sz="2400" dirty="0" smtClean="0">
                <a:solidFill>
                  <a:schemeClr val="accent1"/>
                </a:solidFill>
              </a:rPr>
              <a:t>_ </a:t>
            </a:r>
            <a:r>
              <a:rPr lang="ar-DZ" sz="2400" b="1" dirty="0" smtClean="0">
                <a:solidFill>
                  <a:schemeClr val="tx2"/>
                </a:solidFill>
              </a:rPr>
              <a:t>قوة المشترين</a:t>
            </a:r>
            <a:r>
              <a:rPr lang="ar-DZ" sz="2400" dirty="0" smtClean="0">
                <a:solidFill>
                  <a:schemeClr val="tx2"/>
                </a:solidFill>
              </a:rPr>
              <a:t>: </a:t>
            </a:r>
            <a:r>
              <a:rPr lang="ar-DZ" sz="2400" dirty="0"/>
              <a:t>- العملاء في سوق السيارات الفاخرة يتمتعون بقدرة على التفاوض، لكن ولاء العملاء لعلامة فيراري يخفف من هذه القوة.</a:t>
            </a:r>
            <a:endParaRPr lang="fr-FR" sz="2400" dirty="0"/>
          </a:p>
        </p:txBody>
      </p:sp>
    </p:spTree>
    <p:extLst>
      <p:ext uri="{BB962C8B-B14F-4D97-AF65-F5344CB8AC3E}">
        <p14:creationId xmlns:p14="http://schemas.microsoft.com/office/powerpoint/2010/main" val="1112218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20688"/>
            <a:ext cx="7055380" cy="1400530"/>
          </a:xfrm>
        </p:spPr>
        <p:txBody>
          <a:bodyPr/>
          <a:lstStyle/>
          <a:p>
            <a:pPr algn="ctr" rtl="1"/>
            <a:r>
              <a:rPr lang="ar-DZ" b="1" u="sng" dirty="0" smtClean="0">
                <a:effectLst>
                  <a:outerShdw blurRad="38100" dist="38100" dir="2700000" algn="tl">
                    <a:srgbClr val="000000">
                      <a:alpha val="43137"/>
                    </a:srgbClr>
                  </a:outerShdw>
                </a:effectLst>
              </a:rPr>
              <a:t>التعريف بالشركة</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86265" y="1484784"/>
            <a:ext cx="8361085" cy="4923710"/>
          </a:xfrm>
        </p:spPr>
        <p:txBody>
          <a:bodyPr>
            <a:normAutofit/>
          </a:bodyPr>
          <a:lstStyle/>
          <a:p>
            <a:pPr marL="114300" indent="0" algn="r" rtl="1">
              <a:buNone/>
            </a:pPr>
            <a:r>
              <a:rPr lang="ar-DZ" sz="2400" dirty="0" smtClean="0"/>
              <a:t>تأسست شركة فيراري </a:t>
            </a:r>
            <a:r>
              <a:rPr lang="ar-DZ" sz="2400" dirty="0"/>
              <a:t>عام </a:t>
            </a:r>
            <a:r>
              <a:rPr lang="ar-DZ" sz="2400" dirty="0" smtClean="0"/>
              <a:t>1947 </a:t>
            </a:r>
            <a:r>
              <a:rPr lang="ar-DZ" sz="2400" dirty="0"/>
              <a:t>على يد </a:t>
            </a:r>
            <a:r>
              <a:rPr lang="ar-DZ" sz="2400" dirty="0" err="1"/>
              <a:t>إينزو</a:t>
            </a:r>
            <a:r>
              <a:rPr lang="ar-DZ" sz="2400" dirty="0"/>
              <a:t> </a:t>
            </a:r>
            <a:r>
              <a:rPr lang="ar-DZ" sz="2400" dirty="0" smtClean="0"/>
              <a:t>فيراري ,تشتهر في </a:t>
            </a:r>
            <a:r>
              <a:rPr lang="ar-DZ" sz="2400" dirty="0"/>
              <a:t>صناعة السيارات السريعة والفخمة </a:t>
            </a:r>
            <a:r>
              <a:rPr lang="ar-DZ" sz="2400" dirty="0" smtClean="0"/>
              <a:t>والمتطوّرة,. </a:t>
            </a:r>
            <a:r>
              <a:rPr lang="ar-DZ" sz="2400" dirty="0"/>
              <a:t>مقرّ الشركة </a:t>
            </a:r>
            <a:r>
              <a:rPr lang="ar-DZ" sz="2400" dirty="0" smtClean="0"/>
              <a:t>الرئيسي إيطاليا - </a:t>
            </a:r>
            <a:r>
              <a:rPr lang="ar-DZ" sz="2400" dirty="0" err="1" smtClean="0"/>
              <a:t>مارانيلو</a:t>
            </a:r>
            <a:r>
              <a:rPr lang="ar-DZ" sz="2400" dirty="0"/>
              <a:t>, تُباع سيارات </a:t>
            </a:r>
            <a:r>
              <a:rPr lang="ar-DZ" sz="2400" dirty="0" smtClean="0"/>
              <a:t>فيراري في </a:t>
            </a:r>
            <a:r>
              <a:rPr lang="ar-DZ" sz="2400" dirty="0"/>
              <a:t>أكثر من 60 </a:t>
            </a:r>
            <a:r>
              <a:rPr lang="ar-DZ" sz="2400" dirty="0" smtClean="0"/>
              <a:t>سوقًا حول </a:t>
            </a:r>
            <a:r>
              <a:rPr lang="ar-DZ" sz="2400" dirty="0"/>
              <a:t>العالم من </a:t>
            </a:r>
            <a:r>
              <a:rPr lang="ar-DZ" sz="2400" dirty="0" smtClean="0"/>
              <a:t>خلال شبكة </a:t>
            </a:r>
            <a:r>
              <a:rPr lang="ar-DZ" sz="2400" dirty="0"/>
              <a:t>تضم </a:t>
            </a:r>
            <a:r>
              <a:rPr lang="ar-DZ" sz="2400" dirty="0" smtClean="0"/>
              <a:t>حوالي170 </a:t>
            </a:r>
            <a:r>
              <a:rPr lang="ar-DZ" sz="2400" dirty="0"/>
              <a:t>موزعًا معتمدًا, </a:t>
            </a:r>
            <a:r>
              <a:rPr lang="ar-DZ" sz="2400" dirty="0" smtClean="0"/>
              <a:t>وتعد </a:t>
            </a:r>
            <a:r>
              <a:rPr lang="ar-DZ" sz="2400" dirty="0"/>
              <a:t>جميع </a:t>
            </a:r>
            <a:r>
              <a:rPr lang="ar-DZ" sz="2400" dirty="0" err="1" smtClean="0"/>
              <a:t>عناصرسيارة</a:t>
            </a:r>
            <a:r>
              <a:rPr lang="ar-DZ" sz="2400" dirty="0" smtClean="0"/>
              <a:t> </a:t>
            </a:r>
            <a:r>
              <a:rPr lang="ar-DZ" sz="2400" dirty="0"/>
              <a:t>فيراري قابلة </a:t>
            </a:r>
            <a:r>
              <a:rPr lang="ar-DZ" sz="2400" dirty="0" smtClean="0"/>
              <a:t>للتصميم </a:t>
            </a:r>
            <a:r>
              <a:rPr lang="ar-DZ" sz="2400" dirty="0"/>
              <a:t>بشكل خاص </a:t>
            </a:r>
            <a:r>
              <a:rPr lang="ar-DZ" sz="2400" dirty="0" smtClean="0"/>
              <a:t>حسب رغبة المشتري</a:t>
            </a:r>
            <a:r>
              <a:rPr lang="ar-DZ" sz="2400" b="1" dirty="0" smtClean="0"/>
              <a:t>.(1)</a:t>
            </a:r>
          </a:p>
          <a:p>
            <a:pPr marL="571500" indent="-457200" algn="r" rtl="1"/>
            <a:r>
              <a:rPr lang="ar-DZ" sz="2400" b="1" dirty="0" smtClean="0">
                <a:solidFill>
                  <a:schemeClr val="tx2"/>
                </a:solidFill>
              </a:rPr>
              <a:t>رقم اعمالها : </a:t>
            </a:r>
            <a:r>
              <a:rPr lang="ar-DZ" sz="2400" dirty="0"/>
              <a:t>في عام 2022، </a:t>
            </a:r>
            <a:endParaRPr lang="ar-DZ" sz="2400" dirty="0" smtClean="0"/>
          </a:p>
          <a:p>
            <a:pPr marL="114300" indent="0" algn="r" rtl="1">
              <a:buNone/>
            </a:pPr>
            <a:r>
              <a:rPr lang="ar-DZ" sz="2400" dirty="0" smtClean="0"/>
              <a:t>حققت </a:t>
            </a:r>
            <a:r>
              <a:rPr lang="ar-DZ" sz="2400" dirty="0"/>
              <a:t>شركة فيراري إيرادات </a:t>
            </a:r>
            <a:endParaRPr lang="ar-DZ" sz="2400" dirty="0" smtClean="0"/>
          </a:p>
          <a:p>
            <a:pPr marL="114300" indent="0" algn="r" rtl="1">
              <a:buNone/>
            </a:pPr>
            <a:r>
              <a:rPr lang="ar-DZ" sz="2400" dirty="0" smtClean="0"/>
              <a:t>تقارب </a:t>
            </a:r>
            <a:r>
              <a:rPr lang="ar-DZ" sz="2400" dirty="0"/>
              <a:t>5.7 مليار يورو. كانت </a:t>
            </a:r>
            <a:endParaRPr lang="ar-DZ" sz="2400" dirty="0" smtClean="0"/>
          </a:p>
          <a:p>
            <a:pPr marL="114300" indent="0" algn="r" rtl="1">
              <a:buNone/>
            </a:pPr>
            <a:r>
              <a:rPr lang="ar-DZ" sz="2400" dirty="0" smtClean="0"/>
              <a:t>سنة </a:t>
            </a:r>
            <a:r>
              <a:rPr lang="ar-DZ" sz="2400" dirty="0"/>
              <a:t>جيدة بالنسبة لهم، مع زيادة </a:t>
            </a:r>
            <a:endParaRPr lang="ar-DZ" sz="2400" dirty="0" smtClean="0"/>
          </a:p>
          <a:p>
            <a:pPr marL="114300" indent="0" algn="r" rtl="1">
              <a:buNone/>
            </a:pPr>
            <a:r>
              <a:rPr lang="ar-DZ" sz="2400" dirty="0" smtClean="0"/>
              <a:t>في </a:t>
            </a:r>
            <a:r>
              <a:rPr lang="ar-DZ" sz="2400" dirty="0"/>
              <a:t>مبيعات السيارات الفاخرة.</a:t>
            </a:r>
            <a:endParaRPr lang="fr-FR" sz="2400" b="1" dirty="0"/>
          </a:p>
        </p:txBody>
      </p:sp>
      <p:pic>
        <p:nvPicPr>
          <p:cNvPr id="5"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717032"/>
            <a:ext cx="3815722" cy="2206394"/>
          </a:xfrm>
          <a:prstGeom prst="rect">
            <a:avLst/>
          </a:prstGeom>
          <a:solidFill>
            <a:schemeClr val="accent2"/>
          </a:solidFill>
          <a:ln w="76200">
            <a:solidFill>
              <a:schemeClr val="accent1"/>
            </a:solidFill>
          </a:ln>
        </p:spPr>
      </p:pic>
    </p:spTree>
    <p:extLst>
      <p:ext uri="{BB962C8B-B14F-4D97-AF65-F5344CB8AC3E}">
        <p14:creationId xmlns:p14="http://schemas.microsoft.com/office/powerpoint/2010/main" val="1724408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r" rtl="1">
              <a:buNone/>
            </a:pPr>
            <a:r>
              <a:rPr lang="ar-DZ" sz="2400" b="1" dirty="0" smtClean="0">
                <a:solidFill>
                  <a:schemeClr val="accent1"/>
                </a:solidFill>
              </a:rPr>
              <a:t>4_ </a:t>
            </a:r>
            <a:r>
              <a:rPr lang="ar-DZ" sz="2400" b="1" dirty="0" smtClean="0">
                <a:solidFill>
                  <a:schemeClr val="tx2"/>
                </a:solidFill>
              </a:rPr>
              <a:t>تهديد </a:t>
            </a:r>
            <a:r>
              <a:rPr lang="ar-DZ" sz="2400" b="1" dirty="0">
                <a:solidFill>
                  <a:schemeClr val="tx2"/>
                </a:solidFill>
              </a:rPr>
              <a:t>المنتجات </a:t>
            </a:r>
            <a:r>
              <a:rPr lang="ar-DZ" sz="2400" b="1" dirty="0" smtClean="0">
                <a:solidFill>
                  <a:schemeClr val="tx2"/>
                </a:solidFill>
              </a:rPr>
              <a:t>البديلة</a:t>
            </a:r>
            <a:r>
              <a:rPr lang="ar-DZ" sz="2400" dirty="0" smtClean="0"/>
              <a:t>: </a:t>
            </a:r>
            <a:r>
              <a:rPr lang="ar-DZ" sz="2400" dirty="0"/>
              <a:t>- رغم وجود بدائل مثل السيارات الكهربائية الفاخرة أو السيارات الرياضية الأخرى، تظل فيراري متميزة بجودتها وأدائها الفريد، مما يقلل من تأثير هذا التهديد. </a:t>
            </a:r>
            <a:endParaRPr lang="ar-DZ" sz="2400" dirty="0" smtClean="0"/>
          </a:p>
          <a:p>
            <a:pPr marL="0" indent="0" algn="r" rtl="1">
              <a:buNone/>
            </a:pPr>
            <a:r>
              <a:rPr lang="ar-DZ" sz="2400" b="1" dirty="0" smtClean="0">
                <a:solidFill>
                  <a:schemeClr val="accent1"/>
                </a:solidFill>
              </a:rPr>
              <a:t>5_ </a:t>
            </a:r>
            <a:r>
              <a:rPr lang="ar-DZ" sz="2400" b="1" dirty="0" smtClean="0">
                <a:solidFill>
                  <a:schemeClr val="tx2"/>
                </a:solidFill>
              </a:rPr>
              <a:t>تنافسية المنافسين</a:t>
            </a:r>
            <a:r>
              <a:rPr lang="ar-DZ" sz="2400" dirty="0" smtClean="0">
                <a:solidFill>
                  <a:schemeClr val="tx2"/>
                </a:solidFill>
              </a:rPr>
              <a:t>: </a:t>
            </a:r>
            <a:r>
              <a:rPr lang="ar-DZ" sz="2400" dirty="0"/>
              <a:t>- تواجه فيراري منافسة شديدة من شركات مثل </a:t>
            </a:r>
            <a:r>
              <a:rPr lang="ar-DZ" sz="2400" dirty="0" err="1"/>
              <a:t>لامبورغيني</a:t>
            </a:r>
            <a:r>
              <a:rPr lang="ar-DZ" sz="2400" dirty="0"/>
              <a:t> وبي إم دبليو. التميز في الأداء والتصميم يجعلهما مختلفين، لكن المنافسة تظل قوية. تساعد هذه العوامل في فهم مكانة فيراري في السوق وتوجهاتها الاستراتيجية</a:t>
            </a:r>
            <a:r>
              <a:rPr lang="ar-DZ" sz="2400" dirty="0" smtClean="0"/>
              <a:t>.(8)</a:t>
            </a:r>
            <a:endParaRPr lang="fr-FR" sz="2400" dirty="0"/>
          </a:p>
        </p:txBody>
      </p:sp>
    </p:spTree>
    <p:extLst>
      <p:ext uri="{BB962C8B-B14F-4D97-AF65-F5344CB8AC3E}">
        <p14:creationId xmlns:p14="http://schemas.microsoft.com/office/powerpoint/2010/main" val="2212469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888050"/>
          </a:xfrm>
        </p:spPr>
        <p:txBody>
          <a:bodyPr/>
          <a:lstStyle/>
          <a:p>
            <a:pPr algn="ctr" rtl="1"/>
            <a:r>
              <a:rPr lang="ar-DZ" b="1" u="sng" dirty="0" smtClean="0">
                <a:effectLst>
                  <a:outerShdw blurRad="38100" dist="38100" dir="2700000" algn="tl">
                    <a:srgbClr val="000000">
                      <a:alpha val="43137"/>
                    </a:srgbClr>
                  </a:outerShdw>
                </a:effectLst>
              </a:rPr>
              <a:t>قائمة المراجع </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7700" y="1340768"/>
            <a:ext cx="6711654" cy="5400599"/>
          </a:xfrm>
        </p:spPr>
        <p:txBody>
          <a:bodyPr>
            <a:normAutofit lnSpcReduction="10000"/>
          </a:bodyPr>
          <a:lstStyle/>
          <a:p>
            <a:pPr marL="457200" indent="-457200" algn="r" rtl="1">
              <a:buFont typeface="+mj-lt"/>
              <a:buAutoNum type="arabicPeriod"/>
            </a:pPr>
            <a:r>
              <a:rPr lang="fr-FR" dirty="0">
                <a:hlinkClick r:id="rId2"/>
              </a:rPr>
              <a:t>https://www.rewindandcapture.com/why-is-ferrari-called-ferrari</a:t>
            </a:r>
            <a:r>
              <a:rPr lang="fr-FR" dirty="0" smtClean="0">
                <a:hlinkClick r:id="rId2"/>
              </a:rPr>
              <a:t>/</a:t>
            </a:r>
            <a:endParaRPr lang="ar-DZ" dirty="0" smtClean="0"/>
          </a:p>
          <a:p>
            <a:pPr marL="457200" indent="-457200" algn="r" rtl="1">
              <a:buFont typeface="+mj-lt"/>
              <a:buAutoNum type="arabicPeriod"/>
            </a:pPr>
            <a:r>
              <a:rPr lang="fr-FR" dirty="0">
                <a:hlinkClick r:id="rId3"/>
              </a:rPr>
              <a:t>https://</a:t>
            </a:r>
            <a:r>
              <a:rPr lang="fr-FR" dirty="0" smtClean="0">
                <a:hlinkClick r:id="rId3"/>
              </a:rPr>
              <a:t>www.autoevolution.com/news/the-strangest-most-unexpected-merchandise-sold-by-ferrari-140859.html</a:t>
            </a:r>
            <a:endParaRPr lang="ar-DZ" dirty="0" smtClean="0"/>
          </a:p>
          <a:p>
            <a:pPr marL="457200" indent="-457200" algn="r" rtl="1">
              <a:buFont typeface="+mj-lt"/>
              <a:buAutoNum type="arabicPeriod"/>
            </a:pPr>
            <a:r>
              <a:rPr lang="fr-FR" dirty="0">
                <a:hlinkClick r:id="rId4"/>
              </a:rPr>
              <a:t>https://</a:t>
            </a:r>
            <a:r>
              <a:rPr lang="fr-FR" dirty="0" smtClean="0">
                <a:hlinkClick r:id="rId4"/>
              </a:rPr>
              <a:t>www.autosprintchicago.com/blog/2017/6/7/history-of-a-ferrari</a:t>
            </a:r>
            <a:endParaRPr lang="ar-DZ" dirty="0" smtClean="0"/>
          </a:p>
          <a:p>
            <a:pPr marL="457200" indent="-457200" algn="r" rtl="1">
              <a:buFont typeface="+mj-lt"/>
              <a:buAutoNum type="arabicPeriod"/>
            </a:pPr>
            <a:r>
              <a:rPr lang="fr-FR" dirty="0">
                <a:hlinkClick r:id="rId5"/>
              </a:rPr>
              <a:t>https://1000logos.net/ferrari-logo</a:t>
            </a:r>
            <a:r>
              <a:rPr lang="fr-FR" dirty="0" smtClean="0">
                <a:hlinkClick r:id="rId5"/>
              </a:rPr>
              <a:t>/</a:t>
            </a:r>
            <a:endParaRPr lang="ar-DZ" dirty="0" smtClean="0"/>
          </a:p>
          <a:p>
            <a:pPr marL="457200" indent="-457200" algn="r" rtl="1">
              <a:buFont typeface="+mj-lt"/>
              <a:buAutoNum type="arabicPeriod"/>
            </a:pPr>
            <a:r>
              <a:rPr lang="fr-FR" dirty="0">
                <a:hlinkClick r:id="rId6"/>
              </a:rPr>
              <a:t>https://the-arabic-marketer.com/%d8%a7%d9%84%d9%85%d8%b2%d9%8a%d8%ac-%d8%a7%d9%84%d8%aa%d8%b3%d9%88%d9%8a%d9%82%d9%8a-%d9%84%d9%81%d9%8a%d8%b1%d8%a7%d8%b1%d9%8a</a:t>
            </a:r>
            <a:r>
              <a:rPr lang="fr-FR" dirty="0" smtClean="0">
                <a:hlinkClick r:id="rId6"/>
              </a:rPr>
              <a:t>/</a:t>
            </a:r>
            <a:endParaRPr lang="ar-DZ" dirty="0" smtClean="0"/>
          </a:p>
          <a:p>
            <a:pPr marL="457200" indent="-457200" algn="r" rtl="1">
              <a:buFont typeface="+mj-lt"/>
              <a:buAutoNum type="arabicPeriod"/>
            </a:pPr>
            <a:r>
              <a:rPr lang="ar-DZ" dirty="0" smtClean="0"/>
              <a:t>من </a:t>
            </a:r>
            <a:r>
              <a:rPr lang="ar-DZ" dirty="0" err="1" smtClean="0"/>
              <a:t>اعدادد</a:t>
            </a:r>
            <a:r>
              <a:rPr lang="ar-DZ" dirty="0" smtClean="0"/>
              <a:t> الطلبة </a:t>
            </a:r>
          </a:p>
          <a:p>
            <a:pPr marL="457200" indent="-457200" algn="r" rtl="1">
              <a:buFont typeface="+mj-lt"/>
              <a:buAutoNum type="arabicPeriod"/>
            </a:pPr>
            <a:endParaRPr lang="ar-DZ" dirty="0" smtClean="0"/>
          </a:p>
          <a:p>
            <a:pPr marL="0" indent="0" algn="r" rtl="1">
              <a:buNone/>
            </a:pPr>
            <a:endParaRPr lang="ar-DZ" dirty="0" smtClean="0"/>
          </a:p>
          <a:p>
            <a:pPr marL="457200" indent="-457200" algn="r" rtl="1">
              <a:buFont typeface="+mj-lt"/>
              <a:buAutoNum type="arabicPeriod"/>
            </a:pPr>
            <a:endParaRPr lang="ar-DZ" dirty="0" smtClean="0"/>
          </a:p>
          <a:p>
            <a:pPr marL="457200" indent="-457200" algn="r" rtl="1">
              <a:buFont typeface="+mj-lt"/>
              <a:buAutoNum type="arabicPeriod"/>
            </a:pPr>
            <a:endParaRPr lang="fr-FR" dirty="0"/>
          </a:p>
        </p:txBody>
      </p:sp>
    </p:spTree>
    <p:extLst>
      <p:ext uri="{BB962C8B-B14F-4D97-AF65-F5344CB8AC3E}">
        <p14:creationId xmlns:p14="http://schemas.microsoft.com/office/powerpoint/2010/main" val="2502540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837" y="-1413081"/>
            <a:ext cx="7055380" cy="1400530"/>
          </a:xfrm>
        </p:spPr>
        <p:txBody>
          <a:bodyPr/>
          <a:lstStyle/>
          <a:p>
            <a:endParaRPr lang="fr-FR" dirty="0"/>
          </a:p>
        </p:txBody>
      </p:sp>
      <p:sp>
        <p:nvSpPr>
          <p:cNvPr id="3" name="Espace réservé du contenu 2"/>
          <p:cNvSpPr>
            <a:spLocks noGrp="1"/>
          </p:cNvSpPr>
          <p:nvPr>
            <p:ph idx="1"/>
          </p:nvPr>
        </p:nvSpPr>
        <p:spPr>
          <a:xfrm>
            <a:off x="395536" y="908720"/>
            <a:ext cx="7143818" cy="5760639"/>
          </a:xfrm>
        </p:spPr>
        <p:txBody>
          <a:bodyPr/>
          <a:lstStyle/>
          <a:p>
            <a:pPr marL="0" indent="0" algn="r" rtl="1">
              <a:buNone/>
            </a:pPr>
            <a:r>
              <a:rPr lang="ar-DZ" dirty="0" smtClean="0">
                <a:solidFill>
                  <a:schemeClr val="accent1"/>
                </a:solidFill>
              </a:rPr>
              <a:t>7</a:t>
            </a:r>
            <a:r>
              <a:rPr lang="ar-DZ" dirty="0" smtClean="0"/>
              <a:t>_ </a:t>
            </a:r>
            <a:r>
              <a:rPr lang="fr-FR" dirty="0" smtClean="0"/>
              <a:t>https</a:t>
            </a:r>
            <a:r>
              <a:rPr lang="fr-FR" dirty="0"/>
              <a:t>://</a:t>
            </a:r>
            <a:r>
              <a:rPr lang="fr-FR" dirty="0" smtClean="0"/>
              <a:t>dcf.fm/ar/products/race-swot-analysis</a:t>
            </a:r>
            <a:r>
              <a:rPr lang="fr-FR" dirty="0"/>
              <a:t>#:~:text=%D9%81%D9%8A%D8%B1%D8%A7%D8%B1%D9%8A%20%D8%A5%D9%86%20%D9%81%D9%8A%20(RACE)%20%2D%20%D8%AA%D8%AD%D9%84%D9%8A%D9%84%20SWOT%3A%20%D9%86%D9%82%D8%A7%D8%B7%20%D8%A7%D9%84%D8%B6%D8%B9%D9%81&amp;text=%D8%A5%D9%86%20%D8%B3%D9%85%D8%B9%D8%A9%20%D9%81%D9%8A%D8%B1%D8%A7%D8%B1%D9%8A%20%D9%81%D9%8A%20%D8%AA%D8%B5%D9%86%D9%8A%D8%B9,%D9%88%D8%A8%D8%A7%D9%84%D8%AA%D8%A7%D9%84%D9%8A%20%D9%8A%D8%B3%D8%AA%D9%81%D9%8A%D8%AF%D9%88%D9%86%20%D9%85%D9%86%20%D9%88%D9%81%D9%88%D8%B1%D8%A7%D8%AA%20%D8%A7%D9%84%D8%AD%D8%AC%D9%85</a:t>
            </a:r>
            <a:r>
              <a:rPr lang="fr-FR" dirty="0" smtClean="0"/>
              <a:t>.</a:t>
            </a:r>
            <a:endParaRPr lang="ar-DZ" dirty="0" smtClean="0"/>
          </a:p>
          <a:p>
            <a:pPr marL="0" indent="0" algn="r" rtl="1">
              <a:buNone/>
            </a:pPr>
            <a:r>
              <a:rPr lang="ar-DZ" dirty="0" smtClean="0">
                <a:solidFill>
                  <a:schemeClr val="accent1"/>
                </a:solidFill>
              </a:rPr>
              <a:t>8</a:t>
            </a:r>
            <a:r>
              <a:rPr lang="ar-DZ" dirty="0" smtClean="0"/>
              <a:t>_ من اعداد الطلبة </a:t>
            </a:r>
          </a:p>
          <a:p>
            <a:pPr algn="r" rtl="1"/>
            <a:endParaRPr lang="fr-FR" dirty="0"/>
          </a:p>
        </p:txBody>
      </p:sp>
    </p:spTree>
    <p:extLst>
      <p:ext uri="{BB962C8B-B14F-4D97-AF65-F5344CB8AC3E}">
        <p14:creationId xmlns:p14="http://schemas.microsoft.com/office/powerpoint/2010/main" val="752963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3974" y="836712"/>
            <a:ext cx="7055380" cy="1400530"/>
          </a:xfrm>
        </p:spPr>
        <p:txBody>
          <a:bodyPr/>
          <a:lstStyle/>
          <a:p>
            <a:pPr algn="ctr"/>
            <a:r>
              <a:rPr lang="ar-DZ" b="1" u="sng" dirty="0">
                <a:effectLst>
                  <a:outerShdw blurRad="38100" dist="38100" dir="2700000" algn="tl">
                    <a:srgbClr val="000000">
                      <a:alpha val="43137"/>
                    </a:srgbClr>
                  </a:outerShdw>
                </a:effectLst>
              </a:rPr>
              <a:t>منتجات وخدمات شركة </a:t>
            </a:r>
            <a:r>
              <a:rPr lang="ar-DZ" b="1" u="sng" dirty="0" smtClean="0">
                <a:effectLst>
                  <a:outerShdw blurRad="38100" dist="38100" dir="2700000" algn="tl">
                    <a:srgbClr val="000000">
                      <a:alpha val="43137"/>
                    </a:srgbClr>
                  </a:outerShdw>
                </a:effectLst>
              </a:rPr>
              <a:t>فراري</a:t>
            </a:r>
            <a:endParaRPr lang="fr-FR"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7700" y="1916833"/>
            <a:ext cx="6711654" cy="4331574"/>
          </a:xfrm>
        </p:spPr>
        <p:txBody>
          <a:bodyPr>
            <a:noAutofit/>
          </a:bodyPr>
          <a:lstStyle/>
          <a:p>
            <a:pPr algn="r" rtl="1"/>
            <a:r>
              <a:rPr lang="ar-DZ" sz="2400" dirty="0" smtClean="0"/>
              <a:t>تشتهر </a:t>
            </a:r>
            <a:r>
              <a:rPr lang="ar-DZ" sz="2400" dirty="0"/>
              <a:t>شركة فراري ببيع السيارات فائقة السرعة لمتسابقي الحلبات أو لهواة شراء السيارات الفارهة، مثل: </a:t>
            </a:r>
            <a:r>
              <a:rPr lang="fr-FR" sz="2400" dirty="0"/>
              <a:t>Ferrari 812 </a:t>
            </a:r>
            <a:r>
              <a:rPr lang="fr-FR" sz="2400" dirty="0" err="1"/>
              <a:t>Superfast</a:t>
            </a:r>
            <a:r>
              <a:rPr lang="fr-FR" sz="2400" dirty="0"/>
              <a:t> </a:t>
            </a:r>
            <a:r>
              <a:rPr lang="ar-DZ" sz="2400" dirty="0"/>
              <a:t>أو </a:t>
            </a:r>
            <a:r>
              <a:rPr lang="fr-FR" sz="2400" dirty="0"/>
              <a:t>Ferrari SF90 </a:t>
            </a:r>
            <a:r>
              <a:rPr lang="fr-FR" sz="2400" dirty="0" err="1"/>
              <a:t>Stradale</a:t>
            </a:r>
            <a:r>
              <a:rPr lang="fr-FR" sz="2400" dirty="0" smtClean="0"/>
              <a:t>،</a:t>
            </a:r>
            <a:r>
              <a:rPr lang="ar-DZ" sz="2400" dirty="0" smtClean="0"/>
              <a:t> </a:t>
            </a:r>
            <a:r>
              <a:rPr lang="fr-FR" sz="2400" dirty="0" smtClean="0"/>
              <a:t> </a:t>
            </a:r>
            <a:r>
              <a:rPr lang="ar-DZ" sz="2400" dirty="0"/>
              <a:t>بالإضافة لتقديم العديد من السلع الدعائية </a:t>
            </a:r>
            <a:r>
              <a:rPr lang="ar-DZ" sz="2400" dirty="0" smtClean="0"/>
              <a:t>مثل:</a:t>
            </a:r>
          </a:p>
          <a:p>
            <a:pPr algn="r" rtl="1"/>
            <a:r>
              <a:rPr lang="ar-DZ" sz="2400" dirty="0" smtClean="0"/>
              <a:t>أحذية </a:t>
            </a:r>
            <a:r>
              <a:rPr lang="ar-DZ" sz="2400" dirty="0"/>
              <a:t>السباق</a:t>
            </a:r>
            <a:r>
              <a:rPr lang="ar-DZ" sz="2400" dirty="0" smtClean="0"/>
              <a:t>.</a:t>
            </a:r>
          </a:p>
          <a:p>
            <a:pPr algn="r" rtl="1"/>
            <a:r>
              <a:rPr lang="ar-DZ" sz="2400" dirty="0" smtClean="0"/>
              <a:t>معدات </a:t>
            </a:r>
            <a:r>
              <a:rPr lang="ar-DZ" sz="2400" dirty="0"/>
              <a:t>الجولف</a:t>
            </a:r>
            <a:r>
              <a:rPr lang="ar-DZ" sz="2400" dirty="0" smtClean="0"/>
              <a:t>.</a:t>
            </a:r>
          </a:p>
          <a:p>
            <a:pPr algn="r" rtl="1"/>
            <a:r>
              <a:rPr lang="ar-DZ" sz="2400" dirty="0" smtClean="0"/>
              <a:t>ألواح </a:t>
            </a:r>
            <a:r>
              <a:rPr lang="ar-DZ" sz="2400" dirty="0"/>
              <a:t>ركوب الأمواج</a:t>
            </a:r>
            <a:r>
              <a:rPr lang="ar-DZ" sz="2400" dirty="0" smtClean="0"/>
              <a:t>.</a:t>
            </a:r>
          </a:p>
          <a:p>
            <a:pPr algn="r" rtl="1"/>
            <a:r>
              <a:rPr lang="ar-DZ" sz="2400" dirty="0" smtClean="0"/>
              <a:t>إطارات </a:t>
            </a:r>
            <a:r>
              <a:rPr lang="ar-DZ" sz="2400" dirty="0"/>
              <a:t>صور</a:t>
            </a:r>
            <a:r>
              <a:rPr lang="ar-DZ" sz="2400" dirty="0" smtClean="0"/>
              <a:t>.</a:t>
            </a:r>
          </a:p>
          <a:p>
            <a:pPr algn="r" rtl="1"/>
            <a:r>
              <a:rPr lang="ar-DZ" sz="2400" dirty="0" err="1" smtClean="0"/>
              <a:t>إكسسوارات</a:t>
            </a:r>
            <a:r>
              <a:rPr lang="ar-DZ" sz="2400" dirty="0" smtClean="0"/>
              <a:t> </a:t>
            </a:r>
            <a:r>
              <a:rPr lang="ar-DZ" sz="2400" dirty="0"/>
              <a:t>مثل ميداليات المفاتيح</a:t>
            </a:r>
            <a:r>
              <a:rPr lang="ar-DZ" sz="2400" dirty="0" smtClean="0"/>
              <a:t>.</a:t>
            </a:r>
          </a:p>
          <a:p>
            <a:pPr algn="r" rtl="1"/>
            <a:r>
              <a:rPr lang="ar-DZ" sz="2400" dirty="0" smtClean="0"/>
              <a:t>ملابس </a:t>
            </a:r>
            <a:r>
              <a:rPr lang="ar-DZ" sz="2400" dirty="0"/>
              <a:t>مثل السترات والقبعات الرياضية</a:t>
            </a:r>
            <a:r>
              <a:rPr lang="ar-DZ" sz="2400" dirty="0" smtClean="0"/>
              <a:t>.(2)</a:t>
            </a:r>
            <a:endParaRPr lang="fr-FR" sz="2400" dirty="0"/>
          </a:p>
        </p:txBody>
      </p:sp>
    </p:spTree>
    <p:extLst>
      <p:ext uri="{BB962C8B-B14F-4D97-AF65-F5344CB8AC3E}">
        <p14:creationId xmlns:p14="http://schemas.microsoft.com/office/powerpoint/2010/main" val="3685204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4947" y="764704"/>
            <a:ext cx="7055380" cy="1400530"/>
          </a:xfrm>
        </p:spPr>
        <p:txBody>
          <a:bodyPr>
            <a:normAutofit/>
          </a:bodyPr>
          <a:lstStyle/>
          <a:p>
            <a:pPr algn="ctr" rtl="1"/>
            <a:r>
              <a:rPr lang="ar-DZ" b="1" u="sng" dirty="0">
                <a:effectLst>
                  <a:outerShdw blurRad="38100" dist="38100" dir="2700000" algn="tl">
                    <a:srgbClr val="000000">
                      <a:alpha val="43137"/>
                    </a:srgbClr>
                  </a:outerShdw>
                </a:effectLst>
              </a:rPr>
              <a:t>تاريخ شركة </a:t>
            </a:r>
            <a:r>
              <a:rPr lang="ar-DZ" b="1" u="sng" dirty="0" smtClean="0">
                <a:effectLst>
                  <a:outerShdw blurRad="38100" dist="38100" dir="2700000" algn="tl">
                    <a:srgbClr val="000000">
                      <a:alpha val="43137"/>
                    </a:srgbClr>
                  </a:outerShdw>
                </a:effectLst>
              </a:rPr>
              <a:t>فيراري</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88673" y="1844824"/>
            <a:ext cx="6711654" cy="4752528"/>
          </a:xfrm>
        </p:spPr>
        <p:txBody>
          <a:bodyPr>
            <a:noAutofit/>
          </a:bodyPr>
          <a:lstStyle/>
          <a:p>
            <a:pPr algn="just" rtl="1"/>
            <a:r>
              <a:rPr lang="ar-DZ" dirty="0"/>
              <a:t>في عام 1945قدمت محرك </a:t>
            </a:r>
            <a:r>
              <a:rPr lang="fr-FR" dirty="0"/>
              <a:t>V12 </a:t>
            </a:r>
            <a:r>
              <a:rPr lang="ar-DZ" dirty="0"/>
              <a:t>الذي أصبح أحد علاماتها التجاريّة المميّزة</a:t>
            </a:r>
            <a:r>
              <a:rPr lang="ar-DZ" dirty="0" smtClean="0"/>
              <a:t>.</a:t>
            </a:r>
          </a:p>
          <a:p>
            <a:pPr algn="just" rtl="1"/>
            <a:r>
              <a:rPr lang="ar-DZ" dirty="0" smtClean="0"/>
              <a:t>في </a:t>
            </a:r>
            <a:r>
              <a:rPr lang="ar-DZ" dirty="0"/>
              <a:t>عام 1947طرحت أول سيارة السباق 125 </a:t>
            </a:r>
            <a:r>
              <a:rPr lang="fr-FR" dirty="0"/>
              <a:t>S </a:t>
            </a:r>
            <a:r>
              <a:rPr lang="ar-DZ" dirty="0"/>
              <a:t>أو 125 </a:t>
            </a:r>
            <a:r>
              <a:rPr lang="fr-FR" dirty="0"/>
              <a:t>Sport.</a:t>
            </a:r>
            <a:r>
              <a:rPr lang="ar-DZ" dirty="0"/>
              <a:t>دخلت في أول سباق تنافسيّ لها في مايو من ذلك العام في حلبة </a:t>
            </a:r>
            <a:r>
              <a:rPr lang="ar-DZ" dirty="0" err="1"/>
              <a:t>بياتشينزا</a:t>
            </a:r>
            <a:r>
              <a:rPr lang="ar-DZ" dirty="0"/>
              <a:t> </a:t>
            </a:r>
            <a:r>
              <a:rPr lang="fr-FR" dirty="0" err="1"/>
              <a:t>Piacenza</a:t>
            </a:r>
            <a:r>
              <a:rPr lang="fr-FR" dirty="0"/>
              <a:t>.</a:t>
            </a:r>
            <a:r>
              <a:rPr lang="ar-DZ" dirty="0"/>
              <a:t>فازت في 25 مايو بسباق روما جراند </a:t>
            </a:r>
            <a:r>
              <a:rPr lang="ar-DZ" dirty="0" err="1"/>
              <a:t>بريكس.أُجِّل</a:t>
            </a:r>
            <a:r>
              <a:rPr lang="ar-DZ" dirty="0"/>
              <a:t> تاريخ إطلاق السيارة في السوق بسبب آثار الحرب العالمية الثانية، وضرب مصنع مودينا </a:t>
            </a:r>
            <a:r>
              <a:rPr lang="ar-DZ" dirty="0" err="1"/>
              <a:t>بالقنابل.انتقلت</a:t>
            </a:r>
            <a:r>
              <a:rPr lang="ar-DZ" dirty="0"/>
              <a:t> الشركة إلى </a:t>
            </a:r>
            <a:r>
              <a:rPr lang="ar-DZ" dirty="0" err="1"/>
              <a:t>مارانيلو</a:t>
            </a:r>
            <a:r>
              <a:rPr lang="ar-DZ" dirty="0"/>
              <a:t> وتمَّ بناء المصنع الذي لا زال يستخدم حتى </a:t>
            </a:r>
            <a:r>
              <a:rPr lang="ar-DZ" dirty="0" smtClean="0"/>
              <a:t>اليوم.</a:t>
            </a:r>
          </a:p>
          <a:p>
            <a:pPr algn="just" rtl="1"/>
            <a:r>
              <a:rPr lang="ar-DZ" dirty="0"/>
              <a:t>في أوائل </a:t>
            </a:r>
            <a:r>
              <a:rPr lang="ar-DZ" dirty="0" smtClean="0"/>
              <a:t>الخمسينيات افتتحت </a:t>
            </a:r>
            <a:r>
              <a:rPr lang="ar-DZ" dirty="0"/>
              <a:t>أول صالة عرض في الولايات المتحدة على يد سائق سيارات السباق </a:t>
            </a:r>
            <a:r>
              <a:rPr lang="ar-DZ" dirty="0" err="1"/>
              <a:t>لويجي</a:t>
            </a:r>
            <a:r>
              <a:rPr lang="ar-DZ" dirty="0"/>
              <a:t> </a:t>
            </a:r>
            <a:r>
              <a:rPr lang="ar-DZ" dirty="0" err="1" smtClean="0"/>
              <a:t>شينياتي</a:t>
            </a:r>
            <a:r>
              <a:rPr lang="ar-DZ" dirty="0" smtClean="0"/>
              <a:t>.</a:t>
            </a:r>
          </a:p>
          <a:p>
            <a:pPr algn="just" rtl="1"/>
            <a:r>
              <a:rPr lang="ar-DZ" dirty="0"/>
              <a:t>في عام 1988تُوفي المؤسس </a:t>
            </a:r>
            <a:r>
              <a:rPr lang="ar-DZ" dirty="0" err="1"/>
              <a:t>إنزو</a:t>
            </a:r>
            <a:r>
              <a:rPr lang="ar-DZ" dirty="0"/>
              <a:t> فراري.</a:t>
            </a:r>
          </a:p>
          <a:p>
            <a:pPr algn="just" rtl="1"/>
            <a:r>
              <a:rPr lang="ar-DZ" dirty="0"/>
              <a:t>2015-2016أُطلِقت في بورصة نيويورك، وبورصة </a:t>
            </a:r>
            <a:r>
              <a:rPr lang="ar-DZ" dirty="0" smtClean="0"/>
              <a:t>ميلانو(3) </a:t>
            </a:r>
            <a:endParaRPr lang="ar-DZ" dirty="0"/>
          </a:p>
          <a:p>
            <a:pPr algn="just" rtl="1"/>
            <a:endParaRPr lang="fr-FR" b="1" dirty="0"/>
          </a:p>
        </p:txBody>
      </p:sp>
    </p:spTree>
    <p:extLst>
      <p:ext uri="{BB962C8B-B14F-4D97-AF65-F5344CB8AC3E}">
        <p14:creationId xmlns:p14="http://schemas.microsoft.com/office/powerpoint/2010/main" val="1272861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837" y="980728"/>
            <a:ext cx="7055380" cy="1400530"/>
          </a:xfrm>
        </p:spPr>
        <p:txBody>
          <a:bodyPr>
            <a:normAutofit/>
          </a:bodyPr>
          <a:lstStyle/>
          <a:p>
            <a:pPr algn="ctr" rtl="1"/>
            <a:r>
              <a:rPr lang="ar-DZ" b="1" u="sng" dirty="0">
                <a:effectLst>
                  <a:outerShdw blurRad="38100" dist="38100" dir="2700000" algn="tl">
                    <a:srgbClr val="000000">
                      <a:alpha val="43137"/>
                    </a:srgbClr>
                  </a:outerShdw>
                </a:effectLst>
              </a:rPr>
              <a:t>شعار شركة </a:t>
            </a:r>
            <a:r>
              <a:rPr lang="ar-DZ" b="1" u="sng" dirty="0" smtClean="0">
                <a:effectLst>
                  <a:outerShdw blurRad="38100" dist="38100" dir="2700000" algn="tl">
                    <a:srgbClr val="000000">
                      <a:alpha val="43137"/>
                    </a:srgbClr>
                  </a:outerShdw>
                </a:effectLst>
              </a:rPr>
              <a:t>فيراري</a:t>
            </a:r>
            <a:endParaRPr lang="fr-FR" b="1"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pPr algn="just" rtl="1"/>
            <a:r>
              <a:rPr lang="ar-DZ" sz="2400" b="1" dirty="0" smtClean="0"/>
              <a:t>يمثل </a:t>
            </a:r>
            <a:r>
              <a:rPr lang="ar-DZ" sz="2400" b="1" dirty="0"/>
              <a:t>الرمز الرئيس لشركة فراري الحصان الأسود الراقص السرعة الفائقة، بالإضافة لأنَّه يرمز لشعارات النبالة والنصر، وقد مرّ تصميمه في عدة </a:t>
            </a:r>
            <a:r>
              <a:rPr lang="ar-DZ" sz="2400" b="1" dirty="0" smtClean="0"/>
              <a:t>مراحل.(4)</a:t>
            </a:r>
            <a:endParaRPr lang="fr-FR" sz="2400"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453455"/>
            <a:ext cx="2619375" cy="2466491"/>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964647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7055380" cy="1400530"/>
          </a:xfrm>
        </p:spPr>
        <p:txBody>
          <a:bodyPr/>
          <a:lstStyle/>
          <a:p>
            <a:pPr algn="ctr" rtl="1"/>
            <a:r>
              <a:rPr lang="ar-DZ" sz="4400" b="1" u="sng" dirty="0" smtClean="0">
                <a:effectLst>
                  <a:outerShdw blurRad="38100" dist="38100" dir="2700000" algn="tl">
                    <a:srgbClr val="000000">
                      <a:alpha val="43137"/>
                    </a:srgbClr>
                  </a:outerShdw>
                </a:effectLst>
              </a:rPr>
              <a:t>مراحل تطور </a:t>
            </a:r>
            <a:r>
              <a:rPr lang="ar-DZ" sz="4000" b="1" u="sng" dirty="0" smtClean="0">
                <a:effectLst>
                  <a:outerShdw blurRad="38100" dist="38100" dir="2700000" algn="tl">
                    <a:srgbClr val="000000">
                      <a:alpha val="43137"/>
                    </a:srgbClr>
                  </a:outerShdw>
                </a:effectLst>
              </a:rPr>
              <a:t>شعار</a:t>
            </a:r>
            <a:r>
              <a:rPr lang="ar-DZ" sz="4400" b="1" u="sng" dirty="0" smtClean="0">
                <a:effectLst>
                  <a:outerShdw blurRad="38100" dist="38100" dir="2700000" algn="tl">
                    <a:srgbClr val="000000">
                      <a:alpha val="43137"/>
                    </a:srgbClr>
                  </a:outerShdw>
                </a:effectLst>
              </a:rPr>
              <a:t> </a:t>
            </a:r>
            <a:r>
              <a:rPr lang="ar-DZ" sz="4400" b="1" u="sng" dirty="0">
                <a:effectLst>
                  <a:outerShdw blurRad="38100" dist="38100" dir="2700000" algn="tl">
                    <a:srgbClr val="000000">
                      <a:alpha val="43137"/>
                    </a:srgbClr>
                  </a:outerShdw>
                </a:effectLst>
              </a:rPr>
              <a:t>شركة فيراري</a:t>
            </a:r>
            <a:endParaRPr lang="fr-FR" sz="4400" b="1" u="sng" dirty="0">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7982" y="1340768"/>
            <a:ext cx="5475725" cy="5094991"/>
          </a:xfrm>
          <a:ln w="76200">
            <a:solidFill>
              <a:schemeClr val="accent1"/>
            </a:solidFill>
          </a:ln>
        </p:spPr>
      </p:pic>
    </p:spTree>
    <p:extLst>
      <p:ext uri="{BB962C8B-B14F-4D97-AF65-F5344CB8AC3E}">
        <p14:creationId xmlns:p14="http://schemas.microsoft.com/office/powerpoint/2010/main" val="930570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573" y="1024813"/>
            <a:ext cx="7055380" cy="1400530"/>
          </a:xfrm>
        </p:spPr>
        <p:txBody>
          <a:bodyPr/>
          <a:lstStyle/>
          <a:p>
            <a:pPr algn="ctr" rtl="1"/>
            <a:r>
              <a:rPr lang="ar-DZ" b="1" u="sng" dirty="0">
                <a:effectLst>
                  <a:outerShdw blurRad="38100" dist="38100" dir="2700000" algn="tl">
                    <a:srgbClr val="000000">
                      <a:alpha val="43137"/>
                    </a:srgbClr>
                  </a:outerShdw>
                </a:effectLst>
              </a:rPr>
              <a:t>المزيج </a:t>
            </a:r>
            <a:r>
              <a:rPr lang="ar-DZ" b="1" u="sng" dirty="0" smtClean="0">
                <a:effectLst>
                  <a:outerShdw blurRad="38100" dist="38100" dir="2700000" algn="tl">
                    <a:srgbClr val="000000">
                      <a:alpha val="43137"/>
                    </a:srgbClr>
                  </a:outerShdw>
                </a:effectLst>
              </a:rPr>
              <a:t>التسويقي لشركة فيراري </a:t>
            </a:r>
            <a:endParaRPr lang="fr-FR"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28436" y="1988840"/>
            <a:ext cx="6711654" cy="4195481"/>
          </a:xfrm>
        </p:spPr>
        <p:txBody>
          <a:bodyPr/>
          <a:lstStyle/>
          <a:p>
            <a:pPr marL="114300" indent="0" algn="just" rtl="1">
              <a:buNone/>
            </a:pPr>
            <a:r>
              <a:rPr lang="ar-DZ" sz="3600" b="1" dirty="0" smtClean="0">
                <a:solidFill>
                  <a:schemeClr val="tx2"/>
                </a:solidFill>
              </a:rPr>
              <a:t>1_المنتج</a:t>
            </a:r>
            <a:r>
              <a:rPr lang="ar-DZ" sz="3600" dirty="0">
                <a:solidFill>
                  <a:schemeClr val="tx2"/>
                </a:solidFill>
              </a:rPr>
              <a:t>:</a:t>
            </a:r>
          </a:p>
          <a:p>
            <a:pPr marL="114300" indent="0" algn="just" rtl="1">
              <a:buNone/>
            </a:pPr>
            <a:r>
              <a:rPr lang="ar-DZ" sz="2400" b="1" dirty="0"/>
              <a:t>تتميز سيارات فيراري بتصميمها الفاخر والأداء العالي. كل طراز يتميز بتكنولوجيا متقدمة ومواد ذات جودة عالية، مما يجعلها سيارات رياضية فريدة.</a:t>
            </a:r>
          </a:p>
          <a:p>
            <a:pPr algn="r" rtl="1"/>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926785"/>
            <a:ext cx="4026024" cy="2521298"/>
          </a:xfrm>
          <a:prstGeom prst="roundRect">
            <a:avLst>
              <a:gd name="adj" fmla="val 8594"/>
            </a:avLst>
          </a:prstGeom>
          <a:solidFill>
            <a:srgbClr val="FFFFFF">
              <a:shade val="85000"/>
            </a:srgbClr>
          </a:solidFill>
          <a:ln w="38100">
            <a:solidFill>
              <a:srgbClr val="C00000"/>
            </a:solid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926785"/>
            <a:ext cx="4026024" cy="2521298"/>
          </a:xfrm>
          <a:prstGeom prst="roundRect">
            <a:avLst>
              <a:gd name="adj" fmla="val 8594"/>
            </a:avLst>
          </a:prstGeom>
          <a:solidFill>
            <a:srgbClr val="FFFFFF">
              <a:shade val="85000"/>
            </a:srgbClr>
          </a:solidFill>
          <a:ln w="57150">
            <a:solidFill>
              <a:srgbClr val="C0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7650641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239978"/>
          </a:xfrm>
        </p:spPr>
        <p:txBody>
          <a:bodyPr/>
          <a:lstStyle/>
          <a:p>
            <a:endParaRPr lang="fr-FR" dirty="0"/>
          </a:p>
        </p:txBody>
      </p:sp>
      <p:sp>
        <p:nvSpPr>
          <p:cNvPr id="3" name="Espace réservé du contenu 2"/>
          <p:cNvSpPr>
            <a:spLocks noGrp="1"/>
          </p:cNvSpPr>
          <p:nvPr>
            <p:ph idx="1"/>
          </p:nvPr>
        </p:nvSpPr>
        <p:spPr>
          <a:xfrm>
            <a:off x="827700" y="692696"/>
            <a:ext cx="6711654" cy="6165303"/>
          </a:xfrm>
        </p:spPr>
        <p:txBody>
          <a:bodyPr>
            <a:normAutofit/>
          </a:bodyPr>
          <a:lstStyle/>
          <a:p>
            <a:pPr marL="114300" indent="0" algn="just" rtl="1">
              <a:buNone/>
            </a:pPr>
            <a:r>
              <a:rPr lang="ar-DZ" sz="3600" b="1" dirty="0" smtClean="0">
                <a:solidFill>
                  <a:schemeClr val="tx2"/>
                </a:solidFill>
              </a:rPr>
              <a:t>2_السعر</a:t>
            </a:r>
            <a:r>
              <a:rPr lang="ar-DZ" sz="3600" b="1" dirty="0">
                <a:solidFill>
                  <a:schemeClr val="tx2"/>
                </a:solidFill>
              </a:rPr>
              <a:t>:</a:t>
            </a:r>
          </a:p>
          <a:p>
            <a:pPr marL="114300" indent="0" algn="just" rtl="1">
              <a:buNone/>
            </a:pPr>
            <a:r>
              <a:rPr lang="ar-DZ" sz="2400" dirty="0"/>
              <a:t>تتبنى فيراري استراتيجية تسعير فاخرة، حيث تُعتبر سياراتها من أعلى الأسعار في السوق. يعكس السعر الفخامة والجودة العالية للمنتجات.  </a:t>
            </a:r>
            <a:r>
              <a:rPr lang="ar-DZ" sz="2400" dirty="0" err="1"/>
              <a:t>يبدأون</a:t>
            </a:r>
            <a:r>
              <a:rPr lang="ar-DZ" sz="2400" dirty="0"/>
              <a:t> بأسعار تزيد عن 175000 دولار أمريكي. تعتبر سيارات فيراري القديمة أيضًا استثمارًا رائعًا حيث تقدر سيارات فيراري القديمة قيمتها وتكلف ملايين الدولارات الأمريكية</a:t>
            </a:r>
            <a:r>
              <a:rPr lang="ar-DZ" sz="2400" b="1" dirty="0" smtClean="0"/>
              <a:t>.</a:t>
            </a:r>
          </a:p>
          <a:p>
            <a:pPr marL="114300" indent="0" algn="just" rtl="1">
              <a:buNone/>
            </a:pPr>
            <a:endParaRPr lang="ar-DZ" sz="2400" dirty="0" smtClean="0"/>
          </a:p>
          <a:p>
            <a:pPr marL="114300" indent="0" algn="just" rtl="1">
              <a:buNone/>
            </a:pPr>
            <a:endParaRPr lang="ar-DZ" sz="2400" dirty="0"/>
          </a:p>
          <a:p>
            <a:pPr marL="114300" indent="0" algn="just" rtl="1">
              <a:buNone/>
            </a:pPr>
            <a:endParaRPr lang="ar-DZ" sz="2400" dirty="0" smtClean="0"/>
          </a:p>
          <a:p>
            <a:pPr marL="114300" indent="0" algn="just" rtl="1">
              <a:buNone/>
            </a:pPr>
            <a:endParaRPr lang="ar-DZ" sz="2400" dirty="0" smtClean="0"/>
          </a:p>
          <a:p>
            <a:pPr marL="114300" indent="0" algn="just" rtl="1">
              <a:buNone/>
            </a:pPr>
            <a:endParaRPr lang="ar-DZ" sz="2400" dirty="0" smtClean="0"/>
          </a:p>
          <a:p>
            <a:pPr marL="457200" algn="just" rtl="1"/>
            <a:r>
              <a:rPr lang="ar-DZ" b="1" dirty="0" smtClean="0"/>
              <a:t>طراز </a:t>
            </a:r>
            <a:r>
              <a:rPr lang="ar-DZ" b="1" dirty="0"/>
              <a:t>"فيراري 250 جي تو أو"، مصنوعة عام 1963، ويطلق على السيارة القديمة اسم "الكأس </a:t>
            </a:r>
            <a:r>
              <a:rPr lang="ar-DZ" b="1" dirty="0" smtClean="0"/>
              <a:t>المقدس , بيعت مقابل «</a:t>
            </a:r>
            <a:r>
              <a:rPr lang="ar-DZ" dirty="0" smtClean="0"/>
              <a:t>70 </a:t>
            </a:r>
            <a:r>
              <a:rPr lang="ar-DZ" dirty="0"/>
              <a:t>مليون دولار </a:t>
            </a:r>
            <a:r>
              <a:rPr lang="ar-DZ" dirty="0" smtClean="0"/>
              <a:t>أميركي» </a:t>
            </a:r>
            <a:r>
              <a:rPr lang="ar-DZ" b="1" dirty="0" smtClean="0"/>
              <a:t> </a:t>
            </a:r>
            <a:r>
              <a:rPr lang="ar-DZ" dirty="0" smtClean="0"/>
              <a:t>لتصبح </a:t>
            </a:r>
            <a:r>
              <a:rPr lang="ar-DZ" dirty="0"/>
              <a:t>أغلى السيارات في العالم</a:t>
            </a:r>
          </a:p>
          <a:p>
            <a:pPr algn="r" rtl="1"/>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356992"/>
            <a:ext cx="5112568" cy="2220977"/>
          </a:xfrm>
          <a:prstGeom prst="roundRect">
            <a:avLst>
              <a:gd name="adj" fmla="val 16667"/>
            </a:avLst>
          </a:prstGeom>
          <a:ln w="5715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2688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239978"/>
          </a:xfrm>
        </p:spPr>
        <p:txBody>
          <a:bodyPr/>
          <a:lstStyle/>
          <a:p>
            <a:pPr algn="r" rtl="1"/>
            <a:endParaRPr lang="fr-FR" dirty="0"/>
          </a:p>
        </p:txBody>
      </p:sp>
      <p:sp>
        <p:nvSpPr>
          <p:cNvPr id="3" name="Espace réservé du contenu 2"/>
          <p:cNvSpPr>
            <a:spLocks noGrp="1"/>
          </p:cNvSpPr>
          <p:nvPr>
            <p:ph idx="1"/>
          </p:nvPr>
        </p:nvSpPr>
        <p:spPr>
          <a:xfrm>
            <a:off x="827700" y="908721"/>
            <a:ext cx="6711654" cy="5339686"/>
          </a:xfrm>
        </p:spPr>
        <p:txBody>
          <a:bodyPr>
            <a:normAutofit/>
          </a:bodyPr>
          <a:lstStyle/>
          <a:p>
            <a:pPr marL="114300" indent="0" algn="just" rtl="1">
              <a:buNone/>
            </a:pPr>
            <a:r>
              <a:rPr lang="ar-DZ" sz="3900" b="1" dirty="0" smtClean="0">
                <a:solidFill>
                  <a:schemeClr val="tx2"/>
                </a:solidFill>
              </a:rPr>
              <a:t>3_المكان</a:t>
            </a:r>
            <a:r>
              <a:rPr lang="ar-DZ" sz="3900" dirty="0">
                <a:solidFill>
                  <a:schemeClr val="tx2"/>
                </a:solidFill>
              </a:rPr>
              <a:t>:</a:t>
            </a:r>
          </a:p>
          <a:p>
            <a:pPr marL="114300" indent="0" algn="just" rtl="1">
              <a:buNone/>
            </a:pPr>
            <a:r>
              <a:rPr lang="ar-DZ" sz="2400" dirty="0"/>
              <a:t>تُباع سيارات فيراري من خلال شبكة محددة من الوكلاء المعتمدين في مواقع مختارة عالميًا. تُركز فيراري على تجربة العميل في صالات العرض، مما يعكس الفخامة والتميز. تملك وكلاء حصريون منتشرون في أكثر من 52 دولة حتى الآن مع خطط لتوسيع </a:t>
            </a:r>
            <a:r>
              <a:rPr lang="ar-DZ" sz="2400" dirty="0" smtClean="0"/>
              <a:t>وكلاءها</a:t>
            </a:r>
          </a:p>
          <a:p>
            <a:pPr marL="114300" indent="0" algn="just" rtl="1">
              <a:buNone/>
            </a:pPr>
            <a:r>
              <a:rPr lang="ar-DZ" sz="2400" dirty="0" smtClean="0"/>
              <a:t> </a:t>
            </a:r>
            <a:r>
              <a:rPr lang="ar-DZ" sz="2400" dirty="0"/>
              <a:t>إلى دول وأسواق </a:t>
            </a:r>
            <a:r>
              <a:rPr lang="ar-DZ" sz="2400" dirty="0" smtClean="0"/>
              <a:t>أخرى</a:t>
            </a:r>
            <a:r>
              <a:rPr lang="ar-DZ" sz="2400" dirty="0"/>
              <a:t> </a:t>
            </a:r>
            <a:r>
              <a:rPr lang="ar-DZ" sz="2400" dirty="0" smtClean="0"/>
              <a:t>.</a:t>
            </a:r>
            <a:endParaRPr lang="ar-DZ" sz="2400" dirty="0"/>
          </a:p>
          <a:p>
            <a:pPr marL="457200" algn="just" rtl="1"/>
            <a:r>
              <a:rPr lang="ar-DZ" sz="2400" dirty="0" smtClean="0"/>
              <a:t>مقر فيراري في دبي:  </a:t>
            </a:r>
            <a:endParaRPr lang="ar-DZ" sz="2400" dirty="0"/>
          </a:p>
          <a:p>
            <a:pPr algn="r" rtl="1"/>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74" y="3356992"/>
            <a:ext cx="4138158" cy="2891415"/>
          </a:xfrm>
          <a:prstGeom prst="roundRect">
            <a:avLst>
              <a:gd name="adj" fmla="val 16667"/>
            </a:avLst>
          </a:prstGeom>
          <a:ln w="3810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1592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395</TotalTime>
  <Words>1569</Words>
  <Application>Microsoft Office PowerPoint</Application>
  <PresentationFormat>Affichage à l'écran (4:3)</PresentationFormat>
  <Paragraphs>102</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Century Gothic</vt:lpstr>
      <vt:lpstr>Times New Roman</vt:lpstr>
      <vt:lpstr>Wingdings 3</vt:lpstr>
      <vt:lpstr>Ion</vt:lpstr>
      <vt:lpstr>دراسة حالة حول :  شركة فيراري</vt:lpstr>
      <vt:lpstr>التعريف بالشركة</vt:lpstr>
      <vt:lpstr>منتجات وخدمات شركة فراري</vt:lpstr>
      <vt:lpstr>تاريخ شركة فيراري</vt:lpstr>
      <vt:lpstr>شعار شركة فيراري</vt:lpstr>
      <vt:lpstr>مراحل تطور شعار شركة فيراري</vt:lpstr>
      <vt:lpstr>المزيج التسويقي لشركة فيراري </vt:lpstr>
      <vt:lpstr>Présentation PowerPoint</vt:lpstr>
      <vt:lpstr>Présentation PowerPoint</vt:lpstr>
      <vt:lpstr>Présentation PowerPoint</vt:lpstr>
      <vt:lpstr>الشريحة المستهدفة من طرف شركة فيراري</vt:lpstr>
      <vt:lpstr>تحليل swot</vt:lpstr>
      <vt:lpstr>Présentation PowerPoint</vt:lpstr>
      <vt:lpstr>Présentation PowerPoint</vt:lpstr>
      <vt:lpstr>Présentation PowerPoint</vt:lpstr>
      <vt:lpstr>Présentation PowerPoint</vt:lpstr>
      <vt:lpstr>Présentation PowerPoint</vt:lpstr>
      <vt:lpstr>Présentation PowerPoint</vt:lpstr>
      <vt:lpstr> نموذج القوى الخمس لبورتر لشركة فيراري </vt:lpstr>
      <vt:lpstr>Présentation PowerPoint</vt:lpstr>
      <vt:lpstr>قائمة المراجع </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دراسة حالة شركة فيراري</dc:title>
  <dc:creator>Administrateur</dc:creator>
  <cp:lastModifiedBy>DELL</cp:lastModifiedBy>
  <cp:revision>30</cp:revision>
  <dcterms:created xsi:type="dcterms:W3CDTF">2024-10-07T13:16:35Z</dcterms:created>
  <dcterms:modified xsi:type="dcterms:W3CDTF">2024-10-08T21:50:56Z</dcterms:modified>
</cp:coreProperties>
</file>