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13"/>
  </p:notesMasterIdLst>
  <p:handoutMasterIdLst>
    <p:handoutMasterId r:id="rId14"/>
  </p:handoutMasterIdLst>
  <p:sldIdLst>
    <p:sldId id="268" r:id="rId3"/>
    <p:sldId id="269" r:id="rId4"/>
    <p:sldId id="284" r:id="rId5"/>
    <p:sldId id="26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19/11/2024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3006383" y="115888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جامعة محمد خيضر بسكرة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كلية العلوم الاقتصادية والتجارية وعلوم التسيير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قسم علوم التسيير</a:t>
            </a:r>
            <a:endParaRPr lang="fr-FR" altLang="ar-DZ" sz="2400" b="1" dirty="0">
              <a:solidFill>
                <a:srgbClr val="FFC000"/>
              </a:solidFill>
            </a:endParaRPr>
          </a:p>
        </p:txBody>
      </p:sp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4024" y="5057808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سلسلة محاضرات مقدمة للسنة الأولى ماستـــــــــر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تخصص </a:t>
            </a:r>
            <a:r>
              <a:rPr lang="fr-FR" altLang="ar-DZ" sz="2400" b="1" dirty="0" smtClean="0">
                <a:solidFill>
                  <a:srgbClr val="00B0F0"/>
                </a:solidFill>
              </a:rPr>
              <a:t>GSO</a:t>
            </a:r>
            <a:endParaRPr lang="fr-FR" altLang="ar-DZ" sz="2400" b="1" dirty="0">
              <a:solidFill>
                <a:srgbClr val="00B0F0"/>
              </a:solidFill>
            </a:endParaRP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63007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altLang="ar-DZ" b="1" dirty="0">
              <a:solidFill>
                <a:schemeClr val="accent5">
                  <a:lumMod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87675" y="3306871"/>
            <a:ext cx="318765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نظم ومبادئ ادارة المعرفة</a:t>
            </a:r>
            <a:endParaRPr lang="ar-DZ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9081" y="268153"/>
            <a:ext cx="2811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DZ" sz="3200" b="1" dirty="0" smtClean="0">
                <a:solidFill>
                  <a:srgbClr val="FF0000"/>
                </a:solidFill>
              </a:rPr>
              <a:t>مبادئ إدارة </a:t>
            </a:r>
            <a:r>
              <a:rPr lang="ar-DZ" sz="3200" b="1" dirty="0">
                <a:solidFill>
                  <a:srgbClr val="FF0000"/>
                </a:solidFill>
              </a:rPr>
              <a:t>المعرفة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002082" y="951979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تكون مكلفة وكذلك عدم المعرفة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041748" y="1843413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الإدارة الفعالة للمعرفة تتطلب تفاعل الأفراد مع التكنولوجيا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016696" y="2782863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تتطلب مدراء </a:t>
            </a:r>
            <a:r>
              <a:rPr lang="ar-DZ" sz="2400" b="1" dirty="0">
                <a:solidFill>
                  <a:srgbClr val="FFFFFF"/>
                </a:solidFill>
              </a:rPr>
              <a:t>ل</a:t>
            </a:r>
            <a:r>
              <a:rPr lang="ar-DZ" sz="2400" b="1" dirty="0" smtClean="0">
                <a:solidFill>
                  <a:srgbClr val="FFFFFF"/>
                </a:solidFill>
              </a:rPr>
              <a:t>لمعرفة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66592" y="3684735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تعني تطوير عمليات معالجة المعرفة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02082" y="4634623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لا تنتهي أبدا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6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8852" y="551244"/>
            <a:ext cx="3438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>
                <a:solidFill>
                  <a:srgbClr val="FF0000"/>
                </a:solidFill>
              </a:rPr>
              <a:t>مفهوم نظم إدارة المعرفة</a:t>
            </a:r>
          </a:p>
        </p:txBody>
      </p:sp>
      <p:sp>
        <p:nvSpPr>
          <p:cNvPr id="4" name="Rectangle 3"/>
          <p:cNvSpPr/>
          <p:nvPr/>
        </p:nvSpPr>
        <p:spPr>
          <a:xfrm>
            <a:off x="601249" y="1699356"/>
            <a:ext cx="50605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dirty="0"/>
              <a:t>التكنولوجيات التي تدعم إدارة المعرفة في المنظمات، وبخاصة توليد المعرفة، تشفيرها، </a:t>
            </a:r>
            <a:r>
              <a:rPr lang="ar-DZ" sz="2400" dirty="0" smtClean="0"/>
              <a:t>ونقلها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5302" y="299024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DZ" sz="2000" dirty="0"/>
              <a:t>المكونات التكنولوجية وغير التكنولوجية </a:t>
            </a:r>
            <a:r>
              <a:rPr lang="ar-DZ" sz="2000" dirty="0" smtClean="0"/>
              <a:t>لإدارة </a:t>
            </a:r>
            <a:r>
              <a:rPr lang="ar-DZ" sz="2000" dirty="0"/>
              <a:t>المعرفة التي يمكن أن تتضمن </a:t>
            </a:r>
            <a:r>
              <a:rPr lang="ar-DZ" sz="2000" dirty="0" smtClean="0"/>
              <a:t>كل ما </a:t>
            </a:r>
            <a:r>
              <a:rPr lang="ar-DZ" sz="2000" dirty="0"/>
              <a:t>يتعلق بإدارة المعرفة من برامج الكمبيوتر وأجزائه المعدنية، الشبكات </a:t>
            </a:r>
            <a:r>
              <a:rPr lang="ar-DZ" sz="2000" dirty="0" smtClean="0"/>
              <a:t>والأفراد </a:t>
            </a:r>
            <a:r>
              <a:rPr lang="ar-DZ" sz="2000" dirty="0"/>
              <a:t>والمجموعات، والتنظيمات، المصادر، </a:t>
            </a:r>
            <a:r>
              <a:rPr lang="ar-DZ" sz="2000" dirty="0" smtClean="0"/>
              <a:t>والأدوات </a:t>
            </a:r>
            <a:r>
              <a:rPr lang="ar-DZ" sz="2000" dirty="0"/>
              <a:t>والخدمات </a:t>
            </a:r>
            <a:r>
              <a:rPr lang="ar-DZ" sz="2000" dirty="0" smtClean="0"/>
              <a:t>والأنشطة، الأساليب، </a:t>
            </a:r>
            <a:r>
              <a:rPr lang="ar-DZ" sz="2000" dirty="0"/>
              <a:t>وعوامل بيئية أخرى، </a:t>
            </a:r>
            <a:r>
              <a:rPr lang="ar-DZ" sz="2000" dirty="0" smtClean="0"/>
              <a:t>والأنشطة </a:t>
            </a:r>
            <a:r>
              <a:rPr lang="ar-DZ" sz="2000" dirty="0"/>
              <a:t>التي يمكن أن تؤلف، وتربط أو </a:t>
            </a:r>
            <a:r>
              <a:rPr lang="ar-DZ" sz="2000" dirty="0" smtClean="0"/>
              <a:t>تؤثر </a:t>
            </a:r>
            <a:r>
              <a:rPr lang="ar-DZ" sz="2000" dirty="0"/>
              <a:t>على إدارة المعرفة في </a:t>
            </a:r>
            <a:r>
              <a:rPr lang="ar-DZ" sz="2000" dirty="0" smtClean="0"/>
              <a:t>المنظمة.</a:t>
            </a:r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521" y="274637"/>
            <a:ext cx="8436279" cy="6000903"/>
          </a:xfrm>
        </p:spPr>
        <p:txBody>
          <a:bodyPr/>
          <a:lstStyle/>
          <a:p>
            <a:pPr rtl="1"/>
            <a:r>
              <a:rPr lang="ar-DZ" sz="3600" dirty="0" smtClean="0"/>
              <a:t>عرف كًل من </a:t>
            </a:r>
            <a:r>
              <a:rPr lang="en-US" sz="3600" dirty="0"/>
              <a:t>Freeze, &amp; </a:t>
            </a:r>
            <a:r>
              <a:rPr lang="en-US" sz="3600" dirty="0" err="1"/>
              <a:t>Ravindran</a:t>
            </a:r>
            <a:r>
              <a:rPr lang="en-US" sz="3600" dirty="0"/>
              <a:t>, Kulkarni </a:t>
            </a:r>
            <a:r>
              <a:rPr lang="ar-DZ" sz="3600" dirty="0" smtClean="0"/>
              <a:t>نظم </a:t>
            </a:r>
            <a:r>
              <a:rPr lang="ar-DZ" sz="3600" dirty="0"/>
              <a:t>إدارة </a:t>
            </a:r>
            <a:r>
              <a:rPr lang="ar-DZ" sz="3600" dirty="0" smtClean="0"/>
              <a:t>ا</a:t>
            </a:r>
            <a:r>
              <a:rPr lang="ar-DZ" sz="3600" dirty="0"/>
              <a:t>ل</a:t>
            </a:r>
            <a:r>
              <a:rPr lang="ar-DZ" sz="3600" dirty="0" smtClean="0"/>
              <a:t>معرفة بأ</a:t>
            </a:r>
            <a:r>
              <a:rPr lang="ar-DZ" sz="3600" dirty="0"/>
              <a:t>ن</a:t>
            </a:r>
            <a:r>
              <a:rPr lang="ar-DZ" sz="3600" dirty="0" smtClean="0"/>
              <a:t>ها </a:t>
            </a:r>
            <a:r>
              <a:rPr lang="ar-DZ" sz="3600" dirty="0"/>
              <a:t>نظم تعمل </a:t>
            </a:r>
            <a:r>
              <a:rPr lang="ar-DZ" sz="3600" dirty="0" smtClean="0"/>
              <a:t>على </a:t>
            </a:r>
            <a:r>
              <a:rPr lang="ar-DZ" sz="3600" dirty="0" err="1"/>
              <a:t>ميكنة</a:t>
            </a:r>
            <a:r>
              <a:rPr lang="ar-DZ" sz="3600" dirty="0"/>
              <a:t> ج</a:t>
            </a:r>
            <a:r>
              <a:rPr lang="ar-DZ" sz="3600" dirty="0" smtClean="0"/>
              <a:t>ميع </a:t>
            </a:r>
            <a:r>
              <a:rPr lang="ar-DZ" sz="3600" dirty="0"/>
              <a:t>عمليات </a:t>
            </a:r>
            <a:r>
              <a:rPr lang="ar-DZ" sz="3600" dirty="0" smtClean="0"/>
              <a:t>إدخال</a:t>
            </a:r>
            <a:r>
              <a:rPr lang="ar-DZ" sz="3600" dirty="0"/>
              <a:t>، </a:t>
            </a:r>
            <a:r>
              <a:rPr lang="ar-DZ" sz="3600" dirty="0" smtClean="0"/>
              <a:t>وحفظ</a:t>
            </a:r>
            <a:r>
              <a:rPr lang="ar-DZ" sz="3600" dirty="0"/>
              <a:t>، </a:t>
            </a:r>
            <a:r>
              <a:rPr lang="ar-DZ" sz="3600" dirty="0" smtClean="0"/>
              <a:t>ونقل </a:t>
            </a:r>
            <a:r>
              <a:rPr lang="ar-DZ" sz="3600" dirty="0"/>
              <a:t>، </a:t>
            </a:r>
            <a:r>
              <a:rPr lang="ar-DZ" sz="3600" dirty="0" smtClean="0"/>
              <a:t>واس</a:t>
            </a:r>
            <a:r>
              <a:rPr lang="ar-DZ" sz="3600" dirty="0"/>
              <a:t>ت</a:t>
            </a:r>
            <a:r>
              <a:rPr lang="ar-DZ" sz="3600" dirty="0" smtClean="0"/>
              <a:t>رجاع ا</a:t>
            </a:r>
            <a:r>
              <a:rPr lang="ar-DZ" sz="3600" dirty="0"/>
              <a:t>ل</a:t>
            </a:r>
            <a:r>
              <a:rPr lang="ar-DZ" sz="3600" dirty="0" smtClean="0"/>
              <a:t>معرفة</a:t>
            </a:r>
            <a:r>
              <a:rPr lang="ar-DZ" sz="3600" dirty="0"/>
              <a:t>، وتشمل أدوات للحصول </a:t>
            </a:r>
            <a:r>
              <a:rPr lang="ar-DZ" sz="3600" dirty="0" smtClean="0"/>
              <a:t>على </a:t>
            </a:r>
            <a:r>
              <a:rPr lang="ar-DZ" sz="3600" dirty="0"/>
              <a:t>أنواع م</a:t>
            </a:r>
            <a:r>
              <a:rPr lang="ar-DZ" sz="3600" dirty="0" smtClean="0"/>
              <a:t>ختلفة </a:t>
            </a:r>
            <a:r>
              <a:rPr lang="ar-DZ" sz="3600" dirty="0"/>
              <a:t>من </a:t>
            </a:r>
            <a:r>
              <a:rPr lang="ar-DZ" sz="3600" dirty="0" smtClean="0"/>
              <a:t>ا</a:t>
            </a:r>
            <a:r>
              <a:rPr lang="ar-DZ" sz="3600" dirty="0"/>
              <a:t>ل</a:t>
            </a:r>
            <a:r>
              <a:rPr lang="ar-DZ" sz="3600" dirty="0" smtClean="0"/>
              <a:t>معرفة </a:t>
            </a:r>
            <a:r>
              <a:rPr lang="ar-DZ" sz="3600" dirty="0"/>
              <a:t>من الدروس </a:t>
            </a:r>
            <a:r>
              <a:rPr lang="ar-DZ" sz="3600" dirty="0" smtClean="0"/>
              <a:t>ا</a:t>
            </a:r>
            <a:r>
              <a:rPr lang="ar-DZ" sz="3600" dirty="0"/>
              <a:t>ل</a:t>
            </a:r>
            <a:r>
              <a:rPr lang="ar-DZ" sz="3600" dirty="0" smtClean="0"/>
              <a:t>مستفادة </a:t>
            </a:r>
            <a:r>
              <a:rPr lang="ar-DZ" sz="3600" dirty="0"/>
              <a:t>وتصنيف وثائق </a:t>
            </a:r>
            <a:r>
              <a:rPr lang="ar-DZ" sz="3600" dirty="0" smtClean="0"/>
              <a:t>ا</a:t>
            </a:r>
            <a:r>
              <a:rPr lang="ar-DZ" sz="3600" dirty="0"/>
              <a:t>ل</a:t>
            </a:r>
            <a:r>
              <a:rPr lang="ar-DZ" sz="3600" dirty="0" smtClean="0"/>
              <a:t>معرفة </a:t>
            </a:r>
            <a:r>
              <a:rPr lang="ar-DZ" sz="3600" dirty="0"/>
              <a:t>، </a:t>
            </a:r>
            <a:r>
              <a:rPr lang="ar-DZ" sz="3600" dirty="0" smtClean="0"/>
              <a:t>و</a:t>
            </a:r>
            <a:r>
              <a:rPr lang="ar-DZ" sz="3600" dirty="0"/>
              <a:t>ت</a:t>
            </a:r>
            <a:r>
              <a:rPr lang="ar-DZ" sz="3600" dirty="0" smtClean="0"/>
              <a:t>حديد الخ</a:t>
            </a:r>
            <a:r>
              <a:rPr lang="ar-DZ" sz="3600" dirty="0"/>
              <a:t>ب</a:t>
            </a:r>
            <a:r>
              <a:rPr lang="ar-DZ" sz="3600" dirty="0" smtClean="0"/>
              <a:t>راء المعنيين </a:t>
            </a:r>
            <a:r>
              <a:rPr lang="ar-DZ" sz="3600" dirty="0"/>
              <a:t>، وما </a:t>
            </a:r>
            <a:r>
              <a:rPr lang="ar-DZ" sz="3600" dirty="0" smtClean="0"/>
              <a:t>إلى </a:t>
            </a:r>
            <a:r>
              <a:rPr lang="ar-DZ" sz="3600" dirty="0"/>
              <a:t>ذلك من أجل مشاركة </a:t>
            </a:r>
            <a:r>
              <a:rPr lang="ar-DZ" sz="3600" dirty="0" smtClean="0"/>
              <a:t>الخ</a:t>
            </a:r>
            <a:r>
              <a:rPr lang="ar-DZ" sz="3600" dirty="0"/>
              <a:t>ب</a:t>
            </a:r>
            <a:r>
              <a:rPr lang="ar-DZ" sz="3600" dirty="0" smtClean="0"/>
              <a:t>رات </a:t>
            </a:r>
            <a:r>
              <a:rPr lang="ar-DZ" sz="3600" dirty="0"/>
              <a:t>وإنشاء مستودعات </a:t>
            </a:r>
            <a:r>
              <a:rPr lang="ar-DZ" sz="3600" dirty="0" smtClean="0"/>
              <a:t>ا</a:t>
            </a:r>
            <a:r>
              <a:rPr lang="ar-DZ" sz="3600" dirty="0"/>
              <a:t>ل</a:t>
            </a:r>
            <a:r>
              <a:rPr lang="ar-DZ" sz="3600" dirty="0" smtClean="0"/>
              <a:t>معرفة</a:t>
            </a:r>
            <a:r>
              <a:rPr lang="ar-D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05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8400" y="137886"/>
            <a:ext cx="37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>
                <a:solidFill>
                  <a:schemeClr val="bg2">
                    <a:lumMod val="10000"/>
                  </a:schemeClr>
                </a:solidFill>
              </a:rPr>
              <a:t>الأدوات 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التكنولوجية الداعمة </a:t>
            </a:r>
            <a:r>
              <a:rPr lang="ar-DZ" sz="2000" b="1" dirty="0" smtClean="0">
                <a:solidFill>
                  <a:schemeClr val="bg2">
                    <a:lumMod val="10000"/>
                  </a:schemeClr>
                </a:solidFill>
              </a:rPr>
              <a:t>لإدارة 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المعرفة</a:t>
            </a:r>
          </a:p>
        </p:txBody>
      </p:sp>
      <p:sp>
        <p:nvSpPr>
          <p:cNvPr id="4" name="Rectangle 3"/>
          <p:cNvSpPr/>
          <p:nvPr/>
        </p:nvSpPr>
        <p:spPr>
          <a:xfrm>
            <a:off x="951977" y="3699948"/>
            <a:ext cx="73402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الدردشة – المحاضرات المرئية –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الإنترنت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– الكتب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والمجلات الإلكترونية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– أدوات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 البحث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النصي-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الحاسوب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ووسائط تخزين المعلومات الرقمية - مستودع المعرفة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الإلكتروني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قاعدة المعرفة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وتتضمن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قواعد الوسائط المتعددة، وقواعد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الملفات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الأنظمة الإلكترونية من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أجل معالجة المعارف المجمعة والبحث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فيها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قواعد البيانات - أدوات البحث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الإلكتروني في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قاعدة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المعرفة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منجم البيانات ونظم دعم القرار - نظم المعلومات وبرامجها المتنوعة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النظم مثل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word, excel, access,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network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وأجهزتها مثل: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data show,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scanner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نظم الذكاء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الاصطناعي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الانترانت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– الهاتف - وسائل التعليم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الإلكتروني</a:t>
            </a:r>
            <a:endParaRPr lang="ar-DZ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solidFill>
                  <a:srgbClr val="FF0000"/>
                </a:solidFill>
              </a:rPr>
              <a:t>ويمكن تصنيفها إلى </a:t>
            </a:r>
            <a:endParaRPr lang="ar-DZ" b="1" dirty="0">
              <a:solidFill>
                <a:srgbClr val="FF000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290148" y="1064712"/>
            <a:ext cx="1853852" cy="305635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>
                <a:solidFill>
                  <a:schemeClr val="bg2"/>
                </a:solidFill>
              </a:rPr>
              <a:t>تكنولوجيا </a:t>
            </a:r>
            <a:r>
              <a:rPr lang="ar-DZ" sz="2800" b="1" dirty="0" smtClean="0">
                <a:solidFill>
                  <a:schemeClr val="bg2"/>
                </a:solidFill>
              </a:rPr>
              <a:t>الاتصالات</a:t>
            </a:r>
            <a:endParaRPr lang="ar-DZ" sz="2800" b="1" dirty="0">
              <a:solidFill>
                <a:schemeClr val="bg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052" y="1064712"/>
            <a:ext cx="1590805" cy="305635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dirty="0" smtClean="0">
                <a:solidFill>
                  <a:schemeClr val="bg2"/>
                </a:solidFill>
              </a:rPr>
              <a:t>البنية التحتية</a:t>
            </a:r>
            <a:endParaRPr lang="ar-DZ" sz="3200" b="1" dirty="0">
              <a:solidFill>
                <a:schemeClr val="bg2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03540" y="137786"/>
            <a:ext cx="5361139" cy="10647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000" b="1" dirty="0">
                <a:solidFill>
                  <a:schemeClr val="bg2"/>
                </a:solidFill>
              </a:rPr>
              <a:t>المصادر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820454" y="4121063"/>
            <a:ext cx="883086" cy="676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4"/>
            <a:endCxn id="11" idx="0"/>
          </p:cNvCxnSpPr>
          <p:nvPr/>
        </p:nvCxnSpPr>
        <p:spPr>
          <a:xfrm flipH="1">
            <a:off x="682668" y="4121063"/>
            <a:ext cx="137787" cy="801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465545" y="4797468"/>
            <a:ext cx="1064712" cy="179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dirty="0" smtClean="0">
                <a:solidFill>
                  <a:schemeClr val="bg2">
                    <a:lumMod val="10000"/>
                  </a:schemeClr>
                </a:solidFill>
              </a:rPr>
              <a:t>المعدات والآلات</a:t>
            </a:r>
            <a:endParaRPr lang="ar-D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-1" y="4922729"/>
            <a:ext cx="1365338" cy="1665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dirty="0" smtClean="0">
                <a:solidFill>
                  <a:schemeClr val="bg2">
                    <a:lumMod val="10000"/>
                  </a:schemeClr>
                </a:solidFill>
              </a:rPr>
              <a:t>البرمجيات</a:t>
            </a:r>
            <a:endParaRPr lang="ar-D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0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663" y="325677"/>
            <a:ext cx="2855934" cy="142796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>
                <a:solidFill>
                  <a:schemeClr val="bg2"/>
                </a:solidFill>
              </a:rPr>
              <a:t>نظم إدارة المعرفة</a:t>
            </a:r>
          </a:p>
        </p:txBody>
      </p:sp>
      <p:sp>
        <p:nvSpPr>
          <p:cNvPr id="7" name="Ellipse 6"/>
          <p:cNvSpPr/>
          <p:nvPr/>
        </p:nvSpPr>
        <p:spPr>
          <a:xfrm>
            <a:off x="450938" y="2079321"/>
            <a:ext cx="8392438" cy="251773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chemeClr val="bg2"/>
                </a:solidFill>
              </a:rPr>
              <a:t>نظم اكتساب المعرفة: </a:t>
            </a:r>
            <a:r>
              <a:rPr lang="ar-DZ" sz="2400" dirty="0">
                <a:solidFill>
                  <a:schemeClr val="bg2"/>
                </a:solidFill>
              </a:rPr>
              <a:t>الدردشة – المحاضرات المرئية – </a:t>
            </a:r>
            <a:r>
              <a:rPr lang="ar-DZ" sz="2400" dirty="0" smtClean="0">
                <a:solidFill>
                  <a:schemeClr val="bg2"/>
                </a:solidFill>
              </a:rPr>
              <a:t>الإنترنت -برامج </a:t>
            </a:r>
            <a:r>
              <a:rPr lang="ar-DZ" sz="2400" dirty="0">
                <a:solidFill>
                  <a:schemeClr val="bg2"/>
                </a:solidFill>
              </a:rPr>
              <a:t>سؤال جواب – المشاركة في المنتديات- النشاط في مواقع التواصل </a:t>
            </a:r>
            <a:r>
              <a:rPr lang="ar-DZ" sz="2400" dirty="0" smtClean="0">
                <a:solidFill>
                  <a:schemeClr val="bg2"/>
                </a:solidFill>
              </a:rPr>
              <a:t>الاجتماعي </a:t>
            </a:r>
            <a:r>
              <a:rPr lang="ar-DZ" sz="2400" dirty="0">
                <a:solidFill>
                  <a:schemeClr val="bg2"/>
                </a:solidFill>
              </a:rPr>
              <a:t>– الكتب </a:t>
            </a:r>
            <a:r>
              <a:rPr lang="ar-DZ" sz="2400" dirty="0" smtClean="0">
                <a:solidFill>
                  <a:schemeClr val="bg2"/>
                </a:solidFill>
              </a:rPr>
              <a:t>والمجلات </a:t>
            </a:r>
            <a:r>
              <a:rPr lang="ar-DZ" sz="2400" dirty="0">
                <a:solidFill>
                  <a:srgbClr val="F2F2F2"/>
                </a:solidFill>
              </a:rPr>
              <a:t>الإلكترونية </a:t>
            </a:r>
            <a:r>
              <a:rPr lang="ar-DZ" sz="2400" dirty="0" smtClean="0">
                <a:solidFill>
                  <a:schemeClr val="bg2"/>
                </a:solidFill>
              </a:rPr>
              <a:t>– </a:t>
            </a:r>
            <a:r>
              <a:rPr lang="ar-DZ" sz="2400" dirty="0">
                <a:solidFill>
                  <a:schemeClr val="bg2"/>
                </a:solidFill>
              </a:rPr>
              <a:t>أدوات البحث النصي - سير </a:t>
            </a:r>
            <a:r>
              <a:rPr lang="ar-DZ" sz="2400" dirty="0" smtClean="0">
                <a:solidFill>
                  <a:schemeClr val="bg2"/>
                </a:solidFill>
              </a:rPr>
              <a:t>العمل</a:t>
            </a:r>
            <a:r>
              <a:rPr lang="en-US" sz="2400" dirty="0" smtClean="0">
                <a:solidFill>
                  <a:schemeClr val="bg2"/>
                </a:solidFill>
              </a:rPr>
              <a:t>–</a:t>
            </a:r>
            <a:r>
              <a:rPr lang="ar-DZ" sz="2400" dirty="0" smtClean="0">
                <a:solidFill>
                  <a:schemeClr val="bg2"/>
                </a:solidFill>
              </a:rPr>
              <a:t>البيانات الوصفية</a:t>
            </a:r>
            <a:endParaRPr lang="ar-DZ" sz="2400" b="1" dirty="0">
              <a:solidFill>
                <a:schemeClr val="bg2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1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290835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2</a:t>
            </a:r>
            <a:endParaRPr lang="ar-DZ" sz="2400" b="1" dirty="0"/>
          </a:p>
        </p:txBody>
      </p:sp>
      <p:sp>
        <p:nvSpPr>
          <p:cNvPr id="5" name="Ellipse 4"/>
          <p:cNvSpPr/>
          <p:nvPr/>
        </p:nvSpPr>
        <p:spPr>
          <a:xfrm>
            <a:off x="450938" y="2079321"/>
            <a:ext cx="8392438" cy="251773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rgbClr val="FFFFFF"/>
                </a:solidFill>
              </a:rPr>
              <a:t>نظم تخزين المعرفة: </a:t>
            </a:r>
            <a:r>
              <a:rPr lang="ar-DZ" sz="2400" dirty="0">
                <a:solidFill>
                  <a:srgbClr val="FFFFFF"/>
                </a:solidFill>
              </a:rPr>
              <a:t>الحاسوب ووسائط تخزين المعلومات الرقمية - مستودع المعرفة </a:t>
            </a:r>
            <a:r>
              <a:rPr lang="ar-DZ" sz="2400" dirty="0" smtClean="0">
                <a:solidFill>
                  <a:srgbClr val="FFFFFF"/>
                </a:solidFill>
              </a:rPr>
              <a:t>ا</a:t>
            </a:r>
            <a:r>
              <a:rPr lang="ar-DZ" sz="2400" dirty="0">
                <a:solidFill>
                  <a:srgbClr val="FFFFFF"/>
                </a:solidFill>
              </a:rPr>
              <a:t>ل</a:t>
            </a:r>
            <a:r>
              <a:rPr lang="ar-DZ" sz="2400" dirty="0" smtClean="0">
                <a:solidFill>
                  <a:srgbClr val="FFFFFF"/>
                </a:solidFill>
              </a:rPr>
              <a:t>إلكتروني </a:t>
            </a:r>
            <a:r>
              <a:rPr lang="ar-DZ" sz="2400" dirty="0">
                <a:solidFill>
                  <a:srgbClr val="FFFFFF"/>
                </a:solidFill>
              </a:rPr>
              <a:t>- قاعدة المعرفة - </a:t>
            </a:r>
            <a:r>
              <a:rPr lang="ar-DZ" sz="2400" dirty="0" smtClean="0">
                <a:solidFill>
                  <a:srgbClr val="FFFFFF"/>
                </a:solidFill>
              </a:rPr>
              <a:t>الأنظمة الإلكترونية (من </a:t>
            </a:r>
            <a:r>
              <a:rPr lang="ar-DZ" sz="2400" dirty="0">
                <a:solidFill>
                  <a:srgbClr val="FFFFFF"/>
                </a:solidFill>
              </a:rPr>
              <a:t>أجل معالجة المعارف المجمعة والبحث </a:t>
            </a:r>
            <a:r>
              <a:rPr lang="ar-DZ" sz="2400" dirty="0" smtClean="0">
                <a:solidFill>
                  <a:srgbClr val="FFFFFF"/>
                </a:solidFill>
              </a:rPr>
              <a:t>فيها).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10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3</a:t>
            </a:r>
            <a:endParaRPr lang="ar-DZ" sz="2400" b="1" dirty="0"/>
          </a:p>
        </p:txBody>
      </p:sp>
      <p:sp>
        <p:nvSpPr>
          <p:cNvPr id="4" name="Ellipse 3"/>
          <p:cNvSpPr/>
          <p:nvPr/>
        </p:nvSpPr>
        <p:spPr>
          <a:xfrm>
            <a:off x="450938" y="1853853"/>
            <a:ext cx="8392438" cy="3006246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rgbClr val="FFFFFF"/>
                </a:solidFill>
              </a:rPr>
              <a:t>نظم تطبيق المعرفة: </a:t>
            </a:r>
            <a:r>
              <a:rPr lang="ar-DZ" sz="2400" dirty="0">
                <a:solidFill>
                  <a:srgbClr val="FFFFFF"/>
                </a:solidFill>
              </a:rPr>
              <a:t>قواعد البيانات - أدوات البحث </a:t>
            </a:r>
            <a:r>
              <a:rPr lang="ar-DZ" sz="2400" dirty="0" smtClean="0">
                <a:solidFill>
                  <a:srgbClr val="FFFFFF"/>
                </a:solidFill>
              </a:rPr>
              <a:t>الإلكتروني في </a:t>
            </a:r>
            <a:r>
              <a:rPr lang="ar-DZ" sz="2400" dirty="0">
                <a:solidFill>
                  <a:srgbClr val="FFFFFF"/>
                </a:solidFill>
              </a:rPr>
              <a:t>قاعدة </a:t>
            </a:r>
            <a:r>
              <a:rPr lang="ar-DZ" sz="2400" dirty="0" smtClean="0">
                <a:solidFill>
                  <a:srgbClr val="FFFFFF"/>
                </a:solidFill>
              </a:rPr>
              <a:t>المعرفة- </a:t>
            </a:r>
            <a:r>
              <a:rPr lang="ar-DZ" sz="2400" dirty="0">
                <a:solidFill>
                  <a:srgbClr val="FFFFFF"/>
                </a:solidFill>
              </a:rPr>
              <a:t>قواعد البيانات المستندة على المعرفة وتطبيقاتها مثل: منجم البيانات ونظم دعم القرار المستندة إلى المعرفة - نظم المعلومات وبرامجها المتنوعة </a:t>
            </a:r>
            <a:r>
              <a:rPr lang="ar-DZ" sz="2400" dirty="0" smtClean="0">
                <a:solidFill>
                  <a:srgbClr val="FFFFFF"/>
                </a:solidFill>
              </a:rPr>
              <a:t>مثل</a:t>
            </a:r>
            <a:r>
              <a:rPr lang="ar-DZ" sz="2400" dirty="0">
                <a:solidFill>
                  <a:srgbClr val="FFFFFF"/>
                </a:solidFill>
              </a:rPr>
              <a:t>: </a:t>
            </a:r>
            <a:r>
              <a:rPr lang="ar-DZ" sz="2400" dirty="0" smtClean="0">
                <a:solidFill>
                  <a:srgbClr val="FFFFFF"/>
                </a:solidFill>
              </a:rPr>
              <a:t>  </a:t>
            </a:r>
            <a:r>
              <a:rPr lang="en-US" sz="2400" dirty="0" smtClean="0">
                <a:solidFill>
                  <a:srgbClr val="FFFFFF"/>
                </a:solidFill>
              </a:rPr>
              <a:t>network</a:t>
            </a:r>
            <a:r>
              <a:rPr lang="en-US" sz="2400" dirty="0">
                <a:solidFill>
                  <a:srgbClr val="FFFFFF"/>
                </a:solidFill>
              </a:rPr>
              <a:t>, access, excel, word </a:t>
            </a:r>
            <a:r>
              <a:rPr lang="ar-DZ" sz="2400" dirty="0" smtClean="0">
                <a:solidFill>
                  <a:srgbClr val="FFFFFF"/>
                </a:solidFill>
              </a:rPr>
              <a:t> وأجهزتها مثل</a:t>
            </a:r>
            <a:r>
              <a:rPr lang="ar-DZ" sz="2400" dirty="0">
                <a:solidFill>
                  <a:srgbClr val="FFFFFF"/>
                </a:solidFill>
              </a:rPr>
              <a:t>: </a:t>
            </a:r>
            <a:r>
              <a:rPr lang="en-US" sz="2400" dirty="0">
                <a:solidFill>
                  <a:srgbClr val="FFFFFF"/>
                </a:solidFill>
              </a:rPr>
              <a:t>scanner, show data - </a:t>
            </a:r>
            <a:r>
              <a:rPr lang="ar-DZ" sz="2400" dirty="0" smtClean="0">
                <a:solidFill>
                  <a:srgbClr val="FFFFFF"/>
                </a:solidFill>
              </a:rPr>
              <a:t>  نظم </a:t>
            </a:r>
            <a:r>
              <a:rPr lang="ar-DZ" sz="2400" dirty="0">
                <a:solidFill>
                  <a:srgbClr val="FFFFFF"/>
                </a:solidFill>
              </a:rPr>
              <a:t>الذكاء </a:t>
            </a:r>
            <a:r>
              <a:rPr lang="ar-DZ" sz="2400" dirty="0" smtClean="0">
                <a:solidFill>
                  <a:srgbClr val="FFFFFF"/>
                </a:solidFill>
              </a:rPr>
              <a:t>الاصطناعي </a:t>
            </a:r>
            <a:r>
              <a:rPr lang="ar-DZ" sz="2400" dirty="0">
                <a:solidFill>
                  <a:srgbClr val="FFFFFF"/>
                </a:solidFill>
              </a:rPr>
              <a:t>مثل النظم </a:t>
            </a:r>
            <a:r>
              <a:rPr lang="ar-DZ" sz="2400" dirty="0" smtClean="0">
                <a:solidFill>
                  <a:srgbClr val="FFFFFF"/>
                </a:solidFill>
              </a:rPr>
              <a:t>الخبيرة</a:t>
            </a:r>
            <a:r>
              <a:rPr lang="ar-DZ" sz="2400" dirty="0">
                <a:solidFill>
                  <a:srgbClr val="FFFFFF"/>
                </a:solidFill>
              </a:rPr>
              <a:t>.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6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4</a:t>
            </a:r>
            <a:endParaRPr lang="ar-DZ" sz="2400" b="1" dirty="0"/>
          </a:p>
        </p:txBody>
      </p:sp>
      <p:sp>
        <p:nvSpPr>
          <p:cNvPr id="5" name="Ellipse 4"/>
          <p:cNvSpPr/>
          <p:nvPr/>
        </p:nvSpPr>
        <p:spPr>
          <a:xfrm>
            <a:off x="450938" y="1853853"/>
            <a:ext cx="8392438" cy="3006246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rgbClr val="FFFFFF"/>
                </a:solidFill>
              </a:rPr>
              <a:t>نظم توزيع المعرفة: </a:t>
            </a:r>
            <a:r>
              <a:rPr lang="ar-DZ" sz="2400" dirty="0" smtClean="0">
                <a:solidFill>
                  <a:srgbClr val="FFFFFF"/>
                </a:solidFill>
              </a:rPr>
              <a:t>الإنترنت </a:t>
            </a:r>
            <a:r>
              <a:rPr lang="ar-DZ" sz="2400" dirty="0">
                <a:solidFill>
                  <a:srgbClr val="FFFFFF"/>
                </a:solidFill>
              </a:rPr>
              <a:t>– </a:t>
            </a:r>
            <a:r>
              <a:rPr lang="ar-DZ" sz="2400" dirty="0" smtClean="0">
                <a:solidFill>
                  <a:srgbClr val="FFFFFF"/>
                </a:solidFill>
              </a:rPr>
              <a:t>الإنترانت </a:t>
            </a:r>
            <a:r>
              <a:rPr lang="ar-DZ" sz="2400" dirty="0">
                <a:solidFill>
                  <a:srgbClr val="FFFFFF"/>
                </a:solidFill>
              </a:rPr>
              <a:t>- الهاتف الثابت والمحمول - البريد </a:t>
            </a:r>
            <a:r>
              <a:rPr lang="ar-DZ" sz="2400" dirty="0" smtClean="0">
                <a:solidFill>
                  <a:srgbClr val="FFFFFF"/>
                </a:solidFill>
              </a:rPr>
              <a:t>الإلكتروني </a:t>
            </a:r>
            <a:r>
              <a:rPr lang="ar-DZ" sz="2400" dirty="0">
                <a:solidFill>
                  <a:srgbClr val="FFFFFF"/>
                </a:solidFill>
              </a:rPr>
              <a:t>ووسائل التواصل </a:t>
            </a:r>
            <a:r>
              <a:rPr lang="ar-DZ" sz="2400" dirty="0" smtClean="0">
                <a:solidFill>
                  <a:srgbClr val="FFFFFF"/>
                </a:solidFill>
              </a:rPr>
              <a:t>الاجتماعي- </a:t>
            </a:r>
            <a:r>
              <a:rPr lang="ar-DZ" sz="2400" dirty="0">
                <a:solidFill>
                  <a:srgbClr val="FFFFFF"/>
                </a:solidFill>
              </a:rPr>
              <a:t>المؤتمرات والندوات والمحاضرات المرئية والمباشرة </a:t>
            </a:r>
            <a:r>
              <a:rPr lang="ar-DZ" sz="2400" dirty="0" smtClean="0">
                <a:solidFill>
                  <a:srgbClr val="FFFFFF"/>
                </a:solidFill>
              </a:rPr>
              <a:t>التي </a:t>
            </a:r>
            <a:r>
              <a:rPr lang="ar-DZ" sz="2400" dirty="0">
                <a:solidFill>
                  <a:srgbClr val="FFFFFF"/>
                </a:solidFill>
              </a:rPr>
              <a:t>تكون عبر </a:t>
            </a:r>
            <a:r>
              <a:rPr lang="ar-DZ" sz="2400" dirty="0" smtClean="0">
                <a:solidFill>
                  <a:srgbClr val="FFFFFF"/>
                </a:solidFill>
              </a:rPr>
              <a:t>ا</a:t>
            </a:r>
            <a:r>
              <a:rPr lang="ar-DZ" sz="2400" dirty="0">
                <a:solidFill>
                  <a:srgbClr val="FFFFFF"/>
                </a:solidFill>
              </a:rPr>
              <a:t>ل</a:t>
            </a:r>
            <a:r>
              <a:rPr lang="ar-DZ" sz="2400" dirty="0" smtClean="0">
                <a:solidFill>
                  <a:srgbClr val="FFFFFF"/>
                </a:solidFill>
              </a:rPr>
              <a:t>إنترنت </a:t>
            </a:r>
            <a:r>
              <a:rPr lang="ar-DZ" sz="2400" dirty="0">
                <a:solidFill>
                  <a:srgbClr val="FFFFFF"/>
                </a:solidFill>
              </a:rPr>
              <a:t>- وسائل التعليم </a:t>
            </a:r>
            <a:r>
              <a:rPr lang="ar-DZ" sz="2400" dirty="0" err="1">
                <a:solidFill>
                  <a:srgbClr val="FFFFFF"/>
                </a:solidFill>
              </a:rPr>
              <a:t>االلكتروني</a:t>
            </a:r>
            <a:r>
              <a:rPr lang="ar-DZ" sz="2400" dirty="0">
                <a:solidFill>
                  <a:srgbClr val="FFFFFF"/>
                </a:solidFill>
              </a:rPr>
              <a:t> </a:t>
            </a:r>
            <a:r>
              <a:rPr lang="ar-DZ" sz="2400" dirty="0" smtClean="0">
                <a:solidFill>
                  <a:srgbClr val="FFFFFF"/>
                </a:solidFill>
              </a:rPr>
              <a:t>مثل المجلات الإلكترونية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523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28176</TotalTime>
  <Words>470</Words>
  <Application>Microsoft Office PowerPoint</Application>
  <PresentationFormat>Affichage à l'écran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Default Design</vt:lpstr>
      <vt:lpstr>1_Default Design</vt:lpstr>
      <vt:lpstr>Présentation PowerPoint</vt:lpstr>
      <vt:lpstr>Présentation PowerPoint</vt:lpstr>
      <vt:lpstr>عرف كًل من Freeze, &amp; Ravindran, Kulkarni نظم إدارة المعرفة بأنها نظم تعمل على ميكنة جميع عمليات إدخال، وحفظ، ونقل ، واسترجاع المعرفة، وتشمل أدوات للحصول على أنواع مختلفة من المعرفة من الدروس المستفادة وتصنيف وثائق المعرفة ، وتحديد الخبراء المعنيين ، وما إلى ذلك من أجل مشاركة الخبرات وإنشاء مستودعات المعرفة.</vt:lpstr>
      <vt:lpstr>Présentation PowerPoint</vt:lpstr>
      <vt:lpstr>ويمكن تصنيفها إلى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TAHRI</cp:lastModifiedBy>
  <cp:revision>83</cp:revision>
  <dcterms:created xsi:type="dcterms:W3CDTF">2009-11-03T13:35:13Z</dcterms:created>
  <dcterms:modified xsi:type="dcterms:W3CDTF">2024-11-19T14:40:04Z</dcterms:modified>
</cp:coreProperties>
</file>