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13"/>
  </p:notesMasterIdLst>
  <p:sldIdLst>
    <p:sldId id="257" r:id="rId2"/>
    <p:sldId id="258" r:id="rId3"/>
    <p:sldId id="268" r:id="rId4"/>
    <p:sldId id="259" r:id="rId5"/>
    <p:sldId id="260" r:id="rId6"/>
    <p:sldId id="261" r:id="rId7"/>
    <p:sldId id="265" r:id="rId8"/>
    <p:sldId id="262" r:id="rId9"/>
    <p:sldId id="270" r:id="rId10"/>
    <p:sldId id="272"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86894" autoAdjust="0"/>
  </p:normalViewPr>
  <p:slideViewPr>
    <p:cSldViewPr>
      <p:cViewPr varScale="1">
        <p:scale>
          <a:sx n="65" d="100"/>
          <a:sy n="65" d="100"/>
        </p:scale>
        <p:origin x="13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62C74-E58B-4D4C-8E7C-86D934FF7FCB}" type="datetimeFigureOut">
              <a:rPr lang="fr-FR" smtClean="0"/>
              <a:t>09/10/2024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3748-76A8-4BFB-BB6A-4DE6E850C2A7}" type="slidenum">
              <a:rPr lang="fr-FR" smtClean="0"/>
              <a:t>‹N°›</a:t>
            </a:fld>
            <a:endParaRPr lang="fr-FR"/>
          </a:p>
        </p:txBody>
      </p:sp>
    </p:spTree>
    <p:extLst>
      <p:ext uri="{BB962C8B-B14F-4D97-AF65-F5344CB8AC3E}">
        <p14:creationId xmlns:p14="http://schemas.microsoft.com/office/powerpoint/2010/main" val="126082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Sur les cartes anciennes, la représentation du relief est réalisée par </a:t>
            </a:r>
            <a:r>
              <a:rPr lang="fr-FR" sz="1200" b="0" i="1" kern="1200" dirty="0" smtClean="0">
                <a:solidFill>
                  <a:schemeClr val="tx1"/>
                </a:solidFill>
                <a:effectLst/>
                <a:latin typeface="+mn-lt"/>
                <a:ea typeface="+mn-ea"/>
                <a:cs typeface="+mn-cs"/>
              </a:rPr>
              <a:t>des hachures</a:t>
            </a:r>
            <a:r>
              <a:rPr lang="fr-FR" sz="1200" b="0" i="0" kern="1200" dirty="0" smtClean="0">
                <a:solidFill>
                  <a:schemeClr val="tx1"/>
                </a:solidFill>
                <a:effectLst/>
                <a:latin typeface="+mn-lt"/>
                <a:ea typeface="+mn-ea"/>
                <a:cs typeface="+mn-cs"/>
              </a:rPr>
              <a:t>. Cette méthode bien que expressive du relief elle manque de précision.</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Sur les cartes modernes, le relief est représenté par </a:t>
            </a:r>
            <a:r>
              <a:rPr lang="fr-FR" sz="1200" b="0" i="1" kern="1200" dirty="0" smtClean="0">
                <a:solidFill>
                  <a:schemeClr val="tx1"/>
                </a:solidFill>
                <a:effectLst/>
                <a:latin typeface="+mn-lt"/>
                <a:ea typeface="+mn-ea"/>
                <a:cs typeface="+mn-cs"/>
              </a:rPr>
              <a:t>des courbes de niveau </a:t>
            </a:r>
            <a:r>
              <a:rPr lang="fr-FR" sz="1200" b="0" i="0" kern="1200" dirty="0" smtClean="0">
                <a:solidFill>
                  <a:schemeClr val="tx1"/>
                </a:solidFill>
                <a:effectLst/>
                <a:latin typeface="+mn-lt"/>
                <a:ea typeface="+mn-ea"/>
                <a:cs typeface="+mn-cs"/>
              </a:rPr>
              <a:t>qu'on appelle aussi isohypses ou bien courbes hypsométrique</a:t>
            </a:r>
            <a:r>
              <a:rPr lang="fr-FR" dirty="0" smtClean="0"/>
              <a:t> </a:t>
            </a:r>
            <a:br>
              <a:rPr lang="fr-FR" dirty="0" smtClean="0"/>
            </a:b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1183748-76A8-4BFB-BB6A-4DE6E850C2A7}" type="slidenum">
              <a:rPr lang="fr-FR" smtClean="0"/>
              <a:t>1</a:t>
            </a:fld>
            <a:endParaRPr lang="fr-FR"/>
          </a:p>
        </p:txBody>
      </p:sp>
    </p:spTree>
    <p:extLst>
      <p:ext uri="{BB962C8B-B14F-4D97-AF65-F5344CB8AC3E}">
        <p14:creationId xmlns:p14="http://schemas.microsoft.com/office/powerpoint/2010/main" val="249354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127164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372820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362693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28879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65278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196733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185627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339061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14452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399690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5A0E5F-9B4F-4E33-A41F-9B2C5F6BA2A4}" type="datetimeFigureOut">
              <a:rPr lang="fr-FR" smtClean="0"/>
              <a:pPr/>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A1604-3CD0-4350-8717-D70512F954C5}" type="slidenum">
              <a:rPr lang="fr-FR" smtClean="0"/>
              <a:pPr/>
              <a:t>‹N°›</a:t>
            </a:fld>
            <a:endParaRPr lang="fr-FR"/>
          </a:p>
        </p:txBody>
      </p:sp>
    </p:spTree>
    <p:extLst>
      <p:ext uri="{BB962C8B-B14F-4D97-AF65-F5344CB8AC3E}">
        <p14:creationId xmlns:p14="http://schemas.microsoft.com/office/powerpoint/2010/main" val="227633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A0E5F-9B4F-4E33-A41F-9B2C5F6BA2A4}" type="datetimeFigureOut">
              <a:rPr lang="fr-FR" smtClean="0"/>
              <a:pPr/>
              <a:t>09/10/2024</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5A1604-3CD0-4350-8717-D70512F954C5}" type="slidenum">
              <a:rPr lang="fr-FR" smtClean="0"/>
              <a:pPr/>
              <a:t>‹N°›</a:t>
            </a:fld>
            <a:endParaRPr lang="fr-FR"/>
          </a:p>
        </p:txBody>
      </p:sp>
    </p:spTree>
    <p:extLst>
      <p:ext uri="{BB962C8B-B14F-4D97-AF65-F5344CB8AC3E}">
        <p14:creationId xmlns:p14="http://schemas.microsoft.com/office/powerpoint/2010/main" val="150621586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p:nvPr/>
        </p:nvPicPr>
        <p:blipFill>
          <a:blip r:embed="rId3">
            <a:duotone>
              <a:schemeClr val="accent2">
                <a:shade val="45000"/>
                <a:satMod val="135000"/>
              </a:schemeClr>
              <a:prstClr val="white"/>
            </a:duotone>
          </a:blip>
          <a:srcRect/>
          <a:stretch>
            <a:fillRect/>
          </a:stretch>
        </p:blipFill>
        <p:spPr bwMode="auto">
          <a:xfrm>
            <a:off x="5929354" y="392909"/>
            <a:ext cx="3071802" cy="3286124"/>
          </a:xfrm>
          <a:prstGeom prst="rect">
            <a:avLst/>
          </a:prstGeom>
          <a:noFill/>
          <a:ln w="9525">
            <a:noFill/>
            <a:miter lim="800000"/>
            <a:headEnd/>
            <a:tailEnd/>
          </a:ln>
        </p:spPr>
      </p:pic>
      <p:pic>
        <p:nvPicPr>
          <p:cNvPr id="1029" name="Picture 5"/>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2964693" y="4805902"/>
            <a:ext cx="4500562" cy="1776528"/>
          </a:xfrm>
          <a:prstGeom prst="rect">
            <a:avLst/>
          </a:prstGeom>
          <a:ln>
            <a:noFill/>
          </a:ln>
          <a:effectLst>
            <a:softEdge rad="112500"/>
          </a:effectLst>
        </p:spPr>
      </p:pic>
      <p:sp>
        <p:nvSpPr>
          <p:cNvPr id="1025" name="Rectangle 1"/>
          <p:cNvSpPr>
            <a:spLocks noChangeArrowheads="1"/>
          </p:cNvSpPr>
          <p:nvPr/>
        </p:nvSpPr>
        <p:spPr bwMode="auto">
          <a:xfrm>
            <a:off x="142844" y="3571876"/>
            <a:ext cx="1428760"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Cambria" pitchFamily="18" charset="0"/>
                <a:ea typeface="Times New Roman" pitchFamily="18" charset="0"/>
                <a:cs typeface="Calibri" pitchFamily="34" charset="0"/>
              </a:rPr>
              <a:t>Séance </a:t>
            </a:r>
            <a:r>
              <a:rPr kumimoji="0" lang="fr-FR" sz="2000" b="1" i="0" u="none" strike="noStrike" cap="none" normalizeH="0" baseline="0" smtClean="0">
                <a:ln>
                  <a:noFill/>
                </a:ln>
                <a:solidFill>
                  <a:schemeClr val="tx1"/>
                </a:solidFill>
                <a:effectLst/>
                <a:latin typeface="Cambria" pitchFamily="18" charset="0"/>
                <a:ea typeface="Times New Roman" pitchFamily="18" charset="0"/>
                <a:cs typeface="Calibri" pitchFamily="34" charset="0"/>
              </a:rPr>
              <a:t>III</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14"/>
          <p:cNvSpPr/>
          <p:nvPr/>
        </p:nvSpPr>
        <p:spPr>
          <a:xfrm>
            <a:off x="2571736" y="285728"/>
            <a:ext cx="4572000" cy="738664"/>
          </a:xfrm>
          <a:prstGeom prst="rect">
            <a:avLst/>
          </a:prstGeom>
        </p:spPr>
        <p:txBody>
          <a:bodyPr>
            <a:spAutoFit/>
          </a:bodyPr>
          <a:lstStyle/>
          <a:p>
            <a:pPr algn="ctr" fontAlgn="base">
              <a:spcBef>
                <a:spcPct val="0"/>
              </a:spcBef>
              <a:spcAft>
                <a:spcPct val="0"/>
              </a:spcAft>
            </a:pPr>
            <a:r>
              <a:rPr kumimoji="0" lang="fr-FR" sz="1400" b="1" i="0" u="none" strike="noStrike" cap="none" normalizeH="0" baseline="0" dirty="0">
                <a:solidFill>
                  <a:srgbClr val="231F20"/>
                </a:solidFill>
                <a:effectLst>
                  <a:glow rad="63500">
                    <a:schemeClr val="accent4">
                      <a:satMod val="175000"/>
                      <a:alpha val="40000"/>
                    </a:schemeClr>
                  </a:glow>
                </a:effectLst>
                <a:latin typeface="Cambria" pitchFamily="18" charset="0"/>
                <a:ea typeface="Times New Roman" pitchFamily="18" charset="0"/>
                <a:cs typeface="Times New Roman" pitchFamily="18" charset="0"/>
              </a:rPr>
              <a:t>UNIVERSITE MOHAMED KHEIDER – BISKRA</a:t>
            </a:r>
            <a:endParaRPr kumimoji="0" lang="fr-FR" sz="1400" b="0" i="0" u="none" strike="noStrike" cap="none" normalizeH="0" baseline="0" dirty="0">
              <a:solidFill>
                <a:schemeClr val="tx1"/>
              </a:solidFill>
              <a:effectLst>
                <a:glow rad="63500">
                  <a:schemeClr val="accent4">
                    <a:satMod val="175000"/>
                    <a:alpha val="40000"/>
                  </a:schemeClr>
                </a:glow>
              </a:effectLst>
              <a:latin typeface="Arial" pitchFamily="34" charset="0"/>
              <a:cs typeface="Arial" pitchFamily="34" charset="0"/>
            </a:endParaRPr>
          </a:p>
          <a:p>
            <a:pPr lvl="0" algn="ctr" fontAlgn="base">
              <a:spcBef>
                <a:spcPct val="0"/>
              </a:spcBef>
              <a:spcAft>
                <a:spcPct val="0"/>
              </a:spcAft>
            </a:pPr>
            <a:r>
              <a:rPr kumimoji="0" lang="fr-FR" sz="1400" b="1" i="0" u="none" strike="noStrike" cap="none" normalizeH="0" baseline="0" dirty="0">
                <a:solidFill>
                  <a:srgbClr val="231F20"/>
                </a:solidFill>
                <a:effectLst>
                  <a:glow rad="63500">
                    <a:schemeClr val="accent4">
                      <a:satMod val="175000"/>
                      <a:alpha val="40000"/>
                    </a:schemeClr>
                  </a:glow>
                </a:effectLst>
                <a:latin typeface="Cambria" pitchFamily="18" charset="0"/>
                <a:ea typeface="Times New Roman" pitchFamily="18" charset="0"/>
                <a:cs typeface="Times New Roman" pitchFamily="18" charset="0"/>
              </a:rPr>
              <a:t>faculté des Sciences et de la Technologie</a:t>
            </a:r>
            <a:endParaRPr kumimoji="0" lang="fr-FR" sz="1400" b="0" i="0" u="none" strike="noStrike" cap="none" normalizeH="0" baseline="0" dirty="0">
              <a:solidFill>
                <a:schemeClr val="tx1"/>
              </a:solidFill>
              <a:effectLst>
                <a:glow rad="63500">
                  <a:schemeClr val="accent4">
                    <a:satMod val="175000"/>
                    <a:alpha val="40000"/>
                  </a:schemeClr>
                </a:glow>
              </a:effectLst>
              <a:latin typeface="Arial" pitchFamily="34" charset="0"/>
              <a:cs typeface="Arial" pitchFamily="34" charset="0"/>
            </a:endParaRPr>
          </a:p>
          <a:p>
            <a:pPr lvl="0" algn="ctr" eaLnBrk="0" fontAlgn="base" hangingPunct="0">
              <a:spcBef>
                <a:spcPct val="0"/>
              </a:spcBef>
              <a:spcAft>
                <a:spcPct val="0"/>
              </a:spcAft>
            </a:pPr>
            <a:r>
              <a:rPr kumimoji="0" lang="fr-FR" sz="1400" b="1" i="0" u="none" strike="noStrike" cap="none" normalizeH="0" baseline="0" dirty="0">
                <a:solidFill>
                  <a:srgbClr val="231F20"/>
                </a:solidFill>
                <a:effectLst>
                  <a:glow rad="63500">
                    <a:schemeClr val="accent4">
                      <a:satMod val="175000"/>
                      <a:alpha val="40000"/>
                    </a:schemeClr>
                  </a:glow>
                </a:effectLst>
                <a:latin typeface="Cambria" pitchFamily="18" charset="0"/>
                <a:ea typeface="Times New Roman" pitchFamily="18" charset="0"/>
                <a:cs typeface="Times New Roman" pitchFamily="18" charset="0"/>
              </a:rPr>
              <a:t>Département d’architecture</a:t>
            </a:r>
            <a:endParaRPr kumimoji="0" lang="fr-FR" sz="1400" b="0" i="0" u="none" strike="noStrike" cap="none" normalizeH="0" baseline="0" dirty="0">
              <a:solidFill>
                <a:schemeClr val="tx1"/>
              </a:solidFill>
              <a:effectLst>
                <a:glow rad="63500">
                  <a:schemeClr val="accent4">
                    <a:satMod val="175000"/>
                    <a:alpha val="40000"/>
                  </a:schemeClr>
                </a:glow>
              </a:effectLst>
              <a:latin typeface="Arial" pitchFamily="34" charset="0"/>
              <a:cs typeface="Arial" pitchFamily="34" charset="0"/>
            </a:endParaRPr>
          </a:p>
        </p:txBody>
      </p:sp>
      <p:cxnSp>
        <p:nvCxnSpPr>
          <p:cNvPr id="8" name="Connecteur droit 7"/>
          <p:cNvCxnSpPr/>
          <p:nvPr/>
        </p:nvCxnSpPr>
        <p:spPr>
          <a:xfrm>
            <a:off x="1593183" y="3760881"/>
            <a:ext cx="1214477" cy="7739"/>
          </a:xfrm>
          <a:prstGeom prst="line">
            <a:avLst/>
          </a:prstGeom>
          <a:ln/>
        </p:spPr>
        <p:style>
          <a:lnRef idx="3">
            <a:schemeClr val="accent4"/>
          </a:lnRef>
          <a:fillRef idx="0">
            <a:schemeClr val="accent4"/>
          </a:fillRef>
          <a:effectRef idx="2">
            <a:schemeClr val="accent4"/>
          </a:effectRef>
          <a:fontRef idx="minor">
            <a:schemeClr val="tx1"/>
          </a:fontRef>
        </p:style>
      </p:cxnSp>
      <p:sp>
        <p:nvSpPr>
          <p:cNvPr id="9" name="Titre 2"/>
          <p:cNvSpPr>
            <a:spLocks noGrp="1"/>
          </p:cNvSpPr>
          <p:nvPr>
            <p:ph type="title"/>
          </p:nvPr>
        </p:nvSpPr>
        <p:spPr>
          <a:xfrm>
            <a:off x="2699792" y="3189377"/>
            <a:ext cx="6301364" cy="1143008"/>
          </a:xfrm>
          <a:ln/>
        </p:spPr>
        <p:style>
          <a:lnRef idx="3">
            <a:schemeClr val="lt1"/>
          </a:lnRef>
          <a:fillRef idx="1">
            <a:schemeClr val="accent4"/>
          </a:fillRef>
          <a:effectRef idx="1">
            <a:schemeClr val="accent4"/>
          </a:effectRef>
          <a:fontRef idx="minor">
            <a:schemeClr val="lt1"/>
          </a:fontRef>
        </p:style>
        <p:txBody>
          <a:bodyPr>
            <a:noAutofit/>
          </a:bodyPr>
          <a:lstStyle/>
          <a:p>
            <a: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fr-FR" sz="2400" b="1" dirty="0"/>
              <a:t>La lecture géomorphologique du relief : techniques d’analyse et de représentation</a:t>
            </a:r>
            <a:r>
              <a:rPr lang="fr-FR" sz="2400" dirty="0"/>
              <a:t/>
            </a:r>
            <a:br>
              <a:rPr lang="fr-FR" sz="2400" dirty="0"/>
            </a:b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1" name="Rectangle 7"/>
          <p:cNvSpPr>
            <a:spLocks noChangeArrowheads="1"/>
          </p:cNvSpPr>
          <p:nvPr/>
        </p:nvSpPr>
        <p:spPr bwMode="auto">
          <a:xfrm>
            <a:off x="6215074" y="5635884"/>
            <a:ext cx="292892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ea typeface="Times New Roman" pitchFamily="18" charset="0"/>
                <a:cs typeface="Calibri" pitchFamily="34" charset="0"/>
              </a:rPr>
              <a:t>Enseignante</a:t>
            </a:r>
            <a:r>
              <a:rPr kumimoji="0" lang="fr-FR" sz="12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ea typeface="Times New Roman" pitchFamily="18" charset="0"/>
                <a:cs typeface="Calibri" pitchFamily="34" charset="0"/>
              </a:rPr>
              <a:t> : </a:t>
            </a:r>
            <a:r>
              <a:rPr kumimoji="0" lang="fr-FR"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Mme </a:t>
            </a:r>
            <a:r>
              <a:rPr kumimoji="0" lang="fr-FR" sz="12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Sebti Moufida</a:t>
            </a:r>
            <a:endParaRPr kumimoji="0" lang="fr-FR" sz="20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535753" y="4599122"/>
            <a:ext cx="2071701" cy="1983308"/>
          </a:xfrm>
          <a:prstGeom prst="rect">
            <a:avLst/>
          </a:prstGeom>
          <a:ln>
            <a:noFill/>
          </a:ln>
          <a:effectLst>
            <a:softEdge rad="112500"/>
          </a:effectLst>
        </p:spPr>
      </p:pic>
      <p:sp>
        <p:nvSpPr>
          <p:cNvPr id="14" name="Rectangle 6"/>
          <p:cNvSpPr>
            <a:spLocks noChangeArrowheads="1"/>
          </p:cNvSpPr>
          <p:nvPr/>
        </p:nvSpPr>
        <p:spPr bwMode="auto">
          <a:xfrm>
            <a:off x="1142976" y="1214422"/>
            <a:ext cx="414340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2">
                    <a:lumMod val="50000"/>
                  </a:schemeClr>
                </a:solidFill>
                <a:effectLst/>
                <a:latin typeface="Cambria" pitchFamily="18" charset="0"/>
                <a:ea typeface="Times New Roman" pitchFamily="18" charset="0"/>
                <a:cs typeface="Calibri" pitchFamily="34" charset="0"/>
              </a:rPr>
              <a:t>Matière : </a:t>
            </a:r>
            <a:r>
              <a:rPr kumimoji="0" lang="fr-FR" sz="1400" b="0" i="0" u="none" strike="noStrike" cap="none" normalizeH="0" baseline="0" dirty="0" smtClean="0">
                <a:ln>
                  <a:noFill/>
                </a:ln>
                <a:solidFill>
                  <a:schemeClr val="tx2">
                    <a:lumMod val="50000"/>
                  </a:schemeClr>
                </a:solidFill>
                <a:effectLst/>
                <a:latin typeface="Trebuchet MS" pitchFamily="34" charset="0"/>
                <a:ea typeface="Times New Roman" pitchFamily="18" charset="0"/>
                <a:cs typeface="Calibri" pitchFamily="34" charset="0"/>
              </a:rPr>
              <a:t>Analyse spatiale</a:t>
            </a:r>
            <a:r>
              <a:rPr kumimoji="0" lang="fr-FR" sz="14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alibri" pitchFamily="34" charset="0"/>
              </a:rPr>
              <a:t> </a:t>
            </a:r>
            <a:r>
              <a:rPr kumimoji="0" lang="fr-FR" sz="14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alibri" pitchFamily="34" charset="0"/>
              </a:rPr>
              <a:t> et cartographie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2">
                    <a:lumMod val="50000"/>
                  </a:schemeClr>
                </a:solidFill>
                <a:effectLst/>
                <a:latin typeface="Cambria" pitchFamily="18" charset="0"/>
                <a:ea typeface="Times New Roman" pitchFamily="18" charset="0"/>
                <a:cs typeface="Calibri" pitchFamily="34" charset="0"/>
              </a:rPr>
              <a:t>Niveau</a:t>
            </a:r>
            <a:r>
              <a:rPr kumimoji="0" lang="fr-FR" sz="1400" b="1" i="0" u="none" strike="noStrike" cap="none" normalizeH="0" baseline="0" dirty="0">
                <a:ln>
                  <a:noFill/>
                </a:ln>
                <a:solidFill>
                  <a:schemeClr val="tx2">
                    <a:lumMod val="50000"/>
                  </a:schemeClr>
                </a:solidFill>
                <a:effectLst/>
                <a:latin typeface="Cambria" pitchFamily="18" charset="0"/>
                <a:ea typeface="Times New Roman" pitchFamily="18" charset="0"/>
                <a:cs typeface="Calibri" pitchFamily="34" charset="0"/>
              </a:rPr>
              <a:t> : </a:t>
            </a:r>
            <a:r>
              <a:rPr kumimoji="0" lang="fr-FR" sz="1400" b="0" i="0" u="none" strike="noStrike" cap="none" normalizeH="0" baseline="0" dirty="0">
                <a:ln>
                  <a:noFill/>
                </a:ln>
                <a:solidFill>
                  <a:schemeClr val="tx2">
                    <a:lumMod val="50000"/>
                  </a:schemeClr>
                </a:solidFill>
                <a:effectLst/>
                <a:latin typeface="Cambria" pitchFamily="18" charset="0"/>
                <a:ea typeface="Times New Roman" pitchFamily="18" charset="0"/>
                <a:cs typeface="Calibri" pitchFamily="34" charset="0"/>
              </a:rPr>
              <a:t>2 </a:t>
            </a:r>
            <a:r>
              <a:rPr kumimoji="0" lang="fr-FR" sz="1400" b="0" i="0" u="none" strike="noStrike" cap="none" normalizeH="0" baseline="30000" dirty="0" err="1">
                <a:ln>
                  <a:noFill/>
                </a:ln>
                <a:solidFill>
                  <a:schemeClr val="tx2">
                    <a:lumMod val="50000"/>
                  </a:schemeClr>
                </a:solidFill>
                <a:effectLst/>
                <a:latin typeface="Cambria" pitchFamily="18" charset="0"/>
                <a:ea typeface="Times New Roman" pitchFamily="18" charset="0"/>
                <a:cs typeface="Calibri" pitchFamily="34" charset="0"/>
              </a:rPr>
              <a:t>ème</a:t>
            </a:r>
            <a:r>
              <a:rPr kumimoji="0" lang="fr-FR" sz="1400" b="0" i="0" u="none" strike="noStrike" cap="none" normalizeH="0" baseline="0" dirty="0">
                <a:ln>
                  <a:noFill/>
                </a:ln>
                <a:solidFill>
                  <a:schemeClr val="tx2">
                    <a:lumMod val="50000"/>
                  </a:schemeClr>
                </a:solidFill>
                <a:effectLst/>
                <a:latin typeface="Cambria" pitchFamily="18" charset="0"/>
                <a:ea typeface="Times New Roman" pitchFamily="18" charset="0"/>
                <a:cs typeface="Calibri" pitchFamily="34" charset="0"/>
              </a:rPr>
              <a:t> année </a:t>
            </a:r>
            <a:r>
              <a:rPr lang="fr-FR" sz="1400" dirty="0" smtClean="0">
                <a:solidFill>
                  <a:schemeClr val="tx2">
                    <a:lumMod val="50000"/>
                  </a:schemeClr>
                </a:solidFill>
                <a:latin typeface="Cambria" pitchFamily="18" charset="0"/>
                <a:ea typeface="Times New Roman" pitchFamily="18" charset="0"/>
                <a:cs typeface="Calibri" pitchFamily="34" charset="0"/>
              </a:rPr>
              <a:t>architecte</a:t>
            </a:r>
            <a:endParaRPr kumimoji="0" lang="fr-FR" sz="1400" b="1" i="0" u="none" strike="noStrike" cap="none" normalizeH="0" baseline="0" dirty="0">
              <a:ln>
                <a:noFill/>
              </a:ln>
              <a:solidFill>
                <a:schemeClr val="tx2">
                  <a:lumMod val="50000"/>
                </a:schemeClr>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400" b="1" dirty="0">
                <a:solidFill>
                  <a:schemeClr val="tx2">
                    <a:lumMod val="50000"/>
                  </a:schemeClr>
                </a:solidFill>
                <a:latin typeface="Cambria" pitchFamily="18" charset="0"/>
                <a:ea typeface="Times New Roman" pitchFamily="18" charset="0"/>
                <a:cs typeface="Arial" pitchFamily="34" charset="0"/>
              </a:rPr>
              <a:t>Année universitaire</a:t>
            </a:r>
            <a:r>
              <a:rPr kumimoji="0" lang="fr-FR" sz="1400" b="1" i="0" u="none" strike="noStrike" cap="none" normalizeH="0" baseline="0" dirty="0">
                <a:ln>
                  <a:noFill/>
                </a:ln>
                <a:solidFill>
                  <a:schemeClr val="tx2">
                    <a:lumMod val="50000"/>
                  </a:schemeClr>
                </a:solidFill>
                <a:effectLst/>
                <a:latin typeface="Cambria" pitchFamily="18" charset="0"/>
                <a:ea typeface="Times New Roman" pitchFamily="18" charset="0"/>
                <a:cs typeface="Arial" pitchFamily="34" charset="0"/>
              </a:rPr>
              <a:t> : </a:t>
            </a:r>
            <a:r>
              <a:rPr kumimoji="0" lang="fr-FR" sz="14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Arial" pitchFamily="34" charset="0"/>
              </a:rPr>
              <a:t>2024/2025</a:t>
            </a:r>
            <a:endParaRPr kumimoji="0" lang="fr-FR" sz="1400" b="0" i="0" u="none" strike="noStrike" cap="none" normalizeH="0" baseline="0" dirty="0">
              <a:ln>
                <a:noFill/>
              </a:ln>
              <a:solidFill>
                <a:schemeClr val="tx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2976" y="928670"/>
            <a:ext cx="7643866" cy="2031325"/>
          </a:xfrm>
          <a:prstGeom prst="rect">
            <a:avLst/>
          </a:prstGeom>
        </p:spPr>
        <p:txBody>
          <a:bodyPr wrap="square">
            <a:spAutoFit/>
          </a:bodyPr>
          <a:lstStyle/>
          <a:p>
            <a:pPr algn="just"/>
            <a:r>
              <a:rPr lang="fr-FR" b="1" i="1" dirty="0" smtClean="0"/>
              <a:t>Une cuvette </a:t>
            </a:r>
            <a:r>
              <a:rPr lang="fr-FR" dirty="0" smtClean="0"/>
              <a:t>: c'est une dépression fermée vers le fond de laquelle convergent l'ensemble des pentes.</a:t>
            </a:r>
          </a:p>
          <a:p>
            <a:pPr algn="just"/>
            <a:r>
              <a:rPr lang="fr-FR" dirty="0" smtClean="0"/>
              <a:t>Les courbes de niveau sont aussi concentriques, l’altitude du point central est inférieure à celle des courbes de niveau qui l’entourent,(occupée parfois par un lac)</a:t>
            </a:r>
          </a:p>
          <a:p>
            <a:pPr algn="just"/>
            <a:r>
              <a:rPr lang="fr-FR" dirty="0" smtClean="0"/>
              <a:t> </a:t>
            </a:r>
            <a:br>
              <a:rPr lang="fr-FR" dirty="0" smtClean="0"/>
            </a:br>
            <a:endParaRPr lang="fr-FR" dirty="0"/>
          </a:p>
        </p:txBody>
      </p:sp>
      <p:pic>
        <p:nvPicPr>
          <p:cNvPr id="2050"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2143108" y="2571744"/>
            <a:ext cx="6048380" cy="1643074"/>
          </a:xfrm>
          <a:prstGeom prst="rect">
            <a:avLst/>
          </a:prstGeom>
          <a:noFill/>
          <a:ln w="9525">
            <a:noFill/>
            <a:miter lim="800000"/>
            <a:headEnd/>
            <a:tailEnd/>
          </a:ln>
          <a:effectLst/>
        </p:spPr>
      </p:pic>
      <p:sp>
        <p:nvSpPr>
          <p:cNvPr id="7" name="Rectangle 6"/>
          <p:cNvSpPr/>
          <p:nvPr/>
        </p:nvSpPr>
        <p:spPr>
          <a:xfrm>
            <a:off x="2928926" y="4572008"/>
            <a:ext cx="4572000" cy="646331"/>
          </a:xfrm>
          <a:prstGeom prst="rect">
            <a:avLst/>
          </a:prstGeom>
        </p:spPr>
        <p:txBody>
          <a:bodyPr>
            <a:spAutoFit/>
          </a:bodyPr>
          <a:lstStyle/>
          <a:p>
            <a:r>
              <a:rPr lang="fr-FR" dirty="0" smtClean="0"/>
              <a:t>Sommets et cuvettes </a:t>
            </a:r>
            <a:br>
              <a:rPr lang="fr-FR" dirty="0" smtClean="0"/>
            </a:br>
            <a:endParaRPr lang="fr-FR" dirty="0"/>
          </a:p>
        </p:txBody>
      </p:sp>
      <p:sp>
        <p:nvSpPr>
          <p:cNvPr id="9" name="Rectangle 8"/>
          <p:cNvSpPr/>
          <p:nvPr/>
        </p:nvSpPr>
        <p:spPr>
          <a:xfrm>
            <a:off x="1357290" y="428604"/>
            <a:ext cx="3214710" cy="400110"/>
          </a:xfrm>
          <a:prstGeom prst="rect">
            <a:avLst/>
          </a:prstGeom>
        </p:spPr>
        <p:txBody>
          <a:bodyPr wrap="square">
            <a:spAutoFit/>
          </a:bodyPr>
          <a:lstStyle/>
          <a:p>
            <a:pPr fontAlgn="base">
              <a:spcBef>
                <a:spcPct val="0"/>
              </a:spcBef>
              <a:spcAft>
                <a:spcPct val="0"/>
              </a:spcAft>
              <a:tabLst>
                <a:tab pos="228600" algn="l"/>
                <a:tab pos="449263" algn="l"/>
              </a:tabLst>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I.7.2 une cuvette</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428604"/>
            <a:ext cx="7643866" cy="3139321"/>
          </a:xfrm>
          <a:prstGeom prst="rect">
            <a:avLst/>
          </a:prstGeom>
        </p:spPr>
        <p:txBody>
          <a:bodyPr wrap="square">
            <a:spAutoFit/>
          </a:bodyPr>
          <a:lstStyle/>
          <a:p>
            <a:pPr algn="just"/>
            <a:r>
              <a:rPr lang="fr-FR" b="1" dirty="0" smtClean="0"/>
              <a:t>Les plaines. </a:t>
            </a:r>
            <a:r>
              <a:rPr lang="fr-FR" dirty="0" smtClean="0"/>
              <a:t>Une plaine est une surface plane ou légèrement ondulée sur laquelle les rivières coulent à fleur de sol. Les dénivellations sont donc très faibles et les pentes infimes.</a:t>
            </a:r>
          </a:p>
          <a:p>
            <a:pPr algn="just"/>
            <a:r>
              <a:rPr lang="fr-FR" dirty="0" smtClean="0"/>
              <a:t> </a:t>
            </a:r>
            <a:br>
              <a:rPr lang="fr-FR" dirty="0" smtClean="0"/>
            </a:br>
            <a:r>
              <a:rPr lang="fr-FR" b="1" dirty="0" smtClean="0"/>
              <a:t>Les plateaux. </a:t>
            </a:r>
            <a:r>
              <a:rPr lang="fr-FR" dirty="0" smtClean="0"/>
              <a:t>Un plateau est une surface plane ou légèrement ondulée dans laquelle les rivières sont encaissées.</a:t>
            </a:r>
          </a:p>
          <a:p>
            <a:pPr algn="just"/>
            <a:r>
              <a:rPr lang="fr-FR" dirty="0" smtClean="0"/>
              <a:t/>
            </a:r>
            <a:br>
              <a:rPr lang="fr-FR" dirty="0" smtClean="0"/>
            </a:br>
            <a:r>
              <a:rPr lang="fr-FR" b="1" dirty="0" smtClean="0"/>
              <a:t>Les montagnes. </a:t>
            </a:r>
            <a:r>
              <a:rPr lang="fr-FR" dirty="0" smtClean="0"/>
              <a:t>Ce sont des régions élevées présentant de grandes dénivellations variant constamment le long d'un même versant, des pentes longues et raides reliant des crêtes élevées à des vallées profondes. </a:t>
            </a:r>
            <a:br>
              <a:rPr lang="fr-FR" dirty="0" smtClean="0"/>
            </a:br>
            <a:endParaRPr lang="fr-FR" dirty="0"/>
          </a:p>
        </p:txBody>
      </p:sp>
      <p:pic>
        <p:nvPicPr>
          <p:cNvPr id="3074"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428729" y="3532036"/>
            <a:ext cx="7538588" cy="275448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142976" y="1428736"/>
            <a:ext cx="7429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dirty="0"/>
              <a:t>    Les courbes de niveau, appelées isophyses (ou lignes de contour), sont destinées à donner sur une carte un aperçu du relief réel. Une courbe de niveau (fig.1) est l’intersection du relief réel avec un plan horizontal d’altitude donnée en cote ronde (généralement un nombre entier).</a:t>
            </a:r>
          </a:p>
        </p:txBody>
      </p:sp>
      <p:sp>
        <p:nvSpPr>
          <p:cNvPr id="5" name="Rectangle 4"/>
          <p:cNvSpPr/>
          <p:nvPr/>
        </p:nvSpPr>
        <p:spPr>
          <a:xfrm>
            <a:off x="1214414" y="428604"/>
            <a:ext cx="7429552" cy="677108"/>
          </a:xfrm>
          <a:prstGeom prst="rect">
            <a:avLst/>
          </a:prstGeom>
        </p:spPr>
        <p:txBody>
          <a:bodyPr wrap="square">
            <a:spAutoFit/>
          </a:bodyPr>
          <a:lstStyle/>
          <a:p>
            <a:pPr algn="justLow"/>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Times New Roman" pitchFamily="18" charset="0"/>
                <a:cs typeface="Times New Roman" pitchFamily="18" charset="0"/>
              </a:rPr>
              <a:t>I. L’orographie : </a:t>
            </a:r>
            <a:r>
              <a:rPr lang="fr-FR" dirty="0"/>
              <a:t>du grec </a:t>
            </a:r>
            <a:r>
              <a:rPr lang="fr-FR" b="1" i="1" dirty="0" err="1"/>
              <a:t>oros</a:t>
            </a:r>
            <a:r>
              <a:rPr lang="fr-FR" b="1" i="1" dirty="0"/>
              <a:t> </a:t>
            </a:r>
            <a:r>
              <a:rPr lang="fr-FR" dirty="0"/>
              <a:t>signifiant relief, </a:t>
            </a:r>
            <a:r>
              <a:rPr lang="fr-FR" b="1" i="1" dirty="0" err="1"/>
              <a:t>graphei</a:t>
            </a:r>
            <a:r>
              <a:rPr lang="fr-FR" b="1" i="1" dirty="0"/>
              <a:t> </a:t>
            </a:r>
            <a:r>
              <a:rPr lang="fr-FR" dirty="0"/>
              <a:t>signifiant écrire. C'est la représentation du relief sur une carte.</a:t>
            </a:r>
          </a:p>
        </p:txBody>
      </p:sp>
      <p:pic>
        <p:nvPicPr>
          <p:cNvPr id="32" name="Image 31" descr="logo"/>
          <p:cNvPicPr/>
          <p:nvPr/>
        </p:nvPicPr>
        <p:blipFill>
          <a:blip r:embed="rId2">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33" name="Rectangle 32"/>
          <p:cNvSpPr/>
          <p:nvPr/>
        </p:nvSpPr>
        <p:spPr>
          <a:xfrm>
            <a:off x="1285852" y="1071546"/>
            <a:ext cx="3000396" cy="400110"/>
          </a:xfrm>
          <a:prstGeom prst="rect">
            <a:avLst/>
          </a:prstGeom>
        </p:spPr>
        <p:txBody>
          <a:bodyPr wrap="square">
            <a:spAutoFit/>
          </a:bodyPr>
          <a:lstStyle/>
          <a:p>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I.1Courbes de niveau :</a:t>
            </a:r>
          </a:p>
        </p:txBody>
      </p:sp>
      <p:sp>
        <p:nvSpPr>
          <p:cNvPr id="9220" name="Zone de texte 75"/>
          <p:cNvSpPr txBox="1">
            <a:spLocks/>
          </p:cNvSpPr>
          <p:nvPr/>
        </p:nvSpPr>
        <p:spPr bwMode="auto">
          <a:xfrm>
            <a:off x="5786446" y="6143644"/>
            <a:ext cx="2214578" cy="21431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r>
              <a:rPr lang="fr-FR" sz="1100" b="1" i="1" dirty="0"/>
              <a:t>Fig. n° 1 : les courbes de niveau</a:t>
            </a:r>
            <a:endParaRPr lang="fr-FR" sz="1100" dirty="0"/>
          </a:p>
        </p:txBody>
      </p:sp>
      <p:pic>
        <p:nvPicPr>
          <p:cNvPr id="11" name="Image 10"/>
          <p:cNvPicPr/>
          <p:nvPr/>
        </p:nvPicPr>
        <p:blipFill>
          <a:blip r:embed="rId3">
            <a:duotone>
              <a:schemeClr val="accent5">
                <a:shade val="45000"/>
                <a:satMod val="135000"/>
              </a:schemeClr>
              <a:prstClr val="white"/>
            </a:duotone>
          </a:blip>
          <a:srcRect/>
          <a:stretch>
            <a:fillRect/>
          </a:stretch>
        </p:blipFill>
        <p:spPr bwMode="auto">
          <a:xfrm>
            <a:off x="4786314" y="2857496"/>
            <a:ext cx="3785372" cy="3071834"/>
          </a:xfrm>
          <a:prstGeom prst="rect">
            <a:avLst/>
          </a:prstGeom>
          <a:noFill/>
          <a:ln w="9525">
            <a:noFill/>
            <a:miter lim="800000"/>
            <a:headEnd/>
            <a:tailEnd/>
          </a:ln>
        </p:spPr>
      </p:pic>
      <p:sp>
        <p:nvSpPr>
          <p:cNvPr id="8193" name="Rectangle 1"/>
          <p:cNvSpPr>
            <a:spLocks noChangeArrowheads="1"/>
          </p:cNvSpPr>
          <p:nvPr/>
        </p:nvSpPr>
        <p:spPr bwMode="auto">
          <a:xfrm>
            <a:off x="1285852" y="3714752"/>
            <a:ext cx="32861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lang="fr-FR" dirty="0"/>
              <a:t>Les courbes sont équidistantes en altitude ; leur espacement horizontal dépend de la déclivité du terrain à représenter et de l’échelle du plan ou de la carte.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500042"/>
            <a:ext cx="7358114" cy="2308324"/>
          </a:xfrm>
          <a:prstGeom prst="rect">
            <a:avLst/>
          </a:prstGeom>
        </p:spPr>
        <p:txBody>
          <a:bodyPr wrap="square">
            <a:spAutoFit/>
          </a:bodyPr>
          <a:lstStyle/>
          <a:p>
            <a:pPr algn="just"/>
            <a:r>
              <a:rPr lang="fr-FR" dirty="0" smtClean="0"/>
              <a:t>On appelle </a:t>
            </a:r>
            <a:r>
              <a:rPr lang="fr-FR" b="1" i="1" dirty="0" smtClean="0"/>
              <a:t>équidistance </a:t>
            </a:r>
            <a:r>
              <a:rPr lang="fr-FR" dirty="0" smtClean="0"/>
              <a:t>la différence d’altitude entre</a:t>
            </a:r>
            <a:br>
              <a:rPr lang="fr-FR" dirty="0" smtClean="0"/>
            </a:br>
            <a:r>
              <a:rPr lang="fr-FR" dirty="0" smtClean="0"/>
              <a:t>deux courbes consécutives. c'est la distance verticale constante entre des courbes de niveau consécutives. </a:t>
            </a:r>
          </a:p>
          <a:p>
            <a:pPr algn="just"/>
            <a:endParaRPr lang="fr-FR" dirty="0" smtClean="0"/>
          </a:p>
          <a:p>
            <a:pPr algn="just"/>
            <a:r>
              <a:rPr lang="fr-FR" dirty="0" smtClean="0"/>
              <a:t>On appelle </a:t>
            </a:r>
            <a:r>
              <a:rPr lang="fr-FR" b="1" i="1" dirty="0" smtClean="0"/>
              <a:t>écartement </a:t>
            </a:r>
            <a:r>
              <a:rPr lang="fr-FR" dirty="0" smtClean="0"/>
              <a:t>la distance qui existe entre deux</a:t>
            </a:r>
            <a:br>
              <a:rPr lang="fr-FR" dirty="0" smtClean="0"/>
            </a:br>
            <a:r>
              <a:rPr lang="fr-FR" dirty="0" smtClean="0"/>
              <a:t>courbes de niveau consécutives. La mesure étant prise selon un</a:t>
            </a:r>
            <a:br>
              <a:rPr lang="fr-FR" dirty="0" smtClean="0"/>
            </a:br>
            <a:r>
              <a:rPr lang="fr-FR" dirty="0" smtClean="0"/>
              <a:t>segment perpendiculaire aux 2 courbes.</a:t>
            </a:r>
          </a:p>
          <a:p>
            <a:pPr algn="just"/>
            <a:endParaRPr lang="fr-FR" dirty="0" smtClean="0"/>
          </a:p>
        </p:txBody>
      </p:sp>
      <p:pic>
        <p:nvPicPr>
          <p:cNvPr id="1026" name="Picture 2"/>
          <p:cNvPicPr>
            <a:picLocks noChangeAspect="1" noChangeArrowheads="1"/>
          </p:cNvPicPr>
          <p:nvPr/>
        </p:nvPicPr>
        <p:blipFill>
          <a:blip r:embed="rId2"/>
          <a:srcRect l="1786" t="647" r="1786"/>
          <a:stretch>
            <a:fillRect/>
          </a:stretch>
        </p:blipFill>
        <p:spPr bwMode="auto">
          <a:xfrm>
            <a:off x="2714612" y="2857496"/>
            <a:ext cx="3857652" cy="3525030"/>
          </a:xfrm>
          <a:prstGeom prst="rect">
            <a:avLst/>
          </a:prstGeom>
          <a:noFill/>
          <a:ln w="9525">
            <a:noFill/>
            <a:miter lim="800000"/>
            <a:headEnd/>
            <a:tailEnd/>
          </a:ln>
          <a:effectLst/>
        </p:spPr>
      </p:pic>
      <p:sp>
        <p:nvSpPr>
          <p:cNvPr id="6" name="Zone de texte 75"/>
          <p:cNvSpPr txBox="1">
            <a:spLocks/>
          </p:cNvSpPr>
          <p:nvPr/>
        </p:nvSpPr>
        <p:spPr bwMode="auto">
          <a:xfrm>
            <a:off x="3500430" y="6429396"/>
            <a:ext cx="2857520" cy="21431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r>
              <a:rPr lang="fr-FR" sz="1100" b="1" i="1" dirty="0"/>
              <a:t>Fig. n° </a:t>
            </a:r>
            <a:r>
              <a:rPr lang="fr-FR" sz="1100" b="1" i="1" dirty="0" smtClean="0"/>
              <a:t>2</a:t>
            </a:r>
            <a:r>
              <a:rPr lang="fr-FR" sz="1100" b="1" i="1" dirty="0"/>
              <a:t> : </a:t>
            </a:r>
            <a:r>
              <a:rPr lang="fr-FR" sz="1100" b="1" i="1" dirty="0" smtClean="0"/>
              <a:t>équidistance et écartement</a:t>
            </a:r>
            <a:endParaRPr lang="fr-FR"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logo"/>
          <p:cNvPicPr/>
          <p:nvPr/>
        </p:nvPicPr>
        <p:blipFill>
          <a:blip r:embed="rId2">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8193" name="Rectangle 1"/>
          <p:cNvSpPr>
            <a:spLocks noChangeArrowheads="1"/>
          </p:cNvSpPr>
          <p:nvPr/>
        </p:nvSpPr>
        <p:spPr bwMode="auto">
          <a:xfrm>
            <a:off x="1285852" y="714356"/>
            <a:ext cx="757242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dirty="0"/>
              <a:t>      Il existe trois sortes de courbes de niveau :</a:t>
            </a:r>
          </a:p>
          <a:p>
            <a:pPr algn="just"/>
            <a:r>
              <a:rPr lang="fr-FR" b="1" i="1" dirty="0"/>
              <a:t>1 - Les courbes maitresses :</a:t>
            </a:r>
            <a:r>
              <a:rPr lang="fr-FR" dirty="0"/>
              <a:t> elles sont dessinées en trait continu épais clair et bien visibles, l'équidistance entre ces courbes est en général de 50 m ou 100 m et placées toutes les cinq courbes ordinaires.</a:t>
            </a:r>
          </a:p>
          <a:p>
            <a:pPr algn="just"/>
            <a:r>
              <a:rPr lang="fr-FR" b="1" i="1" dirty="0"/>
              <a:t>2 - Les courbes ordinaires :</a:t>
            </a:r>
            <a:r>
              <a:rPr lang="fr-FR" dirty="0"/>
              <a:t> sont en traits continu moyen, leur équidistance est en général de 10 m ou 20 m.</a:t>
            </a:r>
          </a:p>
          <a:p>
            <a:pPr algn="just"/>
            <a:r>
              <a:rPr lang="fr-FR" b="1" i="1" dirty="0"/>
              <a:t>3 - Les courbes intercalaires :</a:t>
            </a:r>
            <a:r>
              <a:rPr lang="fr-FR" dirty="0"/>
              <a:t> les régions plates ou dans les vallées, la pente est très douce ou très faible, pour plus de précision on rajoute une courbe en traits interrompu fin.  Celle- ci est d'une équidistance de 5m.</a:t>
            </a:r>
          </a:p>
        </p:txBody>
      </p:sp>
      <p:sp>
        <p:nvSpPr>
          <p:cNvPr id="8195" name="Rectangle 3"/>
          <p:cNvSpPr>
            <a:spLocks noChangeArrowheads="1"/>
          </p:cNvSpPr>
          <p:nvPr/>
        </p:nvSpPr>
        <p:spPr bwMode="auto">
          <a:xfrm>
            <a:off x="1285852" y="3857628"/>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dirty="0"/>
              <a:t>Ce sont des points dont les altitudes sont données sur la carte. Ex (fig.2)</a:t>
            </a:r>
          </a:p>
        </p:txBody>
      </p:sp>
      <p:sp>
        <p:nvSpPr>
          <p:cNvPr id="9" name="Rectangle 8"/>
          <p:cNvSpPr/>
          <p:nvPr/>
        </p:nvSpPr>
        <p:spPr>
          <a:xfrm>
            <a:off x="1214414" y="285728"/>
            <a:ext cx="4214842" cy="400110"/>
          </a:xfrm>
          <a:prstGeom prst="rect">
            <a:avLst/>
          </a:prstGeom>
        </p:spPr>
        <p:txBody>
          <a:bodyPr wrap="square">
            <a:spAutoFit/>
          </a:bodyPr>
          <a:lstStyle/>
          <a:p>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I.2 Types de Courbes de niveau :</a:t>
            </a:r>
          </a:p>
        </p:txBody>
      </p:sp>
      <p:sp>
        <p:nvSpPr>
          <p:cNvPr id="10" name="Rectangle 9"/>
          <p:cNvSpPr/>
          <p:nvPr/>
        </p:nvSpPr>
        <p:spPr>
          <a:xfrm>
            <a:off x="1357290" y="3429000"/>
            <a:ext cx="3214710" cy="400110"/>
          </a:xfrm>
          <a:prstGeom prst="rect">
            <a:avLst/>
          </a:prstGeom>
        </p:spPr>
        <p:txBody>
          <a:bodyPr wrap="square">
            <a:spAutoFit/>
          </a:bodyPr>
          <a:lstStyle/>
          <a:p>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I.3 Les points cotés :</a:t>
            </a:r>
          </a:p>
        </p:txBody>
      </p:sp>
      <p:pic>
        <p:nvPicPr>
          <p:cNvPr id="11" name="Image 10"/>
          <p:cNvPicPr/>
          <p:nvPr/>
        </p:nvPicPr>
        <p:blipFill>
          <a:blip r:embed="rId3"/>
          <a:srcRect/>
          <a:stretch>
            <a:fillRect/>
          </a:stretch>
        </p:blipFill>
        <p:spPr bwMode="auto">
          <a:xfrm>
            <a:off x="2214546" y="4429132"/>
            <a:ext cx="5935936" cy="1820611"/>
          </a:xfrm>
          <a:prstGeom prst="rect">
            <a:avLst/>
          </a:prstGeom>
          <a:noFill/>
          <a:ln w="9525">
            <a:solidFill>
              <a:schemeClr val="tx1"/>
            </a:solidFill>
            <a:miter lim="800000"/>
            <a:headEnd/>
            <a:tailEnd/>
          </a:ln>
        </p:spPr>
      </p:pic>
      <p:grpSp>
        <p:nvGrpSpPr>
          <p:cNvPr id="1026" name="Group 29"/>
          <p:cNvGrpSpPr>
            <a:grpSpLocks/>
          </p:cNvGrpSpPr>
          <p:nvPr/>
        </p:nvGrpSpPr>
        <p:grpSpPr bwMode="auto">
          <a:xfrm>
            <a:off x="3428992" y="5286388"/>
            <a:ext cx="3352800" cy="852487"/>
            <a:chOff x="3327" y="6488"/>
            <a:chExt cx="5280" cy="1341"/>
          </a:xfrm>
        </p:grpSpPr>
        <p:sp>
          <p:nvSpPr>
            <p:cNvPr id="20" name="Text Box 26"/>
            <p:cNvSpPr txBox="1">
              <a:spLocks noChangeArrowheads="1"/>
            </p:cNvSpPr>
            <p:nvPr/>
          </p:nvSpPr>
          <p:spPr bwMode="auto">
            <a:xfrm>
              <a:off x="5689" y="7379"/>
              <a:ext cx="1876" cy="45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mbria" pitchFamily="18" charset="0"/>
                  <a:ea typeface="Arial" pitchFamily="34" charset="0"/>
                  <a:cs typeface="Arial" pitchFamily="34" charset="0"/>
                </a:rPr>
                <a:t>Points de cotés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21" name="AutoShape 27"/>
            <p:cNvCxnSpPr>
              <a:cxnSpLocks noChangeShapeType="1"/>
            </p:cNvCxnSpPr>
            <p:nvPr/>
          </p:nvCxnSpPr>
          <p:spPr bwMode="auto">
            <a:xfrm flipV="1">
              <a:off x="6786" y="6488"/>
              <a:ext cx="1821" cy="891"/>
            </a:xfrm>
            <a:prstGeom prst="straightConnector1">
              <a:avLst/>
            </a:prstGeom>
            <a:noFill/>
            <a:ln w="9525">
              <a:solidFill>
                <a:srgbClr val="000000"/>
              </a:solidFill>
              <a:round/>
              <a:headEnd/>
              <a:tailEnd type="triangle" w="med" len="med"/>
            </a:ln>
          </p:spPr>
        </p:cxnSp>
        <p:cxnSp>
          <p:nvCxnSpPr>
            <p:cNvPr id="22" name="AutoShape 28"/>
            <p:cNvCxnSpPr>
              <a:cxnSpLocks noChangeShapeType="1"/>
            </p:cNvCxnSpPr>
            <p:nvPr/>
          </p:nvCxnSpPr>
          <p:spPr bwMode="auto">
            <a:xfrm flipH="1" flipV="1">
              <a:off x="3327" y="6720"/>
              <a:ext cx="3459" cy="659"/>
            </a:xfrm>
            <a:prstGeom prst="straightConnector1">
              <a:avLst/>
            </a:prstGeom>
            <a:noFill/>
            <a:ln w="9525">
              <a:solidFill>
                <a:srgbClr val="000000"/>
              </a:solidFill>
              <a:round/>
              <a:headEnd/>
              <a:tailEnd type="triangle" w="med" len="med"/>
            </a:ln>
          </p:spPr>
        </p:cxnSp>
      </p:grpSp>
      <p:sp>
        <p:nvSpPr>
          <p:cNvPr id="1030" name="Rectangle 6"/>
          <p:cNvSpPr>
            <a:spLocks noChangeArrowheads="1"/>
          </p:cNvSpPr>
          <p:nvPr/>
        </p:nvSpPr>
        <p:spPr bwMode="auto">
          <a:xfrm>
            <a:off x="3929058" y="6429396"/>
            <a:ext cx="235745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chemeClr val="tx1"/>
                </a:solidFill>
                <a:effectLst/>
                <a:latin typeface="Cambria" pitchFamily="18" charset="0"/>
                <a:ea typeface="Times New Roman" pitchFamily="18" charset="0"/>
                <a:cs typeface="Calibri" pitchFamily="34" charset="0"/>
              </a:rPr>
              <a:t>Fig. n° 2: les points de cotés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
          <p:cNvPicPr/>
          <p:nvPr/>
        </p:nvPicPr>
        <p:blipFill>
          <a:blip r:embed="rId2">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6" name="Rectangle 5"/>
          <p:cNvSpPr/>
          <p:nvPr/>
        </p:nvSpPr>
        <p:spPr>
          <a:xfrm>
            <a:off x="1142976" y="642918"/>
            <a:ext cx="77153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a:t>Pour calculer l’altitude d’un point, il faut d’abord étudier les courbes de niveau et les points côtés. Trois points A, B et C ont été indiqués sur le schéma suivant :</a:t>
            </a:r>
          </a:p>
        </p:txBody>
      </p:sp>
      <p:sp>
        <p:nvSpPr>
          <p:cNvPr id="7170" name="Rectangle 2"/>
          <p:cNvSpPr>
            <a:spLocks noChangeArrowheads="1"/>
          </p:cNvSpPr>
          <p:nvPr/>
        </p:nvSpPr>
        <p:spPr bwMode="auto">
          <a:xfrm>
            <a:off x="4643438" y="1398804"/>
            <a:ext cx="414340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sz="1600" dirty="0"/>
              <a:t>le point A est sur un point coté : son altitude est de 187 m</a:t>
            </a:r>
          </a:p>
          <a:p>
            <a:pPr lvl="0"/>
            <a:r>
              <a:rPr lang="fr-FR" sz="1600" dirty="0"/>
              <a:t>le point B est sur une courbe de niveau : son altitude est de 170 m</a:t>
            </a:r>
          </a:p>
          <a:p>
            <a:pPr lvl="0"/>
            <a:r>
              <a:rPr lang="fr-FR" sz="1600" dirty="0"/>
              <a:t>le point C… c’est plus compliqué !</a:t>
            </a:r>
          </a:p>
          <a:p>
            <a:pPr lvl="0"/>
            <a:endParaRPr lang="fr-FR" sz="1600" dirty="0"/>
          </a:p>
          <a:p>
            <a:r>
              <a:rPr lang="fr-FR" sz="1600" dirty="0"/>
              <a:t> Comme C est situé entre deux courbes de niveau, il faut commencer par dessiner la ligne la plus courte entre les deux courbes et passant par le point C. Ensuite, il faut mesurer la longueur de cette ligne. Ici 5 mm.</a:t>
            </a:r>
          </a:p>
        </p:txBody>
      </p:sp>
      <p:sp>
        <p:nvSpPr>
          <p:cNvPr id="15" name="Rectangle 14"/>
          <p:cNvSpPr/>
          <p:nvPr/>
        </p:nvSpPr>
        <p:spPr>
          <a:xfrm>
            <a:off x="1214414" y="214290"/>
            <a:ext cx="6286544" cy="400110"/>
          </a:xfrm>
          <a:prstGeom prst="rect">
            <a:avLst/>
          </a:prstGeom>
        </p:spPr>
        <p:txBody>
          <a:bodyPr wrap="square">
            <a:spAutoFit/>
          </a:bodyPr>
          <a:lstStyle/>
          <a:p>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I.4 Comment calculer l’altitude d’un point ?</a:t>
            </a:r>
          </a:p>
        </p:txBody>
      </p:sp>
      <p:pic>
        <p:nvPicPr>
          <p:cNvPr id="16" name="Image 15"/>
          <p:cNvPicPr/>
          <p:nvPr/>
        </p:nvPicPr>
        <p:blipFill>
          <a:blip r:embed="rId3"/>
          <a:srcRect/>
          <a:stretch>
            <a:fillRect/>
          </a:stretch>
        </p:blipFill>
        <p:spPr bwMode="auto">
          <a:xfrm>
            <a:off x="1428728" y="1398804"/>
            <a:ext cx="2878345" cy="2429576"/>
          </a:xfrm>
          <a:prstGeom prst="rect">
            <a:avLst/>
          </a:prstGeom>
          <a:noFill/>
          <a:ln w="9525">
            <a:solidFill>
              <a:schemeClr val="tx1"/>
            </a:solidFill>
            <a:miter lim="800000"/>
            <a:headEnd/>
            <a:tailEnd/>
          </a:ln>
        </p:spPr>
      </p:pic>
      <p:sp>
        <p:nvSpPr>
          <p:cNvPr id="2" name="Rectangle 1"/>
          <p:cNvSpPr>
            <a:spLocks noChangeArrowheads="1"/>
          </p:cNvSpPr>
          <p:nvPr/>
        </p:nvSpPr>
        <p:spPr bwMode="auto">
          <a:xfrm>
            <a:off x="1643042" y="3899134"/>
            <a:ext cx="242889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chemeClr val="tx1"/>
                </a:solidFill>
                <a:effectLst/>
                <a:latin typeface="Cambria" pitchFamily="18" charset="0"/>
                <a:ea typeface="Times New Roman" pitchFamily="18" charset="0"/>
                <a:cs typeface="Calibri" pitchFamily="34" charset="0"/>
              </a:rPr>
              <a:t>Fig. n° 3: Exemple pour calculer l’altitude d’un point</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1214414" y="4399200"/>
            <a:ext cx="7572428" cy="1815882"/>
          </a:xfrm>
          <a:prstGeom prst="rect">
            <a:avLst/>
          </a:prstGeom>
        </p:spPr>
        <p:txBody>
          <a:bodyPr wrap="square">
            <a:spAutoFit/>
          </a:bodyPr>
          <a:lstStyle/>
          <a:p>
            <a:pPr algn="just"/>
            <a:r>
              <a:rPr lang="fr-FR" sz="1600" dirty="0"/>
              <a:t>   Puis il faut mesurer la distance entre la courbe la plus basse (ici 120 m) et le point : on trouve1,5 mm dans l’exemple.</a:t>
            </a:r>
          </a:p>
          <a:p>
            <a:pPr algn="just"/>
            <a:r>
              <a:rPr lang="fr-FR" sz="1600" dirty="0"/>
              <a:t>Enfin, une règle de trois permet de calculer le dénivelé : dans l’exemple si 5 mm représentent une élévation de 10 m, alors 1,5 mm correspondront à 1,5 x 10 / 5 = 3 m.</a:t>
            </a:r>
          </a:p>
          <a:p>
            <a:pPr algn="just"/>
            <a:endParaRPr lang="fr-FR" sz="1600" dirty="0"/>
          </a:p>
          <a:p>
            <a:pPr algn="just"/>
            <a:r>
              <a:rPr lang="fr-FR" sz="1600" dirty="0"/>
              <a:t>L’altitude du point est donc de 120 m + 3 m = </a:t>
            </a:r>
            <a:r>
              <a:rPr lang="fr-FR" sz="1600" b="1" dirty="0"/>
              <a:t>123 m</a:t>
            </a:r>
            <a:r>
              <a:rPr lang="fr-FR" sz="1600" dirty="0"/>
              <a:t>.</a:t>
            </a:r>
          </a:p>
          <a:p>
            <a:pPr algn="just"/>
            <a:endParaRPr lang="fr-FR" sz="1600" dirty="0">
              <a:solidFill>
                <a:prstClr val="black"/>
              </a:solidFill>
              <a:latin typeface="Cambria" pitchFamily="18" charset="0"/>
              <a:ea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D:\analyse spatiale\recherche\repre_usentation_d_un_col.jpg"/>
          <p:cNvPicPr>
            <a:picLocks noChangeAspect="1" noChangeArrowheads="1"/>
          </p:cNvPicPr>
          <p:nvPr/>
        </p:nvPicPr>
        <p:blipFill>
          <a:blip r:embed="rId2"/>
          <a:srcRect l="14062" t="46295" r="4604" b="4131"/>
          <a:stretch>
            <a:fillRect/>
          </a:stretch>
        </p:blipFill>
        <p:spPr bwMode="auto">
          <a:xfrm>
            <a:off x="3714744" y="4786322"/>
            <a:ext cx="4296814" cy="2071678"/>
          </a:xfrm>
          <a:prstGeom prst="rect">
            <a:avLst/>
          </a:prstGeom>
          <a:noFill/>
        </p:spPr>
      </p:pic>
      <p:pic>
        <p:nvPicPr>
          <p:cNvPr id="4" name="Image 3" descr="logo"/>
          <p:cNvPicPr/>
          <p:nvPr/>
        </p:nvPicPr>
        <p:blipFill>
          <a:blip r:embed="rId3">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537" name="Rectangle 9"/>
          <p:cNvSpPr>
            <a:spLocks noChangeArrowheads="1"/>
          </p:cNvSpPr>
          <p:nvPr/>
        </p:nvSpPr>
        <p:spPr bwMode="auto">
          <a:xfrm>
            <a:off x="1285852" y="1628365"/>
            <a:ext cx="428628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a:t> </a:t>
            </a:r>
            <a:r>
              <a:rPr lang="fr-FR" sz="1600" b="1" dirty="0" smtClean="0"/>
              <a:t>Les </a:t>
            </a:r>
            <a:r>
              <a:rPr lang="fr-FR" sz="1600" b="1" dirty="0"/>
              <a:t>lignes de crête : </a:t>
            </a:r>
            <a:r>
              <a:rPr lang="fr-FR" sz="1600" dirty="0"/>
              <a:t>sont les lignes qui joignent les sommets et les cols ; elles figurent les lignes de partage des eaux qui séparent deux bassins-versants contigus. En zone peu accidentée, on parle de ligne de faîte.</a:t>
            </a:r>
          </a:p>
          <a:p>
            <a:pPr algn="just"/>
            <a:r>
              <a:rPr lang="fr-FR" sz="1600" dirty="0"/>
              <a:t> </a:t>
            </a:r>
            <a:r>
              <a:rPr lang="fr-FR" sz="1600" b="1" dirty="0" smtClean="0"/>
              <a:t>les </a:t>
            </a:r>
            <a:r>
              <a:rPr lang="fr-FR" sz="1600" b="1" dirty="0"/>
              <a:t>lignes de talweg : </a:t>
            </a:r>
            <a:r>
              <a:rPr lang="fr-FR" sz="1600" dirty="0"/>
              <a:t>(en allemand chemin de fond de vallée) </a:t>
            </a:r>
            <a:r>
              <a:rPr lang="fr-FR" sz="1600" b="1" dirty="0"/>
              <a:t>: </a:t>
            </a:r>
            <a:r>
              <a:rPr lang="fr-FR" sz="1600" dirty="0"/>
              <a:t>sont les lignes qui rejoignent les points les plus bas d’une vallée et figurent les lignes d’écoulement des eaux. </a:t>
            </a:r>
          </a:p>
          <a:p>
            <a:pPr algn="just"/>
            <a:r>
              <a:rPr lang="fr-FR" sz="1600" dirty="0"/>
              <a:t> Les lignes de crête et de talweg sont perpendiculaires aux courbes de niveau.</a:t>
            </a:r>
          </a:p>
        </p:txBody>
      </p:sp>
      <p:sp>
        <p:nvSpPr>
          <p:cNvPr id="6145" name="Rectangle 1"/>
          <p:cNvSpPr>
            <a:spLocks noChangeArrowheads="1"/>
          </p:cNvSpPr>
          <p:nvPr/>
        </p:nvSpPr>
        <p:spPr bwMode="auto">
          <a:xfrm>
            <a:off x="1142976" y="785794"/>
            <a:ext cx="76438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a:t>   Un relief est formé de surfaces qu'on appelle versants. Un versant est la surface comprise entre une crête et un talweg. La pente du versant dépend de l'écartement.</a:t>
            </a:r>
          </a:p>
        </p:txBody>
      </p:sp>
      <p:sp>
        <p:nvSpPr>
          <p:cNvPr id="15" name="Rectangle 14"/>
          <p:cNvSpPr/>
          <p:nvPr/>
        </p:nvSpPr>
        <p:spPr>
          <a:xfrm>
            <a:off x="1357290" y="285728"/>
            <a:ext cx="5357850" cy="400110"/>
          </a:xfrm>
          <a:prstGeom prst="rect">
            <a:avLst/>
          </a:prstGeom>
        </p:spPr>
        <p:txBody>
          <a:bodyPr wrap="square">
            <a:spAutoFit/>
          </a:bodyPr>
          <a:lstStyle/>
          <a:p>
            <a:pPr>
              <a:spcBef>
                <a:spcPct val="0"/>
              </a:spcBef>
            </a:pP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I.5 Les différents éléments du relief </a:t>
            </a:r>
          </a:p>
        </p:txBody>
      </p:sp>
      <p:pic>
        <p:nvPicPr>
          <p:cNvPr id="10" name="Image 9"/>
          <p:cNvPicPr/>
          <p:nvPr/>
        </p:nvPicPr>
        <p:blipFill>
          <a:blip r:embed="rId4">
            <a:duotone>
              <a:schemeClr val="accent5">
                <a:shade val="45000"/>
                <a:satMod val="135000"/>
              </a:schemeClr>
              <a:prstClr val="white"/>
            </a:duotone>
          </a:blip>
          <a:srcRect r="3328" b="-2958"/>
          <a:stretch>
            <a:fillRect/>
          </a:stretch>
        </p:blipFill>
        <p:spPr bwMode="auto">
          <a:xfrm>
            <a:off x="6000760" y="1500174"/>
            <a:ext cx="2714644" cy="2857520"/>
          </a:xfrm>
          <a:prstGeom prst="rect">
            <a:avLst/>
          </a:prstGeom>
          <a:noFill/>
          <a:ln w="9525">
            <a:solidFill>
              <a:schemeClr val="tx1"/>
            </a:solidFill>
            <a:miter lim="800000"/>
            <a:headEnd/>
            <a:tailEnd/>
          </a:ln>
        </p:spPr>
      </p:pic>
      <p:sp>
        <p:nvSpPr>
          <p:cNvPr id="11" name="Rectangle 10"/>
          <p:cNvSpPr/>
          <p:nvPr/>
        </p:nvSpPr>
        <p:spPr>
          <a:xfrm>
            <a:off x="6429388" y="4429132"/>
            <a:ext cx="2071702" cy="307777"/>
          </a:xfrm>
          <a:prstGeom prst="rect">
            <a:avLst/>
          </a:prstGeom>
        </p:spPr>
        <p:txBody>
          <a:bodyPr wrap="square">
            <a:spAutoFit/>
          </a:bodyPr>
          <a:lstStyle/>
          <a:p>
            <a:r>
              <a:rPr lang="fr-FR" sz="1400" b="1" i="1" dirty="0"/>
              <a:t>Fig. n° 4: Terminologie</a:t>
            </a:r>
            <a:endParaRPr lang="fr-FR" sz="1400" dirty="0"/>
          </a:p>
        </p:txBody>
      </p:sp>
      <p:sp>
        <p:nvSpPr>
          <p:cNvPr id="13" name="Rectangle 12"/>
          <p:cNvSpPr/>
          <p:nvPr/>
        </p:nvSpPr>
        <p:spPr>
          <a:xfrm>
            <a:off x="1000100" y="5286388"/>
            <a:ext cx="2928958" cy="830997"/>
          </a:xfrm>
          <a:prstGeom prst="rect">
            <a:avLst/>
          </a:prstGeom>
        </p:spPr>
        <p:txBody>
          <a:bodyPr wrap="square">
            <a:spAutoFit/>
          </a:bodyPr>
          <a:lstStyle/>
          <a:p>
            <a:pPr algn="ctr"/>
            <a:r>
              <a:rPr lang="fr-FR" sz="1600" dirty="0" smtClean="0">
                <a:solidFill>
                  <a:prstClr val="black"/>
                </a:solidFill>
              </a:rPr>
              <a:t>Les lignes de crête et de talweg sont perpendiculaires aux courbes de niveau.</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
          <p:cNvPicPr/>
          <p:nvPr/>
        </p:nvPicPr>
        <p:blipFill>
          <a:blip r:embed="rId2">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5" name="Rectangle 4"/>
          <p:cNvSpPr/>
          <p:nvPr/>
        </p:nvSpPr>
        <p:spPr>
          <a:xfrm>
            <a:off x="1285852" y="785794"/>
            <a:ext cx="3500462" cy="400110"/>
          </a:xfrm>
          <a:prstGeom prst="rect">
            <a:avLst/>
          </a:prstGeom>
        </p:spPr>
        <p:txBody>
          <a:bodyPr wrap="square">
            <a:spAutoFit/>
          </a:bodyPr>
          <a:lstStyle/>
          <a:p>
            <a:pPr>
              <a:spcBef>
                <a:spcPct val="0"/>
              </a:spcBef>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I.6.1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Flanc à pente constante :     </a:t>
            </a:r>
          </a:p>
        </p:txBody>
      </p:sp>
      <p:sp>
        <p:nvSpPr>
          <p:cNvPr id="18433" name="Rectangle 1"/>
          <p:cNvSpPr>
            <a:spLocks noChangeArrowheads="1"/>
          </p:cNvSpPr>
          <p:nvPr/>
        </p:nvSpPr>
        <p:spPr bwMode="auto">
          <a:xfrm>
            <a:off x="1285852" y="1676933"/>
            <a:ext cx="37147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a:t>   Plus la pente est forte, plus les courbes de niveau sont rapprochées, l'écartement est petit. Plus la pente est douce, faible, les courbes de niveau sont éloignées, l'écartement est grand.</a:t>
            </a:r>
          </a:p>
        </p:txBody>
      </p:sp>
      <p:sp>
        <p:nvSpPr>
          <p:cNvPr id="18434" name="Rectangle 2"/>
          <p:cNvSpPr>
            <a:spLocks noChangeArrowheads="1"/>
          </p:cNvSpPr>
          <p:nvPr/>
        </p:nvSpPr>
        <p:spPr bwMode="auto">
          <a:xfrm>
            <a:off x="1285852" y="4500570"/>
            <a:ext cx="3714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a:t>   Une pente concave vers le haut est caractérisée par des courbes de niveau de plus en plus écartées en allant vers le bas.</a:t>
            </a:r>
          </a:p>
          <a:p>
            <a:pPr algn="just"/>
            <a:r>
              <a:rPr lang="fr-FR" sz="1600" dirty="0"/>
              <a:t>Une pente convexe vers le haut est caractérisée par des courbes de niveau de plus en serrées en allant vers le bas</a:t>
            </a:r>
          </a:p>
        </p:txBody>
      </p:sp>
      <p:sp>
        <p:nvSpPr>
          <p:cNvPr id="6" name="Rectangle 5"/>
          <p:cNvSpPr/>
          <p:nvPr/>
        </p:nvSpPr>
        <p:spPr>
          <a:xfrm>
            <a:off x="4572000" y="785794"/>
            <a:ext cx="4429156" cy="400110"/>
          </a:xfrm>
          <a:prstGeom prst="rect">
            <a:avLst/>
          </a:prstGeom>
        </p:spPr>
        <p:txBody>
          <a:bodyPr wrap="square">
            <a:spAutoFit/>
          </a:bodyPr>
          <a:lstStyle/>
          <a:p>
            <a:r>
              <a:rPr lang="fr-FR" sz="2000" i="1" dirty="0">
                <a:solidFill>
                  <a:prstClr val="black"/>
                </a:solidFill>
              </a:rPr>
              <a:t>courbes de niveau à espacement régulier                               </a:t>
            </a:r>
            <a:endParaRPr lang="fr-FR" dirty="0"/>
          </a:p>
        </p:txBody>
      </p:sp>
      <p:pic>
        <p:nvPicPr>
          <p:cNvPr id="7" name="Image 6"/>
          <p:cNvPicPr/>
          <p:nvPr/>
        </p:nvPicPr>
        <p:blipFill>
          <a:blip r:embed="rId3">
            <a:duotone>
              <a:schemeClr val="accent3">
                <a:shade val="45000"/>
                <a:satMod val="135000"/>
              </a:schemeClr>
              <a:prstClr val="white"/>
            </a:duotone>
          </a:blip>
          <a:srcRect b="-10638"/>
          <a:stretch>
            <a:fillRect/>
          </a:stretch>
        </p:blipFill>
        <p:spPr bwMode="auto">
          <a:xfrm>
            <a:off x="5357818" y="1285860"/>
            <a:ext cx="3214710" cy="2071702"/>
          </a:xfrm>
          <a:prstGeom prst="rect">
            <a:avLst/>
          </a:prstGeom>
          <a:noFill/>
          <a:ln w="9525">
            <a:solidFill>
              <a:schemeClr val="tx1"/>
            </a:solidFill>
            <a:miter lim="800000"/>
            <a:headEnd/>
            <a:tailEnd/>
          </a:ln>
        </p:spPr>
      </p:pic>
      <p:sp>
        <p:nvSpPr>
          <p:cNvPr id="8" name="Rectangle 7"/>
          <p:cNvSpPr/>
          <p:nvPr/>
        </p:nvSpPr>
        <p:spPr>
          <a:xfrm>
            <a:off x="1285852" y="3743270"/>
            <a:ext cx="3286148" cy="400110"/>
          </a:xfrm>
          <a:prstGeom prst="rect">
            <a:avLst/>
          </a:prstGeom>
        </p:spPr>
        <p:txBody>
          <a:bodyPr wrap="square">
            <a:spAutoFit/>
          </a:bodyPr>
          <a:lstStyle/>
          <a:p>
            <a:pPr>
              <a:spcBef>
                <a:spcPct val="0"/>
              </a:spcBef>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I.6.2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Flanc à pente variable :     </a:t>
            </a:r>
          </a:p>
        </p:txBody>
      </p:sp>
      <p:sp>
        <p:nvSpPr>
          <p:cNvPr id="9" name="Rectangle 8"/>
          <p:cNvSpPr/>
          <p:nvPr/>
        </p:nvSpPr>
        <p:spPr>
          <a:xfrm>
            <a:off x="4500562" y="3743270"/>
            <a:ext cx="4500594" cy="400110"/>
          </a:xfrm>
          <a:prstGeom prst="rect">
            <a:avLst/>
          </a:prstGeom>
        </p:spPr>
        <p:txBody>
          <a:bodyPr wrap="square">
            <a:spAutoFit/>
          </a:bodyPr>
          <a:lstStyle/>
          <a:p>
            <a:r>
              <a:rPr lang="fr-FR" sz="2000" i="1" dirty="0"/>
              <a:t>courbes de niveau à espacement irrégulier</a:t>
            </a:r>
            <a:endParaRPr lang="fr-FR" dirty="0"/>
          </a:p>
        </p:txBody>
      </p:sp>
      <p:pic>
        <p:nvPicPr>
          <p:cNvPr id="10" name="Image 9"/>
          <p:cNvPicPr/>
          <p:nvPr/>
        </p:nvPicPr>
        <p:blipFill>
          <a:blip r:embed="rId4">
            <a:duotone>
              <a:schemeClr val="accent3">
                <a:shade val="45000"/>
                <a:satMod val="135000"/>
              </a:schemeClr>
              <a:prstClr val="white"/>
            </a:duotone>
          </a:blip>
          <a:srcRect b="-10384"/>
          <a:stretch>
            <a:fillRect/>
          </a:stretch>
        </p:blipFill>
        <p:spPr bwMode="auto">
          <a:xfrm>
            <a:off x="5357818" y="4286256"/>
            <a:ext cx="3242735" cy="2001015"/>
          </a:xfrm>
          <a:prstGeom prst="rect">
            <a:avLst/>
          </a:prstGeom>
          <a:noFill/>
          <a:ln w="9525">
            <a:solidFill>
              <a:schemeClr val="tx1"/>
            </a:solidFill>
            <a:miter lim="800000"/>
            <a:headEnd/>
            <a:tailEnd/>
          </a:ln>
        </p:spPr>
      </p:pic>
      <p:sp>
        <p:nvSpPr>
          <p:cNvPr id="5121" name="Text Box 35"/>
          <p:cNvSpPr txBox="1">
            <a:spLocks noChangeArrowheads="1"/>
          </p:cNvSpPr>
          <p:nvPr/>
        </p:nvSpPr>
        <p:spPr bwMode="auto">
          <a:xfrm>
            <a:off x="5715008" y="6357958"/>
            <a:ext cx="2732087" cy="309563"/>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1" u="none" strike="noStrike" cap="none" normalizeH="0" baseline="0">
                <a:ln>
                  <a:noFill/>
                </a:ln>
                <a:solidFill>
                  <a:schemeClr val="tx1"/>
                </a:solidFill>
                <a:effectLst/>
                <a:latin typeface="Cambria" pitchFamily="18" charset="0"/>
                <a:ea typeface="Arial" pitchFamily="34" charset="0"/>
                <a:cs typeface="Arial" pitchFamily="34" charset="0"/>
              </a:rPr>
              <a:t>Fig. n° 6: La pente irrégulière</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5122" name="Text Box 32"/>
          <p:cNvSpPr txBox="1">
            <a:spLocks noChangeArrowheads="1"/>
          </p:cNvSpPr>
          <p:nvPr/>
        </p:nvSpPr>
        <p:spPr bwMode="auto">
          <a:xfrm>
            <a:off x="5572132" y="3403602"/>
            <a:ext cx="2732088" cy="31115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1" u="none" strike="noStrike" cap="none" normalizeH="0" baseline="0" dirty="0">
                <a:ln>
                  <a:noFill/>
                </a:ln>
                <a:solidFill>
                  <a:schemeClr val="tx1"/>
                </a:solidFill>
                <a:effectLst/>
                <a:latin typeface="Cambria" pitchFamily="18" charset="0"/>
                <a:ea typeface="Arial" pitchFamily="34" charset="0"/>
                <a:cs typeface="Arial" pitchFamily="34" charset="0"/>
              </a:rPr>
              <a:t>Fig. n° 5: La pente constante</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p:nvPr/>
        </p:nvSpPr>
        <p:spPr>
          <a:xfrm>
            <a:off x="1357290" y="285728"/>
            <a:ext cx="5357850" cy="400110"/>
          </a:xfrm>
          <a:prstGeom prst="rect">
            <a:avLst/>
          </a:prstGeom>
        </p:spPr>
        <p:txBody>
          <a:bodyPr wrap="square">
            <a:spAutoFit/>
          </a:bodyPr>
          <a:lstStyle/>
          <a:p>
            <a:pPr>
              <a:spcBef>
                <a:spcPct val="0"/>
              </a:spcBef>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I.6 typologies et détermination des pentes</a:t>
            </a:r>
            <a:endPar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
          <p:cNvPicPr/>
          <p:nvPr/>
        </p:nvPicPr>
        <p:blipFill>
          <a:blip r:embed="rId2">
            <a:extLst>
              <a:ext uri="{28A0092B-C50C-407E-A947-70E740481C1C}">
                <a14:useLocalDpi xmlns:a14="http://schemas.microsoft.com/office/drawing/2010/main" val="0"/>
              </a:ext>
            </a:extLst>
          </a:blip>
          <a:srcRect l="64131" b="24812"/>
          <a:stretch>
            <a:fillRect/>
          </a:stretch>
        </p:blipFill>
        <p:spPr bwMode="auto">
          <a:xfrm>
            <a:off x="0" y="0"/>
            <a:ext cx="1142976" cy="1643050"/>
          </a:xfrm>
          <a:prstGeom prst="rect">
            <a:avLst/>
          </a:prstGeom>
          <a:noFill/>
        </p:spPr>
      </p:pic>
      <p:sp>
        <p:nvSpPr>
          <p:cNvPr id="21505" name="Rectangle 1"/>
          <p:cNvSpPr>
            <a:spLocks noChangeArrowheads="1"/>
          </p:cNvSpPr>
          <p:nvPr/>
        </p:nvSpPr>
        <p:spPr bwMode="auto">
          <a:xfrm>
            <a:off x="1142976" y="642918"/>
            <a:ext cx="77153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a:t>   Quand les courbes de niveau deviennent très rapprochées brusquement, on aura une rupture de pente.</a:t>
            </a:r>
          </a:p>
          <a:p>
            <a:pPr algn="just"/>
            <a:r>
              <a:rPr lang="fr-FR" sz="1600" dirty="0"/>
              <a:t>Si l'écartement devient nul, c'est à dire les courbes de niveau s'entassent, on aura une falaise</a:t>
            </a:r>
          </a:p>
        </p:txBody>
      </p:sp>
      <p:sp>
        <p:nvSpPr>
          <p:cNvPr id="6" name="Rectangle 5"/>
          <p:cNvSpPr/>
          <p:nvPr/>
        </p:nvSpPr>
        <p:spPr>
          <a:xfrm>
            <a:off x="1285852" y="214290"/>
            <a:ext cx="3071834" cy="400110"/>
          </a:xfrm>
          <a:prstGeom prst="rect">
            <a:avLst/>
          </a:prstGeom>
        </p:spPr>
        <p:txBody>
          <a:bodyPr wrap="square">
            <a:spAutoFit/>
          </a:bodyPr>
          <a:lstStyle/>
          <a:p>
            <a:pPr fontAlgn="base">
              <a:spcBef>
                <a:spcPct val="0"/>
              </a:spcBef>
              <a:spcAft>
                <a:spcPct val="0"/>
              </a:spcAft>
              <a:tabLst>
                <a:tab pos="228600" algn="l"/>
                <a:tab pos="449263" algn="l"/>
              </a:tabLst>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I.6.3 Rupture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 pente :</a:t>
            </a:r>
          </a:p>
        </p:txBody>
      </p:sp>
      <p:pic>
        <p:nvPicPr>
          <p:cNvPr id="8" name="Image 7"/>
          <p:cNvPicPr/>
          <p:nvPr/>
        </p:nvPicPr>
        <p:blipFill>
          <a:blip r:embed="rId3">
            <a:duotone>
              <a:schemeClr val="accent6">
                <a:shade val="45000"/>
                <a:satMod val="135000"/>
              </a:schemeClr>
              <a:prstClr val="white"/>
            </a:duotone>
          </a:blip>
          <a:srcRect t="5025" b="-3528"/>
          <a:stretch>
            <a:fillRect/>
          </a:stretch>
        </p:blipFill>
        <p:spPr bwMode="auto">
          <a:xfrm>
            <a:off x="2643174" y="1643050"/>
            <a:ext cx="5060038" cy="1714512"/>
          </a:xfrm>
          <a:prstGeom prst="rect">
            <a:avLst/>
          </a:prstGeom>
          <a:noFill/>
          <a:ln w="9525">
            <a:solidFill>
              <a:schemeClr val="tx1"/>
            </a:solidFill>
            <a:miter lim="800000"/>
            <a:headEnd/>
            <a:tailEnd/>
          </a:ln>
        </p:spPr>
      </p:pic>
      <p:sp>
        <p:nvSpPr>
          <p:cNvPr id="4097" name="Text Box 36"/>
          <p:cNvSpPr txBox="1">
            <a:spLocks noChangeArrowheads="1"/>
          </p:cNvSpPr>
          <p:nvPr/>
        </p:nvSpPr>
        <p:spPr bwMode="auto">
          <a:xfrm>
            <a:off x="3714744" y="3429000"/>
            <a:ext cx="2732088" cy="31115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1" u="none" strike="noStrike" cap="none" normalizeH="0" baseline="0" dirty="0">
                <a:ln>
                  <a:noFill/>
                </a:ln>
                <a:solidFill>
                  <a:schemeClr val="tx1"/>
                </a:solidFill>
                <a:effectLst/>
                <a:latin typeface="Cambria" pitchFamily="18" charset="0"/>
                <a:ea typeface="Arial" pitchFamily="34" charset="0"/>
                <a:cs typeface="Arial" pitchFamily="34" charset="0"/>
              </a:rPr>
              <a:t>Fig. n° 7:rupture de la pente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14"/>
          <p:cNvSpPr/>
          <p:nvPr/>
        </p:nvSpPr>
        <p:spPr>
          <a:xfrm>
            <a:off x="1214414" y="3832215"/>
            <a:ext cx="7358114" cy="954107"/>
          </a:xfrm>
          <a:prstGeom prst="rect">
            <a:avLst/>
          </a:prstGeom>
        </p:spPr>
        <p:txBody>
          <a:bodyPr wrap="square">
            <a:spAutoFit/>
          </a:bodyPr>
          <a:lstStyle/>
          <a:p>
            <a:pPr fontAlgn="base">
              <a:spcBef>
                <a:spcPct val="0"/>
              </a:spcBef>
              <a:spcAft>
                <a:spcPct val="0"/>
              </a:spcAft>
              <a:tabLst>
                <a:tab pos="228600" algn="l"/>
                <a:tab pos="449263" algn="l"/>
              </a:tabLst>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I.6.4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Comment calculer le pourcentage d’une pente ?</a:t>
            </a:r>
          </a:p>
          <a:p>
            <a:pPr fontAlgn="base">
              <a:spcBef>
                <a:spcPct val="0"/>
              </a:spcBef>
              <a:spcAft>
                <a:spcPct val="0"/>
              </a:spcAft>
              <a:tabLst>
                <a:tab pos="228600" algn="l"/>
                <a:tab pos="449263" algn="l"/>
              </a:tabLst>
            </a:pPr>
            <a:endParaRPr lang="fr-FR" i="1" dirty="0"/>
          </a:p>
          <a:p>
            <a:pPr fontAlgn="base">
              <a:spcBef>
                <a:spcPct val="0"/>
              </a:spcBef>
              <a:spcAft>
                <a:spcPct val="0"/>
              </a:spcAft>
              <a:tabLst>
                <a:tab pos="228600" algn="l"/>
                <a:tab pos="449263" algn="l"/>
              </a:tabLst>
            </a:pPr>
            <a:r>
              <a:rPr lang="fr-FR" i="1" dirty="0"/>
              <a:t>Pour calculer la pente d’un trajet, il suffit d’appliquer la formule suivante :</a:t>
            </a:r>
          </a:p>
        </p:txBody>
      </p:sp>
      <p:pic>
        <p:nvPicPr>
          <p:cNvPr id="16" name="Image 15"/>
          <p:cNvPicPr/>
          <p:nvPr/>
        </p:nvPicPr>
        <p:blipFill>
          <a:blip r:embed="rId4"/>
          <a:srcRect l="2451" t="19643" r="17070" b="23351"/>
          <a:stretch>
            <a:fillRect/>
          </a:stretch>
        </p:blipFill>
        <p:spPr bwMode="auto">
          <a:xfrm>
            <a:off x="3929058" y="5000636"/>
            <a:ext cx="2482412" cy="409903"/>
          </a:xfrm>
          <a:prstGeom prst="rect">
            <a:avLst/>
          </a:prstGeom>
          <a:noFill/>
          <a:ln w="9525">
            <a:solidFill>
              <a:schemeClr val="tx1"/>
            </a:solidFill>
            <a:miter lim="800000"/>
            <a:headEnd/>
            <a:tailEnd/>
          </a:ln>
        </p:spPr>
      </p:pic>
      <p:sp>
        <p:nvSpPr>
          <p:cNvPr id="17" name="Rectangle 1"/>
          <p:cNvSpPr>
            <a:spLocks noChangeArrowheads="1"/>
          </p:cNvSpPr>
          <p:nvPr/>
        </p:nvSpPr>
        <p:spPr bwMode="auto">
          <a:xfrm>
            <a:off x="1285852" y="5214950"/>
            <a:ext cx="435768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i="1" u="sng" dirty="0"/>
              <a:t>Exemple :</a:t>
            </a:r>
          </a:p>
          <a:p>
            <a:pPr marL="0" marR="0" lvl="0" indent="0" algn="l" defTabSz="914400" rtl="0" eaLnBrk="0" fontAlgn="base" latinLnBrk="0" hangingPunct="0">
              <a:lnSpc>
                <a:spcPct val="100000"/>
              </a:lnSpc>
              <a:spcBef>
                <a:spcPct val="0"/>
              </a:spcBef>
              <a:spcAft>
                <a:spcPct val="0"/>
              </a:spcAft>
              <a:buClrTx/>
              <a:buSzTx/>
              <a:buFontTx/>
              <a:buNone/>
              <a:tabLst/>
            </a:pPr>
            <a:r>
              <a:rPr lang="fr-FR" i="1" dirty="0"/>
              <a:t>Pente = (20 x 100) / 50</a:t>
            </a:r>
          </a:p>
          <a:p>
            <a:pPr marL="0" marR="0" lvl="0" indent="0" algn="l" defTabSz="914400" rtl="0" eaLnBrk="0" fontAlgn="base" latinLnBrk="0" hangingPunct="0">
              <a:lnSpc>
                <a:spcPct val="100000"/>
              </a:lnSpc>
              <a:spcBef>
                <a:spcPct val="0"/>
              </a:spcBef>
              <a:spcAft>
                <a:spcPct val="0"/>
              </a:spcAft>
              <a:buClrTx/>
              <a:buSzTx/>
              <a:buFontTx/>
              <a:buNone/>
              <a:tabLst/>
            </a:pPr>
            <a:r>
              <a:rPr lang="fr-FR" i="1" dirty="0"/>
              <a:t>Pente = 40%</a:t>
            </a:r>
          </a:p>
          <a:p>
            <a:pPr marL="0" marR="0" lvl="0" indent="0" algn="l" defTabSz="914400" rtl="0" eaLnBrk="0" fontAlgn="base" latinLnBrk="0" hangingPunct="0">
              <a:lnSpc>
                <a:spcPct val="100000"/>
              </a:lnSpc>
              <a:spcBef>
                <a:spcPct val="0"/>
              </a:spcBef>
              <a:spcAft>
                <a:spcPct val="0"/>
              </a:spcAft>
              <a:buClrTx/>
              <a:buSzTx/>
              <a:buFontTx/>
              <a:buNone/>
              <a:tabLst/>
            </a:pPr>
            <a:r>
              <a:rPr lang="fr-FR" i="1" dirty="0"/>
              <a:t>Comprendre : si je fais 100 m en longueur, je monte de 40m.</a:t>
            </a:r>
          </a:p>
        </p:txBody>
      </p:sp>
      <p:grpSp>
        <p:nvGrpSpPr>
          <p:cNvPr id="18" name="Group 2"/>
          <p:cNvGrpSpPr>
            <a:grpSpLocks/>
          </p:cNvGrpSpPr>
          <p:nvPr/>
        </p:nvGrpSpPr>
        <p:grpSpPr bwMode="auto">
          <a:xfrm>
            <a:off x="6143636" y="5429264"/>
            <a:ext cx="2384425" cy="1233488"/>
            <a:chOff x="6770" y="7298"/>
            <a:chExt cx="3755" cy="1941"/>
          </a:xfrm>
        </p:grpSpPr>
        <p:grpSp>
          <p:nvGrpSpPr>
            <p:cNvPr id="19" name="Group 3"/>
            <p:cNvGrpSpPr>
              <a:grpSpLocks/>
            </p:cNvGrpSpPr>
            <p:nvPr/>
          </p:nvGrpSpPr>
          <p:grpSpPr bwMode="auto">
            <a:xfrm>
              <a:off x="6770" y="7298"/>
              <a:ext cx="2980" cy="1490"/>
              <a:chOff x="7630" y="7332"/>
              <a:chExt cx="2980" cy="1490"/>
            </a:xfrm>
          </p:grpSpPr>
          <p:cxnSp>
            <p:nvCxnSpPr>
              <p:cNvPr id="23" name="AutoShape 4"/>
              <p:cNvCxnSpPr>
                <a:cxnSpLocks noChangeShapeType="1"/>
              </p:cNvCxnSpPr>
              <p:nvPr/>
            </p:nvCxnSpPr>
            <p:spPr bwMode="auto">
              <a:xfrm>
                <a:off x="7630" y="8822"/>
                <a:ext cx="2980" cy="0"/>
              </a:xfrm>
              <a:prstGeom prst="straightConnector1">
                <a:avLst/>
              </a:prstGeom>
              <a:noFill/>
              <a:ln w="9525">
                <a:solidFill>
                  <a:srgbClr val="000000"/>
                </a:solidFill>
                <a:round/>
                <a:headEnd/>
                <a:tailEnd/>
              </a:ln>
            </p:spPr>
          </p:cxnSp>
          <p:cxnSp>
            <p:nvCxnSpPr>
              <p:cNvPr id="24" name="AutoShape 5"/>
              <p:cNvCxnSpPr>
                <a:cxnSpLocks noChangeShapeType="1"/>
              </p:cNvCxnSpPr>
              <p:nvPr/>
            </p:nvCxnSpPr>
            <p:spPr bwMode="auto">
              <a:xfrm flipV="1">
                <a:off x="10610" y="7332"/>
                <a:ext cx="0" cy="1490"/>
              </a:xfrm>
              <a:prstGeom prst="straightConnector1">
                <a:avLst/>
              </a:prstGeom>
              <a:noFill/>
              <a:ln w="9525">
                <a:solidFill>
                  <a:srgbClr val="000000"/>
                </a:solidFill>
                <a:round/>
                <a:headEnd/>
                <a:tailEnd/>
              </a:ln>
            </p:spPr>
          </p:cxnSp>
          <p:cxnSp>
            <p:nvCxnSpPr>
              <p:cNvPr id="25" name="AutoShape 6"/>
              <p:cNvCxnSpPr>
                <a:cxnSpLocks noChangeShapeType="1"/>
              </p:cNvCxnSpPr>
              <p:nvPr/>
            </p:nvCxnSpPr>
            <p:spPr bwMode="auto">
              <a:xfrm flipH="1">
                <a:off x="7630" y="7332"/>
                <a:ext cx="2980" cy="1473"/>
              </a:xfrm>
              <a:prstGeom prst="straightConnector1">
                <a:avLst/>
              </a:prstGeom>
              <a:noFill/>
              <a:ln w="9525">
                <a:solidFill>
                  <a:srgbClr val="C00000"/>
                </a:solidFill>
                <a:round/>
                <a:headEnd/>
                <a:tailEnd/>
              </a:ln>
            </p:spPr>
          </p:cxnSp>
        </p:grpSp>
        <p:grpSp>
          <p:nvGrpSpPr>
            <p:cNvPr id="20" name="Group 7"/>
            <p:cNvGrpSpPr>
              <a:grpSpLocks/>
            </p:cNvGrpSpPr>
            <p:nvPr/>
          </p:nvGrpSpPr>
          <p:grpSpPr bwMode="auto">
            <a:xfrm>
              <a:off x="8039" y="7829"/>
              <a:ext cx="2486" cy="1410"/>
              <a:chOff x="8039" y="7829"/>
              <a:chExt cx="2486" cy="1410"/>
            </a:xfrm>
          </p:grpSpPr>
          <p:sp>
            <p:nvSpPr>
              <p:cNvPr id="21" name="Text Box 8"/>
              <p:cNvSpPr txBox="1">
                <a:spLocks noChangeArrowheads="1"/>
              </p:cNvSpPr>
              <p:nvPr/>
            </p:nvSpPr>
            <p:spPr bwMode="auto">
              <a:xfrm>
                <a:off x="9750" y="7829"/>
                <a:ext cx="775"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D=20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 name="Text Box 9"/>
              <p:cNvSpPr txBox="1">
                <a:spLocks noChangeArrowheads="1"/>
              </p:cNvSpPr>
              <p:nvPr/>
            </p:nvSpPr>
            <p:spPr bwMode="auto">
              <a:xfrm>
                <a:off x="8039" y="8771"/>
                <a:ext cx="775"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L=50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57488" y="1428736"/>
            <a:ext cx="392909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fr-FR" sz="1400" b="1" i="1" dirty="0"/>
              <a:t>vallée à fond plat et flancs à forte pente : </a:t>
            </a:r>
            <a:r>
              <a:rPr lang="fr-FR" sz="1600" dirty="0"/>
              <a:t>Le dessin des courbes de niveau rappelle la forme des vallées, serrées sur les versants, elles sont écartées dans la partie plate.</a:t>
            </a:r>
          </a:p>
        </p:txBody>
      </p:sp>
      <p:sp>
        <p:nvSpPr>
          <p:cNvPr id="5" name="Rectangle 4"/>
          <p:cNvSpPr/>
          <p:nvPr/>
        </p:nvSpPr>
        <p:spPr>
          <a:xfrm>
            <a:off x="1071538" y="928670"/>
            <a:ext cx="4144083" cy="400110"/>
          </a:xfrm>
          <a:prstGeom prst="rect">
            <a:avLst/>
          </a:prstGeom>
        </p:spPr>
        <p:txBody>
          <a:bodyPr wrap="square">
            <a:spAutoFit/>
          </a:bodyPr>
          <a:lstStyle/>
          <a:p>
            <a:pPr fontAlgn="base">
              <a:spcBef>
                <a:spcPct val="0"/>
              </a:spcBef>
              <a:spcAft>
                <a:spcPct val="0"/>
              </a:spcAft>
              <a:tabLst>
                <a:tab pos="228600" algn="l"/>
                <a:tab pos="449263" algn="l"/>
              </a:tabLst>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I.7.1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vallées : </a:t>
            </a:r>
            <a:r>
              <a:rPr lang="fr-FR" dirty="0"/>
              <a:t>morphologie variable</a:t>
            </a:r>
          </a:p>
        </p:txBody>
      </p:sp>
      <p:pic>
        <p:nvPicPr>
          <p:cNvPr id="6" name="Image 5"/>
          <p:cNvPicPr/>
          <p:nvPr/>
        </p:nvPicPr>
        <p:blipFill>
          <a:blip r:embed="rId2">
            <a:duotone>
              <a:schemeClr val="accent2">
                <a:shade val="45000"/>
                <a:satMod val="135000"/>
              </a:schemeClr>
              <a:prstClr val="white"/>
            </a:duotone>
          </a:blip>
          <a:srcRect r="53397"/>
          <a:stretch>
            <a:fillRect/>
          </a:stretch>
        </p:blipFill>
        <p:spPr bwMode="auto">
          <a:xfrm>
            <a:off x="7000892" y="1737176"/>
            <a:ext cx="1725164" cy="2049014"/>
          </a:xfrm>
          <a:prstGeom prst="rect">
            <a:avLst/>
          </a:prstGeom>
          <a:noFill/>
          <a:ln w="9525">
            <a:solidFill>
              <a:schemeClr val="tx1"/>
            </a:solidFill>
            <a:miter lim="800000"/>
            <a:headEnd/>
            <a:tailEnd/>
          </a:ln>
        </p:spPr>
      </p:pic>
      <p:pic>
        <p:nvPicPr>
          <p:cNvPr id="7" name="Image 6"/>
          <p:cNvPicPr/>
          <p:nvPr/>
        </p:nvPicPr>
        <p:blipFill>
          <a:blip r:embed="rId2">
            <a:duotone>
              <a:schemeClr val="accent4">
                <a:shade val="45000"/>
                <a:satMod val="135000"/>
              </a:schemeClr>
              <a:prstClr val="white"/>
            </a:duotone>
          </a:blip>
          <a:srcRect l="47338" r="514"/>
          <a:stretch>
            <a:fillRect/>
          </a:stretch>
        </p:blipFill>
        <p:spPr bwMode="auto">
          <a:xfrm>
            <a:off x="857224" y="1428736"/>
            <a:ext cx="1785950" cy="1980400"/>
          </a:xfrm>
          <a:prstGeom prst="rect">
            <a:avLst/>
          </a:prstGeom>
          <a:noFill/>
          <a:ln w="9525">
            <a:solidFill>
              <a:schemeClr val="tx1"/>
            </a:solidFill>
            <a:miter lim="800000"/>
            <a:headEnd/>
            <a:tailEnd/>
          </a:ln>
        </p:spPr>
      </p:pic>
      <p:sp>
        <p:nvSpPr>
          <p:cNvPr id="8" name="Rectangle 7"/>
          <p:cNvSpPr/>
          <p:nvPr/>
        </p:nvSpPr>
        <p:spPr>
          <a:xfrm>
            <a:off x="2857488" y="2708972"/>
            <a:ext cx="392909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fr-FR" sz="1400" b="1" i="1" dirty="0"/>
              <a:t>Vallée à fond en V et flancs à pente régulière : </a:t>
            </a:r>
            <a:r>
              <a:rPr lang="fr-FR" sz="1600" dirty="0"/>
              <a:t>Les courbes de niveau présentent un rebroussement anguleux à la traversée du thalweg</a:t>
            </a:r>
          </a:p>
        </p:txBody>
      </p:sp>
      <p:sp>
        <p:nvSpPr>
          <p:cNvPr id="9" name="Flèche droite 8"/>
          <p:cNvSpPr/>
          <p:nvPr/>
        </p:nvSpPr>
        <p:spPr>
          <a:xfrm>
            <a:off x="6715140" y="3000372"/>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gauche 9"/>
          <p:cNvSpPr/>
          <p:nvPr/>
        </p:nvSpPr>
        <p:spPr>
          <a:xfrm>
            <a:off x="2571736" y="1785926"/>
            <a:ext cx="357190"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357290" y="285728"/>
            <a:ext cx="5357850" cy="400110"/>
          </a:xfrm>
          <a:prstGeom prst="rect">
            <a:avLst/>
          </a:prstGeom>
        </p:spPr>
        <p:txBody>
          <a:bodyPr wrap="square">
            <a:spAutoFit/>
          </a:bodyPr>
          <a:lstStyle/>
          <a:p>
            <a:pPr>
              <a:spcBef>
                <a:spcPct val="0"/>
              </a:spcBef>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I.7 morphologies du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relief </a:t>
            </a:r>
          </a:p>
        </p:txBody>
      </p:sp>
      <p:sp>
        <p:nvSpPr>
          <p:cNvPr id="12" name="Rectangle 1"/>
          <p:cNvSpPr>
            <a:spLocks noChangeArrowheads="1"/>
          </p:cNvSpPr>
          <p:nvPr/>
        </p:nvSpPr>
        <p:spPr bwMode="auto">
          <a:xfrm>
            <a:off x="1714480" y="4929198"/>
            <a:ext cx="22145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Wingdings" pitchFamily="2" charset="2"/>
              <a:buChar char="Ø"/>
            </a:pPr>
            <a:r>
              <a:rPr lang="fr-FR" i="1" dirty="0"/>
              <a:t>ligne de crête</a:t>
            </a:r>
            <a:endParaRPr lang="fr-FR" dirty="0"/>
          </a:p>
          <a:p>
            <a:pPr lvl="0">
              <a:buFont typeface="Wingdings" pitchFamily="2" charset="2"/>
              <a:buChar char="Ø"/>
            </a:pPr>
            <a:r>
              <a:rPr lang="fr-FR" i="1" dirty="0"/>
              <a:t>sommet arrondi</a:t>
            </a:r>
            <a:endParaRPr lang="fr-FR" dirty="0"/>
          </a:p>
        </p:txBody>
      </p:sp>
      <p:sp>
        <p:nvSpPr>
          <p:cNvPr id="13" name="Rectangle 12"/>
          <p:cNvSpPr/>
          <p:nvPr/>
        </p:nvSpPr>
        <p:spPr>
          <a:xfrm>
            <a:off x="1142976" y="4000504"/>
            <a:ext cx="3214710" cy="400110"/>
          </a:xfrm>
          <a:prstGeom prst="rect">
            <a:avLst/>
          </a:prstGeom>
        </p:spPr>
        <p:txBody>
          <a:bodyPr wrap="square">
            <a:spAutoFit/>
          </a:bodyPr>
          <a:lstStyle/>
          <a:p>
            <a:pPr fontAlgn="base">
              <a:spcBef>
                <a:spcPct val="0"/>
              </a:spcBef>
              <a:spcAft>
                <a:spcPct val="0"/>
              </a:spcAft>
              <a:tabLst>
                <a:tab pos="228600" algn="l"/>
                <a:tab pos="449263" algn="l"/>
              </a:tabLst>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I.7.2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sommets </a:t>
            </a:r>
          </a:p>
        </p:txBody>
      </p:sp>
      <p:pic>
        <p:nvPicPr>
          <p:cNvPr id="14" name="Image 13"/>
          <p:cNvPicPr/>
          <p:nvPr/>
        </p:nvPicPr>
        <p:blipFill>
          <a:blip r:embed="rId3"/>
          <a:srcRect/>
          <a:stretch>
            <a:fillRect/>
          </a:stretch>
        </p:blipFill>
        <p:spPr bwMode="auto">
          <a:xfrm>
            <a:off x="4714876" y="4071942"/>
            <a:ext cx="3792745" cy="2617492"/>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814</Words>
  <Application>Microsoft Office PowerPoint</Application>
  <PresentationFormat>Affichage à l'écran (4:3)</PresentationFormat>
  <Paragraphs>86</Paragraphs>
  <Slides>11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Calibri</vt:lpstr>
      <vt:lpstr>Calibri Light</vt:lpstr>
      <vt:lpstr>Cambria</vt:lpstr>
      <vt:lpstr>Gill Sans MT</vt:lpstr>
      <vt:lpstr>Times New Roman</vt:lpstr>
      <vt:lpstr>Trebuchet MS</vt:lpstr>
      <vt:lpstr>Wingdings</vt:lpstr>
      <vt:lpstr>Thème Office</vt:lpstr>
      <vt:lpstr> La lecture géomorphologique du relief : techniques d’analyse et de représentation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Notions de base (Généralités et définitions)</dc:title>
  <dc:creator>TBM</dc:creator>
  <cp:lastModifiedBy>STAR INFO</cp:lastModifiedBy>
  <cp:revision>60</cp:revision>
  <dcterms:created xsi:type="dcterms:W3CDTF">2017-11-20T13:49:24Z</dcterms:created>
  <dcterms:modified xsi:type="dcterms:W3CDTF">2024-10-09T09:11:36Z</dcterms:modified>
</cp:coreProperties>
</file>