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82" r:id="rId3"/>
    <p:sldId id="293" r:id="rId4"/>
    <p:sldId id="292" r:id="rId5"/>
    <p:sldId id="295" r:id="rId6"/>
    <p:sldId id="294" r:id="rId7"/>
    <p:sldId id="296" r:id="rId8"/>
    <p:sldId id="297" r:id="rId9"/>
    <p:sldId id="298" r:id="rId10"/>
    <p:sldId id="299" r:id="rId11"/>
    <p:sldId id="300" r:id="rId12"/>
    <p:sldId id="301" r:id="rId13"/>
    <p:sldId id="302" r:id="rId14"/>
    <p:sldId id="316" r:id="rId15"/>
    <p:sldId id="303" r:id="rId16"/>
    <p:sldId id="304" r:id="rId17"/>
    <p:sldId id="305" r:id="rId18"/>
    <p:sldId id="306" r:id="rId19"/>
    <p:sldId id="314" r:id="rId20"/>
    <p:sldId id="308" r:id="rId21"/>
    <p:sldId id="309" r:id="rId22"/>
    <p:sldId id="310" r:id="rId23"/>
    <p:sldId id="311" r:id="rId24"/>
    <p:sldId id="312" r:id="rId25"/>
    <p:sldId id="313" r:id="rId26"/>
    <p:sldId id="315"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5" autoAdjust="0"/>
    <p:restoredTop sz="94660"/>
  </p:normalViewPr>
  <p:slideViewPr>
    <p:cSldViewPr snapToGrid="0">
      <p:cViewPr varScale="1">
        <p:scale>
          <a:sx n="64" d="100"/>
          <a:sy n="64" d="100"/>
        </p:scale>
        <p:origin x="74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3.210"/>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4.419"/>
    </inkml:context>
    <inkml:brush xml:id="br0">
      <inkml:brushProperty name="width" value="0.05" units="cm"/>
      <inkml:brushProperty name="height" value="0.05" units="cm"/>
    </inkml:brush>
  </inkml:definitions>
  <inkml:trace contextRef="#ctx0" brushRef="#br0">0 1 24575,'0'0'-8191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21/02/2026</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827032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21/02/2026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48629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21/02/2026</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57139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21/02/2026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18901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21/02/2026</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4953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21/02/2026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709366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21/02/2026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345014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21/02/2026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676363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21/02/2026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4042425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21/02/2026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0750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BFA361A7-2707-4FA5-B93B-B0E719ED0509}" type="datetimeFigureOut">
              <a:rPr lang="en-GB" smtClean="0"/>
              <a:t>21/02/2026</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280588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BFA361A7-2707-4FA5-B93B-B0E719ED0509}" type="datetimeFigureOut">
              <a:rPr lang="en-GB" smtClean="0"/>
              <a:t>21/02/2026</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626217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BFA361A7-2707-4FA5-B93B-B0E719ED0509}" type="datetimeFigureOut">
              <a:rPr lang="en-GB" smtClean="0"/>
              <a:t>21/02/2026</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47176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A361A7-2707-4FA5-B93B-B0E719ED0509}" type="datetimeFigureOut">
              <a:rPr lang="en-GB" smtClean="0"/>
              <a:t>21/02/2026</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702164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21/02/2026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90038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21/02/2026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165830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FA361A7-2707-4FA5-B93B-B0E719ED0509}" type="datetimeFigureOut">
              <a:rPr lang="en-GB" smtClean="0"/>
              <a:t>21/02/2026</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F93905-9494-4851-BDC7-96666E706BA5}" type="slidenum">
              <a:rPr lang="en-GB" smtClean="0"/>
              <a:t>‹#›</a:t>
            </a:fld>
            <a:endParaRPr lang="en-GB"/>
          </a:p>
        </p:txBody>
      </p:sp>
    </p:spTree>
    <p:extLst>
      <p:ext uri="{BB962C8B-B14F-4D97-AF65-F5344CB8AC3E}">
        <p14:creationId xmlns:p14="http://schemas.microsoft.com/office/powerpoint/2010/main" val="332634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ustomXml" Target="../ink/ink1.xml"/><Relationship Id="rId1" Type="http://schemas.openxmlformats.org/officeDocument/2006/relationships/slideLayout" Target="../slideLayouts/slideLayout1.xml"/><Relationship Id="rId4" Type="http://schemas.openxmlformats.org/officeDocument/2006/relationships/customXml" Target="../ink/ink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707FE0E-BD29-7324-593D-0F2EB1A98720}"/>
              </a:ext>
            </a:extLst>
          </p:cNvPr>
          <p:cNvSpPr>
            <a:spLocks noGrp="1"/>
          </p:cNvSpPr>
          <p:nvPr>
            <p:ph type="ctrTitle"/>
          </p:nvPr>
        </p:nvSpPr>
        <p:spPr>
          <a:xfrm>
            <a:off x="1355035" y="238539"/>
            <a:ext cx="9144000" cy="3758441"/>
          </a:xfrm>
        </p:spPr>
        <p:txBody>
          <a:bodyPr>
            <a:normAutofit fontScale="90000"/>
          </a:bodyPr>
          <a:lstStyle/>
          <a:p>
            <a:pPr algn="ctr"/>
            <a:r>
              <a:rPr lang="ar-DZ" b="1" dirty="0">
                <a:solidFill>
                  <a:srgbClr val="0070C0"/>
                </a:solidFill>
                <a:latin typeface="Arabic Typesetting" panose="03020402040406030203" pitchFamily="66" charset="-78"/>
                <a:cs typeface="Arabic Typesetting" panose="03020402040406030203" pitchFamily="66" charset="-78"/>
              </a:rPr>
              <a:t>جامعة بسكرة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كلية الحقوق و العلوم السياسية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قسم القانون الخاص </a:t>
            </a:r>
            <a:br>
              <a:rPr lang="ar-DZ" b="1" dirty="0">
                <a:solidFill>
                  <a:srgbClr val="0070C0"/>
                </a:solidFill>
                <a:latin typeface="Arabic Typesetting" panose="03020402040406030203" pitchFamily="66" charset="-78"/>
                <a:cs typeface="Arabic Typesetting" panose="03020402040406030203" pitchFamily="66" charset="-78"/>
              </a:rPr>
            </a:br>
            <a:r>
              <a:rPr lang="ar-DZ" sz="4900" b="1" dirty="0">
                <a:solidFill>
                  <a:srgbClr val="0070C0"/>
                </a:solidFill>
                <a:latin typeface="Arabic Typesetting" panose="03020402040406030203" pitchFamily="66" charset="-78"/>
                <a:cs typeface="Arabic Typesetting" panose="03020402040406030203" pitchFamily="66" charset="-78"/>
              </a:rPr>
              <a:t>السنة الأولى ليسانس جذع مشترك حقوق </a:t>
            </a:r>
            <a:br>
              <a:rPr lang="ar-DZ" dirty="0"/>
            </a:br>
            <a:endParaRPr lang="en-GB" dirty="0"/>
          </a:p>
        </p:txBody>
      </p:sp>
      <p:sp>
        <p:nvSpPr>
          <p:cNvPr id="3" name="عنوان فرعي 2">
            <a:extLst>
              <a:ext uri="{FF2B5EF4-FFF2-40B4-BE49-F238E27FC236}">
                <a16:creationId xmlns:a16="http://schemas.microsoft.com/office/drawing/2014/main" id="{314FFC7A-7E46-4251-E581-DAF986E0054B}"/>
              </a:ext>
            </a:extLst>
          </p:cNvPr>
          <p:cNvSpPr>
            <a:spLocks noGrp="1"/>
          </p:cNvSpPr>
          <p:nvPr>
            <p:ph type="subTitle" idx="1"/>
          </p:nvPr>
        </p:nvSpPr>
        <p:spPr>
          <a:xfrm>
            <a:off x="1524000" y="3876261"/>
            <a:ext cx="9144000" cy="2743200"/>
          </a:xfrm>
        </p:spPr>
        <p:txBody>
          <a:bodyPr>
            <a:normAutofit fontScale="77500" lnSpcReduction="20000"/>
          </a:bodyPr>
          <a:lstStyle/>
          <a:p>
            <a:endParaRPr lang="ar-DZ" dirty="0"/>
          </a:p>
          <a:p>
            <a:pPr algn="ctr"/>
            <a:r>
              <a:rPr lang="ar-DZ" sz="7000" b="1" dirty="0">
                <a:solidFill>
                  <a:srgbClr val="FF0000"/>
                </a:solidFill>
                <a:latin typeface="Arabic Typesetting" panose="03020402040406030203" pitchFamily="66" charset="-78"/>
                <a:cs typeface="Arabic Typesetting" panose="03020402040406030203" pitchFamily="66" charset="-78"/>
              </a:rPr>
              <a:t>محاضرات في مقياس مدخل للعلوم القانونية </a:t>
            </a:r>
          </a:p>
          <a:p>
            <a:pPr algn="ctr"/>
            <a:endParaRPr lang="ar-DZ" sz="7000" b="1" dirty="0">
              <a:solidFill>
                <a:srgbClr val="FF0000"/>
              </a:solidFill>
              <a:latin typeface="Arabic Typesetting" panose="03020402040406030203" pitchFamily="66" charset="-78"/>
              <a:cs typeface="Arabic Typesetting" panose="03020402040406030203" pitchFamily="66" charset="-78"/>
            </a:endParaRPr>
          </a:p>
          <a:p>
            <a:pPr algn="r"/>
            <a:r>
              <a:rPr lang="ar-DZ" sz="7000" b="1" dirty="0">
                <a:solidFill>
                  <a:srgbClr val="7030A0"/>
                </a:solidFill>
                <a:latin typeface="Arabic Typesetting" panose="03020402040406030203" pitchFamily="66" charset="-78"/>
                <a:cs typeface="Arabic Typesetting" panose="03020402040406030203" pitchFamily="66" charset="-78"/>
              </a:rPr>
              <a:t>من إعداد : أد / عبد الغني حسونة </a:t>
            </a:r>
            <a:endParaRPr lang="en-GB" sz="7000" b="1" dirty="0">
              <a:solidFill>
                <a:srgbClr val="7030A0"/>
              </a:solidFill>
              <a:latin typeface="Arabic Typesetting" panose="03020402040406030203" pitchFamily="66" charset="-78"/>
              <a:cs typeface="Arabic Typesetting" panose="03020402040406030203" pitchFamily="66" charset="-78"/>
            </a:endParaRPr>
          </a:p>
        </p:txBody>
      </p:sp>
      <mc:AlternateContent xmlns:mc="http://schemas.openxmlformats.org/markup-compatibility/2006" xmlns:p14="http://schemas.microsoft.com/office/powerpoint/2010/main">
        <mc:Choice Requires="p14">
          <p:contentPart p14:bwMode="auto" r:id="rId2">
            <p14:nvContentPartPr>
              <p14:cNvPr id="5" name="حبر 4">
                <a:extLst>
                  <a:ext uri="{FF2B5EF4-FFF2-40B4-BE49-F238E27FC236}">
                    <a16:creationId xmlns:a16="http://schemas.microsoft.com/office/drawing/2014/main" id="{FE81659D-FA33-3D8F-933A-C5A29514582F}"/>
                  </a:ext>
                </a:extLst>
              </p14:cNvPr>
              <p14:cNvContentPartPr/>
              <p14:nvPr/>
            </p14:nvContentPartPr>
            <p14:xfrm>
              <a:off x="8120223" y="2523991"/>
              <a:ext cx="360" cy="360"/>
            </p14:xfrm>
          </p:contentPart>
        </mc:Choice>
        <mc:Fallback xmlns="">
          <p:pic>
            <p:nvPicPr>
              <p:cNvPr id="5" name="حبر 4">
                <a:extLst>
                  <a:ext uri="{FF2B5EF4-FFF2-40B4-BE49-F238E27FC236}">
                    <a16:creationId xmlns:a16="http://schemas.microsoft.com/office/drawing/2014/main" id="{FE81659D-FA33-3D8F-933A-C5A29514582F}"/>
                  </a:ext>
                </a:extLst>
              </p:cNvPr>
              <p:cNvPicPr/>
              <p:nvPr/>
            </p:nvPicPr>
            <p:blipFill>
              <a:blip r:embed="rId3"/>
              <a:stretch>
                <a:fillRect/>
              </a:stretch>
            </p:blipFill>
            <p:spPr>
              <a:xfrm>
                <a:off x="8111583" y="251535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حبر 5">
                <a:extLst>
                  <a:ext uri="{FF2B5EF4-FFF2-40B4-BE49-F238E27FC236}">
                    <a16:creationId xmlns:a16="http://schemas.microsoft.com/office/drawing/2014/main" id="{98936734-98D5-AE93-CB9C-C7ACDB4C370A}"/>
                  </a:ext>
                </a:extLst>
              </p14:cNvPr>
              <p14:cNvContentPartPr/>
              <p14:nvPr/>
            </p14:nvContentPartPr>
            <p14:xfrm>
              <a:off x="7086303" y="3160111"/>
              <a:ext cx="360" cy="360"/>
            </p14:xfrm>
          </p:contentPart>
        </mc:Choice>
        <mc:Fallback xmlns="">
          <p:pic>
            <p:nvPicPr>
              <p:cNvPr id="6" name="حبر 5">
                <a:extLst>
                  <a:ext uri="{FF2B5EF4-FFF2-40B4-BE49-F238E27FC236}">
                    <a16:creationId xmlns:a16="http://schemas.microsoft.com/office/drawing/2014/main" id="{98936734-98D5-AE93-CB9C-C7ACDB4C370A}"/>
                  </a:ext>
                </a:extLst>
              </p:cNvPr>
              <p:cNvPicPr/>
              <p:nvPr/>
            </p:nvPicPr>
            <p:blipFill>
              <a:blip r:embed="rId3"/>
              <a:stretch>
                <a:fillRect/>
              </a:stretch>
            </p:blipFill>
            <p:spPr>
              <a:xfrm>
                <a:off x="7077303" y="3151471"/>
                <a:ext cx="18000" cy="18000"/>
              </a:xfrm>
              <a:prstGeom prst="rect">
                <a:avLst/>
              </a:prstGeom>
            </p:spPr>
          </p:pic>
        </mc:Fallback>
      </mc:AlternateContent>
    </p:spTree>
    <p:extLst>
      <p:ext uri="{BB962C8B-B14F-4D97-AF65-F5344CB8AC3E}">
        <p14:creationId xmlns:p14="http://schemas.microsoft.com/office/powerpoint/2010/main" val="362255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أولا : بداية و نهاية الشخص الطبيعي </a:t>
            </a:r>
            <a:r>
              <a:rPr lang="ar-DZ" sz="4400" b="1" dirty="0">
                <a:solidFill>
                  <a:schemeClr val="tx1"/>
                </a:solidFill>
                <a:latin typeface="Arabic Typesetting" panose="03020402040406030203" pitchFamily="66" charset="-78"/>
                <a:cs typeface="Arabic Typesetting" panose="03020402040406030203" pitchFamily="66" charset="-78"/>
              </a:rPr>
              <a:t>:</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ب - نهاية الشخص الطبيعي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1-</a:t>
            </a:r>
            <a:r>
              <a:rPr lang="ar-DZ" sz="4400" b="1" dirty="0">
                <a:solidFill>
                  <a:srgbClr val="00B050"/>
                </a:solidFill>
                <a:latin typeface="Arabic Typesetting" panose="03020402040406030203" pitchFamily="66" charset="-78"/>
                <a:cs typeface="Arabic Typesetting" panose="03020402040406030203" pitchFamily="66" charset="-78"/>
              </a:rPr>
              <a:t>	الموت الحكمي للشخص الطبيعي( حالة المفقود)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فضلا عن الموت الحقيقي كسبب لانقضاء الشخصية القانونية الطبيعية ، تتحقق أيضا نهاية الشخصية القانونية للإنسان من خلال ما يسمى بالموت الحكمي ، حيث ينطبق معنى فكرة الموت الحكمي  للشخص الطبيعي على </a:t>
            </a:r>
            <a:r>
              <a:rPr lang="ar-DZ" sz="4400" b="1" dirty="0">
                <a:solidFill>
                  <a:srgbClr val="C00000"/>
                </a:solidFill>
                <a:latin typeface="Arabic Typesetting" panose="03020402040406030203" pitchFamily="66" charset="-78"/>
                <a:cs typeface="Arabic Typesetting" panose="03020402040406030203" pitchFamily="66" charset="-78"/>
              </a:rPr>
              <a:t>الأشخاص المفقودين </a:t>
            </a:r>
            <a:r>
              <a:rPr lang="ar-DZ" sz="4400" b="1" dirty="0">
                <a:solidFill>
                  <a:schemeClr val="tx1"/>
                </a:solidFill>
                <a:latin typeface="Arabic Typesetting" panose="03020402040406030203" pitchFamily="66" charset="-78"/>
                <a:cs typeface="Arabic Typesetting" panose="03020402040406030203" pitchFamily="66" charset="-78"/>
              </a:rPr>
              <a:t>، و لكن ضمن شروط و ضوابط قانونية حددها المشرع الجزائري ، و التي تتمثل في : </a:t>
            </a:r>
          </a:p>
        </p:txBody>
      </p:sp>
    </p:spTree>
    <p:extLst>
      <p:ext uri="{BB962C8B-B14F-4D97-AF65-F5344CB8AC3E}">
        <p14:creationId xmlns:p14="http://schemas.microsoft.com/office/powerpoint/2010/main" val="1057500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أولا : بداية و نهاية الشخص الطبيعي </a:t>
            </a:r>
            <a:r>
              <a:rPr lang="ar-DZ" sz="4400" b="1" dirty="0">
                <a:solidFill>
                  <a:schemeClr val="tx1"/>
                </a:solidFill>
                <a:latin typeface="Arabic Typesetting" panose="03020402040406030203" pitchFamily="66" charset="-78"/>
                <a:cs typeface="Arabic Typesetting" panose="03020402040406030203" pitchFamily="66" charset="-78"/>
              </a:rPr>
              <a:t>:</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ب - نهاية الشخص الطبيعي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1-</a:t>
            </a:r>
            <a:r>
              <a:rPr lang="ar-DZ" sz="4400" b="1" dirty="0">
                <a:solidFill>
                  <a:srgbClr val="00B050"/>
                </a:solidFill>
                <a:latin typeface="Arabic Typesetting" panose="03020402040406030203" pitchFamily="66" charset="-78"/>
                <a:cs typeface="Arabic Typesetting" panose="03020402040406030203" pitchFamily="66" charset="-78"/>
              </a:rPr>
              <a:t>	الموت الحكمي للشخص الطبيعي( حالة المفقود)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2 – 1 أن يكون الشخص الطبيعي  في وضعية فقدان قانوني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a:t>
            </a:r>
            <a:r>
              <a:rPr lang="ar-DZ" sz="4800" b="1" dirty="0">
                <a:solidFill>
                  <a:schemeClr val="tx1"/>
                </a:solidFill>
                <a:latin typeface="Arabic Typesetting" panose="03020402040406030203" pitchFamily="66" charset="-78"/>
                <a:cs typeface="Arabic Typesetting" panose="03020402040406030203" pitchFamily="66" charset="-78"/>
              </a:rPr>
              <a:t>المقصود بالمفقود في هذا الإطار وفقا لما جاء في المادة 109 من قانون الأسرة الجزائري بأنه " </a:t>
            </a:r>
            <a:r>
              <a:rPr lang="ar-DZ" sz="4800" b="1" dirty="0">
                <a:solidFill>
                  <a:srgbClr val="C00000"/>
                </a:solidFill>
                <a:latin typeface="Arabic Typesetting" panose="03020402040406030203" pitchFamily="66" charset="-78"/>
                <a:cs typeface="Arabic Typesetting" panose="03020402040406030203" pitchFamily="66" charset="-78"/>
              </a:rPr>
              <a:t>الشخص الغائب الذي لا يعرف مكانه و لا يعرف حياته أو موته و لا يعتبر مفقودا إلا بحكم  </a:t>
            </a:r>
            <a:r>
              <a:rPr lang="ar-DZ" sz="4800" b="1" dirty="0">
                <a:solidFill>
                  <a:schemeClr val="tx1"/>
                </a:solidFill>
                <a:latin typeface="Arabic Typesetting" panose="03020402040406030203" pitchFamily="66" charset="-78"/>
                <a:cs typeface="Arabic Typesetting" panose="03020402040406030203" pitchFamily="66" charset="-78"/>
              </a:rPr>
              <a:t>" .</a:t>
            </a:r>
            <a:endParaRPr lang="ar-DZ" sz="4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469732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lnSpcReduction="10000"/>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أولا : بداية و نهاية الشخص الطبيعي </a:t>
            </a:r>
            <a:r>
              <a:rPr lang="ar-DZ" sz="4400" b="1" dirty="0">
                <a:solidFill>
                  <a:schemeClr val="tx1"/>
                </a:solidFill>
                <a:latin typeface="Arabic Typesetting" panose="03020402040406030203" pitchFamily="66" charset="-78"/>
                <a:cs typeface="Arabic Typesetting" panose="03020402040406030203" pitchFamily="66" charset="-78"/>
              </a:rPr>
              <a:t>:</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ب - نهاية الشخص الطبيعي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1-</a:t>
            </a:r>
            <a:r>
              <a:rPr lang="ar-DZ" sz="4400" b="1" dirty="0">
                <a:solidFill>
                  <a:srgbClr val="00B050"/>
                </a:solidFill>
                <a:latin typeface="Arabic Typesetting" panose="03020402040406030203" pitchFamily="66" charset="-78"/>
                <a:cs typeface="Arabic Typesetting" panose="03020402040406030203" pitchFamily="66" charset="-78"/>
              </a:rPr>
              <a:t>	الموت الحكمي للشخص الطبيعي( حالة المفقود)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2 – 1 أن يكون الشخص الطبيعي  في وضعية فقدان قانوني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و بتحليل المادة 109 المذكورة أعلاه تستشف من خلالها أن المشرع أوجب ضرورة توفر ثلاث شروط لاعتبار  شخص ما أنه مفقود و هي :  </a:t>
            </a:r>
          </a:p>
          <a:p>
            <a:pPr marL="571500" indent="-571500" algn="just" rtl="1">
              <a:buFont typeface="Wingdings" panose="05000000000000000000" pitchFamily="2" charset="2"/>
              <a:buChar char="Ø"/>
            </a:pPr>
            <a:r>
              <a:rPr lang="ar-DZ" sz="4400" b="1" dirty="0">
                <a:solidFill>
                  <a:schemeClr val="tx1"/>
                </a:solidFill>
                <a:latin typeface="Arabic Typesetting" panose="03020402040406030203" pitchFamily="66" charset="-78"/>
                <a:cs typeface="Arabic Typesetting" panose="03020402040406030203" pitchFamily="66" charset="-78"/>
              </a:rPr>
              <a:t>أن لا يعرف مكان وجود الشخص المفقود .</a:t>
            </a:r>
          </a:p>
          <a:p>
            <a:pPr marL="571500" indent="-571500" algn="just" rtl="1">
              <a:buFont typeface="Wingdings" panose="05000000000000000000" pitchFamily="2" charset="2"/>
              <a:buChar char="Ø"/>
            </a:pPr>
            <a:r>
              <a:rPr lang="ar-DZ" sz="4400" b="1" dirty="0">
                <a:solidFill>
                  <a:schemeClr val="tx1"/>
                </a:solidFill>
                <a:latin typeface="Arabic Typesetting" panose="03020402040406030203" pitchFamily="66" charset="-78"/>
                <a:cs typeface="Arabic Typesetting" panose="03020402040406030203" pitchFamily="66" charset="-78"/>
              </a:rPr>
              <a:t>أن لا تعرف حياة الشخص المفقود من مماته .</a:t>
            </a:r>
          </a:p>
          <a:p>
            <a:pPr marL="571500" indent="-571500" algn="just" rtl="1">
              <a:buFont typeface="Wingdings" panose="05000000000000000000" pitchFamily="2" charset="2"/>
              <a:buChar char="Ø"/>
            </a:pPr>
            <a:r>
              <a:rPr lang="ar-DZ" sz="4400" b="1" dirty="0">
                <a:solidFill>
                  <a:schemeClr val="tx1"/>
                </a:solidFill>
                <a:latin typeface="Arabic Typesetting" panose="03020402040406030203" pitchFamily="66" charset="-78"/>
                <a:cs typeface="Arabic Typesetting" panose="03020402040406030203" pitchFamily="66" charset="-78"/>
              </a:rPr>
              <a:t>أن يثبت فقدان الشخص المفقود بموجب حكم قضائي .</a:t>
            </a:r>
          </a:p>
        </p:txBody>
      </p:sp>
    </p:spTree>
    <p:extLst>
      <p:ext uri="{BB962C8B-B14F-4D97-AF65-F5344CB8AC3E}">
        <p14:creationId xmlns:p14="http://schemas.microsoft.com/office/powerpoint/2010/main" val="3767300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Effect transition="in" filter="barn(inVertical)">
                                      <p:cBhvr>
                                        <p:cTn id="47" dur="500"/>
                                        <p:tgtEl>
                                          <p:spTgt spid="4">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4">
                                            <p:txEl>
                                              <p:pRg st="7" end="7"/>
                                            </p:txEl>
                                          </p:spTgt>
                                        </p:tgtEl>
                                        <p:attrNameLst>
                                          <p:attrName>style.visibility</p:attrName>
                                        </p:attrNameLst>
                                      </p:cBhvr>
                                      <p:to>
                                        <p:strVal val="visible"/>
                                      </p:to>
                                    </p:set>
                                    <p:animEffect transition="in" filter="barn(inVertical)">
                                      <p:cBhvr>
                                        <p:cTn id="52"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730409" y="675861"/>
            <a:ext cx="2315816"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303025" cy="6609522"/>
          </a:xfrm>
        </p:spPr>
        <p:txBody>
          <a:bodyPr>
            <a:noAutofit/>
          </a:bodyPr>
          <a:lstStyle/>
          <a:p>
            <a:pPr algn="just" rtl="1"/>
            <a:r>
              <a:rPr lang="ar-DZ" sz="4000" b="1" dirty="0">
                <a:solidFill>
                  <a:srgbClr val="C00000"/>
                </a:solidFill>
                <a:latin typeface="Arabic Typesetting" panose="03020402040406030203" pitchFamily="66" charset="-78"/>
                <a:cs typeface="Arabic Typesetting" panose="03020402040406030203" pitchFamily="66" charset="-78"/>
              </a:rPr>
              <a:t>أولا : بداية و نهاية الشخص الطبيعي </a:t>
            </a:r>
            <a:r>
              <a:rPr lang="ar-DZ" sz="4000" b="1" dirty="0">
                <a:solidFill>
                  <a:schemeClr val="tx1"/>
                </a:solidFill>
                <a:latin typeface="Arabic Typesetting" panose="03020402040406030203" pitchFamily="66" charset="-78"/>
                <a:cs typeface="Arabic Typesetting" panose="03020402040406030203" pitchFamily="66" charset="-78"/>
              </a:rPr>
              <a:t>:</a:t>
            </a:r>
          </a:p>
          <a:p>
            <a:pPr algn="just" rtl="1"/>
            <a:r>
              <a:rPr lang="ar-DZ" sz="4000" b="1" dirty="0">
                <a:solidFill>
                  <a:srgbClr val="FF0000"/>
                </a:solidFill>
                <a:latin typeface="Arabic Typesetting" panose="03020402040406030203" pitchFamily="66" charset="-78"/>
                <a:cs typeface="Arabic Typesetting" panose="03020402040406030203" pitchFamily="66" charset="-78"/>
              </a:rPr>
              <a:t>ب - نهاية الشخص الطبيعي :  </a:t>
            </a:r>
          </a:p>
          <a:p>
            <a:pPr algn="just" rtl="1"/>
            <a:r>
              <a:rPr lang="ar-DZ" sz="4000" b="1" dirty="0">
                <a:solidFill>
                  <a:schemeClr val="tx1"/>
                </a:solidFill>
                <a:latin typeface="Arabic Typesetting" panose="03020402040406030203" pitchFamily="66" charset="-78"/>
                <a:cs typeface="Arabic Typesetting" panose="03020402040406030203" pitchFamily="66" charset="-78"/>
              </a:rPr>
              <a:t>1-</a:t>
            </a:r>
            <a:r>
              <a:rPr lang="ar-DZ" sz="4000" b="1" dirty="0">
                <a:solidFill>
                  <a:srgbClr val="00B050"/>
                </a:solidFill>
                <a:latin typeface="Arabic Typesetting" panose="03020402040406030203" pitchFamily="66" charset="-78"/>
                <a:cs typeface="Arabic Typesetting" panose="03020402040406030203" pitchFamily="66" charset="-78"/>
              </a:rPr>
              <a:t>	الموت الحكمي للشخص الطبيعي( حالة المفقود) </a:t>
            </a:r>
          </a:p>
          <a:p>
            <a:pPr algn="just" rtl="1"/>
            <a:r>
              <a:rPr lang="ar-DZ" sz="4800" b="1" dirty="0">
                <a:solidFill>
                  <a:srgbClr val="FF0000"/>
                </a:solidFill>
                <a:latin typeface="Arabic Typesetting" panose="03020402040406030203" pitchFamily="66" charset="-78"/>
                <a:cs typeface="Arabic Typesetting" panose="03020402040406030203" pitchFamily="66" charset="-78"/>
              </a:rPr>
              <a:t>2 – 2 استنفاذ المواعيد القانونية بعد إثبات وضعية الفقدان : </a:t>
            </a:r>
            <a:r>
              <a:rPr lang="ar-DZ" sz="4800" b="1" dirty="0">
                <a:solidFill>
                  <a:schemeClr val="tx1"/>
                </a:solidFill>
                <a:latin typeface="Arabic Typesetting" panose="03020402040406030203" pitchFamily="66" charset="-78"/>
                <a:cs typeface="Arabic Typesetting" panose="03020402040406030203" pitchFamily="66" charset="-78"/>
              </a:rPr>
              <a:t>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يتعين بعد توفر الشروط القانونية المنصوص عليها في المادة 109 المذكورة أعلاه و المتعلقة بإثبات وضعية الفقدان للشخص   الطبيعي ، أن يتم استنفاذ المواعيد التي حددها المشرع ، قبل اللجوء إلى تقرير حالة الموت الحكمي للشخص الطبيعي ، </a:t>
            </a:r>
          </a:p>
        </p:txBody>
      </p:sp>
    </p:spTree>
    <p:extLst>
      <p:ext uri="{BB962C8B-B14F-4D97-AF65-F5344CB8AC3E}">
        <p14:creationId xmlns:p14="http://schemas.microsoft.com/office/powerpoint/2010/main" val="1687091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730409" y="675861"/>
            <a:ext cx="2315816"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303025" cy="6609522"/>
          </a:xfrm>
        </p:spPr>
        <p:txBody>
          <a:bodyPr>
            <a:noAutofit/>
          </a:bodyPr>
          <a:lstStyle/>
          <a:p>
            <a:pPr algn="just" rtl="1"/>
            <a:r>
              <a:rPr lang="ar-DZ" sz="4000" b="1" dirty="0">
                <a:solidFill>
                  <a:srgbClr val="C00000"/>
                </a:solidFill>
                <a:latin typeface="Arabic Typesetting" panose="03020402040406030203" pitchFamily="66" charset="-78"/>
                <a:cs typeface="Arabic Typesetting" panose="03020402040406030203" pitchFamily="66" charset="-78"/>
              </a:rPr>
              <a:t>أولا : بداية و نهاية الشخص الطبيعي </a:t>
            </a:r>
            <a:r>
              <a:rPr lang="ar-DZ" sz="4000" b="1" dirty="0">
                <a:solidFill>
                  <a:schemeClr val="tx1"/>
                </a:solidFill>
                <a:latin typeface="Arabic Typesetting" panose="03020402040406030203" pitchFamily="66" charset="-78"/>
                <a:cs typeface="Arabic Typesetting" panose="03020402040406030203" pitchFamily="66" charset="-78"/>
              </a:rPr>
              <a:t>:</a:t>
            </a:r>
          </a:p>
          <a:p>
            <a:pPr algn="just" rtl="1"/>
            <a:r>
              <a:rPr lang="ar-DZ" sz="4000" b="1" dirty="0">
                <a:solidFill>
                  <a:srgbClr val="FF0000"/>
                </a:solidFill>
                <a:latin typeface="Arabic Typesetting" panose="03020402040406030203" pitchFamily="66" charset="-78"/>
                <a:cs typeface="Arabic Typesetting" panose="03020402040406030203" pitchFamily="66" charset="-78"/>
              </a:rPr>
              <a:t>ب - نهاية الشخص الطبيعي :  </a:t>
            </a:r>
          </a:p>
          <a:p>
            <a:pPr algn="just" rtl="1"/>
            <a:r>
              <a:rPr lang="ar-DZ" sz="4000" b="1" dirty="0">
                <a:solidFill>
                  <a:schemeClr val="tx1"/>
                </a:solidFill>
                <a:latin typeface="Arabic Typesetting" panose="03020402040406030203" pitchFamily="66" charset="-78"/>
                <a:cs typeface="Arabic Typesetting" panose="03020402040406030203" pitchFamily="66" charset="-78"/>
              </a:rPr>
              <a:t>1-</a:t>
            </a:r>
            <a:r>
              <a:rPr lang="ar-DZ" sz="4000" b="1" dirty="0">
                <a:solidFill>
                  <a:srgbClr val="00B050"/>
                </a:solidFill>
                <a:latin typeface="Arabic Typesetting" panose="03020402040406030203" pitchFamily="66" charset="-78"/>
                <a:cs typeface="Arabic Typesetting" panose="03020402040406030203" pitchFamily="66" charset="-78"/>
              </a:rPr>
              <a:t>	الموت الحكمي للشخص الطبيعي( حالة المفقود)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2 – 2 استنفاذ المواعيد القانونية بعد إثبات وضعية الفقدان :</a:t>
            </a:r>
            <a:endParaRPr lang="ar-DZ" sz="4400" b="1" dirty="0">
              <a:solidFill>
                <a:schemeClr val="tx1"/>
              </a:solidFill>
              <a:latin typeface="Arabic Typesetting" panose="03020402040406030203" pitchFamily="66" charset="-78"/>
              <a:cs typeface="Arabic Typesetting" panose="03020402040406030203" pitchFamily="66" charset="-78"/>
            </a:endParaRPr>
          </a:p>
          <a:p>
            <a:pPr algn="just" rtl="1"/>
            <a:r>
              <a:rPr lang="ar-DZ" sz="4400" b="1" dirty="0">
                <a:solidFill>
                  <a:schemeClr val="tx1"/>
                </a:solidFill>
                <a:latin typeface="Arabic Typesetting" panose="03020402040406030203" pitchFamily="66" charset="-78"/>
                <a:cs typeface="Arabic Typesetting" panose="03020402040406030203" pitchFamily="66" charset="-78"/>
              </a:rPr>
              <a:t>حيث كرست هذه المواعيد المادة 113 من قانون الأسرة الجزائري و التي جاء فيها أنه " </a:t>
            </a:r>
            <a:r>
              <a:rPr lang="ar-DZ" sz="4400" b="1" dirty="0">
                <a:solidFill>
                  <a:srgbClr val="C00000"/>
                </a:solidFill>
                <a:latin typeface="Arabic Typesetting" panose="03020402040406030203" pitchFamily="66" charset="-78"/>
                <a:cs typeface="Arabic Typesetting" panose="03020402040406030203" pitchFamily="66" charset="-78"/>
              </a:rPr>
              <a:t>يجوز الحكم بموت المفقود في الحروب و الحالات الاستثنائية بمضي أربع سنوات بعد التحري ، و في الحالات التي يغلب فيها السلامة يفوض الأمر  إلى القاضي في تقدير المدة المناسبة بعد مضي أربع سنوات </a:t>
            </a:r>
            <a:r>
              <a:rPr lang="ar-DZ" sz="44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981294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10098157" y="675861"/>
            <a:ext cx="1948068"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48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sz="1400"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139147"/>
            <a:ext cx="9998765" cy="6609522"/>
          </a:xfrm>
        </p:spPr>
        <p:txBody>
          <a:bodyPr>
            <a:noAutofit/>
          </a:bodyPr>
          <a:lstStyle/>
          <a:p>
            <a:pPr algn="just" rtl="1"/>
            <a:r>
              <a:rPr lang="ar-DZ" sz="3600" b="1" dirty="0">
                <a:solidFill>
                  <a:srgbClr val="C00000"/>
                </a:solidFill>
                <a:latin typeface="Arabic Typesetting" panose="03020402040406030203" pitchFamily="66" charset="-78"/>
                <a:cs typeface="Arabic Typesetting" panose="03020402040406030203" pitchFamily="66" charset="-78"/>
              </a:rPr>
              <a:t>أولا : بداية و نهاية الشخص الطبيعي </a:t>
            </a:r>
            <a:r>
              <a:rPr lang="ar-DZ" sz="3600" b="1" dirty="0">
                <a:solidFill>
                  <a:schemeClr val="tx1"/>
                </a:solidFill>
                <a:latin typeface="Arabic Typesetting" panose="03020402040406030203" pitchFamily="66" charset="-78"/>
                <a:cs typeface="Arabic Typesetting" panose="03020402040406030203" pitchFamily="66" charset="-78"/>
              </a:rPr>
              <a:t>:</a:t>
            </a:r>
          </a:p>
          <a:p>
            <a:pPr algn="just" rtl="1"/>
            <a:r>
              <a:rPr lang="ar-DZ" sz="3600" b="1" dirty="0">
                <a:solidFill>
                  <a:srgbClr val="FF0000"/>
                </a:solidFill>
                <a:latin typeface="Arabic Typesetting" panose="03020402040406030203" pitchFamily="66" charset="-78"/>
                <a:cs typeface="Arabic Typesetting" panose="03020402040406030203" pitchFamily="66" charset="-78"/>
              </a:rPr>
              <a:t>ب - نهاية الشخص الطبيعي :  </a:t>
            </a:r>
          </a:p>
          <a:p>
            <a:pPr algn="just" rtl="1"/>
            <a:r>
              <a:rPr lang="ar-DZ" sz="3600" b="1" dirty="0">
                <a:solidFill>
                  <a:schemeClr val="tx1"/>
                </a:solidFill>
                <a:latin typeface="Arabic Typesetting" panose="03020402040406030203" pitchFamily="66" charset="-78"/>
                <a:cs typeface="Arabic Typesetting" panose="03020402040406030203" pitchFamily="66" charset="-78"/>
              </a:rPr>
              <a:t>1-</a:t>
            </a:r>
            <a:r>
              <a:rPr lang="ar-DZ" sz="3600" b="1" dirty="0">
                <a:solidFill>
                  <a:srgbClr val="00B050"/>
                </a:solidFill>
                <a:latin typeface="Arabic Typesetting" panose="03020402040406030203" pitchFamily="66" charset="-78"/>
                <a:cs typeface="Arabic Typesetting" panose="03020402040406030203" pitchFamily="66" charset="-78"/>
              </a:rPr>
              <a:t>	الموت الحكمي للشخص الطبيعي( حالة المفقود) </a:t>
            </a:r>
          </a:p>
          <a:p>
            <a:pPr algn="just" rtl="1"/>
            <a:r>
              <a:rPr lang="ar-DZ" sz="4000" b="1" dirty="0">
                <a:solidFill>
                  <a:srgbClr val="FF0000"/>
                </a:solidFill>
                <a:latin typeface="Arabic Typesetting" panose="03020402040406030203" pitchFamily="66" charset="-78"/>
                <a:cs typeface="Arabic Typesetting" panose="03020402040406030203" pitchFamily="66" charset="-78"/>
              </a:rPr>
              <a:t>2 – 2 استنفاذ المواعيد القانونية بعد إثبات وضعية الفقدان : </a:t>
            </a:r>
          </a:p>
          <a:p>
            <a:pPr algn="just" rtl="1"/>
            <a:r>
              <a:rPr lang="ar-DZ" sz="4000" b="1" dirty="0">
                <a:solidFill>
                  <a:schemeClr val="tx1"/>
                </a:solidFill>
                <a:latin typeface="Arabic Typesetting" panose="03020402040406030203" pitchFamily="66" charset="-78"/>
                <a:cs typeface="Arabic Typesetting" panose="03020402040406030203" pitchFamily="66" charset="-78"/>
              </a:rPr>
              <a:t> و يتضح من خلال مضمون المادة 113 سالفت الذكر ، أن المشرع الجزائري قد وضع قاعدة عامة تتعلق بآجال تقرير حالة الموت الحكمي و حددها بمضي مدة أربع سنوات كاملة من تاريخ إثبات وضعية الفقدان ، و لكن هذا  في حالات  الحروب و الحالات الاستثنائية التي يغلب فيها هلاك الشخص الطبيعي ،</a:t>
            </a:r>
          </a:p>
          <a:p>
            <a:pPr algn="just" rtl="1"/>
            <a:r>
              <a:rPr lang="ar-DZ" sz="4000" b="1" dirty="0">
                <a:solidFill>
                  <a:schemeClr val="tx1"/>
                </a:solidFill>
                <a:latin typeface="Arabic Typesetting" panose="03020402040406030203" pitchFamily="66" charset="-78"/>
                <a:cs typeface="Arabic Typesetting" panose="03020402040406030203" pitchFamily="66" charset="-78"/>
              </a:rPr>
              <a:t> </a:t>
            </a:r>
            <a:r>
              <a:rPr lang="ar-DZ" sz="3600" b="1" dirty="0">
                <a:solidFill>
                  <a:schemeClr val="tx1"/>
                </a:solidFill>
                <a:latin typeface="Arabic Typesetting" panose="03020402040406030203" pitchFamily="66" charset="-78"/>
                <a:cs typeface="Arabic Typesetting" panose="03020402040406030203" pitchFamily="66" charset="-78"/>
              </a:rPr>
              <a:t>أما الحالات التي يغلب فيها منطق السلامة و الأمان فإن المشرع قد منح للقاضي المختص سلطة تقدير المدة المناسبة بعد مضي مدة أربع سنوات لتقرير حالة الموت الحكمي للشخص الطبيعي </a:t>
            </a:r>
            <a:r>
              <a:rPr lang="ar-DZ" sz="40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2292826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730409" y="675861"/>
            <a:ext cx="2315816"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303025" cy="6609522"/>
          </a:xfrm>
        </p:spPr>
        <p:txBody>
          <a:bodyPr>
            <a:noAutofit/>
          </a:bodyPr>
          <a:lstStyle/>
          <a:p>
            <a:pPr algn="just" rtl="1"/>
            <a:r>
              <a:rPr lang="ar-DZ" sz="4000" b="1" dirty="0">
                <a:solidFill>
                  <a:srgbClr val="C00000"/>
                </a:solidFill>
                <a:latin typeface="Arabic Typesetting" panose="03020402040406030203" pitchFamily="66" charset="-78"/>
                <a:cs typeface="Arabic Typesetting" panose="03020402040406030203" pitchFamily="66" charset="-78"/>
              </a:rPr>
              <a:t>أولا : بداية و نهاية الشخص الطبيعي </a:t>
            </a:r>
            <a:r>
              <a:rPr lang="ar-DZ" sz="4000" b="1" dirty="0">
                <a:solidFill>
                  <a:schemeClr val="tx1"/>
                </a:solidFill>
                <a:latin typeface="Arabic Typesetting" panose="03020402040406030203" pitchFamily="66" charset="-78"/>
                <a:cs typeface="Arabic Typesetting" panose="03020402040406030203" pitchFamily="66" charset="-78"/>
              </a:rPr>
              <a:t>:</a:t>
            </a:r>
          </a:p>
          <a:p>
            <a:pPr algn="just" rtl="1"/>
            <a:r>
              <a:rPr lang="ar-DZ" sz="4000" b="1" dirty="0">
                <a:solidFill>
                  <a:srgbClr val="FF0000"/>
                </a:solidFill>
                <a:latin typeface="Arabic Typesetting" panose="03020402040406030203" pitchFamily="66" charset="-78"/>
                <a:cs typeface="Arabic Typesetting" panose="03020402040406030203" pitchFamily="66" charset="-78"/>
              </a:rPr>
              <a:t>ب - نهاية الشخص الطبيعي :  </a:t>
            </a:r>
          </a:p>
          <a:p>
            <a:pPr algn="just" rtl="1"/>
            <a:r>
              <a:rPr lang="ar-DZ" sz="4000" b="1" dirty="0">
                <a:solidFill>
                  <a:schemeClr val="tx1"/>
                </a:solidFill>
                <a:latin typeface="Arabic Typesetting" panose="03020402040406030203" pitchFamily="66" charset="-78"/>
                <a:cs typeface="Arabic Typesetting" panose="03020402040406030203" pitchFamily="66" charset="-78"/>
              </a:rPr>
              <a:t>1-</a:t>
            </a:r>
            <a:r>
              <a:rPr lang="ar-DZ" sz="4000" b="1" dirty="0">
                <a:solidFill>
                  <a:srgbClr val="00B050"/>
                </a:solidFill>
                <a:latin typeface="Arabic Typesetting" panose="03020402040406030203" pitchFamily="66" charset="-78"/>
                <a:cs typeface="Arabic Typesetting" panose="03020402040406030203" pitchFamily="66" charset="-78"/>
              </a:rPr>
              <a:t>	الموت الحكمي للشخص الطبيعي( حالة المفقود) </a:t>
            </a:r>
          </a:p>
          <a:p>
            <a:pPr algn="just" rtl="1"/>
            <a:r>
              <a:rPr lang="ar-DZ" sz="4000" b="1" dirty="0">
                <a:solidFill>
                  <a:srgbClr val="FF0000"/>
                </a:solidFill>
                <a:latin typeface="Arabic Typesetting" panose="03020402040406030203" pitchFamily="66" charset="-78"/>
                <a:cs typeface="Arabic Typesetting" panose="03020402040406030203" pitchFamily="66" charset="-78"/>
              </a:rPr>
              <a:t>2 – 3 اثبات الموت الحكمي  بموجب حكم قضائي  : </a:t>
            </a:r>
          </a:p>
          <a:p>
            <a:pPr algn="just" rtl="1"/>
            <a:r>
              <a:rPr lang="ar-DZ" sz="4000" b="1" dirty="0">
                <a:solidFill>
                  <a:schemeClr val="tx1"/>
                </a:solidFill>
                <a:latin typeface="Arabic Typesetting" panose="03020402040406030203" pitchFamily="66" charset="-78"/>
                <a:cs typeface="Arabic Typesetting" panose="03020402040406030203" pitchFamily="66" charset="-78"/>
              </a:rPr>
              <a:t>لا تتقرر حالة الموت الحكمي للشخص الطبيعي بمجرد توفر  حالة الفقدان مع استنفاذ المواعيد القانونية لذلك ، و لكن يتعين أن يثبت الموت الحكمي بموجب حكم قضائي صادر عن القاضي المختص ، و ذلك طبقا لما جاء في المادة 113 من قانون الأسرة المذكورة أعلاه ، و التي نصت على أنه " يجوز الحكم بموت المفقود ...   " ،</a:t>
            </a:r>
          </a:p>
          <a:p>
            <a:pPr algn="just" rtl="1"/>
            <a:r>
              <a:rPr lang="ar-DZ" sz="4000" b="1" dirty="0">
                <a:solidFill>
                  <a:schemeClr val="tx1"/>
                </a:solidFill>
                <a:latin typeface="Arabic Typesetting" panose="03020402040406030203" pitchFamily="66" charset="-78"/>
                <a:cs typeface="Arabic Typesetting" panose="03020402040406030203" pitchFamily="66" charset="-78"/>
              </a:rPr>
              <a:t> و في هذا دلالة على أن تقرير الموت الحكمي لا يتم إلا بموجب حكم قضائي بعد توفر الضوابط القانونية اللازمة المذكورة أعلاه .</a:t>
            </a:r>
          </a:p>
        </p:txBody>
      </p:sp>
    </p:spTree>
    <p:extLst>
      <p:ext uri="{BB962C8B-B14F-4D97-AF65-F5344CB8AC3E}">
        <p14:creationId xmlns:p14="http://schemas.microsoft.com/office/powerpoint/2010/main" val="871503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ث</a:t>
            </a:r>
            <a:r>
              <a:rPr lang="ar-DZ" sz="4800" b="1" dirty="0">
                <a:solidFill>
                  <a:srgbClr val="C00000"/>
                </a:solidFill>
                <a:latin typeface="Arabic Typesetting" panose="03020402040406030203" pitchFamily="66" charset="-78"/>
                <a:cs typeface="Arabic Typesetting" panose="03020402040406030203" pitchFamily="66" charset="-78"/>
              </a:rPr>
              <a:t>انيا : خصائص الشخص الطبيعي :</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 </a:t>
            </a:r>
            <a:r>
              <a:rPr lang="ar-DZ" sz="4800" b="1" dirty="0">
                <a:solidFill>
                  <a:schemeClr val="tx1"/>
                </a:solidFill>
                <a:latin typeface="Arabic Typesetting" panose="03020402040406030203" pitchFamily="66" charset="-78"/>
                <a:cs typeface="Arabic Typesetting" panose="03020402040406030203" pitchFamily="66" charset="-78"/>
              </a:rPr>
              <a:t>تتميز الشخصية القانونية للإنسان أو الشخص الطبيعي بتوفره على جملة من الخصائص  و الميزات ، نفصل فيها  على النحو التالي : </a:t>
            </a:r>
          </a:p>
          <a:p>
            <a:pPr lvl="0" algn="just" rtl="1">
              <a:buClr>
                <a:srgbClr val="A53010"/>
              </a:buClr>
            </a:pPr>
            <a:r>
              <a:rPr lang="ar-DZ" sz="4800" b="1" dirty="0">
                <a:solidFill>
                  <a:srgbClr val="00B050"/>
                </a:solidFill>
                <a:latin typeface="Arabic Typesetting" panose="03020402040406030203" pitchFamily="66" charset="-78"/>
                <a:cs typeface="Arabic Typesetting" panose="03020402040406030203" pitchFamily="66" charset="-78"/>
              </a:rPr>
              <a:t>أ - اسم الشخص الطبيعي </a:t>
            </a:r>
            <a:endParaRPr lang="ar-DZ" sz="4800" b="1" dirty="0">
              <a:solidFill>
                <a:prstClr val="black"/>
              </a:solidFill>
              <a:latin typeface="Arabic Typesetting" panose="03020402040406030203" pitchFamily="66" charset="-78"/>
              <a:cs typeface="Arabic Typesetting" panose="03020402040406030203" pitchFamily="66" charset="-78"/>
            </a:endParaRPr>
          </a:p>
          <a:p>
            <a:pPr lvl="0" algn="just" rtl="1">
              <a:buClr>
                <a:srgbClr val="A53010"/>
              </a:buClr>
            </a:pPr>
            <a:r>
              <a:rPr lang="ar-DZ" sz="4800" b="1" dirty="0">
                <a:solidFill>
                  <a:srgbClr val="00B050"/>
                </a:solidFill>
                <a:latin typeface="Arabic Typesetting" panose="03020402040406030203" pitchFamily="66" charset="-78"/>
                <a:cs typeface="Arabic Typesetting" panose="03020402040406030203" pitchFamily="66" charset="-78"/>
              </a:rPr>
              <a:t>ب - موطن الشخص الطبيعي</a:t>
            </a:r>
          </a:p>
          <a:p>
            <a:pPr lvl="0" algn="just" rtl="1">
              <a:buClr>
                <a:srgbClr val="A53010"/>
              </a:buClr>
            </a:pPr>
            <a:r>
              <a:rPr lang="ar-DZ" sz="5400" b="1" dirty="0">
                <a:solidFill>
                  <a:srgbClr val="00B050"/>
                </a:solidFill>
                <a:latin typeface="Arabic Typesetting" panose="03020402040406030203" pitchFamily="66" charset="-78"/>
                <a:cs typeface="Arabic Typesetting" panose="03020402040406030203" pitchFamily="66" charset="-78"/>
              </a:rPr>
              <a:t>ج - حالة  الشخص الطبيعي</a:t>
            </a:r>
          </a:p>
          <a:p>
            <a:pPr lvl="0" algn="just" rtl="1">
              <a:buClr>
                <a:srgbClr val="A53010"/>
              </a:buClr>
            </a:pPr>
            <a:r>
              <a:rPr lang="ar-DZ" sz="6000" b="1" dirty="0">
                <a:solidFill>
                  <a:srgbClr val="00B050"/>
                </a:solidFill>
                <a:latin typeface="Arabic Typesetting" panose="03020402040406030203" pitchFamily="66" charset="-78"/>
                <a:cs typeface="Arabic Typesetting" panose="03020402040406030203" pitchFamily="66" charset="-78"/>
              </a:rPr>
              <a:t> د - أهلية  الشخص الطبيعي </a:t>
            </a:r>
            <a:endParaRPr lang="ar-DZ" sz="5400" b="1" dirty="0">
              <a:solidFill>
                <a:srgbClr val="00B050"/>
              </a:solidFill>
              <a:latin typeface="Arabic Typesetting" panose="03020402040406030203" pitchFamily="66" charset="-78"/>
              <a:cs typeface="Arabic Typesetting" panose="03020402040406030203" pitchFamily="66" charset="-78"/>
            </a:endParaRPr>
          </a:p>
          <a:p>
            <a:pPr lvl="0" algn="just" rtl="1">
              <a:buClr>
                <a:srgbClr val="A53010"/>
              </a:buClr>
            </a:pPr>
            <a:endParaRPr lang="ar-DZ" sz="4800" b="1" dirty="0">
              <a:solidFill>
                <a:srgbClr val="00B050"/>
              </a:solidFill>
              <a:latin typeface="Arabic Typesetting" panose="03020402040406030203" pitchFamily="66" charset="-78"/>
              <a:cs typeface="Arabic Typesetting" panose="03020402040406030203" pitchFamily="66" charset="-78"/>
            </a:endParaRPr>
          </a:p>
          <a:p>
            <a:pPr lvl="0" algn="just" rtl="1">
              <a:buClr>
                <a:srgbClr val="A53010"/>
              </a:buClr>
            </a:pPr>
            <a:endParaRPr lang="ar-DZ" sz="4800" b="1" dirty="0">
              <a:solidFill>
                <a:srgbClr val="00B050"/>
              </a:solidFill>
              <a:latin typeface="Arabic Typesetting" panose="03020402040406030203" pitchFamily="66" charset="-78"/>
              <a:cs typeface="Arabic Typesetting" panose="03020402040406030203" pitchFamily="66" charset="-78"/>
            </a:endParaRPr>
          </a:p>
          <a:p>
            <a:pPr marL="914400" lvl="0" indent="-914400" algn="just" rtl="1">
              <a:buClr>
                <a:srgbClr val="A53010"/>
              </a:buClr>
              <a:buAutoNum type="arabic1Minus"/>
            </a:pPr>
            <a:endParaRPr lang="ar-DZ" sz="4800" b="1" dirty="0">
              <a:solidFill>
                <a:prstClr val="black"/>
              </a:solidFill>
              <a:latin typeface="Arabic Typesetting" panose="03020402040406030203" pitchFamily="66" charset="-78"/>
              <a:cs typeface="Arabic Typesetting" panose="03020402040406030203" pitchFamily="66" charset="-78"/>
            </a:endParaRPr>
          </a:p>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927513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855764" cy="6609522"/>
          </a:xfrm>
        </p:spPr>
        <p:txBody>
          <a:bodyPr>
            <a:normAutofit fontScale="25000" lnSpcReduction="20000"/>
          </a:bodyPr>
          <a:lstStyle/>
          <a:p>
            <a:pPr algn="just" rtl="1"/>
            <a:r>
              <a:rPr lang="ar-DZ" sz="192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19200" b="1" dirty="0">
                <a:solidFill>
                  <a:srgbClr val="00B050"/>
                </a:solidFill>
                <a:latin typeface="Arabic Typesetting" panose="03020402040406030203" pitchFamily="66" charset="-78"/>
                <a:cs typeface="Arabic Typesetting" panose="03020402040406030203" pitchFamily="66" charset="-78"/>
              </a:rPr>
              <a:t> أ‌-	اسم الشخص الطبيعي </a:t>
            </a:r>
            <a:r>
              <a:rPr lang="ar-DZ" sz="19200" b="1" dirty="0">
                <a:solidFill>
                  <a:schemeClr val="tx1"/>
                </a:solidFill>
                <a:latin typeface="Arabic Typesetting" panose="03020402040406030203" pitchFamily="66" charset="-78"/>
                <a:cs typeface="Arabic Typesetting" panose="03020402040406030203" pitchFamily="66" charset="-78"/>
              </a:rPr>
              <a:t>:</a:t>
            </a:r>
          </a:p>
          <a:p>
            <a:pPr algn="just" rtl="1"/>
            <a:r>
              <a:rPr lang="ar-DZ" sz="19200" b="1" dirty="0">
                <a:solidFill>
                  <a:schemeClr val="tx1"/>
                </a:solidFill>
                <a:latin typeface="Arabic Typesetting" panose="03020402040406030203" pitchFamily="66" charset="-78"/>
                <a:cs typeface="Arabic Typesetting" panose="03020402040406030203" pitchFamily="66" charset="-78"/>
              </a:rPr>
              <a:t> طبقا لأحكام القانون المدني لا سيما في مادته 28 أنه " يجب أن يكون لكل شخص  لقب و اسم فأكثر ، و لقب الشخص يلحق بأولاده . </a:t>
            </a:r>
          </a:p>
          <a:p>
            <a:pPr algn="just" rtl="1"/>
            <a:r>
              <a:rPr lang="ar-DZ" sz="19200" b="1" dirty="0">
                <a:solidFill>
                  <a:schemeClr val="tx1"/>
                </a:solidFill>
                <a:latin typeface="Arabic Typesetting" panose="03020402040406030203" pitchFamily="66" charset="-78"/>
                <a:cs typeface="Arabic Typesetting" panose="03020402040406030203" pitchFamily="66" charset="-78"/>
              </a:rPr>
              <a:t>و من خلال هذه المادة يتضح أن المشرع قد فرض بشكل الزامي أن يكون لكل شخص اسما يعرف به و يتميز به عن غيره من الأشخاص ، لما في ذلك من حماية لحقوق هذا الشخص و حفظ مصالحه  التي تنسب إليه  من  جهة ،</a:t>
            </a:r>
            <a:r>
              <a:rPr kumimoji="0" lang="ar-DZ" sz="17600" b="1" i="0" u="none" strike="noStrike" kern="1200" cap="none" spc="0" normalizeH="0" baseline="0" noProof="0" dirty="0">
                <a:ln>
                  <a:noFill/>
                </a:ln>
                <a:solidFill>
                  <a:prstClr val="black"/>
                </a:solidFill>
                <a:effectLst/>
                <a:uLnTx/>
                <a:uFillTx/>
                <a:latin typeface="Arabic Typesetting" panose="03020402040406030203" pitchFamily="66" charset="-78"/>
                <a:ea typeface="+mn-ea"/>
                <a:cs typeface="Arabic Typesetting" panose="03020402040406030203" pitchFamily="66" charset="-78"/>
              </a:rPr>
              <a:t> و من جهة أخرى يأتي ذلك  في إطار تحديد جانبا من هويته المدنية لدى السلطات العمومية المختصة . </a:t>
            </a:r>
            <a:endParaRPr lang="ar-DZ" sz="19200" b="1" dirty="0">
              <a:solidFill>
                <a:schemeClr val="tx1"/>
              </a:solidFill>
              <a:latin typeface="Arabic Typesetting" panose="03020402040406030203" pitchFamily="66" charset="-78"/>
              <a:cs typeface="Arabic Typesetting" panose="03020402040406030203" pitchFamily="66" charset="-78"/>
            </a:endParaRPr>
          </a:p>
          <a:p>
            <a:pPr algn="just" rtl="1"/>
            <a:r>
              <a:rPr lang="ar-DZ" sz="17600" b="1" dirty="0">
                <a:solidFill>
                  <a:schemeClr val="tx1"/>
                </a:solidFill>
                <a:latin typeface="Arabic Typesetting" panose="03020402040406030203" pitchFamily="66" charset="-78"/>
                <a:cs typeface="Arabic Typesetting" panose="03020402040406030203" pitchFamily="66" charset="-78"/>
              </a:rPr>
              <a:t> </a:t>
            </a:r>
            <a:endParaRPr lang="ar-DZ" sz="5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626102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855764" cy="6609522"/>
          </a:xfrm>
        </p:spPr>
        <p:txBody>
          <a:bodyPr>
            <a:norm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 أ‌-	اسم الشخص الطبيعي </a:t>
            </a:r>
            <a:r>
              <a:rPr lang="ar-DZ" sz="8800" b="1" dirty="0">
                <a:solidFill>
                  <a:schemeClr val="tx1"/>
                </a:solidFill>
                <a:latin typeface="Arabic Typesetting" panose="03020402040406030203" pitchFamily="66" charset="-78"/>
                <a:cs typeface="Arabic Typesetting" panose="03020402040406030203" pitchFamily="66" charset="-78"/>
              </a:rPr>
              <a:t>:</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يتشكل اسم الشخص الطبيعي طبقا لما جاء في المادة 28 المذكورة أعلاه من عنصرين : </a:t>
            </a:r>
            <a:r>
              <a:rPr kumimoji="0" lang="ar-DZ" sz="52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العنصر الأول:  هو الاسم الشخصي </a:t>
            </a:r>
            <a:r>
              <a:rPr lang="ar-DZ" sz="5200" b="1" dirty="0">
                <a:solidFill>
                  <a:srgbClr val="C00000"/>
                </a:solidFill>
                <a:latin typeface="Arabic Typesetting" panose="03020402040406030203" pitchFamily="66" charset="-78"/>
                <a:cs typeface="Arabic Typesetting" panose="03020402040406030203" pitchFamily="66" charset="-78"/>
              </a:rPr>
              <a:t>،</a:t>
            </a:r>
            <a:r>
              <a:rPr kumimoji="0" lang="ar-DZ" sz="52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 أما العنصر  الثاني:  فهو الاسم العائلي .</a:t>
            </a:r>
            <a:endParaRPr kumimoji="0" lang="ar-DZ" sz="54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endParaRPr>
          </a:p>
          <a:p>
            <a:pPr algn="just" rtl="1"/>
            <a:r>
              <a:rPr lang="ar-DZ" sz="5400" b="1" dirty="0">
                <a:solidFill>
                  <a:schemeClr val="tx1"/>
                </a:solidFill>
                <a:latin typeface="Arabic Typesetting" panose="03020402040406030203" pitchFamily="66" charset="-78"/>
                <a:cs typeface="Arabic Typesetting" panose="03020402040406030203" pitchFamily="66" charset="-78"/>
              </a:rPr>
              <a:t>هذا و تجدر الإشارة إلى أنه يمكن للشخص أن يغير اسمه وفق ضوابط معينة .</a:t>
            </a:r>
          </a:p>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427394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C2C421F-B045-4387-701C-75430CF69956}"/>
              </a:ext>
            </a:extLst>
          </p:cNvPr>
          <p:cNvSpPr>
            <a:spLocks noGrp="1"/>
          </p:cNvSpPr>
          <p:nvPr>
            <p:ph type="title"/>
          </p:nvPr>
        </p:nvSpPr>
        <p:spPr>
          <a:xfrm>
            <a:off x="616226" y="624109"/>
            <a:ext cx="10888385" cy="5925778"/>
          </a:xfrm>
        </p:spPr>
        <p:txBody>
          <a:bodyPr>
            <a:normAutofit fontScale="90000"/>
          </a:bodyPr>
          <a:lstStyle/>
          <a:p>
            <a:pPr marL="0" marR="0" lvl="0" indent="0" algn="r" defTabSz="457200" rtl="1" eaLnBrk="1" fontAlgn="auto" latinLnBrk="0" hangingPunct="1">
              <a:lnSpc>
                <a:spcPct val="100000"/>
              </a:lnSpc>
              <a:spcBef>
                <a:spcPts val="1000"/>
              </a:spcBef>
              <a:spcAft>
                <a:spcPts val="0"/>
              </a:spcAft>
              <a:tabLst/>
              <a:defRPr/>
            </a:pP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r>
              <a:rPr kumimoji="0" lang="ar-DZ" sz="73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المبحث الثالث : أركان الحق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5400" b="1" dirty="0">
                <a:solidFill>
                  <a:srgbClr val="FF0000"/>
                </a:solidFill>
                <a:effectLst/>
                <a:ea typeface="SimSun" panose="02010600030101010101" pitchFamily="2" charset="-122"/>
                <a:cs typeface="Sakkal Majalla" panose="02000000000000000000" pitchFamily="2" charset="-78"/>
              </a:rPr>
              <a:t>المطلب الأول : أشخاص الحق</a:t>
            </a:r>
            <a:br>
              <a:rPr kumimoji="0" lang="en-GB" sz="54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5400" b="1" dirty="0">
                <a:solidFill>
                  <a:srgbClr val="FF0000"/>
                </a:solidFill>
                <a:effectLst/>
                <a:ea typeface="SimSun" panose="02010600030101010101" pitchFamily="2" charset="-122"/>
                <a:cs typeface="Sakkal Majalla" panose="02000000000000000000" pitchFamily="2" charset="-78"/>
              </a:rPr>
              <a:t>المطلب الثاني : موضوع الحق </a:t>
            </a:r>
            <a:br>
              <a:rPr lang="ar-DZ" sz="5400" b="1" dirty="0">
                <a:solidFill>
                  <a:srgbClr val="FF0000"/>
                </a:solidFill>
                <a:effectLst/>
                <a:ea typeface="SimSun" panose="02010600030101010101" pitchFamily="2" charset="-122"/>
                <a:cs typeface="Sakkal Majalla" panose="02000000000000000000" pitchFamily="2"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endParaRPr lang="en-GB" dirty="0"/>
          </a:p>
        </p:txBody>
      </p:sp>
    </p:spTree>
    <p:extLst>
      <p:ext uri="{BB962C8B-B14F-4D97-AF65-F5344CB8AC3E}">
        <p14:creationId xmlns:p14="http://schemas.microsoft.com/office/powerpoint/2010/main" val="3523021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855764" cy="6609522"/>
          </a:xfrm>
        </p:spPr>
        <p:txBody>
          <a:bodyPr>
            <a:normAutofit fontScale="92500" lnSpcReduction="200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 أ‌-	اسم الشخص الطبيعي </a:t>
            </a:r>
            <a:r>
              <a:rPr lang="ar-DZ" sz="4800" b="1" dirty="0">
                <a:solidFill>
                  <a:schemeClr val="tx1"/>
                </a:solidFill>
                <a:latin typeface="Arabic Typesetting" panose="03020402040406030203" pitchFamily="66" charset="-78"/>
                <a:cs typeface="Arabic Typesetting" panose="03020402040406030203" pitchFamily="66" charset="-78"/>
              </a:rPr>
              <a:t>:</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r>
              <a:rPr lang="ar-DZ" sz="4800" b="1" dirty="0">
                <a:solidFill>
                  <a:srgbClr val="C00000"/>
                </a:solidFill>
                <a:latin typeface="Arabic Typesetting" panose="03020402040406030203" pitchFamily="66" charset="-78"/>
                <a:cs typeface="Arabic Typesetting" panose="03020402040406030203" pitchFamily="66" charset="-78"/>
              </a:rPr>
              <a:t>1-	عناصر اسم الشخص الطبيعي </a:t>
            </a:r>
            <a:r>
              <a:rPr lang="ar-DZ" sz="7000" b="1" dirty="0">
                <a:solidFill>
                  <a:schemeClr val="tx1"/>
                </a:solidFill>
                <a:latin typeface="Arabic Typesetting" panose="03020402040406030203" pitchFamily="66" charset="-78"/>
                <a:cs typeface="Arabic Typesetting" panose="03020402040406030203" pitchFamily="66" charset="-78"/>
              </a:rPr>
              <a:t>: </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 1-1 الاسم الشخصي </a:t>
            </a:r>
            <a:r>
              <a:rPr lang="ar-DZ" sz="4800" b="1" dirty="0">
                <a:solidFill>
                  <a:schemeClr val="tx1"/>
                </a:solidFill>
                <a:latin typeface="Arabic Typesetting" panose="03020402040406030203" pitchFamily="66" charset="-78"/>
                <a:cs typeface="Arabic Typesetting" panose="03020402040406030203" pitchFamily="66" charset="-78"/>
              </a:rPr>
              <a:t>: لكل شخص اسم خاص يعرف و ينادى به حيث يكتسب هذا الاسم  من حيث الأصل ابتداء من تاريخ ميلاده  و يستمر معه إلى  غاية وفاته ، حيث يتم تسجيل و اثبات هذا الاسم بعد ميلاد صاحبه مباشرة  في سجلات الحالة المدنية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هذا و تجدر الإشارة إلى أنه يمكن أن يكون للشخص اسما آخر يعرف         و ينادى به ، غير ذلك الاسم الذي تم تسجيله و إثباته في سجلات الحالة المدنية ، و هو ما يعرف باسم الشهرة أو الاسم المستعار . </a:t>
            </a:r>
          </a:p>
        </p:txBody>
      </p:sp>
    </p:spTree>
    <p:extLst>
      <p:ext uri="{BB962C8B-B14F-4D97-AF65-F5344CB8AC3E}">
        <p14:creationId xmlns:p14="http://schemas.microsoft.com/office/powerpoint/2010/main" val="887041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855764" cy="6609522"/>
          </a:xfrm>
        </p:spPr>
        <p:txBody>
          <a:bodyPr>
            <a:normAutofit lnSpcReduction="100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 أ‌-	اسم الشخص الطبيعي </a:t>
            </a:r>
            <a:r>
              <a:rPr lang="ar-DZ" sz="4800" b="1" dirty="0">
                <a:solidFill>
                  <a:schemeClr val="tx1"/>
                </a:solidFill>
                <a:latin typeface="Arabic Typesetting" panose="03020402040406030203" pitchFamily="66" charset="-78"/>
                <a:cs typeface="Arabic Typesetting" panose="03020402040406030203" pitchFamily="66" charset="-78"/>
              </a:rPr>
              <a:t>:</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r>
              <a:rPr lang="ar-DZ" sz="4800" b="1" dirty="0">
                <a:solidFill>
                  <a:srgbClr val="C00000"/>
                </a:solidFill>
                <a:latin typeface="Arabic Typesetting" panose="03020402040406030203" pitchFamily="66" charset="-78"/>
                <a:cs typeface="Arabic Typesetting" panose="03020402040406030203" pitchFamily="66" charset="-78"/>
              </a:rPr>
              <a:t>1-	عناصر اسم الشخص الطبيعي </a:t>
            </a:r>
            <a:r>
              <a:rPr lang="ar-DZ" sz="7000" b="1" dirty="0">
                <a:solidFill>
                  <a:schemeClr val="tx1"/>
                </a:solidFill>
                <a:latin typeface="Arabic Typesetting" panose="03020402040406030203" pitchFamily="66" charset="-78"/>
                <a:cs typeface="Arabic Typesetting" panose="03020402040406030203" pitchFamily="66" charset="-78"/>
              </a:rPr>
              <a:t>: </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 1-2	 الاسم العائلي: </a:t>
            </a:r>
            <a:r>
              <a:rPr lang="ar-DZ" sz="4800" b="1" dirty="0">
                <a:solidFill>
                  <a:schemeClr val="tx1"/>
                </a:solidFill>
                <a:latin typeface="Arabic Typesetting" panose="03020402040406030203" pitchFamily="66" charset="-78"/>
                <a:cs typeface="Arabic Typesetting" panose="03020402040406030203" pitchFamily="66" charset="-78"/>
              </a:rPr>
              <a:t>الاسم العائلي هو العنصر الثاني من             اسم الانسان ، و الذي تكتمل معه بيان الهوية الاسمية للشخص الطبيعي ،</a:t>
            </a:r>
            <a:endParaRPr lang="en-GB" sz="4800" b="1">
              <a:solidFill>
                <a:schemeClr val="tx1"/>
              </a:solidFill>
              <a:latin typeface="Arabic Typesetting" panose="03020402040406030203" pitchFamily="66" charset="-78"/>
              <a:cs typeface="Arabic Typesetting" panose="03020402040406030203" pitchFamily="66" charset="-78"/>
            </a:endParaRPr>
          </a:p>
          <a:p>
            <a:pPr algn="just" rtl="1"/>
            <a:r>
              <a:rPr lang="ar-DZ" sz="4800" b="1">
                <a:solidFill>
                  <a:schemeClr val="tx1"/>
                </a:solidFill>
                <a:latin typeface="Arabic Typesetting" panose="03020402040406030203" pitchFamily="66" charset="-78"/>
                <a:cs typeface="Arabic Typesetting" panose="03020402040406030203" pitchFamily="66" charset="-78"/>
              </a:rPr>
              <a:t> </a:t>
            </a:r>
            <a:r>
              <a:rPr lang="ar-DZ" sz="4800" b="1" dirty="0">
                <a:solidFill>
                  <a:schemeClr val="tx1"/>
                </a:solidFill>
                <a:latin typeface="Arabic Typesetting" panose="03020402040406030203" pitchFamily="66" charset="-78"/>
                <a:cs typeface="Arabic Typesetting" panose="03020402040406030203" pitchFamily="66" charset="-78"/>
              </a:rPr>
              <a:t>هذا و  يتم اكتساب الاسم العائلي كأصل عام لكل شخص بعد واقعة ميلاده ، حيث يلحق الشخص بلقب عائلة أبيه الذي ينسب إليه  . </a:t>
            </a:r>
          </a:p>
        </p:txBody>
      </p:sp>
    </p:spTree>
    <p:extLst>
      <p:ext uri="{BB962C8B-B14F-4D97-AF65-F5344CB8AC3E}">
        <p14:creationId xmlns:p14="http://schemas.microsoft.com/office/powerpoint/2010/main" val="2244990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855764" cy="6609522"/>
          </a:xfrm>
        </p:spPr>
        <p:txBody>
          <a:bodyPr>
            <a:normAutofit fontScale="92500" lnSpcReduction="200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 أ‌-	اسم الشخص الطبيعي </a:t>
            </a:r>
            <a:r>
              <a:rPr lang="ar-DZ" sz="4800" b="1" dirty="0">
                <a:solidFill>
                  <a:schemeClr val="tx1"/>
                </a:solidFill>
                <a:latin typeface="Arabic Typesetting" panose="03020402040406030203" pitchFamily="66" charset="-78"/>
                <a:cs typeface="Arabic Typesetting" panose="03020402040406030203" pitchFamily="66" charset="-78"/>
              </a:rPr>
              <a:t>:</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r>
              <a:rPr lang="ar-DZ" sz="4800" b="1" dirty="0">
                <a:solidFill>
                  <a:srgbClr val="C00000"/>
                </a:solidFill>
                <a:latin typeface="Arabic Typesetting" panose="03020402040406030203" pitchFamily="66" charset="-78"/>
                <a:cs typeface="Arabic Typesetting" panose="03020402040406030203" pitchFamily="66" charset="-78"/>
              </a:rPr>
              <a:t>2-	 تغير اسم الشخص الطبيعي  :</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 </a:t>
            </a:r>
            <a:r>
              <a:rPr lang="ar-DZ" sz="4800" b="1" dirty="0">
                <a:solidFill>
                  <a:schemeClr val="tx1"/>
                </a:solidFill>
                <a:latin typeface="Arabic Typesetting" panose="03020402040406030203" pitchFamily="66" charset="-78"/>
                <a:cs typeface="Arabic Typesetting" panose="03020402040406030203" pitchFamily="66" charset="-78"/>
              </a:rPr>
              <a:t>كما أشرنا إليه أعلاه فإن الأصل في اسم الشخص الطبيعي هو اكتسابه ابتداء من تاريخ ميلاده  و يستمر معه إلى غاية وفاته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إلا أنه و بالرغم من ذلك فإنه يمكن بالنظر إلى دواعي و مبررات معينة يتعذر  بها الشخص صاحب الاسم أو  وليه من المطالبة بإجراء تعديل أو تغير  للاسم الذي يعرف به سواء كان ذلك التعديل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r>
              <a:rPr lang="ar-DZ" sz="4800" b="1" dirty="0">
                <a:solidFill>
                  <a:srgbClr val="0070C0"/>
                </a:solidFill>
                <a:latin typeface="Arabic Typesetting" panose="03020402040406030203" pitchFamily="66" charset="-78"/>
                <a:cs typeface="Arabic Typesetting" panose="03020402040406030203" pitchFamily="66" charset="-78"/>
              </a:rPr>
              <a:t>في شقه الشخصي .</a:t>
            </a:r>
          </a:p>
          <a:p>
            <a:pPr algn="just" rtl="1"/>
            <a:r>
              <a:rPr lang="ar-DZ" sz="4800" b="1" dirty="0">
                <a:solidFill>
                  <a:srgbClr val="0070C0"/>
                </a:solidFill>
                <a:latin typeface="Arabic Typesetting" panose="03020402040406030203" pitchFamily="66" charset="-78"/>
                <a:cs typeface="Arabic Typesetting" panose="03020402040406030203" pitchFamily="66" charset="-78"/>
              </a:rPr>
              <a:t> أو  شقه العائلي . </a:t>
            </a:r>
          </a:p>
        </p:txBody>
      </p:sp>
    </p:spTree>
    <p:extLst>
      <p:ext uri="{BB962C8B-B14F-4D97-AF65-F5344CB8AC3E}">
        <p14:creationId xmlns:p14="http://schemas.microsoft.com/office/powerpoint/2010/main" val="288568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Effect transition="in" filter="barn(inVertical)">
                                      <p:cBhvr>
                                        <p:cTn id="4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855764" cy="6609522"/>
          </a:xfrm>
        </p:spPr>
        <p:txBody>
          <a:bodyPr>
            <a:normAutofit fontScale="92500" lnSpcReduction="200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 أ‌-	اسم الشخص الطبيعي </a:t>
            </a:r>
            <a:r>
              <a:rPr lang="ar-DZ" sz="4800" b="1" dirty="0">
                <a:solidFill>
                  <a:schemeClr val="tx1"/>
                </a:solidFill>
                <a:latin typeface="Arabic Typesetting" panose="03020402040406030203" pitchFamily="66" charset="-78"/>
                <a:cs typeface="Arabic Typesetting" panose="03020402040406030203" pitchFamily="66" charset="-78"/>
              </a:rPr>
              <a:t>:</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r>
              <a:rPr lang="ar-DZ" sz="4800" b="1" dirty="0">
                <a:solidFill>
                  <a:srgbClr val="C00000"/>
                </a:solidFill>
                <a:latin typeface="Arabic Typesetting" panose="03020402040406030203" pitchFamily="66" charset="-78"/>
                <a:cs typeface="Arabic Typesetting" panose="03020402040406030203" pitchFamily="66" charset="-78"/>
              </a:rPr>
              <a:t>2-	 تغير اسم الشخص الطبيعي  :</a:t>
            </a:r>
          </a:p>
          <a:p>
            <a:pPr algn="just" rtl="1"/>
            <a:r>
              <a:rPr lang="ar-DZ" sz="4800" b="1" dirty="0">
                <a:solidFill>
                  <a:srgbClr val="7030A0"/>
                </a:solidFill>
                <a:latin typeface="Arabic Typesetting" panose="03020402040406030203" pitchFamily="66" charset="-78"/>
                <a:cs typeface="Arabic Typesetting" panose="03020402040406030203" pitchFamily="66" charset="-78"/>
              </a:rPr>
              <a:t> 2	1  - تغير الاسم الشخصي </a:t>
            </a:r>
            <a:r>
              <a:rPr lang="ar-DZ" sz="4800" b="1" dirty="0">
                <a:solidFill>
                  <a:schemeClr val="tx1"/>
                </a:solidFill>
                <a:latin typeface="Arabic Typesetting" panose="03020402040406030203" pitchFamily="66" charset="-78"/>
                <a:cs typeface="Arabic Typesetting" panose="03020402040406030203" pitchFamily="66" charset="-78"/>
              </a:rPr>
              <a:t>: كرس المشرع الجزائري نظام مراجعة الأسماء الشخصية  بموجب قانون الحالة المدنية ، و لكن وفق ضوابط قانونية تبدأ بتقديم التماس من الشخص المعني أو من وليه إلى النيابة العامة و الذي تحوله إلى رئاسة المحكمة المختصة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حيث أكد المشرع هذا المعنى بنصه على" </a:t>
            </a:r>
            <a:r>
              <a:rPr lang="ar-DZ" sz="4800" b="1" dirty="0">
                <a:solidFill>
                  <a:srgbClr val="0070C0"/>
                </a:solidFill>
                <a:latin typeface="Arabic Typesetting" panose="03020402040406030203" pitchFamily="66" charset="-78"/>
                <a:cs typeface="Arabic Typesetting" panose="03020402040406030203" pitchFamily="66" charset="-78"/>
              </a:rPr>
              <a:t>إن الأسماء الواردة في عقد الولادة يجوز تعديلها للمصلحة المشروعة بموجب حكم رئيس المحكمة ، بناء على طلب وكيل الجمهورية المرفوع إليه التماس من المعني أو من ممثله الشرعي إذا كان قاصرا  مباشرة أو عبر ضابط الحالة المدنية للبلدية .</a:t>
            </a:r>
          </a:p>
        </p:txBody>
      </p:sp>
    </p:spTree>
    <p:extLst>
      <p:ext uri="{BB962C8B-B14F-4D97-AF65-F5344CB8AC3E}">
        <p14:creationId xmlns:p14="http://schemas.microsoft.com/office/powerpoint/2010/main" val="2589921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855764" cy="6609522"/>
          </a:xfrm>
        </p:spPr>
        <p:txBody>
          <a:bodyPr>
            <a:normAutofit lnSpcReduction="100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 أ‌-	اسم الشخص الطبيعي </a:t>
            </a:r>
            <a:r>
              <a:rPr lang="ar-DZ" sz="4800" b="1" dirty="0">
                <a:solidFill>
                  <a:schemeClr val="tx1"/>
                </a:solidFill>
                <a:latin typeface="Arabic Typesetting" panose="03020402040406030203" pitchFamily="66" charset="-78"/>
                <a:cs typeface="Arabic Typesetting" panose="03020402040406030203" pitchFamily="66" charset="-78"/>
              </a:rPr>
              <a:t>:</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r>
              <a:rPr lang="ar-DZ" sz="4800" b="1" dirty="0">
                <a:solidFill>
                  <a:srgbClr val="C00000"/>
                </a:solidFill>
                <a:latin typeface="Arabic Typesetting" panose="03020402040406030203" pitchFamily="66" charset="-78"/>
                <a:cs typeface="Arabic Typesetting" panose="03020402040406030203" pitchFamily="66" charset="-78"/>
              </a:rPr>
              <a:t>2-	 تغير اسم الشخص الطبيعي  :</a:t>
            </a:r>
          </a:p>
          <a:p>
            <a:pPr algn="just" rtl="1"/>
            <a:r>
              <a:rPr lang="ar-DZ" sz="4800" b="1" dirty="0">
                <a:solidFill>
                  <a:srgbClr val="7030A0"/>
                </a:solidFill>
                <a:latin typeface="Arabic Typesetting" panose="03020402040406030203" pitchFamily="66" charset="-78"/>
                <a:cs typeface="Arabic Typesetting" panose="03020402040406030203" pitchFamily="66" charset="-78"/>
              </a:rPr>
              <a:t> 2	- 2 تغير الاسم العائلي ( اللقب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أجاز المشرع الجزائري من خلال المادة 56 من قانون الحالة المدنية لكل شخص أن يطلب تغير اسمه العائلي،  و أحال في تبيان           شروط ذلك إلى التنظيم ، و الذي تجلى من خلال المرسوم التنفيذي71 – 151   ، حيث حدد هذا الأخير جملة من الضوابط التي يتعين مراعاتها عند المطالبة بتغير لقب معين . </a:t>
            </a:r>
          </a:p>
        </p:txBody>
      </p:sp>
    </p:spTree>
    <p:extLst>
      <p:ext uri="{BB962C8B-B14F-4D97-AF65-F5344CB8AC3E}">
        <p14:creationId xmlns:p14="http://schemas.microsoft.com/office/powerpoint/2010/main" val="1248560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05410" y="124239"/>
            <a:ext cx="8855764" cy="6609522"/>
          </a:xfrm>
        </p:spPr>
        <p:txBody>
          <a:bodyPr>
            <a:normAutofit fontScale="92500" lnSpcReduction="100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 أ‌-	اسم الشخص الطبيعي </a:t>
            </a:r>
            <a:r>
              <a:rPr lang="ar-DZ" sz="4800" b="1" dirty="0">
                <a:solidFill>
                  <a:schemeClr val="tx1"/>
                </a:solidFill>
                <a:latin typeface="Arabic Typesetting" panose="03020402040406030203" pitchFamily="66" charset="-78"/>
                <a:cs typeface="Arabic Typesetting" panose="03020402040406030203" pitchFamily="66" charset="-78"/>
              </a:rPr>
              <a:t>:</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r>
              <a:rPr lang="ar-DZ" sz="4800" b="1" dirty="0">
                <a:solidFill>
                  <a:srgbClr val="C00000"/>
                </a:solidFill>
                <a:latin typeface="Arabic Typesetting" panose="03020402040406030203" pitchFamily="66" charset="-78"/>
                <a:cs typeface="Arabic Typesetting" panose="03020402040406030203" pitchFamily="66" charset="-78"/>
              </a:rPr>
              <a:t>2-	 تغير اسم الشخص الطبيعي  :</a:t>
            </a:r>
          </a:p>
          <a:p>
            <a:pPr algn="just" rtl="1"/>
            <a:r>
              <a:rPr lang="ar-DZ" sz="4800" b="1" dirty="0">
                <a:solidFill>
                  <a:srgbClr val="7030A0"/>
                </a:solidFill>
                <a:latin typeface="Arabic Typesetting" panose="03020402040406030203" pitchFamily="66" charset="-78"/>
                <a:cs typeface="Arabic Typesetting" panose="03020402040406030203" pitchFamily="66" charset="-78"/>
              </a:rPr>
              <a:t> 2	- 2 تغير الاسم العائلي ( اللقب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و في هذا الإطار تتمحور أهم هذه الضوابط حول : </a:t>
            </a:r>
          </a:p>
          <a:p>
            <a:pPr marL="685800" indent="-685800" algn="just" rtl="1">
              <a:buFont typeface="Wingdings" panose="05000000000000000000" pitchFamily="2" charset="2"/>
              <a:buChar char="Ø"/>
            </a:pPr>
            <a:r>
              <a:rPr lang="ar-DZ" sz="4800" b="1" dirty="0">
                <a:solidFill>
                  <a:schemeClr val="tx1"/>
                </a:solidFill>
                <a:latin typeface="Arabic Typesetting" panose="03020402040406030203" pitchFamily="66" charset="-78"/>
                <a:cs typeface="Arabic Typesetting" panose="03020402040406030203" pitchFamily="66" charset="-78"/>
              </a:rPr>
              <a:t>وجوب تقديم طلب مبرر من قبل الشخص المعني إلى السيد وزير العدل أو عند الاقتضاء إلى ممثل المركز الديبلوماسي أو القنصلي إذا كان المعني مقيم بالخارج ،على أن يكلف ممثل النيابة العامة لدائرة الاختصاص بإجراء التحقيقات اللازمة .</a:t>
            </a:r>
          </a:p>
        </p:txBody>
      </p:sp>
    </p:spTree>
    <p:extLst>
      <p:ext uri="{BB962C8B-B14F-4D97-AF65-F5344CB8AC3E}">
        <p14:creationId xmlns:p14="http://schemas.microsoft.com/office/powerpoint/2010/main" val="487855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342781" cy="6609522"/>
          </a:xfrm>
        </p:spPr>
        <p:txBody>
          <a:bodyPr>
            <a:normAutofit fontScale="70000" lnSpcReduction="20000"/>
          </a:bodyPr>
          <a:lstStyle/>
          <a:p>
            <a:pPr algn="just" rtl="1"/>
            <a:r>
              <a:rPr lang="ar-DZ" sz="51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5100" b="1" dirty="0">
                <a:solidFill>
                  <a:srgbClr val="00B050"/>
                </a:solidFill>
                <a:latin typeface="Arabic Typesetting" panose="03020402040406030203" pitchFamily="66" charset="-78"/>
                <a:cs typeface="Arabic Typesetting" panose="03020402040406030203" pitchFamily="66" charset="-78"/>
              </a:rPr>
              <a:t> أ‌-	اسم الشخص الطبيعي </a:t>
            </a:r>
            <a:r>
              <a:rPr lang="ar-DZ" sz="5100" b="1" dirty="0">
                <a:solidFill>
                  <a:schemeClr val="tx1"/>
                </a:solidFill>
                <a:latin typeface="Arabic Typesetting" panose="03020402040406030203" pitchFamily="66" charset="-78"/>
                <a:cs typeface="Arabic Typesetting" panose="03020402040406030203" pitchFamily="66" charset="-78"/>
              </a:rPr>
              <a:t>:</a:t>
            </a:r>
          </a:p>
          <a:p>
            <a:pPr algn="just" rtl="1"/>
            <a:r>
              <a:rPr lang="ar-DZ" sz="5100" b="1" dirty="0">
                <a:solidFill>
                  <a:schemeClr val="tx1"/>
                </a:solidFill>
                <a:latin typeface="Arabic Typesetting" panose="03020402040406030203" pitchFamily="66" charset="-78"/>
                <a:cs typeface="Arabic Typesetting" panose="03020402040406030203" pitchFamily="66" charset="-78"/>
              </a:rPr>
              <a:t> </a:t>
            </a:r>
            <a:r>
              <a:rPr lang="ar-DZ" sz="5100" b="1" dirty="0">
                <a:solidFill>
                  <a:srgbClr val="C00000"/>
                </a:solidFill>
                <a:latin typeface="Arabic Typesetting" panose="03020402040406030203" pitchFamily="66" charset="-78"/>
                <a:cs typeface="Arabic Typesetting" panose="03020402040406030203" pitchFamily="66" charset="-78"/>
              </a:rPr>
              <a:t>2-	 تغير اسم الشخص الطبيعي  :</a:t>
            </a:r>
          </a:p>
          <a:p>
            <a:pPr algn="just" rtl="1"/>
            <a:r>
              <a:rPr lang="ar-DZ" sz="5100" b="1" dirty="0">
                <a:solidFill>
                  <a:srgbClr val="7030A0"/>
                </a:solidFill>
                <a:latin typeface="Arabic Typesetting" panose="03020402040406030203" pitchFamily="66" charset="-78"/>
                <a:cs typeface="Arabic Typesetting" panose="03020402040406030203" pitchFamily="66" charset="-78"/>
              </a:rPr>
              <a:t> 2	- 2 تغير الاسم العائلي ( اللقب ) :</a:t>
            </a:r>
          </a:p>
          <a:p>
            <a:pPr marL="685800" indent="-685800" algn="just" rtl="1">
              <a:buFont typeface="Wingdings" panose="05000000000000000000" pitchFamily="2" charset="2"/>
              <a:buChar char="Ø"/>
            </a:pPr>
            <a:r>
              <a:rPr lang="ar-DZ" sz="5700" b="1" dirty="0">
                <a:solidFill>
                  <a:schemeClr val="tx1"/>
                </a:solidFill>
                <a:latin typeface="Arabic Typesetting" panose="03020402040406030203" pitchFamily="66" charset="-78"/>
                <a:cs typeface="Arabic Typesetting" panose="03020402040406030203" pitchFamily="66" charset="-78"/>
              </a:rPr>
              <a:t>كما يتعين في  هذا الإطار نشر طلب تغير اللقب ضمن جريدة محلية وفق مكان الولادة  أو مكان السكن إذا كان هذا الأخير يختلف عن مكان الولادة و ذلك بسعي من الشخص المعني ،</a:t>
            </a:r>
          </a:p>
          <a:p>
            <a:pPr marL="685800" indent="-685800" algn="just" rtl="1">
              <a:buFont typeface="Wingdings" panose="05000000000000000000" pitchFamily="2" charset="2"/>
              <a:buChar char="Ø"/>
            </a:pPr>
            <a:r>
              <a:rPr lang="ar-DZ" sz="5700" b="1" dirty="0">
                <a:solidFill>
                  <a:schemeClr val="tx1"/>
                </a:solidFill>
                <a:latin typeface="Arabic Typesetting" panose="03020402040406030203" pitchFamily="66" charset="-78"/>
                <a:cs typeface="Arabic Typesetting" panose="03020402040406030203" pitchFamily="66" charset="-78"/>
              </a:rPr>
              <a:t> ليفتح الباب لتقديم الطعون  و الاعتراضات خلال 06 أشهر من تاريخ النشر لدى وكيل الجمهورية الذي أودع الطلب أمامه ،</a:t>
            </a:r>
          </a:p>
          <a:p>
            <a:pPr marL="685800" indent="-685800" algn="just" rtl="1">
              <a:buFont typeface="Wingdings" panose="05000000000000000000" pitchFamily="2" charset="2"/>
              <a:buChar char="Ø"/>
            </a:pPr>
            <a:r>
              <a:rPr lang="ar-DZ" sz="5700" b="1" dirty="0">
                <a:solidFill>
                  <a:schemeClr val="tx1"/>
                </a:solidFill>
                <a:latin typeface="Arabic Typesetting" panose="03020402040406030203" pitchFamily="66" charset="-78"/>
                <a:cs typeface="Arabic Typesetting" panose="03020402040406030203" pitchFamily="66" charset="-78"/>
              </a:rPr>
              <a:t> ثم بعد ذلك يصدر  مرسوم رئاسي يتضمن المصادقة على طلب تغير اللقب المقدم ، هذا إذا لم تسجل اعتراضات  أصلا على هذا الطلب  ، أو لم تقبل رغم تسجيلها </a:t>
            </a:r>
            <a:r>
              <a:rPr lang="ar-DZ" sz="5100" b="1" dirty="0">
                <a:solidFill>
                  <a:schemeClr val="tx1"/>
                </a:solidFill>
                <a:latin typeface="Arabic Typesetting" panose="03020402040406030203" pitchFamily="66" charset="-78"/>
                <a:cs typeface="Arabic Typesetting" panose="03020402040406030203" pitchFamily="66" charset="-78"/>
              </a:rPr>
              <a:t>.</a:t>
            </a:r>
          </a:p>
        </p:txBody>
      </p:sp>
    </p:spTree>
    <p:extLst>
      <p:ext uri="{BB962C8B-B14F-4D97-AF65-F5344CB8AC3E}">
        <p14:creationId xmlns:p14="http://schemas.microsoft.com/office/powerpoint/2010/main" val="1420598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Effect transition="in" filter="barn(inVertical)">
                                      <p:cBhvr>
                                        <p:cTn id="4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8CC170C-5F63-0A6B-A29E-B3B50361F713}"/>
              </a:ext>
            </a:extLst>
          </p:cNvPr>
          <p:cNvSpPr>
            <a:spLocks noGrp="1"/>
          </p:cNvSpPr>
          <p:nvPr>
            <p:ph type="title"/>
          </p:nvPr>
        </p:nvSpPr>
        <p:spPr>
          <a:xfrm>
            <a:off x="914400" y="387627"/>
            <a:ext cx="10590211" cy="6182138"/>
          </a:xfrm>
        </p:spPr>
        <p:txBody>
          <a:bodyPr>
            <a:normAutofit fontScale="90000"/>
          </a:bodyPr>
          <a:lstStyle/>
          <a:p>
            <a:pPr algn="just" rtl="1"/>
            <a:r>
              <a:rPr lang="ar-DZ" sz="5300" b="1" dirty="0">
                <a:solidFill>
                  <a:srgbClr val="FF0000"/>
                </a:solidFill>
                <a:latin typeface="Arabic Typesetting" panose="03020402040406030203" pitchFamily="66" charset="-78"/>
                <a:cs typeface="Arabic Typesetting" panose="03020402040406030203" pitchFamily="66" charset="-78"/>
              </a:rPr>
              <a:t>المطلب الأول : أشخاص الحق                         </a:t>
            </a:r>
            <a:r>
              <a:rPr lang="ar-DZ" sz="4400" dirty="0">
                <a:latin typeface="Arabic Typesetting" panose="03020402040406030203" pitchFamily="66" charset="-78"/>
                <a:cs typeface="Arabic Typesetting" panose="03020402040406030203" pitchFamily="66" charset="-78"/>
              </a:rPr>
              <a:t>:</a:t>
            </a:r>
            <a:br>
              <a:rPr lang="ar-DZ" sz="4400" dirty="0">
                <a:latin typeface="Arabic Typesetting" panose="03020402040406030203" pitchFamily="66" charset="-78"/>
                <a:cs typeface="Arabic Typesetting" panose="03020402040406030203" pitchFamily="66" charset="-78"/>
              </a:rPr>
            </a:br>
            <a:r>
              <a:rPr lang="ar-DZ" sz="4000" b="1" dirty="0">
                <a:solidFill>
                  <a:srgbClr val="0070C0"/>
                </a:solidFill>
                <a:latin typeface="Arabic Typesetting" panose="03020402040406030203" pitchFamily="66" charset="-78"/>
                <a:cs typeface="Arabic Typesetting" panose="03020402040406030203" pitchFamily="66" charset="-78"/>
              </a:rPr>
              <a:t> </a:t>
            </a:r>
            <a:r>
              <a:rPr lang="ar-DZ" sz="4900" b="1" dirty="0">
                <a:solidFill>
                  <a:srgbClr val="0070C0"/>
                </a:solidFill>
                <a:latin typeface="Arabic Typesetting" panose="03020402040406030203" pitchFamily="66" charset="-78"/>
                <a:cs typeface="Arabic Typesetting" panose="03020402040406030203" pitchFamily="66" charset="-78"/>
              </a:rPr>
              <a:t>يقتضي الحق دائما أن يكون له صاحب ، و هذا الأخير  بالضرورة هو شخص من الأشخاص ، و حيث أن الانسان</a:t>
            </a:r>
            <a:r>
              <a:rPr lang="ar-DZ" sz="4900" b="1" dirty="0">
                <a:solidFill>
                  <a:srgbClr val="00B050"/>
                </a:solidFill>
                <a:latin typeface="Arabic Typesetting" panose="03020402040406030203" pitchFamily="66" charset="-78"/>
                <a:cs typeface="Arabic Typesetting" panose="03020402040406030203" pitchFamily="66" charset="-78"/>
              </a:rPr>
              <a:t> ( الشخص الطبيعي ) </a:t>
            </a:r>
            <a:r>
              <a:rPr lang="ar-DZ" sz="4900" b="1" dirty="0">
                <a:solidFill>
                  <a:srgbClr val="0070C0"/>
                </a:solidFill>
                <a:latin typeface="Arabic Typesetting" panose="03020402040406030203" pitchFamily="66" charset="-78"/>
                <a:cs typeface="Arabic Typesetting" panose="03020402040406030203" pitchFamily="66" charset="-78"/>
              </a:rPr>
              <a:t>هو الشخص الذي تتمحور حوله مختلف النظم القانونية فهو صاحب الحق الأصلي و الأساسي                   . </a:t>
            </a:r>
            <a:br>
              <a:rPr lang="ar-DZ" sz="4900" b="1" dirty="0">
                <a:solidFill>
                  <a:srgbClr val="0070C0"/>
                </a:solidFill>
                <a:latin typeface="Arabic Typesetting" panose="03020402040406030203" pitchFamily="66" charset="-78"/>
                <a:cs typeface="Arabic Typesetting" panose="03020402040406030203" pitchFamily="66" charset="-78"/>
              </a:rPr>
            </a:br>
            <a:r>
              <a:rPr lang="ar-DZ" sz="4900" b="1" dirty="0">
                <a:solidFill>
                  <a:srgbClr val="0070C0"/>
                </a:solidFill>
                <a:latin typeface="Arabic Typesetting" panose="03020402040406030203" pitchFamily="66" charset="-78"/>
                <a:cs typeface="Arabic Typesetting" panose="03020402040406030203" pitchFamily="66" charset="-78"/>
              </a:rPr>
              <a:t>و بالنظر إلى التطورات الاقتصادية و الاجتماعية و السياسية الكبيرة  في عالمنا المعاصر ، استلزم تشكيل و إنشاء كيانات ذات طبيعة إدارية و اقتصادية عهد إليها تنظيم و تسير و اشباع  حاجيات   الناس ،  و بالنظر إلى هذا التدخل الذي حدث في حياة الناس و ما يترتب عليه من آثار ، تم اسباغ هذه الكيانات </a:t>
            </a:r>
            <a:r>
              <a:rPr lang="ar-DZ" sz="4900" b="1" dirty="0">
                <a:solidFill>
                  <a:srgbClr val="00B050"/>
                </a:solidFill>
                <a:latin typeface="Arabic Typesetting" panose="03020402040406030203" pitchFamily="66" charset="-78"/>
                <a:cs typeface="Arabic Typesetting" panose="03020402040406030203" pitchFamily="66" charset="-78"/>
              </a:rPr>
              <a:t>بالشخصية القانونية المعنوية               </a:t>
            </a:r>
            <a:r>
              <a:rPr lang="ar-DZ" sz="5300" b="1" dirty="0">
                <a:solidFill>
                  <a:srgbClr val="0070C0"/>
                </a:solidFill>
                <a:latin typeface="Arabic Typesetting" panose="03020402040406030203" pitchFamily="66" charset="-78"/>
                <a:cs typeface="Arabic Typesetting" panose="03020402040406030203" pitchFamily="66" charset="-78"/>
              </a:rPr>
              <a:t>.                               .  </a:t>
            </a:r>
            <a:br>
              <a:rPr lang="ar-DZ" sz="5300" b="1" dirty="0">
                <a:solidFill>
                  <a:srgbClr val="0070C0"/>
                </a:solidFill>
                <a:latin typeface="Arabic Typesetting" panose="03020402040406030203" pitchFamily="66" charset="-78"/>
                <a:cs typeface="Arabic Typesetting" panose="03020402040406030203" pitchFamily="66" charset="-78"/>
              </a:rPr>
            </a:br>
            <a:r>
              <a:rPr lang="ar-DZ" sz="4400" b="1" dirty="0">
                <a:solidFill>
                  <a:srgbClr val="0070C0"/>
                </a:solidFill>
                <a:latin typeface="Arabic Typesetting" panose="03020402040406030203" pitchFamily="66" charset="-78"/>
                <a:cs typeface="Arabic Typesetting" panose="03020402040406030203" pitchFamily="66" charset="-78"/>
              </a:rPr>
              <a:t>. </a:t>
            </a:r>
            <a:br>
              <a:rPr lang="ar-DZ" sz="4400" b="1" dirty="0">
                <a:solidFill>
                  <a:srgbClr val="0070C0"/>
                </a:solidFill>
                <a:latin typeface="Arabic Typesetting" panose="03020402040406030203" pitchFamily="66" charset="-78"/>
                <a:cs typeface="Arabic Typesetting" panose="03020402040406030203" pitchFamily="66" charset="-78"/>
              </a:rPr>
            </a:br>
            <a:endParaRPr lang="en-GB" b="1" dirty="0">
              <a:solidFill>
                <a:srgbClr val="00B05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067202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r>
              <a:rPr lang="ar-DZ" sz="4400" b="1" dirty="0">
                <a:solidFill>
                  <a:schemeClr val="tx1"/>
                </a:solidFill>
                <a:latin typeface="Arabic Typesetting" panose="03020402040406030203" pitchFamily="66" charset="-78"/>
                <a:cs typeface="Arabic Typesetting" panose="03020402040406030203" pitchFamily="66" charset="-78"/>
              </a:rPr>
              <a:t>يقصد بالشخص الطبيعي الانسان ، و القاعدة أنه و  في مختلف التشريعات الحديثة أن كل انسان يتمتع بالشخصية القانونية دون استثناء و هذا خلافا لما كان عليه الأمر في الشرائع القديمة التي كانت تحضر  تمتع العبيد بالشخصية القانونية ، حيث تعتبر العبد ملكا لسيده مثله مثل باقي  الأشياء الأخرى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هذا و تجدر الإشارة إلى أن لكل إنسان أو </a:t>
            </a:r>
            <a:r>
              <a:rPr lang="ar-DZ" sz="4400" b="1" dirty="0">
                <a:solidFill>
                  <a:srgbClr val="00B050"/>
                </a:solidFill>
                <a:latin typeface="Arabic Typesetting" panose="03020402040406030203" pitchFamily="66" charset="-78"/>
                <a:cs typeface="Arabic Typesetting" panose="03020402040406030203" pitchFamily="66" charset="-78"/>
              </a:rPr>
              <a:t>شخص طبيعي بداية و نهاية </a:t>
            </a:r>
            <a:r>
              <a:rPr lang="ar-DZ" sz="4400" b="1" dirty="0">
                <a:solidFill>
                  <a:schemeClr val="tx1"/>
                </a:solidFill>
                <a:latin typeface="Arabic Typesetting" panose="03020402040406030203" pitchFamily="66" charset="-78"/>
                <a:cs typeface="Arabic Typesetting" panose="03020402040406030203" pitchFamily="66" charset="-78"/>
              </a:rPr>
              <a:t>، تبدأ معها حقوقه و تنتهي معها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كما </a:t>
            </a:r>
            <a:r>
              <a:rPr lang="ar-DZ" sz="4400" b="1" dirty="0">
                <a:solidFill>
                  <a:srgbClr val="00B050"/>
                </a:solidFill>
                <a:latin typeface="Arabic Typesetting" panose="03020402040406030203" pitchFamily="66" charset="-78"/>
                <a:cs typeface="Arabic Typesetting" panose="03020402040406030203" pitchFamily="66" charset="-78"/>
              </a:rPr>
              <a:t>أن الشخص الطبيعي يتميز بجملة من الخصائص و الصفات يتميز بها  عن غيره </a:t>
            </a:r>
            <a:r>
              <a:rPr lang="ar-DZ" sz="44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3569938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fontScale="92500" lnSpcReduction="10000"/>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أولا : بداية و نهاية الشخص الطبيعي </a:t>
            </a:r>
            <a:r>
              <a:rPr lang="ar-DZ" sz="4400" b="1" dirty="0">
                <a:solidFill>
                  <a:schemeClr val="tx1"/>
                </a:solidFill>
                <a:latin typeface="Arabic Typesetting" panose="03020402040406030203" pitchFamily="66" charset="-78"/>
                <a:cs typeface="Arabic Typesetting" panose="03020402040406030203" pitchFamily="66" charset="-78"/>
              </a:rPr>
              <a:t>: لكل شخص طبيعي بداية و نهاية ، تبدأ بميلاده حيا و تنتهي بوفاته .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أ - بداية الشخص الطبيعي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نص المشرع الجزائري في إطار أحكام القانون المدني لا سيما في المادة 25 منه  على أنه " تبدأ شخصية الإنسان بتمام ولادته حيا .......، على أن الجنين يتمتع بالحقوق التي يحددها القانون بشرط أن يولدا حيا "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و عليه يتضح من هذا النص القانوني أنه حتى نكون أمام قيام للشخصية القانونية للإنسان وجوب توفر الشروط التالية : </a:t>
            </a:r>
          </a:p>
          <a:p>
            <a:pPr algn="just" rtl="1"/>
            <a:r>
              <a:rPr lang="ar-DZ" sz="4400" b="1" dirty="0">
                <a:solidFill>
                  <a:srgbClr val="00B050"/>
                </a:solidFill>
                <a:latin typeface="Arabic Typesetting" panose="03020402040406030203" pitchFamily="66" charset="-78"/>
                <a:cs typeface="Arabic Typesetting" panose="03020402040406030203" pitchFamily="66" charset="-78"/>
              </a:rPr>
              <a:t>1 - بداية الشخص الطبيعي بتمام الولادة حيا </a:t>
            </a:r>
            <a:r>
              <a:rPr lang="ar-DZ" sz="4400" b="1" dirty="0">
                <a:solidFill>
                  <a:prstClr val="black"/>
                </a:solidFill>
                <a:latin typeface="Arabic Typesetting" panose="03020402040406030203" pitchFamily="66" charset="-78"/>
                <a:cs typeface="Arabic Typesetting" panose="03020402040406030203" pitchFamily="66" charset="-78"/>
              </a:rPr>
              <a:t>:</a:t>
            </a:r>
          </a:p>
          <a:p>
            <a:pPr lvl="0" algn="just" rtl="1">
              <a:buClr>
                <a:srgbClr val="A53010"/>
              </a:buClr>
            </a:pPr>
            <a:r>
              <a:rPr lang="ar-DZ" sz="4100" b="1" dirty="0">
                <a:solidFill>
                  <a:prstClr val="black"/>
                </a:solidFill>
                <a:latin typeface="Arabic Typesetting" panose="03020402040406030203" pitchFamily="66" charset="-78"/>
                <a:cs typeface="Arabic Typesetting" panose="03020402040406030203" pitchFamily="66" charset="-78"/>
              </a:rPr>
              <a:t> </a:t>
            </a:r>
            <a:r>
              <a:rPr lang="ar-DZ" sz="4100" b="1" dirty="0">
                <a:solidFill>
                  <a:srgbClr val="00B050"/>
                </a:solidFill>
                <a:latin typeface="Arabic Typesetting" panose="03020402040406030203" pitchFamily="66" charset="-78"/>
                <a:cs typeface="Arabic Typesetting" panose="03020402040406030203" pitchFamily="66" charset="-78"/>
              </a:rPr>
              <a:t>2	</a:t>
            </a:r>
            <a:r>
              <a:rPr lang="ar-DZ" sz="4400" b="1" dirty="0">
                <a:solidFill>
                  <a:srgbClr val="00B050"/>
                </a:solidFill>
                <a:latin typeface="Arabic Typesetting" panose="03020402040406030203" pitchFamily="66" charset="-78"/>
                <a:cs typeface="Arabic Typesetting" panose="03020402040406030203" pitchFamily="66" charset="-78"/>
              </a:rPr>
              <a:t>-  تمتع الجنين بمركز  قانوني  كاستثناء عن الأصل :</a:t>
            </a:r>
          </a:p>
          <a:p>
            <a:pPr algn="just" rtl="1"/>
            <a:endParaRPr lang="ar-DZ" sz="4400" b="1" dirty="0">
              <a:solidFill>
                <a:schemeClr val="tx1"/>
              </a:solidFill>
              <a:latin typeface="Arabic Typesetting" panose="03020402040406030203" pitchFamily="66" charset="-78"/>
              <a:cs typeface="Arabic Typesetting" panose="03020402040406030203" pitchFamily="66" charset="-78"/>
            </a:endParaRPr>
          </a:p>
          <a:p>
            <a:pPr algn="just" rtl="1"/>
            <a:endParaRPr lang="ar-DZ" sz="4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936352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fontScale="92500" lnSpcReduction="20000"/>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أولا : بداية و نهاية الشخص الطبيعي </a:t>
            </a:r>
            <a:r>
              <a:rPr lang="ar-DZ" sz="4400" b="1" dirty="0">
                <a:solidFill>
                  <a:schemeClr val="tx1"/>
                </a:solidFill>
                <a:latin typeface="Arabic Typesetting" panose="03020402040406030203" pitchFamily="66" charset="-78"/>
                <a:cs typeface="Arabic Typesetting" panose="03020402040406030203" pitchFamily="66" charset="-78"/>
              </a:rPr>
              <a:t>:</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أ - بداية الشخص الطبيعي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r>
              <a:rPr lang="ar-DZ" sz="4800" b="1" dirty="0">
                <a:solidFill>
                  <a:srgbClr val="00B050"/>
                </a:solidFill>
                <a:latin typeface="Arabic Typesetting" panose="03020402040406030203" pitchFamily="66" charset="-78"/>
                <a:cs typeface="Arabic Typesetting" panose="03020402040406030203" pitchFamily="66" charset="-78"/>
              </a:rPr>
              <a:t>1-	 بداية الشخص الطبيعي بتمام الولادة حيا </a:t>
            </a:r>
            <a:r>
              <a:rPr lang="ar-DZ" sz="4800" b="1" dirty="0">
                <a:solidFill>
                  <a:schemeClr val="tx1"/>
                </a:solidFill>
                <a:latin typeface="Arabic Typesetting" panose="03020402040406030203" pitchFamily="66" charset="-78"/>
                <a:cs typeface="Arabic Typesetting" panose="03020402040406030203" pitchFamily="66" charset="-78"/>
              </a:rPr>
              <a:t>: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a:t>
            </a:r>
            <a:r>
              <a:rPr lang="ar-DZ" sz="4800" b="1" dirty="0">
                <a:solidFill>
                  <a:schemeClr val="tx1"/>
                </a:solidFill>
                <a:latin typeface="Arabic Typesetting" panose="03020402040406030203" pitchFamily="66" charset="-78"/>
                <a:cs typeface="Arabic Typesetting" panose="03020402040406030203" pitchFamily="66" charset="-78"/>
              </a:rPr>
              <a:t>و يتمثل هذا الشرط في وجوب خروج المولود كله و انفصاله عن أمه انفصالا  تاما ، و الذي كان في مراحل سابقة جزء منها ، حيث لا يتحقق ذلك إلا بقطع الحبل السري الذي يربط بينه و بين أمه ،</a:t>
            </a:r>
            <a:endParaRPr lang="en-GB" sz="4800" b="1" dirty="0">
              <a:solidFill>
                <a:schemeClr val="tx1"/>
              </a:solidFill>
              <a:latin typeface="Arabic Typesetting" panose="03020402040406030203" pitchFamily="66" charset="-78"/>
              <a:cs typeface="Arabic Typesetting" panose="03020402040406030203" pitchFamily="66" charset="-78"/>
            </a:endParaRPr>
          </a:p>
          <a:p>
            <a:pPr algn="just" rtl="1"/>
            <a:r>
              <a:rPr lang="ar-DZ" sz="4400" b="1" dirty="0">
                <a:solidFill>
                  <a:schemeClr val="tx1"/>
                </a:solidFill>
                <a:latin typeface="Arabic Typesetting" panose="03020402040406030203" pitchFamily="66" charset="-78"/>
                <a:cs typeface="Arabic Typesetting" panose="03020402040406030203" pitchFamily="66" charset="-78"/>
              </a:rPr>
              <a:t> </a:t>
            </a:r>
            <a:r>
              <a:rPr lang="ar-DZ" sz="4800" b="1" dirty="0">
                <a:solidFill>
                  <a:schemeClr val="tx1"/>
                </a:solidFill>
                <a:latin typeface="Arabic Typesetting" panose="03020402040406030203" pitchFamily="66" charset="-78"/>
                <a:cs typeface="Arabic Typesetting" panose="03020402040406030203" pitchFamily="66" charset="-78"/>
              </a:rPr>
              <a:t>هذا و يضاف إلى هذا الشرط بعد انفصال الجنين عن أمه أن تتحقق له الحياة  و لو  لفترة قصيرة ، إذ أن العبرة بالحياة تكون ساعة الانفصال عن الأم  و لو  مات عقب ذلك مباشرة ، حيث لا يشترط استمرار الحياة للمولود حتى يتمتع بالشخصية القانونية ، بل إن ثبوتها للمولود أمر لازم متى برزت من الظواهر المألوفة ما يدل على حياته كالبكاء  و التنفس .</a:t>
            </a:r>
            <a:endParaRPr lang="ar-DZ" sz="4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8822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fontScale="92500"/>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أولا : بداية و نهاية الشخص الطبيعي </a:t>
            </a:r>
            <a:r>
              <a:rPr lang="ar-DZ" sz="4400" b="1" dirty="0">
                <a:solidFill>
                  <a:schemeClr val="tx1"/>
                </a:solidFill>
                <a:latin typeface="Arabic Typesetting" panose="03020402040406030203" pitchFamily="66" charset="-78"/>
                <a:cs typeface="Arabic Typesetting" panose="03020402040406030203" pitchFamily="66" charset="-78"/>
              </a:rPr>
              <a:t>:</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أ - بداية الشخص الطبيعي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a:t>
            </a:r>
            <a:r>
              <a:rPr lang="ar-DZ" sz="4400" b="1" dirty="0">
                <a:solidFill>
                  <a:srgbClr val="00B050"/>
                </a:solidFill>
                <a:latin typeface="Arabic Typesetting" panose="03020402040406030203" pitchFamily="66" charset="-78"/>
                <a:cs typeface="Arabic Typesetting" panose="03020402040406030203" pitchFamily="66" charset="-78"/>
              </a:rPr>
              <a:t>2	</a:t>
            </a:r>
            <a:r>
              <a:rPr lang="ar-DZ" sz="4800" b="1" dirty="0">
                <a:solidFill>
                  <a:srgbClr val="00B050"/>
                </a:solidFill>
                <a:latin typeface="Arabic Typesetting" panose="03020402040406030203" pitchFamily="66" charset="-78"/>
                <a:cs typeface="Arabic Typesetting" panose="03020402040406030203" pitchFamily="66" charset="-78"/>
              </a:rPr>
              <a:t>-  تمتع الجنين بمركز  قانوني  كاستثناء عن الأصل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a:t>
            </a:r>
            <a:r>
              <a:rPr lang="ar-DZ" sz="4800" b="1" dirty="0">
                <a:solidFill>
                  <a:schemeClr val="tx1"/>
                </a:solidFill>
                <a:latin typeface="Arabic Typesetting" panose="03020402040406030203" pitchFamily="66" charset="-78"/>
                <a:cs typeface="Arabic Typesetting" panose="03020402040406030203" pitchFamily="66" charset="-78"/>
              </a:rPr>
              <a:t>حيث يعترف المشرع للجنين على سبيل الاستثناء بشخصية محدودة يثبت له بمقتضاها بعض الحقوق ، أهمها الحق في ثبوت نسبه  لأبيه ،و له كذلك الحق في الميراث ، حيث يوقف أو يترك له أوفر النصيبين من تركة المتوفى على تقدير أنه ذكر  ، و يجوز أيضا الوصية للجنين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a:t>
            </a:r>
            <a:r>
              <a:rPr lang="ar-DZ" sz="4800" b="1" dirty="0">
                <a:solidFill>
                  <a:schemeClr val="tx1"/>
                </a:solidFill>
                <a:latin typeface="Arabic Typesetting" panose="03020402040406030203" pitchFamily="66" charset="-78"/>
                <a:cs typeface="Arabic Typesetting" panose="03020402040406030203" pitchFamily="66" charset="-78"/>
              </a:rPr>
              <a:t>و لكن يتوقف تمتع الجنين بهذه الحقوق على شرط أن يولد هذا الجنين حيا ،  أما إذا كان الأمر خلاف هذا فلا  أثر لهذه الحقوق عليه .</a:t>
            </a:r>
            <a:endParaRPr lang="ar-DZ" sz="4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28749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أولا : بداية و نهاية الشخص الطبيعي </a:t>
            </a:r>
            <a:r>
              <a:rPr lang="ar-DZ" sz="4400" b="1" dirty="0">
                <a:solidFill>
                  <a:schemeClr val="tx1"/>
                </a:solidFill>
                <a:latin typeface="Arabic Typesetting" panose="03020402040406030203" pitchFamily="66" charset="-78"/>
                <a:cs typeface="Arabic Typesetting" panose="03020402040406030203" pitchFamily="66" charset="-78"/>
              </a:rPr>
              <a:t>:</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ب - نهاية الشخص الطبيعي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تنتهي الشخصية القانونية للإنسان  أو الشخص  الطبيعي طبقا لما جاء في المادة 25 أعلاه بالوفاة  أو الموت  ، و الذي يتخذ صورتين </a:t>
            </a:r>
            <a:r>
              <a:rPr lang="ar-DZ" sz="4400" b="1" dirty="0">
                <a:solidFill>
                  <a:srgbClr val="FF0000"/>
                </a:solidFill>
                <a:latin typeface="Arabic Typesetting" panose="03020402040406030203" pitchFamily="66" charset="-78"/>
                <a:cs typeface="Arabic Typesetting" panose="03020402040406030203" pitchFamily="66" charset="-78"/>
              </a:rPr>
              <a:t>: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1-</a:t>
            </a:r>
            <a:r>
              <a:rPr lang="ar-DZ" sz="4400" b="1" dirty="0">
                <a:solidFill>
                  <a:srgbClr val="00B050"/>
                </a:solidFill>
                <a:latin typeface="Arabic Typesetting" panose="03020402040406030203" pitchFamily="66" charset="-78"/>
                <a:cs typeface="Arabic Typesetting" panose="03020402040406030203" pitchFamily="66" charset="-78"/>
              </a:rPr>
              <a:t>	الموت الحقيقي للشخص الطبيعي</a:t>
            </a:r>
          </a:p>
          <a:p>
            <a:pPr algn="just" rtl="1"/>
            <a:r>
              <a:rPr lang="ar-DZ" sz="4400" b="1" dirty="0">
                <a:solidFill>
                  <a:srgbClr val="00B050"/>
                </a:solidFill>
                <a:latin typeface="Arabic Typesetting" panose="03020402040406030203" pitchFamily="66" charset="-78"/>
                <a:cs typeface="Arabic Typesetting" panose="03020402040406030203" pitchFamily="66" charset="-78"/>
              </a:rPr>
              <a:t>2-	الموت الحكمي للشخص الطبيعي </a:t>
            </a:r>
          </a:p>
        </p:txBody>
      </p:sp>
    </p:spTree>
    <p:extLst>
      <p:ext uri="{BB962C8B-B14F-4D97-AF65-F5344CB8AC3E}">
        <p14:creationId xmlns:p14="http://schemas.microsoft.com/office/powerpoint/2010/main" val="1257184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أولا : بداية و نهاية الشخص الطبيعي </a:t>
            </a:r>
            <a:r>
              <a:rPr lang="ar-DZ" sz="4400" b="1" dirty="0">
                <a:solidFill>
                  <a:schemeClr val="tx1"/>
                </a:solidFill>
                <a:latin typeface="Arabic Typesetting" panose="03020402040406030203" pitchFamily="66" charset="-78"/>
                <a:cs typeface="Arabic Typesetting" panose="03020402040406030203" pitchFamily="66" charset="-78"/>
              </a:rPr>
              <a:t>:</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ب - نهاية الشخص الطبيعي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1-</a:t>
            </a:r>
            <a:r>
              <a:rPr lang="ar-DZ" sz="4400" b="1" dirty="0">
                <a:solidFill>
                  <a:srgbClr val="00B050"/>
                </a:solidFill>
                <a:latin typeface="Arabic Typesetting" panose="03020402040406030203" pitchFamily="66" charset="-78"/>
                <a:cs typeface="Arabic Typesetting" panose="03020402040406030203" pitchFamily="66" charset="-78"/>
              </a:rPr>
              <a:t>	الموت الحقيقي للشخص الطبيعي</a:t>
            </a:r>
          </a:p>
          <a:p>
            <a:pPr algn="just" rtl="1"/>
            <a:r>
              <a:rPr lang="ar-DZ" sz="4400" b="1" dirty="0">
                <a:solidFill>
                  <a:schemeClr val="tx1"/>
                </a:solidFill>
                <a:latin typeface="Arabic Typesetting" panose="03020402040406030203" pitchFamily="66" charset="-78"/>
                <a:cs typeface="Arabic Typesetting" panose="03020402040406030203" pitchFamily="66" charset="-78"/>
              </a:rPr>
              <a:t>تتحقق نهاية الشخصية القانونية للإنسان أو الشخص الطبيعي بالموت الحقيقي ، و الذي يحصل بتوقف القلب عن الخفقان و خلايا  المخ عن الاشتغال و المثبت كلاهما من الأطباء أو ذوي الاختصاص .</a:t>
            </a:r>
          </a:p>
        </p:txBody>
      </p:sp>
    </p:spTree>
    <p:extLst>
      <p:ext uri="{BB962C8B-B14F-4D97-AF65-F5344CB8AC3E}">
        <p14:creationId xmlns:p14="http://schemas.microsoft.com/office/powerpoint/2010/main" val="3269167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theme/theme1.xml><?xml version="1.0" encoding="utf-8"?>
<a:theme xmlns:a="http://schemas.openxmlformats.org/drawingml/2006/main" name="ربطة">
  <a:themeElements>
    <a:clrScheme name="ربطة">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ربط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940</TotalTime>
  <Words>2367</Words>
  <Application>Microsoft Office PowerPoint</Application>
  <PresentationFormat>شاشة عريضة</PresentationFormat>
  <Paragraphs>177</Paragraphs>
  <Slides>26</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26</vt:i4>
      </vt:variant>
    </vt:vector>
  </HeadingPairs>
  <TitlesOfParts>
    <vt:vector size="32" baseType="lpstr">
      <vt:lpstr>Arabic Typesetting</vt:lpstr>
      <vt:lpstr>Arial</vt:lpstr>
      <vt:lpstr>Century Gothic</vt:lpstr>
      <vt:lpstr>Wingdings</vt:lpstr>
      <vt:lpstr>Wingdings 3</vt:lpstr>
      <vt:lpstr>ربطة</vt:lpstr>
      <vt:lpstr>جامعة بسكرة  كلية الحقوق و العلوم السياسية   قسم القانون الخاص  السنة الأولى ليسانس جذع مشترك حقوق  </vt:lpstr>
      <vt:lpstr>                                  المبحث الثالث : أركان الحق   المطلب الأول : أشخاص الحق المطلب الثاني : موضوع الحق    </vt:lpstr>
      <vt:lpstr>المطلب الأول : أشخاص الحق                         :  يقتضي الحق دائما أن يكون له صاحب ، و هذا الأخير  بالضرورة هو شخص من الأشخاص ، و حيث أن الانسان ( الشخص الطبيعي ) هو الشخص الذي تتمحور حوله مختلف النظم القانونية فهو صاحب الحق الأصلي و الأساسي                   .  و بالنظر إلى التطورات الاقتصادية و الاجتماعية و السياسية الكبيرة  في عالمنا المعاصر ، استلزم تشكيل و إنشاء كيانات ذات طبيعة إدارية و اقتصادية عهد إليها تنظيم و تسير و اشباع  حاجيات   الناس ،  و بالنظر إلى هذا التدخل الذي حدث في حياة الناس و ما يترتب عليه من آثار ، تم اسباغ هذه الكيانات بالشخصية القانونية المعنوية               .                               .   .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بسكرة  كلية الحقوق و العلوم السياسية   قسم القانون الخاص  السنة الأولى ليسانس جذع مشترك حقوق  </dc:title>
  <dc:creator>ANIS INFO</dc:creator>
  <cp:lastModifiedBy>ANIS INFO</cp:lastModifiedBy>
  <cp:revision>175</cp:revision>
  <dcterms:created xsi:type="dcterms:W3CDTF">2025-09-29T18:29:53Z</dcterms:created>
  <dcterms:modified xsi:type="dcterms:W3CDTF">2026-02-21T17:07:45Z</dcterms:modified>
</cp:coreProperties>
</file>