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8" r:id="rId4"/>
    <p:sldId id="347" r:id="rId5"/>
    <p:sldId id="259" r:id="rId6"/>
    <p:sldId id="337" r:id="rId7"/>
    <p:sldId id="348" r:id="rId9"/>
    <p:sldId id="349" r:id="rId10"/>
    <p:sldId id="260" r:id="rId11"/>
    <p:sldId id="262" r:id="rId12"/>
    <p:sldId id="354" r:id="rId13"/>
    <p:sldId id="355" r:id="rId14"/>
    <p:sldId id="466" r:id="rId15"/>
    <p:sldId id="356" r:id="rId16"/>
    <p:sldId id="357" r:id="rId17"/>
    <p:sldId id="358" r:id="rId18"/>
    <p:sldId id="359" r:id="rId19"/>
    <p:sldId id="360" r:id="rId20"/>
    <p:sldId id="361" r:id="rId21"/>
    <p:sldId id="363" r:id="rId22"/>
    <p:sldId id="364" r:id="rId23"/>
    <p:sldId id="365" r:id="rId24"/>
    <p:sldId id="366" r:id="rId25"/>
    <p:sldId id="367" r:id="rId26"/>
    <p:sldId id="368" r:id="rId27"/>
    <p:sldId id="369" r:id="rId28"/>
    <p:sldId id="371" r:id="rId29"/>
    <p:sldId id="370" r:id="rId30"/>
    <p:sldId id="362" r:id="rId31"/>
    <p:sldId id="373" r:id="rId32"/>
    <p:sldId id="374" r:id="rId33"/>
    <p:sldId id="375" r:id="rId34"/>
    <p:sldId id="376" r:id="rId35"/>
    <p:sldId id="384" r:id="rId36"/>
    <p:sldId id="377" r:id="rId37"/>
    <p:sldId id="378" r:id="rId38"/>
    <p:sldId id="383" r:id="rId39"/>
    <p:sldId id="380" r:id="rId40"/>
    <p:sldId id="381" r:id="rId41"/>
    <p:sldId id="382" r:id="rId42"/>
    <p:sldId id="385" r:id="rId43"/>
    <p:sldId id="386" r:id="rId44"/>
    <p:sldId id="387" r:id="rId45"/>
    <p:sldId id="388" r:id="rId46"/>
    <p:sldId id="389" r:id="rId47"/>
    <p:sldId id="390" r:id="rId48"/>
    <p:sldId id="397" r:id="rId49"/>
    <p:sldId id="398" r:id="rId50"/>
    <p:sldId id="399" r:id="rId51"/>
    <p:sldId id="400" r:id="rId52"/>
    <p:sldId id="401" r:id="rId53"/>
    <p:sldId id="402" r:id="rId54"/>
    <p:sldId id="403" r:id="rId55"/>
    <p:sldId id="404" r:id="rId56"/>
    <p:sldId id="405" r:id="rId57"/>
    <p:sldId id="410" r:id="rId58"/>
    <p:sldId id="411" r:id="rId59"/>
    <p:sldId id="407" r:id="rId60"/>
    <p:sldId id="408" r:id="rId61"/>
    <p:sldId id="409" r:id="rId62"/>
    <p:sldId id="412" r:id="rId63"/>
    <p:sldId id="413" r:id="rId64"/>
    <p:sldId id="414" r:id="rId65"/>
    <p:sldId id="415" r:id="rId66"/>
    <p:sldId id="416" r:id="rId67"/>
    <p:sldId id="417" r:id="rId68"/>
    <p:sldId id="418" r:id="rId69"/>
    <p:sldId id="419" r:id="rId70"/>
    <p:sldId id="420" r:id="rId71"/>
    <p:sldId id="422" r:id="rId72"/>
    <p:sldId id="423" r:id="rId73"/>
    <p:sldId id="424" r:id="rId74"/>
    <p:sldId id="425" r:id="rId75"/>
    <p:sldId id="426" r:id="rId76"/>
    <p:sldId id="421" r:id="rId77"/>
    <p:sldId id="427" r:id="rId78"/>
    <p:sldId id="428" r:id="rId79"/>
    <p:sldId id="429" r:id="rId80"/>
    <p:sldId id="430" r:id="rId81"/>
    <p:sldId id="431" r:id="rId82"/>
    <p:sldId id="432" r:id="rId83"/>
    <p:sldId id="433" r:id="rId84"/>
    <p:sldId id="434" r:id="rId85"/>
    <p:sldId id="435" r:id="rId86"/>
    <p:sldId id="436" r:id="rId87"/>
    <p:sldId id="437" r:id="rId88"/>
    <p:sldId id="453" r:id="rId89"/>
    <p:sldId id="438" r:id="rId90"/>
    <p:sldId id="439" r:id="rId91"/>
    <p:sldId id="440" r:id="rId92"/>
    <p:sldId id="441" r:id="rId93"/>
    <p:sldId id="442" r:id="rId94"/>
    <p:sldId id="443" r:id="rId95"/>
    <p:sldId id="444" r:id="rId96"/>
    <p:sldId id="445" r:id="rId97"/>
    <p:sldId id="446" r:id="rId98"/>
    <p:sldId id="447" r:id="rId99"/>
    <p:sldId id="448" r:id="rId100"/>
    <p:sldId id="449" r:id="rId101"/>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54" userDrawn="1">
          <p15:clr>
            <a:srgbClr val="A4A3A4"/>
          </p15:clr>
        </p15:guide>
        <p15:guide id="2" pos="29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1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p:restoredTop sz="94623"/>
  </p:normalViewPr>
  <p:slideViewPr>
    <p:cSldViewPr snapToGrid="0" showGuides="1">
      <p:cViewPr>
        <p:scale>
          <a:sx n="70" d="100"/>
          <a:sy n="70" d="100"/>
        </p:scale>
        <p:origin x="-762" y="90"/>
      </p:cViewPr>
      <p:guideLst>
        <p:guide orient="horz" pos="2154"/>
        <p:guide pos="295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notesMaster" Target="notesMasters/notesMaster1.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4" Type="http://schemas.openxmlformats.org/officeDocument/2006/relationships/tableStyles" Target="tableStyles.xml"/><Relationship Id="rId103" Type="http://schemas.openxmlformats.org/officeDocument/2006/relationships/viewProps" Target="viewProps.xml"/><Relationship Id="rId102" Type="http://schemas.openxmlformats.org/officeDocument/2006/relationships/presProps" Target="presProps.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MS PGothic" panose="020B0600070205080204"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752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Cliquez pour modifier les styles du texte du masque</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Deuxième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Troisième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Quatrième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Cinquième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fr-FR" sz="1200" dirty="0"/>
            </a:fld>
            <a:endParaRPr lang="fr-F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108547" name="Rectangle 2"/>
          <p:cNvSpPr>
            <a:spLocks noGrp="1" noRot="1" noChangeAspect="1" noTextEdit="1"/>
          </p:cNvSpPr>
          <p:nvPr>
            <p:ph type="sldImg"/>
          </p:nvPr>
        </p:nvSpPr>
        <p:spPr/>
      </p:sp>
      <p:sp>
        <p:nvSpPr>
          <p:cNvPr id="108548"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Espace réservé de l'image des diapositives 1"/>
          <p:cNvSpPr>
            <a:spLocks noGrp="1" noRot="1" noChangeAspect="1" noTextEdit="1"/>
          </p:cNvSpPr>
          <p:nvPr>
            <p:ph type="sldImg"/>
          </p:nvPr>
        </p:nvSpPr>
        <p:spPr/>
      </p:sp>
      <p:sp>
        <p:nvSpPr>
          <p:cNvPr id="112643" name="Espace réservé des commentaires 2"/>
          <p:cNvSpPr>
            <a:spLocks noGrp="1"/>
          </p:cNvSpPr>
          <p:nvPr>
            <p:ph type="body" idx="1"/>
          </p:nvPr>
        </p:nvSpPr>
        <p:spPr/>
        <p:txBody>
          <a:bodyPr wrap="square" lIns="91440" tIns="45720" rIns="91440" bIns="45720" anchor="t" anchorCtr="0"/>
          <a:p>
            <a:pPr lvl="0"/>
            <a:endParaRPr dirty="0"/>
          </a:p>
        </p:txBody>
      </p:sp>
      <p:sp>
        <p:nvSpPr>
          <p:cNvPr id="112644" name="Espace réservé du numéro de diapositive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e l'image des diapositives 1"/>
          <p:cNvSpPr>
            <a:spLocks noGrp="1"/>
          </p:cNvSpPr>
          <p:nvPr>
            <p:ph type="sldImg" idx="2"/>
          </p:nvPr>
        </p:nvSpPr>
        <p:spPr/>
      </p:sp>
      <p:sp>
        <p:nvSpPr>
          <p:cNvPr id="3" name="Espace réservé du texte 2"/>
          <p:cNvSpPr>
            <a:spLocks noGrp="1"/>
          </p:cNvSpPr>
          <p:nvPr>
            <p:ph type="body" idx="3"/>
          </p:nvPr>
        </p:nvSpPr>
        <p:spPr/>
        <p:txBody>
          <a:bodyPr/>
          <a:p>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2050" name="Group 2"/>
          <p:cNvGrpSpPr/>
          <p:nvPr/>
        </p:nvGrpSpPr>
        <p:grpSpPr>
          <a:xfrm>
            <a:off x="0" y="0"/>
            <a:ext cx="9144000" cy="6856413"/>
            <a:chOff x="0" y="0"/>
            <a:chExt cx="5760" cy="4319"/>
          </a:xfrm>
        </p:grpSpPr>
        <p:sp>
          <p:nvSpPr>
            <p:cNvPr id="48"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9"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0"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1"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2"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3"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4"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6"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7"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8"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9"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0"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2"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3"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4"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5"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6"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7"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8"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9"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0"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3"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4"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5"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6"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7"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8"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9"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0"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1"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2"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3"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092" name="Group 39"/>
            <p:cNvGrpSpPr/>
            <p:nvPr userDrawn="1"/>
          </p:nvGrpSpPr>
          <p:grpSpPr>
            <a:xfrm>
              <a:off x="0" y="1632"/>
              <a:ext cx="5758" cy="1858"/>
              <a:chOff x="0" y="1632"/>
              <a:chExt cx="5758" cy="1858"/>
            </a:xfrm>
          </p:grpSpPr>
          <p:sp>
            <p:nvSpPr>
              <p:cNvPr id="85"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6"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8234" name="Rectangle 42"/>
          <p:cNvSpPr>
            <a:spLocks noGrp="1" noChangeArrowheads="1"/>
          </p:cNvSpPr>
          <p:nvPr>
            <p:ph type="ctrTitle" sz="quarter" hasCustomPrompt="1"/>
          </p:nvPr>
        </p:nvSpPr>
        <p:spPr>
          <a:xfrm>
            <a:off x="457200" y="1600200"/>
            <a:ext cx="8229600" cy="1828800"/>
          </a:xfrm>
        </p:spPr>
        <p:txBody>
          <a:bodyPr/>
          <a:lstStyle>
            <a:lvl1pPr>
              <a:defRPr sz="4000"/>
            </a:lvl1pPr>
          </a:lstStyle>
          <a:p>
            <a:pPr lvl="0"/>
            <a:r>
              <a:rPr lang="fr-FR" noProof="0" smtClean="0"/>
              <a:t>Cliquez et modifiez le titre</a:t>
            </a:r>
            <a:endParaRPr lang="fr-FR" noProof="0" smtClean="0"/>
          </a:p>
        </p:txBody>
      </p:sp>
      <p:sp>
        <p:nvSpPr>
          <p:cNvPr id="8235" name="Rectangle 43"/>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charset="0"/>
              <a:buNone/>
              <a:defRPr sz="2800"/>
            </a:lvl1pPr>
          </a:lstStyle>
          <a:p>
            <a:pPr lvl="0"/>
            <a:r>
              <a:rPr lang="fr-FR" noProof="0" smtClean="0"/>
              <a:t>Cliquez pour modifier le style des sous-titres du masque</a:t>
            </a:r>
            <a:endParaRPr lang="fr-FR" noProof="0" smtClean="0"/>
          </a:p>
        </p:txBody>
      </p:sp>
      <p:sp>
        <p:nvSpPr>
          <p:cNvPr id="87" name="Rectangle 44"/>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8"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9"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b" anchorCtr="0" compatLnSpc="1"/>
          <a:p>
            <a:pPr algn="r">
              <a:buNone/>
            </a:pPr>
            <a:fld id="{9A0DB2DC-4C9A-4742-B13C-FB6460FD3503}" type="slidenum">
              <a:rPr lang="fr-FR" dirty="0">
                <a:effectLst>
                  <a:outerShdw blurRad="38100" dist="38100" dir="2700000">
                    <a:srgbClr val="000000"/>
                  </a:outerShdw>
                </a:effectLst>
              </a:rPr>
            </a:fld>
            <a:endParaRPr lang="fr-FR"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4648200" y="1600200"/>
            <a:ext cx="4038600" cy="2189163"/>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4648200" y="3941763"/>
            <a:ext cx="4038600" cy="2189162"/>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pied de page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numéro de diapositive 7"/>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9" name="Espace réservé du numéro de diapositive 8"/>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numéro de diapositive 3"/>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grpSp>
        <p:nvGrpSpPr>
          <p:cNvPr id="1026" name="Group 2"/>
          <p:cNvGrpSpPr/>
          <p:nvPr/>
        </p:nvGrpSpPr>
        <p:grpSpPr>
          <a:xfrm>
            <a:off x="0" y="0"/>
            <a:ext cx="9144000" cy="6856413"/>
            <a:chOff x="0" y="0"/>
            <a:chExt cx="5760" cy="4319"/>
          </a:xfrm>
        </p:grpSpPr>
        <p:sp>
          <p:nvSpPr>
            <p:cNvPr id="7171"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2"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3"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5"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5"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7"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8"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8"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0"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0"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2"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2"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4"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4"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5"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6"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8"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8"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0"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0"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1"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2"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4"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4"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5"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7"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7"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9"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9"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0"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1"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2"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3"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4"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5"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6"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068" name="Group 39"/>
            <p:cNvGrpSpPr/>
            <p:nvPr userDrawn="1"/>
          </p:nvGrpSpPr>
          <p:grpSpPr>
            <a:xfrm>
              <a:off x="0" y="1632"/>
              <a:ext cx="5758" cy="1858"/>
              <a:chOff x="0" y="1632"/>
              <a:chExt cx="5758" cy="1858"/>
            </a:xfrm>
          </p:grpSpPr>
          <p:sp>
            <p:nvSpPr>
              <p:cNvPr id="7208"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9"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fr-FR"/>
              <a:t>Cliquez et modifiez le titre</a:t>
            </a:r>
            <a:endParaRPr lang="fr-F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5.wmf"/><Relationship Id="rId1"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emf"/><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em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6.wmf"/><Relationship Id="rId1"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27.wmf"/><Relationship Id="rId1"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9.wmf"/><Relationship Id="rId1"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1.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2.xml"/><Relationship Id="rId4" Type="http://schemas.openxmlformats.org/officeDocument/2006/relationships/image" Target="../media/image52.wmf"/><Relationship Id="rId3" Type="http://schemas.openxmlformats.org/officeDocument/2006/relationships/oleObject" Target="../embeddings/oleObject9.bin"/><Relationship Id="rId2" Type="http://schemas.openxmlformats.org/officeDocument/2006/relationships/image" Target="../media/image2.png"/><Relationship Id="rId1" Type="http://schemas.openxmlformats.org/officeDocument/2006/relationships/image" Target="../media/image1.png"/></Relationships>
</file>

<file path=ppt/slides/_rels/slide81.xml.rels><?xml version="1.0" encoding="UTF-8" standalone="yes"?>
<Relationships xmlns="http://schemas.openxmlformats.org/package/2006/relationships"><Relationship Id="rId5" Type="http://schemas.openxmlformats.org/officeDocument/2006/relationships/vmlDrawing" Target="../drawings/vmlDrawing10.vml"/><Relationship Id="rId4" Type="http://schemas.openxmlformats.org/officeDocument/2006/relationships/slideLayout" Target="../slideLayouts/slideLayout2.xml"/><Relationship Id="rId3" Type="http://schemas.openxmlformats.org/officeDocument/2006/relationships/image" Target="../media/image53.wmf"/><Relationship Id="rId2" Type="http://schemas.openxmlformats.org/officeDocument/2006/relationships/oleObject" Target="../embeddings/oleObject10.bin"/><Relationship Id="rId1" Type="http://schemas.openxmlformats.org/officeDocument/2006/relationships/image" Target="../media/image1.png"/></Relationships>
</file>

<file path=ppt/slides/_rels/slide8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11.vml"/><Relationship Id="rId4" Type="http://schemas.openxmlformats.org/officeDocument/2006/relationships/slideLayout" Target="../slideLayouts/slideLayout2.xml"/><Relationship Id="rId3" Type="http://schemas.openxmlformats.org/officeDocument/2006/relationships/image" Target="../media/image54.wmf"/><Relationship Id="rId2" Type="http://schemas.openxmlformats.org/officeDocument/2006/relationships/oleObject" Target="../embeddings/oleObject11.bin"/><Relationship Id="rId1"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8.jpeg"/><Relationship Id="rId1" Type="http://schemas.openxmlformats.org/officeDocument/2006/relationships/image" Target="../media/image57.png"/></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59.wmf"/><Relationship Id="rId1" Type="http://schemas.openxmlformats.org/officeDocument/2006/relationships/oleObject" Target="../embeddings/oleObject12.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6.xml.rels><?xml version="1.0" encoding="UTF-8" standalone="yes"?>
<Relationships xmlns="http://schemas.openxmlformats.org/package/2006/relationships"><Relationship Id="rId5" Type="http://schemas.openxmlformats.org/officeDocument/2006/relationships/vmlDrawing" Target="../drawings/vmlDrawing13.vml"/><Relationship Id="rId4" Type="http://schemas.openxmlformats.org/officeDocument/2006/relationships/slideLayout" Target="../slideLayouts/slideLayout2.xml"/><Relationship Id="rId3" Type="http://schemas.openxmlformats.org/officeDocument/2006/relationships/image" Target="../media/image60.wmf"/><Relationship Id="rId2" Type="http://schemas.openxmlformats.org/officeDocument/2006/relationships/oleObject" Target="../embeddings/oleObject13.bin"/><Relationship Id="rId1"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www.jbc.org/" TargetMode="External"/><Relationship Id="rId1" Type="http://schemas.openxmlformats.org/officeDocument/2006/relationships/image" Target="../media/image1.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414338" y="1995170"/>
            <a:ext cx="8229600" cy="21336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b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br>
            <a: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a:t>
            </a:r>
            <a:r>
              <a:rPr kumimoji="0" lang="fr-FR" altLang="en-US" sz="5400" b="1" i="0" u="none" strike="noStrike" kern="0" cap="none" spc="0" normalizeH="0" baseline="0">
                <a:effectLst>
                  <a:outerShdw blurRad="38100" dist="38100" dir="2700000" algn="tl">
                    <a:srgbClr val="000000"/>
                  </a:outerShdw>
                </a:effectLst>
                <a:ea typeface="+mj-ea"/>
                <a:cs typeface="MS PGothic" panose="020B0600070205080204" pitchFamily="34" charset="-128"/>
              </a:rPr>
              <a:t>4.</a:t>
            </a:r>
            <a:r>
              <a:rPr kumimoji="0" lang="fr-FR" altLang="en-US" sz="5400" b="1" i="0" u="none" strike="noStrike" kern="0" cap="none" spc="0" normalizeH="0" baseline="0">
                <a:effectLst>
                  <a:outerShdw blurRad="38100" dist="38100" dir="2700000" algn="tl">
                    <a:srgbClr val="000000"/>
                  </a:outerShdw>
                </a:effectLst>
                <a:latin typeface="+mj-lt"/>
                <a:ea typeface="+mj-ea"/>
                <a:cs typeface="MS PGothic" panose="020B0600070205080204" pitchFamily="34" charset="-128"/>
              </a:rPr>
              <a:t> </a:t>
            </a:r>
            <a:r>
              <a:rPr lang="fr-FR" altLang="en-US" sz="5400" b="1">
                <a:ea typeface="+mj-ea"/>
                <a:sym typeface="+mn-ea"/>
              </a:rPr>
              <a:t>Structure et propriétés physico-chimiques des acides aminés, peptides et protéines</a:t>
            </a:r>
            <a:r>
              <a:rPr kumimoji="0" lang="fr-FR" altLang="en-US" sz="5400" b="1" i="0" u="none" strike="noStrike" kern="0" cap="none" spc="0" normalizeH="0" baseline="0">
                <a:effectLst>
                  <a:outerShdw blurRad="38100" dist="38100" dir="2700000" algn="tl">
                    <a:srgbClr val="000000"/>
                  </a:outerShdw>
                </a:effectLst>
                <a:latin typeface="+mj-lt"/>
                <a:ea typeface="+mj-ea"/>
                <a:cs typeface="MS PGothic" panose="020B0600070205080204" pitchFamily="34" charset="-128"/>
              </a:rPr>
              <a:t> </a:t>
            </a:r>
            <a:br>
              <a:rPr kumimoji="0" lang="fr-FR" altLang="en-US" sz="5400" b="1" i="0" u="none" strike="noStrike" kern="0" cap="none" spc="0" normalizeH="0" baseline="0">
                <a:effectLst>
                  <a:outerShdw blurRad="38100" dist="38100" dir="2700000" algn="tl">
                    <a:srgbClr val="000000"/>
                  </a:outerShdw>
                </a:effectLst>
                <a:latin typeface="+mj-lt"/>
                <a:ea typeface="+mj-ea"/>
                <a:cs typeface="MS PGothic" panose="020B0600070205080204" pitchFamily="34" charset="-128"/>
              </a:rPr>
            </a:br>
            <a:br>
              <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br>
            <a:endParaRPr kumimoji="0" lang="fr-FR" sz="54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57200" y="274955"/>
            <a:ext cx="1430020" cy="582930"/>
          </a:xfrm>
          <a:prstGeom prst="rect">
            <a:avLst/>
          </a:prstGeom>
        </p:spPr>
        <p:txBody>
          <a:bodyPr/>
          <a:lstStyle/>
          <a:p>
            <a:pPr marR="0"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Notes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214630" y="2220595"/>
            <a:ext cx="5638165" cy="1714500"/>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 Selenocysteine:</a:t>
            </a:r>
            <a:r>
              <a:rPr kumimoji="0" lang="fr-FR" b="1" kern="0" cap="none" spc="0" normalizeH="0" baseline="0" noProof="0">
                <a:effectLst>
                  <a:outerShdw blurRad="38100" dist="38100" dir="2700000" algn="tl">
                    <a:srgbClr val="000000"/>
                  </a:outerShdw>
                </a:effectLst>
                <a:ea typeface="MS PGothic" panose="020B0600070205080204" pitchFamily="34" charset="-128"/>
                <a:cs typeface="Arial" panose="020B0604020202020204" pitchFamily="34" charset="0"/>
              </a:rPr>
              <a:t> Amino acid with selenium in place of sulfur; found in certain enzymes (glutathione peroxidase).</a:t>
            </a:r>
            <a:endParaRPr kumimoji="0" lang="fr-FR" b="1" kern="0" cap="none" spc="0" normalizeH="0" baseline="0" noProof="0">
              <a:effectLst>
                <a:outerShdw blurRad="38100" dist="38100" dir="2700000" algn="tl">
                  <a:srgbClr val="000000"/>
                </a:outerShdw>
              </a:effectLst>
              <a:ea typeface="MS PGothic" panose="020B0600070205080204" pitchFamily="34" charset="-128"/>
              <a:cs typeface="Arial" panose="020B0604020202020204" pitchFamily="34" charset="0"/>
            </a:endParaRPr>
          </a:p>
        </p:txBody>
      </p:sp>
      <p:sp>
        <p:nvSpPr>
          <p:cNvPr id="4" name="Espace réservé du numéro de diapositive 7"/>
          <p:cNvSpPr txBox="1">
            <a:spLocks noGrp="1"/>
          </p:cNvSpPr>
          <p:nvPr>
            <p:ph type="sldNum" sz="quarter" idx="12"/>
          </p:nvPr>
        </p:nvSpPr>
        <p:spPr bwMode="auto">
          <a:xfrm>
            <a:off x="8613775" y="6305550"/>
            <a:ext cx="457200" cy="476250"/>
          </a:xfrm>
          <a:ln>
            <a:miter lim="800000"/>
          </a:ln>
        </p:spPr>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stStyle>
          <a:p>
            <a:pPr lvl="0" algn="r" eaLnBrk="1" hangingPunct="1">
              <a:buNone/>
            </a:pPr>
            <a:fld id="{9A0DB2DC-4C9A-4742-B13C-FB6460FD3503}" type="slidenum">
              <a:rPr lang="fr-FR" sz="1200" dirty="0">
                <a:effectLst>
                  <a:outerShdw blurRad="38100" dist="38100" dir="2700000">
                    <a:srgbClr val="000000"/>
                  </a:outerShdw>
                </a:effectLst>
              </a:rPr>
            </a:fld>
            <a:endParaRPr lang="fr-FR" sz="1200" dirty="0">
              <a:effectLst>
                <a:outerShdw blurRad="38100" dist="38100" dir="2700000">
                  <a:srgbClr val="000000"/>
                </a:outerShdw>
              </a:effectLst>
            </a:endParaRPr>
          </a:p>
        </p:txBody>
      </p:sp>
      <p:grpSp>
        <p:nvGrpSpPr>
          <p:cNvPr id="13" name="Grouper 12"/>
          <p:cNvGrpSpPr/>
          <p:nvPr/>
        </p:nvGrpSpPr>
        <p:grpSpPr>
          <a:xfrm>
            <a:off x="5975985" y="1141095"/>
            <a:ext cx="2981325" cy="3314701"/>
            <a:chOff x="7387" y="1797"/>
            <a:chExt cx="4695" cy="5220"/>
          </a:xfrm>
        </p:grpSpPr>
        <p:grpSp>
          <p:nvGrpSpPr>
            <p:cNvPr id="9" name="Group 59"/>
            <p:cNvGrpSpPr/>
            <p:nvPr/>
          </p:nvGrpSpPr>
          <p:grpSpPr>
            <a:xfrm>
              <a:off x="7387" y="1797"/>
              <a:ext cx="4695" cy="5220"/>
              <a:chOff x="1510" y="2450"/>
              <a:chExt cx="1878" cy="2088"/>
            </a:xfrm>
          </p:grpSpPr>
          <p:grpSp>
            <p:nvGrpSpPr>
              <p:cNvPr id="22553" name="Group 53"/>
              <p:cNvGrpSpPr/>
              <p:nvPr/>
            </p:nvGrpSpPr>
            <p:grpSpPr>
              <a:xfrm>
                <a:off x="1510" y="2450"/>
                <a:ext cx="1510" cy="1192"/>
                <a:chOff x="1510" y="2450"/>
                <a:chExt cx="1510" cy="1192"/>
              </a:xfrm>
            </p:grpSpPr>
            <p:grpSp>
              <p:nvGrpSpPr>
                <p:cNvPr id="22555" name="Group 25"/>
                <p:cNvGrpSpPr/>
                <p:nvPr/>
              </p:nvGrpSpPr>
              <p:grpSpPr>
                <a:xfrm>
                  <a:off x="2421" y="2450"/>
                  <a:ext cx="599" cy="1192"/>
                  <a:chOff x="1432" y="3452"/>
                  <a:chExt cx="599" cy="1192"/>
                </a:xfrm>
              </p:grpSpPr>
              <p:sp>
                <p:nvSpPr>
                  <p:cNvPr id="22562" name="Text Box 26"/>
                  <p:cNvSpPr txBox="1"/>
                  <p:nvPr/>
                </p:nvSpPr>
                <p:spPr>
                  <a:xfrm>
                    <a:off x="1447" y="4354"/>
                    <a:ext cx="462" cy="290"/>
                  </a:xfrm>
                  <a:prstGeom prst="rect">
                    <a:avLst/>
                  </a:prstGeom>
                  <a:noFill/>
                  <a:ln w="9525">
                    <a:noFill/>
                  </a:ln>
                </p:spPr>
                <p:txBody>
                  <a:bodyPr wrap="none">
                    <a:spAutoFit/>
                  </a:bodyPr>
                  <a:p>
                    <a:r>
                      <a:rPr lang="fr-FR" b="1" dirty="0">
                        <a:solidFill>
                          <a:schemeClr val="tx1"/>
                        </a:solidFill>
                        <a:latin typeface="Arial" panose="020B0604020202020204" pitchFamily="34" charset="0"/>
                      </a:rPr>
                      <a:t>CH</a:t>
                    </a:r>
                    <a:r>
                      <a:rPr lang="fr-FR" b="1" baseline="-25000" dirty="0">
                        <a:solidFill>
                          <a:schemeClr val="tx1"/>
                        </a:solidFill>
                        <a:latin typeface="Arial" panose="020B0604020202020204" pitchFamily="34" charset="0"/>
                      </a:rPr>
                      <a:t>2</a:t>
                    </a:r>
                    <a:endParaRPr lang="fr-FR" sz="3200" b="1" baseline="-25000" dirty="0">
                      <a:solidFill>
                        <a:schemeClr val="tx1"/>
                      </a:solidFill>
                      <a:latin typeface="Arial" panose="020B0604020202020204" pitchFamily="34" charset="0"/>
                    </a:endParaRPr>
                  </a:p>
                </p:txBody>
              </p:sp>
              <p:sp>
                <p:nvSpPr>
                  <p:cNvPr id="22563" name="Text Box 27"/>
                  <p:cNvSpPr txBox="1"/>
                  <p:nvPr/>
                </p:nvSpPr>
                <p:spPr>
                  <a:xfrm>
                    <a:off x="1437" y="3452"/>
                    <a:ext cx="594"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a:t>
                    </a:r>
                    <a:r>
                      <a:rPr lang="fr-FR" sz="3200" b="1" baseline="30000" dirty="0">
                        <a:latin typeface="Arial" panose="020B0604020202020204" pitchFamily="34" charset="0"/>
                      </a:rPr>
                      <a:t>-</a:t>
                    </a:r>
                    <a:endParaRPr lang="fr-FR" sz="3200" b="1" baseline="30000" dirty="0">
                      <a:latin typeface="Arial" panose="020B0604020202020204" pitchFamily="34" charset="0"/>
                    </a:endParaRPr>
                  </a:p>
                </p:txBody>
              </p:sp>
              <p:sp>
                <p:nvSpPr>
                  <p:cNvPr id="22564" name="Text Box 28"/>
                  <p:cNvSpPr txBox="1"/>
                  <p:nvPr/>
                </p:nvSpPr>
                <p:spPr>
                  <a:xfrm>
                    <a:off x="1432" y="3923"/>
                    <a:ext cx="393"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H</a:t>
                    </a:r>
                    <a:endParaRPr lang="fr-FR" b="1" dirty="0">
                      <a:latin typeface="Arial" panose="020B0604020202020204" pitchFamily="34" charset="0"/>
                    </a:endParaRPr>
                  </a:p>
                </p:txBody>
              </p:sp>
              <p:sp>
                <p:nvSpPr>
                  <p:cNvPr id="22565"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22566"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22557" name="Group 45"/>
                <p:cNvGrpSpPr/>
                <p:nvPr/>
              </p:nvGrpSpPr>
              <p:grpSpPr>
                <a:xfrm>
                  <a:off x="1510" y="2921"/>
                  <a:ext cx="944" cy="290"/>
                  <a:chOff x="1510" y="2921"/>
                  <a:chExt cx="944" cy="290"/>
                </a:xfrm>
              </p:grpSpPr>
              <p:sp>
                <p:nvSpPr>
                  <p:cNvPr id="22558" name="Text Box 39"/>
                  <p:cNvSpPr txBox="1"/>
                  <p:nvPr/>
                </p:nvSpPr>
                <p:spPr>
                  <a:xfrm>
                    <a:off x="1510" y="2921"/>
                    <a:ext cx="535" cy="290"/>
                  </a:xfrm>
                  <a:prstGeom prst="rect">
                    <a:avLst/>
                  </a:prstGeom>
                  <a:noFill/>
                  <a:ln w="9525">
                    <a:noFill/>
                  </a:ln>
                </p:spPr>
                <p:txBody>
                  <a:bodyPr wrap="none">
                    <a:spAutoFit/>
                  </a:bodyPr>
                  <a:p>
                    <a:pPr algn="l"/>
                    <a:r>
                      <a:rPr lang="fr-FR" b="1" dirty="0">
                        <a:solidFill>
                          <a:srgbClr val="FF0000"/>
                        </a:solidFill>
                        <a:latin typeface="Arial" panose="020B0604020202020204" pitchFamily="34" charset="0"/>
                      </a:rPr>
                      <a:t>H</a:t>
                    </a:r>
                    <a:r>
                      <a:rPr lang="fr-FR" b="1" baseline="-25000" dirty="0">
                        <a:solidFill>
                          <a:srgbClr val="FF0000"/>
                        </a:solidFill>
                        <a:latin typeface="Arial" panose="020B0604020202020204" pitchFamily="34" charset="0"/>
                      </a:rPr>
                      <a:t>3</a:t>
                    </a:r>
                    <a:r>
                      <a:rPr lang="fr-FR" b="1" baseline="30000" dirty="0">
                        <a:solidFill>
                          <a:srgbClr val="FF0000"/>
                        </a:solidFill>
                        <a:latin typeface="Arial" panose="020B0604020202020204" pitchFamily="34" charset="0"/>
                      </a:rPr>
                      <a:t>+</a:t>
                    </a:r>
                    <a:r>
                      <a:rPr lang="fr-FR" b="1" dirty="0">
                        <a:solidFill>
                          <a:srgbClr val="FF0000"/>
                        </a:solidFill>
                        <a:sym typeface="+mn-ea"/>
                      </a:rPr>
                      <a:t>N</a:t>
                    </a:r>
                    <a:endParaRPr lang="fr-FR" b="1" dirty="0">
                      <a:solidFill>
                        <a:srgbClr val="FF0000"/>
                      </a:solidFill>
                      <a:latin typeface="Arial" panose="020B0604020202020204" pitchFamily="34" charset="0"/>
                      <a:sym typeface="+mn-ea"/>
                    </a:endParaRPr>
                  </a:p>
                </p:txBody>
              </p:sp>
              <p:sp>
                <p:nvSpPr>
                  <p:cNvPr id="22559"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22554" name="Text Box 56"/>
              <p:cNvSpPr txBox="1"/>
              <p:nvPr/>
            </p:nvSpPr>
            <p:spPr>
              <a:xfrm>
                <a:off x="1875" y="4248"/>
                <a:ext cx="1513" cy="290"/>
              </a:xfrm>
              <a:prstGeom prst="rect">
                <a:avLst/>
              </a:prstGeom>
              <a:noFill/>
              <a:ln w="9525" cap="flat" cmpd="sng">
                <a:solidFill>
                  <a:srgbClr val="800080"/>
                </a:solidFill>
                <a:prstDash val="solid"/>
                <a:miter/>
                <a:headEnd type="none" w="med" len="med"/>
                <a:tailEnd type="none" w="med" len="med"/>
              </a:ln>
            </p:spPr>
            <p:txBody>
              <a:bodyPr wrap="none">
                <a:spAutoFit/>
              </a:bodyPr>
              <a:p>
                <a:pPr algn="l"/>
                <a:r>
                  <a:rPr lang="fr-FR" b="1" dirty="0">
                    <a:solidFill>
                      <a:srgbClr val="00FF00"/>
                    </a:solidFill>
                    <a:latin typeface="Arial" panose="020B0604020202020204" pitchFamily="34" charset="0"/>
                  </a:rPr>
                  <a:t>Selenocyst</a:t>
                </a:r>
                <a:r>
                  <a:rPr lang="fr-FR" b="1" dirty="0">
                    <a:solidFill>
                      <a:srgbClr val="00FF00"/>
                    </a:solidFill>
                    <a:sym typeface="+mn-ea"/>
                  </a:rPr>
                  <a:t>eine</a:t>
                </a:r>
                <a:endParaRPr lang="fr-FR" b="1" dirty="0">
                  <a:solidFill>
                    <a:srgbClr val="00FF00"/>
                  </a:solidFill>
                  <a:latin typeface="Arial" panose="020B0604020202020204" pitchFamily="34" charset="0"/>
                </a:endParaRPr>
              </a:p>
            </p:txBody>
          </p:sp>
        </p:grpSp>
        <p:grpSp>
          <p:nvGrpSpPr>
            <p:cNvPr id="12" name="Grouper 11"/>
            <p:cNvGrpSpPr/>
            <p:nvPr/>
          </p:nvGrpSpPr>
          <p:grpSpPr>
            <a:xfrm>
              <a:off x="9679" y="4708"/>
              <a:ext cx="1112" cy="1455"/>
              <a:chOff x="9679" y="4708"/>
              <a:chExt cx="1112" cy="1455"/>
            </a:xfrm>
          </p:grpSpPr>
          <p:sp>
            <p:nvSpPr>
              <p:cNvPr id="10" name="Line 29"/>
              <p:cNvSpPr/>
              <p:nvPr/>
            </p:nvSpPr>
            <p:spPr>
              <a:xfrm>
                <a:off x="9974" y="4708"/>
                <a:ext cx="0" cy="568"/>
              </a:xfrm>
              <a:prstGeom prst="line">
                <a:avLst/>
              </a:prstGeom>
              <a:ln w="38100" cap="flat" cmpd="sng">
                <a:solidFill>
                  <a:schemeClr val="tx1"/>
                </a:solidFill>
                <a:prstDash val="solid"/>
                <a:headEnd type="none" w="med" len="med"/>
                <a:tailEnd type="none" w="med" len="med"/>
              </a:ln>
            </p:spPr>
          </p:sp>
          <p:sp>
            <p:nvSpPr>
              <p:cNvPr id="11" name="Text Box 27"/>
              <p:cNvSpPr txBox="1"/>
              <p:nvPr/>
            </p:nvSpPr>
            <p:spPr>
              <a:xfrm>
                <a:off x="9679" y="5341"/>
                <a:ext cx="1112" cy="822"/>
              </a:xfrm>
              <a:prstGeom prst="rect">
                <a:avLst/>
              </a:prstGeom>
              <a:noFill/>
              <a:ln w="9525">
                <a:noFill/>
              </a:ln>
            </p:spPr>
            <p:txBody>
              <a:bodyPr wrap="none">
                <a:spAutoFit/>
              </a:bodyPr>
              <a:p>
                <a:r>
                  <a:rPr lang="fr-FR" sz="2800" b="1" dirty="0">
                    <a:solidFill>
                      <a:srgbClr val="FFC000"/>
                    </a:solidFill>
                    <a:latin typeface="Arial" panose="020B0604020202020204" pitchFamily="34" charset="0"/>
                  </a:rPr>
                  <a:t>Se</a:t>
                </a:r>
                <a:r>
                  <a:rPr lang="fr-FR" sz="3200" b="1" baseline="30000" dirty="0">
                    <a:solidFill>
                      <a:srgbClr val="FFC000"/>
                    </a:solidFill>
                    <a:latin typeface="Arial" panose="020B0604020202020204" pitchFamily="34" charset="0"/>
                  </a:rPr>
                  <a:t>-</a:t>
                </a:r>
                <a:endParaRPr lang="fr-FR" sz="3200" b="1" baseline="30000" dirty="0">
                  <a:solidFill>
                    <a:srgbClr val="FFC000"/>
                  </a:solidFill>
                  <a:latin typeface="Arial" panose="020B0604020202020204" pitchFamily="34" charset="0"/>
                </a:endParaRPr>
              </a:p>
            </p:txBody>
          </p:sp>
        </p:grpSp>
      </p:grpSp>
    </p:spTree>
  </p:cSld>
  <p:clrMapOvr>
    <a:masterClrMapping/>
  </p:clrMapOvr>
  <p:timing>
    <p:tnLst>
      <p:par>
        <p:cTn id="1" dur="indefinite" restart="never" nodeType="tmRoot"/>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57200" y="274955"/>
            <a:ext cx="3939540" cy="511175"/>
          </a:xfrm>
          <a:prstGeom prst="rect">
            <a:avLst/>
          </a:prstGeom>
        </p:spPr>
        <p:txBody>
          <a:bodyPr/>
          <a:lstStyle/>
          <a:p>
            <a:pPr marR="0" algn="ctr" defTabSz="914400" fontAlgn="auto">
              <a:spcAft>
                <a:spcPts val="0"/>
              </a:spcAft>
              <a:buClrTx/>
              <a:buSzTx/>
              <a:buFontTx/>
              <a:buNone/>
              <a:defRPr/>
            </a:pPr>
            <a:r>
              <a:rPr kumimoji="0" lang="fr-FR" sz="29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Essential amino acids</a:t>
            </a:r>
            <a:endParaRPr kumimoji="0" lang="fr-FR" sz="29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18435" name="Rectangle 2"/>
          <p:cNvSpPr/>
          <p:nvPr/>
        </p:nvSpPr>
        <p:spPr>
          <a:xfrm>
            <a:off x="190500" y="1147763"/>
            <a:ext cx="8928100" cy="2308225"/>
          </a:xfrm>
          <a:prstGeom prst="rect">
            <a:avLst/>
          </a:prstGeom>
          <a:noFill/>
          <a:ln w="9525">
            <a:noFill/>
          </a:ln>
        </p:spPr>
        <p:txBody>
          <a:bodyPr>
            <a:spAutoFit/>
          </a:bodyPr>
          <a:p>
            <a:pPr>
              <a:buFont typeface="Wingdings" panose="05000000000000000000" pitchFamily="2" charset="2"/>
              <a:buChar char="Ø"/>
            </a:pPr>
            <a:r>
              <a:rPr b="1" dirty="0">
                <a:latin typeface="Arial" panose="020B0604020202020204" pitchFamily="34" charset="0"/>
              </a:rPr>
              <a:t>l'isoleucine</a:t>
            </a:r>
            <a:r>
              <a:rPr dirty="0">
                <a:latin typeface="Arial" panose="020B0604020202020204" pitchFamily="34" charset="0"/>
              </a:rPr>
              <a:t>, la </a:t>
            </a:r>
            <a:r>
              <a:rPr b="1" dirty="0">
                <a:latin typeface="Arial" panose="020B0604020202020204" pitchFamily="34" charset="0"/>
              </a:rPr>
              <a:t>leucine</a:t>
            </a:r>
            <a:r>
              <a:rPr dirty="0">
                <a:latin typeface="Arial" panose="020B0604020202020204" pitchFamily="34" charset="0"/>
              </a:rPr>
              <a:t>, la </a:t>
            </a:r>
            <a:r>
              <a:rPr b="1" dirty="0">
                <a:latin typeface="Arial" panose="020B0604020202020204" pitchFamily="34" charset="0"/>
              </a:rPr>
              <a:t>lysine</a:t>
            </a:r>
            <a:r>
              <a:rPr dirty="0">
                <a:latin typeface="Arial" panose="020B0604020202020204" pitchFamily="34" charset="0"/>
              </a:rPr>
              <a:t>, la </a:t>
            </a:r>
            <a:r>
              <a:rPr b="1" dirty="0">
                <a:latin typeface="Arial" panose="020B0604020202020204" pitchFamily="34" charset="0"/>
              </a:rPr>
              <a:t>méthionine</a:t>
            </a:r>
            <a:r>
              <a:rPr dirty="0">
                <a:latin typeface="Arial" panose="020B0604020202020204" pitchFamily="34" charset="0"/>
              </a:rPr>
              <a:t>, la </a:t>
            </a:r>
            <a:r>
              <a:rPr b="1" dirty="0">
                <a:latin typeface="Arial" panose="020B0604020202020204" pitchFamily="34" charset="0"/>
              </a:rPr>
              <a:t>phénylalanine</a:t>
            </a:r>
            <a:r>
              <a:rPr dirty="0">
                <a:latin typeface="Arial" panose="020B0604020202020204" pitchFamily="34" charset="0"/>
              </a:rPr>
              <a:t>, la </a:t>
            </a:r>
            <a:r>
              <a:rPr b="1" dirty="0">
                <a:latin typeface="Arial" panose="020B0604020202020204" pitchFamily="34" charset="0"/>
              </a:rPr>
              <a:t>thréonine</a:t>
            </a:r>
            <a:r>
              <a:rPr dirty="0">
                <a:latin typeface="Arial" panose="020B0604020202020204" pitchFamily="34" charset="0"/>
              </a:rPr>
              <a:t>, le </a:t>
            </a:r>
            <a:r>
              <a:rPr b="1" dirty="0">
                <a:latin typeface="Arial" panose="020B0604020202020204" pitchFamily="34" charset="0"/>
              </a:rPr>
              <a:t>tryptophane</a:t>
            </a:r>
            <a:r>
              <a:rPr dirty="0">
                <a:latin typeface="Arial" panose="020B0604020202020204" pitchFamily="34" charset="0"/>
              </a:rPr>
              <a:t>, et la </a:t>
            </a:r>
            <a:r>
              <a:rPr b="1" dirty="0">
                <a:latin typeface="Arial" panose="020B0604020202020204" pitchFamily="34" charset="0"/>
              </a:rPr>
              <a:t>valine</a:t>
            </a:r>
            <a:r>
              <a:rPr dirty="0">
                <a:latin typeface="Arial" panose="020B0604020202020204" pitchFamily="34" charset="0"/>
              </a:rPr>
              <a:t> ne peuvent pas être fabriqués par notre organisme. Au risque de déficit, ils doivent être apportés régulièrement par l'alimentation dans les bonnes proportions : ce sont les acides aminés </a:t>
            </a:r>
            <a:r>
              <a:rPr b="1" dirty="0">
                <a:latin typeface="Arial" panose="020B0604020202020204" pitchFamily="34" charset="0"/>
              </a:rPr>
              <a:t>essentiels</a:t>
            </a:r>
            <a:r>
              <a:rPr dirty="0">
                <a:latin typeface="Arial" panose="020B0604020202020204" pitchFamily="34" charset="0"/>
              </a:rPr>
              <a:t> ou </a:t>
            </a:r>
            <a:r>
              <a:rPr b="1" dirty="0">
                <a:latin typeface="Arial" panose="020B0604020202020204" pitchFamily="34" charset="0"/>
              </a:rPr>
              <a:t>indispensables</a:t>
            </a:r>
            <a:r>
              <a:rPr dirty="0">
                <a:latin typeface="Arial" panose="020B0604020202020204" pitchFamily="34" charset="0"/>
              </a:rPr>
              <a:t>.</a:t>
            </a:r>
            <a:endParaRPr dirty="0">
              <a:latin typeface="Arial" panose="020B0604020202020204" pitchFamily="34" charset="0"/>
            </a:endParaRPr>
          </a:p>
        </p:txBody>
      </p:sp>
      <p:sp>
        <p:nvSpPr>
          <p:cNvPr id="18436" name="Rectangle 3"/>
          <p:cNvSpPr/>
          <p:nvPr/>
        </p:nvSpPr>
        <p:spPr>
          <a:xfrm>
            <a:off x="228600" y="3771900"/>
            <a:ext cx="8915400" cy="2676525"/>
          </a:xfrm>
          <a:prstGeom prst="rect">
            <a:avLst/>
          </a:prstGeom>
          <a:noFill/>
          <a:ln w="9525">
            <a:noFill/>
          </a:ln>
        </p:spPr>
        <p:txBody>
          <a:bodyPr>
            <a:spAutoFit/>
          </a:bodyPr>
          <a:p>
            <a:pPr>
              <a:buFont typeface="Wingdings" panose="05000000000000000000" pitchFamily="2" charset="2"/>
              <a:buChar char="Ø"/>
            </a:pPr>
            <a:r>
              <a:rPr dirty="0">
                <a:latin typeface="Arial" panose="020B0604020202020204" pitchFamily="34" charset="0"/>
              </a:rPr>
              <a:t> Acides aminés parfois essentiels, dans certaines conditions : grossesse, croissance histidine et l’arginine devient essentielles.</a:t>
            </a:r>
            <a:endParaRPr dirty="0">
              <a:latin typeface="Arial" panose="020B0604020202020204" pitchFamily="34" charset="0"/>
            </a:endParaRPr>
          </a:p>
          <a:p>
            <a:endParaRPr dirty="0">
              <a:latin typeface="Arial" panose="020B0604020202020204" pitchFamily="34" charset="0"/>
            </a:endParaRPr>
          </a:p>
          <a:p>
            <a:pPr>
              <a:buFont typeface="Wingdings" panose="05000000000000000000" pitchFamily="2" charset="2"/>
              <a:buChar char="Ø"/>
            </a:pPr>
            <a:r>
              <a:rPr dirty="0">
                <a:latin typeface="Arial" panose="020B0604020202020204" pitchFamily="34" charset="0"/>
              </a:rPr>
              <a:t>Semi essentiels : tyrosine et la cystéine (phénylalanines et la méthionine)</a:t>
            </a:r>
            <a:br>
              <a:rPr dirty="0">
                <a:latin typeface="Arial" panose="020B0604020202020204" pitchFamily="34" charset="0"/>
              </a:rPr>
            </a:br>
            <a:br>
              <a:rPr dirty="0">
                <a:latin typeface="Arial" panose="020B0604020202020204" pitchFamily="34" charset="0"/>
              </a:rPr>
            </a:br>
            <a:endParaRPr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635" y="1146175"/>
          <a:ext cx="9144635" cy="5450840"/>
        </p:xfrm>
        <a:graphic>
          <a:graphicData uri="http://schemas.openxmlformats.org/presentationml/2006/ole">
            <mc:AlternateContent xmlns:mc="http://schemas.openxmlformats.org/markup-compatibility/2006">
              <mc:Choice xmlns:v="urn:schemas-microsoft-com:vml" Requires="v">
                <p:oleObj spid="_x0000_s5" name="" r:id="rId1" imgW="4772025" imgH="3781425" progId="Paint.Picture">
                  <p:embed/>
                </p:oleObj>
              </mc:Choice>
              <mc:Fallback>
                <p:oleObj name="" r:id="rId1" imgW="4772025" imgH="3781425" progId="Paint.Picture">
                  <p:embed/>
                  <p:pic>
                    <p:nvPicPr>
                      <p:cNvPr id="0" name="Image 4"/>
                      <p:cNvPicPr/>
                      <p:nvPr/>
                    </p:nvPicPr>
                    <p:blipFill>
                      <a:blip r:embed="rId2"/>
                      <a:stretch>
                        <a:fillRect/>
                      </a:stretch>
                    </p:blipFill>
                    <p:spPr>
                      <a:xfrm>
                        <a:off x="-635" y="1146175"/>
                        <a:ext cx="9144635" cy="5450840"/>
                      </a:xfrm>
                      <a:prstGeom prst="rect">
                        <a:avLst/>
                      </a:prstGeom>
                    </p:spPr>
                  </p:pic>
                </p:oleObj>
              </mc:Fallback>
            </mc:AlternateContent>
          </a:graphicData>
        </a:graphic>
      </p:graphicFrame>
      <p:sp>
        <p:nvSpPr>
          <p:cNvPr id="6" name="Zone de texte 5"/>
          <p:cNvSpPr txBox="1"/>
          <p:nvPr/>
        </p:nvSpPr>
        <p:spPr>
          <a:xfrm>
            <a:off x="408940" y="173355"/>
            <a:ext cx="7296785" cy="1076325"/>
          </a:xfrm>
          <a:prstGeom prst="rect">
            <a:avLst/>
          </a:prstGeom>
          <a:noFill/>
        </p:spPr>
        <p:txBody>
          <a:bodyPr wrap="square" rtlCol="0" anchor="t">
            <a:spAutoFit/>
          </a:bodyPr>
          <a:p>
            <a:pPr marR="0" algn="ctr" defTabSz="914400" fontAlgn="auto">
              <a:spcAft>
                <a:spcPts val="0"/>
              </a:spcAft>
              <a:buClrTx/>
              <a:buSzTx/>
              <a:buFontTx/>
              <a:buNone/>
              <a:defRPr/>
            </a:pP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Essential  </a:t>
            </a: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＆Non Essential Amino Acids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a:p>
            <a:pPr marR="0" algn="ctr" defTabSz="914400" fontAlgn="auto">
              <a:spcAft>
                <a:spcPts val="0"/>
              </a:spcAft>
              <a:buClrTx/>
              <a:buSzTx/>
              <a:buFontTx/>
              <a:buNone/>
              <a:defRPr/>
            </a:pP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 </a:t>
            </a:r>
            <a:endParaRPr lang="fr-FR" altLang="en-US"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0" y="-195262"/>
            <a:ext cx="9144000" cy="172212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29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sz="29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Physicochemical properties of amino acids</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9459" name="Rectangle 3"/>
          <p:cNvSpPr/>
          <p:nvPr/>
        </p:nvSpPr>
        <p:spPr>
          <a:xfrm>
            <a:off x="477838" y="1622425"/>
            <a:ext cx="8378825" cy="460375"/>
          </a:xfrm>
          <a:prstGeom prst="rect">
            <a:avLst/>
          </a:prstGeom>
          <a:noFill/>
          <a:ln w="9525">
            <a:noFill/>
          </a:ln>
        </p:spPr>
        <p:txBody>
          <a:bodyPr>
            <a:spAutoFit/>
          </a:bodyPr>
          <a:p>
            <a:pPr>
              <a:spcAft>
                <a:spcPts val="1800"/>
              </a:spcAft>
            </a:pPr>
            <a:r>
              <a:rPr b="1" dirty="0">
                <a:solidFill>
                  <a:srgbClr val="00FF00"/>
                </a:solidFill>
                <a:latin typeface="Arial" panose="020B0604020202020204" pitchFamily="34" charset="0"/>
              </a:rPr>
              <a:t>A- Solubili</a:t>
            </a:r>
            <a:r>
              <a:rPr lang="fr-FR" b="1" dirty="0">
                <a:solidFill>
                  <a:srgbClr val="00FF00"/>
                </a:solidFill>
                <a:latin typeface="Arial" panose="020B0604020202020204" pitchFamily="34" charset="0"/>
              </a:rPr>
              <a:t>ty</a:t>
            </a:r>
            <a:r>
              <a:rPr b="1" dirty="0">
                <a:solidFill>
                  <a:srgbClr val="00FF00"/>
                </a:solidFill>
                <a:latin typeface="Arial" panose="020B0604020202020204" pitchFamily="34" charset="0"/>
              </a:rPr>
              <a:t>:</a:t>
            </a:r>
            <a:endParaRPr dirty="0">
              <a:latin typeface="Arial" panose="020B0604020202020204" pitchFamily="34" charset="0"/>
            </a:endParaRPr>
          </a:p>
        </p:txBody>
      </p:sp>
      <p:sp>
        <p:nvSpPr>
          <p:cNvPr id="19460" name="Rectangle 4"/>
          <p:cNvSpPr/>
          <p:nvPr/>
        </p:nvSpPr>
        <p:spPr>
          <a:xfrm>
            <a:off x="555625" y="919163"/>
            <a:ext cx="3535045" cy="460375"/>
          </a:xfrm>
          <a:prstGeom prst="rect">
            <a:avLst/>
          </a:prstGeom>
          <a:noFill/>
          <a:ln w="9525">
            <a:noFill/>
          </a:ln>
        </p:spPr>
        <p:txBody>
          <a:bodyPr wrap="none">
            <a:spAutoFit/>
          </a:bodyPr>
          <a:p>
            <a:pPr algn="l"/>
            <a:r>
              <a:rPr b="1" dirty="0">
                <a:solidFill>
                  <a:srgbClr val="00FF00"/>
                </a:solidFill>
                <a:latin typeface="Arial" panose="020B0604020202020204" pitchFamily="34" charset="0"/>
              </a:rPr>
              <a:t>I)  </a:t>
            </a:r>
            <a:r>
              <a:rPr lang="fr-FR" b="1" dirty="0">
                <a:solidFill>
                  <a:srgbClr val="00FF00"/>
                </a:solidFill>
                <a:latin typeface="Arial" panose="020B0604020202020204" pitchFamily="34" charset="0"/>
              </a:rPr>
              <a:t>P</a:t>
            </a:r>
            <a:r>
              <a:rPr b="1" dirty="0">
                <a:solidFill>
                  <a:srgbClr val="00FF00"/>
                </a:solidFill>
                <a:latin typeface="Arial" panose="020B0604020202020204" pitchFamily="34" charset="0"/>
              </a:rPr>
              <a:t>hysi</a:t>
            </a:r>
            <a:r>
              <a:rPr lang="fr-FR" b="1" dirty="0">
                <a:solidFill>
                  <a:srgbClr val="00FF00"/>
                </a:solidFill>
                <a:latin typeface="Arial" panose="020B0604020202020204" pitchFamily="34" charset="0"/>
              </a:rPr>
              <a:t>cal </a:t>
            </a:r>
            <a:r>
              <a:rPr lang="fr-FR" b="1" dirty="0">
                <a:solidFill>
                  <a:srgbClr val="00FF00"/>
                </a:solidFill>
                <a:sym typeface="+mn-ea"/>
              </a:rPr>
              <a:t>p</a:t>
            </a:r>
            <a:r>
              <a:rPr b="1" dirty="0">
                <a:solidFill>
                  <a:srgbClr val="00FF00"/>
                </a:solidFill>
                <a:sym typeface="+mn-ea"/>
              </a:rPr>
              <a:t>ropr</a:t>
            </a:r>
            <a:r>
              <a:rPr lang="fr-FR" b="1" dirty="0">
                <a:solidFill>
                  <a:srgbClr val="00FF00"/>
                </a:solidFill>
                <a:sym typeface="+mn-ea"/>
              </a:rPr>
              <a:t>e</a:t>
            </a:r>
            <a:r>
              <a:rPr b="1" dirty="0">
                <a:solidFill>
                  <a:srgbClr val="00FF00"/>
                </a:solidFill>
                <a:sym typeface="+mn-ea"/>
              </a:rPr>
              <a:t>t</a:t>
            </a:r>
            <a:r>
              <a:rPr lang="fr-FR" b="1" dirty="0">
                <a:solidFill>
                  <a:srgbClr val="00FF00"/>
                </a:solidFill>
                <a:sym typeface="+mn-ea"/>
              </a:rPr>
              <a:t>ie</a:t>
            </a:r>
            <a:r>
              <a:rPr b="1" dirty="0">
                <a:solidFill>
                  <a:srgbClr val="00FF00"/>
                </a:solidFill>
                <a:sym typeface="+mn-ea"/>
              </a:rPr>
              <a:t>s</a:t>
            </a:r>
            <a:r>
              <a:rPr b="1" dirty="0">
                <a:solidFill>
                  <a:srgbClr val="00FF00"/>
                </a:solidFill>
                <a:latin typeface="Arial" panose="020B0604020202020204" pitchFamily="34" charset="0"/>
              </a:rPr>
              <a:t> :</a:t>
            </a:r>
            <a:endParaRPr dirty="0">
              <a:solidFill>
                <a:srgbClr val="00FF00"/>
              </a:solidFill>
              <a:latin typeface="Arial" panose="020B0604020202020204" pitchFamily="34" charset="0"/>
            </a:endParaRPr>
          </a:p>
        </p:txBody>
      </p:sp>
      <p:sp>
        <p:nvSpPr>
          <p:cNvPr id="19461" name="Rectangle 4"/>
          <p:cNvSpPr/>
          <p:nvPr/>
        </p:nvSpPr>
        <p:spPr>
          <a:xfrm>
            <a:off x="463550" y="4124325"/>
            <a:ext cx="8256588" cy="1200150"/>
          </a:xfrm>
          <a:prstGeom prst="rect">
            <a:avLst/>
          </a:prstGeom>
          <a:noFill/>
          <a:ln w="9525">
            <a:noFill/>
          </a:ln>
        </p:spPr>
        <p:txBody>
          <a:bodyPr>
            <a:spAutoFit/>
          </a:bodyPr>
          <a:p>
            <a:r>
              <a:rPr dirty="0">
                <a:latin typeface="Arial" panose="020B0604020202020204" pitchFamily="34" charset="0"/>
              </a:rPr>
              <a:t>Tous les acides aminés peuvent dans des conditions convenables être obtenus expérimentalement pures sous forme de cristaux.</a:t>
            </a:r>
            <a:endParaRPr dirty="0">
              <a:latin typeface="Arial" panose="020B0604020202020204" pitchFamily="34" charset="0"/>
            </a:endParaRPr>
          </a:p>
        </p:txBody>
      </p:sp>
      <p:sp>
        <p:nvSpPr>
          <p:cNvPr id="19462" name="Rectangle 5"/>
          <p:cNvSpPr/>
          <p:nvPr/>
        </p:nvSpPr>
        <p:spPr>
          <a:xfrm>
            <a:off x="409575" y="2144713"/>
            <a:ext cx="8570913" cy="1570037"/>
          </a:xfrm>
          <a:prstGeom prst="rect">
            <a:avLst/>
          </a:prstGeom>
          <a:noFill/>
          <a:ln w="9525">
            <a:noFill/>
          </a:ln>
        </p:spPr>
        <p:txBody>
          <a:bodyPr>
            <a:spAutoFit/>
          </a:bodyPr>
          <a:p>
            <a:r>
              <a:rPr dirty="0">
                <a:latin typeface="Arial" panose="020B0604020202020204" pitchFamily="34" charset="0"/>
              </a:rPr>
              <a:t>Les plus solubles dans l’eau sont les plus petit (glycocolle) ou ceux qui portent des radicaux mouillables comme , ou (sérine), les acides aminés à long chaine carbonnée sont peu solubles dans l’eau.</a:t>
            </a:r>
            <a:endParaRPr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1"/>
          <p:cNvSpPr/>
          <p:nvPr/>
        </p:nvSpPr>
        <p:spPr>
          <a:xfrm>
            <a:off x="409575" y="41275"/>
            <a:ext cx="6564313" cy="461963"/>
          </a:xfrm>
          <a:prstGeom prst="rect">
            <a:avLst/>
          </a:prstGeom>
          <a:noFill/>
          <a:ln w="9525">
            <a:noFill/>
          </a:ln>
        </p:spPr>
        <p:txBody>
          <a:bodyPr>
            <a:spAutoFit/>
          </a:bodyPr>
          <a:p>
            <a:r>
              <a:rPr b="1" dirty="0">
                <a:solidFill>
                  <a:srgbClr val="00FF00"/>
                </a:solidFill>
                <a:latin typeface="Arial" panose="020B0604020202020204" pitchFamily="34" charset="0"/>
              </a:rPr>
              <a:t>B- Stéréochimie des acides α aminés :</a:t>
            </a:r>
            <a:endParaRPr b="1" dirty="0">
              <a:solidFill>
                <a:srgbClr val="00FF00"/>
              </a:solidFill>
              <a:latin typeface="Arial" panose="020B0604020202020204" pitchFamily="34" charset="0"/>
            </a:endParaRPr>
          </a:p>
        </p:txBody>
      </p:sp>
      <p:sp>
        <p:nvSpPr>
          <p:cNvPr id="4" name="Espace réservé du contenu 2"/>
          <p:cNvSpPr txBox="1"/>
          <p:nvPr/>
        </p:nvSpPr>
        <p:spPr>
          <a:xfrm>
            <a:off x="165100" y="736600"/>
            <a:ext cx="6003925" cy="5043488"/>
          </a:xfrm>
          <a:prstGeom prst="rect">
            <a:avLst/>
          </a:prstGeom>
        </p:spPr>
        <p:txBody>
          <a:bodyPr>
            <a:normAutofit fontScale="92500" lnSpcReduction="20000"/>
          </a:bodyPr>
          <a:lstStyle/>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Les acides aminés comprennent tous, 1 ou 2 carbones asymétriques: ce sont des molécules chirales, à l</a:t>
            </a:r>
            <a:r>
              <a:rPr kumimoji="0" lang="fr-FR" altLang="en-US"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
            </a: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exception de la glycine.</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L</a:t>
            </a:r>
            <a:r>
              <a:rPr kumimoji="0" lang="fr-FR" altLang="en-US"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
            </a: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atome de carbone asymétriques appelé </a:t>
            </a:r>
            <a:r>
              <a:rPr kumimoji="0" lang="fr-FR" b="1" i="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centre de la chiralité </a:t>
            </a: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est lié à quatre substituant différents.</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Tx/>
              <a:buNone/>
              <a:defRPr/>
            </a:pP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640715" marR="0" lvl="1" indent="-283210" algn="l" defTabSz="914400" rtl="0" eaLnBrk="1" fontAlgn="auto" latinLnBrk="0" hangingPunct="1">
              <a:lnSpc>
                <a:spcPct val="100000"/>
              </a:lnSpc>
              <a:spcBef>
                <a:spcPct val="20000"/>
              </a:spcBef>
              <a:spcAft>
                <a:spcPts val="0"/>
              </a:spcAft>
              <a:buClr>
                <a:schemeClr val="accent2"/>
              </a:buClr>
              <a:buSzTx/>
              <a:buFont typeface="Wingdings 2" panose="05020102010507070707"/>
              <a:buChar char=""/>
              <a:defRPr/>
            </a:pPr>
            <a:r>
              <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Il existe 2 stéréo-isomères de configuration différentes</a:t>
            </a: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640080" marR="0" lvl="1" indent="-237490" algn="just" defTabSz="914400" rtl="0" eaLnBrk="1" fontAlgn="auto" latinLnBrk="0" hangingPunct="1">
              <a:lnSpc>
                <a:spcPct val="100000"/>
              </a:lnSpc>
              <a:spcBef>
                <a:spcPct val="20000"/>
              </a:spcBef>
              <a:spcAft>
                <a:spcPts val="0"/>
              </a:spcAft>
              <a:buClr>
                <a:schemeClr val="accent2"/>
              </a:buClr>
              <a:buSzTx/>
              <a:buFontTx/>
              <a:buNone/>
              <a:defRPr/>
            </a:pPr>
            <a:r>
              <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D-acide aminé et L-acide aminé</a:t>
            </a: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640080" marR="0" lvl="1" indent="-237490" algn="just" defTabSz="914400" rtl="0" eaLnBrk="1" fontAlgn="auto" latinLnBrk="0" hangingPunct="1">
              <a:lnSpc>
                <a:spcPct val="100000"/>
              </a:lnSpc>
              <a:spcBef>
                <a:spcPct val="20000"/>
              </a:spcBef>
              <a:spcAft>
                <a:spcPts val="0"/>
              </a:spcAft>
              <a:buClr>
                <a:schemeClr val="accent2"/>
              </a:buClr>
              <a:buSzTx/>
              <a:buFont typeface="Verdana" panose="020B0604030504040204"/>
              <a:buChar char="◦"/>
              <a:defRPr/>
            </a:pP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indent="-283210" algn="just" defTabSz="914400" fontAlgn="auto">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Ils sont appelées </a:t>
            </a:r>
            <a:r>
              <a:rPr kumimoji="0" lang="fr-FR" altLang="en-US"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
            </a:r>
            <a:r>
              <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énantiomères</a:t>
            </a:r>
            <a:r>
              <a:rPr kumimoji="0" lang="fr-FR" altLang="en-US"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
            </a:r>
            <a:r>
              <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 (non superposables; images l</a:t>
            </a:r>
            <a:r>
              <a:rPr kumimoji="0" lang="fr-FR" altLang="en-US"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
            </a:r>
            <a:r>
              <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un de l</a:t>
            </a:r>
            <a:r>
              <a:rPr kumimoji="0" lang="fr-FR" altLang="en-US"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t>
            </a:r>
            <a:r>
              <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autre dans un miroir) </a:t>
            </a:r>
            <a:endParaRPr kumimoji="0" lang="fr-FR" altLang="ja-JP"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65760" marR="0" indent="-283210" defTabSz="914400" fontAlgn="auto">
              <a:spcBef>
                <a:spcPct val="20000"/>
              </a:spcBef>
              <a:spcAft>
                <a:spcPts val="0"/>
              </a:spcAft>
              <a:buClr>
                <a:schemeClr val="hlink"/>
              </a:buClr>
              <a:buSzPct val="90000"/>
              <a:buFont typeface="Wingdings 2" panose="05020102010507070707"/>
              <a:buChar char=""/>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20484" name="Picture 4"/>
          <p:cNvPicPr>
            <a:picLocks noChangeAspect="1"/>
          </p:cNvPicPr>
          <p:nvPr/>
        </p:nvPicPr>
        <p:blipFill>
          <a:blip r:embed="rId1"/>
          <a:stretch>
            <a:fillRect/>
          </a:stretch>
        </p:blipFill>
        <p:spPr>
          <a:xfrm>
            <a:off x="6370638" y="1692275"/>
            <a:ext cx="2595562" cy="2876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05740" y="274638"/>
            <a:ext cx="8229600" cy="654050"/>
          </a:xfrm>
          <a:prstGeom prst="rect">
            <a:avLst/>
          </a:prstGeom>
        </p:spPr>
        <p:txBody>
          <a:bodyPr/>
          <a:lstStyle/>
          <a:p>
            <a:pPr marR="0" algn="ctr" defTabSz="914400" fontAlgn="auto">
              <a:spcAft>
                <a:spcPts val="0"/>
              </a:spcAft>
              <a:buClrTx/>
              <a:buSzTx/>
              <a:buFontTx/>
              <a:buNone/>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 and L </a:t>
            </a: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Notation</a:t>
            </a:r>
            <a:endPar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sym typeface="+mn-ea"/>
            </a:endParaRPr>
          </a:p>
        </p:txBody>
      </p:sp>
      <p:sp>
        <p:nvSpPr>
          <p:cNvPr id="5" name="Espace réservé du contenu 2"/>
          <p:cNvSpPr txBox="1"/>
          <p:nvPr/>
        </p:nvSpPr>
        <p:spPr>
          <a:xfrm>
            <a:off x="346075" y="4983163"/>
            <a:ext cx="8715375" cy="928688"/>
          </a:xfrm>
          <a:prstGeom prst="rect">
            <a:avLst/>
          </a:prstGeom>
        </p:spPr>
        <p:txBody>
          <a:bodyPr/>
          <a:lstStyle/>
          <a:p>
            <a:pPr marL="342900" marR="0" indent="-342900" algn="l"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As a general rule, amino acids present in natural proteins belong to the L-series.</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R="0" defTabSz="914400">
              <a:lnSpc>
                <a:spcPct val="115000"/>
              </a:lnSpc>
              <a:spcBef>
                <a:spcPct val="20000"/>
              </a:spcBef>
              <a:buClr>
                <a:schemeClr val="hlink"/>
              </a:buClr>
              <a:buSzPct val="90000"/>
              <a:buFont typeface="Wingdings" panose="05000000000000000000" pitchFamily="2" charset="2"/>
              <a:defRPr/>
            </a:pPr>
            <a:endParaRPr kumimoji="0" lang="fr-FR" b="1" kern="0" cap="none" spc="0" normalizeH="0" baseline="0" noProof="0" dirty="0">
              <a:solidFill>
                <a:srgbClr val="0000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R="0" defTabSz="914400">
              <a:lnSpc>
                <a:spcPct val="115000"/>
              </a:lnSpc>
              <a:spcBef>
                <a:spcPct val="20000"/>
              </a:spcBef>
              <a:buClr>
                <a:schemeClr val="hlink"/>
              </a:buClr>
              <a:buSzPct val="90000"/>
              <a:buFont typeface="Wingdings" panose="05000000000000000000" pitchFamily="2" charset="2"/>
              <a:defRPr/>
            </a:pPr>
            <a:endPar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p:txBody>
      </p:sp>
      <p:grpSp>
        <p:nvGrpSpPr>
          <p:cNvPr id="9" name="Group 59"/>
          <p:cNvGrpSpPr/>
          <p:nvPr/>
        </p:nvGrpSpPr>
        <p:grpSpPr>
          <a:xfrm>
            <a:off x="865187" y="1553210"/>
            <a:ext cx="2478088" cy="2428875"/>
            <a:chOff x="1661" y="2450"/>
            <a:chExt cx="1561" cy="1530"/>
          </a:xfrm>
        </p:grpSpPr>
        <p:grpSp>
          <p:nvGrpSpPr>
            <p:cNvPr id="22553" name="Group 53"/>
            <p:cNvGrpSpPr/>
            <p:nvPr/>
          </p:nvGrpSpPr>
          <p:grpSpPr>
            <a:xfrm>
              <a:off x="1661" y="2450"/>
              <a:ext cx="1489" cy="1192"/>
              <a:chOff x="1661" y="2450"/>
              <a:chExt cx="1489" cy="1192"/>
            </a:xfrm>
          </p:grpSpPr>
          <p:grpSp>
            <p:nvGrpSpPr>
              <p:cNvPr id="22555" name="Group 25"/>
              <p:cNvGrpSpPr/>
              <p:nvPr/>
            </p:nvGrpSpPr>
            <p:grpSpPr>
              <a:xfrm>
                <a:off x="2421" y="2450"/>
                <a:ext cx="696" cy="1192"/>
                <a:chOff x="1432" y="3452"/>
                <a:chExt cx="696" cy="1192"/>
              </a:xfrm>
            </p:grpSpPr>
            <p:sp>
              <p:nvSpPr>
                <p:cNvPr id="22562" name="Text Box 26"/>
                <p:cNvSpPr txBox="1"/>
                <p:nvPr/>
              </p:nvSpPr>
              <p:spPr>
                <a:xfrm>
                  <a:off x="1447" y="4354"/>
                  <a:ext cx="254" cy="290"/>
                </a:xfrm>
                <a:prstGeom prst="rect">
                  <a:avLst/>
                </a:prstGeom>
                <a:noFill/>
                <a:ln w="9525">
                  <a:noFill/>
                </a:ln>
              </p:spPr>
              <p:txBody>
                <a:bodyPr wrap="none">
                  <a:spAutoFit/>
                </a:bodyPr>
                <a:p>
                  <a:r>
                    <a:rPr lang="fr-FR" b="1" dirty="0">
                      <a:latin typeface="Arial" panose="020B0604020202020204" pitchFamily="34" charset="0"/>
                    </a:rPr>
                    <a:t>R</a:t>
                  </a:r>
                  <a:endParaRPr lang="fr-FR" b="1" dirty="0">
                    <a:latin typeface="Arial" panose="020B0604020202020204" pitchFamily="34" charset="0"/>
                  </a:endParaRPr>
                </a:p>
              </p:txBody>
            </p:sp>
            <p:sp>
              <p:nvSpPr>
                <p:cNvPr id="22563" name="Text Box 27"/>
                <p:cNvSpPr txBox="1"/>
                <p:nvPr/>
              </p:nvSpPr>
              <p:spPr>
                <a:xfrm>
                  <a:off x="1437" y="3452"/>
                  <a:ext cx="691"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OOH</a:t>
                  </a:r>
                  <a:endParaRPr lang="fr-FR" b="1" dirty="0">
                    <a:latin typeface="Arial" panose="020B0604020202020204" pitchFamily="34" charset="0"/>
                  </a:endParaRPr>
                </a:p>
              </p:txBody>
            </p:sp>
            <p:sp>
              <p:nvSpPr>
                <p:cNvPr id="22564" name="Text Box 28"/>
                <p:cNvSpPr txBox="1"/>
                <p:nvPr/>
              </p:nvSpPr>
              <p:spPr>
                <a:xfrm>
                  <a:off x="1432" y="3923"/>
                  <a:ext cx="255" cy="288"/>
                </a:xfrm>
                <a:prstGeom prst="rect">
                  <a:avLst/>
                </a:prstGeom>
                <a:noFill/>
                <a:ln w="9525">
                  <a:noFill/>
                </a:ln>
              </p:spPr>
              <p:txBody>
                <a:bodyPr wrap="none">
                  <a:spAutoFit/>
                </a:bodyPr>
                <a:p>
                  <a:r>
                    <a:rPr b="1" dirty="0">
                      <a:latin typeface="Arial" panose="020B0604020202020204" pitchFamily="34" charset="0"/>
                    </a:rPr>
                    <a:t>C</a:t>
                  </a:r>
                  <a:endParaRPr b="1" dirty="0">
                    <a:latin typeface="Arial" panose="020B0604020202020204" pitchFamily="34" charset="0"/>
                  </a:endParaRPr>
                </a:p>
              </p:txBody>
            </p:sp>
            <p:sp>
              <p:nvSpPr>
                <p:cNvPr id="22565"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22566"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22556" name="Group 46"/>
              <p:cNvGrpSpPr/>
              <p:nvPr/>
            </p:nvGrpSpPr>
            <p:grpSpPr>
              <a:xfrm>
                <a:off x="2637" y="2912"/>
                <a:ext cx="513" cy="290"/>
                <a:chOff x="2646" y="2912"/>
                <a:chExt cx="513" cy="290"/>
              </a:xfrm>
            </p:grpSpPr>
            <p:sp>
              <p:nvSpPr>
                <p:cNvPr id="22560" name="Text Box 40"/>
                <p:cNvSpPr txBox="1"/>
                <p:nvPr/>
              </p:nvSpPr>
              <p:spPr>
                <a:xfrm>
                  <a:off x="2905" y="2912"/>
                  <a:ext cx="254" cy="290"/>
                </a:xfrm>
                <a:prstGeom prst="rect">
                  <a:avLst/>
                </a:prstGeom>
                <a:noFill/>
                <a:ln w="9525">
                  <a:noFill/>
                </a:ln>
              </p:spPr>
              <p:txBody>
                <a:bodyPr wrap="none">
                  <a:spAutoFit/>
                </a:bodyPr>
                <a:p>
                  <a:r>
                    <a:rPr lang="fr-FR" b="1" dirty="0">
                      <a:solidFill>
                        <a:schemeClr val="tx1"/>
                      </a:solidFill>
                      <a:latin typeface="Arial" panose="020B0604020202020204" pitchFamily="34" charset="0"/>
                    </a:rPr>
                    <a:t>H</a:t>
                  </a:r>
                  <a:endParaRPr lang="fr-FR" b="1" baseline="-25000" dirty="0">
                    <a:solidFill>
                      <a:schemeClr val="tx1"/>
                    </a:solidFill>
                    <a:latin typeface="Arial" panose="020B0604020202020204" pitchFamily="34" charset="0"/>
                  </a:endParaRPr>
                </a:p>
              </p:txBody>
            </p:sp>
            <p:sp>
              <p:nvSpPr>
                <p:cNvPr id="22561" name="Line 42"/>
                <p:cNvSpPr/>
                <p:nvPr/>
              </p:nvSpPr>
              <p:spPr>
                <a:xfrm>
                  <a:off x="2646" y="3065"/>
                  <a:ext cx="283" cy="0"/>
                </a:xfrm>
                <a:prstGeom prst="line">
                  <a:avLst/>
                </a:prstGeom>
                <a:ln w="38100" cap="flat" cmpd="sng">
                  <a:solidFill>
                    <a:schemeClr val="tx1"/>
                  </a:solidFill>
                  <a:prstDash val="solid"/>
                  <a:headEnd type="none" w="med" len="med"/>
                  <a:tailEnd type="none" w="med" len="med"/>
                </a:ln>
              </p:spPr>
            </p:sp>
          </p:grpSp>
          <p:grpSp>
            <p:nvGrpSpPr>
              <p:cNvPr id="22557" name="Group 45"/>
              <p:cNvGrpSpPr/>
              <p:nvPr/>
            </p:nvGrpSpPr>
            <p:grpSpPr>
              <a:xfrm>
                <a:off x="1661" y="2921"/>
                <a:ext cx="793" cy="282"/>
                <a:chOff x="1661" y="2921"/>
                <a:chExt cx="793" cy="282"/>
              </a:xfrm>
            </p:grpSpPr>
            <p:sp>
              <p:nvSpPr>
                <p:cNvPr id="22558" name="Text Box 39"/>
                <p:cNvSpPr txBox="1"/>
                <p:nvPr/>
              </p:nvSpPr>
              <p:spPr>
                <a:xfrm>
                  <a:off x="1661" y="2921"/>
                  <a:ext cx="500" cy="282"/>
                </a:xfrm>
                <a:prstGeom prst="rect">
                  <a:avLst/>
                </a:prstGeom>
                <a:noFill/>
                <a:ln w="9525">
                  <a:noFill/>
                </a:ln>
              </p:spPr>
              <p:txBody>
                <a:bodyPr wrap="none">
                  <a:spAutoFit/>
                </a:bodyPr>
                <a:p>
                  <a:r>
                    <a:rPr lang="fr-FR" b="1" dirty="0">
                      <a:solidFill>
                        <a:srgbClr val="FF0000"/>
                      </a:solidFill>
                      <a:latin typeface="Arial" panose="020B0604020202020204" pitchFamily="34" charset="0"/>
                    </a:rPr>
                    <a:t>2HN</a:t>
                  </a:r>
                  <a:endParaRPr lang="fr-FR" b="1" dirty="0">
                    <a:solidFill>
                      <a:srgbClr val="FF0000"/>
                    </a:solidFill>
                    <a:latin typeface="Arial" panose="020B0604020202020204" pitchFamily="34" charset="0"/>
                  </a:endParaRPr>
                </a:p>
              </p:txBody>
            </p:sp>
            <p:sp>
              <p:nvSpPr>
                <p:cNvPr id="22559" name="Line 44"/>
                <p:cNvSpPr/>
                <p:nvPr/>
              </p:nvSpPr>
              <p:spPr>
                <a:xfrm>
                  <a:off x="2171" y="3058"/>
                  <a:ext cx="283" cy="0"/>
                </a:xfrm>
                <a:prstGeom prst="line">
                  <a:avLst/>
                </a:prstGeom>
                <a:ln w="38100" cap="flat" cmpd="sng">
                  <a:solidFill>
                    <a:srgbClr val="FF0000"/>
                  </a:solidFill>
                  <a:prstDash val="solid"/>
                  <a:headEnd type="none" w="med" len="med"/>
                  <a:tailEnd type="none" w="med" len="med"/>
                </a:ln>
              </p:spPr>
            </p:sp>
          </p:grpSp>
        </p:grpSp>
        <p:sp>
          <p:nvSpPr>
            <p:cNvPr id="22554" name="Text Box 56"/>
            <p:cNvSpPr txBox="1"/>
            <p:nvPr/>
          </p:nvSpPr>
          <p:spPr>
            <a:xfrm>
              <a:off x="1866" y="3690"/>
              <a:ext cx="1356" cy="290"/>
            </a:xfrm>
            <a:prstGeom prst="rect">
              <a:avLst/>
            </a:prstGeom>
            <a:noFill/>
            <a:ln w="9525" cap="flat" cmpd="sng">
              <a:solidFill>
                <a:srgbClr val="800080"/>
              </a:solidFill>
              <a:prstDash val="solid"/>
              <a:miter/>
              <a:headEnd type="none" w="med" len="med"/>
              <a:tailEnd type="none" w="med" len="med"/>
            </a:ln>
          </p:spPr>
          <p:txBody>
            <a:bodyPr wrap="none">
              <a:spAutoFit/>
            </a:bodyPr>
            <a:p>
              <a:r>
                <a:rPr lang="fr-FR" b="1" dirty="0">
                  <a:solidFill>
                    <a:srgbClr val="00FF00"/>
                  </a:solidFill>
                  <a:latin typeface="Arial" panose="020B0604020202020204" pitchFamily="34" charset="0"/>
                </a:rPr>
                <a:t>L-Amino Acid</a:t>
              </a:r>
              <a:endParaRPr lang="fr-FR" b="1" dirty="0">
                <a:solidFill>
                  <a:srgbClr val="00FF00"/>
                </a:solidFill>
                <a:latin typeface="Arial" panose="020B0604020202020204" pitchFamily="34" charset="0"/>
              </a:endParaRPr>
            </a:p>
          </p:txBody>
        </p:sp>
      </p:grpSp>
      <p:grpSp>
        <p:nvGrpSpPr>
          <p:cNvPr id="25" name="Group 59"/>
          <p:cNvGrpSpPr/>
          <p:nvPr/>
        </p:nvGrpSpPr>
        <p:grpSpPr>
          <a:xfrm>
            <a:off x="5801360" y="1464945"/>
            <a:ext cx="2368550" cy="2428875"/>
            <a:chOff x="1866" y="2450"/>
            <a:chExt cx="1492" cy="1530"/>
          </a:xfrm>
        </p:grpSpPr>
        <p:grpSp>
          <p:nvGrpSpPr>
            <p:cNvPr id="26" name="Group 53"/>
            <p:cNvGrpSpPr/>
            <p:nvPr/>
          </p:nvGrpSpPr>
          <p:grpSpPr>
            <a:xfrm>
              <a:off x="1958" y="2450"/>
              <a:ext cx="1400" cy="1192"/>
              <a:chOff x="1958" y="2450"/>
              <a:chExt cx="1400" cy="1192"/>
            </a:xfrm>
          </p:grpSpPr>
          <p:grpSp>
            <p:nvGrpSpPr>
              <p:cNvPr id="27" name="Group 25"/>
              <p:cNvGrpSpPr/>
              <p:nvPr/>
            </p:nvGrpSpPr>
            <p:grpSpPr>
              <a:xfrm>
                <a:off x="2421" y="2450"/>
                <a:ext cx="696" cy="1192"/>
                <a:chOff x="1432" y="3452"/>
                <a:chExt cx="696" cy="1192"/>
              </a:xfrm>
            </p:grpSpPr>
            <p:sp>
              <p:nvSpPr>
                <p:cNvPr id="28" name="Text Box 26"/>
                <p:cNvSpPr txBox="1"/>
                <p:nvPr/>
              </p:nvSpPr>
              <p:spPr>
                <a:xfrm>
                  <a:off x="1447" y="4354"/>
                  <a:ext cx="254" cy="290"/>
                </a:xfrm>
                <a:prstGeom prst="rect">
                  <a:avLst/>
                </a:prstGeom>
                <a:noFill/>
                <a:ln w="9525">
                  <a:noFill/>
                </a:ln>
              </p:spPr>
              <p:txBody>
                <a:bodyPr wrap="none">
                  <a:spAutoFit/>
                </a:bodyPr>
                <a:p>
                  <a:r>
                    <a:rPr lang="fr-FR" b="1" dirty="0">
                      <a:latin typeface="Arial" panose="020B0604020202020204" pitchFamily="34" charset="0"/>
                    </a:rPr>
                    <a:t>R</a:t>
                  </a:r>
                  <a:endParaRPr lang="fr-FR" b="1" dirty="0">
                    <a:latin typeface="Arial" panose="020B0604020202020204" pitchFamily="34" charset="0"/>
                  </a:endParaRPr>
                </a:p>
              </p:txBody>
            </p:sp>
            <p:sp>
              <p:nvSpPr>
                <p:cNvPr id="29" name="Text Box 27"/>
                <p:cNvSpPr txBox="1"/>
                <p:nvPr/>
              </p:nvSpPr>
              <p:spPr>
                <a:xfrm>
                  <a:off x="1437" y="3452"/>
                  <a:ext cx="691"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OOH</a:t>
                  </a:r>
                  <a:endParaRPr lang="fr-FR" b="1" dirty="0">
                    <a:latin typeface="Arial" panose="020B0604020202020204" pitchFamily="34" charset="0"/>
                  </a:endParaRPr>
                </a:p>
              </p:txBody>
            </p:sp>
            <p:sp>
              <p:nvSpPr>
                <p:cNvPr id="30" name="Text Box 28"/>
                <p:cNvSpPr txBox="1"/>
                <p:nvPr/>
              </p:nvSpPr>
              <p:spPr>
                <a:xfrm>
                  <a:off x="1432" y="3923"/>
                  <a:ext cx="255" cy="288"/>
                </a:xfrm>
                <a:prstGeom prst="rect">
                  <a:avLst/>
                </a:prstGeom>
                <a:noFill/>
                <a:ln w="9525">
                  <a:noFill/>
                </a:ln>
              </p:spPr>
              <p:txBody>
                <a:bodyPr wrap="none">
                  <a:spAutoFit/>
                </a:bodyPr>
                <a:p>
                  <a:r>
                    <a:rPr b="1" dirty="0">
                      <a:latin typeface="Arial" panose="020B0604020202020204" pitchFamily="34" charset="0"/>
                    </a:rPr>
                    <a:t>C</a:t>
                  </a:r>
                  <a:endParaRPr b="1" dirty="0">
                    <a:latin typeface="Arial" panose="020B0604020202020204" pitchFamily="34" charset="0"/>
                  </a:endParaRPr>
                </a:p>
              </p:txBody>
            </p:sp>
            <p:sp>
              <p:nvSpPr>
                <p:cNvPr id="31"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32"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33" name="Group 46"/>
              <p:cNvGrpSpPr/>
              <p:nvPr/>
            </p:nvGrpSpPr>
            <p:grpSpPr>
              <a:xfrm>
                <a:off x="2637" y="2912"/>
                <a:ext cx="721" cy="290"/>
                <a:chOff x="2646" y="2912"/>
                <a:chExt cx="721" cy="290"/>
              </a:xfrm>
            </p:grpSpPr>
            <p:sp>
              <p:nvSpPr>
                <p:cNvPr id="34" name="Text Box 40"/>
                <p:cNvSpPr txBox="1"/>
                <p:nvPr/>
              </p:nvSpPr>
              <p:spPr>
                <a:xfrm>
                  <a:off x="2905" y="2912"/>
                  <a:ext cx="462" cy="290"/>
                </a:xfrm>
                <a:prstGeom prst="rect">
                  <a:avLst/>
                </a:prstGeom>
                <a:noFill/>
                <a:ln w="9525">
                  <a:noFill/>
                </a:ln>
              </p:spPr>
              <p:txBody>
                <a:bodyPr wrap="none">
                  <a:spAutoFit/>
                </a:bodyPr>
                <a:p>
                  <a:r>
                    <a:rPr lang="fr-FR" b="1" dirty="0">
                      <a:solidFill>
                        <a:srgbClr val="FF0000"/>
                      </a:solidFill>
                      <a:latin typeface="Arial" panose="020B0604020202020204" pitchFamily="34" charset="0"/>
                    </a:rPr>
                    <a:t>NH</a:t>
                  </a:r>
                  <a:r>
                    <a:rPr lang="fr-FR" b="1" baseline="-25000" dirty="0">
                      <a:solidFill>
                        <a:srgbClr val="FF0000"/>
                      </a:solidFill>
                      <a:latin typeface="Arial" panose="020B0604020202020204" pitchFamily="34" charset="0"/>
                    </a:rPr>
                    <a:t>2</a:t>
                  </a:r>
                  <a:endParaRPr lang="fr-FR" b="1" baseline="-25000" dirty="0">
                    <a:solidFill>
                      <a:srgbClr val="FF0000"/>
                    </a:solidFill>
                    <a:latin typeface="Arial" panose="020B0604020202020204" pitchFamily="34" charset="0"/>
                  </a:endParaRPr>
                </a:p>
              </p:txBody>
            </p:sp>
            <p:sp>
              <p:nvSpPr>
                <p:cNvPr id="35" name="Line 42"/>
                <p:cNvSpPr/>
                <p:nvPr/>
              </p:nvSpPr>
              <p:spPr>
                <a:xfrm>
                  <a:off x="2646" y="3065"/>
                  <a:ext cx="283" cy="0"/>
                </a:xfrm>
                <a:prstGeom prst="line">
                  <a:avLst/>
                </a:prstGeom>
                <a:ln w="38100" cap="flat" cmpd="sng">
                  <a:solidFill>
                    <a:srgbClr val="FF0000"/>
                  </a:solidFill>
                  <a:prstDash val="solid"/>
                  <a:headEnd type="none" w="med" len="med"/>
                  <a:tailEnd type="none" w="med" len="med"/>
                </a:ln>
              </p:spPr>
            </p:sp>
          </p:grpSp>
          <p:grpSp>
            <p:nvGrpSpPr>
              <p:cNvPr id="36" name="Group 45"/>
              <p:cNvGrpSpPr/>
              <p:nvPr/>
            </p:nvGrpSpPr>
            <p:grpSpPr>
              <a:xfrm>
                <a:off x="1958" y="2921"/>
                <a:ext cx="496" cy="288"/>
                <a:chOff x="1958" y="2921"/>
                <a:chExt cx="496" cy="288"/>
              </a:xfrm>
            </p:grpSpPr>
            <p:sp>
              <p:nvSpPr>
                <p:cNvPr id="37" name="Text Box 39"/>
                <p:cNvSpPr txBox="1"/>
                <p:nvPr/>
              </p:nvSpPr>
              <p:spPr>
                <a:xfrm>
                  <a:off x="1958" y="2921"/>
                  <a:ext cx="255" cy="288"/>
                </a:xfrm>
                <a:prstGeom prst="rect">
                  <a:avLst/>
                </a:prstGeom>
                <a:noFill/>
                <a:ln w="9525">
                  <a:noFill/>
                </a:ln>
              </p:spPr>
              <p:txBody>
                <a:bodyPr wrap="none">
                  <a:spAutoFit/>
                </a:bodyPr>
                <a:p>
                  <a:r>
                    <a:rPr b="1" dirty="0">
                      <a:latin typeface="Arial" panose="020B0604020202020204" pitchFamily="34" charset="0"/>
                    </a:rPr>
                    <a:t>H</a:t>
                  </a:r>
                  <a:endParaRPr b="1" dirty="0">
                    <a:latin typeface="Arial" panose="020B0604020202020204" pitchFamily="34" charset="0"/>
                  </a:endParaRPr>
                </a:p>
              </p:txBody>
            </p:sp>
            <p:sp>
              <p:nvSpPr>
                <p:cNvPr id="38"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39" name="Text Box 56"/>
            <p:cNvSpPr txBox="1"/>
            <p:nvPr/>
          </p:nvSpPr>
          <p:spPr>
            <a:xfrm>
              <a:off x="1866" y="3690"/>
              <a:ext cx="1377" cy="290"/>
            </a:xfrm>
            <a:prstGeom prst="rect">
              <a:avLst/>
            </a:prstGeom>
            <a:noFill/>
            <a:ln w="9525" cap="flat" cmpd="sng">
              <a:solidFill>
                <a:srgbClr val="800080"/>
              </a:solidFill>
              <a:prstDash val="solid"/>
              <a:miter/>
              <a:headEnd type="none" w="med" len="med"/>
              <a:tailEnd type="none" w="med" len="med"/>
            </a:ln>
          </p:spPr>
          <p:txBody>
            <a:bodyPr wrap="none">
              <a:spAutoFit/>
            </a:bodyPr>
            <a:p>
              <a:r>
                <a:rPr lang="fr-FR" b="1" dirty="0">
                  <a:solidFill>
                    <a:srgbClr val="00FF00"/>
                  </a:solidFill>
                  <a:latin typeface="Arial" panose="020B0604020202020204" pitchFamily="34" charset="0"/>
                </a:rPr>
                <a:t>D-Amino Acid</a:t>
              </a:r>
              <a:endParaRPr lang="fr-FR" b="1" dirty="0">
                <a:solidFill>
                  <a:srgbClr val="00FF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heckerboard(across)">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1" name="Rectangle 2"/>
          <p:cNvSpPr/>
          <p:nvPr/>
        </p:nvSpPr>
        <p:spPr>
          <a:xfrm>
            <a:off x="409575" y="1263650"/>
            <a:ext cx="8570913" cy="1753235"/>
          </a:xfrm>
          <a:prstGeom prst="rect">
            <a:avLst/>
          </a:prstGeom>
          <a:noFill/>
          <a:ln w="9525">
            <a:noFill/>
          </a:ln>
        </p:spPr>
        <p:txBody>
          <a:bodyPr>
            <a:spAutoFit/>
          </a:bodyPr>
          <a:p>
            <a:pPr>
              <a:lnSpc>
                <a:spcPct val="150000"/>
              </a:lnSpc>
              <a:buFont typeface="Wingdings" panose="05000000000000000000" pitchFamily="2" charset="2"/>
              <a:buChar char="Ø"/>
            </a:pPr>
            <a:r>
              <a:rPr b="1" dirty="0">
                <a:solidFill>
                  <a:srgbClr val="00FF00"/>
                </a:solidFill>
                <a:latin typeface="Arial" panose="020B0604020202020204" pitchFamily="34" charset="0"/>
              </a:rPr>
              <a:t>Case of Amino Acids with a Second Chiral Center</a:t>
            </a:r>
            <a:r>
              <a:rPr lang="fr-FR" b="1" dirty="0">
                <a:solidFill>
                  <a:srgbClr val="00FF00"/>
                </a:solidFill>
                <a:latin typeface="Arial" panose="020B0604020202020204" pitchFamily="34" charset="0"/>
              </a:rPr>
              <a:t>:</a:t>
            </a:r>
            <a:endParaRPr b="1" dirty="0">
              <a:solidFill>
                <a:srgbClr val="00FF00"/>
              </a:solidFill>
              <a:latin typeface="Arial" panose="020B0604020202020204" pitchFamily="34" charset="0"/>
            </a:endParaRPr>
          </a:p>
          <a:p>
            <a:pPr>
              <a:lnSpc>
                <a:spcPct val="150000"/>
              </a:lnSpc>
              <a:buFont typeface="Wingdings" panose="05000000000000000000" pitchFamily="2" charset="2"/>
              <a:buChar char="Ø"/>
            </a:pPr>
            <a:endParaRPr b="1" dirty="0">
              <a:latin typeface="Arial" panose="020B0604020202020204" pitchFamily="34" charset="0"/>
            </a:endParaRPr>
          </a:p>
          <a:p>
            <a:pPr>
              <a:lnSpc>
                <a:spcPct val="150000"/>
              </a:lnSpc>
              <a:buFont typeface="Wingdings" panose="05000000000000000000" pitchFamily="2" charset="2"/>
            </a:pPr>
            <a:endParaRPr b="1" dirty="0">
              <a:latin typeface="Arial" panose="020B0604020202020204" pitchFamily="34" charset="0"/>
            </a:endParaRPr>
          </a:p>
        </p:txBody>
      </p:sp>
      <p:sp>
        <p:nvSpPr>
          <p:cNvPr id="3" name="Titre 1"/>
          <p:cNvSpPr txBox="1"/>
          <p:nvPr/>
        </p:nvSpPr>
        <p:spPr>
          <a:xfrm>
            <a:off x="205740" y="274638"/>
            <a:ext cx="8229600" cy="654050"/>
          </a:xfrm>
          <a:prstGeom prst="rect">
            <a:avLst/>
          </a:prstGeom>
        </p:spPr>
        <p:txBody>
          <a:bodyPr/>
          <a:p>
            <a:pPr marR="0" algn="ctr" defTabSz="914400" fontAlgn="auto">
              <a:spcAft>
                <a:spcPts val="0"/>
              </a:spcAft>
              <a:buClrTx/>
              <a:buSzTx/>
              <a:buFontTx/>
              <a:buNone/>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 and L </a:t>
            </a: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Notation</a:t>
            </a:r>
            <a:endPar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sym typeface="+mn-ea"/>
            </a:endParaRPr>
          </a:p>
        </p:txBody>
      </p:sp>
      <p:sp>
        <p:nvSpPr>
          <p:cNvPr id="4" name="Zone de texte 3"/>
          <p:cNvSpPr txBox="1"/>
          <p:nvPr/>
        </p:nvSpPr>
        <p:spPr>
          <a:xfrm>
            <a:off x="589915" y="2693035"/>
            <a:ext cx="7641590" cy="2306955"/>
          </a:xfrm>
          <a:prstGeom prst="rect">
            <a:avLst/>
          </a:prstGeom>
          <a:noFill/>
        </p:spPr>
        <p:txBody>
          <a:bodyPr wrap="square" rtlCol="0">
            <a:spAutoFit/>
          </a:bodyPr>
          <a:p>
            <a:pPr algn="dist">
              <a:lnSpc>
                <a:spcPct val="150000"/>
              </a:lnSpc>
              <a:buFont typeface="Wingdings" panose="05000000000000000000" pitchFamily="2" charset="2"/>
            </a:pPr>
            <a:r>
              <a:rPr sz="3200" b="1" dirty="0">
                <a:sym typeface="+mn-ea"/>
              </a:rPr>
              <a:t>2ⁿ isomeric structures (where n = number of chiral centers). These correspond to 2 pairs of enantiomers.</a:t>
            </a:r>
            <a:endParaRPr sz="3200" b="1" dirty="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7"/>
          <p:cNvSpPr txBox="1"/>
          <p:nvPr/>
        </p:nvSpPr>
        <p:spPr>
          <a:xfrm>
            <a:off x="0" y="1000125"/>
            <a:ext cx="9144000" cy="2428875"/>
          </a:xfrm>
          <a:prstGeom prst="rect">
            <a:avLst/>
          </a:prstGeom>
        </p:spPr>
        <p:txBody>
          <a:bodyPr/>
          <a:lstStyle/>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Le carbone 3 de la thréonine et de l'isoleucine est aussi un centre chiral </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Leur énantiomère (L) existe sous deux formes </a:t>
            </a:r>
            <a:r>
              <a:rPr kumimoji="0" lang="fr-FR" b="1" kern="0" cap="none" spc="0" normalizeH="0" baseline="0" noProof="0" dirty="0" err="1">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épimères</a:t>
            </a: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 </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On affecte le préfixe "allo" à l'</a:t>
            </a:r>
            <a:r>
              <a:rPr kumimoji="0" lang="fr-FR" b="1" kern="0" cap="none" spc="0" normalizeH="0" baseline="0" noProof="0" dirty="0" err="1">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épimère</a:t>
            </a:r>
            <a:r>
              <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rPr>
              <a:t> que l'on ne trouve pas dans les protéines :</a:t>
            </a:r>
            <a:endParaRPr kumimoji="0" lang="fr-FR" b="1" kern="0" cap="none" spc="0" normalizeH="0" baseline="0" noProof="0" dirty="0">
              <a:effectLst>
                <a:outerShdw blurRad="38100" dist="38100" dir="2700000" algn="tl">
                  <a:srgbClr val="000000"/>
                </a:outerShdw>
              </a:effectLst>
              <a:latin typeface="Arial" panose="020B0604020202020204" pitchFamily="34" charset="0"/>
              <a:ea typeface="MS PGothic" panose="020B0600070205080204" pitchFamily="34" charset="-128"/>
              <a:cs typeface="Arial" panose="020B0604020202020204" pitchFamily="34" charset="0"/>
            </a:endParaRPr>
          </a:p>
          <a:p>
            <a:pPr marL="342900" marR="0" indent="-342900" defTabSz="91440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Arial" panose="020B0604020202020204" pitchFamily="34" charset="0"/>
            </a:endParaRPr>
          </a:p>
        </p:txBody>
      </p:sp>
      <p:pic>
        <p:nvPicPr>
          <p:cNvPr id="23556" name="Image 8"/>
          <p:cNvPicPr>
            <a:picLocks noChangeAspect="1"/>
          </p:cNvPicPr>
          <p:nvPr/>
        </p:nvPicPr>
        <p:blipFill>
          <a:blip r:embed="rId2"/>
          <a:stretch>
            <a:fillRect/>
          </a:stretch>
        </p:blipFill>
        <p:spPr>
          <a:xfrm>
            <a:off x="504825" y="3424238"/>
            <a:ext cx="8215313" cy="3027362"/>
          </a:xfrm>
          <a:prstGeom prst="rect">
            <a:avLst/>
          </a:prstGeom>
          <a:noFill/>
          <a:ln w="9525">
            <a:noFill/>
          </a:ln>
        </p:spPr>
      </p:pic>
      <p:cxnSp>
        <p:nvCxnSpPr>
          <p:cNvPr id="5" name="Connecteur droit avec flèche 4"/>
          <p:cNvCxnSpPr/>
          <p:nvPr/>
        </p:nvCxnSpPr>
        <p:spPr>
          <a:xfrm rot="16200000" flipV="1">
            <a:off x="3163888" y="5186363"/>
            <a:ext cx="571500"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rot="16200000" flipV="1">
            <a:off x="7748588" y="4867275"/>
            <a:ext cx="571500" cy="571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re 1"/>
          <p:cNvSpPr txBox="1"/>
          <p:nvPr/>
        </p:nvSpPr>
        <p:spPr>
          <a:xfrm>
            <a:off x="52070" y="204788"/>
            <a:ext cx="8229600" cy="654050"/>
          </a:xfrm>
          <a:prstGeom prst="rect">
            <a:avLst/>
          </a:prstGeom>
        </p:spPr>
        <p:txBody>
          <a:bodyPr/>
          <a:p>
            <a:pPr marR="0" algn="ctr" defTabSz="914400" fontAlgn="auto">
              <a:spcAft>
                <a:spcPts val="0"/>
              </a:spcAft>
              <a:buClrTx/>
              <a:buSzTx/>
              <a:buFontTx/>
              <a:buNone/>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 and L </a:t>
            </a: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Notation</a:t>
            </a:r>
            <a:endPar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Grouper 5"/>
          <p:cNvGrpSpPr/>
          <p:nvPr/>
        </p:nvGrpSpPr>
        <p:grpSpPr>
          <a:xfrm>
            <a:off x="304800" y="152400"/>
            <a:ext cx="8686800" cy="6578600"/>
            <a:chOff x="480" y="240"/>
            <a:chExt cx="13680" cy="10360"/>
          </a:xfrm>
        </p:grpSpPr>
        <p:sp>
          <p:nvSpPr>
            <p:cNvPr id="7" name="Zone de texte 6"/>
            <p:cNvSpPr txBox="1"/>
            <p:nvPr/>
          </p:nvSpPr>
          <p:spPr>
            <a:xfrm>
              <a:off x="480" y="240"/>
              <a:ext cx="13560" cy="10031"/>
            </a:xfrm>
            <a:prstGeom prst="rect">
              <a:avLst/>
            </a:prstGeom>
            <a:noFill/>
            <a:ln w="9525">
              <a:noFill/>
            </a:ln>
          </p:spPr>
          <p:txBody>
            <a:bodyPr>
              <a:spAutoFit/>
            </a:bodyPr>
            <a:p>
              <a:pPr algn="ctr" fontAlgn="auto">
                <a:spcAft>
                  <a:spcPts val="0"/>
                </a:spcAft>
                <a:buClrTx/>
                <a:buSzTx/>
                <a:buFontTx/>
                <a:defRPr/>
              </a:pPr>
              <a:r>
                <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rPr>
                <a:t>C- Optical activity  - polarized light</a:t>
              </a:r>
              <a:endParaRPr lang="fr-FR" sz="3600" b="1" kern="0" noProof="0" dirty="0">
                <a:solidFill>
                  <a:srgbClr val="00FF00"/>
                </a:solidFill>
                <a:effectLst>
                  <a:outerShdw blurRad="38100" dist="38100" dir="2700000" algn="tl">
                    <a:srgbClr val="000000"/>
                  </a:outerShdw>
                </a:effectLst>
                <a:latin typeface="+mj-lt"/>
                <a:cs typeface="MS PGothic" panose="020B0600070205080204" pitchFamily="34" charset="-128"/>
              </a:endParaRPr>
            </a:p>
            <a:p>
              <a:pPr eaLnBrk="0" hangingPunct="0"/>
              <a:endParaRPr>
                <a:latin typeface="Times" pitchFamily="18" charset="0"/>
              </a:endParaRPr>
            </a:p>
            <a:p>
              <a:pPr eaLnBrk="0" hangingPunct="0"/>
              <a:r>
                <a:rPr>
                  <a:solidFill>
                    <a:schemeClr val="tx1"/>
                  </a:solidFill>
                  <a:latin typeface="Times" pitchFamily="18" charset="0"/>
                </a:rPr>
                <a:t>Asymmetric carbon atom</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Chirality - Not superimposable</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Mirror image - </a:t>
              </a:r>
              <a:r>
                <a:rPr err="1">
                  <a:solidFill>
                    <a:schemeClr val="tx1"/>
                  </a:solidFill>
                  <a:latin typeface="Times" pitchFamily="18" charset="0"/>
                </a:rPr>
                <a:t>enantiomers</a:t>
              </a:r>
              <a:endParaRPr err="1">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 </a:t>
              </a:r>
              <a:r>
                <a:rPr err="1">
                  <a:solidFill>
                    <a:schemeClr val="tx1"/>
                  </a:solidFill>
                  <a:latin typeface="Times" pitchFamily="18" charset="0"/>
                </a:rPr>
                <a:t>Dextrorotatory</a:t>
              </a:r>
              <a:r>
                <a:rPr>
                  <a:solidFill>
                    <a:schemeClr val="tx1"/>
                  </a:solidFill>
                  <a:latin typeface="Times" pitchFamily="18" charset="0"/>
                </a:rPr>
                <a:t> - right - clockwise</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 Levorotatory - left counterclockwise</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r>
                <a:rPr>
                  <a:solidFill>
                    <a:schemeClr val="tx1"/>
                  </a:solidFill>
                  <a:latin typeface="Times" pitchFamily="18" charset="0"/>
                </a:rPr>
                <a:t>Na D Line passed through polarizing filters.</a:t>
              </a:r>
              <a:endParaRPr>
                <a:solidFill>
                  <a:schemeClr val="tx1"/>
                </a:solidFill>
                <a:latin typeface="Times" pitchFamily="18" charset="0"/>
              </a:endParaRPr>
            </a:p>
            <a:p>
              <a:pPr eaLnBrk="0" hangingPunct="0"/>
              <a:endParaRPr>
                <a:solidFill>
                  <a:schemeClr val="tx1"/>
                </a:solidFill>
                <a:latin typeface="Times" pitchFamily="18" charset="0"/>
              </a:endParaRPr>
            </a:p>
            <a:p>
              <a:pPr eaLnBrk="0" hangingPunct="0"/>
              <a:endParaRPr u="sng">
                <a:latin typeface="Times" pitchFamily="18" charset="0"/>
              </a:endParaRPr>
            </a:p>
            <a:p>
              <a:pPr eaLnBrk="0" hangingPunct="0">
                <a:spcBef>
                  <a:spcPct val="50000"/>
                </a:spcBef>
              </a:pPr>
            </a:p>
          </p:txBody>
        </p:sp>
        <p:pic>
          <p:nvPicPr>
            <p:cNvPr id="8" name="Image 7" descr="C:\VOETHRES\04_009.JPG"/>
            <p:cNvPicPr>
              <a:picLocks noChangeAspect="1"/>
            </p:cNvPicPr>
            <p:nvPr/>
          </p:nvPicPr>
          <p:blipFill>
            <a:blip r:embed="rId1"/>
            <a:stretch>
              <a:fillRect/>
            </a:stretch>
          </p:blipFill>
          <p:spPr>
            <a:xfrm>
              <a:off x="6720" y="1680"/>
              <a:ext cx="7440" cy="2825"/>
            </a:xfrm>
            <a:prstGeom prst="rect">
              <a:avLst/>
            </a:prstGeom>
            <a:noFill/>
            <a:ln w="9525" cap="flat" cmpd="sng">
              <a:solidFill>
                <a:schemeClr val="tx1"/>
              </a:solidFill>
              <a:prstDash val="solid"/>
              <a:miter/>
              <a:headEnd type="none" w="med" len="med"/>
              <a:tailEnd type="none" w="med" len="med"/>
            </a:ln>
          </p:spPr>
        </p:pic>
        <p:sp>
          <p:nvSpPr>
            <p:cNvPr id="9" name="Zone de texte 8"/>
            <p:cNvSpPr txBox="1"/>
            <p:nvPr/>
          </p:nvSpPr>
          <p:spPr>
            <a:xfrm>
              <a:off x="8280" y="5520"/>
              <a:ext cx="980" cy="1873"/>
            </a:xfrm>
            <a:prstGeom prst="rect">
              <a:avLst/>
            </a:prstGeom>
            <a:noFill/>
            <a:ln w="9525">
              <a:noFill/>
            </a:ln>
          </p:spPr>
          <p:txBody>
            <a:bodyPr wrap="none" anchor="t" anchorCtr="0">
              <a:spAutoFit/>
            </a:bodyPr>
            <a:p>
              <a:pPr eaLnBrk="0" hangingPunct="0"/>
              <a:r>
                <a:rPr sz="7200"/>
                <a:t>}</a:t>
              </a:r>
              <a:endParaRPr sz="7200"/>
            </a:p>
          </p:txBody>
        </p:sp>
        <p:sp>
          <p:nvSpPr>
            <p:cNvPr id="10" name="Zone de texte 9"/>
            <p:cNvSpPr txBox="1"/>
            <p:nvPr/>
          </p:nvSpPr>
          <p:spPr>
            <a:xfrm>
              <a:off x="9600" y="4920"/>
              <a:ext cx="3720" cy="3020"/>
            </a:xfrm>
            <a:prstGeom prst="rect">
              <a:avLst/>
            </a:prstGeom>
            <a:solidFill>
              <a:schemeClr val="bg1"/>
            </a:solidFill>
            <a:ln w="9525">
              <a:noFill/>
            </a:ln>
          </p:spPr>
          <p:txBody>
            <a:bodyPr>
              <a:spAutoFit/>
            </a:bodyPr>
            <a:p>
              <a:pPr algn="ctr" eaLnBrk="0" hangingPunct="0">
                <a:spcBef>
                  <a:spcPct val="50000"/>
                </a:spcBef>
              </a:pPr>
              <a:r>
                <a:rPr b="1"/>
                <a:t>Operational definition only cannot predict absolute configurations</a:t>
              </a:r>
              <a:endParaRPr b="1"/>
            </a:p>
          </p:txBody>
        </p:sp>
        <p:pic>
          <p:nvPicPr>
            <p:cNvPr id="11" name="Image 10" descr="C:\Documents and Settings\glegge\My Documents\Teaching\3304\Lecture 1\text.jpg"/>
            <p:cNvPicPr>
              <a:picLocks noChangeAspect="1"/>
            </p:cNvPicPr>
            <p:nvPr/>
          </p:nvPicPr>
          <p:blipFill>
            <a:blip r:embed="rId2"/>
            <a:stretch>
              <a:fillRect/>
            </a:stretch>
          </p:blipFill>
          <p:spPr>
            <a:xfrm>
              <a:off x="1800" y="8760"/>
              <a:ext cx="10720" cy="1840"/>
            </a:xfrm>
            <a:prstGeom prst="rect">
              <a:avLst/>
            </a:prstGeom>
            <a:noFill/>
            <a:ln w="9525">
              <a:noFill/>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345440" y="134938"/>
            <a:ext cx="8229600" cy="1011238"/>
          </a:xfrm>
          <a:prstGeom prst="rect">
            <a:avLst/>
          </a:prstGeom>
        </p:spPr>
        <p:txBody>
          <a:bodyPr>
            <a:normAutofit lnSpcReduction="10000"/>
          </a:bodyPr>
          <a:lstStyle/>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D- Ionic properties (or acid-base properties of amino acids)</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214313" y="1157288"/>
            <a:ext cx="8715375" cy="3400425"/>
          </a:xfrm>
          <a:prstGeom prst="rect">
            <a:avLst/>
          </a:prstGeom>
        </p:spPr>
        <p:txBody>
          <a:bodyPr/>
          <a:lstStyle/>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Les aminoacides </a:t>
            </a:r>
            <a:r>
              <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possèdent </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deux groupements </a:t>
            </a:r>
            <a:r>
              <a:rPr kumimoji="0" lang="fr-FR"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ionisables</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à PH convenable,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1143000" marR="0" lvl="2" indent="-228600" algn="l" defTabSz="914400" rtl="0" eaLnBrk="1" fontAlgn="base" latinLnBrk="0" hangingPunct="1">
              <a:lnSpc>
                <a:spcPct val="115000"/>
              </a:lnSpc>
              <a:spcBef>
                <a:spcPct val="20000"/>
              </a:spcBef>
              <a:spcAft>
                <a:spcPct val="0"/>
              </a:spcAft>
              <a:buClr>
                <a:schemeClr val="accent2"/>
              </a:buClr>
              <a:buSzPct val="90000"/>
              <a:buFont typeface="Wingdings" panose="05000000000000000000" pitchFamily="2" charset="2"/>
              <a:buChar char="§"/>
              <a:defRPr/>
            </a:pPr>
            <a:r>
              <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rPr>
              <a:t>1 fonction acide -COOH et </a:t>
            </a:r>
            <a:endPar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endParaRPr>
          </a:p>
          <a:p>
            <a:pPr marL="1143000" marR="0" lvl="2" indent="-228600" algn="l" defTabSz="914400" rtl="0" eaLnBrk="1" fontAlgn="base" latinLnBrk="0" hangingPunct="1">
              <a:lnSpc>
                <a:spcPct val="115000"/>
              </a:lnSpc>
              <a:spcBef>
                <a:spcPct val="20000"/>
              </a:spcBef>
              <a:spcAft>
                <a:spcPct val="0"/>
              </a:spcAft>
              <a:buClr>
                <a:schemeClr val="accent2"/>
              </a:buClr>
              <a:buSzPct val="90000"/>
              <a:buFont typeface="Wingdings" panose="05000000000000000000" pitchFamily="2" charset="2"/>
              <a:buChar char="§"/>
              <a:defRPr/>
            </a:pPr>
            <a:r>
              <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rPr>
              <a:t>1 fonction basique -NH2. </a:t>
            </a:r>
            <a:endParaRPr kumimoji="0" lang="fr-FR"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cs"/>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Ils prennent la forme dipolaire ou ion mixte, ce sont des </a:t>
            </a: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molécules </a:t>
            </a:r>
            <a:r>
              <a:rPr kumimoji="0" lang="fr-FR" b="1" kern="0" cap="none" spc="0" normalizeH="0" baseline="0" noProof="0" dirty="0" err="1">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amphotéres</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Ils peuvent agir comme des acides et comme des bases.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Tx/>
              <a:buNone/>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Tx/>
              <a:buNone/>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grpSp>
        <p:nvGrpSpPr>
          <p:cNvPr id="9" name="Group 59"/>
          <p:cNvGrpSpPr/>
          <p:nvPr/>
        </p:nvGrpSpPr>
        <p:grpSpPr>
          <a:xfrm>
            <a:off x="4017645" y="4470400"/>
            <a:ext cx="2152650" cy="2357438"/>
            <a:chOff x="1866" y="2450"/>
            <a:chExt cx="1356" cy="1485"/>
          </a:xfrm>
        </p:grpSpPr>
        <p:grpSp>
          <p:nvGrpSpPr>
            <p:cNvPr id="22553" name="Group 53"/>
            <p:cNvGrpSpPr/>
            <p:nvPr/>
          </p:nvGrpSpPr>
          <p:grpSpPr>
            <a:xfrm>
              <a:off x="1924" y="2450"/>
              <a:ext cx="1226" cy="1186"/>
              <a:chOff x="1924" y="2450"/>
              <a:chExt cx="1226" cy="1186"/>
            </a:xfrm>
          </p:grpSpPr>
          <p:grpSp>
            <p:nvGrpSpPr>
              <p:cNvPr id="22555" name="Group 25"/>
              <p:cNvGrpSpPr/>
              <p:nvPr/>
            </p:nvGrpSpPr>
            <p:grpSpPr>
              <a:xfrm>
                <a:off x="2421" y="2450"/>
                <a:ext cx="599" cy="1186"/>
                <a:chOff x="1432" y="3452"/>
                <a:chExt cx="599" cy="1186"/>
              </a:xfrm>
            </p:grpSpPr>
            <p:sp>
              <p:nvSpPr>
                <p:cNvPr id="22562" name="Text Box 26"/>
                <p:cNvSpPr txBox="1"/>
                <p:nvPr/>
              </p:nvSpPr>
              <p:spPr>
                <a:xfrm>
                  <a:off x="1447" y="4354"/>
                  <a:ext cx="580" cy="284"/>
                </a:xfrm>
                <a:prstGeom prst="rect">
                  <a:avLst/>
                </a:prstGeom>
                <a:noFill/>
                <a:ln w="9525">
                  <a:noFill/>
                </a:ln>
              </p:spPr>
              <p:txBody>
                <a:bodyPr wrap="none">
                  <a:spAutoFit/>
                </a:bodyPr>
                <a:p>
                  <a:r>
                    <a:rPr lang="fr-FR" b="1" dirty="0">
                      <a:solidFill>
                        <a:srgbClr val="FF0000"/>
                      </a:solidFill>
                      <a:latin typeface="Arial" panose="020B0604020202020204" pitchFamily="34" charset="0"/>
                    </a:rPr>
                    <a:t>NH3</a:t>
                  </a:r>
                  <a:r>
                    <a:rPr lang="fr-FR" sz="3200" b="1" baseline="30000" dirty="0">
                      <a:solidFill>
                        <a:srgbClr val="FF0000"/>
                      </a:solidFill>
                      <a:latin typeface="Arial" panose="020B0604020202020204" pitchFamily="34" charset="0"/>
                    </a:rPr>
                    <a:t>+</a:t>
                  </a:r>
                  <a:endParaRPr lang="fr-FR" sz="3200" b="1" baseline="30000" dirty="0">
                    <a:solidFill>
                      <a:srgbClr val="FF0000"/>
                    </a:solidFill>
                    <a:latin typeface="Arial" panose="020B0604020202020204" pitchFamily="34" charset="0"/>
                  </a:endParaRPr>
                </a:p>
              </p:txBody>
            </p:sp>
            <p:sp>
              <p:nvSpPr>
                <p:cNvPr id="22563" name="Text Box 27"/>
                <p:cNvSpPr txBox="1"/>
                <p:nvPr/>
              </p:nvSpPr>
              <p:spPr>
                <a:xfrm>
                  <a:off x="1437" y="3452"/>
                  <a:ext cx="594"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OO</a:t>
                  </a:r>
                  <a:r>
                    <a:rPr lang="fr-FR" sz="3200" b="1" baseline="30000" dirty="0">
                      <a:latin typeface="Arial" panose="020B0604020202020204" pitchFamily="34" charset="0"/>
                    </a:rPr>
                    <a:t>-</a:t>
                  </a:r>
                  <a:endParaRPr lang="fr-FR" sz="3200" b="1" baseline="30000" dirty="0">
                    <a:latin typeface="Arial" panose="020B0604020202020204" pitchFamily="34" charset="0"/>
                  </a:endParaRPr>
                </a:p>
              </p:txBody>
            </p:sp>
            <p:sp>
              <p:nvSpPr>
                <p:cNvPr id="22564" name="Text Box 28"/>
                <p:cNvSpPr txBox="1"/>
                <p:nvPr/>
              </p:nvSpPr>
              <p:spPr>
                <a:xfrm>
                  <a:off x="1432" y="3923"/>
                  <a:ext cx="393" cy="290"/>
                </a:xfrm>
                <a:prstGeom prst="rect">
                  <a:avLst/>
                </a:prstGeom>
                <a:noFill/>
                <a:ln w="9525">
                  <a:noFill/>
                </a:ln>
              </p:spPr>
              <p:txBody>
                <a:bodyPr wrap="none">
                  <a:spAutoFit/>
                </a:bodyPr>
                <a:p>
                  <a:r>
                    <a:rPr b="1" dirty="0">
                      <a:latin typeface="Arial" panose="020B0604020202020204" pitchFamily="34" charset="0"/>
                    </a:rPr>
                    <a:t>C</a:t>
                  </a:r>
                  <a:r>
                    <a:rPr lang="fr-FR" b="1" dirty="0">
                      <a:latin typeface="Arial" panose="020B0604020202020204" pitchFamily="34" charset="0"/>
                    </a:rPr>
                    <a:t>H</a:t>
                  </a:r>
                  <a:endParaRPr lang="fr-FR" b="1" dirty="0">
                    <a:latin typeface="Arial" panose="020B0604020202020204" pitchFamily="34" charset="0"/>
                  </a:endParaRPr>
                </a:p>
              </p:txBody>
            </p:sp>
            <p:sp>
              <p:nvSpPr>
                <p:cNvPr id="22565"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22566"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22556" name="Group 46"/>
              <p:cNvGrpSpPr/>
              <p:nvPr/>
            </p:nvGrpSpPr>
            <p:grpSpPr>
              <a:xfrm>
                <a:off x="2637" y="2912"/>
                <a:ext cx="513" cy="290"/>
                <a:chOff x="2646" y="2912"/>
                <a:chExt cx="513" cy="290"/>
              </a:xfrm>
            </p:grpSpPr>
            <p:sp>
              <p:nvSpPr>
                <p:cNvPr id="22560" name="Text Box 40"/>
                <p:cNvSpPr txBox="1"/>
                <p:nvPr/>
              </p:nvSpPr>
              <p:spPr>
                <a:xfrm>
                  <a:off x="2905" y="2912"/>
                  <a:ext cx="254" cy="290"/>
                </a:xfrm>
                <a:prstGeom prst="rect">
                  <a:avLst/>
                </a:prstGeom>
                <a:noFill/>
                <a:ln w="9525">
                  <a:noFill/>
                </a:ln>
              </p:spPr>
              <p:txBody>
                <a:bodyPr wrap="none">
                  <a:spAutoFit/>
                </a:bodyPr>
                <a:p>
                  <a:r>
                    <a:rPr lang="fr-FR" b="1" dirty="0">
                      <a:solidFill>
                        <a:schemeClr val="tx1"/>
                      </a:solidFill>
                      <a:latin typeface="Arial" panose="020B0604020202020204" pitchFamily="34" charset="0"/>
                    </a:rPr>
                    <a:t>H</a:t>
                  </a:r>
                  <a:endParaRPr lang="fr-FR" b="1" baseline="-25000" dirty="0">
                    <a:solidFill>
                      <a:schemeClr val="tx1"/>
                    </a:solidFill>
                    <a:latin typeface="Arial" panose="020B0604020202020204" pitchFamily="34" charset="0"/>
                  </a:endParaRPr>
                </a:p>
              </p:txBody>
            </p:sp>
            <p:sp>
              <p:nvSpPr>
                <p:cNvPr id="22561" name="Line 42"/>
                <p:cNvSpPr/>
                <p:nvPr/>
              </p:nvSpPr>
              <p:spPr>
                <a:xfrm>
                  <a:off x="2646" y="3065"/>
                  <a:ext cx="283" cy="0"/>
                </a:xfrm>
                <a:prstGeom prst="line">
                  <a:avLst/>
                </a:prstGeom>
                <a:ln w="38100" cap="flat" cmpd="sng">
                  <a:solidFill>
                    <a:schemeClr val="tx1"/>
                  </a:solidFill>
                  <a:prstDash val="solid"/>
                  <a:headEnd type="none" w="med" len="med"/>
                  <a:tailEnd type="none" w="med" len="med"/>
                </a:ln>
              </p:spPr>
            </p:sp>
          </p:grpSp>
          <p:grpSp>
            <p:nvGrpSpPr>
              <p:cNvPr id="22557" name="Group 45"/>
              <p:cNvGrpSpPr/>
              <p:nvPr/>
            </p:nvGrpSpPr>
            <p:grpSpPr>
              <a:xfrm>
                <a:off x="1924" y="2921"/>
                <a:ext cx="530" cy="290"/>
                <a:chOff x="1924" y="2921"/>
                <a:chExt cx="530" cy="290"/>
              </a:xfrm>
            </p:grpSpPr>
            <p:sp>
              <p:nvSpPr>
                <p:cNvPr id="22558" name="Text Box 39"/>
                <p:cNvSpPr txBox="1"/>
                <p:nvPr/>
              </p:nvSpPr>
              <p:spPr>
                <a:xfrm>
                  <a:off x="1924" y="2921"/>
                  <a:ext cx="254" cy="290"/>
                </a:xfrm>
                <a:prstGeom prst="rect">
                  <a:avLst/>
                </a:prstGeom>
                <a:noFill/>
                <a:ln w="9525">
                  <a:noFill/>
                </a:ln>
              </p:spPr>
              <p:txBody>
                <a:bodyPr wrap="none">
                  <a:spAutoFit/>
                </a:bodyPr>
                <a:p>
                  <a:r>
                    <a:rPr lang="fr-FR" b="1" dirty="0">
                      <a:solidFill>
                        <a:schemeClr val="tx2"/>
                      </a:solidFill>
                      <a:latin typeface="Arial" panose="020B0604020202020204" pitchFamily="34" charset="0"/>
                    </a:rPr>
                    <a:t>R</a:t>
                  </a:r>
                  <a:endParaRPr lang="fr-FR" b="1" dirty="0">
                    <a:solidFill>
                      <a:schemeClr val="tx2"/>
                    </a:solidFill>
                    <a:latin typeface="Arial" panose="020B0604020202020204" pitchFamily="34" charset="0"/>
                  </a:endParaRPr>
                </a:p>
              </p:txBody>
            </p:sp>
            <p:sp>
              <p:nvSpPr>
                <p:cNvPr id="22559"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22554" name="Text Box 56"/>
            <p:cNvSpPr txBox="1"/>
            <p:nvPr/>
          </p:nvSpPr>
          <p:spPr>
            <a:xfrm>
              <a:off x="1866" y="3645"/>
              <a:ext cx="1356" cy="290"/>
            </a:xfrm>
            <a:prstGeom prst="rect">
              <a:avLst/>
            </a:prstGeom>
            <a:noFill/>
            <a:ln w="9525" cap="flat" cmpd="sng">
              <a:solidFill>
                <a:srgbClr val="800080"/>
              </a:solidFill>
              <a:prstDash val="solid"/>
              <a:miter/>
              <a:headEnd type="none" w="med" len="med"/>
              <a:tailEnd type="none" w="med" len="med"/>
            </a:ln>
          </p:spPr>
          <p:txBody>
            <a:bodyPr wrap="none">
              <a:spAutoFit/>
            </a:bodyPr>
            <a:p>
              <a:r>
                <a:rPr lang="fr-FR" b="1" dirty="0">
                  <a:solidFill>
                    <a:srgbClr val="00FF00"/>
                  </a:solidFill>
                  <a:latin typeface="Arial" panose="020B0604020202020204" pitchFamily="34" charset="0"/>
                </a:rPr>
                <a:t>L-Amino Acid</a:t>
              </a:r>
              <a:endParaRPr lang="fr-FR" b="1" dirty="0">
                <a:solidFill>
                  <a:srgbClr val="00FF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3"/>
          <p:cNvSpPr>
            <a:spLocks noGrp="1" noChangeArrowheads="1"/>
          </p:cNvSpPr>
          <p:nvPr>
            <p:ph idx="1" hasCustomPrompt="1"/>
          </p:nvPr>
        </p:nvSpPr>
        <p:spPr>
          <a:xfrm>
            <a:off x="770255" y="705485"/>
            <a:ext cx="7604760" cy="4965700"/>
          </a:xfrm>
        </p:spPr>
        <p:txBody>
          <a:bodyPr vert="horz" wrap="square" lIns="91440" tIns="45720" rIns="91440" bIns="45720" numCol="1" anchor="t" anchorCtr="0" compatLnSpc="1"/>
          <a:lstStyle/>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4. Structure et propriétés physico-chimiques des acides aminés, peptides et protéines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4.1. Les acides aminés, les peptides, les protéines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4.2. Structure (primaire et secondaire, tertiaire et quaternaire)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4.3. Propriétés et effet des traitements (solubilité, comportement électro phorétique,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dénaturation.)</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4.4. Séparation des protéines</a:t>
            </a:r>
            <a:b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b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ZoneTexte 11"/>
          <p:cNvSpPr txBox="1"/>
          <p:nvPr/>
        </p:nvSpPr>
        <p:spPr>
          <a:xfrm>
            <a:off x="0" y="117475"/>
            <a:ext cx="9144000" cy="7232650"/>
          </a:xfrm>
          <a:prstGeom prst="rect">
            <a:avLst/>
          </a:prstGeom>
          <a:noFill/>
          <a:ln w="9525">
            <a:noFill/>
          </a:ln>
        </p:spPr>
        <p:txBody>
          <a:bodyPr>
            <a:spAutoFit/>
          </a:bodyPr>
          <a:p>
            <a:r>
              <a:rPr sz="3200" b="1" dirty="0">
                <a:latin typeface="Arial" panose="020B0604020202020204" pitchFamily="34" charset="0"/>
              </a:rPr>
              <a:t>Quand</a:t>
            </a:r>
            <a:r>
              <a:rPr dirty="0">
                <a:latin typeface="Arial" panose="020B0604020202020204" pitchFamily="34" charset="0"/>
              </a:rPr>
              <a:t> un acide aminé cristallisé est dissous dans l'eau, il se comporte comme un ion polaire qui peut :</a:t>
            </a:r>
            <a:endParaRPr dirty="0">
              <a:latin typeface="Arial" panose="020B0604020202020204" pitchFamily="34" charset="0"/>
            </a:endParaRPr>
          </a:p>
          <a:p>
            <a:pPr>
              <a:buChar char="-"/>
            </a:pPr>
            <a:r>
              <a:rPr b="1" dirty="0">
                <a:latin typeface="Arial" panose="020B0604020202020204" pitchFamily="34" charset="0"/>
              </a:rPr>
              <a:t>agir comme un acide (donneur de protons)</a:t>
            </a:r>
            <a:endParaRPr b="1"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endParaRPr dirty="0">
              <a:latin typeface="Arial" panose="020B0604020202020204" pitchFamily="34" charset="0"/>
            </a:endParaRPr>
          </a:p>
          <a:p>
            <a:pPr>
              <a:buChar char="-"/>
            </a:pPr>
            <a:r>
              <a:rPr b="1" dirty="0">
                <a:latin typeface="Arial" panose="020B0604020202020204" pitchFamily="34" charset="0"/>
              </a:rPr>
              <a:t>comme une base </a:t>
            </a:r>
            <a:endParaRPr b="1" dirty="0">
              <a:latin typeface="Arial" panose="020B0604020202020204" pitchFamily="34" charset="0"/>
            </a:endParaRPr>
          </a:p>
          <a:p>
            <a:r>
              <a:rPr b="1" dirty="0">
                <a:latin typeface="Arial" panose="020B0604020202020204" pitchFamily="34" charset="0"/>
              </a:rPr>
              <a:t>(accepteur de protons)</a:t>
            </a:r>
            <a:endParaRPr b="1" dirty="0">
              <a:latin typeface="Arial" panose="020B0604020202020204" pitchFamily="34" charset="0"/>
            </a:endParaRPr>
          </a:p>
          <a:p>
            <a:pPr>
              <a:buChar char="-"/>
            </a:pPr>
            <a:endParaRPr dirty="0">
              <a:latin typeface="Arial" panose="020B0604020202020204" pitchFamily="34" charset="0"/>
            </a:endParaRPr>
          </a:p>
          <a:p>
            <a:endParaRPr dirty="0">
              <a:latin typeface="Arial" panose="020B0604020202020204" pitchFamily="34" charset="0"/>
            </a:endParaRPr>
          </a:p>
          <a:p>
            <a:pPr>
              <a:buChar char="-"/>
            </a:pPr>
            <a:endParaRPr dirty="0">
              <a:latin typeface="Arial" panose="020B0604020202020204" pitchFamily="34" charset="0"/>
            </a:endParaRPr>
          </a:p>
          <a:p>
            <a:endParaRPr dirty="0">
              <a:latin typeface="Arial" panose="020B0604020202020204" pitchFamily="34" charset="0"/>
            </a:endParaRPr>
          </a:p>
          <a:p>
            <a:pPr>
              <a:buChar char="-"/>
            </a:pPr>
            <a:endParaRPr dirty="0">
              <a:latin typeface="Arial" panose="020B0604020202020204" pitchFamily="34" charset="0"/>
            </a:endParaRPr>
          </a:p>
          <a:p>
            <a:r>
              <a:rPr dirty="0">
                <a:latin typeface="Arial" panose="020B0604020202020204" pitchFamily="34" charset="0"/>
              </a:rPr>
              <a:t>Les substances ayant cette double propriété sont dites « </a:t>
            </a:r>
            <a:r>
              <a:rPr b="1" i="1" dirty="0">
                <a:latin typeface="Arial" panose="020B0604020202020204" pitchFamily="34" charset="0"/>
              </a:rPr>
              <a:t>amphotères »</a:t>
            </a:r>
            <a:r>
              <a:rPr dirty="0">
                <a:latin typeface="Arial" panose="020B0604020202020204" pitchFamily="34" charset="0"/>
              </a:rPr>
              <a:t>.</a:t>
            </a:r>
            <a:endParaRPr dirty="0">
              <a:latin typeface="Arial" panose="020B0604020202020204" pitchFamily="34" charset="0"/>
            </a:endParaRPr>
          </a:p>
          <a:p>
            <a:endParaRPr dirty="0">
              <a:latin typeface="Arial" panose="020B0604020202020204" pitchFamily="34" charset="0"/>
            </a:endParaRPr>
          </a:p>
        </p:txBody>
      </p:sp>
      <p:pic>
        <p:nvPicPr>
          <p:cNvPr id="26627" name="Picture 8"/>
          <p:cNvPicPr>
            <a:picLocks noChangeAspect="1"/>
          </p:cNvPicPr>
          <p:nvPr/>
        </p:nvPicPr>
        <p:blipFill>
          <a:blip r:embed="rId1"/>
          <a:stretch>
            <a:fillRect/>
          </a:stretch>
        </p:blipFill>
        <p:spPr>
          <a:xfrm>
            <a:off x="3790950" y="1473200"/>
            <a:ext cx="5057775" cy="2081213"/>
          </a:xfrm>
          <a:prstGeom prst="rect">
            <a:avLst/>
          </a:prstGeom>
          <a:noFill/>
          <a:ln w="12700">
            <a:noFill/>
          </a:ln>
        </p:spPr>
      </p:pic>
      <p:pic>
        <p:nvPicPr>
          <p:cNvPr id="26628" name="Picture 9"/>
          <p:cNvPicPr>
            <a:picLocks noChangeAspect="1"/>
          </p:cNvPicPr>
          <p:nvPr/>
        </p:nvPicPr>
        <p:blipFill>
          <a:blip r:embed="rId1"/>
          <a:stretch>
            <a:fillRect/>
          </a:stretch>
        </p:blipFill>
        <p:spPr>
          <a:xfrm>
            <a:off x="3794125" y="3957638"/>
            <a:ext cx="5043488" cy="2041525"/>
          </a:xfrm>
          <a:prstGeom prst="rect">
            <a:avLst/>
          </a:prstGeom>
          <a:noFill/>
          <a:ln w="1270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122238" y="427038"/>
            <a:ext cx="9144000" cy="1857375"/>
          </a:xfrm>
          <a:prstGeom prst="rect">
            <a:avLst/>
          </a:prstGeom>
        </p:spPr>
        <p:txBody>
          <a:bodyPr/>
          <a:lstStyle/>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Un aminoacide α simple </a:t>
            </a:r>
            <a:r>
              <a:rPr kumimoji="0" lang="fr-FR"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monoaminé</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fr-FR"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monocarboxylique</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comme l'alanine est un acide </a:t>
            </a:r>
            <a:r>
              <a:rPr kumimoji="0" lang="fr-FR" b="1" i="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diprotique</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quand il est totalement </a:t>
            </a:r>
            <a:r>
              <a:rPr kumimoji="0" lang="fr-FR"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protoné</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27651" name="Picture 3"/>
          <p:cNvPicPr>
            <a:picLocks noChangeAspect="1"/>
          </p:cNvPicPr>
          <p:nvPr/>
        </p:nvPicPr>
        <p:blipFill>
          <a:blip r:embed="rId2"/>
          <a:stretch>
            <a:fillRect/>
          </a:stretch>
        </p:blipFill>
        <p:spPr>
          <a:xfrm>
            <a:off x="357188" y="2714625"/>
            <a:ext cx="8572500" cy="2357438"/>
          </a:xfrm>
          <a:prstGeom prst="rect">
            <a:avLst/>
          </a:prstGeom>
          <a:noFill/>
          <a:ln w="1270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33680" y="138430"/>
            <a:ext cx="3966845" cy="511175"/>
          </a:xfrm>
          <a:prstGeom prst="rect">
            <a:avLst/>
          </a:prstGeom>
        </p:spPr>
        <p:txBody>
          <a:bodyPr>
            <a:normAutofit fontScale="80000"/>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Ionisation, effet du pH</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 name="Espace réservé du contenu 2"/>
          <p:cNvSpPr txBox="1"/>
          <p:nvPr/>
        </p:nvSpPr>
        <p:spPr>
          <a:xfrm>
            <a:off x="214313" y="757238"/>
            <a:ext cx="9093200" cy="2928938"/>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La forme dipolaire peut, </a:t>
            </a:r>
            <a:endPar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Times New Roman" panose="02020603050405020304" pitchFamily="18" charset="0"/>
                <a:cs typeface="Calibri" panose="020F0502020204030204" pitchFamily="34" charset="0"/>
              </a:rPr>
              <a:t>En milieu acide, accepter un proton (H+) sur le groupement (COO-);</a:t>
            </a: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Times New Roman" panose="02020603050405020304" pitchFamily="18" charset="0"/>
              <a:cs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Times New Roman" panose="02020603050405020304" pitchFamily="18" charset="0"/>
                <a:cs typeface="Calibri" panose="020F0502020204030204" pitchFamily="34" charset="0"/>
              </a:rPr>
              <a:t>En milieu alcalin perdre un proton (H+) du groupement (NH3+). </a:t>
            </a: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Times New Roman" panose="02020603050405020304" pitchFamily="18" charset="0"/>
              <a:cs typeface="Calibri" panose="020F0502020204030204" pitchFamily="34" charset="0"/>
            </a:endParaRPr>
          </a:p>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En allant du PH très acide à PH très alcalin, l</a:t>
            </a:r>
            <a:r>
              <a:rPr kumimoji="0" lang="fr-FR" altLang="en-US"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t>
            </a:r>
            <a:r>
              <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évolution des charges peut être schématisée comme suit:</a:t>
            </a:r>
            <a:endParaRPr kumimoji="0" lang="fr-FR"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p:txBody>
      </p:sp>
      <p:pic>
        <p:nvPicPr>
          <p:cNvPr id="4" name="Image 4"/>
          <p:cNvPicPr>
            <a:picLocks noChangeAspect="1"/>
          </p:cNvPicPr>
          <p:nvPr/>
        </p:nvPicPr>
        <p:blipFill>
          <a:blip r:embed="rId2"/>
          <a:srcRect l="6573" t="52046" r="8925" b="22208"/>
          <a:stretch>
            <a:fillRect/>
          </a:stretch>
        </p:blipFill>
        <p:spPr>
          <a:xfrm>
            <a:off x="-635" y="3987165"/>
            <a:ext cx="9144635" cy="2714625"/>
          </a:xfrm>
          <a:prstGeom prst="rect">
            <a:avLst/>
          </a:prstGeom>
          <a:noFill/>
          <a:ln w="9525">
            <a:noFill/>
          </a:ln>
        </p:spPr>
      </p:pic>
      <p:sp>
        <p:nvSpPr>
          <p:cNvPr id="5" name="Zone de texte 4"/>
          <p:cNvSpPr txBox="1"/>
          <p:nvPr/>
        </p:nvSpPr>
        <p:spPr>
          <a:xfrm>
            <a:off x="9488170" y="1594485"/>
            <a:ext cx="3048000" cy="460375"/>
          </a:xfrm>
          <a:prstGeom prst="rect">
            <a:avLst/>
          </a:prstGeom>
          <a:noFill/>
        </p:spPr>
        <p:txBody>
          <a:bodyPr wrap="square" rtlCol="0">
            <a:spAutoFit/>
          </a:bodyPr>
          <a:p>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121920" y="55880"/>
            <a:ext cx="4418330" cy="582930"/>
          </a:xfrm>
          <a:prstGeom prst="rect">
            <a:avLst/>
          </a:prstGeom>
        </p:spPr>
        <p:txBody>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Isoelectric Point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pHi</a:t>
            </a: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 name="Espace réservé du contenu 2"/>
          <p:cNvSpPr txBox="1"/>
          <p:nvPr/>
        </p:nvSpPr>
        <p:spPr>
          <a:xfrm>
            <a:off x="68263" y="665163"/>
            <a:ext cx="9144000" cy="2571750"/>
          </a:xfrm>
          <a:prstGeom prst="rect">
            <a:avLst/>
          </a:prstGeom>
        </p:spPr>
        <p:txBody>
          <a:bodyPr/>
          <a:lstStyle/>
          <a:p>
            <a:pPr marL="342900" marR="0" indent="-342900" defTabSz="914400">
              <a:lnSpc>
                <a:spcPct val="150000"/>
              </a:lnSpc>
              <a:spcBef>
                <a:spcPct val="20000"/>
              </a:spcBef>
              <a:buClr>
                <a:schemeClr val="hlink"/>
              </a:buClr>
              <a:buSzPct val="90000"/>
              <a:buFont typeface="Wingdings" panose="05000000000000000000" pitchFamily="2" charset="2"/>
              <a:buBlip>
                <a:blip r:embed="rId1"/>
              </a:buBlip>
              <a:defRPr/>
            </a:pPr>
            <a:r>
              <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All amino acids have an isoelectric point or pI, </a:t>
            </a: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lnSpc>
                <a:spcPct val="150000"/>
              </a:lnSpc>
              <a:spcBef>
                <a:spcPct val="20000"/>
              </a:spcBef>
              <a:buClr>
                <a:schemeClr val="hlink"/>
              </a:buClr>
              <a:buSzPct val="90000"/>
              <a:buFont typeface="Wingdings" panose="05000000000000000000" pitchFamily="2" charset="2"/>
              <a:buBlip>
                <a:blip r:embed="rId1"/>
              </a:buBlip>
              <a:defRPr/>
            </a:pPr>
            <a:r>
              <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pI = pH at which the amino acid in a buffered solution has a net charge of zero (sum of intramolecular charges is zero).</a:t>
            </a: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lnSpc>
                <a:spcPct val="150000"/>
              </a:lnSpc>
              <a:spcBef>
                <a:spcPct val="20000"/>
              </a:spcBef>
              <a:buClr>
                <a:schemeClr val="hlink"/>
              </a:buClr>
              <a:buSzPct val="90000"/>
              <a:buFont typeface="Wingdings" panose="05000000000000000000" pitchFamily="2" charset="2"/>
              <a:buBlip>
                <a:blip r:embed="rId1"/>
              </a:buBlip>
              <a:defRPr/>
            </a:pPr>
            <a:r>
              <a:rPr kumimoji="0" lang="fr-FR" sz="2200" b="1" kern="0" cap="none" spc="0" normalizeH="0" baseline="0" noProof="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At this pH, the amino acid appears </a:t>
            </a:r>
            <a:r>
              <a:rPr kumimoji="0" lang="fr-FR" sz="2200" b="1" kern="0" cap="none" spc="0" normalizeH="0" baseline="0" noProof="0">
                <a:solidFill>
                  <a:srgbClr val="00FF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neutral </a:t>
            </a:r>
            <a:r>
              <a:rPr kumimoji="0" lang="fr-FR" sz="2200" b="1" kern="0" cap="none" spc="0" normalizeH="0" baseline="0" noProof="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(even though it has at least two intramolecular charges forming a </a:t>
            </a:r>
            <a:r>
              <a:rPr kumimoji="0" lang="fr-FR" sz="2200" b="1" kern="0" cap="none" spc="0" normalizeH="0" baseline="0" noProof="0">
                <a:solidFill>
                  <a:srgbClr val="00FF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zwitterion</a:t>
            </a:r>
            <a:r>
              <a:rPr kumimoji="0" lang="fr-FR" sz="2200" b="1" kern="0" cap="none" spc="0" normalizeH="0" baseline="0" noProof="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t>
            </a:r>
            <a:r>
              <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 </a:t>
            </a: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a:p>
            <a:pPr marL="342900" marR="0" indent="-342900" defTabSz="914400">
              <a:spcBef>
                <a:spcPct val="20000"/>
              </a:spcBef>
              <a:buClr>
                <a:schemeClr val="hlink"/>
              </a:buClr>
              <a:buSzPct val="90000"/>
              <a:buFontTx/>
              <a:buNone/>
              <a:defRPr/>
            </a:pPr>
            <a:endParaRPr kumimoji="0" lang="fr-FR" sz="22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endParaRPr>
          </a:p>
        </p:txBody>
      </p:sp>
      <p:graphicFrame>
        <p:nvGraphicFramePr>
          <p:cNvPr id="7" name="Objet 6"/>
          <p:cNvGraphicFramePr/>
          <p:nvPr/>
        </p:nvGraphicFramePr>
        <p:xfrm>
          <a:off x="2205990" y="4045585"/>
          <a:ext cx="4160520" cy="2518410"/>
        </p:xfrm>
        <a:graphic>
          <a:graphicData uri="http://schemas.openxmlformats.org/presentationml/2006/ole">
            <mc:AlternateContent xmlns:mc="http://schemas.openxmlformats.org/markup-compatibility/2006">
              <mc:Choice xmlns:v="urn:schemas-microsoft-com:vml" Requires="v">
                <p:oleObj spid="_x0000_s8" name="" r:id="rId2" imgW="2143125" imgH="1647825" progId="Paint.Picture">
                  <p:embed/>
                </p:oleObj>
              </mc:Choice>
              <mc:Fallback>
                <p:oleObj name="" r:id="rId2" imgW="2143125" imgH="1647825" progId="Paint.Picture">
                  <p:embed/>
                  <p:pic>
                    <p:nvPicPr>
                      <p:cNvPr id="0" name="Image 7"/>
                      <p:cNvPicPr/>
                      <p:nvPr/>
                    </p:nvPicPr>
                    <p:blipFill>
                      <a:blip r:embed="rId3"/>
                      <a:stretch>
                        <a:fillRect/>
                      </a:stretch>
                    </p:blipFill>
                    <p:spPr>
                      <a:xfrm>
                        <a:off x="2205990" y="4045585"/>
                        <a:ext cx="4160520" cy="2518410"/>
                      </a:xfrm>
                      <a:prstGeom prst="rect">
                        <a:avLst/>
                      </a:prstGeom>
                    </p:spPr>
                  </p:pic>
                </p:oleObj>
              </mc:Fallback>
            </mc:AlternateContent>
          </a:graphicData>
        </a:graphic>
      </p:graphicFrame>
    </p:spTree>
  </p:cSld>
  <p:clrMapOvr>
    <a:masterClrMapping/>
  </p:clrMapOvr>
  <p:timing>
    <p:tnLst>
      <p:par>
        <p:cTn id="1" dur="indefinite" restart="never" nodeType="tmRoot"/>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57200" y="111125"/>
            <a:ext cx="4738370" cy="582930"/>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Point isoélectrique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pHi</a:t>
            </a:r>
            <a:r>
              <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 name="Espace réservé du contenu 2"/>
          <p:cNvSpPr txBox="1"/>
          <p:nvPr/>
        </p:nvSpPr>
        <p:spPr>
          <a:xfrm>
            <a:off x="357188" y="896938"/>
            <a:ext cx="8229600" cy="828675"/>
          </a:xfrm>
          <a:prstGeom prst="rect">
            <a:avLst/>
          </a:prstGeom>
        </p:spPr>
        <p:txBody>
          <a:bodyPr>
            <a:normAutofit fontScale="85000" lnSpcReduction="10000"/>
          </a:bodyPr>
          <a:lstStyle/>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PI= </a:t>
            </a:r>
            <a:r>
              <a:rPr kumimoji="0" lang="fr-FR" b="1" u="sng"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PKa</a:t>
            </a:r>
            <a:r>
              <a:rPr kumimoji="0" lang="fr-FR" b="1" u="sng"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(groupement </a:t>
            </a:r>
            <a:r>
              <a:rPr kumimoji="0" lang="fr-FR" b="1" u="sng"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carboxyl</a:t>
            </a:r>
            <a:r>
              <a:rPr kumimoji="0" lang="fr-FR" b="1" u="sng"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 </a:t>
            </a:r>
            <a:r>
              <a:rPr kumimoji="0" lang="fr-FR" b="1" u="sng"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PKb</a:t>
            </a:r>
            <a:r>
              <a:rPr kumimoji="0" lang="fr-FR" b="1" u="sng"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(groupement amine)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algn="ctr" defTabSz="914400" fontAlgn="auto">
              <a:spcBef>
                <a:spcPct val="20000"/>
              </a:spcBef>
              <a:spcAft>
                <a:spcPts val="0"/>
              </a:spcAft>
              <a:buClr>
                <a:schemeClr val="hlink"/>
              </a:buClr>
              <a:buSzPct val="90000"/>
              <a:buFont typeface="Arial" panose="020B0604020202020204" pitchFamily="34" charset="0"/>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2</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spcBef>
                <a:spcPct val="20000"/>
              </a:spcBef>
              <a:spcAft>
                <a:spcPts val="0"/>
              </a:spcAft>
              <a:buClr>
                <a:schemeClr val="hlink"/>
              </a:buClr>
              <a:buSzPct val="90000"/>
              <a:buFont typeface="Wingdings 2" panose="05020102010507070707"/>
              <a:buChar char=""/>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4" name="Image 3"/>
          <p:cNvPicPr>
            <a:picLocks noChangeAspect="1"/>
          </p:cNvPicPr>
          <p:nvPr/>
        </p:nvPicPr>
        <p:blipFill>
          <a:blip r:embed="rId1"/>
          <a:stretch>
            <a:fillRect/>
          </a:stretch>
        </p:blipFill>
        <p:spPr>
          <a:xfrm>
            <a:off x="2071688" y="1836738"/>
            <a:ext cx="4857750" cy="3217862"/>
          </a:xfrm>
          <a:prstGeom prst="rect">
            <a:avLst/>
          </a:prstGeom>
          <a:noFill/>
          <a:ln w="9525">
            <a:noFill/>
          </a:ln>
        </p:spPr>
      </p:pic>
      <p:sp>
        <p:nvSpPr>
          <p:cNvPr id="5" name="Espace réservé du contenu 2"/>
          <p:cNvSpPr txBox="1"/>
          <p:nvPr/>
        </p:nvSpPr>
        <p:spPr>
          <a:xfrm>
            <a:off x="109538" y="5102225"/>
            <a:ext cx="8980487" cy="1428750"/>
          </a:xfrm>
          <a:prstGeom prst="rect">
            <a:avLst/>
          </a:prstGeom>
          <a:noFill/>
          <a:ln w="9525">
            <a:noFill/>
          </a:ln>
        </p:spPr>
        <p:txBody>
          <a:bodyPr/>
          <a:p>
            <a:pPr marL="342900" indent="-342900">
              <a:spcBef>
                <a:spcPct val="20000"/>
              </a:spcBef>
              <a:buFont typeface="Arial" panose="020B0604020202020204" pitchFamily="34" charset="0"/>
              <a:buChar char="•"/>
            </a:pPr>
            <a:r>
              <a:rPr dirty="0">
                <a:latin typeface="Calibri" panose="020F0502020204030204" pitchFamily="34" charset="0"/>
                <a:cs typeface="Times New Roman" panose="02020603050405020304" pitchFamily="18" charset="0"/>
              </a:rPr>
              <a:t>pK = pH of half-dissociation = 50% of the group is dissociated.</a:t>
            </a:r>
            <a:endParaRPr dirty="0">
              <a:latin typeface="Calibri" panose="020F0502020204030204" pitchFamily="34" charset="0"/>
              <a:cs typeface="Times New Roman" panose="02020603050405020304" pitchFamily="18" charset="0"/>
            </a:endParaRPr>
          </a:p>
          <a:p>
            <a:pPr marL="342900" indent="-342900">
              <a:spcBef>
                <a:spcPct val="20000"/>
              </a:spcBef>
              <a:buFont typeface="Arial" panose="020B0604020202020204" pitchFamily="34" charset="0"/>
              <a:buChar char="•"/>
            </a:pPr>
            <a:r>
              <a:rPr dirty="0">
                <a:latin typeface="Calibri" panose="020F0502020204030204" pitchFamily="34" charset="0"/>
                <a:cs typeface="Times New Roman" panose="02020603050405020304" pitchFamily="18" charset="0"/>
              </a:rPr>
              <a:t>Thus, a titration curve can be plotted and interpreted based on pH variation for amino acids.</a:t>
            </a:r>
            <a:endParaRPr dirty="0">
              <a:latin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xEl>
                                              <p:charRg st="0" end="64"/>
                                            </p:txEl>
                                          </p:spTgt>
                                        </p:tgtEl>
                                        <p:attrNameLst>
                                          <p:attrName>style.visibility</p:attrName>
                                        </p:attrNameLst>
                                      </p:cBhvr>
                                      <p:to>
                                        <p:strVal val="visible"/>
                                      </p:to>
                                    </p:set>
                                    <p:anim calcmode="lin" valueType="num">
                                      <p:cBhvr additive="base">
                                        <p:cTn id="16" dur="500" fill="hold"/>
                                        <p:tgtEl>
                                          <p:spTgt spid="5">
                                            <p:txEl>
                                              <p:charRg st="0" end="6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charRg st="0" end="6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xEl>
                                              <p:charRg st="1" end="1"/>
                                            </p:txEl>
                                          </p:spTgt>
                                        </p:tgtEl>
                                        <p:attrNameLst>
                                          <p:attrName>style.visibility</p:attrName>
                                        </p:attrNameLst>
                                      </p:cBhvr>
                                      <p:to>
                                        <p:strVal val="visible"/>
                                      </p:to>
                                    </p:set>
                                    <p:anim calcmode="lin" valueType="num">
                                      <p:cBhvr additive="base">
                                        <p:cTn id="22" dur="500" fill="hold"/>
                                        <p:tgtEl>
                                          <p:spTgt spid="5">
                                            <p:txEl>
                                              <p:char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char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609600" y="138113"/>
            <a:ext cx="7499350" cy="1143000"/>
          </a:xfrm>
          <a:prstGeom prst="rect">
            <a:avLst/>
          </a:prstGeom>
        </p:spPr>
        <p:txBody>
          <a:bodyPr>
            <a:normAutofit fontScale="90000"/>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Courbe de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titration</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d</a:t>
            </a:r>
            <a:r>
              <a:rPr kumimoji="0" lang="fr-FR" altLang="en-US"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un acide aminé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monoaminé</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et </a:t>
            </a:r>
            <a:r>
              <a:rPr kumimoji="0" lang="fr-FR" sz="3200" b="1" kern="0" cap="none" spc="0" normalizeH="0" baseline="0" noProof="0" dirty="0" err="1">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monocarboxylique</a:t>
            </a: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 (Alanine)</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pic>
        <p:nvPicPr>
          <p:cNvPr id="31747" name="Picture 9"/>
          <p:cNvPicPr>
            <a:picLocks noChangeAspect="1"/>
          </p:cNvPicPr>
          <p:nvPr/>
        </p:nvPicPr>
        <p:blipFill>
          <a:blip r:embed="rId1"/>
          <a:stretch>
            <a:fillRect/>
          </a:stretch>
        </p:blipFill>
        <p:spPr>
          <a:xfrm>
            <a:off x="4408805" y="1281430"/>
            <a:ext cx="4721225" cy="5289550"/>
          </a:xfrm>
          <a:prstGeom prst="rect">
            <a:avLst/>
          </a:prstGeom>
          <a:noFill/>
          <a:ln w="12700" cap="flat" cmpd="sng">
            <a:solidFill>
              <a:schemeClr val="accent1"/>
            </a:solidFill>
            <a:prstDash val="solid"/>
            <a:miter/>
            <a:headEnd type="none" w="med" len="med"/>
            <a:tailEnd type="none" w="med" len="med"/>
          </a:ln>
        </p:spPr>
      </p:pic>
      <p:pic>
        <p:nvPicPr>
          <p:cNvPr id="31749" name="Picture 5"/>
          <p:cNvPicPr>
            <a:picLocks noChangeAspect="1"/>
          </p:cNvPicPr>
          <p:nvPr/>
        </p:nvPicPr>
        <p:blipFill>
          <a:blip r:embed="rId2"/>
          <a:stretch>
            <a:fillRect/>
          </a:stretch>
        </p:blipFill>
        <p:spPr>
          <a:xfrm>
            <a:off x="0" y="1280795"/>
            <a:ext cx="4421505" cy="52901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1749"/>
                                        </p:tgtEl>
                                        <p:attrNameLst>
                                          <p:attrName>style.visibility</p:attrName>
                                        </p:attrNameLst>
                                      </p:cBhvr>
                                      <p:to>
                                        <p:strVal val="visible"/>
                                      </p:to>
                                    </p:set>
                                    <p:animEffect transition="in" filter="diamond(in)">
                                      <p:cBhvr>
                                        <p:cTn id="12" dur="2000"/>
                                        <p:tgtEl>
                                          <p:spTgt spid="3174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diamond(in)">
                                      <p:cBhvr>
                                        <p:cTn id="17" dur="1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re 1"/>
          <p:cNvSpPr txBox="1"/>
          <p:nvPr/>
        </p:nvSpPr>
        <p:spPr>
          <a:xfrm>
            <a:off x="79375" y="102870"/>
            <a:ext cx="8534400" cy="439420"/>
          </a:xfrm>
          <a:prstGeom prst="rect">
            <a:avLst/>
          </a:prstGeom>
          <a:noFill/>
          <a:ln w="9525">
            <a:noFill/>
          </a:ln>
        </p:spPr>
        <p:txBody>
          <a:bodyPr/>
          <a:p>
            <a:pPr algn="l"/>
            <a:r>
              <a:rPr sz="2800" b="1" dirty="0">
                <a:solidFill>
                  <a:srgbClr val="00FF00"/>
                </a:solidFill>
                <a:cs typeface="Arial" panose="020B0604020202020204" pitchFamily="34" charset="0"/>
              </a:rPr>
              <a:t>Characteristic constants of different amino acids</a:t>
            </a:r>
            <a:endParaRPr sz="2800" b="1" dirty="0">
              <a:solidFill>
                <a:srgbClr val="00FF00"/>
              </a:solidFill>
              <a:cs typeface="Arial" panose="020B0604020202020204" pitchFamily="34" charset="0"/>
            </a:endParaRPr>
          </a:p>
        </p:txBody>
      </p:sp>
      <p:sp>
        <p:nvSpPr>
          <p:cNvPr id="5" name="Espace réservé du numéro de diapositive 1"/>
          <p:cNvSpPr txBox="1">
            <a:spLocks noGrp="1"/>
          </p:cNvSpPr>
          <p:nvPr>
            <p:ph type="sldNum" sz="quarter" idx="12"/>
          </p:nvPr>
        </p:nvSpPr>
        <p:spPr bwMode="auto">
          <a:xfrm>
            <a:off x="8613775" y="6305550"/>
            <a:ext cx="457200" cy="476250"/>
          </a:xfrm>
          <a:ln>
            <a:miter lim="800000"/>
          </a:ln>
        </p:spPr>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stStyle>
          <a:p>
            <a:pPr lvl="0" algn="r" eaLnBrk="1" hangingPunct="1">
              <a:buNone/>
            </a:pPr>
            <a:fld id="{9A0DB2DC-4C9A-4742-B13C-FB6460FD3503}" type="slidenum">
              <a:rPr lang="fr-FR" sz="1200" dirty="0">
                <a:effectLst>
                  <a:outerShdw blurRad="38100" dist="38100" dir="2700000">
                    <a:srgbClr val="000000"/>
                  </a:outerShdw>
                </a:effectLst>
              </a:rPr>
            </a:fld>
            <a:endParaRPr lang="fr-FR" sz="1200" dirty="0">
              <a:effectLst>
                <a:outerShdw blurRad="38100" dist="38100" dir="2700000">
                  <a:srgbClr val="000000"/>
                </a:outerShdw>
              </a:effectLst>
            </a:endParaRPr>
          </a:p>
        </p:txBody>
      </p:sp>
      <p:pic>
        <p:nvPicPr>
          <p:cNvPr id="32772" name="Picture 2"/>
          <p:cNvPicPr>
            <a:picLocks noChangeAspect="1"/>
          </p:cNvPicPr>
          <p:nvPr/>
        </p:nvPicPr>
        <p:blipFill>
          <a:blip r:embed="rId1"/>
          <a:stretch>
            <a:fillRect/>
          </a:stretch>
        </p:blipFill>
        <p:spPr>
          <a:xfrm>
            <a:off x="0" y="785813"/>
            <a:ext cx="9144000" cy="6072187"/>
          </a:xfrm>
          <a:prstGeom prst="rect">
            <a:avLst/>
          </a:prstGeom>
          <a:noFill/>
          <a:ln w="12700">
            <a:noFill/>
          </a:ln>
        </p:spPr>
      </p:pic>
      <p:cxnSp>
        <p:nvCxnSpPr>
          <p:cNvPr id="7" name="Connecteur droit avec flèche 6"/>
          <p:cNvCxnSpPr/>
          <p:nvPr/>
        </p:nvCxnSpPr>
        <p:spPr>
          <a:xfrm rot="10800000">
            <a:off x="6715125" y="3071813"/>
            <a:ext cx="500063"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10800000">
            <a:off x="6715125" y="3643313"/>
            <a:ext cx="5715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a:off x="6643688" y="2071688"/>
            <a:ext cx="50006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6643688" y="2357438"/>
            <a:ext cx="50006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a:off x="6715125" y="5143500"/>
            <a:ext cx="5715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1"/>
          <p:cNvSpPr/>
          <p:nvPr/>
        </p:nvSpPr>
        <p:spPr>
          <a:xfrm>
            <a:off x="546100" y="41593"/>
            <a:ext cx="1803400" cy="521970"/>
          </a:xfrm>
          <a:prstGeom prst="rect">
            <a:avLst/>
          </a:prstGeom>
          <a:noFill/>
          <a:ln w="9525">
            <a:noFill/>
          </a:ln>
        </p:spPr>
        <p:txBody>
          <a:bodyPr wrap="none">
            <a:spAutoFit/>
          </a:bodyPr>
          <a:p>
            <a:pPr algn="l">
              <a:buNone/>
            </a:pPr>
            <a:r>
              <a:rPr sz="2800" b="1" dirty="0">
                <a:solidFill>
                  <a:srgbClr val="00FF00"/>
                </a:solidFill>
                <a:latin typeface="Arial" panose="020B0604020202020204" pitchFamily="34" charset="0"/>
                <a:cs typeface="Times New Roman" panose="02020603050405020304" pitchFamily="18" charset="0"/>
              </a:rPr>
              <a:t>Summary</a:t>
            </a:r>
            <a:endParaRPr sz="2800" b="1" dirty="0">
              <a:solidFill>
                <a:srgbClr val="00FF00"/>
              </a:solidFill>
              <a:latin typeface="Arial" panose="020B0604020202020204" pitchFamily="34" charset="0"/>
              <a:cs typeface="Times New Roman" panose="02020603050405020304" pitchFamily="18" charset="0"/>
            </a:endParaRPr>
          </a:p>
        </p:txBody>
      </p:sp>
      <p:sp>
        <p:nvSpPr>
          <p:cNvPr id="3" name="Espace réservé du contenu 8"/>
          <p:cNvSpPr txBox="1"/>
          <p:nvPr/>
        </p:nvSpPr>
        <p:spPr>
          <a:xfrm>
            <a:off x="177800" y="723900"/>
            <a:ext cx="8747125" cy="4800600"/>
          </a:xfrm>
          <a:prstGeom prst="rect">
            <a:avLst/>
          </a:prstGeom>
        </p:spPr>
        <p:txBody>
          <a:bodyPr/>
          <a:lstStyle/>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 p</a:t>
            </a:r>
            <a:r>
              <a:rPr kumimoji="0" lang="fr-FR" sz="20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oint isoélectrique (</a:t>
            </a:r>
            <a:r>
              <a:rPr kumimoji="0" lang="fr-FR" sz="2000" b="1" kern="0" cap="none" spc="0" normalizeH="0" baseline="0" noProof="0" dirty="0" err="1">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pHi</a:t>
            </a:r>
            <a:r>
              <a:rPr kumimoji="0" lang="fr-FR" sz="2000" b="1" kern="0" cap="none" spc="0" normalizeH="0" baseline="0" noProof="0" dirty="0">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 est l</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 pH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où</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un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Aa</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se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trouve</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dans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sa</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forme</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neutre</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  </a:t>
            </a:r>
            <a:endPar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ce</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pH, l</a:t>
            </a:r>
            <a:r>
              <a:rPr kumimoji="0" lang="ja-JP" alt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Aa</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existe</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presque</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exclusivement</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sous</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forme</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dipolaire</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endPar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 un pH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supérieur</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au point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isoélectrique</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les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acides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aminés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forment</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des anions; au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dessous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ce</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pH critique,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ils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fixent</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des protons et existent à l</a:t>
            </a:r>
            <a:r>
              <a:rPr kumimoji="0" lang="ja-JP" alt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état</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cations</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 </a:t>
            </a:r>
            <a:r>
              <a:rPr kumimoji="0" lang="fr-FR"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Times New Roman" panose="02020603050405020304" pitchFamily="18" charset="0"/>
              </a:rPr>
              <a:t>pHi</a:t>
            </a:r>
            <a:r>
              <a:rPr kumimoji="0" 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Times New Roman" panose="02020603050405020304" pitchFamily="18" charset="0"/>
              </a:rPr>
              <a:t> </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pour les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acides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aminés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neutres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va</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pH 4,8 à 6,3.</a:t>
            </a:r>
            <a:endPar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Pour les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acides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aminés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basiques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le </a:t>
            </a:r>
            <a:r>
              <a:rPr kumimoji="0" lang="fr-FR"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Times New Roman" panose="02020603050405020304" pitchFamily="18" charset="0"/>
              </a:rPr>
              <a:t>pHi</a:t>
            </a:r>
            <a:r>
              <a:rPr kumimoji="0" 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Times New Roman" panose="02020603050405020304" pitchFamily="18" charset="0"/>
              </a:rPr>
              <a:t> </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a:t>
            </a:r>
            <a:r>
              <a:rPr kumimoji="0" lang="ja-JP" alt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r>
              <a:rPr kumimoji="0" lang="en-US" altLang="ja-JP"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étende</a:t>
            </a:r>
            <a:r>
              <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7,8 à 10,8 </a:t>
            </a:r>
            <a:endParaRPr kumimoji="0" lang="en-US" altLang="ja-JP"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Pour les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acides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aminés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acides</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le </a:t>
            </a:r>
            <a:r>
              <a:rPr kumimoji="0" lang="fr-FR"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Times New Roman" panose="02020603050405020304" pitchFamily="18" charset="0"/>
              </a:rPr>
              <a:t>pHi</a:t>
            </a:r>
            <a:r>
              <a:rPr kumimoji="0" 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Times New Roman" panose="02020603050405020304" pitchFamily="18" charset="0"/>
              </a:rPr>
              <a:t> </a:t>
            </a:r>
            <a:r>
              <a:rPr kumimoji="0" lang="en-US" sz="2000" b="1" kern="0" cap="none" spc="0" normalizeH="0" baseline="0" noProof="0" dirty="0" err="1">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va</a:t>
            </a:r>
            <a:r>
              <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2,7 à 3,2.</a:t>
            </a:r>
            <a:endPar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endParaRPr kumimoji="0" lang="en-US"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70000"/>
              </a:lnSpc>
              <a:spcBef>
                <a:spcPct val="20000"/>
              </a:spcBef>
              <a:spcAft>
                <a:spcPts val="0"/>
              </a:spcAft>
              <a:buClr>
                <a:schemeClr val="hlink"/>
              </a:buClr>
              <a:buSzPct val="90000"/>
              <a:buFont typeface="Wingdings 2" panose="05020102010507070707"/>
              <a:buChar char=""/>
              <a:defRPr/>
            </a:pPr>
            <a:endParaRPr kumimoji="0" lang="fr-FR" sz="20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28625" y="214313"/>
            <a:ext cx="8229600" cy="1143000"/>
          </a:xfrm>
          <a:prstGeom prst="rect">
            <a:avLst/>
          </a:prstGeom>
        </p:spPr>
        <p:txBody>
          <a:bodyPr/>
          <a:lstStyle/>
          <a:p>
            <a:pPr marR="0" algn="ctr" defTabSz="914400" fontAlgn="auto">
              <a:spcAft>
                <a:spcPts val="0"/>
              </a:spcAft>
              <a:buClrTx/>
              <a:buSzTx/>
              <a:buFontTx/>
              <a:buNone/>
              <a:defRPr/>
            </a:pPr>
            <a:r>
              <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E- Propriétés spectrales </a:t>
            </a:r>
            <a:br>
              <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br>
            <a:r>
              <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rPr>
              <a:t>Coloration et absorption de la lumière</a:t>
            </a:r>
            <a:endParaRPr kumimoji="0" lang="fr-FR" sz="3200" kern="0" cap="none" spc="0" normalizeH="0" baseline="0" noProof="0" dirty="0">
              <a:solidFill>
                <a:srgbClr val="FF0000"/>
              </a:solidFill>
              <a:effectLst>
                <a:outerShdw blurRad="38100" dist="38100" dir="2700000" algn="tl">
                  <a:srgbClr val="000000"/>
                </a:outerShdw>
              </a:effectLst>
              <a:latin typeface="+mj-lt"/>
              <a:ea typeface="Times New Roman" panose="02020603050405020304" pitchFamily="18" charset="0"/>
              <a:cs typeface="Calibri" panose="020F0502020204030204" pitchFamily="34" charset="0"/>
            </a:endParaRPr>
          </a:p>
        </p:txBody>
      </p:sp>
      <p:sp>
        <p:nvSpPr>
          <p:cNvPr id="34819" name="ZoneTexte 10"/>
          <p:cNvSpPr txBox="1"/>
          <p:nvPr/>
        </p:nvSpPr>
        <p:spPr>
          <a:xfrm>
            <a:off x="449263" y="2794000"/>
            <a:ext cx="8215312" cy="3540125"/>
          </a:xfrm>
          <a:prstGeom prst="rect">
            <a:avLst/>
          </a:prstGeom>
          <a:noFill/>
          <a:ln w="9525">
            <a:noFill/>
          </a:ln>
        </p:spPr>
        <p:txBody>
          <a:bodyPr>
            <a:spAutoFit/>
          </a:bodyPr>
          <a:p>
            <a:pPr algn="just"/>
            <a:r>
              <a:rPr sz="2800" b="1" dirty="0">
                <a:latin typeface="Arial" panose="020B0604020202020204" pitchFamily="34" charset="0"/>
              </a:rPr>
              <a:t>Absorption</a:t>
            </a:r>
            <a:endParaRPr sz="2800" b="1" dirty="0">
              <a:latin typeface="Arial" panose="020B0604020202020204" pitchFamily="34" charset="0"/>
            </a:endParaRPr>
          </a:p>
          <a:p>
            <a:pPr algn="just"/>
            <a:r>
              <a:rPr sz="2800" b="1" dirty="0">
                <a:latin typeface="Arial" panose="020B0604020202020204" pitchFamily="34" charset="0"/>
              </a:rPr>
              <a:t>Alors qu’aucun des 20 aa trouvés dans les protéines n’absorbe la lumière dans le visible, trois aminoacides aromatiques (Trp, Tyr, Phe) absorbent fortement dans l'UV. Le Trp pour son noyau indole (λ=280 nm) ; Tyr pour son noyau phénol (λ=275 nm); Phe pour son noyau phényle (λ=260 nm). </a:t>
            </a:r>
            <a:endParaRPr sz="2800" b="1" dirty="0">
              <a:latin typeface="Arial" panose="020B0604020202020204" pitchFamily="34" charset="0"/>
            </a:endParaRPr>
          </a:p>
        </p:txBody>
      </p:sp>
      <p:sp>
        <p:nvSpPr>
          <p:cNvPr id="5" name="Rectangle 4"/>
          <p:cNvSpPr/>
          <p:nvPr/>
        </p:nvSpPr>
        <p:spPr>
          <a:xfrm>
            <a:off x="504825" y="1436688"/>
            <a:ext cx="6107113" cy="954087"/>
          </a:xfrm>
          <a:prstGeom prst="rect">
            <a:avLst/>
          </a:prstGeom>
          <a:noFill/>
          <a:ln w="9525">
            <a:noFill/>
          </a:ln>
        </p:spPr>
        <p:txBody>
          <a:bodyPr>
            <a:spAutoFit/>
          </a:bodyPr>
          <a:p>
            <a:pPr algn="just"/>
            <a:r>
              <a:rPr sz="2800" b="1" dirty="0">
                <a:latin typeface="Arial" panose="020B0604020202020204" pitchFamily="34" charset="0"/>
              </a:rPr>
              <a:t>Coloration</a:t>
            </a:r>
            <a:endParaRPr sz="2800" b="1" dirty="0">
              <a:latin typeface="Arial" panose="020B0604020202020204" pitchFamily="34" charset="0"/>
            </a:endParaRPr>
          </a:p>
          <a:p>
            <a:pPr algn="just"/>
            <a:r>
              <a:rPr sz="2800" b="1" dirty="0">
                <a:latin typeface="Arial" panose="020B0604020202020204" pitchFamily="34" charset="0"/>
              </a:rPr>
              <a:t>Les solutions d’Aa sont incolores.</a:t>
            </a:r>
            <a:endParaRPr sz="2800" b="1" dirty="0">
              <a:latin typeface="Arial" panose="020B0604020202020204" pitchFamily="34" charset="0"/>
            </a:endParaRPr>
          </a:p>
        </p:txBody>
      </p:sp>
      <p:pic>
        <p:nvPicPr>
          <p:cNvPr id="4" name="Picture 2"/>
          <p:cNvPicPr>
            <a:picLocks noChangeAspect="1"/>
          </p:cNvPicPr>
          <p:nvPr/>
        </p:nvPicPr>
        <p:blipFill>
          <a:blip r:embed="rId1"/>
          <a:stretch>
            <a:fillRect/>
          </a:stretch>
        </p:blipFill>
        <p:spPr>
          <a:xfrm>
            <a:off x="0" y="-74612"/>
            <a:ext cx="9144000" cy="69326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checkerboard(across)">
                                      <p:cBhvr>
                                        <p:cTn id="12" dur="500"/>
                                        <p:tgtEl>
                                          <p:spTgt spid="348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214313" y="2179638"/>
            <a:ext cx="8715375" cy="1928813"/>
          </a:xfrm>
          <a:prstGeom prst="rect">
            <a:avLst/>
          </a:prstGeom>
        </p:spPr>
        <p:txBody>
          <a:bodyPr/>
          <a:lstStyle/>
          <a:p>
            <a:pPr marL="342900" marR="0" indent="-342900" defTabSz="914400">
              <a:lnSpc>
                <a:spcPct val="115000"/>
              </a:lnSpc>
              <a:spcBef>
                <a:spcPts val="1000"/>
              </a:spcBef>
              <a:buClr>
                <a:schemeClr val="hlink"/>
              </a:buClr>
              <a:buSzPct val="90000"/>
              <a:buFont typeface="Wingdings" panose="05000000000000000000" pitchFamily="2" charset="2"/>
              <a:buBlip>
                <a:blip r:embed="rId1"/>
              </a:buBlip>
              <a:defRPr/>
            </a:pPr>
            <a:r>
              <a:rPr kumimoji="0" lang="fr-FR" sz="25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Esterification of an amino acid with alcohol in presence of a strong acid</a:t>
            </a:r>
            <a:r>
              <a:rPr kumimoji="0" lang="fr-FR" sz="2500" b="1" kern="0" cap="none" spc="0" normalizeH="0" baseline="0" noProof="0" dirty="0">
                <a:solidFill>
                  <a:srgbClr val="243F6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fr-FR" sz="2500" b="1" kern="0" cap="none" spc="0" normalizeH="0" baseline="0" noProof="0" dirty="0">
              <a:solidFill>
                <a:srgbClr val="243F6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15000"/>
              </a:lnSpc>
              <a:spcBef>
                <a:spcPct val="20000"/>
              </a:spcBef>
              <a:spcAft>
                <a:spcPct val="0"/>
              </a:spcAft>
              <a:buClr>
                <a:schemeClr val="accent2"/>
              </a:buClr>
              <a:buSzTx/>
              <a:buFont typeface="Wingdings" panose="05000000000000000000" pitchFamily="2" charset="2"/>
              <a:buChar char="Ø"/>
              <a:defRPr/>
            </a:pPr>
            <a:r>
              <a:rPr kumimoji="0" lang="fr-FR" sz="25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Times New Roman" panose="02020603050405020304" pitchFamily="18" charset="0"/>
                <a:cs typeface="Calibri" panose="020F0502020204030204" pitchFamily="34" charset="0"/>
              </a:rPr>
              <a:t>Reaction used to separate amino acids in gas phase (and even in liquid phase) by producing butyl ester derivatives.</a:t>
            </a:r>
            <a:endParaRPr kumimoji="0" lang="fr-FR" sz="25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Titre 1"/>
          <p:cNvSpPr txBox="1"/>
          <p:nvPr/>
        </p:nvSpPr>
        <p:spPr>
          <a:xfrm>
            <a:off x="-275590" y="1574800"/>
            <a:ext cx="7545705" cy="796925"/>
          </a:xfrm>
          <a:prstGeom prst="rect">
            <a:avLst/>
          </a:prstGeom>
        </p:spPr>
        <p:txBody>
          <a:bodyPr/>
          <a:lstStyle/>
          <a:p>
            <a:pPr marR="0" algn="ctr" defTabSz="914400" fontAlgn="auto">
              <a:spcAft>
                <a:spcPts val="0"/>
              </a:spcAft>
              <a:buClrTx/>
              <a:buSzTx/>
              <a:buFontTx/>
              <a:buNone/>
              <a:defRPr/>
            </a:pPr>
            <a:r>
              <a:rPr kumimoji="0" lang="fr-FR" sz="28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 Properties of the carboxylic function</a:t>
            </a:r>
            <a:endParaRPr kumimoji="0" lang="fr-FR" sz="28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Zone de texte 2"/>
          <p:cNvSpPr txBox="1"/>
          <p:nvPr/>
        </p:nvSpPr>
        <p:spPr>
          <a:xfrm>
            <a:off x="214630" y="916940"/>
            <a:ext cx="4780915" cy="608330"/>
          </a:xfrm>
          <a:prstGeom prst="rect">
            <a:avLst/>
          </a:prstGeom>
          <a:noFill/>
        </p:spPr>
        <p:txBody>
          <a:bodyPr wrap="square" rtlCol="0" anchor="t">
            <a:noAutofit/>
          </a:bodyPr>
          <a:p>
            <a:pPr algn="l">
              <a:buClrTx/>
              <a:buSzTx/>
              <a:buFontTx/>
            </a:pPr>
            <a:r>
              <a:rPr lang="fr-FR" sz="30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2) Chemical properties</a:t>
            </a:r>
            <a:endParaRPr lang="fr-FR" sz="30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endParaRPr>
          </a:p>
        </p:txBody>
      </p:sp>
      <p:sp>
        <p:nvSpPr>
          <p:cNvPr id="5" name="Rectangle 4"/>
          <p:cNvSpPr/>
          <p:nvPr/>
        </p:nvSpPr>
        <p:spPr>
          <a:xfrm>
            <a:off x="131445" y="-311785"/>
            <a:ext cx="8930005" cy="1029970"/>
          </a:xfrm>
          <a:prstGeom prst="rect">
            <a:avLst/>
          </a:prstGeom>
        </p:spPr>
        <p:txBody>
          <a:bodyPr wrap="square">
            <a:spAutoFit/>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29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fr-FR" sz="3200" b="1" i="0" u="none" strike="noStrike"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Physicochemical properties of amino acids</a:t>
            </a: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4" name="Grouper 13"/>
          <p:cNvGrpSpPr/>
          <p:nvPr/>
        </p:nvGrpSpPr>
        <p:grpSpPr>
          <a:xfrm>
            <a:off x="1042035" y="4835525"/>
            <a:ext cx="6836410" cy="1278890"/>
            <a:chOff x="1595" y="7523"/>
            <a:chExt cx="10766" cy="2014"/>
          </a:xfrm>
        </p:grpSpPr>
        <p:grpSp>
          <p:nvGrpSpPr>
            <p:cNvPr id="13" name="Grouper 12"/>
            <p:cNvGrpSpPr/>
            <p:nvPr/>
          </p:nvGrpSpPr>
          <p:grpSpPr>
            <a:xfrm>
              <a:off x="1595" y="7523"/>
              <a:ext cx="10766" cy="2015"/>
              <a:chOff x="1595" y="7523"/>
              <a:chExt cx="10766" cy="2015"/>
            </a:xfrm>
          </p:grpSpPr>
          <p:sp>
            <p:nvSpPr>
              <p:cNvPr id="8" name="Zone de texte 7"/>
              <p:cNvSpPr txBox="1"/>
              <p:nvPr/>
            </p:nvSpPr>
            <p:spPr>
              <a:xfrm>
                <a:off x="1595" y="7570"/>
                <a:ext cx="10767" cy="1969"/>
              </a:xfrm>
              <a:prstGeom prst="rect">
                <a:avLst/>
              </a:prstGeom>
            </p:spPr>
            <p:txBody>
              <a:bodyPr wrap="square">
                <a:noAutofit/>
              </a:bodyPr>
              <a:p>
                <a:pPr algn="l"/>
                <a:r>
                  <a:rPr sz="2800" b="1"/>
                  <a:t>R-CH(NH2)-COO</a:t>
                </a:r>
                <a:r>
                  <a:rPr sz="2800" b="1">
                    <a:solidFill>
                      <a:srgbClr val="FF0000"/>
                    </a:solidFill>
                  </a:rPr>
                  <a:t>H</a:t>
                </a:r>
                <a:r>
                  <a:rPr sz="2800" b="1"/>
                  <a:t> + </a:t>
                </a:r>
                <a:r>
                  <a:rPr lang="fr-FR" sz="2800" b="1"/>
                  <a:t>R’</a:t>
                </a:r>
                <a:r>
                  <a:rPr sz="2800" b="1"/>
                  <a:t>-</a:t>
                </a:r>
                <a:r>
                  <a:rPr sz="2800" b="1">
                    <a:solidFill>
                      <a:srgbClr val="FF0000"/>
                    </a:solidFill>
                  </a:rPr>
                  <a:t>OH</a:t>
                </a:r>
                <a:r>
                  <a:rPr sz="2800" b="1"/>
                  <a:t> </a:t>
                </a:r>
                <a:endParaRPr sz="2800" b="1"/>
              </a:p>
              <a:p>
                <a:pPr algn="l"/>
                <a:endParaRPr sz="2800" b="1"/>
              </a:p>
              <a:p>
                <a:pPr algn="l"/>
                <a:r>
                  <a:rPr sz="2800" b="1"/>
                  <a:t>R-CH(</a:t>
                </a:r>
                <a:r>
                  <a:rPr sz="2800" b="1">
                    <a:solidFill>
                      <a:srgbClr val="FF0000"/>
                    </a:solidFill>
                  </a:rPr>
                  <a:t>NH2</a:t>
                </a:r>
                <a:r>
                  <a:rPr sz="2800" b="1"/>
                  <a:t>)-COO</a:t>
                </a:r>
                <a:r>
                  <a:rPr lang="fr-FR" sz="3600" b="1" baseline="30000"/>
                  <a:t>- </a:t>
                </a:r>
                <a:r>
                  <a:rPr sz="2800" b="1"/>
                  <a:t>-</a:t>
                </a:r>
                <a:r>
                  <a:rPr lang="fr-FR" sz="2800" b="1">
                    <a:sym typeface="+mn-ea"/>
                  </a:rPr>
                  <a:t>R’</a:t>
                </a:r>
                <a:r>
                  <a:rPr sz="2800" b="1"/>
                  <a:t> + </a:t>
                </a:r>
                <a:r>
                  <a:rPr sz="2800" b="1">
                    <a:solidFill>
                      <a:srgbClr val="FF0000"/>
                    </a:solidFill>
                  </a:rPr>
                  <a:t>H2O</a:t>
                </a:r>
                <a:endParaRPr sz="2800" b="1">
                  <a:solidFill>
                    <a:srgbClr val="FF0000"/>
                  </a:solidFill>
                </a:endParaRPr>
              </a:p>
            </p:txBody>
          </p:sp>
          <p:grpSp>
            <p:nvGrpSpPr>
              <p:cNvPr id="12" name="Grouper 11"/>
              <p:cNvGrpSpPr/>
              <p:nvPr/>
            </p:nvGrpSpPr>
            <p:grpSpPr>
              <a:xfrm>
                <a:off x="8772" y="7523"/>
                <a:ext cx="2062" cy="1029"/>
                <a:chOff x="8772" y="7523"/>
                <a:chExt cx="2062" cy="1029"/>
              </a:xfrm>
            </p:grpSpPr>
            <p:sp>
              <p:nvSpPr>
                <p:cNvPr id="9" name="Zone de texte 8"/>
                <p:cNvSpPr txBox="1"/>
                <p:nvPr/>
              </p:nvSpPr>
              <p:spPr>
                <a:xfrm>
                  <a:off x="9229" y="7523"/>
                  <a:ext cx="804" cy="580"/>
                </a:xfrm>
                <a:prstGeom prst="rect">
                  <a:avLst/>
                </a:prstGeom>
                <a:noFill/>
              </p:spPr>
              <p:txBody>
                <a:bodyPr wrap="square" rtlCol="0" anchor="t">
                  <a:spAutoFit/>
                </a:bodyPr>
                <a:p>
                  <a:pPr algn="l"/>
                  <a:r>
                    <a:rPr sz="1800" b="1">
                      <a:sym typeface="+mn-ea"/>
                    </a:rPr>
                    <a:t>H</a:t>
                  </a:r>
                  <a:r>
                    <a:rPr lang="fr-FR" sz="1800" b="1" baseline="30000">
                      <a:sym typeface="+mn-ea"/>
                    </a:rPr>
                    <a:t>+</a:t>
                  </a:r>
                  <a:endParaRPr lang="fr-FR" sz="1800" b="1">
                    <a:sym typeface="+mn-ea"/>
                  </a:endParaRPr>
                </a:p>
              </p:txBody>
            </p:sp>
            <p:sp>
              <p:nvSpPr>
                <p:cNvPr id="10" name="Zone de texte 9"/>
                <p:cNvSpPr txBox="1"/>
                <p:nvPr/>
              </p:nvSpPr>
              <p:spPr>
                <a:xfrm>
                  <a:off x="8772" y="8022"/>
                  <a:ext cx="2062" cy="531"/>
                </a:xfrm>
                <a:prstGeom prst="rect">
                  <a:avLst/>
                </a:prstGeom>
                <a:noFill/>
              </p:spPr>
              <p:txBody>
                <a:bodyPr wrap="square" rtlCol="0">
                  <a:spAutoFit/>
                </a:bodyPr>
                <a:p>
                  <a:pPr algn="l"/>
                  <a:r>
                    <a:rPr sz="1600" b="1">
                      <a:sym typeface="+mn-ea"/>
                    </a:rPr>
                    <a:t>Acide fort</a:t>
                  </a:r>
                  <a:r>
                    <a:rPr lang="fr-FR" sz="1600" b="1">
                      <a:sym typeface="+mn-ea"/>
                    </a:rPr>
                    <a:t> </a:t>
                  </a:r>
                  <a:endParaRPr lang="fr-FR" sz="1600" b="1"/>
                </a:p>
              </p:txBody>
            </p:sp>
          </p:grpSp>
        </p:grpSp>
        <p:cxnSp>
          <p:nvCxnSpPr>
            <p:cNvPr id="11" name="Connecteur droit avec flèche 10"/>
            <p:cNvCxnSpPr/>
            <p:nvPr/>
          </p:nvCxnSpPr>
          <p:spPr>
            <a:xfrm flipV="1">
              <a:off x="8852" y="8010"/>
              <a:ext cx="1776" cy="23"/>
            </a:xfrm>
            <a:prstGeom prst="straightConnector1">
              <a:avLst/>
            </a:prstGeom>
            <a:ln>
              <a:solidFill>
                <a:schemeClr val="tx1"/>
              </a:solidFill>
              <a:headEnd type="none" w="med" len="med"/>
              <a:tailEnd type="arrow" w="med" len="med"/>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5880" y="117475"/>
            <a:ext cx="9144000" cy="58159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                  </a:t>
            </a: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Introduction</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Amino acids are the fundamental building blocks of proteins.</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Over 300 amino acids have been identified.</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Synthesized by animals, microorganisms, and plants.</a:t>
            </a: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 Source :</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Exogène : apport alimentaire</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Endogenous: from protein catabolism</a:t>
            </a:r>
            <a:endPar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 There are two categories:</a:t>
            </a:r>
            <a:b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r>
              <a:rPr lang="fr-FR" noProof="0" dirty="0">
                <a:ln>
                  <a:noFill/>
                </a:ln>
                <a:effectLst/>
                <a:uLnTx/>
                <a:uFillTx/>
                <a:sym typeface="+mn-ea"/>
              </a:rPr>
              <a:t>1</a:t>
            </a: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L</a:t>
            </a:r>
            <a:r>
              <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"Standard" natural amino acids: 20 different proteinogenic amino acids are found either in small peptides (&lt;20 amino acids) or forming proteins.</a:t>
            </a: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fr-FR" noProof="0" dirty="0">
                <a:ln>
                  <a:noFill/>
                </a:ln>
                <a:effectLst/>
                <a:uLnTx/>
                <a:uFillTx/>
                <a:sym typeface="+mn-ea"/>
              </a:rPr>
              <a:t>2</a:t>
            </a:r>
            <a:r>
              <a:rPr kumimoji="0" lang="fr-FR" sz="2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a:t>
            </a:r>
            <a:r>
              <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rPr>
              <a:t>Other amino acids: Some of which are found in free form (ornithine and citrulline).</a:t>
            </a: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429260" y="274638"/>
            <a:ext cx="8229600" cy="796925"/>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 </a:t>
            </a: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Properties of the carboxylic function</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511175" y="1139825"/>
            <a:ext cx="8229600" cy="1000125"/>
          </a:xfrm>
          <a:prstGeom prst="rect">
            <a:avLst/>
          </a:prstGeom>
        </p:spPr>
        <p:txBody>
          <a:bodyPr/>
          <a:lstStyle/>
          <a:p>
            <a:pPr marL="742950" marR="0" lvl="1" indent="-285750" algn="l" defTabSz="914400">
              <a:lnSpc>
                <a:spcPct val="150000"/>
              </a:lnSpc>
              <a:spcBef>
                <a:spcPct val="20000"/>
              </a:spcBef>
              <a:buClr>
                <a:schemeClr val="accent2"/>
              </a:buClr>
              <a:buSzTx/>
              <a:buFont typeface="Wingdings" panose="05000000000000000000" pitchFamily="2" charset="2"/>
              <a:buChar char="Ø"/>
              <a:defRPr/>
            </a:pPr>
            <a:r>
              <a:rPr kumimoji="0" lang="fr-FR" sz="2600" b="1" kern="0" cap="none" spc="0" normalizeH="0" baseline="0" noProof="0" dirty="0">
                <a:ln>
                  <a:noFill/>
                </a:ln>
                <a:solidFill>
                  <a:srgbClr val="00FF00"/>
                </a:solidFill>
                <a:effectLst>
                  <a:outerShdw blurRad="38100" dist="38100" dir="2700000" algn="tl">
                    <a:srgbClr val="000000"/>
                  </a:outerShdw>
                </a:effectLst>
                <a:uLnTx/>
                <a:uFillTx/>
                <a:ea typeface="Times New Roman" panose="02020603050405020304" pitchFamily="18" charset="0"/>
                <a:cs typeface="Calibri" panose="020F0502020204030204" pitchFamily="34" charset="0"/>
              </a:rPr>
              <a:t>Formation of amide (peptide bond):</a:t>
            </a:r>
            <a:r>
              <a:rPr kumimoji="0" lang="fr-FR" sz="2600" b="1" kern="0" cap="none" spc="0" normalizeH="0" baseline="0" noProof="0" dirty="0">
                <a:ln>
                  <a:noFill/>
                </a:ln>
                <a:effectLst>
                  <a:outerShdw blurRad="38100" dist="38100" dir="2700000" algn="tl">
                    <a:srgbClr val="000000"/>
                  </a:outerShdw>
                </a:effectLst>
                <a:uLnTx/>
                <a:uFillTx/>
                <a:ea typeface="Times New Roman" panose="02020603050405020304" pitchFamily="18" charset="0"/>
                <a:cs typeface="Calibri" panose="020F0502020204030204" pitchFamily="34" charset="0"/>
              </a:rPr>
              <a:t> peptide synthesis (linking the carboxyl group of one amino acid with the amine of the next).</a:t>
            </a:r>
            <a:endParaRPr kumimoji="0" lang="fr-FR" sz="2600" b="1" kern="0" cap="none" spc="0" normalizeH="0" baseline="0" noProof="0" dirty="0">
              <a:ln>
                <a:noFill/>
              </a:ln>
              <a:effectLst>
                <a:outerShdw blurRad="38100" dist="38100" dir="2700000" algn="tl">
                  <a:srgbClr val="000000"/>
                </a:outerShdw>
              </a:effectLst>
              <a:uLnTx/>
              <a:uFillTx/>
              <a:ea typeface="Times New Roman" panose="02020603050405020304" pitchFamily="18" charset="0"/>
              <a:cs typeface="Calibri" panose="020F0502020204030204" pitchFamily="34" charset="0"/>
            </a:endParaRPr>
          </a:p>
        </p:txBody>
      </p:sp>
      <p:graphicFrame>
        <p:nvGraphicFramePr>
          <p:cNvPr id="6" name="Objet 5"/>
          <p:cNvGraphicFramePr/>
          <p:nvPr/>
        </p:nvGraphicFramePr>
        <p:xfrm>
          <a:off x="792480" y="3669665"/>
          <a:ext cx="7717790" cy="2837815"/>
        </p:xfrm>
        <a:graphic>
          <a:graphicData uri="http://schemas.openxmlformats.org/presentationml/2006/ole">
            <mc:AlternateContent xmlns:mc="http://schemas.openxmlformats.org/markup-compatibility/2006">
              <mc:Choice xmlns:v="urn:schemas-microsoft-com:vml" Requires="v">
                <p:oleObj spid="_x0000_s7" name="" r:id="rId1" imgW="6162675" imgH="2733675" progId="Paint.Picture">
                  <p:embed/>
                </p:oleObj>
              </mc:Choice>
              <mc:Fallback>
                <p:oleObj name="" r:id="rId1" imgW="6162675" imgH="2733675" progId="Paint.Picture">
                  <p:embed/>
                  <p:pic>
                    <p:nvPicPr>
                      <p:cNvPr id="0" name="Image 6"/>
                      <p:cNvPicPr/>
                      <p:nvPr/>
                    </p:nvPicPr>
                    <p:blipFill>
                      <a:blip r:embed="rId2"/>
                      <a:stretch>
                        <a:fillRect/>
                      </a:stretch>
                    </p:blipFill>
                    <p:spPr>
                      <a:xfrm>
                        <a:off x="792480" y="3669665"/>
                        <a:ext cx="7717790" cy="2837815"/>
                      </a:xfrm>
                      <a:prstGeom prst="rect">
                        <a:avLst/>
                      </a:prstGeom>
                    </p:spPr>
                  </p:pic>
                </p:oleObj>
              </mc:Fallback>
            </mc:AlternateContent>
          </a:graphicData>
        </a:graphic>
      </p:graphicFrame>
      <p:sp>
        <p:nvSpPr>
          <p:cNvPr id="4" name="Zone de texte 3"/>
          <p:cNvSpPr txBox="1"/>
          <p:nvPr/>
        </p:nvSpPr>
        <p:spPr>
          <a:xfrm>
            <a:off x="9566275" y="3204210"/>
            <a:ext cx="3048000" cy="460375"/>
          </a:xfrm>
          <a:prstGeom prst="rect">
            <a:avLst/>
          </a:prstGeom>
          <a:noFill/>
        </p:spPr>
        <p:txBody>
          <a:bodyPr wrap="square" rtlCol="0">
            <a:spAutoFit/>
          </a:bodyPr>
          <a:p>
            <a:endParaRPr lang="fr-FR"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ce réservé du contenu 2"/>
          <p:cNvSpPr txBox="1"/>
          <p:nvPr/>
        </p:nvSpPr>
        <p:spPr>
          <a:xfrm>
            <a:off x="537210" y="949325"/>
            <a:ext cx="8225155" cy="1000125"/>
          </a:xfrm>
          <a:prstGeom prst="rect">
            <a:avLst/>
          </a:prstGeom>
        </p:spPr>
        <p:txBody>
          <a:bodyPr>
            <a:noAutofit/>
          </a:bodyPr>
          <a:lstStyle/>
          <a:p>
            <a:pPr marL="365760" marR="0" indent="-283210" defTabSz="914400" fontAlgn="auto">
              <a:lnSpc>
                <a:spcPct val="120000"/>
              </a:lnSpc>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Réaction de décarboxylation : synthèse d</a:t>
            </a:r>
            <a:r>
              <a:rPr kumimoji="0" lang="fr-FR" altLang="en-US"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amine </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(ex :histamine)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65760" marR="0" indent="-283210" defTabSz="914400" fontAlgn="auto">
              <a:lnSpc>
                <a:spcPct val="120000"/>
              </a:lnSpc>
              <a:spcBef>
                <a:spcPct val="20000"/>
              </a:spcBef>
              <a:spcAft>
                <a:spcPts val="0"/>
              </a:spcAft>
              <a:buClr>
                <a:schemeClr val="hlink"/>
              </a:buClr>
              <a:buSzPct val="90000"/>
              <a:buFont typeface="Wingdings 2" panose="05020102010507070707"/>
              <a:buChar char=""/>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Par voie chimique ou enzymatique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38916" name="Image 5"/>
          <p:cNvPicPr>
            <a:picLocks noChangeAspect="1"/>
          </p:cNvPicPr>
          <p:nvPr/>
        </p:nvPicPr>
        <p:blipFill>
          <a:blip r:embed="rId1"/>
          <a:stretch>
            <a:fillRect/>
          </a:stretch>
        </p:blipFill>
        <p:spPr>
          <a:xfrm>
            <a:off x="1000125" y="2571750"/>
            <a:ext cx="6357938" cy="1857375"/>
          </a:xfrm>
          <a:prstGeom prst="rect">
            <a:avLst/>
          </a:prstGeom>
          <a:noFill/>
          <a:ln w="9525">
            <a:noFill/>
          </a:ln>
        </p:spPr>
      </p:pic>
      <p:sp>
        <p:nvSpPr>
          <p:cNvPr id="38917" name="Espace réservé du contenu 2"/>
          <p:cNvSpPr txBox="1"/>
          <p:nvPr/>
        </p:nvSpPr>
        <p:spPr>
          <a:xfrm>
            <a:off x="565150" y="4464685"/>
            <a:ext cx="8268335" cy="2286000"/>
          </a:xfrm>
          <a:prstGeom prst="rect">
            <a:avLst/>
          </a:prstGeom>
          <a:noFill/>
          <a:ln w="9525">
            <a:noFill/>
          </a:ln>
        </p:spPr>
        <p:txBody>
          <a:bodyPr/>
          <a:p>
            <a:pPr algn="just"/>
            <a:r>
              <a:rPr b="1" dirty="0">
                <a:solidFill>
                  <a:srgbClr val="00FF00"/>
                </a:solidFill>
                <a:latin typeface="Calibri" panose="020F0502020204030204" pitchFamily="34" charset="0"/>
              </a:rPr>
              <a:t>Exemple:</a:t>
            </a:r>
            <a:endParaRPr b="1" dirty="0">
              <a:solidFill>
                <a:srgbClr val="00FF00"/>
              </a:solidFill>
              <a:latin typeface="Calibri" panose="020F0502020204030204" pitchFamily="34" charset="0"/>
            </a:endParaRPr>
          </a:p>
          <a:p>
            <a:pPr algn="just"/>
            <a:r>
              <a:rPr dirty="0">
                <a:latin typeface="Calibri" panose="020F0502020204030204" pitchFamily="34" charset="0"/>
              </a:rPr>
              <a:t>- </a:t>
            </a:r>
            <a:r>
              <a:rPr b="1" dirty="0">
                <a:latin typeface="Calibri" panose="020F0502020204030204" pitchFamily="34" charset="0"/>
              </a:rPr>
              <a:t>Sérine</a:t>
            </a:r>
            <a:r>
              <a:rPr dirty="0">
                <a:latin typeface="Calibri" panose="020F0502020204030204" pitchFamily="34" charset="0"/>
              </a:rPr>
              <a:t>: donne éthanolamine (précurseur de la choline)</a:t>
            </a:r>
            <a:endParaRPr dirty="0">
              <a:latin typeface="Calibri" panose="020F0502020204030204" pitchFamily="34" charset="0"/>
            </a:endParaRPr>
          </a:p>
          <a:p>
            <a:pPr algn="just"/>
            <a:r>
              <a:rPr dirty="0">
                <a:latin typeface="Calibri" panose="020F0502020204030204" pitchFamily="34" charset="0"/>
              </a:rPr>
              <a:t>- </a:t>
            </a:r>
            <a:r>
              <a:rPr b="1" dirty="0">
                <a:latin typeface="Calibri" panose="020F0502020204030204" pitchFamily="34" charset="0"/>
              </a:rPr>
              <a:t>Histidine </a:t>
            </a:r>
            <a:r>
              <a:rPr dirty="0">
                <a:latin typeface="Calibri" panose="020F0502020204030204" pitchFamily="34" charset="0"/>
              </a:rPr>
              <a:t>donne l</a:t>
            </a:r>
            <a:r>
              <a:rPr lang="fr-FR" altLang="en-US" dirty="0">
                <a:latin typeface="Calibri" panose="020F0502020204030204" pitchFamily="34" charset="0"/>
              </a:rPr>
              <a:t>’</a:t>
            </a:r>
            <a:r>
              <a:rPr dirty="0">
                <a:latin typeface="Calibri" panose="020F0502020204030204" pitchFamily="34" charset="0"/>
              </a:rPr>
              <a:t>histamine (vasodilatateur intervenant dans les réactions d'allergie ou d'inflammation)</a:t>
            </a:r>
            <a:endParaRPr dirty="0">
              <a:latin typeface="Calibri" panose="020F0502020204030204" pitchFamily="34" charset="0"/>
            </a:endParaRPr>
          </a:p>
          <a:p>
            <a:pPr algn="just"/>
            <a:r>
              <a:rPr dirty="0">
                <a:latin typeface="Calibri" panose="020F0502020204030204" pitchFamily="34" charset="0"/>
              </a:rPr>
              <a:t>- </a:t>
            </a:r>
            <a:r>
              <a:rPr b="1" dirty="0">
                <a:latin typeface="Calibri" panose="020F0502020204030204" pitchFamily="34" charset="0"/>
              </a:rPr>
              <a:t>Acide glutamique </a:t>
            </a:r>
            <a:r>
              <a:rPr dirty="0">
                <a:latin typeface="Calibri" panose="020F0502020204030204" pitchFamily="34" charset="0"/>
              </a:rPr>
              <a:t>: donne 4-aminobutanoique ou "GABA" (neurotransmetteur).</a:t>
            </a:r>
            <a:endParaRPr dirty="0">
              <a:latin typeface="Calibri" panose="020F0502020204030204" pitchFamily="34" charset="0"/>
            </a:endParaRPr>
          </a:p>
        </p:txBody>
      </p:sp>
      <p:sp>
        <p:nvSpPr>
          <p:cNvPr id="4" name="Titre 1"/>
          <p:cNvSpPr txBox="1"/>
          <p:nvPr/>
        </p:nvSpPr>
        <p:spPr>
          <a:xfrm>
            <a:off x="429260" y="274955"/>
            <a:ext cx="7722870" cy="796925"/>
          </a:xfrm>
          <a:prstGeom prst="rect">
            <a:avLst/>
          </a:prstGeom>
        </p:spPr>
        <p:txBody>
          <a:bodyPr/>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 </a:t>
            </a:r>
            <a:r>
              <a:rPr lang="fr-FR" sz="3200" b="1" kern="0" noProof="0" dirty="0">
                <a:solidFill>
                  <a:srgbClr val="00FF00"/>
                </a:solidFill>
                <a:effectLst>
                  <a:outerShdw blurRad="38100" dist="38100" dir="2700000" algn="tl">
                    <a:srgbClr val="000000"/>
                  </a:outerShdw>
                </a:effectLst>
                <a:latin typeface="+mj-lt"/>
                <a:cs typeface="MS PGothic" panose="020B0600070205080204" pitchFamily="34" charset="-128"/>
                <a:sym typeface="+mn-ea"/>
              </a:rPr>
              <a:t>Properties of the carboxylic function</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14313" y="274638"/>
            <a:ext cx="8715375" cy="796925"/>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Properties related to the NH2 group</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457200" y="1490663"/>
            <a:ext cx="8229600" cy="1543050"/>
          </a:xfrm>
          <a:prstGeom prst="rect">
            <a:avLst/>
          </a:prstGeom>
        </p:spPr>
        <p:txBody>
          <a:bodyPr/>
          <a:lstStyle/>
          <a:p>
            <a:pPr marL="342900" marR="0" indent="-342900" defTabSz="914400">
              <a:lnSpc>
                <a:spcPct val="115000"/>
              </a:lnSpc>
              <a:spcBef>
                <a:spcPts val="1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Formation d</a:t>
            </a:r>
            <a:r>
              <a:rPr kumimoji="0" lang="fr-FR" altLang="en-US"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t>
            </a: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imine « base de </a:t>
            </a:r>
            <a:r>
              <a:rPr kumimoji="0" lang="fr-FR" b="1" kern="0" cap="none" spc="0" normalizeH="0" baseline="0" noProof="0" dirty="0" err="1">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Schiff</a:t>
            </a: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 : réaction avec aldéhyde: </a:t>
            </a:r>
            <a:r>
              <a:rPr kumimoji="0" lang="fr-FR" b="1" i="1" kern="0" cap="none" spc="0" normalizeH="0" baseline="0" noProof="0" dirty="0">
                <a:solidFill>
                  <a:srgbClr val="FF0000"/>
                </a:solidFill>
                <a:effectLst>
                  <a:outerShdw blurRad="38100" dist="38100" dir="2700000" algn="tl">
                    <a:srgbClr val="000000"/>
                  </a:outerShdw>
                </a:effectLst>
                <a:latin typeface="+mn-lt"/>
                <a:ea typeface="Times New Roman" panose="02020603050405020304" pitchFamily="18" charset="0"/>
                <a:cs typeface="Calibri" panose="020F0502020204030204" pitchFamily="34" charset="0"/>
              </a:rPr>
              <a:t>Addition de carbonyle</a:t>
            </a:r>
            <a:endParaRPr kumimoji="0" lang="fr-FR" b="1" i="1" kern="0" cap="none" spc="0" normalizeH="0" baseline="0" noProof="0" dirty="0">
              <a:solidFill>
                <a:srgbClr val="FF00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lnSpc>
                <a:spcPct val="115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Sauf la proline qui contient une fonction amine secondaire.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39940" name="Picture 7"/>
          <p:cNvPicPr>
            <a:picLocks noChangeAspect="1"/>
          </p:cNvPicPr>
          <p:nvPr/>
        </p:nvPicPr>
        <p:blipFill>
          <a:blip r:embed="rId2"/>
          <a:stretch>
            <a:fillRect/>
          </a:stretch>
        </p:blipFill>
        <p:spPr>
          <a:xfrm>
            <a:off x="-14287" y="3554413"/>
            <a:ext cx="9158287" cy="3009900"/>
          </a:xfrm>
          <a:prstGeom prst="rect">
            <a:avLst/>
          </a:prstGeom>
          <a:noFill/>
          <a:ln w="1270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1"/>
          <p:cNvSpPr/>
          <p:nvPr/>
        </p:nvSpPr>
        <p:spPr>
          <a:xfrm>
            <a:off x="163513" y="879475"/>
            <a:ext cx="8980487" cy="3046413"/>
          </a:xfrm>
          <a:prstGeom prst="rect">
            <a:avLst/>
          </a:prstGeom>
          <a:noFill/>
          <a:ln w="9525">
            <a:noFill/>
          </a:ln>
        </p:spPr>
        <p:txBody>
          <a:bodyPr>
            <a:spAutoFit/>
          </a:bodyPr>
          <a:p>
            <a:r>
              <a:rPr dirty="0">
                <a:latin typeface="Arial" panose="020B0604020202020204" pitchFamily="34" charset="0"/>
              </a:rPr>
              <a:t>• </a:t>
            </a:r>
            <a:r>
              <a:rPr b="1" dirty="0">
                <a:solidFill>
                  <a:srgbClr val="00FF00"/>
                </a:solidFill>
                <a:latin typeface="Arial" panose="020B0604020202020204" pitchFamily="34" charset="0"/>
              </a:rPr>
              <a:t>Carbamylation</a:t>
            </a:r>
            <a:br>
              <a:rPr dirty="0">
                <a:latin typeface="Arial" panose="020B0604020202020204" pitchFamily="34" charset="0"/>
              </a:rPr>
            </a:br>
            <a:r>
              <a:rPr dirty="0">
                <a:latin typeface="Arial" panose="020B0604020202020204" pitchFamily="34" charset="0"/>
              </a:rPr>
              <a:t>• La réaction avec l‘Aa terminal d'une protéine (</a:t>
            </a:r>
            <a:r>
              <a:rPr b="1" dirty="0">
                <a:latin typeface="Arial" panose="020B0604020202020204" pitchFamily="34" charset="0"/>
              </a:rPr>
              <a:t>n </a:t>
            </a:r>
            <a:r>
              <a:rPr dirty="0">
                <a:latin typeface="Arial" panose="020B0604020202020204" pitchFamily="34" charset="0"/>
              </a:rPr>
              <a:t>Aa) libère un </a:t>
            </a:r>
            <a:r>
              <a:rPr b="1" dirty="0">
                <a:latin typeface="Arial" panose="020B0604020202020204" pitchFamily="34" charset="0"/>
              </a:rPr>
              <a:t>PTH</a:t>
            </a:r>
            <a:r>
              <a:rPr dirty="0">
                <a:latin typeface="Arial" panose="020B0604020202020204" pitchFamily="34" charset="0"/>
              </a:rPr>
              <a:t>aminoacide et une protéine amputée de son Aa N-terminal ( (</a:t>
            </a:r>
            <a:r>
              <a:rPr b="1" dirty="0">
                <a:latin typeface="Arial" panose="020B0604020202020204" pitchFamily="34" charset="0"/>
              </a:rPr>
              <a:t>n-1</a:t>
            </a:r>
            <a:br>
              <a:rPr dirty="0">
                <a:latin typeface="Arial" panose="020B0604020202020204" pitchFamily="34" charset="0"/>
              </a:rPr>
            </a:br>
            <a:r>
              <a:rPr b="1" dirty="0">
                <a:latin typeface="Arial" panose="020B0604020202020204" pitchFamily="34" charset="0"/>
              </a:rPr>
              <a:t>Aa) </a:t>
            </a:r>
            <a:r>
              <a:rPr dirty="0">
                <a:latin typeface="Arial" panose="020B0604020202020204" pitchFamily="34" charset="0"/>
              </a:rPr>
              <a:t>aminoacides:</a:t>
            </a:r>
            <a:br>
              <a:rPr dirty="0">
                <a:latin typeface="Arial" panose="020B0604020202020204" pitchFamily="34" charset="0"/>
              </a:rPr>
            </a:br>
            <a:r>
              <a:rPr dirty="0">
                <a:latin typeface="Arial" panose="020B0604020202020204" pitchFamily="34" charset="0"/>
              </a:rPr>
              <a:t>• En répétant le processus, on peut déterminer la structure primaire</a:t>
            </a:r>
            <a:br>
              <a:rPr dirty="0">
                <a:latin typeface="Arial" panose="020B0604020202020204" pitchFamily="34" charset="0"/>
              </a:rPr>
            </a:br>
            <a:r>
              <a:rPr dirty="0">
                <a:latin typeface="Arial" panose="020B0604020202020204" pitchFamily="34" charset="0"/>
              </a:rPr>
              <a:t>de la protéine </a:t>
            </a:r>
            <a:r>
              <a:rPr dirty="0">
                <a:solidFill>
                  <a:srgbClr val="00FF00"/>
                </a:solidFill>
                <a:latin typeface="Arial" panose="020B0604020202020204" pitchFamily="34" charset="0"/>
              </a:rPr>
              <a:t>(</a:t>
            </a:r>
            <a:r>
              <a:rPr b="1" dirty="0">
                <a:solidFill>
                  <a:srgbClr val="00FF00"/>
                </a:solidFill>
                <a:latin typeface="Arial" panose="020B0604020202020204" pitchFamily="34" charset="0"/>
              </a:rPr>
              <a:t>dégradation récurrente d'Edman</a:t>
            </a:r>
            <a:r>
              <a:rPr dirty="0">
                <a:solidFill>
                  <a:srgbClr val="00FF00"/>
                </a:solidFill>
                <a:latin typeface="Arial" panose="020B0604020202020204" pitchFamily="34" charset="0"/>
              </a:rPr>
              <a:t>).</a:t>
            </a:r>
            <a:endParaRPr dirty="0">
              <a:solidFill>
                <a:srgbClr val="00FF00"/>
              </a:solidFill>
              <a:latin typeface="Arial" panose="020B0604020202020204" pitchFamily="34" charset="0"/>
            </a:endParaRPr>
          </a:p>
        </p:txBody>
      </p:sp>
      <p:pic>
        <p:nvPicPr>
          <p:cNvPr id="40964" name="Picture 2"/>
          <p:cNvPicPr>
            <a:picLocks noChangeAspect="1"/>
          </p:cNvPicPr>
          <p:nvPr/>
        </p:nvPicPr>
        <p:blipFill>
          <a:blip r:embed="rId1"/>
          <a:stretch>
            <a:fillRect/>
          </a:stretch>
        </p:blipFill>
        <p:spPr>
          <a:xfrm>
            <a:off x="-635" y="4086225"/>
            <a:ext cx="9145270" cy="2764155"/>
          </a:xfrm>
          <a:prstGeom prst="rect">
            <a:avLst/>
          </a:prstGeom>
          <a:noFill/>
          <a:ln w="9525">
            <a:noFill/>
          </a:ln>
        </p:spPr>
      </p:pic>
      <p:sp>
        <p:nvSpPr>
          <p:cNvPr id="2" name="Titre 1"/>
          <p:cNvSpPr txBox="1"/>
          <p:nvPr/>
        </p:nvSpPr>
        <p:spPr>
          <a:xfrm>
            <a:off x="-13970" y="65405"/>
            <a:ext cx="7679055" cy="796925"/>
          </a:xfrm>
          <a:prstGeom prst="rect">
            <a:avLst/>
          </a:prstGeom>
        </p:spPr>
        <p:txBody>
          <a:bodyPr/>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Properties related to the NH2 group</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639763" y="571818"/>
            <a:ext cx="8229600" cy="3071813"/>
          </a:xfrm>
          <a:prstGeom prst="rect">
            <a:avLst/>
          </a:prstGeom>
        </p:spPr>
        <p:txBody>
          <a:bodyPr>
            <a:noAutofit/>
          </a:bodyPr>
          <a:lstStyle/>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Action du 1-</a:t>
            </a:r>
            <a:r>
              <a:rPr kumimoji="0" lang="fr-FR" sz="2200" b="1" kern="0" cap="none" spc="0" normalizeH="0" baseline="0" noProof="0" dirty="0" err="1">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fluoro</a:t>
            </a:r>
            <a:r>
              <a:rPr kumimoji="0" 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 2,4- </a:t>
            </a:r>
            <a:r>
              <a:rPr kumimoji="0" lang="fr-FR" sz="2200" b="1" kern="0" cap="none" spc="0" normalizeH="0" baseline="0" noProof="0" dirty="0" err="1">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dinitrobenzéne</a:t>
            </a:r>
            <a:endParaRPr kumimoji="0" 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endParaRPr>
          </a:p>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rPr>
              <a:t>Le FDNB réagit facilement avec les fonctions aminés pour former un dérivé N-2,4- </a:t>
            </a:r>
            <a:r>
              <a:rPr kumimoji="0" lang="fr-FR" sz="2200" b="1" kern="0" cap="none" spc="0" normalizeH="0" baseline="0" noProof="0" dirty="0" err="1">
                <a:effectLst>
                  <a:outerShdw blurRad="38100" dist="38100" dir="2700000" algn="tl">
                    <a:srgbClr val="000000"/>
                  </a:outerShdw>
                </a:effectLst>
                <a:ea typeface="Times New Roman" panose="02020603050405020304" pitchFamily="18" charset="0"/>
                <a:cs typeface="Arial" panose="020B0604020202020204" pitchFamily="34" charset="0"/>
              </a:rPr>
              <a:t>dinitrophénylé</a:t>
            </a:r>
            <a:r>
              <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rPr>
              <a:t>.</a:t>
            </a:r>
            <a:endPar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endParaRPr>
          </a:p>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rPr>
              <a:t>Ce composé jaune est facile à identifier par chromatographie et doser par spectrophotométrie à 360 nm.</a:t>
            </a:r>
            <a:endPar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endParaRPr>
          </a:p>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rPr>
              <a:t>Cette réaction a permis à Frederik SANGER (1953) d'établir la première structure primaire d'une protéine : l'insuline.</a:t>
            </a:r>
            <a:endParaRPr kumimoji="0" lang="fr-FR" sz="2200" b="1" kern="0" cap="none" spc="0" normalizeH="0" baseline="0" noProof="0" dirty="0">
              <a:effectLst>
                <a:outerShdw blurRad="38100" dist="38100" dir="2700000" algn="tl">
                  <a:srgbClr val="000000"/>
                </a:outerShdw>
              </a:effectLst>
              <a:ea typeface="Times New Roman" panose="02020603050405020304" pitchFamily="18" charset="0"/>
              <a:cs typeface="Arial" panose="020B0604020202020204" pitchFamily="34" charset="0"/>
            </a:endParaRPr>
          </a:p>
          <a:p>
            <a:pPr marL="365760" marR="0" indent="-283210" defTabSz="914400" fontAlgn="auto">
              <a:spcBef>
                <a:spcPct val="20000"/>
              </a:spcBef>
              <a:spcAft>
                <a:spcPts val="0"/>
              </a:spcAft>
              <a:buClr>
                <a:schemeClr val="hlink"/>
              </a:buClr>
              <a:buSzPct val="90000"/>
              <a:buFont typeface="Wingdings 2" panose="05020102010507070707"/>
              <a:buChar char=""/>
              <a:defRPr/>
            </a:pPr>
            <a:r>
              <a:rPr kumimoji="0" 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rPr>
              <a:t>Réaction de Sanger</a:t>
            </a:r>
            <a:endParaRPr kumimoji="0" lang="fr-FR" sz="2200" b="1" kern="0" cap="none" spc="0" normalizeH="0" baseline="0" noProof="0" dirty="0">
              <a:solidFill>
                <a:srgbClr val="00FF00"/>
              </a:solidFill>
              <a:effectLst>
                <a:outerShdw blurRad="38100" dist="38100" dir="2700000" algn="tl">
                  <a:srgbClr val="000000"/>
                </a:outerShdw>
              </a:effectLst>
              <a:ea typeface="MS PGothic" panose="020B0600070205080204" pitchFamily="34" charset="-128"/>
              <a:cs typeface="Arial" panose="020B0604020202020204" pitchFamily="34" charset="0"/>
            </a:endParaRPr>
          </a:p>
        </p:txBody>
      </p:sp>
      <p:pic>
        <p:nvPicPr>
          <p:cNvPr id="41988" name="Image 3"/>
          <p:cNvPicPr>
            <a:picLocks noChangeAspect="1"/>
          </p:cNvPicPr>
          <p:nvPr/>
        </p:nvPicPr>
        <p:blipFill>
          <a:blip r:embed="rId1"/>
          <a:stretch>
            <a:fillRect/>
          </a:stretch>
        </p:blipFill>
        <p:spPr>
          <a:xfrm>
            <a:off x="-635" y="4286250"/>
            <a:ext cx="9144635" cy="2571750"/>
          </a:xfrm>
          <a:prstGeom prst="rect">
            <a:avLst/>
          </a:prstGeom>
          <a:noFill/>
          <a:ln w="9525">
            <a:noFill/>
          </a:ln>
        </p:spPr>
      </p:pic>
      <p:sp>
        <p:nvSpPr>
          <p:cNvPr id="4" name="Titre 1"/>
          <p:cNvSpPr txBox="1"/>
          <p:nvPr/>
        </p:nvSpPr>
        <p:spPr>
          <a:xfrm>
            <a:off x="840105" y="-4445"/>
            <a:ext cx="7077075" cy="796925"/>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Properties related to the NH2 group</a:t>
            </a:r>
            <a:endPar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357188" y="274638"/>
            <a:ext cx="8572500" cy="654050"/>
          </a:xfrm>
          <a:prstGeom prst="rect">
            <a:avLst/>
          </a:prstGeom>
        </p:spPr>
        <p:txBody>
          <a:bodyPr/>
          <a:lstStyle/>
          <a:p>
            <a:pPr marR="0" algn="ctr" defTabSz="914400" fontAlgn="auto">
              <a:spcAft>
                <a:spcPts val="0"/>
              </a:spcAft>
              <a:buClrTx/>
              <a:buSzTx/>
              <a:buFontTx/>
              <a:buNone/>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B- Propriétés liées au groupe NH2 </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214313" y="928688"/>
            <a:ext cx="8643938" cy="1143000"/>
          </a:xfrm>
          <a:prstGeom prst="rect">
            <a:avLst/>
          </a:prstGeom>
        </p:spPr>
        <p:txBody>
          <a:bodyPr/>
          <a:lstStyle/>
          <a:p>
            <a:pPr marL="342900" marR="0" indent="-342900" algn="just" defTabSz="914400">
              <a:spcBef>
                <a:spcPct val="20000"/>
              </a:spcBef>
              <a:buClr>
                <a:schemeClr val="hlink"/>
              </a:buClr>
              <a:buSzPct val="90000"/>
              <a:buFont typeface="Wingdings" panose="05000000000000000000" pitchFamily="2" charset="2"/>
              <a:buBlip>
                <a:blip r:embed="rId1"/>
              </a:buBlip>
              <a:defRPr/>
            </a:pPr>
            <a:r>
              <a:rPr kumimoji="0" lang="fr-FR" sz="2800" b="1" kern="1200" cap="none" spc="0" normalizeH="0" baseline="0" noProof="0">
                <a:solidFill>
                  <a:srgbClr val="00FF00"/>
                </a:solidFill>
                <a:effectLst>
                  <a:outerShdw blurRad="38100" dist="38100" dir="2700000" algn="tl">
                    <a:srgbClr val="000000"/>
                  </a:outerShdw>
                </a:effectLst>
                <a:latin typeface="Comic Sans MS" panose="030F0702030302020204" charset="0"/>
                <a:ea typeface="MS PGothic" panose="020B0600070205080204" pitchFamily="34" charset="-128"/>
                <a:cs typeface="+mn-cs"/>
              </a:rPr>
              <a:t>La réaction avec la ninhydrine</a:t>
            </a:r>
            <a:r>
              <a:rPr kumimoji="0" lang="fr-FR" sz="2800" b="1" kern="1200" cap="none" spc="0" normalizeH="0" baseline="0" noProof="0">
                <a:solidFill>
                  <a:srgbClr val="0000FF"/>
                </a:solidFill>
                <a:effectLst>
                  <a:outerShdw blurRad="38100" dist="38100" dir="2700000" algn="tl">
                    <a:srgbClr val="000000"/>
                  </a:outerShdw>
                </a:effectLst>
                <a:latin typeface="Comic Sans MS" panose="030F0702030302020204" charset="0"/>
                <a:ea typeface="MS PGothic" panose="020B0600070205080204" pitchFamily="34" charset="-128"/>
                <a:cs typeface="+mn-cs"/>
              </a:rPr>
              <a:t> </a:t>
            </a:r>
            <a:r>
              <a:rPr kumimoji="0" lang="fr-FR" sz="2800" b="1" kern="1200" cap="none" spc="0" normalizeH="0" baseline="0" noProof="0">
                <a:effectLst>
                  <a:outerShdw blurRad="38100" dist="38100" dir="2700000" algn="tl">
                    <a:srgbClr val="000000"/>
                  </a:outerShdw>
                </a:effectLst>
                <a:latin typeface="Comic Sans MS" panose="030F0702030302020204" charset="0"/>
                <a:ea typeface="MS PGothic" panose="020B0600070205080204" pitchFamily="34" charset="-128"/>
                <a:cs typeface="+mn-cs"/>
              </a:rPr>
              <a:t>(++ connue et utilisée) donne un produit </a:t>
            </a:r>
            <a:endParaRPr kumimoji="0" lang="fr-FR" sz="2800" b="1" kern="1200" cap="none" spc="0" normalizeH="0" baseline="0" noProof="0">
              <a:effectLst>
                <a:outerShdw blurRad="38100" dist="38100" dir="2700000" algn="tl">
                  <a:srgbClr val="000000"/>
                </a:outerShdw>
              </a:effectLst>
              <a:latin typeface="Comic Sans MS" panose="030F0702030302020204" charset="0"/>
              <a:ea typeface="MS PGothic" panose="020B0600070205080204" pitchFamily="34" charset="-128"/>
              <a:cs typeface="+mn-cs"/>
            </a:endParaRPr>
          </a:p>
          <a:p>
            <a:pPr marL="342900" marR="0" indent="-342900" algn="just" defTabSz="914400">
              <a:spcBef>
                <a:spcPct val="20000"/>
              </a:spcBef>
              <a:buClr>
                <a:schemeClr val="hlink"/>
              </a:buClr>
              <a:buSzPct val="90000"/>
              <a:buFontTx/>
              <a:buNone/>
              <a:defRPr/>
            </a:pPr>
            <a:r>
              <a:rPr kumimoji="0" lang="fr-FR" sz="2800" kern="1200" cap="none" spc="0" normalizeH="0" baseline="0" noProof="0">
                <a:latin typeface="Arial" panose="020B0604020202020204" pitchFamily="34" charset="0"/>
                <a:ea typeface="MS PGothic" panose="020B0600070205080204" pitchFamily="34" charset="-128"/>
                <a:cs typeface="+mn-cs"/>
              </a:rPr>
              <a:t> –</a:t>
            </a:r>
            <a:r>
              <a:rPr kumimoji="0" lang="fr-FR" sz="2800" b="1" kern="1200" cap="none" spc="0" normalizeH="0" baseline="0" noProof="0">
                <a:solidFill>
                  <a:srgbClr val="C5B1E5"/>
                </a:solidFill>
                <a:latin typeface="Arial" panose="020B0604020202020204" pitchFamily="34" charset="0"/>
                <a:ea typeface="MS PGothic" panose="020B0600070205080204" pitchFamily="34" charset="-128"/>
                <a:cs typeface="+mn-cs"/>
              </a:rPr>
              <a:t>violet</a:t>
            </a:r>
            <a:r>
              <a:rPr kumimoji="0" lang="fr-FR" sz="2800" b="1" kern="1200" cap="none" spc="0" normalizeH="0" baseline="0" noProof="0">
                <a:latin typeface="Arial" panose="020B0604020202020204" pitchFamily="34" charset="0"/>
                <a:ea typeface="MS PGothic" panose="020B0600070205080204" pitchFamily="34" charset="-128"/>
                <a:cs typeface="+mn-cs"/>
              </a:rPr>
              <a:t> pour les </a:t>
            </a:r>
            <a:r>
              <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rPr>
              <a:t>amines primaires</a:t>
            </a:r>
            <a:endPar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endParaRPr>
          </a:p>
          <a:p>
            <a:pPr marL="342900" marR="0" indent="-342900" algn="just" defTabSz="914400">
              <a:spcBef>
                <a:spcPct val="20000"/>
              </a:spcBef>
              <a:buClr>
                <a:schemeClr val="hlink"/>
              </a:buClr>
              <a:buSzPct val="90000"/>
              <a:buFontTx/>
              <a:buNone/>
              <a:defRPr/>
            </a:pPr>
            <a:r>
              <a:rPr kumimoji="0" lang="fr-FR" sz="2800" kern="1200" cap="none" spc="0" normalizeH="0" baseline="0" noProof="0">
                <a:latin typeface="Arial" panose="020B0604020202020204" pitchFamily="34" charset="0"/>
                <a:ea typeface="MS PGothic" panose="020B0600070205080204" pitchFamily="34" charset="-128"/>
                <a:cs typeface="+mn-cs"/>
              </a:rPr>
              <a:t>– </a:t>
            </a:r>
            <a:r>
              <a:rPr kumimoji="0" lang="fr-FR" sz="2800" b="1" kern="1200" cap="none" spc="0" normalizeH="0" baseline="0" noProof="0">
                <a:solidFill>
                  <a:srgbClr val="FFFF00"/>
                </a:solidFill>
                <a:latin typeface="Arial" panose="020B0604020202020204" pitchFamily="34" charset="0"/>
                <a:ea typeface="MS PGothic" panose="020B0600070205080204" pitchFamily="34" charset="-128"/>
                <a:cs typeface="+mn-cs"/>
              </a:rPr>
              <a:t>jaune</a:t>
            </a:r>
            <a:r>
              <a:rPr kumimoji="0" lang="fr-FR" sz="2800" b="1" kern="1200" cap="none" spc="0" normalizeH="0" baseline="0" noProof="0">
                <a:latin typeface="Arial" panose="020B0604020202020204" pitchFamily="34" charset="0"/>
                <a:ea typeface="MS PGothic" panose="020B0600070205080204" pitchFamily="34" charset="-128"/>
                <a:cs typeface="+mn-cs"/>
              </a:rPr>
              <a:t> pour les </a:t>
            </a:r>
            <a:r>
              <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rPr>
              <a:t>amines secondaires.</a:t>
            </a:r>
            <a:endParaRPr kumimoji="0" lang="fr-FR" sz="2800" b="1" kern="1200" cap="none" spc="0" normalizeH="0" baseline="0" noProof="0">
              <a:solidFill>
                <a:srgbClr val="00FF00"/>
              </a:solidFill>
              <a:latin typeface="Arial" panose="020B0604020202020204" pitchFamily="34" charset="0"/>
              <a:ea typeface="MS PGothic" panose="020B0600070205080204" pitchFamily="34" charset="-128"/>
              <a:cs typeface="+mn-cs"/>
            </a:endParaRPr>
          </a:p>
          <a:p>
            <a:pPr marL="342900" marR="0" indent="-342900" algn="just" defTabSz="914400">
              <a:buClr>
                <a:schemeClr val="hlink"/>
              </a:buClr>
              <a:buSzPct val="90000"/>
              <a:buFontTx/>
              <a:buNone/>
              <a:defRPr/>
            </a:pPr>
            <a:endParaRPr kumimoji="0" lang="fr-FR" sz="2800" b="1" kern="1200" cap="none" spc="0" normalizeH="0" baseline="0" noProof="0">
              <a:effectLst>
                <a:outerShdw blurRad="38100" dist="38100" dir="2700000" algn="tl">
                  <a:srgbClr val="000000"/>
                </a:outerShdw>
              </a:effectLst>
              <a:latin typeface="Comic Sans MS" panose="030F0702030302020204" charset="0"/>
              <a:ea typeface="MS PGothic" panose="020B0600070205080204" pitchFamily="34" charset="-128"/>
              <a:cs typeface="+mn-cs"/>
            </a:endParaRPr>
          </a:p>
          <a:p>
            <a:pPr marL="742950" marR="0" lvl="1" indent="-285750" algn="just"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Réaction de décarboxylation et de désamination, utilisée pour détecter et mesurer quantitativement des aa en petites quantités. Le chauffage avec un excès de ninhydrine fournit un produit de couleur violacée (pourpre de Ruhemann) avec tous les aa dont la fonction α amine est libre. Cependant il donne un produit de couleur jaune avec la proline (hydroxyproline) dont la fonction α  amine est substitue.</a:t>
            </a:r>
            <a:endParaRPr kumimoji="0" lang="fr-FR"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just"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endParaRPr kumimoji="0" lang="fr-FR" sz="2400" b="1"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pic>
        <p:nvPicPr>
          <p:cNvPr id="96258" name="Picture 2"/>
          <p:cNvPicPr>
            <a:picLocks noChangeAspect="1"/>
          </p:cNvPicPr>
          <p:nvPr/>
        </p:nvPicPr>
        <p:blipFill>
          <a:blip r:embed="rId2"/>
          <a:stretch>
            <a:fillRect/>
          </a:stretch>
        </p:blipFill>
        <p:spPr>
          <a:xfrm>
            <a:off x="-12700" y="1470660"/>
            <a:ext cx="9139555" cy="52031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amond(in)">
                                      <p:cBhvr>
                                        <p:cTn id="7"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87375" y="0"/>
            <a:ext cx="7464425" cy="5842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32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B- Propriétés liées au groupe NH2</a:t>
            </a:r>
            <a:endParaRPr kumimoji="0" lang="fr-FR" sz="32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44035" name="Rectangle 2"/>
          <p:cNvSpPr/>
          <p:nvPr/>
        </p:nvSpPr>
        <p:spPr>
          <a:xfrm>
            <a:off x="525463" y="725488"/>
            <a:ext cx="8372475" cy="1938337"/>
          </a:xfrm>
          <a:prstGeom prst="rect">
            <a:avLst/>
          </a:prstGeom>
          <a:noFill/>
          <a:ln w="9525">
            <a:noFill/>
          </a:ln>
        </p:spPr>
        <p:txBody>
          <a:bodyPr>
            <a:spAutoFit/>
          </a:bodyPr>
          <a:p>
            <a:r>
              <a:rPr dirty="0">
                <a:solidFill>
                  <a:srgbClr val="00FF00"/>
                </a:solidFill>
                <a:latin typeface="Arial" panose="020B0604020202020204" pitchFamily="34" charset="0"/>
              </a:rPr>
              <a:t>• </a:t>
            </a:r>
            <a:r>
              <a:rPr b="1" dirty="0">
                <a:solidFill>
                  <a:srgbClr val="00FF00"/>
                </a:solidFill>
                <a:latin typeface="Arial" panose="020B0604020202020204" pitchFamily="34" charset="0"/>
              </a:rPr>
              <a:t>Désamination</a:t>
            </a:r>
            <a:br>
              <a:rPr dirty="0">
                <a:latin typeface="Arial" panose="020B0604020202020204" pitchFamily="34" charset="0"/>
              </a:rPr>
            </a:br>
            <a:r>
              <a:rPr dirty="0">
                <a:latin typeface="Arial" panose="020B0604020202020204" pitchFamily="34" charset="0"/>
              </a:rPr>
              <a:t>• Réaction au cours de laquelle, l’acide aminé perd son</a:t>
            </a:r>
            <a:br>
              <a:rPr dirty="0">
                <a:latin typeface="Arial" panose="020B0604020202020204" pitchFamily="34" charset="0"/>
              </a:rPr>
            </a:br>
            <a:r>
              <a:rPr dirty="0">
                <a:latin typeface="Arial" panose="020B0604020202020204" pitchFamily="34" charset="0"/>
              </a:rPr>
              <a:t>groupement sous forme de NH3.</a:t>
            </a:r>
            <a:br>
              <a:rPr dirty="0">
                <a:latin typeface="Arial" panose="020B0604020202020204" pitchFamily="34" charset="0"/>
              </a:rPr>
            </a:br>
            <a:br>
              <a:rPr dirty="0">
                <a:latin typeface="Arial" panose="020B0604020202020204" pitchFamily="34" charset="0"/>
              </a:rPr>
            </a:br>
            <a:endParaRPr dirty="0">
              <a:latin typeface="Arial" panose="020B0604020202020204" pitchFamily="34" charset="0"/>
            </a:endParaRPr>
          </a:p>
        </p:txBody>
      </p:sp>
      <p:pic>
        <p:nvPicPr>
          <p:cNvPr id="44036" name="Picture 2"/>
          <p:cNvPicPr>
            <a:picLocks noChangeAspect="1"/>
          </p:cNvPicPr>
          <p:nvPr/>
        </p:nvPicPr>
        <p:blipFill>
          <a:blip r:embed="rId1"/>
          <a:stretch>
            <a:fillRect/>
          </a:stretch>
        </p:blipFill>
        <p:spPr>
          <a:xfrm>
            <a:off x="14288" y="2565400"/>
            <a:ext cx="9118600" cy="19383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Zone de texte 2"/>
          <p:cNvSpPr txBox="1"/>
          <p:nvPr/>
        </p:nvSpPr>
        <p:spPr>
          <a:xfrm>
            <a:off x="843280" y="99695"/>
            <a:ext cx="6007735" cy="583565"/>
          </a:xfrm>
          <a:prstGeom prst="rect">
            <a:avLst/>
          </a:prstGeom>
        </p:spPr>
        <p:txBody>
          <a:bodyPr wrap="square">
            <a:spAutoFit/>
          </a:bodyPr>
          <a:p>
            <a:pPr algn="l">
              <a:buClrTx/>
              <a:buSzTx/>
              <a:buFontTx/>
              <a:defRPr/>
            </a:pPr>
            <a:r>
              <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rPr>
              <a:t>C-Properties of the Side Chain</a:t>
            </a:r>
            <a:endPar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endParaRPr>
          </a:p>
        </p:txBody>
      </p:sp>
      <p:graphicFrame>
        <p:nvGraphicFramePr>
          <p:cNvPr id="4" name="Objet 3"/>
          <p:cNvGraphicFramePr/>
          <p:nvPr/>
        </p:nvGraphicFramePr>
        <p:xfrm>
          <a:off x="-4627880" y="3260090"/>
          <a:ext cx="4518660" cy="3597910"/>
        </p:xfrm>
        <a:graphic>
          <a:graphicData uri="http://schemas.openxmlformats.org/presentationml/2006/ole">
            <mc:AlternateContent xmlns:mc="http://schemas.openxmlformats.org/markup-compatibility/2006">
              <mc:Choice xmlns:v="urn:schemas-microsoft-com:vml" Requires="v">
                <p:oleObj spid="_x0000_s5" name="" r:id="rId1" imgW="8829675" imgH="5991225" progId="Paint.Picture">
                  <p:embed/>
                </p:oleObj>
              </mc:Choice>
              <mc:Fallback>
                <p:oleObj name="" r:id="rId1" imgW="8829675" imgH="5991225" progId="Paint.Picture">
                  <p:embed/>
                  <p:pic>
                    <p:nvPicPr>
                      <p:cNvPr id="0" name="Image 4"/>
                      <p:cNvPicPr/>
                      <p:nvPr/>
                    </p:nvPicPr>
                    <p:blipFill>
                      <a:blip r:embed="rId2"/>
                      <a:stretch>
                        <a:fillRect/>
                      </a:stretch>
                    </p:blipFill>
                    <p:spPr>
                      <a:xfrm>
                        <a:off x="-4627880" y="3260090"/>
                        <a:ext cx="4518660" cy="3597910"/>
                      </a:xfrm>
                      <a:prstGeom prst="rect">
                        <a:avLst/>
                      </a:prstGeom>
                    </p:spPr>
                  </p:pic>
                </p:oleObj>
              </mc:Fallback>
            </mc:AlternateContent>
          </a:graphicData>
        </a:graphic>
      </p:graphicFrame>
      <p:sp>
        <p:nvSpPr>
          <p:cNvPr id="6" name="Zone de texte 5"/>
          <p:cNvSpPr txBox="1"/>
          <p:nvPr/>
        </p:nvSpPr>
        <p:spPr>
          <a:xfrm>
            <a:off x="277495" y="990600"/>
            <a:ext cx="8675370" cy="6000750"/>
          </a:xfrm>
          <a:prstGeom prst="rect">
            <a:avLst/>
          </a:prstGeom>
        </p:spPr>
        <p:txBody>
          <a:bodyPr wrap="square">
            <a:spAutoFit/>
          </a:bodyPr>
          <a:p>
            <a:r>
              <a:t>These properties are those of the functions carried by the side chain.</a:t>
            </a:r>
          </a:p>
          <a:p/>
          <a:p>
            <a:pPr marL="342900" indent="-342900">
              <a:buFont typeface="Wingdings" panose="05000000000000000000" charset="0"/>
              <a:buChar char="Ø"/>
            </a:pPr>
            <a:r>
              <a:rPr b="1">
                <a:solidFill>
                  <a:srgbClr val="00FF00"/>
                </a:solidFill>
                <a:sym typeface="+mn-ea"/>
              </a:rPr>
              <a:t>Thiol groups</a:t>
            </a:r>
            <a:endParaRPr b="1">
              <a:solidFill>
                <a:srgbClr val="00FF00"/>
              </a:solidFill>
              <a:sym typeface="+mn-ea"/>
            </a:endParaRPr>
          </a:p>
          <a:p>
            <a:pPr marL="342900" indent="-342900">
              <a:buFont typeface="Arial" panose="020B0604020202020204" pitchFamily="34" charset="0"/>
              <a:buChar char="•"/>
            </a:pPr>
            <a:r>
              <a:rPr>
                <a:sym typeface="+mn-ea"/>
              </a:rPr>
              <a:t>Oxidation of SH: formation of disulfide bridges</a:t>
            </a:r>
            <a:endParaRPr>
              <a:sym typeface="+mn-ea"/>
            </a:endParaRPr>
          </a:p>
          <a:p>
            <a:pPr marL="342900" indent="-342900">
              <a:buFont typeface="Arial" panose="020B0604020202020204" pitchFamily="34" charset="0"/>
              <a:buChar char="•"/>
            </a:pPr>
            <a:r>
              <a:rPr>
                <a:sym typeface="+mn-ea"/>
              </a:rPr>
              <a:t>Cysteine can be oxidized to cystine</a:t>
            </a:r>
            <a:endParaRPr>
              <a:sym typeface="+mn-ea"/>
            </a:endParaRPr>
          </a:p>
          <a:p>
            <a:pPr marL="342900" indent="-342900">
              <a:buFont typeface="Wingdings" panose="05000000000000000000" charset="0"/>
              <a:buChar char="Ø"/>
            </a:pPr>
            <a:r>
              <a:rPr b="1">
                <a:solidFill>
                  <a:srgbClr val="00FF00"/>
                </a:solidFill>
                <a:sym typeface="+mn-ea"/>
              </a:rPr>
              <a:t>Alcohol functions</a:t>
            </a:r>
            <a:r>
              <a:rPr>
                <a:solidFill>
                  <a:srgbClr val="00FF00"/>
                </a:solidFill>
                <a:sym typeface="+mn-ea"/>
              </a:rPr>
              <a:t> </a:t>
            </a:r>
            <a:r>
              <a:rPr>
                <a:solidFill>
                  <a:schemeClr val="tx1"/>
                </a:solidFill>
                <a:sym typeface="+mn-ea"/>
              </a:rPr>
              <a:t>of serine and threonine, phenol function of tyrosine as well</a:t>
            </a:r>
            <a:endParaRPr>
              <a:solidFill>
                <a:schemeClr val="tx1"/>
              </a:solidFill>
              <a:sym typeface="+mn-ea"/>
            </a:endParaRPr>
          </a:p>
          <a:p>
            <a:endParaRPr>
              <a:sym typeface="+mn-ea"/>
            </a:endParaRPr>
          </a:p>
          <a:p>
            <a:pPr marL="342900" indent="-342900">
              <a:buFont typeface="Arial" panose="020B0604020202020204" pitchFamily="34" charset="0"/>
              <a:buChar char="•"/>
            </a:pPr>
            <a:r>
              <a:rPr>
                <a:sym typeface="+mn-ea"/>
              </a:rPr>
              <a:t>Phosphorylation by phosphoric acid: formation of a phosphate ester</a:t>
            </a:r>
            <a:endParaRPr>
              <a:sym typeface="+mn-ea"/>
            </a:endParaRPr>
          </a:p>
          <a:p>
            <a:pPr marL="342900" indent="-342900">
              <a:buFont typeface="Arial" panose="020B0604020202020204" pitchFamily="34" charset="0"/>
              <a:buChar char="•"/>
            </a:pPr>
            <a:r>
              <a:rPr>
                <a:sym typeface="+mn-ea"/>
              </a:rPr>
              <a:t>O-Glycosylation</a:t>
            </a:r>
            <a:endParaRPr>
              <a:sym typeface="+mn-ea"/>
            </a:endParaRPr>
          </a:p>
          <a:p>
            <a:pPr marL="342900" indent="-342900">
              <a:buFont typeface="Wingdings" panose="05000000000000000000" charset="0"/>
              <a:buChar char="Ø"/>
            </a:pPr>
            <a:r>
              <a:rPr b="1">
                <a:solidFill>
                  <a:srgbClr val="00FF00"/>
                </a:solidFill>
                <a:sym typeface="+mn-ea"/>
              </a:rPr>
              <a:t>Amide functions</a:t>
            </a:r>
            <a:endParaRPr>
              <a:sym typeface="+mn-ea"/>
            </a:endParaRPr>
          </a:p>
          <a:p>
            <a:pPr marL="342900" indent="-342900">
              <a:buFont typeface="Arial" panose="020B0604020202020204" pitchFamily="34" charset="0"/>
              <a:buChar char="•"/>
            </a:pPr>
            <a:r>
              <a:rPr>
                <a:sym typeface="+mn-ea"/>
              </a:rPr>
              <a:t>N-Glycosylation</a:t>
            </a:r>
            <a:endParaRPr>
              <a:sym typeface="+mn-ea"/>
            </a:endParaRPr>
          </a:p>
          <a:p>
            <a:endParaRPr>
              <a:sym typeface="+mn-ea"/>
            </a:endParaRPr>
          </a:p>
          <a:p>
            <a:endParaRPr>
              <a:sym typeface="+mn-ea"/>
            </a:endParaRPr>
          </a:p>
        </p:txBody>
      </p:sp>
      <p:sp>
        <p:nvSpPr>
          <p:cNvPr id="7" name="Zone de texte 6"/>
          <p:cNvSpPr txBox="1"/>
          <p:nvPr/>
        </p:nvSpPr>
        <p:spPr>
          <a:xfrm>
            <a:off x="2032000" y="3260725"/>
            <a:ext cx="1412240" cy="337185"/>
          </a:xfrm>
          <a:prstGeom prst="rect">
            <a:avLst/>
          </a:prstGeom>
        </p:spPr>
        <p:txBody>
          <a:bodyPr wrap="square">
            <a:spAutoFit/>
          </a:bodyPr>
          <a:p>
            <a:r>
              <a:rPr sz="1600"/>
              <a:t> </a:t>
            </a:r>
            <a:endParaRPr sz="1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0" y="873443"/>
          <a:ext cx="9144635" cy="5977255"/>
        </p:xfrm>
        <a:graphic>
          <a:graphicData uri="http://schemas.openxmlformats.org/presentationml/2006/ole">
            <mc:AlternateContent xmlns:mc="http://schemas.openxmlformats.org/markup-compatibility/2006">
              <mc:Choice xmlns:v="urn:schemas-microsoft-com:vml" Requires="v">
                <p:oleObj spid="_x0000_s3" name="" r:id="rId1" imgW="8963025" imgH="5972175" progId="Paint.Picture">
                  <p:embed/>
                </p:oleObj>
              </mc:Choice>
              <mc:Fallback>
                <p:oleObj name="" r:id="rId1" imgW="8963025" imgH="5972175" progId="Paint.Picture">
                  <p:embed/>
                  <p:pic>
                    <p:nvPicPr>
                      <p:cNvPr id="0" name="Image 2"/>
                      <p:cNvPicPr/>
                      <p:nvPr/>
                    </p:nvPicPr>
                    <p:blipFill>
                      <a:blip r:embed="rId2"/>
                      <a:stretch>
                        <a:fillRect/>
                      </a:stretch>
                    </p:blipFill>
                    <p:spPr>
                      <a:xfrm>
                        <a:off x="0" y="873443"/>
                        <a:ext cx="9144635" cy="5977255"/>
                      </a:xfrm>
                      <a:prstGeom prst="rect">
                        <a:avLst/>
                      </a:prstGeom>
                    </p:spPr>
                  </p:pic>
                </p:oleObj>
              </mc:Fallback>
            </mc:AlternateContent>
          </a:graphicData>
        </a:graphic>
      </p:graphicFrame>
      <p:sp>
        <p:nvSpPr>
          <p:cNvPr id="4" name="Zone de texte 3"/>
          <p:cNvSpPr txBox="1"/>
          <p:nvPr/>
        </p:nvSpPr>
        <p:spPr>
          <a:xfrm>
            <a:off x="731520" y="99695"/>
            <a:ext cx="6007735" cy="583565"/>
          </a:xfrm>
          <a:prstGeom prst="rect">
            <a:avLst/>
          </a:prstGeom>
        </p:spPr>
        <p:txBody>
          <a:bodyPr wrap="square">
            <a:spAutoFit/>
          </a:bodyPr>
          <a:p>
            <a:pPr marL="457200" indent="-457200" algn="l">
              <a:buClrTx/>
              <a:buSzTx/>
              <a:buFont typeface="Arial" panose="020B0604020202020204" pitchFamily="34" charset="0"/>
              <a:buChar char="•"/>
              <a:defRPr/>
            </a:pPr>
            <a:r>
              <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rPr>
              <a:t>Reactions of the Side Chain</a:t>
            </a:r>
            <a:endParaRPr lang="fr-FR" sz="3200" b="1" kern="0" noProof="0" dirty="0">
              <a:ln>
                <a:noFill/>
              </a:ln>
              <a:solidFill>
                <a:srgbClr val="00FF00"/>
              </a:solidFill>
              <a:effectLst>
                <a:outerShdw blurRad="38100" dist="38100" dir="2700000" algn="tl">
                  <a:srgbClr val="000000"/>
                </a:outerShdw>
              </a:effectLst>
              <a:uLnTx/>
              <a:uFillTx/>
              <a:latin typeface="+mj-lt"/>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214313" y="500063"/>
            <a:ext cx="8505825" cy="4800600"/>
          </a:xfrm>
          <a:prstGeom prst="rect">
            <a:avLst/>
          </a:prstGeom>
        </p:spPr>
        <p:txBody>
          <a:bodyPr/>
          <a:lstStyle/>
          <a:p>
            <a:pPr marL="457200" marR="0" indent="-457200" algn="ctr" defTabSz="914400" eaLnBrk="0" hangingPunct="0">
              <a:spcBef>
                <a:spcPct val="20000"/>
              </a:spcBef>
              <a:buClr>
                <a:schemeClr val="hlink"/>
              </a:buClr>
              <a:buSzPct val="90000"/>
              <a:buFont typeface="Wingdings" panose="05000000000000000000" charset="0"/>
              <a:buChar char="Ø"/>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Etude analytique des acides aminés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L’analyse des acides aminés comprend :</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 séparation des acides aminés</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le dosage des acides aminés.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kumimoji="0" lang="fr-FR" sz="28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Séparation des acides aminés</a:t>
            </a:r>
            <a:endParaRPr kumimoji="0" lang="fr-FR" sz="2800" b="1"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Il existe deux grandes techniques de fractionnement des acides aminés en solution :</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 chromatographie</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l’électrophorèse</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hasCustomPrompt="1"/>
          </p:nvPr>
        </p:nvSpPr>
        <p:spPr>
          <a:xfrm>
            <a:off x="93980" y="0"/>
            <a:ext cx="8229600" cy="1012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 General Characteristics of Amino Acids </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2291" name="Rectangle 3"/>
          <p:cNvSpPr>
            <a:spLocks noGrp="1" noChangeArrowheads="1"/>
          </p:cNvSpPr>
          <p:nvPr>
            <p:ph idx="1" hasCustomPrompt="1"/>
          </p:nvPr>
        </p:nvSpPr>
        <p:spPr>
          <a:xfrm>
            <a:off x="473393" y="889000"/>
            <a:ext cx="7877175" cy="4530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I.1. Definition</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LAmino acids are chemical molecules that possess two function:</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smtClean="0">
                <a:ln>
                  <a:noFill/>
                </a:ln>
                <a:effectLst>
                  <a:outerShdw blurRad="38100" dist="38100" dir="2700000" algn="tl">
                    <a:srgbClr val="000000"/>
                  </a:outerShdw>
                </a:effectLst>
                <a:uLnTx/>
                <a:uFillTx/>
                <a:latin typeface="Arial" panose="020B0604020202020204" pitchFamily="34" charset="0"/>
                <a:ea typeface="MS PGothic" panose="020B0600070205080204" pitchFamily="34" charset="-128"/>
              </a:rPr>
              <a:t>A carboxyl (carboxylic acid) function: </a:t>
            </a:r>
            <a:r>
              <a:rPr kumimoji="0" lang="fr-FR" sz="24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COOH</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742950" marR="0" lvl="1" indent="-285750" algn="l" defTabSz="914400" rtl="0" eaLnBrk="1" fontAlgn="base" latinLnBrk="0" hangingPunct="1">
              <a:lnSpc>
                <a:spcPct val="8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smtClean="0">
                <a:ln>
                  <a:noFill/>
                </a:ln>
                <a:effectLst>
                  <a:outerShdw blurRad="38100" dist="38100" dir="2700000" algn="tl">
                    <a:srgbClr val="000000"/>
                  </a:outerShdw>
                </a:effectLst>
                <a:uLnTx/>
                <a:uFillTx/>
                <a:latin typeface="Arial" panose="020B0604020202020204" pitchFamily="34" charset="0"/>
                <a:ea typeface="MS PGothic" panose="020B0600070205080204" pitchFamily="34" charset="-128"/>
              </a:rPr>
              <a:t>A primary amine function: </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NH2</a:t>
            </a:r>
            <a:r>
              <a:rPr kumimoji="0" lang="fr-FR" sz="2400" b="1" i="0" u="none" strike="noStrike" kern="0" cap="none" spc="0" normalizeH="0" baseline="0" noProof="0" dirty="0" smtClean="0">
                <a:ln>
                  <a:noFill/>
                </a:ln>
                <a:solidFill>
                  <a:srgbClr val="FF0000"/>
                </a:solidFill>
                <a:effectLst>
                  <a:outerShdw blurRad="38100" dist="38100" dir="2700000" algn="tl">
                    <a:srgbClr val="000000"/>
                  </a:outerShdw>
                </a:effectLst>
                <a:highlight>
                  <a:srgbClr val="00FF00"/>
                </a:highlight>
                <a:uLnTx/>
                <a:uFillTx/>
                <a:latin typeface="Arial" panose="020B0604020202020204" pitchFamily="34" charset="0"/>
                <a:ea typeface="MS PGothic" panose="020B0600070205080204" pitchFamily="34" charset="-128"/>
                <a:cs typeface="+mn-ea"/>
              </a:rPr>
              <a:t>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COOH</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R   ─ CH ─  </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ea"/>
              </a:rPr>
              <a:t>NH2</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2057400" marR="0" lvl="4" indent="-228600" algn="l" defTabSz="914400" rtl="0" eaLnBrk="1" fontAlgn="base" latinLnBrk="0" hangingPunct="1">
              <a:lnSpc>
                <a:spcPct val="80000"/>
              </a:lnSpc>
              <a:spcBef>
                <a:spcPct val="20000"/>
              </a:spcBef>
              <a:spcAft>
                <a:spcPct val="0"/>
              </a:spcAft>
              <a:buClr>
                <a:schemeClr val="folHlink"/>
              </a:buClr>
              <a:buSzPct val="90000"/>
              <a:buFont typeface="Arial" panose="020B0604020202020204" pitchFamily="34" charset="0"/>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These two functions are carried by the same carbon atom (labeled α)</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8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 acids differ by the nature of their side chain R.</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74955" y="142875"/>
            <a:ext cx="7514590" cy="810260"/>
          </a:xfrm>
          <a:prstGeom prst="rect">
            <a:avLst/>
          </a:prstGeom>
        </p:spPr>
        <p:txBody>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Méthodes d</a:t>
            </a:r>
            <a:r>
              <a:rPr kumimoji="0" lang="fr-FR" altLang="en-US"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a:t>
            </a: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étude des Acides aminés</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3"/>
          <p:cNvSpPr txBox="1"/>
          <p:nvPr/>
        </p:nvSpPr>
        <p:spPr>
          <a:xfrm>
            <a:off x="428625" y="1084263"/>
            <a:ext cx="8229600" cy="5072063"/>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Méthodes basées sur la solubilité</a:t>
            </a:r>
            <a:endPar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Chromotagraphie</a:t>
            </a: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sur Papier</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Chromotagraphie</a:t>
            </a: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sur Couche Mince</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Chromatographie en phase gazeuse</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Méthodes basées sur la charge</a:t>
            </a:r>
            <a:endParaRPr kumimoji="0" lang="fr-FR"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Electrophorèse </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Chromatographie échangeuse d</a:t>
            </a:r>
            <a:r>
              <a:rPr kumimoji="0" lang="fr-FR" altLang="en-US"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t>
            </a:r>
            <a:r>
              <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ion</a:t>
            </a:r>
            <a:endParaRPr kumimoji="0" lang="fr-FR" sz="32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HPLC</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229235" y="154940"/>
            <a:ext cx="4469765" cy="1143000"/>
          </a:xfrm>
          <a:prstGeom prst="rect">
            <a:avLst/>
          </a:prstGeom>
        </p:spPr>
        <p:txBody>
          <a:bodyPr/>
          <a:lstStyle/>
          <a:p>
            <a:pPr marL="571500" marR="0" indent="-571500" algn="ctr" defTabSz="914400" eaLnBrk="0" hangingPunct="0">
              <a:buClrTx/>
              <a:buSzTx/>
              <a:buFont typeface="Arial" panose="020B0604020202020204" pitchFamily="34" charset="0"/>
              <a:buChar char="•"/>
              <a:defRPr/>
            </a:pPr>
            <a:r>
              <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Chromatographie</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357505" y="804545"/>
            <a:ext cx="8288655" cy="4800600"/>
          </a:xfrm>
          <a:prstGeom prst="rect">
            <a:avLst/>
          </a:prstGeom>
        </p:spPr>
        <p:txBody>
          <a:bodyPr/>
          <a:lstStyle/>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méthode physique de séparation basée sur les différences d'affinités des substances à analyser à l'égard de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deux phases</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l'une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stationnaire ou fixe</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l'autre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mobile</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Selon la technique chromatographique mise en jeu, la séparation des composants entraînés par la phase mobile, résulte soit de leur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adsorption</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sur la phase stationnaire, soit de leur </a:t>
            </a:r>
            <a:r>
              <a:rPr kumimoji="0" lang="fr-FR" sz="2800" b="1" kern="0" cap="none" spc="0" normalizeH="0" baseline="0" noProof="0" dirty="0">
                <a:solidFill>
                  <a:srgbClr val="00FF00"/>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solubilité différente </a:t>
            </a: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dans chaque phase.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357188" y="1447800"/>
            <a:ext cx="8577263" cy="4800600"/>
          </a:xfrm>
          <a:prstGeom prst="rect">
            <a:avLst/>
          </a:prstGeom>
        </p:spPr>
        <p:txBody>
          <a:bodyPr/>
          <a:lstStyle/>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On définit un coefficient de partition K:</a:t>
            </a:r>
            <a:endParaRPr kumimoji="0" lang="fr-FR" sz="28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Masse de soluté dans la phase stationnaire par</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unité de volume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K = ---------------------------------------</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Masse de soluté dans la phase mobile par unité</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de volume</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2" panose="05020102010507070707" pitchFamily="18" charset="2"/>
              <a:buNone/>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572135" y="285750"/>
            <a:ext cx="8196580" cy="1143000"/>
          </a:xfrm>
          <a:prstGeom prst="rect">
            <a:avLst/>
          </a:prstGeom>
        </p:spPr>
        <p:txBody>
          <a:bodyPr>
            <a:normAutofit fontScale="97500" lnSpcReduction="10000"/>
          </a:bodyPr>
          <a:lstStyle/>
          <a:p>
            <a:pPr marL="457200" marR="0" indent="-457200" algn="ctr" defTabSz="914400" eaLnBrk="0" hangingPunct="0">
              <a:buClrTx/>
              <a:buSzTx/>
              <a:buFont typeface="Arial" panose="020B0604020202020204" pitchFamily="34" charset="0"/>
              <a:buChar char="•"/>
              <a:defRPr/>
            </a:pPr>
            <a:r>
              <a:rPr kumimoji="0" lang="fr-FR" sz="3600" b="1" i="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La chromatographie d'échange ionique</a:t>
            </a:r>
            <a:br>
              <a:rPr kumimoji="0" lang="fr-FR" sz="3600"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br>
            <a:endParaRPr kumimoji="0" lang="fr-FR" sz="3600"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571500" y="1000125"/>
            <a:ext cx="7929563" cy="4800600"/>
          </a:xfrm>
          <a:prstGeom prst="rect">
            <a:avLst/>
          </a:prstGeom>
        </p:spPr>
        <p:txBody>
          <a:bodyPr/>
          <a:lstStyle/>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procédé le plus utilisé pour séparer, identifier et quantifier les aa dans un mélange. Elle est fondée sur les différences de comportement acido-basique des aa. La colonne de chromatographie est un long tube (en verre, plastique, métal inoxydable) rempli d'une résine synthétique sur laquelle sont fixées des groupements chargés :</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algn="just" defTabSz="914400" eaLnBrk="0" hangingPunct="0">
              <a:lnSpc>
                <a:spcPct val="150000"/>
              </a:lnSpc>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0" y="152400"/>
            <a:ext cx="8543290" cy="1143000"/>
          </a:xfrm>
          <a:prstGeom prst="rect">
            <a:avLst/>
          </a:prstGeom>
        </p:spPr>
        <p:txBody>
          <a:bodyPr>
            <a:normAutofit fontScale="97500" lnSpcReduction="10000"/>
          </a:bodyPr>
          <a:lstStyle/>
          <a:p>
            <a:pPr marL="457200" marR="0" indent="-457200" algn="ctr" defTabSz="914400" eaLnBrk="0" hangingPunct="0">
              <a:buClrTx/>
              <a:buSzTx/>
              <a:buFont typeface="Arial" panose="020B0604020202020204" pitchFamily="34" charset="0"/>
              <a:buChar char="•"/>
              <a:defRPr/>
            </a:pPr>
            <a:r>
              <a:rPr kumimoji="0" lang="fr-FR" sz="36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La chromatographie d'échange ionique :</a:t>
            </a:r>
            <a:br>
              <a:rPr kumimoji="0" lang="fr-FR" sz="3600"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br>
            <a:endParaRPr kumimoji="0" lang="fr-FR" sz="3600"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sp>
        <p:nvSpPr>
          <p:cNvPr id="3" name="Espace réservé du contenu 2"/>
          <p:cNvSpPr txBox="1"/>
          <p:nvPr/>
        </p:nvSpPr>
        <p:spPr>
          <a:xfrm>
            <a:off x="82550" y="1000125"/>
            <a:ext cx="8572500" cy="2214563"/>
          </a:xfrm>
          <a:prstGeom prst="rect">
            <a:avLst/>
          </a:prstGeom>
        </p:spPr>
        <p:txBody>
          <a:bodyPr/>
          <a:lstStyle/>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Une résine avec des groupements anioniques est un échangeur de cations.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 Une résine avec des groupements cationiques est un échangeur d'anions.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spcBef>
                <a:spcPct val="20000"/>
              </a:spcBef>
              <a:buClr>
                <a:schemeClr val="hlink"/>
              </a:buClr>
              <a:buSzPct val="90000"/>
              <a:buFont typeface="Wingdings" panose="05000000000000000000" pitchFamily="2" charset="2"/>
              <a:buBlip>
                <a:blip r:embed="rId1"/>
              </a:buBlip>
              <a:defRPr/>
            </a:pP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pic>
        <p:nvPicPr>
          <p:cNvPr id="52228" name="Picture 3"/>
          <p:cNvPicPr>
            <a:picLocks noChangeAspect="1"/>
          </p:cNvPicPr>
          <p:nvPr/>
        </p:nvPicPr>
        <p:blipFill>
          <a:blip r:embed="rId2"/>
          <a:stretch>
            <a:fillRect/>
          </a:stretch>
        </p:blipFill>
        <p:spPr>
          <a:xfrm>
            <a:off x="0" y="2976563"/>
            <a:ext cx="9144000" cy="3511550"/>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ce réservé du contenu 2"/>
          <p:cNvSpPr txBox="1"/>
          <p:nvPr/>
        </p:nvSpPr>
        <p:spPr>
          <a:xfrm>
            <a:off x="285750" y="190500"/>
            <a:ext cx="8648700" cy="6248400"/>
          </a:xfrm>
          <a:prstGeom prst="rect">
            <a:avLst/>
          </a:prstGeom>
        </p:spPr>
        <p:txBody>
          <a:bodyPr/>
          <a:lstStyle/>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à pH ≤ 3, la plupart des aa sont sous forme de cations, mais diffèrent par leur degré d'ionisation.</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 pH ≤ 3, on place un mélange d'aa au sommet de la colonne.</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Ex : les aa (His, Lys, Arg) déplacent en premier les ions Na+ et seront solidement fixés.</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Les aa (Glu, Asp) seront les moins fixés.</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342900" marR="0" indent="-342900" defTabSz="914400" ea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Les aa seront élus par changement de pH. Ces aa sont ensuite collectés à la sortie de la colonne puis analysés.</a:t>
            </a:r>
            <a:endParaRPr kumimoji="0" lang="fr-FR"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5"/>
          <p:cNvSpPr txBox="1"/>
          <p:nvPr/>
        </p:nvSpPr>
        <p:spPr>
          <a:xfrm>
            <a:off x="0" y="33020"/>
            <a:ext cx="6519545" cy="571500"/>
          </a:xfrm>
          <a:prstGeom prst="rect">
            <a:avLst/>
          </a:prstGeom>
        </p:spPr>
        <p:txBody>
          <a:bodyPr>
            <a:noAutofit/>
          </a:bodyPr>
          <a:lstStyle/>
          <a:p>
            <a:pPr marL="457200" marR="0" indent="-457200" algn="ctr" defTabSz="914400" fontAlgn="auto">
              <a:spcAft>
                <a:spcPts val="0"/>
              </a:spcAft>
              <a:buClrTx/>
              <a:buSzTx/>
              <a:buFont typeface="Arial" panose="020B0604020202020204" pitchFamily="34" charset="0"/>
              <a:buChar char="•"/>
              <a:defRPr/>
            </a:pPr>
            <a:r>
              <a:rPr kumimoji="0" lang="fr-FR" sz="3200" b="1" kern="0" cap="none" spc="0" normalizeH="0" baseline="0" noProof="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Ion Exchange Chromatography </a:t>
            </a:r>
            <a:endParaRPr kumimoji="0" lang="fr-FR" sz="32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graphicFrame>
        <p:nvGraphicFramePr>
          <p:cNvPr id="5" name="Objet 4"/>
          <p:cNvGraphicFramePr/>
          <p:nvPr/>
        </p:nvGraphicFramePr>
        <p:xfrm>
          <a:off x="0" y="821055"/>
          <a:ext cx="9144000" cy="6032500"/>
        </p:xfrm>
        <a:graphic>
          <a:graphicData uri="http://schemas.openxmlformats.org/presentationml/2006/ole">
            <mc:AlternateContent xmlns:mc="http://schemas.openxmlformats.org/markup-compatibility/2006">
              <mc:Choice xmlns:v="urn:schemas-microsoft-com:vml" Requires="v">
                <p:oleObj spid="_x0000_s6" name="" r:id="rId1" imgW="9048750" imgH="6257925" progId="Paint.Picture">
                  <p:embed/>
                </p:oleObj>
              </mc:Choice>
              <mc:Fallback>
                <p:oleObj name="" r:id="rId1" imgW="9048750" imgH="6257925" progId="Paint.Picture">
                  <p:embed/>
                  <p:pic>
                    <p:nvPicPr>
                      <p:cNvPr id="0" name="Image 5"/>
                      <p:cNvPicPr/>
                      <p:nvPr/>
                    </p:nvPicPr>
                    <p:blipFill>
                      <a:blip r:embed="rId2"/>
                      <a:stretch>
                        <a:fillRect/>
                      </a:stretch>
                    </p:blipFill>
                    <p:spPr>
                      <a:xfrm>
                        <a:off x="0" y="821055"/>
                        <a:ext cx="9144000" cy="6032500"/>
                      </a:xfrm>
                      <a:prstGeom prst="rect">
                        <a:avLst/>
                      </a:prstGeom>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re 3"/>
          <p:cNvSpPr>
            <a:spLocks noGrp="1"/>
          </p:cNvSpPr>
          <p:nvPr>
            <p:ph type="title" hasCustomPrompt="1"/>
          </p:nvPr>
        </p:nvSpPr>
        <p:spPr>
          <a:xfrm>
            <a:off x="-87630" y="111125"/>
            <a:ext cx="3536315" cy="725805"/>
          </a:xfrm>
        </p:spPr>
        <p:txBody>
          <a:bodyPr vert="horz" wrap="square" lIns="91440" tIns="45720" rIns="91440" bIns="45720" numCol="1" anchor="ctr" anchorCtr="0" compatLnSpc="1"/>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en-US" sz="32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Electrophorèse</a:t>
            </a:r>
            <a:endParaRPr kumimoji="0" lang="en-US" sz="32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10" name="Espace réservé du contenu 4"/>
          <p:cNvSpPr>
            <a:spLocks noGrp="1"/>
          </p:cNvSpPr>
          <p:nvPr>
            <p:ph idx="1" hasCustomPrompt="1"/>
          </p:nvPr>
        </p:nvSpPr>
        <p:spPr>
          <a:xfrm>
            <a:off x="-82550" y="784225"/>
            <a:ext cx="5637213" cy="4500563"/>
          </a:xfrm>
        </p:spPr>
        <p:txBody>
          <a:bodyPr vert="horz" wrap="square" lIns="91440" tIns="45720" rIns="91440" bIns="45720" numCol="1" anchor="t" anchorCtr="0" compatLnSpc="1">
            <a:normAutofit fontScale="92500" lnSpcReduction="20000"/>
          </a:bodyPr>
          <a:lstStyle/>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À un pH donné, les Aa chargées électriquement peuvent exister en solution comme cations (+) ou anions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Un dépôt de l</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 est placé au milieu du papier absorbant (humecté par une solution tampon).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papier est connecté à deux électrodes (- et +).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Lorsque le courant électrique est établi,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cations se déplacent vers la cathode (-)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et les anions se déplacent vers l</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anode (+).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 vitesse de chaque espèce migrante dépend du pH de la solution tampon et du point isoélectrique de l</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acide aminé.</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Coloration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ninhydrine</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65760" marR="0" lvl="0" indent="-283210" algn="l" defTabSz="914400" rtl="0" eaLnBrk="1" fontAlgn="auto" latinLnBrk="0" hangingPunct="1">
              <a:lnSpc>
                <a:spcPct val="100000"/>
              </a:lnSpc>
              <a:spcBef>
                <a:spcPct val="20000"/>
              </a:spcBef>
              <a:spcAft>
                <a:spcPts val="0"/>
              </a:spcAft>
              <a:buClr>
                <a:schemeClr val="hlink"/>
              </a:buClr>
              <a:buSzPct val="90000"/>
              <a:buFont typeface="Wingdings 2" panose="05020102010507070707"/>
              <a:buChar char=""/>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11" name="Picture 4"/>
          <p:cNvPicPr>
            <a:picLocks noChangeAspect="1"/>
          </p:cNvPicPr>
          <p:nvPr/>
        </p:nvPicPr>
        <p:blipFill>
          <a:blip r:embed="rId1"/>
          <a:stretch>
            <a:fillRect/>
          </a:stretch>
        </p:blipFill>
        <p:spPr>
          <a:xfrm>
            <a:off x="6181725" y="3763963"/>
            <a:ext cx="2809875" cy="2924175"/>
          </a:xfrm>
          <a:prstGeom prst="rect">
            <a:avLst/>
          </a:prstGeom>
          <a:noFill/>
          <a:ln w="9525">
            <a:noFill/>
          </a:ln>
        </p:spPr>
      </p:pic>
      <p:pic>
        <p:nvPicPr>
          <p:cNvPr id="12" name="Picture 6"/>
          <p:cNvPicPr>
            <a:picLocks noChangeAspect="1"/>
          </p:cNvPicPr>
          <p:nvPr/>
        </p:nvPicPr>
        <p:blipFill>
          <a:blip r:embed="rId2"/>
          <a:stretch>
            <a:fillRect/>
          </a:stretch>
        </p:blipFill>
        <p:spPr>
          <a:xfrm>
            <a:off x="5500688" y="884238"/>
            <a:ext cx="3643312" cy="2514600"/>
          </a:xfrm>
          <a:prstGeom prst="rect">
            <a:avLst/>
          </a:prstGeom>
          <a:noFill/>
          <a:ln w="12700">
            <a:noFill/>
          </a:ln>
        </p:spPr>
      </p:pic>
      <p:pic>
        <p:nvPicPr>
          <p:cNvPr id="13" name="Image 6"/>
          <p:cNvPicPr>
            <a:picLocks noChangeAspect="1"/>
          </p:cNvPicPr>
          <p:nvPr/>
        </p:nvPicPr>
        <p:blipFill>
          <a:blip r:embed="rId3"/>
          <a:stretch>
            <a:fillRect/>
          </a:stretch>
        </p:blipFill>
        <p:spPr>
          <a:xfrm>
            <a:off x="1000125" y="5329238"/>
            <a:ext cx="4643438" cy="1214437"/>
          </a:xfrm>
          <a:prstGeom prst="rect">
            <a:avLst/>
          </a:prstGeom>
          <a:noFill/>
          <a:ln w="9525">
            <a:noFill/>
          </a:ln>
        </p:spPr>
      </p:pic>
      <p:sp>
        <p:nvSpPr>
          <p:cNvPr id="14" name="ZoneTexte 13"/>
          <p:cNvSpPr txBox="1"/>
          <p:nvPr/>
        </p:nvSpPr>
        <p:spPr>
          <a:xfrm>
            <a:off x="214313" y="5767388"/>
            <a:ext cx="928688" cy="400050"/>
          </a:xfrm>
          <a:prstGeom prst="rect">
            <a:avLst/>
          </a:prstGeom>
          <a:noFill/>
        </p:spPr>
        <p:txBody>
          <a:bodyPr>
            <a:spAutoFit/>
          </a:bodyPr>
          <a:lstStyle/>
          <a:p>
            <a:pPr marR="0" defTabSz="914400">
              <a:buClrTx/>
              <a:buSzTx/>
              <a:buFontTx/>
              <a:buNone/>
              <a:defRPr/>
            </a:pPr>
            <a:r>
              <a:rPr kumimoji="0" lang="fr-FR" sz="2000" kern="1200" cap="none" spc="0" normalizeH="0" baseline="0" noProof="0" dirty="0">
                <a:latin typeface="+mn-lt"/>
                <a:ea typeface="+mn-ea"/>
                <a:cs typeface="+mn-cs"/>
              </a:rPr>
              <a:t>pH=6</a:t>
            </a:r>
            <a:endParaRPr kumimoji="0" lang="fr-FR" sz="2000" kern="1200" cap="none" spc="0" normalizeH="0" baseline="0" noProof="0" dirty="0">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4"/>
          <p:cNvSpPr>
            <a:spLocks noGrp="1"/>
          </p:cNvSpPr>
          <p:nvPr>
            <p:ph type="title" hasCustomPrompt="1"/>
          </p:nvPr>
        </p:nvSpPr>
        <p:spPr>
          <a:xfrm>
            <a:off x="1131888" y="1549400"/>
            <a:ext cx="6400800" cy="2286000"/>
          </a:xfrm>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Les peptides</a:t>
            </a:r>
            <a:endPar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3"/>
          <p:cNvSpPr>
            <a:spLocks noGrp="1"/>
          </p:cNvSpPr>
          <p:nvPr>
            <p:ph type="title" hasCustomPrompt="1"/>
          </p:nvPr>
        </p:nvSpPr>
        <p:spPr>
          <a:xfrm>
            <a:off x="93980" y="274955"/>
            <a:ext cx="8169910" cy="725805"/>
          </a:xfrm>
        </p:spPr>
        <p:txBody>
          <a:bodyPr vert="horz" wrap="square" lIns="91440" tIns="45720" rIns="91440" bIns="45720" numCol="1" anchor="ctr" anchorCtr="0" compatLnSpc="1">
            <a:normAutofit fontScale="90000"/>
          </a:bodyPr>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Définition de la liaison peptidique, généralités </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4"/>
          <p:cNvSpPr>
            <a:spLocks noGrp="1"/>
          </p:cNvSpPr>
          <p:nvPr>
            <p:ph idx="1" hasCustomPrompt="1"/>
          </p:nvPr>
        </p:nvSpPr>
        <p:spPr>
          <a:xfrm>
            <a:off x="0" y="1071880"/>
            <a:ext cx="8912860" cy="2428875"/>
          </a:xfrm>
        </p:spPr>
        <p:txBody>
          <a:bodyPr vert="horz" wrap="square" lIns="91440" tIns="45720" rIns="91440" bIns="45720" numCol="1" anchor="t" anchorCtr="0" compatLnSpc="1">
            <a:normAutofit fontScale="92500"/>
          </a:bodyPr>
          <a:lstStyle/>
          <a:p>
            <a:pPr marL="365760" marR="0" lvl="0" indent="-283210" algn="just"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 réaction du groupe carboxylique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acide aminé avec le groupement aminé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acide aminé suivant, permet de former un amide secondaire avec élimination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une molécule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eau.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just"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Cette liaison, s</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appelle liaison peptidique, permettant la formation d</a:t>
            </a:r>
            <a:r>
              <a:rPr kumimoji="0" lang="fr-FR"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dipeptide,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etc</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just"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peptide: molécule comprenant au moins deux résidus d</a:t>
            </a:r>
            <a:r>
              <a:rPr kumimoji="0" lang="fr-FR" altLang="en-US"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Aa</a:t>
            </a:r>
            <a:endPar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6"/>
          <p:cNvPicPr>
            <a:picLocks noChangeAspect="1"/>
          </p:cNvPicPr>
          <p:nvPr/>
        </p:nvPicPr>
        <p:blipFill>
          <a:blip r:embed="rId1"/>
          <a:stretch>
            <a:fillRect/>
          </a:stretch>
        </p:blipFill>
        <p:spPr>
          <a:xfrm>
            <a:off x="446088" y="3251200"/>
            <a:ext cx="8272462" cy="3429000"/>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p:cTn id="7" dur="500" fill="hold"/>
                                        <p:tgtEl>
                                          <p:spTgt spid="5">
                                            <p:txEl>
                                              <p:charRg st="4294967295" end="4294967295"/>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charRg st="4294967295" end="4294967295"/>
                                            </p:txEl>
                                          </p:spTgt>
                                        </p:tgtEl>
                                        <p:attrNameLst>
                                          <p:attrName>ppt_h</p:attrName>
                                        </p:attrNameLst>
                                      </p:cBhvr>
                                      <p:tavLst>
                                        <p:tav tm="0">
                                          <p:val>
                                            <p:strVal val="#ppt_h"/>
                                          </p:val>
                                        </p:tav>
                                        <p:tav tm="100000">
                                          <p:val>
                                            <p:strVal val="#ppt_h"/>
                                          </p:val>
                                        </p:tav>
                                      </p:tavLst>
                                    </p:anim>
                                    <p:anim calcmode="lin" valueType="num">
                                      <p:cBhvr>
                                        <p:cTn id="9" dur="500" fill="hold"/>
                                        <p:tgtEl>
                                          <p:spTgt spid="5">
                                            <p:txEl>
                                              <p:charRg st="4294967295" end="4294967295"/>
                                            </p:txEl>
                                          </p:spTgt>
                                        </p:tgtEl>
                                        <p:attrNameLst>
                                          <p:attrName>ppt_x</p:attrName>
                                        </p:attrNameLst>
                                      </p:cBhvr>
                                      <p:tavLst>
                                        <p:tav tm="0">
                                          <p:val>
                                            <p:strVal val="#ppt_x-.2"/>
                                          </p:val>
                                        </p:tav>
                                        <p:tav tm="100000">
                                          <p:val>
                                            <p:strVal val="#ppt_x"/>
                                          </p:val>
                                        </p:tav>
                                      </p:tavLst>
                                    </p:anim>
                                    <p:anim calcmode="lin" valueType="num">
                                      <p:cBhvr>
                                        <p:cTn id="10" dur="500" fill="hold"/>
                                        <p:tgtEl>
                                          <p:spTgt spid="5">
                                            <p:txEl>
                                              <p:charRg st="4294967295" end="4294967295"/>
                                            </p:txEl>
                                          </p:spTgt>
                                        </p:tgtEl>
                                        <p:attrNameLst>
                                          <p:attrName>ppt_y</p:attrName>
                                        </p:attrNameLst>
                                      </p:cBhvr>
                                      <p:tavLst>
                                        <p:tav tm="0">
                                          <p:val>
                                            <p:strVal val="#ppt_y"/>
                                          </p:val>
                                        </p:tav>
                                        <p:tav tm="100000">
                                          <p:val>
                                            <p:strVal val="#ppt_y"/>
                                          </p:val>
                                        </p:tav>
                                      </p:tavLst>
                                    </p:anim>
                                    <p:animEffect transition="in" filter="fade">
                                      <p:cBhvr>
                                        <p:cTn id="11" dur="500"/>
                                        <p:tgtEl>
                                          <p:spTgt spid="5">
                                            <p:txEl>
                                              <p:charRg st="4294967295" end="429496729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xEl>
                                              <p:charRg st="0" end="180"/>
                                            </p:txEl>
                                          </p:spTgt>
                                        </p:tgtEl>
                                        <p:attrNameLst>
                                          <p:attrName>style.visibility</p:attrName>
                                        </p:attrNameLst>
                                      </p:cBhvr>
                                      <p:to>
                                        <p:strVal val="visible"/>
                                      </p:to>
                                    </p:set>
                                    <p:anim calcmode="lin" valueType="num">
                                      <p:cBhvr>
                                        <p:cTn id="16" dur="500" fill="hold"/>
                                        <p:tgtEl>
                                          <p:spTgt spid="5">
                                            <p:txEl>
                                              <p:charRg st="0" end="180"/>
                                            </p:txEl>
                                          </p:spTgt>
                                        </p:tgtEl>
                                        <p:attrNameLst>
                                          <p:attrName>ppt_w</p:attrName>
                                        </p:attrNameLst>
                                      </p:cBhvr>
                                      <p:tavLst>
                                        <p:tav tm="0">
                                          <p:val>
                                            <p:strVal val="#ppt_w*0.05"/>
                                          </p:val>
                                        </p:tav>
                                        <p:tav tm="100000">
                                          <p:val>
                                            <p:strVal val="#ppt_w"/>
                                          </p:val>
                                        </p:tav>
                                      </p:tavLst>
                                    </p:anim>
                                    <p:anim calcmode="lin" valueType="num">
                                      <p:cBhvr>
                                        <p:cTn id="17" dur="500" fill="hold"/>
                                        <p:tgtEl>
                                          <p:spTgt spid="5">
                                            <p:txEl>
                                              <p:charRg st="0" end="180"/>
                                            </p:txEl>
                                          </p:spTgt>
                                        </p:tgtEl>
                                        <p:attrNameLst>
                                          <p:attrName>ppt_h</p:attrName>
                                        </p:attrNameLst>
                                      </p:cBhvr>
                                      <p:tavLst>
                                        <p:tav tm="0">
                                          <p:val>
                                            <p:strVal val="#ppt_h"/>
                                          </p:val>
                                        </p:tav>
                                        <p:tav tm="100000">
                                          <p:val>
                                            <p:strVal val="#ppt_h"/>
                                          </p:val>
                                        </p:tav>
                                      </p:tavLst>
                                    </p:anim>
                                    <p:anim calcmode="lin" valueType="num">
                                      <p:cBhvr>
                                        <p:cTn id="18" dur="500" fill="hold"/>
                                        <p:tgtEl>
                                          <p:spTgt spid="5">
                                            <p:txEl>
                                              <p:charRg st="0" end="180"/>
                                            </p:txEl>
                                          </p:spTgt>
                                        </p:tgtEl>
                                        <p:attrNameLst>
                                          <p:attrName>ppt_x</p:attrName>
                                        </p:attrNameLst>
                                      </p:cBhvr>
                                      <p:tavLst>
                                        <p:tav tm="0">
                                          <p:val>
                                            <p:strVal val="#ppt_x-.2"/>
                                          </p:val>
                                        </p:tav>
                                        <p:tav tm="100000">
                                          <p:val>
                                            <p:strVal val="#ppt_x"/>
                                          </p:val>
                                        </p:tav>
                                      </p:tavLst>
                                    </p:anim>
                                    <p:anim calcmode="lin" valueType="num">
                                      <p:cBhvr>
                                        <p:cTn id="19" dur="500" fill="hold"/>
                                        <p:tgtEl>
                                          <p:spTgt spid="5">
                                            <p:txEl>
                                              <p:charRg st="0" end="180"/>
                                            </p:txEl>
                                          </p:spTgt>
                                        </p:tgtEl>
                                        <p:attrNameLst>
                                          <p:attrName>ppt_y</p:attrName>
                                        </p:attrNameLst>
                                      </p:cBhvr>
                                      <p:tavLst>
                                        <p:tav tm="0">
                                          <p:val>
                                            <p:strVal val="#ppt_y"/>
                                          </p:val>
                                        </p:tav>
                                        <p:tav tm="100000">
                                          <p:val>
                                            <p:strVal val="#ppt_y"/>
                                          </p:val>
                                        </p:tav>
                                      </p:tavLst>
                                    </p:anim>
                                    <p:animEffect transition="in" filter="fade">
                                      <p:cBhvr>
                                        <p:cTn id="20" dur="500"/>
                                        <p:tgtEl>
                                          <p:spTgt spid="5">
                                            <p:txEl>
                                              <p:charRg st="0" end="18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
                                            <p:txEl>
                                              <p:charRg st="180" end="270"/>
                                            </p:txEl>
                                          </p:spTgt>
                                        </p:tgtEl>
                                        <p:attrNameLst>
                                          <p:attrName>style.visibility</p:attrName>
                                        </p:attrNameLst>
                                      </p:cBhvr>
                                      <p:to>
                                        <p:strVal val="visible"/>
                                      </p:to>
                                    </p:set>
                                    <p:anim calcmode="lin" valueType="num">
                                      <p:cBhvr>
                                        <p:cTn id="25" dur="500" fill="hold"/>
                                        <p:tgtEl>
                                          <p:spTgt spid="5">
                                            <p:txEl>
                                              <p:charRg st="180" end="270"/>
                                            </p:txEl>
                                          </p:spTgt>
                                        </p:tgtEl>
                                        <p:attrNameLst>
                                          <p:attrName>ppt_w</p:attrName>
                                        </p:attrNameLst>
                                      </p:cBhvr>
                                      <p:tavLst>
                                        <p:tav tm="0">
                                          <p:val>
                                            <p:strVal val="#ppt_w*0.05"/>
                                          </p:val>
                                        </p:tav>
                                        <p:tav tm="100000">
                                          <p:val>
                                            <p:strVal val="#ppt_w"/>
                                          </p:val>
                                        </p:tav>
                                      </p:tavLst>
                                    </p:anim>
                                    <p:anim calcmode="lin" valueType="num">
                                      <p:cBhvr>
                                        <p:cTn id="26" dur="500" fill="hold"/>
                                        <p:tgtEl>
                                          <p:spTgt spid="5">
                                            <p:txEl>
                                              <p:charRg st="180" end="270"/>
                                            </p:txEl>
                                          </p:spTgt>
                                        </p:tgtEl>
                                        <p:attrNameLst>
                                          <p:attrName>ppt_h</p:attrName>
                                        </p:attrNameLst>
                                      </p:cBhvr>
                                      <p:tavLst>
                                        <p:tav tm="0">
                                          <p:val>
                                            <p:strVal val="#ppt_h"/>
                                          </p:val>
                                        </p:tav>
                                        <p:tav tm="100000">
                                          <p:val>
                                            <p:strVal val="#ppt_h"/>
                                          </p:val>
                                        </p:tav>
                                      </p:tavLst>
                                    </p:anim>
                                    <p:anim calcmode="lin" valueType="num">
                                      <p:cBhvr>
                                        <p:cTn id="27" dur="500" fill="hold"/>
                                        <p:tgtEl>
                                          <p:spTgt spid="5">
                                            <p:txEl>
                                              <p:charRg st="180" end="270"/>
                                            </p:txEl>
                                          </p:spTgt>
                                        </p:tgtEl>
                                        <p:attrNameLst>
                                          <p:attrName>ppt_x</p:attrName>
                                        </p:attrNameLst>
                                      </p:cBhvr>
                                      <p:tavLst>
                                        <p:tav tm="0">
                                          <p:val>
                                            <p:strVal val="#ppt_x-.2"/>
                                          </p:val>
                                        </p:tav>
                                        <p:tav tm="100000">
                                          <p:val>
                                            <p:strVal val="#ppt_x"/>
                                          </p:val>
                                        </p:tav>
                                      </p:tavLst>
                                    </p:anim>
                                    <p:anim calcmode="lin" valueType="num">
                                      <p:cBhvr>
                                        <p:cTn id="28" dur="500" fill="hold"/>
                                        <p:tgtEl>
                                          <p:spTgt spid="5">
                                            <p:txEl>
                                              <p:charRg st="180" end="270"/>
                                            </p:txEl>
                                          </p:spTgt>
                                        </p:tgtEl>
                                        <p:attrNameLst>
                                          <p:attrName>ppt_y</p:attrName>
                                        </p:attrNameLst>
                                      </p:cBhvr>
                                      <p:tavLst>
                                        <p:tav tm="0">
                                          <p:val>
                                            <p:strVal val="#ppt_y"/>
                                          </p:val>
                                        </p:tav>
                                        <p:tav tm="100000">
                                          <p:val>
                                            <p:strVal val="#ppt_y"/>
                                          </p:val>
                                        </p:tav>
                                      </p:tavLst>
                                    </p:anim>
                                    <p:animEffect transition="in" filter="fade">
                                      <p:cBhvr>
                                        <p:cTn id="29" dur="500"/>
                                        <p:tgtEl>
                                          <p:spTgt spid="5">
                                            <p:txEl>
                                              <p:charRg st="180" end="27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5">
                                            <p:txEl>
                                              <p:charRg st="270" end="329"/>
                                            </p:txEl>
                                          </p:spTgt>
                                        </p:tgtEl>
                                        <p:attrNameLst>
                                          <p:attrName>style.visibility</p:attrName>
                                        </p:attrNameLst>
                                      </p:cBhvr>
                                      <p:to>
                                        <p:strVal val="visible"/>
                                      </p:to>
                                    </p:set>
                                    <p:anim calcmode="lin" valueType="num">
                                      <p:cBhvr>
                                        <p:cTn id="34" dur="500" fill="hold"/>
                                        <p:tgtEl>
                                          <p:spTgt spid="5">
                                            <p:txEl>
                                              <p:charRg st="270" end="329"/>
                                            </p:txEl>
                                          </p:spTgt>
                                        </p:tgtEl>
                                        <p:attrNameLst>
                                          <p:attrName>ppt_w</p:attrName>
                                        </p:attrNameLst>
                                      </p:cBhvr>
                                      <p:tavLst>
                                        <p:tav tm="0">
                                          <p:val>
                                            <p:strVal val="#ppt_w*0.05"/>
                                          </p:val>
                                        </p:tav>
                                        <p:tav tm="100000">
                                          <p:val>
                                            <p:strVal val="#ppt_w"/>
                                          </p:val>
                                        </p:tav>
                                      </p:tavLst>
                                    </p:anim>
                                    <p:anim calcmode="lin" valueType="num">
                                      <p:cBhvr>
                                        <p:cTn id="35" dur="500" fill="hold"/>
                                        <p:tgtEl>
                                          <p:spTgt spid="5">
                                            <p:txEl>
                                              <p:charRg st="270" end="329"/>
                                            </p:txEl>
                                          </p:spTgt>
                                        </p:tgtEl>
                                        <p:attrNameLst>
                                          <p:attrName>ppt_h</p:attrName>
                                        </p:attrNameLst>
                                      </p:cBhvr>
                                      <p:tavLst>
                                        <p:tav tm="0">
                                          <p:val>
                                            <p:strVal val="#ppt_h"/>
                                          </p:val>
                                        </p:tav>
                                        <p:tav tm="100000">
                                          <p:val>
                                            <p:strVal val="#ppt_h"/>
                                          </p:val>
                                        </p:tav>
                                      </p:tavLst>
                                    </p:anim>
                                    <p:anim calcmode="lin" valueType="num">
                                      <p:cBhvr>
                                        <p:cTn id="36" dur="500" fill="hold"/>
                                        <p:tgtEl>
                                          <p:spTgt spid="5">
                                            <p:txEl>
                                              <p:charRg st="270" end="329"/>
                                            </p:txEl>
                                          </p:spTgt>
                                        </p:tgtEl>
                                        <p:attrNameLst>
                                          <p:attrName>ppt_x</p:attrName>
                                        </p:attrNameLst>
                                      </p:cBhvr>
                                      <p:tavLst>
                                        <p:tav tm="0">
                                          <p:val>
                                            <p:strVal val="#ppt_x-.2"/>
                                          </p:val>
                                        </p:tav>
                                        <p:tav tm="100000">
                                          <p:val>
                                            <p:strVal val="#ppt_x"/>
                                          </p:val>
                                        </p:tav>
                                      </p:tavLst>
                                    </p:anim>
                                    <p:anim calcmode="lin" valueType="num">
                                      <p:cBhvr>
                                        <p:cTn id="37" dur="500" fill="hold"/>
                                        <p:tgtEl>
                                          <p:spTgt spid="5">
                                            <p:txEl>
                                              <p:charRg st="270" end="329"/>
                                            </p:txEl>
                                          </p:spTgt>
                                        </p:tgtEl>
                                        <p:attrNameLst>
                                          <p:attrName>ppt_y</p:attrName>
                                        </p:attrNameLst>
                                      </p:cBhvr>
                                      <p:tavLst>
                                        <p:tav tm="0">
                                          <p:val>
                                            <p:strVal val="#ppt_y"/>
                                          </p:val>
                                        </p:tav>
                                        <p:tav tm="100000">
                                          <p:val>
                                            <p:strVal val="#ppt_y"/>
                                          </p:val>
                                        </p:tav>
                                      </p:tavLst>
                                    </p:anim>
                                    <p:animEffect transition="in" filter="fade">
                                      <p:cBhvr>
                                        <p:cTn id="38" dur="500"/>
                                        <p:tgtEl>
                                          <p:spTgt spid="5">
                                            <p:txEl>
                                              <p:charRg st="270" end="32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Espace réservé du contenu 4"/>
          <p:cNvSpPr>
            <a:spLocks noGrp="1"/>
          </p:cNvSpPr>
          <p:nvPr>
            <p:ph idx="1" hasCustomPrompt="1"/>
          </p:nvPr>
        </p:nvSpPr>
        <p:spPr>
          <a:xfrm>
            <a:off x="419100" y="33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I.2. Rôle biologique</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Amino acids have multiple roles: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Structural: monomers of proteins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Blip>
                <a:blip r:embed="rId1"/>
              </a:buBlip>
              <a:defRPr/>
            </a:pP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Energy-</a:t>
            </a: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highlight>
                  <a:srgbClr val="00FF00"/>
                </a:highlight>
                <a:uLnTx/>
                <a:uFillTx/>
                <a:latin typeface="+mn-lt"/>
                <a:ea typeface="MS PGothic" panose="020B0600070205080204" pitchFamily="34" charset="-128"/>
                <a:cs typeface="MS PGothic" panose="020B0600070205080204" pitchFamily="34" charset="-128"/>
              </a:rPr>
              <a:t>related</a:t>
            </a: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energy substrates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342900" algn="l" defTabSz="914400" rtl="0" eaLnBrk="0" fontAlgn="base" latinLnBrk="0" hangingPunct="0">
              <a:lnSpc>
                <a:spcPct val="150000"/>
              </a:lnSpc>
              <a:spcBef>
                <a:spcPts val="0"/>
              </a:spcBef>
              <a:spcAft>
                <a:spcPts val="1800"/>
              </a:spcAft>
              <a:buClr>
                <a:schemeClr val="hlink"/>
              </a:buClr>
              <a:buSzPct val="90000"/>
              <a:buFont typeface="Wingdings" panose="05000000000000000000" pitchFamily="2" charset="2"/>
              <a:buBlip>
                <a:blip r:embed="rId1"/>
              </a:buBlip>
              <a:defRPr/>
            </a:pPr>
            <a:r>
              <a:rPr kumimoji="0" lang="fr-FR" sz="2400" b="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Metabolic: precursors of biologically important molecules or metabolic intermediate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a:t>
            </a:r>
            <a:b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br>
            <a:b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br>
            <a:endParaRPr kumimoji="0" lang="fr-FR"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142875"/>
            <a:ext cx="7999095" cy="786130"/>
          </a:xfrm>
        </p:spPr>
        <p:txBody>
          <a:bodyPr vert="horz" wrap="square" lIns="91440" tIns="45720" rIns="91440" bIns="45720" numCol="1" anchor="ctr" anchorCtr="0" compatLnSpc="1">
            <a:normAutofit/>
          </a:bodyPr>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Representations of a Peptide Sequence</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3"/>
          <p:cNvSpPr>
            <a:spLocks noGrp="1"/>
          </p:cNvSpPr>
          <p:nvPr>
            <p:ph idx="1" hasCustomPrompt="1"/>
          </p:nvPr>
        </p:nvSpPr>
        <p:spPr>
          <a:xfrm>
            <a:off x="0" y="962025"/>
            <a:ext cx="9144000" cy="24288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qui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comprend</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les liaisons amide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est</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appelée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la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principale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alors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que</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les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substituants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R, constituent les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latérales</a:t>
            </a:r>
            <a:r>
              <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Les peptides ont toujours une extrémité amine libre ou </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extrémité N- terminale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et une extrémité carboxyle libre ou </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extrémité C- terminale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2"/>
          <p:cNvPicPr>
            <a:picLocks noChangeAspect="1"/>
          </p:cNvPicPr>
          <p:nvPr/>
        </p:nvPicPr>
        <p:blipFill>
          <a:blip r:embed="rId2"/>
          <a:stretch>
            <a:fillRect/>
          </a:stretch>
        </p:blipFill>
        <p:spPr>
          <a:xfrm>
            <a:off x="142875" y="3500438"/>
            <a:ext cx="9001125" cy="3119437"/>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xEl>
                                              <p:charRg st="144" end="283"/>
                                            </p:txEl>
                                          </p:spTgt>
                                        </p:tgtEl>
                                        <p:attrNameLst>
                                          <p:attrName>style.visibility</p:attrName>
                                        </p:attrNameLst>
                                      </p:cBhvr>
                                      <p:to>
                                        <p:strVal val="visible"/>
                                      </p:to>
                                    </p:set>
                                    <p:anim calcmode="lin" valueType="num">
                                      <p:cBhvr>
                                        <p:cTn id="7" dur="500" fill="hold"/>
                                        <p:tgtEl>
                                          <p:spTgt spid="5">
                                            <p:txEl>
                                              <p:charRg st="144" end="283"/>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charRg st="144" end="283"/>
                                            </p:txEl>
                                          </p:spTgt>
                                        </p:tgtEl>
                                        <p:attrNameLst>
                                          <p:attrName>ppt_h</p:attrName>
                                        </p:attrNameLst>
                                      </p:cBhvr>
                                      <p:tavLst>
                                        <p:tav tm="0">
                                          <p:val>
                                            <p:strVal val="#ppt_h"/>
                                          </p:val>
                                        </p:tav>
                                        <p:tav tm="100000">
                                          <p:val>
                                            <p:strVal val="#ppt_h"/>
                                          </p:val>
                                        </p:tav>
                                      </p:tavLst>
                                    </p:anim>
                                    <p:anim calcmode="lin" valueType="num">
                                      <p:cBhvr>
                                        <p:cTn id="9" dur="500" fill="hold"/>
                                        <p:tgtEl>
                                          <p:spTgt spid="5">
                                            <p:txEl>
                                              <p:charRg st="144" end="283"/>
                                            </p:txEl>
                                          </p:spTgt>
                                        </p:tgtEl>
                                        <p:attrNameLst>
                                          <p:attrName>ppt_x</p:attrName>
                                        </p:attrNameLst>
                                      </p:cBhvr>
                                      <p:tavLst>
                                        <p:tav tm="0">
                                          <p:val>
                                            <p:strVal val="#ppt_x-.2"/>
                                          </p:val>
                                        </p:tav>
                                        <p:tav tm="100000">
                                          <p:val>
                                            <p:strVal val="#ppt_x"/>
                                          </p:val>
                                        </p:tav>
                                      </p:tavLst>
                                    </p:anim>
                                    <p:anim calcmode="lin" valueType="num">
                                      <p:cBhvr>
                                        <p:cTn id="10" dur="500" fill="hold"/>
                                        <p:tgtEl>
                                          <p:spTgt spid="5">
                                            <p:txEl>
                                              <p:charRg st="144" end="283"/>
                                            </p:txEl>
                                          </p:spTgt>
                                        </p:tgtEl>
                                        <p:attrNameLst>
                                          <p:attrName>ppt_y</p:attrName>
                                        </p:attrNameLst>
                                      </p:cBhvr>
                                      <p:tavLst>
                                        <p:tav tm="0">
                                          <p:val>
                                            <p:strVal val="#ppt_y"/>
                                          </p:val>
                                        </p:tav>
                                        <p:tav tm="100000">
                                          <p:val>
                                            <p:strVal val="#ppt_y"/>
                                          </p:val>
                                        </p:tav>
                                      </p:tavLst>
                                    </p:anim>
                                    <p:animEffect transition="in" filter="fade">
                                      <p:cBhvr>
                                        <p:cTn id="11" dur="500"/>
                                        <p:tgtEl>
                                          <p:spTgt spid="5">
                                            <p:txEl>
                                              <p:charRg st="144" end="28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30163"/>
            <a:ext cx="9144000" cy="33575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On distingue 3 types de peptides:</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R="0" lvl="0" algn="l" defTabSz="914400" rtl="0" eaLnBrk="0" fontAlgn="base" latinLnBrk="0" hangingPunct="0">
              <a:lnSpc>
                <a:spcPct val="100000"/>
              </a:lnSpc>
              <a:spcBef>
                <a:spcPct val="20000"/>
              </a:spcBef>
              <a:spcAft>
                <a:spcPct val="0"/>
              </a:spcAft>
              <a:buClr>
                <a:schemeClr val="hlink"/>
              </a:buClr>
              <a:buSzPct val="90000"/>
              <a:buFont typeface="Wingdings" panose="05000000000000000000" charset="0"/>
              <a:buChar char="Ø"/>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Peptide formé d’une seule chaîne (monocaténaire) et linéaire.</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R="0" lvl="0" algn="l" defTabSz="914400" rtl="0" eaLnBrk="0" fontAlgn="base" latinLnBrk="0" hangingPunct="0">
              <a:lnSpc>
                <a:spcPct val="100000"/>
              </a:lnSpc>
              <a:spcBef>
                <a:spcPct val="20000"/>
              </a:spcBef>
              <a:buClr>
                <a:schemeClr val="hlink"/>
              </a:buClr>
              <a:buSzPct val="90000"/>
              <a:buFont typeface="Wingdings" panose="05000000000000000000" charset="0"/>
              <a:buChar char="Ø"/>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Peptide formé d’une seule chaîne (monocaténaire) et cyclique, une liaison covalente intra-chaîne (pont S-S) est présente et réalisée par l’oxydation de 2 fonctions thiol de 2 cystéines.</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9395" name="Picture 3"/>
          <p:cNvPicPr>
            <a:picLocks noChangeAspect="1"/>
          </p:cNvPicPr>
          <p:nvPr/>
        </p:nvPicPr>
        <p:blipFill>
          <a:blip r:embed="rId2"/>
          <a:stretch>
            <a:fillRect/>
          </a:stretch>
        </p:blipFill>
        <p:spPr>
          <a:xfrm>
            <a:off x="357188" y="955675"/>
            <a:ext cx="8072437" cy="1071563"/>
          </a:xfrm>
          <a:prstGeom prst="rect">
            <a:avLst/>
          </a:prstGeom>
          <a:noFill/>
          <a:ln w="9525">
            <a:noFill/>
          </a:ln>
        </p:spPr>
      </p:pic>
      <p:pic>
        <p:nvPicPr>
          <p:cNvPr id="59396" name="Image 17"/>
          <p:cNvPicPr>
            <a:picLocks noChangeAspect="1"/>
          </p:cNvPicPr>
          <p:nvPr/>
        </p:nvPicPr>
        <p:blipFill>
          <a:blip r:embed="rId3">
            <a:lum bright="-35999" contrast="66000"/>
          </a:blip>
          <a:stretch>
            <a:fillRect/>
          </a:stretch>
        </p:blipFill>
        <p:spPr>
          <a:xfrm>
            <a:off x="357188" y="3194050"/>
            <a:ext cx="8358187" cy="1385888"/>
          </a:xfrm>
          <a:prstGeom prst="rect">
            <a:avLst/>
          </a:prstGeom>
          <a:noFill/>
          <a:ln w="9525">
            <a:noFill/>
          </a:ln>
        </p:spPr>
      </p:pic>
      <p:sp>
        <p:nvSpPr>
          <p:cNvPr id="7" name="ZoneTexte 6"/>
          <p:cNvSpPr txBox="1"/>
          <p:nvPr/>
        </p:nvSpPr>
        <p:spPr>
          <a:xfrm>
            <a:off x="0" y="4567238"/>
            <a:ext cx="9144000" cy="1568450"/>
          </a:xfrm>
          <a:prstGeom prst="rect">
            <a:avLst/>
          </a:prstGeom>
          <a:noFill/>
        </p:spPr>
        <p:txBody>
          <a:bodyPr>
            <a:spAutoFit/>
          </a:bodyPr>
          <a:p>
            <a:pPr marL="342900" indent="-342900">
              <a:buFont typeface="Wingdings" panose="05000000000000000000" charset="0"/>
              <a:buChar char="Ø"/>
            </a:pPr>
            <a:r>
              <a:rPr dirty="0">
                <a:latin typeface="Franklin Gothic Demi" panose="020B0703020102020204" pitchFamily="34" charset="0"/>
              </a:rPr>
              <a:t>Peptide formé de plusieurs chaînes (polycaténaire), une liaison covalente (pont S-S) inter-chaîne entre 2 cystéines appartenant à 2 chaînes peptidiques différentes</a:t>
            </a:r>
            <a:r>
              <a:rPr lang="ar-SA" altLang="x-none" dirty="0">
                <a:latin typeface="Franklin Gothic Demi" panose="020B0703020102020204" pitchFamily="34" charset="0"/>
              </a:rPr>
              <a:t>.</a:t>
            </a:r>
            <a:endParaRPr dirty="0">
              <a:latin typeface="Franklin Gothic Demi" panose="020B0703020102020204" pitchFamily="34" charset="0"/>
            </a:endParaRPr>
          </a:p>
          <a:p>
            <a:pPr>
              <a:buNone/>
            </a:pPr>
            <a:endParaRPr dirty="0">
              <a:latin typeface="Arial" panose="020B0604020202020204" pitchFamily="34" charset="0"/>
            </a:endParaRPr>
          </a:p>
        </p:txBody>
      </p:sp>
      <p:pic>
        <p:nvPicPr>
          <p:cNvPr id="59398" name="Image 18"/>
          <p:cNvPicPr>
            <a:picLocks noChangeAspect="1"/>
          </p:cNvPicPr>
          <p:nvPr/>
        </p:nvPicPr>
        <p:blipFill>
          <a:blip r:embed="rId4">
            <a:lum bright="-29999" contrast="54000"/>
          </a:blip>
          <a:stretch>
            <a:fillRect/>
          </a:stretch>
        </p:blipFill>
        <p:spPr>
          <a:xfrm>
            <a:off x="1714500" y="5715000"/>
            <a:ext cx="7429500" cy="1143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2"/>
          <p:cNvSpPr>
            <a:spLocks noGrp="1"/>
          </p:cNvSpPr>
          <p:nvPr>
            <p:ph type="title" hasCustomPrompt="1"/>
          </p:nvPr>
        </p:nvSpPr>
        <p:spPr>
          <a:xfrm>
            <a:off x="52070" y="111125"/>
            <a:ext cx="5126990" cy="511175"/>
          </a:xfrm>
        </p:spPr>
        <p:txBody>
          <a:bodyPr vert="horz" wrap="square" lIns="91440" tIns="45720" rIns="91440" bIns="45720" numCol="1" anchor="ctr" anchorCtr="0" compatLnSpc="1">
            <a:normAutofit fontScale="90000"/>
          </a:bodyPr>
          <a:lstStyle/>
          <a:p>
            <a:pPr marL="571500" marR="0" lvl="0" indent="-5715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sz="4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Peptide </a:t>
            </a:r>
            <a:r>
              <a:rPr kumimoji="0" lang="fr-FR" sz="4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t>
            </a:r>
            <a:r>
              <a:rPr kumimoji="0"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Nomenclature</a:t>
            </a:r>
            <a:endParaRPr kumimoji="0"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0" y="838835"/>
            <a:ext cx="4572000" cy="5857875"/>
          </a:xfrm>
        </p:spPr>
        <p:txBody>
          <a:bodyPr vert="horz" wrap="square" lIns="91440" tIns="45720" rIns="91440" bIns="45720" numCol="1" anchor="t" anchorCtr="0" compatLnSpc="1">
            <a:normAutofit lnSpcReduction="10000"/>
          </a:bodyPr>
          <a:lstStyle/>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La liaison peptidique;  permet la formation d</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 dipeptide avec deux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amino-acides</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tripeptide</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avec trois, polypeptide avec plus de quatre </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amino-acides</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Une chaine de 2 à 10 acides aminés est un oligopeptide (peptides contenant peu d</a:t>
            </a:r>
            <a:r>
              <a:rPr kumimoji="0" lang="fr-FR"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amino-acides</a:t>
            </a: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Des chaines de 10 à 100 acides aminés : polypeptide. </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Les chaines encore plus longues sont désignées comme des protéines (au-delà de 100).</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82550" marR="0" lvl="0" indent="0" algn="l" defTabSz="914400" rtl="0" eaLnBrk="1" fontAlgn="auto" latinLnBrk="0" hangingPunct="1">
              <a:lnSpc>
                <a:spcPct val="90000"/>
              </a:lnSpc>
              <a:spcBef>
                <a:spcPct val="20000"/>
              </a:spcBef>
              <a:spcAft>
                <a:spcPts val="0"/>
              </a:spcAft>
              <a:buClr>
                <a:schemeClr val="hlink"/>
              </a:buClr>
              <a:buSzPct val="90000"/>
              <a:buFont typeface="Wingdings 2" panose="05020102010507070707"/>
              <a:buNone/>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Deux</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ou</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plusieurs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chaînes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polypeptidique</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peuvent</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être</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reliées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par des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ponts</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2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disulfure</a:t>
            </a:r>
            <a:r>
              <a:rPr kumimoji="0" 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65760" marR="0" lvl="0" indent="-283210" algn="l" defTabSz="914400" rtl="0" eaLnBrk="1" fontAlgn="auto" latinLnBrk="0" hangingPunct="1">
              <a:lnSpc>
                <a:spcPct val="90000"/>
              </a:lnSpc>
              <a:spcBef>
                <a:spcPct val="20000"/>
              </a:spcBef>
              <a:spcAft>
                <a:spcPts val="0"/>
              </a:spcAft>
              <a:buClr>
                <a:schemeClr val="hlink"/>
              </a:buClr>
              <a:buSzPct val="90000"/>
              <a:buFont typeface="Wingdings 2" panose="05020102010507070707"/>
              <a:buChar char=""/>
              <a:defRPr/>
            </a:pPr>
            <a:endParaRPr kumimoji="0" lang="fr-FR"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6" name="Picture 3"/>
          <p:cNvPicPr>
            <a:picLocks noChangeAspect="1"/>
          </p:cNvPicPr>
          <p:nvPr/>
        </p:nvPicPr>
        <p:blipFill>
          <a:blip r:embed="rId1"/>
          <a:stretch>
            <a:fillRect/>
          </a:stretch>
        </p:blipFill>
        <p:spPr>
          <a:xfrm>
            <a:off x="4643755" y="845820"/>
            <a:ext cx="4500245" cy="60121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charRg st="249" end="303"/>
                                            </p:txEl>
                                          </p:spTgt>
                                        </p:tgtEl>
                                        <p:attrNameLst>
                                          <p:attrName>style.visibility</p:attrName>
                                        </p:attrNameLst>
                                      </p:cBhvr>
                                      <p:to>
                                        <p:strVal val="visible"/>
                                      </p:to>
                                    </p:set>
                                    <p:anim calcmode="lin" valueType="num">
                                      <p:cBhvr additive="base">
                                        <p:cTn id="7" dur="500" fill="hold"/>
                                        <p:tgtEl>
                                          <p:spTgt spid="5">
                                            <p:txEl>
                                              <p:charRg st="249" end="30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charRg st="249" end="30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charRg st="387" end="474"/>
                                            </p:txEl>
                                          </p:spTgt>
                                        </p:tgtEl>
                                        <p:attrNameLst>
                                          <p:attrName>style.visibility</p:attrName>
                                        </p:attrNameLst>
                                      </p:cBhvr>
                                      <p:to>
                                        <p:strVal val="visible"/>
                                      </p:to>
                                    </p:set>
                                    <p:anim calcmode="lin" valueType="num">
                                      <p:cBhvr additive="base">
                                        <p:cTn id="13" dur="500" fill="hold"/>
                                        <p:tgtEl>
                                          <p:spTgt spid="5">
                                            <p:txEl>
                                              <p:charRg st="387" end="47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charRg st="387" end="47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274955"/>
            <a:ext cx="5694045" cy="511175"/>
          </a:xfrm>
        </p:spPr>
        <p:txBody>
          <a:bodyPr vert="horz" wrap="square" lIns="91440" tIns="45720" rIns="91440" bIns="45720" numCol="1" anchor="ctr" anchorCtr="0" compatLnSpc="1">
            <a:normAutofit fontScale="90000"/>
          </a:bodyPr>
          <a:lstStyle/>
          <a:p>
            <a:pPr marL="571500" marR="0" lvl="0" indent="-5715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Peptide Nomenclature</a:t>
            </a:r>
            <a:endParaRPr kumimoji="0" 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3"/>
          <p:cNvSpPr>
            <a:spLocks noGrp="1"/>
          </p:cNvSpPr>
          <p:nvPr>
            <p:ph idx="1" hasCustomPrompt="1"/>
          </p:nvPr>
        </p:nvSpPr>
        <p:spPr>
          <a:xfrm>
            <a:off x="363220" y="1000125"/>
            <a:ext cx="8566150" cy="2506980"/>
          </a:xfrm>
        </p:spPr>
        <p:txBody>
          <a:bodyPr vert="horz" wrap="square" lIns="91440" tIns="45720" rIns="91440" bIns="45720" numCol="1" anchor="t" anchorCtr="0" compatLnSpc="1"/>
          <a:lstStyle/>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Par convention, le nom du peptide commence toujours par la gauche, c'est-à-dire par l'extrémité N terminale, chaque acide aminé étant affecté du suffixe </a:t>
            </a:r>
            <a:r>
              <a:rPr kumimoji="0" lang="fr-FR" sz="2400" b="1" i="0" u="none" strike="noStrike" kern="0" cap="none" spc="0" normalizeH="0" baseline="0" noProof="0" dirty="0" smtClean="0">
                <a:ln>
                  <a:noFill/>
                </a:ln>
                <a:solidFill>
                  <a:srgbClr val="C00000"/>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a:t>
            </a:r>
            <a:r>
              <a:rPr kumimoji="0" lang="fr-FR" sz="2400" b="1" i="0" u="none" strike="noStrike" kern="0" cap="none" spc="0" normalizeH="0" baseline="0" noProof="0" dirty="0" err="1" smtClean="0">
                <a:ln>
                  <a:noFill/>
                </a:ln>
                <a:solidFill>
                  <a:srgbClr val="C00000"/>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yl</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 sauf pour le dernier qui garde son nom complet, sans suffixe.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Exp</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 le </a:t>
            </a:r>
            <a:r>
              <a:rPr kumimoji="0" lang="fr-FR" sz="2400" b="1" i="1" u="none" strike="noStrike" kern="0" cap="none" spc="0" normalizeH="0" baseline="0" noProof="0" dirty="0" err="1"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leucyl</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 </a:t>
            </a:r>
            <a:r>
              <a:rPr kumimoji="0" lang="fr-FR" sz="2400" b="1" i="1" u="none" strike="noStrike" kern="0" cap="none" spc="0" normalizeH="0" baseline="0" noProof="0" dirty="0" err="1"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glycyl</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 alanine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rPr>
              <a:t>.</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ea typeface="MS PGothic" panose="020B0600070205080204" pitchFamily="34" charset="-128"/>
              <a:cs typeface="Arial" panose="020B0604020202020204" pitchFamily="34" charset="0"/>
            </a:endParaRPr>
          </a:p>
        </p:txBody>
      </p:sp>
      <p:pic>
        <p:nvPicPr>
          <p:cNvPr id="6" name="Picture 2"/>
          <p:cNvPicPr>
            <a:picLocks noChangeAspect="1"/>
          </p:cNvPicPr>
          <p:nvPr/>
        </p:nvPicPr>
        <p:blipFill>
          <a:blip r:embed="rId2"/>
          <a:srcRect t="18188"/>
          <a:stretch>
            <a:fillRect/>
          </a:stretch>
        </p:blipFill>
        <p:spPr>
          <a:xfrm>
            <a:off x="0" y="3731260"/>
            <a:ext cx="9144000" cy="3117850"/>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5">
                                            <p:txEl>
                                              <p:charRg st="221" end="254"/>
                                            </p:txEl>
                                          </p:spTgt>
                                        </p:tgtEl>
                                        <p:attrNameLst>
                                          <p:attrName>style.visibility</p:attrName>
                                        </p:attrNameLst>
                                      </p:cBhvr>
                                      <p:to>
                                        <p:strVal val="visible"/>
                                      </p:to>
                                    </p:set>
                                    <p:anim calcmode="lin" valueType="num">
                                      <p:cBhvr>
                                        <p:cTn id="7" dur="500" fill="hold"/>
                                        <p:tgtEl>
                                          <p:spTgt spid="5">
                                            <p:txEl>
                                              <p:charRg st="221" end="254"/>
                                            </p:txEl>
                                          </p:spTgt>
                                        </p:tgtEl>
                                        <p:attrNameLst>
                                          <p:attrName>ppt_w</p:attrName>
                                        </p:attrNameLst>
                                      </p:cBhvr>
                                      <p:tavLst>
                                        <p:tav tm="0">
                                          <p:val>
                                            <p:strVal val="#ppt_w*0.05"/>
                                          </p:val>
                                        </p:tav>
                                        <p:tav tm="100000">
                                          <p:val>
                                            <p:strVal val="#ppt_w"/>
                                          </p:val>
                                        </p:tav>
                                      </p:tavLst>
                                    </p:anim>
                                    <p:anim calcmode="lin" valueType="num">
                                      <p:cBhvr>
                                        <p:cTn id="8" dur="500" fill="hold"/>
                                        <p:tgtEl>
                                          <p:spTgt spid="5">
                                            <p:txEl>
                                              <p:charRg st="221" end="254"/>
                                            </p:txEl>
                                          </p:spTgt>
                                        </p:tgtEl>
                                        <p:attrNameLst>
                                          <p:attrName>ppt_h</p:attrName>
                                        </p:attrNameLst>
                                      </p:cBhvr>
                                      <p:tavLst>
                                        <p:tav tm="0">
                                          <p:val>
                                            <p:strVal val="#ppt_h"/>
                                          </p:val>
                                        </p:tav>
                                        <p:tav tm="100000">
                                          <p:val>
                                            <p:strVal val="#ppt_h"/>
                                          </p:val>
                                        </p:tav>
                                      </p:tavLst>
                                    </p:anim>
                                    <p:anim calcmode="lin" valueType="num">
                                      <p:cBhvr>
                                        <p:cTn id="9" dur="500" fill="hold"/>
                                        <p:tgtEl>
                                          <p:spTgt spid="5">
                                            <p:txEl>
                                              <p:charRg st="221" end="254"/>
                                            </p:txEl>
                                          </p:spTgt>
                                        </p:tgtEl>
                                        <p:attrNameLst>
                                          <p:attrName>ppt_x</p:attrName>
                                        </p:attrNameLst>
                                      </p:cBhvr>
                                      <p:tavLst>
                                        <p:tav tm="0">
                                          <p:val>
                                            <p:strVal val="#ppt_x-.2"/>
                                          </p:val>
                                        </p:tav>
                                        <p:tav tm="100000">
                                          <p:val>
                                            <p:strVal val="#ppt_x"/>
                                          </p:val>
                                        </p:tav>
                                      </p:tavLst>
                                    </p:anim>
                                    <p:anim calcmode="lin" valueType="num">
                                      <p:cBhvr>
                                        <p:cTn id="10" dur="500" fill="hold"/>
                                        <p:tgtEl>
                                          <p:spTgt spid="5">
                                            <p:txEl>
                                              <p:charRg st="221" end="254"/>
                                            </p:txEl>
                                          </p:spTgt>
                                        </p:tgtEl>
                                        <p:attrNameLst>
                                          <p:attrName>ppt_y</p:attrName>
                                        </p:attrNameLst>
                                      </p:cBhvr>
                                      <p:tavLst>
                                        <p:tav tm="0">
                                          <p:val>
                                            <p:strVal val="#ppt_y"/>
                                          </p:val>
                                        </p:tav>
                                        <p:tav tm="100000">
                                          <p:val>
                                            <p:strVal val="#ppt_y"/>
                                          </p:val>
                                        </p:tav>
                                      </p:tavLst>
                                    </p:anim>
                                    <p:animEffect transition="in" filter="fade">
                                      <p:cBhvr>
                                        <p:cTn id="11" dur="500"/>
                                        <p:tgtEl>
                                          <p:spTgt spid="5">
                                            <p:txEl>
                                              <p:charRg st="221" end="25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0.05"/>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anim calcmode="lin" valueType="num">
                                      <p:cBhvr>
                                        <p:cTn id="18" dur="500" fill="hold"/>
                                        <p:tgtEl>
                                          <p:spTgt spid="6"/>
                                        </p:tgtEl>
                                        <p:attrNameLst>
                                          <p:attrName>ppt_x</p:attrName>
                                        </p:attrNameLst>
                                      </p:cBhvr>
                                      <p:tavLst>
                                        <p:tav tm="0">
                                          <p:val>
                                            <p:strVal val="#ppt_x-.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163830" y="274955"/>
            <a:ext cx="7085965" cy="582930"/>
          </a:xfrm>
        </p:spPr>
        <p:txBody>
          <a:bodyPr vert="horz" wrap="square" lIns="91440" tIns="45720" rIns="91440" bIns="45720" numCol="1" anchor="ctr" anchorCtr="0" compatLnSpc="1">
            <a:normAutofit fontScale="90000"/>
          </a:bodyPr>
          <a:lstStyle/>
          <a:p>
            <a:pPr marL="571500" marR="0" lvl="0" indent="-5715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Propriétés physiques des peptides</a:t>
            </a:r>
            <a:endParaRPr kumimoji="0" lang="fr-FR" sz="3555"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0" y="1057275"/>
            <a:ext cx="9144000" cy="5500688"/>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peptides sont d</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autant plus solubles dans l</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eau qu</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ils sont plus petits et contiennent d</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avantage d</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acide aminé hydrophile. (Sérine, acide aspartique ….) </a:t>
            </a:r>
            <a:endPar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Ils sont </a:t>
            </a:r>
            <a:r>
              <a:rPr kumimoji="0" lang="fr-FR"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dialysable</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Ils sont chargés : ils contiennent un groupement  NH3+ (</a:t>
            </a:r>
            <a:r>
              <a:rPr kumimoji="0" lang="fr-FR"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aminoterminale</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un groupement  C00- (C-terminal) et des groupements </a:t>
            </a:r>
            <a:r>
              <a:rPr kumimoji="0" lang="fr-FR"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ionisables</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sur les chaines latérales des résidus acides aminés </a:t>
            </a:r>
            <a:endPar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Ils se comportent comme un ion dipolaire et peuvent migrer dans un champ électrique. </a:t>
            </a:r>
            <a:endPar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Ils absorbent la lumière dans l</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ultraviolet (</a:t>
            </a:r>
            <a:r>
              <a:rPr kumimoji="0" lang="el-G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λ</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220 à 230 nm ou à 280 nm  s</a:t>
            </a:r>
            <a:r>
              <a:rPr kumimoji="0" lang="fr-FR" altLang="en-US"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ils contiennent un acide aminé aromatique </a:t>
            </a:r>
            <a:endPar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90000"/>
              </a:lnSpc>
              <a:spcBef>
                <a:spcPct val="20000"/>
              </a:spcBef>
              <a:spcAft>
                <a:spcPct val="0"/>
              </a:spcAft>
              <a:buClr>
                <a:schemeClr val="hlink"/>
              </a:buClr>
              <a:buSzPct val="90000"/>
              <a:buFont typeface="Wingdings" panose="05000000000000000000" pitchFamily="2" charset="2"/>
              <a:buBlip>
                <a:blip r:embed="rId1"/>
              </a:buBlip>
              <a:defRPr/>
            </a:pPr>
            <a:endParaRPr kumimoji="0" lang="fr-FR"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charRg st="159" end="182"/>
                                            </p:txEl>
                                          </p:spTgt>
                                        </p:tgtEl>
                                        <p:attrNameLst>
                                          <p:attrName>style.visibility</p:attrName>
                                        </p:attrNameLst>
                                      </p:cBhvr>
                                      <p:to>
                                        <p:strVal val="visible"/>
                                      </p:to>
                                    </p:set>
                                    <p:anim calcmode="lin" valueType="num">
                                      <p:cBhvr additive="base">
                                        <p:cTn id="7" dur="500" fill="hold"/>
                                        <p:tgtEl>
                                          <p:spTgt spid="5">
                                            <p:txEl>
                                              <p:charRg st="159" end="18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charRg st="159" end="18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charRg st="182" end="375"/>
                                            </p:txEl>
                                          </p:spTgt>
                                        </p:tgtEl>
                                        <p:attrNameLst>
                                          <p:attrName>style.visibility</p:attrName>
                                        </p:attrNameLst>
                                      </p:cBhvr>
                                      <p:to>
                                        <p:strVal val="visible"/>
                                      </p:to>
                                    </p:set>
                                    <p:anim calcmode="lin" valueType="num">
                                      <p:cBhvr additive="base">
                                        <p:cTn id="13" dur="500" fill="hold"/>
                                        <p:tgtEl>
                                          <p:spTgt spid="5">
                                            <p:txEl>
                                              <p:charRg st="182" end="37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charRg st="182" end="37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charRg st="375" end="463"/>
                                            </p:txEl>
                                          </p:spTgt>
                                        </p:tgtEl>
                                        <p:attrNameLst>
                                          <p:attrName>style.visibility</p:attrName>
                                        </p:attrNameLst>
                                      </p:cBhvr>
                                      <p:to>
                                        <p:strVal val="visible"/>
                                      </p:to>
                                    </p:set>
                                    <p:anim calcmode="lin" valueType="num">
                                      <p:cBhvr additive="base">
                                        <p:cTn id="19" dur="500" fill="hold"/>
                                        <p:tgtEl>
                                          <p:spTgt spid="5">
                                            <p:txEl>
                                              <p:charRg st="375" end="46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charRg st="375" end="46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charRg st="463" end="584"/>
                                            </p:txEl>
                                          </p:spTgt>
                                        </p:tgtEl>
                                        <p:attrNameLst>
                                          <p:attrName>style.visibility</p:attrName>
                                        </p:attrNameLst>
                                      </p:cBhvr>
                                      <p:to>
                                        <p:strVal val="visible"/>
                                      </p:to>
                                    </p:set>
                                    <p:anim calcmode="lin" valueType="num">
                                      <p:cBhvr additive="base">
                                        <p:cTn id="25" dur="500" fill="hold"/>
                                        <p:tgtEl>
                                          <p:spTgt spid="5">
                                            <p:txEl>
                                              <p:charRg st="463" end="58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charRg st="463" end="58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358775" y="106045"/>
            <a:ext cx="4779010" cy="796925"/>
          </a:xfrm>
        </p:spPr>
        <p:txBody>
          <a:bodyPr vert="horz" wrap="square" lIns="91440" tIns="45720" rIns="91440" bIns="45720" numCol="1" anchor="ctr" anchorCtr="0" compatLnSpc="1"/>
          <a:lstStyle/>
          <a:p>
            <a:pPr marL="571500" marR="0" lvl="0" indent="-571500" algn="ctr" defTabSz="914400" rtl="0" eaLnBrk="1" fontAlgn="auto" latinLnBrk="0" hangingPunct="1">
              <a:lnSpc>
                <a:spcPct val="100000"/>
              </a:lnSpc>
              <a:spcAft>
                <a:spcPts val="0"/>
              </a:spcAft>
              <a:buClrTx/>
              <a:buSzTx/>
              <a:buFont typeface="Arial" panose="020B0604020202020204" pitchFamily="34" charset="0"/>
              <a:buChar char="•"/>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ea typeface="MS PGothic" panose="020B0600070205080204" pitchFamily="34" charset="-128"/>
              </a:rPr>
              <a:t>Propriétés chimiques </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ea typeface="MS PGothic" panose="020B0600070205080204" pitchFamily="34" charset="-128"/>
            </a:endParaRPr>
          </a:p>
        </p:txBody>
      </p:sp>
      <p:sp>
        <p:nvSpPr>
          <p:cNvPr id="5" name="Espace réservé du contenu 2"/>
          <p:cNvSpPr>
            <a:spLocks noGrp="1"/>
          </p:cNvSpPr>
          <p:nvPr>
            <p:ph idx="1" hasCustomPrompt="1"/>
          </p:nvPr>
        </p:nvSpPr>
        <p:spPr>
          <a:xfrm>
            <a:off x="377190" y="843915"/>
            <a:ext cx="8506460" cy="4929505"/>
          </a:xfrm>
        </p:spPr>
        <p:txBody>
          <a:bodyPr vert="horz" wrap="square" lIns="91440" tIns="45720" rIns="91440" bIns="45720" numCol="1" anchor="t" anchorCtr="0" compatLnSpc="1"/>
          <a:lstStyle/>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Les peptides présentent les réactions chimiques de radicaux portés par les chaines latérales des résidus d</a:t>
            </a:r>
            <a:r>
              <a:rPr kumimoji="0" lang="fr-FR" altLang="en-US"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acides aminés (les fonctions alcool peuvent être estérifiée par un phosphate ou un sulfate) </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Si le peptide contient un résidu de cystéine il peut former une liaison  S-S : pont disulfure. </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 plus petit peptide donne la même réaction que les acides aminés avec la </a:t>
            </a:r>
            <a:r>
              <a:rPr kumimoji="0" lang="fr-FR" sz="22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ninhydrine</a:t>
            </a: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 </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Le réactif de coloration biuret réagit avec les peptides contenant plus de 4 acides aminés. </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Hydrolyse de la liaison peptidique en présence d</a:t>
            </a:r>
            <a:r>
              <a:rPr kumimoji="0" lang="fr-FR" altLang="en-US"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a:t>
            </a:r>
            <a:r>
              <a:rPr kumimoji="0" lang="fr-FR" sz="22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rPr>
              <a:t>HCl</a:t>
            </a: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charRg st="200" end="296"/>
                                            </p:txEl>
                                          </p:spTgt>
                                        </p:tgtEl>
                                        <p:attrNameLst>
                                          <p:attrName>style.visibility</p:attrName>
                                        </p:attrNameLst>
                                      </p:cBhvr>
                                      <p:to>
                                        <p:strVal val="visible"/>
                                      </p:to>
                                    </p:set>
                                    <p:anim calcmode="lin" valueType="num">
                                      <p:cBhvr additive="base">
                                        <p:cTn id="7" dur="500" fill="hold"/>
                                        <p:tgtEl>
                                          <p:spTgt spid="5">
                                            <p:txEl>
                                              <p:charRg st="200" end="29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charRg st="200" end="29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charRg st="296" end="384"/>
                                            </p:txEl>
                                          </p:spTgt>
                                        </p:tgtEl>
                                        <p:attrNameLst>
                                          <p:attrName>style.visibility</p:attrName>
                                        </p:attrNameLst>
                                      </p:cBhvr>
                                      <p:to>
                                        <p:strVal val="visible"/>
                                      </p:to>
                                    </p:set>
                                    <p:anim calcmode="lin" valueType="num">
                                      <p:cBhvr additive="base">
                                        <p:cTn id="13" dur="500" fill="hold"/>
                                        <p:tgtEl>
                                          <p:spTgt spid="5">
                                            <p:txEl>
                                              <p:charRg st="296" end="38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charRg st="296" end="38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charRg st="384" end="477"/>
                                            </p:txEl>
                                          </p:spTgt>
                                        </p:tgtEl>
                                        <p:attrNameLst>
                                          <p:attrName>style.visibility</p:attrName>
                                        </p:attrNameLst>
                                      </p:cBhvr>
                                      <p:to>
                                        <p:strVal val="visible"/>
                                      </p:to>
                                    </p:set>
                                    <p:anim calcmode="lin" valueType="num">
                                      <p:cBhvr additive="base">
                                        <p:cTn id="19" dur="500" fill="hold"/>
                                        <p:tgtEl>
                                          <p:spTgt spid="5">
                                            <p:txEl>
                                              <p:charRg st="384" end="47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charRg st="384" end="47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charRg st="477" end="530"/>
                                            </p:txEl>
                                          </p:spTgt>
                                        </p:tgtEl>
                                        <p:attrNameLst>
                                          <p:attrName>style.visibility</p:attrName>
                                        </p:attrNameLst>
                                      </p:cBhvr>
                                      <p:to>
                                        <p:strVal val="visible"/>
                                      </p:to>
                                    </p:set>
                                    <p:anim calcmode="lin" valueType="num">
                                      <p:cBhvr additive="base">
                                        <p:cTn id="25" dur="500" fill="hold"/>
                                        <p:tgtEl>
                                          <p:spTgt spid="5">
                                            <p:txEl>
                                              <p:charRg st="477" end="53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charRg st="477" end="53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428625" y="-25400"/>
            <a:ext cx="5113655" cy="796925"/>
          </a:xfrm>
        </p:spPr>
        <p:txBody>
          <a:bodyPr vert="horz" wrap="square" lIns="91440" tIns="45720" rIns="91440" bIns="45720" numCol="1" anchor="ctr" anchorCtr="0" compatLnSpc="1"/>
          <a:lstStyle/>
          <a:p>
            <a:pPr marL="457200" marR="0" lvl="0" indent="-457200" algn="ctr" defTabSz="914400" rtl="0" eaLnBrk="1" fontAlgn="auto" latinLnBrk="0" hangingPunct="1">
              <a:lnSpc>
                <a:spcPct val="100000"/>
              </a:lnSpc>
              <a:spcBef>
                <a:spcPct val="0"/>
              </a:spcBef>
              <a:spcAft>
                <a:spcPts val="0"/>
              </a:spcAft>
              <a:buClrTx/>
              <a:buSzTx/>
              <a:buFont typeface="Arial" panose="020B0604020202020204" pitchFamily="34" charset="0"/>
              <a:buChar char="•"/>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Propriétés biologiques </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64515" name="Rectangle 4"/>
          <p:cNvSpPr/>
          <p:nvPr/>
        </p:nvSpPr>
        <p:spPr>
          <a:xfrm>
            <a:off x="219075" y="769938"/>
            <a:ext cx="8897938" cy="6000750"/>
          </a:xfrm>
          <a:prstGeom prst="rect">
            <a:avLst/>
          </a:prstGeom>
          <a:noFill/>
          <a:ln w="9525">
            <a:noFill/>
          </a:ln>
        </p:spPr>
        <p:txBody>
          <a:bodyPr>
            <a:spAutoFit/>
          </a:bodyPr>
          <a:p>
            <a:r>
              <a:rPr b="1" dirty="0">
                <a:latin typeface="Arial" panose="020B0604020202020204" pitchFamily="34" charset="0"/>
              </a:rPr>
              <a:t>La plus part des peptides sont formés comme les protéines par le</a:t>
            </a:r>
            <a:br>
              <a:rPr dirty="0">
                <a:latin typeface="Arial" panose="020B0604020202020204" pitchFamily="34" charset="0"/>
              </a:rPr>
            </a:br>
            <a:r>
              <a:rPr b="1" dirty="0">
                <a:latin typeface="Arial" panose="020B0604020202020204" pitchFamily="34" charset="0"/>
              </a:rPr>
              <a:t>système de synthèse protéique.</a:t>
            </a:r>
            <a:br>
              <a:rPr dirty="0">
                <a:latin typeface="Arial" panose="020B0604020202020204" pitchFamily="34" charset="0"/>
              </a:rPr>
            </a:br>
            <a:r>
              <a:rPr b="1" i="1" dirty="0">
                <a:latin typeface="Arial" panose="020B0604020202020204" pitchFamily="34" charset="0"/>
              </a:rPr>
              <a:t>Certains peptides de petite taille se forment par réaction directe entre acides aminés grâce à la peptidyltransférase</a:t>
            </a:r>
            <a:br>
              <a:rPr b="1" dirty="0">
                <a:latin typeface="Arial" panose="020B0604020202020204" pitchFamily="34" charset="0"/>
              </a:rPr>
            </a:br>
            <a:r>
              <a:rPr b="1" dirty="0">
                <a:latin typeface="Arial" panose="020B0604020202020204" pitchFamily="34" charset="0"/>
              </a:rPr>
              <a:t>Hydrolyse enzymatique des peptides se fait par les peptidases (digestives).</a:t>
            </a:r>
            <a:br>
              <a:rPr b="1" dirty="0">
                <a:latin typeface="Arial" panose="020B0604020202020204" pitchFamily="34" charset="0"/>
              </a:rPr>
            </a:br>
            <a:r>
              <a:rPr b="1" dirty="0">
                <a:latin typeface="Arial" panose="020B0604020202020204" pitchFamily="34" charset="0"/>
              </a:rPr>
              <a:t>Les rôles sont nombreux, mais on peut citer :</a:t>
            </a:r>
            <a:br>
              <a:rPr b="1" dirty="0">
                <a:latin typeface="Arial" panose="020B0604020202020204" pitchFamily="34" charset="0"/>
              </a:rPr>
            </a:br>
            <a:r>
              <a:rPr b="1" dirty="0">
                <a:latin typeface="Arial" panose="020B0604020202020204" pitchFamily="34" charset="0"/>
              </a:rPr>
              <a:t>– Les peptides hormonaux</a:t>
            </a:r>
            <a:br>
              <a:rPr b="1" dirty="0">
                <a:latin typeface="Arial" panose="020B0604020202020204" pitchFamily="34" charset="0"/>
              </a:rPr>
            </a:br>
            <a:r>
              <a:rPr b="1" dirty="0">
                <a:latin typeface="Arial" panose="020B0604020202020204" pitchFamily="34" charset="0"/>
              </a:rPr>
              <a:t>– Les peptides de structure</a:t>
            </a:r>
            <a:br>
              <a:rPr b="1" dirty="0">
                <a:latin typeface="Arial" panose="020B0604020202020204" pitchFamily="34" charset="0"/>
              </a:rPr>
            </a:br>
            <a:r>
              <a:rPr b="1" dirty="0">
                <a:latin typeface="Arial" panose="020B0604020202020204" pitchFamily="34" charset="0"/>
              </a:rPr>
              <a:t>– Les peptides antibiotiques</a:t>
            </a:r>
            <a:endParaRPr b="1" dirty="0">
              <a:latin typeface="Arial" panose="020B0604020202020204" pitchFamily="34" charset="0"/>
            </a:endParaRPr>
          </a:p>
          <a:p>
            <a:br>
              <a:rPr b="1" dirty="0">
                <a:latin typeface="Arial" panose="020B0604020202020204" pitchFamily="34" charset="0"/>
              </a:rPr>
            </a:br>
            <a:r>
              <a:rPr b="1" dirty="0">
                <a:latin typeface="Arial" panose="020B0604020202020204" pitchFamily="34" charset="0"/>
              </a:rPr>
              <a:t>• Tous les pénicillines contiennent la D penicillamine qui </a:t>
            </a:r>
            <a:endParaRPr b="1" dirty="0">
              <a:latin typeface="Arial" panose="020B0604020202020204" pitchFamily="34" charset="0"/>
            </a:endParaRPr>
          </a:p>
          <a:p>
            <a:r>
              <a:rPr b="1" dirty="0">
                <a:latin typeface="Arial" panose="020B0604020202020204" pitchFamily="34" charset="0"/>
              </a:rPr>
              <a:t>est le dérivé du diéthyle de la D- cystéine.</a:t>
            </a:r>
            <a:br>
              <a:rPr b="1" dirty="0">
                <a:latin typeface="Arial" panose="020B0604020202020204" pitchFamily="34" charset="0"/>
              </a:rPr>
            </a:br>
            <a:r>
              <a:rPr b="1" dirty="0">
                <a:latin typeface="Arial" panose="020B0604020202020204" pitchFamily="34" charset="0"/>
              </a:rPr>
              <a:t>• Beaucoup d’antibiotiques utilisés en thérapeutique sont </a:t>
            </a:r>
            <a:endParaRPr b="1" dirty="0">
              <a:latin typeface="Arial" panose="020B0604020202020204" pitchFamily="34" charset="0"/>
            </a:endParaRPr>
          </a:p>
          <a:p>
            <a:r>
              <a:rPr b="1" dirty="0">
                <a:latin typeface="Arial" panose="020B0604020202020204" pitchFamily="34" charset="0"/>
              </a:rPr>
              <a:t>Des peptides synthétisés en laboratoire. </a:t>
            </a:r>
            <a:endParaRPr dirty="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27025" y="52388"/>
            <a:ext cx="8816975" cy="583565"/>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Determination of Peptide Structure</a:t>
            </a:r>
            <a:endParaRPr kumimoji="0" lang="fr-FR" sz="32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65539" name="Rectangle 4"/>
          <p:cNvSpPr/>
          <p:nvPr/>
        </p:nvSpPr>
        <p:spPr>
          <a:xfrm>
            <a:off x="273050" y="1538605"/>
            <a:ext cx="8610600" cy="2245360"/>
          </a:xfrm>
          <a:prstGeom prst="rect">
            <a:avLst/>
          </a:prstGeom>
          <a:noFill/>
          <a:ln w="9525">
            <a:noFill/>
          </a:ln>
        </p:spPr>
        <p:txBody>
          <a:bodyPr wrap="square">
            <a:spAutoFit/>
          </a:bodyPr>
          <a:p>
            <a:pPr algn="just">
              <a:buFont typeface="Wingdings" panose="05000000000000000000" pitchFamily="2" charset="2"/>
              <a:buChar char="Ø"/>
            </a:pPr>
            <a:r>
              <a:rPr lang="fr-FR" sz="2800" b="1" dirty="0">
                <a:latin typeface="Arial" panose="020B0604020202020204" pitchFamily="34" charset="0"/>
              </a:rPr>
              <a:t> </a:t>
            </a:r>
            <a:r>
              <a:rPr sz="2800" b="1" dirty="0">
                <a:latin typeface="Arial" panose="020B0604020202020204" pitchFamily="34" charset="0"/>
              </a:rPr>
              <a:t>déterminer la nature et la proportion de chacun des aa entre dans la composition.</a:t>
            </a:r>
            <a:endParaRPr sz="2800" b="1" dirty="0">
              <a:latin typeface="Arial" panose="020B0604020202020204" pitchFamily="34" charset="0"/>
            </a:endParaRPr>
          </a:p>
          <a:p>
            <a:pPr algn="just"/>
            <a:r>
              <a:rPr sz="2800" dirty="0">
                <a:latin typeface="Arial" panose="020B0604020202020204" pitchFamily="34" charset="0"/>
              </a:rPr>
              <a:t> </a:t>
            </a:r>
            <a:endParaRPr sz="2800" dirty="0">
              <a:latin typeface="Arial" panose="020B0604020202020204" pitchFamily="34" charset="0"/>
            </a:endParaRPr>
          </a:p>
          <a:p>
            <a:pPr algn="just">
              <a:buFont typeface="Wingdings" panose="05000000000000000000" pitchFamily="2" charset="2"/>
              <a:buChar char="Ø"/>
            </a:pPr>
            <a:r>
              <a:rPr lang="fr-FR" sz="2800" b="1" dirty="0">
                <a:latin typeface="Arial" panose="020B0604020202020204" pitchFamily="34" charset="0"/>
              </a:rPr>
              <a:t> </a:t>
            </a:r>
            <a:r>
              <a:rPr sz="2800" b="1" dirty="0">
                <a:latin typeface="Arial" panose="020B0604020202020204" pitchFamily="34" charset="0"/>
              </a:rPr>
              <a:t>Ensuite déterminer l'ordre (la séquence) dans lequel ces acides sont reliés</a:t>
            </a:r>
            <a:r>
              <a:rPr sz="2800" dirty="0">
                <a:latin typeface="Arial" panose="020B0604020202020204" pitchFamily="34" charset="0"/>
              </a:rPr>
              <a:t>.</a:t>
            </a:r>
            <a:endParaRPr sz="2800" dirty="0">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19075" y="969010"/>
            <a:ext cx="8858250" cy="3162300"/>
          </a:xfrm>
        </p:spPr>
        <p:txBody>
          <a:bodyPr vert="horz" wrap="square" lIns="91440" tIns="45720" rIns="91440" bIns="45720" numCol="1" anchor="t" anchorCtr="0" compatLnSpc="1"/>
          <a:lstStyle/>
          <a:p>
            <a:pPr marR="0" lvl="3" algn="l" defTabSz="914400" rtl="0" eaLnBrk="0" fontAlgn="base" latinLnBrk="0" hangingPunct="0">
              <a:lnSpc>
                <a:spcPct val="100000"/>
              </a:lnSpc>
              <a:spcBef>
                <a:spcPct val="20000"/>
              </a:spcBef>
              <a:spcAft>
                <a:spcPct val="0"/>
              </a:spcAft>
              <a:buClrTx/>
              <a:buSzTx/>
              <a:buFont typeface="Wingdings" panose="05000000000000000000" charset="0"/>
              <a:buChar char="Ø"/>
              <a:defRPr/>
            </a:pPr>
            <a:r>
              <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Résidu N-terminal</a:t>
            </a:r>
            <a:endParaRPr kumimoji="0" lang="fr-FR" sz="2800" b="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1- </a:t>
            </a:r>
            <a:r>
              <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Arylation : réaction de SANGER </a:t>
            </a:r>
            <a:endPar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1-fluoro 2,4-dinitrobenzéne (FDNB) réagit facilement en milieu alcalin à froid avec les fonctions amines pour former un dérivé N-2,4-dinitrophénylé de coloration jaune est facile à identifier par chromatographie et doser par spectrophotométrie à 360 nm. Elle a permis à Frederik SANGER (1953) d'établir la première structure primaire d'une protéine : l'insuline.</a:t>
            </a:r>
            <a:endParaRPr kumimoji="0" lang="fr-FR" sz="2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2" name="Zone de texte 1"/>
          <p:cNvSpPr txBox="1"/>
          <p:nvPr/>
        </p:nvSpPr>
        <p:spPr>
          <a:xfrm>
            <a:off x="-889635" y="0"/>
            <a:ext cx="9838690" cy="1038860"/>
          </a:xfrm>
          <a:prstGeom prst="rect">
            <a:avLst/>
          </a:prstGeom>
          <a:noFill/>
        </p:spPr>
        <p:txBody>
          <a:bodyPr wrap="square" rtlCol="0">
            <a:spAutoFit/>
          </a:bodyPr>
          <a:p>
            <a:pPr marR="0" lvl="2" algn="ctr"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defRPr/>
            </a:pPr>
            <a:r>
              <a:rPr lang="fr-FR" sz="2800" b="1" kern="0" noProof="0" dirty="0" smtClean="0">
                <a:ln>
                  <a:noFill/>
                </a:ln>
                <a:solidFill>
                  <a:srgbClr val="00FF00"/>
                </a:solidFill>
                <a:effectLst>
                  <a:outerShdw blurRad="38100" dist="38100" dir="2700000" algn="tl">
                    <a:srgbClr val="000000"/>
                  </a:outerShdw>
                </a:effectLst>
                <a:uLnTx/>
                <a:uFillTx/>
                <a:latin typeface="+mn-lt"/>
                <a:sym typeface="+mn-ea"/>
              </a:rPr>
              <a:t>1-Identification des résidus N-terminaux et </a:t>
            </a:r>
            <a:endParaRPr lang="fr-FR" sz="2800" b="1" kern="0" noProof="0" dirty="0" smtClean="0">
              <a:ln>
                <a:noFill/>
              </a:ln>
              <a:solidFill>
                <a:srgbClr val="00FF00"/>
              </a:solidFill>
              <a:effectLst>
                <a:outerShdw blurRad="38100" dist="38100" dir="2700000" algn="tl">
                  <a:srgbClr val="000000"/>
                </a:outerShdw>
              </a:effectLst>
              <a:uLnTx/>
              <a:uFillTx/>
              <a:latin typeface="+mn-lt"/>
              <a:sym typeface="+mn-ea"/>
            </a:endParaRPr>
          </a:p>
          <a:p>
            <a:pPr marR="0" lvl="2" algn="ctr"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defRPr/>
            </a:pPr>
            <a:r>
              <a:rPr lang="fr-FR" sz="2800" b="1" kern="0" noProof="0" dirty="0" smtClean="0">
                <a:ln>
                  <a:noFill/>
                </a:ln>
                <a:solidFill>
                  <a:srgbClr val="00FF00"/>
                </a:solidFill>
                <a:effectLst>
                  <a:outerShdw blurRad="38100" dist="38100" dir="2700000" algn="tl">
                    <a:srgbClr val="000000"/>
                  </a:outerShdw>
                </a:effectLst>
                <a:uLnTx/>
                <a:uFillTx/>
                <a:latin typeface="+mn-lt"/>
                <a:sym typeface="+mn-ea"/>
              </a:rPr>
              <a:t>C-terminaux.</a:t>
            </a:r>
            <a:endParaRPr lang="fr-FR" sz="2800" b="1" kern="0" noProof="0" dirty="0" smtClean="0">
              <a:ln>
                <a:noFill/>
              </a:ln>
              <a:solidFill>
                <a:srgbClr val="00FF00"/>
              </a:solidFill>
              <a:effectLst>
                <a:outerShdw blurRad="38100" dist="38100" dir="2700000" algn="tl">
                  <a:srgbClr val="000000"/>
                </a:outerShdw>
              </a:effectLst>
              <a:uLnTx/>
              <a:uFillTx/>
              <a:latin typeface="+mn-lt"/>
              <a:sym typeface="+mn-ea"/>
            </a:endParaRPr>
          </a:p>
        </p:txBody>
      </p:sp>
      <p:grpSp>
        <p:nvGrpSpPr>
          <p:cNvPr id="12" name="Group 12"/>
          <p:cNvGrpSpPr/>
          <p:nvPr/>
        </p:nvGrpSpPr>
        <p:grpSpPr>
          <a:xfrm>
            <a:off x="7620" y="4466590"/>
            <a:ext cx="9137015" cy="2390775"/>
            <a:chOff x="4595" y="4762"/>
            <a:chExt cx="5504982" cy="1900256"/>
          </a:xfrm>
        </p:grpSpPr>
        <p:pic>
          <p:nvPicPr>
            <p:cNvPr id="13" name="Image 13"/>
            <p:cNvPicPr/>
            <p:nvPr/>
          </p:nvPicPr>
          <p:blipFill>
            <a:blip r:embed="rId2" cstate="print"/>
            <a:stretch>
              <a:fillRect/>
            </a:stretch>
          </p:blipFill>
          <p:spPr>
            <a:xfrm>
              <a:off x="4595" y="78451"/>
              <a:ext cx="5500171" cy="1826567"/>
            </a:xfrm>
            <a:prstGeom prst="rect">
              <a:avLst/>
            </a:prstGeom>
          </p:spPr>
        </p:pic>
        <p:sp>
          <p:nvSpPr>
            <p:cNvPr id="14" name="Graphic 14"/>
            <p:cNvSpPr/>
            <p:nvPr/>
          </p:nvSpPr>
          <p:spPr>
            <a:xfrm>
              <a:off x="4762" y="4762"/>
              <a:ext cx="5504815" cy="1181100"/>
            </a:xfrm>
            <a:custGeom>
              <a:avLst/>
              <a:gdLst/>
              <a:ahLst/>
              <a:cxnLst/>
              <a:rect l="l" t="t" r="r" b="b"/>
              <a:pathLst>
                <a:path w="5504815" h="1181100">
                  <a:moveTo>
                    <a:pt x="0" y="1181100"/>
                  </a:moveTo>
                  <a:lnTo>
                    <a:pt x="5504815" y="1181100"/>
                  </a:lnTo>
                  <a:lnTo>
                    <a:pt x="5504815" y="0"/>
                  </a:lnTo>
                  <a:lnTo>
                    <a:pt x="0" y="0"/>
                  </a:lnTo>
                  <a:lnTo>
                    <a:pt x="0" y="1181100"/>
                  </a:lnTo>
                  <a:close/>
                </a:path>
              </a:pathLst>
            </a:custGeom>
            <a:ln w="9525">
              <a:solidFill>
                <a:srgbClr val="000000"/>
              </a:solidFill>
              <a:prstDash val="solid"/>
            </a:ln>
          </p:spPr>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734695"/>
            <a:ext cx="9144000" cy="215836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phénylisothiocyanate (PITC) réagit avec la fonction amine pour donner:</a:t>
            </a:r>
            <a:endPar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 milieu alcalin un dérivé N phénylthiocarbamyl (PTC-Aa).</a:t>
            </a:r>
            <a:endPar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 milieu acide ce dernier se cyclise en phenylthiohydantoine-amine acide (PTH-Aa) qui absorbe dans l’UV et facilement séparable par chromatographie (HPLC).</a:t>
            </a:r>
            <a:endParaRPr kumimoji="0" lang="fr-FR"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pSp>
        <p:nvGrpSpPr>
          <p:cNvPr id="16" name="Group 16"/>
          <p:cNvGrpSpPr/>
          <p:nvPr/>
        </p:nvGrpSpPr>
        <p:grpSpPr>
          <a:xfrm>
            <a:off x="0" y="2952136"/>
            <a:ext cx="9144000" cy="2061210"/>
            <a:chOff x="0" y="-748411"/>
            <a:chExt cx="5760085" cy="1555309"/>
          </a:xfrm>
        </p:grpSpPr>
        <p:pic>
          <p:nvPicPr>
            <p:cNvPr id="17" name="Image 17"/>
            <p:cNvPicPr/>
            <p:nvPr/>
          </p:nvPicPr>
          <p:blipFill>
            <a:blip r:embed="rId1" cstate="print"/>
            <a:stretch>
              <a:fillRect/>
            </a:stretch>
          </p:blipFill>
          <p:spPr>
            <a:xfrm>
              <a:off x="0" y="-748411"/>
              <a:ext cx="5760085" cy="1555309"/>
            </a:xfrm>
            <a:prstGeom prst="rect">
              <a:avLst/>
            </a:prstGeom>
          </p:spPr>
        </p:pic>
        <p:sp>
          <p:nvSpPr>
            <p:cNvPr id="18" name="Textbox 18"/>
            <p:cNvSpPr txBox="1"/>
            <p:nvPr/>
          </p:nvSpPr>
          <p:spPr>
            <a:xfrm>
              <a:off x="3282315" y="248909"/>
              <a:ext cx="270510" cy="254000"/>
            </a:xfrm>
            <a:prstGeom prst="rect">
              <a:avLst/>
            </a:prstGeom>
          </p:spPr>
          <p:txBody>
            <a:bodyPr wrap="square" lIns="0" tIns="0" rIns="0" bIns="0" rtlCol="0">
              <a:noAutofit/>
            </a:bodyPr>
            <a:lstStyle/>
            <a:p>
              <a:pPr marL="0" marR="0" indent="0" algn="l">
                <a:lnSpc>
                  <a:spcPts val="915"/>
                </a:lnSpc>
                <a:spcBef>
                  <a:spcPts val="0"/>
                </a:spcBef>
                <a:spcAft>
                  <a:spcPts val="0"/>
                </a:spcAft>
              </a:pPr>
              <a:r>
                <a:rPr lang="en-US" altLang="zh-CN" sz="900" kern="100" spc="-25">
                  <a:latin typeface="Calibri" panose="020F0502020204030204"/>
                  <a:ea typeface="Times New Roman" panose="02020603050405020304"/>
                  <a:cs typeface="Times New Roman" panose="02020603050405020304"/>
                  <a:sym typeface="Times New Roman" panose="02020603050405020304"/>
                </a:rPr>
                <a:t>1/2</a:t>
              </a:r>
              <a:endParaRPr lang="en-US" altLang="zh-CN" sz="900" kern="100">
                <a:latin typeface="Calibri" panose="020F0502020204030204"/>
                <a:ea typeface="Times New Roman" panose="02020603050405020304"/>
                <a:cs typeface="Times New Roman" panose="02020603050405020304"/>
                <a:sym typeface="Times New Roman" panose="02020603050405020304"/>
              </a:endParaRPr>
            </a:p>
            <a:p>
              <a:pPr marL="0" marR="0" indent="0" algn="l">
                <a:lnSpc>
                  <a:spcPts val="1080"/>
                </a:lnSpc>
                <a:spcBef>
                  <a:spcPts val="0"/>
                </a:spcBef>
                <a:spcAft>
                  <a:spcPts val="0"/>
                </a:spcAft>
              </a:pPr>
              <a:r>
                <a:rPr lang="en-US" altLang="zh-CN" sz="900" kern="100" spc="-10">
                  <a:latin typeface="Calibri" panose="020F0502020204030204"/>
                  <a:ea typeface="Times New Roman" panose="02020603050405020304"/>
                  <a:cs typeface="Times New Roman" panose="02020603050405020304"/>
                  <a:sym typeface="Times New Roman" panose="02020603050405020304"/>
                </a:rPr>
                <a:t>Acide</a:t>
              </a:r>
              <a:endParaRPr lang="en-US" altLang="zh-CN" sz="900" kern="100">
                <a:latin typeface="Calibri" panose="020F0502020204030204"/>
                <a:ea typeface="Times New Roman" panose="02020603050405020304"/>
                <a:cs typeface="Times New Roman" panose="02020603050405020304"/>
                <a:sym typeface="Times New Roman" panose="02020603050405020304"/>
              </a:endParaRPr>
            </a:p>
          </p:txBody>
        </p:sp>
      </p:grpSp>
      <p:sp>
        <p:nvSpPr>
          <p:cNvPr id="2" name="Zone de texte 1"/>
          <p:cNvSpPr txBox="1"/>
          <p:nvPr/>
        </p:nvSpPr>
        <p:spPr>
          <a:xfrm>
            <a:off x="-635" y="5267960"/>
            <a:ext cx="9144635" cy="1322070"/>
          </a:xfrm>
          <a:prstGeom prst="rect">
            <a:avLst/>
          </a:prstGeom>
        </p:spPr>
        <p:txBody>
          <a:bodyPr wrap="square">
            <a:spAutoFit/>
          </a:bodyPr>
          <a:p>
            <a:pPr marL="342900" indent="-342900" algn="l" defTabSz="266700">
              <a:buFont typeface="Wingdings" panose="05000000000000000000" charset="0"/>
              <a:buChar char="Ø"/>
            </a:pPr>
            <a:r>
              <a:rPr sz="2000" b="1">
                <a:latin typeface="Times New Roman" panose="02020603050405020304"/>
                <a:ea typeface="Times New Roman" panose="02020603050405020304"/>
              </a:rPr>
              <a:t>La réaction avec l‘acide aminé N-terminal d'une protéine (n Aa) libère un	PTH- aminoacide et une protéine amputée de son Aa N-terminal (n-1 Aa)</a:t>
            </a:r>
            <a:r>
              <a:rPr lang="fr-FR" sz="2000" b="1">
                <a:latin typeface="Times New Roman" panose="02020603050405020304"/>
                <a:ea typeface="Times New Roman" panose="02020603050405020304"/>
              </a:rPr>
              <a:t>.</a:t>
            </a:r>
            <a:endParaRPr sz="2000" b="1">
              <a:latin typeface="Times New Roman" panose="02020603050405020304"/>
              <a:ea typeface="Times New Roman" panose="02020603050405020304"/>
            </a:endParaRPr>
          </a:p>
          <a:p>
            <a:pPr marL="342900" indent="-342900" algn="l" defTabSz="266700">
              <a:buFont typeface="Wingdings" panose="05000000000000000000" charset="0"/>
              <a:buChar char="Ø"/>
            </a:pPr>
            <a:r>
              <a:rPr sz="2000" b="1">
                <a:latin typeface="Times New Roman" panose="02020603050405020304"/>
                <a:ea typeface="Times New Roman" panose="02020603050405020304"/>
              </a:rPr>
              <a:t>En répétant le processus, on peut déterminer la structure primaire de la protéine (dégradation récurrente d’Edman)</a:t>
            </a:r>
            <a:endParaRPr sz="2000" b="1">
              <a:latin typeface="Times New Roman" panose="02020603050405020304"/>
              <a:ea typeface="Times New Roman" panose="02020603050405020304"/>
            </a:endParaRPr>
          </a:p>
        </p:txBody>
      </p:sp>
      <p:sp>
        <p:nvSpPr>
          <p:cNvPr id="3" name="Zone de texte 2"/>
          <p:cNvSpPr txBox="1"/>
          <p:nvPr/>
        </p:nvSpPr>
        <p:spPr>
          <a:xfrm>
            <a:off x="65405" y="55880"/>
            <a:ext cx="9441815" cy="521970"/>
          </a:xfrm>
          <a:prstGeom prst="rect">
            <a:avLst/>
          </a:prstGeom>
          <a:noFill/>
        </p:spPr>
        <p:txBody>
          <a:bodyPr wrap="square" rtlCol="0">
            <a:spAutoFit/>
          </a:bodyPr>
          <a:p>
            <a:pPr marR="0" lvl="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defRPr/>
            </a:pPr>
            <a:r>
              <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2- Le Réactif d'</a:t>
            </a:r>
            <a:r>
              <a:rPr lang="fr-FR" sz="2800" b="1" noProof="0" dirty="0" err="1"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Edman</a:t>
            </a:r>
            <a:r>
              <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 ou le PTC (</a:t>
            </a:r>
            <a:r>
              <a:rPr lang="fr-FR" sz="2800" b="1" noProof="0" dirty="0" err="1"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phénylisothicyanate</a:t>
            </a:r>
            <a:r>
              <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rPr>
              <a:t>)</a:t>
            </a:r>
            <a:endParaRPr lang="fr-FR" sz="2800" b="1" noProof="0" dirty="0" smtClean="0">
              <a:ln>
                <a:noFill/>
              </a:ln>
              <a:solidFill>
                <a:srgbClr val="00FF00"/>
              </a:solidFill>
              <a:effectLst>
                <a:outerShdw blurRad="38100" dist="38100" dir="2700000" algn="tl">
                  <a:srgbClr val="000000"/>
                </a:outerShdw>
              </a:effectLst>
              <a:uLnTx/>
              <a:uFillTx/>
              <a:latin typeface="+mj-lt"/>
              <a:cs typeface="MS PGothic" panose="020B0600070205080204" pitchFamily="34" charset="-128"/>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360680" y="27940"/>
            <a:ext cx="5891530" cy="654685"/>
          </a:xfrm>
          <a:prstGeom prst="rect">
            <a:avLst/>
          </a:prstGeom>
        </p:spPr>
        <p:txBody>
          <a:bodyPr wrap="square">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1" i="0" u="none" strike="noStrike" kern="1200" cap="none" spc="0" normalizeH="0" baseline="0" noProof="0" dirty="0">
                <a:ln>
                  <a:noFill/>
                </a:ln>
                <a:solidFill>
                  <a:srgbClr val="00FF00"/>
                </a:solidFill>
                <a:effectLst>
                  <a:outerShdw blurRad="38100" dist="38100" dir="2700000" algn="tl">
                    <a:srgbClr val="000000"/>
                  </a:outerShdw>
                </a:effectLst>
                <a:uLnTx/>
                <a:uFillTx/>
                <a:ea typeface="+mn-ea"/>
                <a:cs typeface="Arial" panose="020B0604020202020204" pitchFamily="34" charset="0"/>
              </a:rPr>
              <a:t>Amino Acid Structure</a:t>
            </a:r>
            <a:br>
              <a:rPr kumimoji="0" lang="fr-FR" sz="3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br>
              <a:rPr kumimoji="0" lang="fr-FR" sz="3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br>
            <a:endParaRPr kumimoji="0" lang="fr-FR" sz="3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3" name="Espace réservé du contenu 2"/>
          <p:cNvSpPr txBox="1"/>
          <p:nvPr/>
        </p:nvSpPr>
        <p:spPr>
          <a:xfrm>
            <a:off x="285750" y="928688"/>
            <a:ext cx="8229600" cy="685800"/>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Amino acids have a common structural motif</a:t>
            </a:r>
            <a:endParaRPr kumimoji="0" lang="fr-FR" b="1" kern="0" cap="none" spc="0" normalizeH="0" baseline="0" noProof="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graphicFrame>
        <p:nvGraphicFramePr>
          <p:cNvPr id="8" name="Objet 7"/>
          <p:cNvGraphicFramePr/>
          <p:nvPr/>
        </p:nvGraphicFramePr>
        <p:xfrm>
          <a:off x="0" y="1746250"/>
          <a:ext cx="9144635" cy="5111750"/>
        </p:xfrm>
        <a:graphic>
          <a:graphicData uri="http://schemas.openxmlformats.org/presentationml/2006/ole">
            <mc:AlternateContent xmlns:mc="http://schemas.openxmlformats.org/markup-compatibility/2006">
              <mc:Choice xmlns:v="urn:schemas-microsoft-com:vml" Requires="v">
                <p:oleObj spid="_x0000_s9" name="" r:id="rId2" imgW="6391275" imgH="3362325" progId="Paint.Picture">
                  <p:embed/>
                </p:oleObj>
              </mc:Choice>
              <mc:Fallback>
                <p:oleObj name="" r:id="rId2" imgW="6391275" imgH="3362325" progId="Paint.Picture">
                  <p:embed/>
                  <p:pic>
                    <p:nvPicPr>
                      <p:cNvPr id="0" name="Image 8"/>
                      <p:cNvPicPr/>
                      <p:nvPr/>
                    </p:nvPicPr>
                    <p:blipFill>
                      <a:blip r:embed="rId3"/>
                      <a:stretch>
                        <a:fillRect/>
                      </a:stretch>
                    </p:blipFill>
                    <p:spPr>
                      <a:xfrm>
                        <a:off x="0" y="1746250"/>
                        <a:ext cx="9144635" cy="5111750"/>
                      </a:xfrm>
                      <a:prstGeom prst="rect">
                        <a:avLst/>
                      </a:prstGeom>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784225" y="915988"/>
            <a:ext cx="8181975" cy="2182813"/>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 DNS-Cl entre en réaction avec la fonction NH</a:t>
            </a:r>
            <a:r>
              <a:rPr kumimoji="0" lang="fr-FR" sz="24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 l'</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N-terminal, et donne un dérivé DNS-</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après  une hydrolyse acide. Le dérivé DNS-</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fluorescent, est facilement identifiable même à très faible concentration.</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5" name="Rectangle 4"/>
          <p:cNvSpPr/>
          <p:nvPr/>
        </p:nvSpPr>
        <p:spPr>
          <a:xfrm>
            <a:off x="812800" y="257175"/>
            <a:ext cx="5629275" cy="5222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3- Le Chlorure de </a:t>
            </a:r>
            <a:r>
              <a:rPr kumimoji="0" lang="fr-FR" sz="2800" b="1" i="0" u="none" strike="noStrike" kern="1200" cap="none" spc="0" normalizeH="0" baseline="0" noProof="0" dirty="0" err="1">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Dansyl</a:t>
            </a: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(DNS-Cl)</a:t>
            </a:r>
            <a:endPar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pic>
        <p:nvPicPr>
          <p:cNvPr id="15" name="Image 15"/>
          <p:cNvPicPr/>
          <p:nvPr/>
        </p:nvPicPr>
        <p:blipFill>
          <a:blip r:embed="rId2" cstate="print"/>
          <a:stretch>
            <a:fillRect/>
          </a:stretch>
        </p:blipFill>
        <p:spPr>
          <a:xfrm>
            <a:off x="0" y="4100195"/>
            <a:ext cx="9144000" cy="275717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34950" y="731838"/>
            <a:ext cx="8909050" cy="242093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Dans ce cas on utilise des enzymes dites "</a:t>
            </a:r>
            <a:r>
              <a:rPr kumimoji="0" lang="fr-FR"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exopeptidases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Les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aminopeptidases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sont des enzymes qui ont comme spécificité l’hydrolyse de la première liaison peptidique du coté N-terminal, ainsi le résidu N-terminal sera libéré est peut être séparé et identifie.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5" name="Rectangle 4"/>
          <p:cNvSpPr/>
          <p:nvPr/>
        </p:nvSpPr>
        <p:spPr>
          <a:xfrm>
            <a:off x="228600" y="153670"/>
            <a:ext cx="4265613" cy="5222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B- hydrolyse enzymatique:</a:t>
            </a:r>
            <a:endParaRPr kumimoji="0" lang="fr-FR" sz="2800" b="1" i="0" u="none" strike="noStrike" kern="120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graphicFrame>
        <p:nvGraphicFramePr>
          <p:cNvPr id="6" name="Tableau 5"/>
          <p:cNvGraphicFramePr>
            <a:graphicFrameLocks noGrp="1"/>
          </p:cNvGraphicFramePr>
          <p:nvPr/>
        </p:nvGraphicFramePr>
        <p:xfrm>
          <a:off x="0" y="3773488"/>
          <a:ext cx="9144000" cy="2914650"/>
        </p:xfrm>
        <a:graphic>
          <a:graphicData uri="http://schemas.openxmlformats.org/drawingml/2006/table">
            <a:tbl>
              <a:tblPr/>
              <a:tblGrid>
                <a:gridCol w="1785296"/>
                <a:gridCol w="3679352"/>
                <a:gridCol w="3679352"/>
              </a:tblGrid>
              <a:tr h="430355">
                <a:tc gridSpan="2">
                  <a:txBody>
                    <a:bodyPr/>
                    <a:lstStyle/>
                    <a:p>
                      <a:pPr marL="109855" algn="ctr">
                        <a:lnSpc>
                          <a:spcPct val="100000"/>
                        </a:lnSpc>
                        <a:spcAft>
                          <a:spcPts val="0"/>
                        </a:spcAft>
                      </a:pPr>
                      <a:r>
                        <a:rPr lang="fr-FR" sz="2400" b="1" dirty="0">
                          <a:solidFill>
                            <a:srgbClr val="FFFFFF"/>
                          </a:solidFill>
                          <a:latin typeface="Times"/>
                          <a:ea typeface="Calibri" panose="020F0502020204030204"/>
                          <a:cs typeface="Times New Roman" panose="02020603050405020304"/>
                        </a:rPr>
                        <a:t>Nom</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cPr/>
                </a:tc>
                <a:tc>
                  <a:txBody>
                    <a:bodyPr/>
                    <a:lstStyle/>
                    <a:p>
                      <a:pPr algn="ctr">
                        <a:lnSpc>
                          <a:spcPct val="100000"/>
                        </a:lnSpc>
                        <a:spcAft>
                          <a:spcPts val="0"/>
                        </a:spcAft>
                      </a:pPr>
                      <a:r>
                        <a:rPr lang="fr-FR" sz="2400" b="1" dirty="0">
                          <a:solidFill>
                            <a:srgbClr val="FFFFFF"/>
                          </a:solidFill>
                          <a:latin typeface="Times"/>
                          <a:ea typeface="Calibri" panose="020F0502020204030204"/>
                          <a:cs typeface="Times New Roman" panose="02020603050405020304"/>
                        </a:rPr>
                        <a:t>Particularité</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470631">
                <a:tc gridSpan="2">
                  <a:txBody>
                    <a:bodyPr/>
                    <a:lstStyle/>
                    <a:p>
                      <a:pPr>
                        <a:lnSpc>
                          <a:spcPct val="100000"/>
                        </a:lnSpc>
                        <a:spcAft>
                          <a:spcPts val="0"/>
                        </a:spcAft>
                      </a:pPr>
                      <a:r>
                        <a:rPr lang="fr-FR" sz="2400" dirty="0">
                          <a:latin typeface="Times"/>
                          <a:ea typeface="Calibri" panose="020F0502020204030204"/>
                          <a:cs typeface="Times New Roman" panose="02020603050405020304"/>
                        </a:rPr>
                        <a:t>Leucine </a:t>
                      </a:r>
                      <a:r>
                        <a:rPr lang="fr-FR" sz="2400" dirty="0" err="1">
                          <a:latin typeface="Times"/>
                          <a:ea typeface="Calibri" panose="020F0502020204030204"/>
                          <a:cs typeface="Times New Roman" panose="02020603050405020304"/>
                        </a:rPr>
                        <a:t>aminopeptidase</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00000"/>
                        </a:lnSpc>
                        <a:spcAft>
                          <a:spcPts val="0"/>
                        </a:spcAft>
                      </a:pPr>
                      <a:r>
                        <a:rPr lang="fr-FR" sz="2400" dirty="0">
                          <a:latin typeface="Times"/>
                          <a:ea typeface="Calibri" panose="020F0502020204030204"/>
                          <a:cs typeface="Times New Roman" panose="02020603050405020304"/>
                        </a:rPr>
                        <a:t>- Arrêtée par Pro.</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63">
                <a:tc gridSpan="2">
                  <a:txBody>
                    <a:bodyPr/>
                    <a:lstStyle/>
                    <a:p>
                      <a:pPr>
                        <a:lnSpc>
                          <a:spcPct val="100000"/>
                        </a:lnSpc>
                        <a:spcAft>
                          <a:spcPts val="0"/>
                        </a:spcAft>
                      </a:pPr>
                      <a:r>
                        <a:rPr lang="fr-FR" sz="2400" dirty="0">
                          <a:latin typeface="Times"/>
                          <a:ea typeface="Calibri" panose="020F0502020204030204"/>
                          <a:cs typeface="Times New Roman" panose="02020603050405020304"/>
                        </a:rPr>
                        <a:t>Proline </a:t>
                      </a:r>
                      <a:r>
                        <a:rPr lang="fr-FR" sz="2400" dirty="0" err="1">
                          <a:latin typeface="Times"/>
                          <a:ea typeface="Calibri" panose="020F0502020204030204"/>
                          <a:cs typeface="Times New Roman" panose="02020603050405020304"/>
                        </a:rPr>
                        <a:t>aminopeptidase</a:t>
                      </a:r>
                      <a:r>
                        <a:rPr lang="fr-FR" sz="2400" dirty="0">
                          <a:latin typeface="Times"/>
                          <a:ea typeface="Calibri" panose="020F0502020204030204"/>
                          <a:cs typeface="Times New Roman" panose="02020603050405020304"/>
                        </a:rPr>
                        <a:t> </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nSpc>
                          <a:spcPct val="100000"/>
                        </a:lnSpc>
                        <a:spcAft>
                          <a:spcPts val="0"/>
                        </a:spcAft>
                      </a:pPr>
                      <a:r>
                        <a:rPr lang="fr-FR" sz="2400" dirty="0">
                          <a:latin typeface="Times"/>
                          <a:ea typeface="Calibri" panose="020F0502020204030204"/>
                          <a:cs typeface="Times New Roman" panose="02020603050405020304"/>
                        </a:rPr>
                        <a:t>- Seulement la Pro.</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785">
                <a:tc rowSpan="2">
                  <a:txBody>
                    <a:bodyPr/>
                    <a:lstStyle/>
                    <a:p>
                      <a:pPr>
                        <a:lnSpc>
                          <a:spcPct val="100000"/>
                        </a:lnSpc>
                        <a:spcAft>
                          <a:spcPts val="0"/>
                        </a:spcAft>
                      </a:pPr>
                      <a:r>
                        <a:rPr lang="fr-FR" sz="2400" dirty="0" err="1">
                          <a:latin typeface="Times"/>
                          <a:ea typeface="Calibri" panose="020F0502020204030204"/>
                          <a:cs typeface="Times New Roman" panose="02020603050405020304"/>
                        </a:rPr>
                        <a:t>Aminopeptidase</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fr-FR" sz="2400" b="1" dirty="0">
                          <a:latin typeface="Times"/>
                          <a:ea typeface="Calibri" panose="020F0502020204030204"/>
                          <a:cs typeface="Times New Roman" panose="02020603050405020304"/>
                        </a:rPr>
                        <a:t>M</a:t>
                      </a:r>
                      <a:r>
                        <a:rPr lang="fr-FR" sz="2400" dirty="0">
                          <a:latin typeface="Times"/>
                          <a:ea typeface="Calibri" panose="020F0502020204030204"/>
                          <a:cs typeface="Times New Roman" panose="02020603050405020304"/>
                        </a:rPr>
                        <a:t> / rein de porc</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a:lnSpc>
                          <a:spcPct val="100000"/>
                        </a:lnSpc>
                        <a:spcAft>
                          <a:spcPts val="0"/>
                        </a:spcAft>
                      </a:pPr>
                      <a:r>
                        <a:rPr lang="fr-FR" sz="2400" dirty="0" smtClean="0">
                          <a:latin typeface="Times"/>
                          <a:ea typeface="Calibri" panose="020F0502020204030204"/>
                          <a:cs typeface="Times New Roman" panose="02020603050405020304"/>
                        </a:rPr>
                        <a:t>-tous les RN</a:t>
                      </a:r>
                      <a:endParaRPr lang="fr-FR" sz="2400" dirty="0">
                        <a:latin typeface="Times"/>
                        <a:ea typeface="Calibri" panose="020F0502020204030204"/>
                        <a:cs typeface="Times New Roman" panose="02020603050405020304"/>
                      </a:endParaRPr>
                    </a:p>
                  </a:txBody>
                  <a:tcPr marL="63666" marR="6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7749">
                <a:tc vMerge="1">
                  <a:tcPr/>
                </a:tc>
                <a:tc>
                  <a:txBody>
                    <a:bodyPr/>
                    <a:lstStyle/>
                    <a:p>
                      <a:pPr>
                        <a:lnSpc>
                          <a:spcPct val="100000"/>
                        </a:lnSpc>
                        <a:spcAft>
                          <a:spcPts val="0"/>
                        </a:spcAft>
                      </a:pPr>
                      <a:r>
                        <a:rPr lang="fr-FR" sz="2400" b="1" dirty="0">
                          <a:latin typeface="Times"/>
                          <a:ea typeface="Calibri" panose="020F0502020204030204"/>
                          <a:cs typeface="Times New Roman" panose="02020603050405020304"/>
                        </a:rPr>
                        <a:t>K</a:t>
                      </a:r>
                      <a:r>
                        <a:rPr lang="fr-FR" sz="2400" dirty="0">
                          <a:latin typeface="Times"/>
                          <a:ea typeface="Calibri" panose="020F0502020204030204"/>
                          <a:cs typeface="Times New Roman" panose="02020603050405020304"/>
                        </a:rPr>
                        <a:t> / moisissure </a:t>
                      </a:r>
                      <a:endParaRPr lang="fr-FR" sz="2400" dirty="0">
                        <a:latin typeface="Calibri" panose="020F0502020204030204"/>
                        <a:ea typeface="Calibri" panose="020F0502020204030204"/>
                        <a:cs typeface="Arial" panose="020B0604020202020204"/>
                      </a:endParaRPr>
                    </a:p>
                  </a:txBody>
                  <a:tcPr marL="63666" marR="636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a:lnSpc>
                          <a:spcPct val="100000"/>
                        </a:lnSpc>
                        <a:spcAft>
                          <a:spcPts val="0"/>
                        </a:spcAft>
                      </a:pPr>
                      <a:r>
                        <a:rPr lang="fr-FR" sz="2400" dirty="0">
                          <a:latin typeface="Times"/>
                          <a:ea typeface="Calibri" panose="020F0502020204030204"/>
                          <a:cs typeface="Times New Roman" panose="02020603050405020304"/>
                        </a:rPr>
                        <a:t>- Autres que basiques (Lys, </a:t>
                      </a:r>
                      <a:r>
                        <a:rPr lang="fr-FR" sz="2400" dirty="0" err="1">
                          <a:latin typeface="Times"/>
                          <a:ea typeface="Calibri" panose="020F0502020204030204"/>
                          <a:cs typeface="Times New Roman" panose="02020603050405020304"/>
                        </a:rPr>
                        <a:t>Arg</a:t>
                      </a:r>
                      <a:r>
                        <a:rPr lang="fr-FR" sz="2400" dirty="0">
                          <a:latin typeface="Times"/>
                          <a:ea typeface="Calibri" panose="020F0502020204030204"/>
                          <a:cs typeface="Times New Roman" panose="02020603050405020304"/>
                        </a:rPr>
                        <a:t>).</a:t>
                      </a:r>
                      <a:endParaRPr lang="fr-FR" sz="2400" dirty="0">
                        <a:latin typeface="Calibri" panose="020F0502020204030204"/>
                        <a:ea typeface="Calibri" panose="020F0502020204030204"/>
                        <a:cs typeface="Arial" panose="020B0604020202020204"/>
                      </a:endParaRPr>
                    </a:p>
                    <a:p>
                      <a:pPr algn="justLow">
                        <a:lnSpc>
                          <a:spcPct val="100000"/>
                        </a:lnSpc>
                        <a:spcAft>
                          <a:spcPts val="0"/>
                        </a:spcAft>
                      </a:pPr>
                      <a:r>
                        <a:rPr lang="fr-FR" sz="2400" dirty="0">
                          <a:latin typeface="Times"/>
                          <a:ea typeface="Calibri" panose="020F0502020204030204"/>
                          <a:cs typeface="Times New Roman" panose="02020603050405020304"/>
                        </a:rPr>
                        <a:t>- Arrêtée par Pro.</a:t>
                      </a:r>
                      <a:endParaRPr lang="fr-FR" sz="2400" dirty="0">
                        <a:latin typeface="Calibri" panose="020F0502020204030204"/>
                        <a:ea typeface="Calibri" panose="020F0502020204030204"/>
                        <a:cs typeface="Arial" panose="020B0604020202020204"/>
                      </a:endParaRPr>
                    </a:p>
                  </a:txBody>
                  <a:tcPr marL="63666" marR="63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374333"/>
            <a:ext cx="9144000" cy="3813175"/>
          </a:xfrm>
        </p:spPr>
        <p:txBody>
          <a:bodyPr vert="horz" wrap="square" lIns="91440" tIns="45720" rIns="91440" bIns="45720" numCol="1" anchor="t" anchorCtr="0" compatLnSpc="1"/>
          <a:lstStyle/>
          <a:p>
            <a:pPr marR="0" lvl="3" algn="l" defTabSz="914400" rtl="0" eaLnBrk="0" fontAlgn="base" latinLnBrk="0" hangingPunct="0">
              <a:lnSpc>
                <a:spcPct val="100000"/>
              </a:lnSpc>
              <a:spcBef>
                <a:spcPct val="20000"/>
              </a:spcBef>
              <a:spcAft>
                <a:spcPct val="0"/>
              </a:spcAft>
              <a:buClrTx/>
              <a:buSzTx/>
              <a:buFont typeface="Wingdings" panose="05000000000000000000" charset="0"/>
              <a:buChar char="Ø"/>
              <a:defRPr/>
            </a:pPr>
            <a:r>
              <a:rPr kumimoji="0" lang="fr-FR" sz="28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Résidu C-terminal</a:t>
            </a:r>
            <a:endParaRPr kumimoji="0" lang="fr-FR" sz="2800" b="0"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1"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 hydrolyse chimique:</a:t>
            </a:r>
            <a:endParaRPr kumimoji="0" lang="fr-FR" sz="2800" b="1" i="0"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1- La Réaction avec l'Hydrazine ou l’</a:t>
            </a:r>
            <a:r>
              <a:rPr kumimoji="0" lang="fr-FR" sz="2800" b="1" i="0" u="none" strike="noStrike" kern="1200" cap="none" spc="0" normalizeH="0" baseline="0" noProof="0" dirty="0" err="1"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Hydrazinolyse</a:t>
            </a: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t>
            </a:r>
            <a:endPar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L'Hydrazine (H</a:t>
            </a:r>
            <a:r>
              <a:rPr kumimoji="0" lang="fr-FR" sz="24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N-NH</a:t>
            </a:r>
            <a:r>
              <a:rPr kumimoji="0" lang="fr-FR" sz="24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coupe toutes les liaisons peptidiques en les transformant en </a:t>
            </a:r>
            <a:r>
              <a:rPr kumimoji="0" lang="fr-FR" sz="24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Hydrazide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à l'exception de l'</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C-terminal qui reste sous forme libre.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6" name="Image 20"/>
          <p:cNvPicPr>
            <a:picLocks noChangeAspect="1"/>
          </p:cNvPicPr>
          <p:nvPr/>
        </p:nvPicPr>
        <p:blipFill>
          <a:blip r:embed="rId2">
            <a:lum bright="-6000" contrast="18000"/>
          </a:blip>
          <a:stretch>
            <a:fillRect/>
          </a:stretch>
        </p:blipFill>
        <p:spPr>
          <a:xfrm>
            <a:off x="-52387" y="4071938"/>
            <a:ext cx="9182100" cy="22748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95" name="Rectangle 63"/>
          <p:cNvSpPr/>
          <p:nvPr/>
        </p:nvSpPr>
        <p:spPr>
          <a:xfrm>
            <a:off x="5165725" y="4377055"/>
            <a:ext cx="1219835" cy="682625"/>
          </a:xfrm>
          <a:prstGeom prst="rect">
            <a:avLst/>
          </a:prstGeom>
          <a:solidFill>
            <a:srgbClr val="99CCFF"/>
          </a:solidFill>
          <a:ln w="9525">
            <a:noFill/>
          </a:ln>
        </p:spPr>
        <p:txBody>
          <a:bodyPr wrap="none" anchor="ctr" anchorCtr="0"/>
          <a:p>
            <a:endParaRPr sz="1800" dirty="0">
              <a:latin typeface="Arial" panose="020B0604020202020204" pitchFamily="34" charset="0"/>
            </a:endParaRPr>
          </a:p>
        </p:txBody>
      </p:sp>
      <p:sp>
        <p:nvSpPr>
          <p:cNvPr id="4" name="Espace réservé du contenu 2"/>
          <p:cNvSpPr>
            <a:spLocks noGrp="1"/>
          </p:cNvSpPr>
          <p:nvPr>
            <p:ph idx="1" hasCustomPrompt="1"/>
          </p:nvPr>
        </p:nvSpPr>
        <p:spPr>
          <a:xfrm>
            <a:off x="285750" y="22225"/>
            <a:ext cx="8531225" cy="334803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buClr>
                <a:schemeClr val="hlink"/>
              </a:buClr>
              <a:buSzPct val="90000"/>
              <a:buFont typeface="Wingdings" panose="05000000000000000000" pitchFamily="2" charset="2"/>
              <a:buBlip>
                <a:blip r:embed="rId1"/>
              </a:buBlip>
              <a:defRPr/>
            </a:pPr>
            <a:r>
              <a:rPr kumimoji="0" lang="fr-FR" sz="2800" b="1" i="0" u="none" strike="noStrike" kern="120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2- </a:t>
            </a:r>
            <a:r>
              <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Treatment with Lithium Borohydride (LiBH</a:t>
            </a:r>
            <a:r>
              <a:rPr kumimoji="0" lang="fr-FR" sz="2800" b="1" i="0" u="none" strike="noStrike" kern="1200" cap="none" spc="0" normalizeH="0" baseline="-2500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4</a:t>
            </a:r>
            <a:r>
              <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a:t>
            </a:r>
            <a:endParaRPr kumimoji="0" lang="fr-FR" sz="2800" b="1" i="0" u="none" strike="noStrike" kern="1200" cap="none" spc="0" normalizeH="0" baseline="0" noProof="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C'est une réaction de réduction du groupe carboxyle du résidu C-terminal, suivi d'une hydrolyse complète. Le résidu C-terminal sera identifié en tant qu’un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amino</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-alcool.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pSp>
        <p:nvGrpSpPr>
          <p:cNvPr id="21" name="Grouper 20"/>
          <p:cNvGrpSpPr/>
          <p:nvPr/>
        </p:nvGrpSpPr>
        <p:grpSpPr>
          <a:xfrm>
            <a:off x="3291840" y="3767455"/>
            <a:ext cx="2990850" cy="2353310"/>
            <a:chOff x="5184" y="5933"/>
            <a:chExt cx="4710" cy="3706"/>
          </a:xfrm>
        </p:grpSpPr>
        <p:grpSp>
          <p:nvGrpSpPr>
            <p:cNvPr id="3" name="Group 53"/>
            <p:cNvGrpSpPr/>
            <p:nvPr/>
          </p:nvGrpSpPr>
          <p:grpSpPr>
            <a:xfrm rot="0">
              <a:off x="5184" y="5933"/>
              <a:ext cx="4710" cy="2903"/>
              <a:chOff x="1762" y="2450"/>
              <a:chExt cx="1884" cy="1161"/>
            </a:xfrm>
          </p:grpSpPr>
          <p:grpSp>
            <p:nvGrpSpPr>
              <p:cNvPr id="6" name="Group 25"/>
              <p:cNvGrpSpPr/>
              <p:nvPr/>
            </p:nvGrpSpPr>
            <p:grpSpPr>
              <a:xfrm>
                <a:off x="2421" y="2450"/>
                <a:ext cx="254" cy="1161"/>
                <a:chOff x="1432" y="3452"/>
                <a:chExt cx="254" cy="1161"/>
              </a:xfrm>
            </p:grpSpPr>
            <p:sp>
              <p:nvSpPr>
                <p:cNvPr id="7" name="Text Box 26"/>
                <p:cNvSpPr txBox="1"/>
                <p:nvPr/>
              </p:nvSpPr>
              <p:spPr>
                <a:xfrm>
                  <a:off x="1447" y="4354"/>
                  <a:ext cx="235" cy="259"/>
                </a:xfrm>
                <a:prstGeom prst="rect">
                  <a:avLst/>
                </a:prstGeom>
                <a:noFill/>
                <a:ln w="9525">
                  <a:noFill/>
                </a:ln>
              </p:spPr>
              <p:txBody>
                <a:bodyPr wrap="none">
                  <a:spAutoFit/>
                </a:bodyPr>
                <a:p>
                  <a:r>
                    <a:rPr lang="fr-FR" sz="3200" b="1" baseline="30000" dirty="0">
                      <a:solidFill>
                        <a:schemeClr val="tx1"/>
                      </a:solidFill>
                      <a:latin typeface="Arial" panose="020B0604020202020204" pitchFamily="34" charset="0"/>
                    </a:rPr>
                    <a:t>R</a:t>
                  </a:r>
                  <a:endParaRPr lang="fr-FR" sz="3200" b="1" baseline="30000" dirty="0">
                    <a:solidFill>
                      <a:schemeClr val="tx1"/>
                    </a:solidFill>
                    <a:latin typeface="Arial" panose="020B0604020202020204" pitchFamily="34" charset="0"/>
                  </a:endParaRPr>
                </a:p>
              </p:txBody>
            </p:sp>
            <p:sp>
              <p:nvSpPr>
                <p:cNvPr id="8" name="Text Box 27"/>
                <p:cNvSpPr txBox="1"/>
                <p:nvPr/>
              </p:nvSpPr>
              <p:spPr>
                <a:xfrm>
                  <a:off x="1437" y="3452"/>
                  <a:ext cx="235" cy="259"/>
                </a:xfrm>
                <a:prstGeom prst="rect">
                  <a:avLst/>
                </a:prstGeom>
                <a:noFill/>
                <a:ln w="9525">
                  <a:noFill/>
                </a:ln>
              </p:spPr>
              <p:txBody>
                <a:bodyPr wrap="none">
                  <a:spAutoFit/>
                </a:bodyPr>
                <a:p>
                  <a:r>
                    <a:rPr lang="fr-FR" sz="3200" b="1" baseline="30000" dirty="0">
                      <a:latin typeface="Arial" panose="020B0604020202020204" pitchFamily="34" charset="0"/>
                    </a:rPr>
                    <a:t>H</a:t>
                  </a:r>
                  <a:endParaRPr lang="fr-FR" sz="3200" b="1" baseline="30000" dirty="0">
                    <a:latin typeface="Arial" panose="020B0604020202020204" pitchFamily="34" charset="0"/>
                  </a:endParaRPr>
                </a:p>
              </p:txBody>
            </p:sp>
            <p:sp>
              <p:nvSpPr>
                <p:cNvPr id="10" name="Text Box 28"/>
                <p:cNvSpPr txBox="1"/>
                <p:nvPr/>
              </p:nvSpPr>
              <p:spPr>
                <a:xfrm>
                  <a:off x="1432" y="3923"/>
                  <a:ext cx="254" cy="290"/>
                </a:xfrm>
                <a:prstGeom prst="rect">
                  <a:avLst/>
                </a:prstGeom>
                <a:noFill/>
                <a:ln w="9525">
                  <a:noFill/>
                </a:ln>
              </p:spPr>
              <p:txBody>
                <a:bodyPr wrap="none">
                  <a:spAutoFit/>
                </a:bodyPr>
                <a:p>
                  <a:r>
                    <a:rPr b="1" dirty="0">
                      <a:latin typeface="Arial" panose="020B0604020202020204" pitchFamily="34" charset="0"/>
                    </a:rPr>
                    <a:t>C</a:t>
                  </a:r>
                  <a:endParaRPr lang="fr-FR" b="1" dirty="0">
                    <a:latin typeface="Arial" panose="020B0604020202020204" pitchFamily="34" charset="0"/>
                  </a:endParaRPr>
                </a:p>
              </p:txBody>
            </p:sp>
            <p:sp>
              <p:nvSpPr>
                <p:cNvPr id="11" name="Line 29"/>
                <p:cNvSpPr/>
                <p:nvPr/>
              </p:nvSpPr>
              <p:spPr>
                <a:xfrm>
                  <a:off x="1558" y="4159"/>
                  <a:ext cx="0" cy="227"/>
                </a:xfrm>
                <a:prstGeom prst="line">
                  <a:avLst/>
                </a:prstGeom>
                <a:ln w="38100" cap="flat" cmpd="sng">
                  <a:solidFill>
                    <a:schemeClr val="tx1"/>
                  </a:solidFill>
                  <a:prstDash val="solid"/>
                  <a:headEnd type="none" w="med" len="med"/>
                  <a:tailEnd type="none" w="med" len="med"/>
                </a:ln>
              </p:spPr>
            </p:sp>
            <p:sp>
              <p:nvSpPr>
                <p:cNvPr id="12" name="Line 30"/>
                <p:cNvSpPr/>
                <p:nvPr/>
              </p:nvSpPr>
              <p:spPr>
                <a:xfrm>
                  <a:off x="1558" y="3725"/>
                  <a:ext cx="0" cy="227"/>
                </a:xfrm>
                <a:prstGeom prst="line">
                  <a:avLst/>
                </a:prstGeom>
                <a:ln w="38100" cap="flat" cmpd="sng">
                  <a:solidFill>
                    <a:schemeClr val="tx1"/>
                  </a:solidFill>
                  <a:prstDash val="solid"/>
                  <a:headEnd type="none" w="med" len="med"/>
                  <a:tailEnd type="none" w="med" len="med"/>
                </a:ln>
              </p:spPr>
            </p:sp>
          </p:grpSp>
          <p:grpSp>
            <p:nvGrpSpPr>
              <p:cNvPr id="13" name="Group 46"/>
              <p:cNvGrpSpPr/>
              <p:nvPr/>
            </p:nvGrpSpPr>
            <p:grpSpPr>
              <a:xfrm>
                <a:off x="2637" y="2912"/>
                <a:ext cx="1009" cy="290"/>
                <a:chOff x="2646" y="2912"/>
                <a:chExt cx="1009" cy="290"/>
              </a:xfrm>
            </p:grpSpPr>
            <p:sp>
              <p:nvSpPr>
                <p:cNvPr id="14" name="Text Box 40"/>
                <p:cNvSpPr txBox="1"/>
                <p:nvPr/>
              </p:nvSpPr>
              <p:spPr>
                <a:xfrm>
                  <a:off x="2905" y="2912"/>
                  <a:ext cx="750" cy="290"/>
                </a:xfrm>
                <a:prstGeom prst="rect">
                  <a:avLst/>
                </a:prstGeom>
                <a:noFill/>
                <a:ln w="9525">
                  <a:noFill/>
                </a:ln>
              </p:spPr>
              <p:txBody>
                <a:bodyPr wrap="none">
                  <a:spAutoFit/>
                </a:bodyPr>
                <a:p>
                  <a:r>
                    <a:rPr lang="fr-FR" b="1" dirty="0">
                      <a:solidFill>
                        <a:srgbClr val="FF0000"/>
                      </a:solidFill>
                      <a:latin typeface="Arial" panose="020B0604020202020204" pitchFamily="34" charset="0"/>
                    </a:rPr>
                    <a:t>CH</a:t>
                  </a:r>
                  <a:r>
                    <a:rPr lang="fr-FR" b="1" baseline="-25000" dirty="0">
                      <a:solidFill>
                        <a:srgbClr val="FF0000"/>
                      </a:solidFill>
                      <a:latin typeface="Arial" panose="020B0604020202020204" pitchFamily="34" charset="0"/>
                    </a:rPr>
                    <a:t>2</a:t>
                  </a:r>
                  <a:r>
                    <a:rPr lang="fr-FR" b="1" dirty="0">
                      <a:solidFill>
                        <a:srgbClr val="FF0000"/>
                      </a:solidFill>
                      <a:latin typeface="Arial" panose="020B0604020202020204" pitchFamily="34" charset="0"/>
                    </a:rPr>
                    <a:t>OH</a:t>
                  </a:r>
                  <a:endParaRPr lang="fr-FR" b="1" baseline="-25000" dirty="0">
                    <a:solidFill>
                      <a:srgbClr val="FF0000"/>
                    </a:solidFill>
                    <a:latin typeface="Arial" panose="020B0604020202020204" pitchFamily="34" charset="0"/>
                  </a:endParaRPr>
                </a:p>
              </p:txBody>
            </p:sp>
            <p:sp>
              <p:nvSpPr>
                <p:cNvPr id="15" name="Line 42"/>
                <p:cNvSpPr/>
                <p:nvPr/>
              </p:nvSpPr>
              <p:spPr>
                <a:xfrm>
                  <a:off x="2646" y="3065"/>
                  <a:ext cx="283" cy="0"/>
                </a:xfrm>
                <a:prstGeom prst="line">
                  <a:avLst/>
                </a:prstGeom>
                <a:ln w="38100" cap="flat" cmpd="sng">
                  <a:solidFill>
                    <a:schemeClr val="tx1"/>
                  </a:solidFill>
                  <a:prstDash val="solid"/>
                  <a:headEnd type="none" w="med" len="med"/>
                  <a:tailEnd type="none" w="med" len="med"/>
                </a:ln>
              </p:spPr>
            </p:sp>
          </p:grpSp>
          <p:grpSp>
            <p:nvGrpSpPr>
              <p:cNvPr id="16" name="Group 45"/>
              <p:cNvGrpSpPr/>
              <p:nvPr/>
            </p:nvGrpSpPr>
            <p:grpSpPr>
              <a:xfrm>
                <a:off x="1762" y="2921"/>
                <a:ext cx="692" cy="290"/>
                <a:chOff x="1762" y="2921"/>
                <a:chExt cx="692" cy="290"/>
              </a:xfrm>
            </p:grpSpPr>
            <p:sp>
              <p:nvSpPr>
                <p:cNvPr id="17" name="Text Box 39"/>
                <p:cNvSpPr txBox="1"/>
                <p:nvPr/>
              </p:nvSpPr>
              <p:spPr>
                <a:xfrm>
                  <a:off x="1762" y="2921"/>
                  <a:ext cx="462" cy="290"/>
                </a:xfrm>
                <a:prstGeom prst="rect">
                  <a:avLst/>
                </a:prstGeom>
                <a:noFill/>
                <a:ln w="9525">
                  <a:noFill/>
                </a:ln>
              </p:spPr>
              <p:txBody>
                <a:bodyPr wrap="none">
                  <a:spAutoFit/>
                </a:bodyPr>
                <a:p>
                  <a:r>
                    <a:rPr lang="fr-FR" b="1" dirty="0">
                      <a:solidFill>
                        <a:schemeClr val="tx2"/>
                      </a:solidFill>
                      <a:latin typeface="Arial" panose="020B0604020202020204" pitchFamily="34" charset="0"/>
                    </a:rPr>
                    <a:t>N</a:t>
                  </a:r>
                  <a:r>
                    <a:rPr lang="fr-FR" b="1" baseline="-25000" dirty="0">
                      <a:solidFill>
                        <a:schemeClr val="tx2"/>
                      </a:solidFill>
                      <a:latin typeface="Arial" panose="020B0604020202020204" pitchFamily="34" charset="0"/>
                    </a:rPr>
                    <a:t>2</a:t>
                  </a:r>
                  <a:r>
                    <a:rPr lang="fr-FR" b="1" dirty="0">
                      <a:solidFill>
                        <a:schemeClr val="tx2"/>
                      </a:solidFill>
                      <a:latin typeface="Arial" panose="020B0604020202020204" pitchFamily="34" charset="0"/>
                    </a:rPr>
                    <a:t>H</a:t>
                  </a:r>
                  <a:endParaRPr lang="fr-FR" b="1" dirty="0">
                    <a:solidFill>
                      <a:schemeClr val="tx2"/>
                    </a:solidFill>
                    <a:latin typeface="Arial" panose="020B0604020202020204" pitchFamily="34" charset="0"/>
                  </a:endParaRPr>
                </a:p>
              </p:txBody>
            </p:sp>
            <p:sp>
              <p:nvSpPr>
                <p:cNvPr id="18" name="Line 44"/>
                <p:cNvSpPr/>
                <p:nvPr/>
              </p:nvSpPr>
              <p:spPr>
                <a:xfrm>
                  <a:off x="2171" y="3058"/>
                  <a:ext cx="283" cy="0"/>
                </a:xfrm>
                <a:prstGeom prst="line">
                  <a:avLst/>
                </a:prstGeom>
                <a:ln w="38100" cap="flat" cmpd="sng">
                  <a:solidFill>
                    <a:schemeClr val="tx1"/>
                  </a:solidFill>
                  <a:prstDash val="solid"/>
                  <a:headEnd type="none" w="med" len="med"/>
                  <a:tailEnd type="none" w="med" len="med"/>
                </a:ln>
              </p:spPr>
            </p:sp>
          </p:grpSp>
        </p:grpSp>
        <p:sp>
          <p:nvSpPr>
            <p:cNvPr id="20" name="Zone de texte 19"/>
            <p:cNvSpPr txBox="1"/>
            <p:nvPr/>
          </p:nvSpPr>
          <p:spPr>
            <a:xfrm>
              <a:off x="5516" y="8603"/>
              <a:ext cx="3268" cy="1036"/>
            </a:xfrm>
            <a:prstGeom prst="rect">
              <a:avLst/>
            </a:prstGeom>
            <a:noFill/>
          </p:spPr>
          <p:txBody>
            <a:bodyPr wrap="square" rtlCol="0" anchor="t">
              <a:noAutofit/>
            </a:bodyPr>
            <a:p>
              <a:r>
                <a:rPr lang="fr-FR" b="1" kern="0" noProof="0" dirty="0" err="1" smtClean="0">
                  <a:ln>
                    <a:noFill/>
                  </a:ln>
                  <a:effectLst>
                    <a:outerShdw blurRad="38100" dist="38100" dir="2700000" algn="tl">
                      <a:srgbClr val="000000"/>
                    </a:outerShdw>
                  </a:effectLst>
                  <a:uLnTx/>
                  <a:uFillTx/>
                  <a:latin typeface="+mn-lt"/>
                  <a:cs typeface="MS PGothic" panose="020B0600070205080204" pitchFamily="34" charset="-128"/>
                  <a:sym typeface="+mn-ea"/>
                </a:rPr>
                <a:t>Amino</a:t>
              </a:r>
              <a:r>
                <a:rPr lang="fr-FR" b="1" kern="0" noProof="0" dirty="0" smtClean="0">
                  <a:ln>
                    <a:noFill/>
                  </a:ln>
                  <a:effectLst>
                    <a:outerShdw blurRad="38100" dist="38100" dir="2700000" algn="tl">
                      <a:srgbClr val="000000"/>
                    </a:outerShdw>
                  </a:effectLst>
                  <a:uLnTx/>
                  <a:uFillTx/>
                  <a:latin typeface="+mn-lt"/>
                  <a:cs typeface="MS PGothic" panose="020B0600070205080204" pitchFamily="34" charset="-128"/>
                  <a:sym typeface="+mn-ea"/>
                </a:rPr>
                <a:t>-alcool</a:t>
              </a:r>
              <a:endParaRPr lang="fr-FR" altLang="en-US" b="1" kern="0" noProof="0" dirty="0" smtClean="0">
                <a:ln>
                  <a:noFill/>
                </a:ln>
                <a:effectLst>
                  <a:outerShdw blurRad="38100" dist="38100" dir="2700000" algn="tl">
                    <a:srgbClr val="000000"/>
                  </a:outerShdw>
                </a:effectLst>
                <a:uLnTx/>
                <a:uFillTx/>
                <a:latin typeface="+mn-lt"/>
                <a:cs typeface="MS PGothic" panose="020B0600070205080204" pitchFamily="34" charset="-128"/>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95"/>
                                        </p:tgtEl>
                                        <p:attrNameLst>
                                          <p:attrName>style.visibility</p:attrName>
                                        </p:attrNameLst>
                                      </p:cBhvr>
                                      <p:to>
                                        <p:strVal val="visible"/>
                                      </p:to>
                                    </p:set>
                                    <p:animEffect transition="in" filter="checkerboard(across)">
                                      <p:cBhvr>
                                        <p:cTn id="7" dur="500"/>
                                        <p:tgtEl>
                                          <p:spTgt spid="18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5"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14313" y="214313"/>
            <a:ext cx="8929688" cy="2460625"/>
          </a:xfrm>
        </p:spPr>
        <p:txBody>
          <a:bodyPr vert="horz" wrap="square" lIns="91440" tIns="45720" rIns="91440" bIns="45720" numCol="1" anchor="t" anchorCtr="0" compatLnSpc="1"/>
          <a:lstStyle/>
          <a:p>
            <a:pPr marR="0" lvl="3" algn="l" defTabSz="914400" rtl="0" eaLnBrk="0" fontAlgn="base" latinLnBrk="0" hangingPunct="0">
              <a:lnSpc>
                <a:spcPct val="100000"/>
              </a:lnSpc>
              <a:spcBef>
                <a:spcPct val="20000"/>
              </a:spcBef>
              <a:spcAft>
                <a:spcPct val="0"/>
              </a:spcAft>
              <a:buClrTx/>
              <a:buSzTx/>
              <a:buFont typeface="Wingdings" panose="05000000000000000000" charset="0"/>
              <a:buChar char="Ø"/>
              <a:defRPr/>
            </a:pPr>
            <a:r>
              <a:rPr kumimoji="0" lang="fr-FR" sz="2800" b="1"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Résidu C-terminal</a:t>
            </a:r>
            <a:endParaRPr kumimoji="0" lang="fr-FR" sz="2800" b="0"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1"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 hydrolyse enzymatique:</a:t>
            </a:r>
            <a:endParaRPr kumimoji="0" lang="fr-FR" sz="2800" b="1" i="0" u="sng"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lébiration</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 l'</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C-terminal et l'hydrolyse de la dernière liaison peptidique assurées par les carboxypeptidases </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(exopeptidases).</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aphicFrame>
        <p:nvGraphicFramePr>
          <p:cNvPr id="5" name="Tableau 4"/>
          <p:cNvGraphicFramePr>
            <a:graphicFrameLocks noGrp="1"/>
          </p:cNvGraphicFramePr>
          <p:nvPr/>
        </p:nvGraphicFramePr>
        <p:xfrm>
          <a:off x="0" y="3359150"/>
          <a:ext cx="9144000" cy="2986105"/>
        </p:xfrm>
        <a:graphic>
          <a:graphicData uri="http://schemas.openxmlformats.org/drawingml/2006/table">
            <a:tbl>
              <a:tblPr/>
              <a:tblGrid>
                <a:gridCol w="2657230"/>
                <a:gridCol w="3179365"/>
                <a:gridCol w="3307404"/>
              </a:tblGrid>
              <a:tr h="597221">
                <a:tc gridSpan="2">
                  <a:txBody>
                    <a:bodyPr/>
                    <a:lstStyle/>
                    <a:p>
                      <a:pPr algn="ctr">
                        <a:lnSpc>
                          <a:spcPct val="150000"/>
                        </a:lnSpc>
                        <a:spcAft>
                          <a:spcPts val="0"/>
                        </a:spcAft>
                      </a:pPr>
                      <a:r>
                        <a:rPr lang="fr-FR" sz="2000" b="1" dirty="0">
                          <a:solidFill>
                            <a:srgbClr val="FFFFFF"/>
                          </a:solidFill>
                          <a:latin typeface="Times"/>
                          <a:ea typeface="Calibri" panose="020F0502020204030204"/>
                          <a:cs typeface="Times New Roman" panose="02020603050405020304"/>
                        </a:rPr>
                        <a:t>Nom</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cPr/>
                </a:tc>
                <a:tc>
                  <a:txBody>
                    <a:bodyPr/>
                    <a:lstStyle/>
                    <a:p>
                      <a:pPr algn="ctr">
                        <a:lnSpc>
                          <a:spcPct val="150000"/>
                        </a:lnSpc>
                        <a:spcAft>
                          <a:spcPts val="0"/>
                        </a:spcAft>
                      </a:pPr>
                      <a:r>
                        <a:rPr lang="fr-FR" sz="2000" b="1" dirty="0">
                          <a:solidFill>
                            <a:srgbClr val="FFFFFF"/>
                          </a:solidFill>
                          <a:latin typeface="Times"/>
                          <a:ea typeface="Calibri" panose="020F0502020204030204"/>
                          <a:cs typeface="Times New Roman" panose="02020603050405020304"/>
                        </a:rPr>
                        <a:t>Particularité</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597221">
                <a:tc rowSpan="4">
                  <a:txBody>
                    <a:bodyPr/>
                    <a:lstStyle/>
                    <a:p>
                      <a:pPr algn="ctr">
                        <a:lnSpc>
                          <a:spcPct val="150000"/>
                        </a:lnSpc>
                        <a:spcAft>
                          <a:spcPts val="0"/>
                        </a:spcAft>
                      </a:pPr>
                      <a:r>
                        <a:rPr lang="fr-FR" sz="2000" b="1" dirty="0">
                          <a:latin typeface="Times"/>
                          <a:ea typeface="Calibri" panose="020F0502020204030204"/>
                          <a:cs typeface="Times New Roman" panose="02020603050405020304"/>
                        </a:rPr>
                        <a:t>Carboxypeptidase</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A (pancréas de bœuf)</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 sauf </a:t>
                      </a:r>
                      <a:r>
                        <a:rPr lang="fr-FR" sz="2000" b="1" dirty="0" smtClean="0">
                          <a:latin typeface="Times"/>
                          <a:ea typeface="Calibri" panose="020F0502020204030204"/>
                          <a:cs typeface="Times New Roman" panose="02020603050405020304"/>
                        </a:rPr>
                        <a:t>RC</a:t>
                      </a:r>
                      <a:r>
                        <a:rPr lang="fr-FR" sz="2000" b="1" baseline="0" dirty="0" smtClean="0">
                          <a:latin typeface="Times"/>
                          <a:ea typeface="Calibri" panose="020F0502020204030204"/>
                          <a:cs typeface="Times New Roman" panose="02020603050405020304"/>
                        </a:rPr>
                        <a:t> </a:t>
                      </a:r>
                      <a:r>
                        <a:rPr lang="fr-FR" sz="2000" b="1" dirty="0" smtClean="0">
                          <a:latin typeface="Times"/>
                          <a:ea typeface="Calibri" panose="020F0502020204030204"/>
                          <a:cs typeface="Times New Roman" panose="02020603050405020304"/>
                        </a:rPr>
                        <a:t>basiques, </a:t>
                      </a:r>
                      <a:r>
                        <a:rPr lang="fr-FR" sz="2000" b="1" dirty="0">
                          <a:latin typeface="Times"/>
                          <a:ea typeface="Calibri" panose="020F0502020204030204"/>
                          <a:cs typeface="Times New Roman" panose="02020603050405020304"/>
                        </a:rPr>
                        <a:t>Pro.</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21">
                <a:tc vMerge="1">
                  <a:tcPr/>
                </a:tc>
                <a:tc>
                  <a:txBody>
                    <a:bodyPr/>
                    <a:lstStyle/>
                    <a:p>
                      <a:pPr>
                        <a:lnSpc>
                          <a:spcPct val="150000"/>
                        </a:lnSpc>
                        <a:spcAft>
                          <a:spcPts val="0"/>
                        </a:spcAft>
                      </a:pPr>
                      <a:r>
                        <a:rPr lang="fr-FR" sz="2000" b="1" dirty="0">
                          <a:latin typeface="Times"/>
                          <a:ea typeface="Calibri" panose="020F0502020204030204"/>
                          <a:cs typeface="Times New Roman" panose="02020603050405020304"/>
                        </a:rPr>
                        <a:t>B (pancréas de bœuf)</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 </a:t>
                      </a:r>
                      <a:r>
                        <a:rPr lang="fr-FR" sz="2000" b="1" dirty="0" smtClean="0">
                          <a:latin typeface="Times"/>
                          <a:ea typeface="Calibri" panose="020F0502020204030204"/>
                          <a:cs typeface="Times New Roman" panose="02020603050405020304"/>
                        </a:rPr>
                        <a:t>RC basiques,</a:t>
                      </a:r>
                      <a:r>
                        <a:rPr lang="fr-FR" sz="2000" b="1" baseline="0" dirty="0" smtClean="0">
                          <a:latin typeface="Times"/>
                          <a:ea typeface="Calibri" panose="020F0502020204030204"/>
                          <a:cs typeface="Times New Roman" panose="02020603050405020304"/>
                        </a:rPr>
                        <a:t> Pro</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21">
                <a:tc vMerge="1">
                  <a:tcPr/>
                </a:tc>
                <a:tc>
                  <a:txBody>
                    <a:bodyPr/>
                    <a:lstStyle/>
                    <a:p>
                      <a:pPr>
                        <a:lnSpc>
                          <a:spcPct val="150000"/>
                        </a:lnSpc>
                        <a:spcAft>
                          <a:spcPts val="0"/>
                        </a:spcAft>
                      </a:pPr>
                      <a:r>
                        <a:rPr lang="fr-FR" sz="2000" b="1" dirty="0">
                          <a:latin typeface="Times"/>
                          <a:ea typeface="Calibri" panose="020F0502020204030204"/>
                          <a:cs typeface="Times New Roman" panose="02020603050405020304"/>
                        </a:rPr>
                        <a:t>C (feuilles de citronnier)</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smtClean="0">
                          <a:latin typeface="Times"/>
                          <a:ea typeface="Calibri" panose="020F0502020204030204"/>
                          <a:cs typeface="Times New Roman" panose="02020603050405020304"/>
                        </a:rPr>
                        <a:t>Tous RC</a:t>
                      </a:r>
                      <a:endParaRPr lang="fr-FR" sz="2000" b="1" dirty="0">
                        <a:latin typeface="Times"/>
                        <a:ea typeface="Calibri" panose="020F05020202040302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221">
                <a:tc vMerge="1">
                  <a:tcPr/>
                </a:tc>
                <a:tc>
                  <a:txBody>
                    <a:bodyPr/>
                    <a:lstStyle/>
                    <a:p>
                      <a:pPr>
                        <a:lnSpc>
                          <a:spcPct val="150000"/>
                        </a:lnSpc>
                        <a:spcAft>
                          <a:spcPts val="0"/>
                        </a:spcAft>
                      </a:pPr>
                      <a:r>
                        <a:rPr lang="fr-FR" sz="2000" b="1" dirty="0">
                          <a:latin typeface="Times"/>
                          <a:ea typeface="Calibri" panose="020F0502020204030204"/>
                          <a:cs typeface="Times New Roman" panose="02020603050405020304"/>
                        </a:rPr>
                        <a:t>P (moisissure)</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fr-FR" sz="2000" b="1" dirty="0">
                          <a:latin typeface="Times"/>
                          <a:ea typeface="Calibri" panose="020F0502020204030204"/>
                          <a:cs typeface="Times New Roman" panose="02020603050405020304"/>
                        </a:rPr>
                        <a:t>- sauf </a:t>
                      </a:r>
                      <a:r>
                        <a:rPr lang="fr-FR" sz="2000" b="1" dirty="0" err="1">
                          <a:latin typeface="Times"/>
                          <a:ea typeface="Calibri" panose="020F0502020204030204"/>
                          <a:cs typeface="Times New Roman" panose="02020603050405020304"/>
                        </a:rPr>
                        <a:t>Ser</a:t>
                      </a:r>
                      <a:r>
                        <a:rPr lang="fr-FR" sz="2000" b="1" dirty="0">
                          <a:latin typeface="Times"/>
                          <a:ea typeface="Calibri" panose="020F0502020204030204"/>
                          <a:cs typeface="Times New Roman" panose="02020603050405020304"/>
                        </a:rPr>
                        <a:t> et </a:t>
                      </a:r>
                      <a:r>
                        <a:rPr lang="fr-FR" sz="2000" b="1" dirty="0" err="1">
                          <a:latin typeface="Times"/>
                          <a:ea typeface="Calibri" panose="020F0502020204030204"/>
                          <a:cs typeface="Times New Roman" panose="02020603050405020304"/>
                        </a:rPr>
                        <a:t>Gly</a:t>
                      </a:r>
                      <a:endParaRPr lang="fr-FR" sz="2000" b="1" dirty="0">
                        <a:latin typeface="Calibri" panose="020F0502020204030204"/>
                        <a:ea typeface="Calibri" panose="020F0502020204030204"/>
                        <a:cs typeface="Arial" panose="020B06040202020202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ZoneTexte 5"/>
          <p:cNvSpPr txBox="1">
            <a:spLocks noChangeArrowheads="1"/>
          </p:cNvSpPr>
          <p:nvPr/>
        </p:nvSpPr>
        <p:spPr bwMode="auto">
          <a:xfrm>
            <a:off x="0" y="173038"/>
            <a:ext cx="8501063" cy="522288"/>
          </a:xfrm>
          <a:prstGeom prst="rect">
            <a:avLst/>
          </a:prstGeom>
          <a:noFill/>
          <a:ln w="9525">
            <a:noFill/>
            <a:miter lim="800000"/>
          </a:ln>
        </p:spPr>
        <p:txBody>
          <a:bodyPr>
            <a:spAutoFit/>
          </a:bodyPr>
          <a:lstStyle/>
          <a:p>
            <a:pPr marR="0" defTabSz="914400">
              <a:buClrTx/>
              <a:buSzTx/>
              <a:buFontTx/>
              <a:buNone/>
              <a:defRPr/>
            </a:pPr>
            <a:r>
              <a:rPr kumimoji="0" lang="fr-FR" sz="2800" b="1" kern="120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rPr>
              <a:t>Mode d’action des carboxypeptidases</a:t>
            </a:r>
            <a:endParaRPr kumimoji="0" lang="fr-FR" sz="2800" b="1" kern="120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pic>
        <p:nvPicPr>
          <p:cNvPr id="5" name="Picture 2"/>
          <p:cNvPicPr>
            <a:picLocks noChangeAspect="1"/>
          </p:cNvPicPr>
          <p:nvPr/>
        </p:nvPicPr>
        <p:blipFill>
          <a:blip r:embed="rId1"/>
          <a:stretch>
            <a:fillRect/>
          </a:stretch>
        </p:blipFill>
        <p:spPr>
          <a:xfrm>
            <a:off x="0" y="928688"/>
            <a:ext cx="9144000" cy="5929312"/>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1"/>
          <p:cNvPicPr>
            <a:picLocks noChangeAspect="1"/>
          </p:cNvPicPr>
          <p:nvPr/>
        </p:nvPicPr>
        <p:blipFill>
          <a:blip r:embed="rId1"/>
          <a:stretch>
            <a:fillRect/>
          </a:stretch>
        </p:blipFill>
        <p:spPr>
          <a:xfrm>
            <a:off x="0" y="0"/>
            <a:ext cx="9144000" cy="6858000"/>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31775" y="1287145"/>
            <a:ext cx="8448675" cy="286893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fragmenter la chaîne peptidique en petits morceaux. Pour ce faire: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 Méthodes chimiques</a:t>
            </a:r>
            <a:endPar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1. le traitement par le bromure de cyanogène, CNBr</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coupe le polypeptide au niveau des carboxyles de la méthionine qui devient alors un résidu C-terminal transformé en un résidu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homosérine</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lactone.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6" name="Picture 3"/>
          <p:cNvPicPr>
            <a:picLocks noChangeAspect="1"/>
          </p:cNvPicPr>
          <p:nvPr/>
        </p:nvPicPr>
        <p:blipFill>
          <a:blip r:embed="rId2"/>
          <a:stretch>
            <a:fillRect/>
          </a:stretch>
        </p:blipFill>
        <p:spPr>
          <a:xfrm>
            <a:off x="5080" y="4351655"/>
            <a:ext cx="9138920" cy="2506345"/>
          </a:xfrm>
          <a:prstGeom prst="rect">
            <a:avLst/>
          </a:prstGeom>
          <a:noFill/>
          <a:ln w="12700">
            <a:noFill/>
          </a:ln>
        </p:spPr>
      </p:pic>
      <p:sp>
        <p:nvSpPr>
          <p:cNvPr id="2" name="Zone de texte 1"/>
          <p:cNvSpPr txBox="1"/>
          <p:nvPr/>
        </p:nvSpPr>
        <p:spPr>
          <a:xfrm>
            <a:off x="-656590" y="1270"/>
            <a:ext cx="9079230" cy="1038860"/>
          </a:xfrm>
          <a:prstGeom prst="rect">
            <a:avLst/>
          </a:prstGeom>
          <a:noFill/>
        </p:spPr>
        <p:txBody>
          <a:bodyPr wrap="square" rtlCol="0" anchor="t">
            <a:spAutoFit/>
          </a:bodyPr>
          <a:p>
            <a:pPr marL="914400" marR="0" lvl="2" indent="0" algn="l"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None/>
              <a:defRPr/>
            </a:pPr>
            <a:r>
              <a:rPr lang="fr-FR" sz="2800" b="1" kern="0" noProof="0" dirty="0" smtClean="0">
                <a:ln>
                  <a:noFill/>
                </a:ln>
                <a:solidFill>
                  <a:srgbClr val="00FF00"/>
                </a:solidFill>
                <a:effectLst>
                  <a:outerShdw blurRad="38100" dist="38100" dir="2700000" algn="tl">
                    <a:srgbClr val="000000"/>
                  </a:outerShdw>
                </a:effectLst>
                <a:uLnTx/>
                <a:uFillTx/>
                <a:latin typeface="+mn-lt"/>
                <a:sym typeface="+mn-ea"/>
              </a:rPr>
              <a:t>2- Détermination des résidus intra peptide:</a:t>
            </a:r>
            <a:endPar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endParaRPr>
          </a:p>
          <a:p>
            <a:pPr marL="914400" marR="0" lvl="2" indent="0" algn="l"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None/>
              <a:defRPr/>
            </a:pPr>
            <a:r>
              <a:rPr lang="fr-FR" sz="2800" b="1" kern="0" noProof="0" dirty="0" smtClean="0">
                <a:ln>
                  <a:noFill/>
                </a:ln>
                <a:solidFill>
                  <a:srgbClr val="00FF00"/>
                </a:solidFill>
                <a:effectLst>
                  <a:outerShdw blurRad="38100" dist="38100" dir="2700000" algn="tl">
                    <a:srgbClr val="000000"/>
                  </a:outerShdw>
                </a:effectLst>
                <a:uLnTx/>
                <a:uFillTx/>
                <a:sym typeface="+mn-ea"/>
              </a:rPr>
              <a:t>        fragmentation de la chaîne peptidique:</a:t>
            </a:r>
            <a:endParaRPr lang="fr-FR" altLang="en-US" sz="2800" b="1" kern="0" noProof="0" dirty="0" smtClean="0">
              <a:ln>
                <a:noFill/>
              </a:ln>
              <a:solidFill>
                <a:srgbClr val="00FF00"/>
              </a:solidFill>
              <a:effectLst>
                <a:outerShdw blurRad="38100" dist="38100" dir="2700000" algn="tl">
                  <a:srgbClr val="000000"/>
                </a:outerShdw>
              </a:effectLst>
              <a:uLnTx/>
              <a:uFillTx/>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366713" y="566738"/>
            <a:ext cx="8572500"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 le 2-</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nitro</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-5-</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thiocyanobenzoate</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(NTCB) hydrolyse la liaison peptidique du côté amine de la cystéine.</a:t>
            </a: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None/>
              <a:defRPr/>
            </a:pP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3. l’acide </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performique</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le β </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mercaptoéthanol</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le </a:t>
            </a:r>
            <a:r>
              <a:rPr kumimoji="0" lang="fr-FR" sz="30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dithiothreitol</a:t>
            </a:r>
            <a:r>
              <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sont des produits chimiques qui hydrolysent les ponts disulfures.</a:t>
            </a: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3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2"/>
          <p:cNvPicPr>
            <a:picLocks noChangeAspect="1"/>
          </p:cNvPicPr>
          <p:nvPr/>
        </p:nvPicPr>
        <p:blipFill>
          <a:blip r:embed="rId1"/>
          <a:stretch>
            <a:fillRect/>
          </a:stretch>
        </p:blipFill>
        <p:spPr>
          <a:xfrm>
            <a:off x="0" y="0"/>
            <a:ext cx="9144000" cy="6848475"/>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re 1"/>
          <p:cNvSpPr txBox="1"/>
          <p:nvPr/>
        </p:nvSpPr>
        <p:spPr>
          <a:xfrm>
            <a:off x="0" y="0"/>
            <a:ext cx="5722620" cy="654050"/>
          </a:xfrm>
          <a:prstGeom prst="rect">
            <a:avLst/>
          </a:prstGeom>
        </p:spPr>
        <p:txBody>
          <a:bodyPr/>
          <a:lstStyle/>
          <a:p>
            <a:pPr marL="342900" marR="0" indent="-342900" algn="ctr" defTabSz="914400" fontAlgn="auto">
              <a:spcAft>
                <a:spcPts val="0"/>
              </a:spcAft>
              <a:buClrTx/>
              <a:buSzTx/>
              <a:buFont typeface="Arial" panose="020B0604020202020204" pitchFamily="34" charset="0"/>
              <a:buChar char="•"/>
              <a:defRPr/>
            </a:pPr>
            <a:r>
              <a:rPr dirty="0">
                <a:solidFill>
                  <a:srgbClr val="00FF00"/>
                </a:solidFill>
                <a:latin typeface="Wingdings 2" panose="05020102010507070707" pitchFamily="18" charset="2"/>
                <a:sym typeface="+mn-ea"/>
              </a:rPr>
              <a:t></a:t>
            </a:r>
            <a:r>
              <a:rPr sz="2800" dirty="0">
                <a:solidFill>
                  <a:srgbClr val="FF0000"/>
                </a:solidFill>
                <a:latin typeface="Times New Roman" panose="02020603050405020304" pitchFamily="18" charset="0"/>
                <a:cs typeface="Times New Roman" panose="02020603050405020304" pitchFamily="18" charset="0"/>
                <a:sym typeface="+mn-ea"/>
              </a:rPr>
              <a:t> </a:t>
            </a:r>
            <a:r>
              <a:rPr kumimoji="0" lang="fr-FR" sz="3200" b="1" kern="1200" cap="none" spc="0" normalizeH="0" baseline="0" noProof="0" dirty="0">
                <a:solidFill>
                  <a:srgbClr val="00FF00"/>
                </a:solidFill>
                <a:effectLst>
                  <a:outerShdw blurRad="38100" dist="38100" dir="2700000" algn="tl">
                    <a:srgbClr val="000000"/>
                  </a:outerShdw>
                </a:effectLst>
                <a:ea typeface="+mn-ea"/>
                <a:cs typeface="Arial" panose="020B0604020202020204" pitchFamily="34" charset="0"/>
              </a:rPr>
              <a:t>Different amino acids </a:t>
            </a:r>
            <a:endParaRPr kumimoji="0" lang="fr-FR" sz="3200" b="1" kern="1200" cap="none" spc="0" normalizeH="0" baseline="0" noProof="0" dirty="0">
              <a:solidFill>
                <a:srgbClr val="00FF00"/>
              </a:solidFill>
              <a:effectLst>
                <a:outerShdw blurRad="38100" dist="38100" dir="2700000" algn="tl">
                  <a:srgbClr val="000000"/>
                </a:outerShdw>
              </a:effectLst>
              <a:ea typeface="+mn-ea"/>
              <a:cs typeface="Arial" panose="020B0604020202020204" pitchFamily="34" charset="0"/>
            </a:endParaRPr>
          </a:p>
        </p:txBody>
      </p:sp>
      <p:sp>
        <p:nvSpPr>
          <p:cNvPr id="9219" name="Espace réservé du contenu 2"/>
          <p:cNvSpPr txBox="1"/>
          <p:nvPr/>
        </p:nvSpPr>
        <p:spPr>
          <a:xfrm>
            <a:off x="0" y="642938"/>
            <a:ext cx="9144000" cy="785812"/>
          </a:xfrm>
          <a:prstGeom prst="rect">
            <a:avLst/>
          </a:prstGeom>
          <a:noFill/>
          <a:ln w="9525">
            <a:noFill/>
          </a:ln>
        </p:spPr>
        <p:txBody>
          <a:bodyPr/>
          <a:p>
            <a:pPr marL="342900" indent="-342900">
              <a:spcBef>
                <a:spcPct val="20000"/>
              </a:spcBef>
              <a:buFont typeface="Arial" panose="020B0604020202020204" pitchFamily="34" charset="0"/>
              <a:buChar char="•"/>
            </a:pPr>
            <a:r>
              <a:rPr b="1" dirty="0">
                <a:latin typeface="Times New Roman" panose="02020603050405020304" pitchFamily="18" charset="0"/>
              </a:rPr>
              <a:t>Natural amino acids: 20 amino acids that are incorporated into proteins during translation (standard amino acids) + 1 amino acid.</a:t>
            </a:r>
            <a:endParaRPr b="1" dirty="0">
              <a:latin typeface="Times New Roman" panose="02020603050405020304" pitchFamily="18" charset="0"/>
            </a:endParaRPr>
          </a:p>
        </p:txBody>
      </p:sp>
      <p:graphicFrame>
        <p:nvGraphicFramePr>
          <p:cNvPr id="4" name="Tableau 3"/>
          <p:cNvGraphicFramePr>
            <a:graphicFrameLocks noGrp="1"/>
          </p:cNvGraphicFramePr>
          <p:nvPr/>
        </p:nvGraphicFramePr>
        <p:xfrm>
          <a:off x="642938" y="1643063"/>
          <a:ext cx="6985028" cy="2944813"/>
        </p:xfrm>
        <a:graphic>
          <a:graphicData uri="http://schemas.openxmlformats.org/drawingml/2006/table">
            <a:tbl>
              <a:tblPr/>
              <a:tblGrid>
                <a:gridCol w="2671254"/>
                <a:gridCol w="2161540"/>
                <a:gridCol w="2152234"/>
              </a:tblGrid>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Alanine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rPr>
                        <a:t>Glycine</a:t>
                      </a:r>
                      <a:r>
                        <a:rPr kumimoji="0" 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Proline</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Arginine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Histidine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Sérine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Asparagine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Isoleucine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Thréonine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Acide aspartique</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Leucine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en-US" sz="24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rPr>
                        <a:t>Tryptophane</a:t>
                      </a:r>
                      <a:r>
                        <a:rPr kumimoji="0" 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Cystéine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Lysine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Tyrosine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Acide glutamique </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Méthionine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Valine  </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rPr>
                        <a:t>Glutamine</a:t>
                      </a:r>
                      <a:endParaRPr kumimoji="0" lang="fr-FR" sz="2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pPr>
                      <a:r>
                        <a:rPr kumimoji="0" lang="fr-FR"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rPr>
                        <a:t>Phénylalanine</a:t>
                      </a:r>
                      <a:endParaRPr kumimoji="0" lang="fr-F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algn="ctr" defTabSz="914400" rtl="0" eaLnBrk="1" latinLnBrk="0" hangingPunct="1">
                        <a:lnSpc>
                          <a:spcPct val="100000"/>
                        </a:lnSpc>
                        <a:spcAft>
                          <a:spcPts val="0"/>
                        </a:spcAft>
                        <a:buClrTx/>
                        <a:buSzTx/>
                        <a:buFontTx/>
                        <a:buNone/>
                        <a:defRPr/>
                      </a:pPr>
                      <a:r>
                        <a:rPr kumimoji="0" lang="fr-FR" sz="2200" b="1" i="0" u="none" strike="noStrike" cap="none" normalizeH="0" baseline="0" noProof="0" dirty="0">
                          <a:solidFill>
                            <a:srgbClr val="00FF00"/>
                          </a:solidFill>
                          <a:effectLst>
                            <a:outerShdw blurRad="38100" dist="38100" dir="2700000" algn="tl">
                              <a:srgbClr val="000000"/>
                            </a:outerShdw>
                          </a:effectLst>
                          <a:cs typeface="MS PGothic" panose="020B0600070205080204" pitchFamily="34" charset="-128"/>
                        </a:rPr>
                        <a:t>Sélénocystéine</a:t>
                      </a:r>
                      <a:endParaRPr kumimoji="0" lang="fr-FR" sz="2200" b="1" i="0" u="none" strike="noStrike" cap="none" normalizeH="0" baseline="0" noProof="0" dirty="0">
                        <a:solidFill>
                          <a:srgbClr val="00FF00"/>
                        </a:solidFill>
                        <a:effectLst>
                          <a:outerShdw blurRad="38100" dist="38100" dir="2700000" algn="tl">
                            <a:srgbClr val="000000"/>
                          </a:outerShdw>
                        </a:effectLst>
                        <a:cs typeface="MS PGothic" panose="020B0600070205080204" pitchFamily="34"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Espace réservé du contenu 2"/>
          <p:cNvSpPr txBox="1"/>
          <p:nvPr/>
        </p:nvSpPr>
        <p:spPr>
          <a:xfrm>
            <a:off x="0" y="4718050"/>
            <a:ext cx="9144000" cy="1714500"/>
          </a:xfrm>
          <a:prstGeom prst="rect">
            <a:avLst/>
          </a:prstGeom>
        </p:spPr>
        <p:txBody>
          <a:bodyPr/>
          <a:lstStyle/>
          <a:p>
            <a:pPr marL="342900" marR="0" indent="-342900" defTabSz="914400">
              <a:spcBef>
                <a:spcPct val="20000"/>
              </a:spcBef>
              <a:buClr>
                <a:schemeClr val="hlink"/>
              </a:buClr>
              <a:buSzPct val="90000"/>
              <a:buFont typeface="Wingdings" panose="05000000000000000000" pitchFamily="2" charset="2"/>
              <a:buBlip>
                <a:blip r:embed="rId1"/>
              </a:buBlip>
              <a:defRPr/>
            </a:pPr>
            <a:r>
              <a:rPr kumimoji="0" lang="fr-FR" sz="23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rPr>
              <a:t>Autres:</a:t>
            </a:r>
            <a:endParaRPr kumimoji="0" lang="fr-FR" sz="23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Aa modifiés: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hydroxyproline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hydroxylysine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phosphosérine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t>
            </a:r>
            <a:endPar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Char char="Ø"/>
              <a:defRPr/>
            </a:pP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Aa impliqués dans des voies métaboliques :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méthyl</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-histidine,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homocystéine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acide gamma </a:t>
            </a:r>
            <a:r>
              <a:rPr kumimoji="0" lang="fr-FR" sz="2300" b="1" i="0" u="none" strike="noStrike" kern="0" cap="none" spc="0" normalizeH="0" baseline="0" noProof="0" dirty="0" err="1">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hydroxybutyrique</a:t>
            </a:r>
            <a:r>
              <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rPr>
              <a:t> </a:t>
            </a:r>
            <a:endParaRPr kumimoji="0" lang="fr-FR" sz="23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a:p>
            <a:pPr marL="342900" marR="0" indent="-342900" defTabSz="914400">
              <a:spcBef>
                <a:spcPct val="20000"/>
              </a:spcBef>
              <a:buClr>
                <a:schemeClr val="hlink"/>
              </a:buClr>
              <a:buSzPct val="90000"/>
              <a:buFont typeface="Wingdings" panose="05000000000000000000" pitchFamily="2" charset="2"/>
              <a:buBlip>
                <a:blip r:embed="rId1"/>
              </a:buBlip>
              <a:defRPr/>
            </a:pPr>
            <a:endParaRPr kumimoji="0" lang="fr-FR" sz="2300" b="1" kern="0" cap="none" spc="0" normalizeH="0" baseline="0" noProof="0" dirty="0">
              <a:effectLst>
                <a:outerShdw blurRad="38100" dist="38100" dir="2700000" algn="tl">
                  <a:srgbClr val="000000"/>
                </a:outerShdw>
              </a:effectLst>
              <a:latin typeface="+mn-lt"/>
              <a:ea typeface="MS PGothic" panose="020B0600070205080204" pitchFamily="34" charset="-128"/>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193675" y="17463"/>
            <a:ext cx="8991600"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 Méthodes enzymatiques</a:t>
            </a:r>
            <a:endParaRPr kumimoji="0" lang="fr-FR" sz="24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enzymes utilisées dans ce cas sont des </a:t>
            </a:r>
            <a:r>
              <a:rPr kumimoji="0" lang="fr-FR" sz="3200" b="1" i="0" u="sng"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endopeptidases</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L'enzyme hydrolyse des liaisons peptidiques internes entre </a:t>
            </a:r>
            <a:r>
              <a:rPr kumimoji="0" lang="fr-FR" sz="24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deux aminoacides.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Exemples: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 trypsine coupe la molécule au niveau du carbonyle de la lysine et de l’arginine, sauf si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à droite est une proline.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 chymotrypsine coupe la molécule essentiellement au niveau du carbonyle d’un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aromatique : phénylalanine, tyrosine ou tryptophane, sauf si à droite il y a une proline.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ZoneTexte 6"/>
          <p:cNvSpPr txBox="1"/>
          <p:nvPr/>
        </p:nvSpPr>
        <p:spPr>
          <a:xfrm>
            <a:off x="282575" y="90488"/>
            <a:ext cx="8572500" cy="6556375"/>
          </a:xfrm>
          <a:prstGeom prst="rect">
            <a:avLst/>
          </a:prstGeom>
          <a:noFill/>
          <a:ln w="9525">
            <a:noFill/>
          </a:ln>
        </p:spPr>
        <p:txBody>
          <a:bodyPr>
            <a:spAutoFit/>
          </a:bodyPr>
          <a:p>
            <a:pPr algn="just">
              <a:buFont typeface="Arial" panose="020B0604020202020204" pitchFamily="34" charset="0"/>
              <a:buChar char="•"/>
            </a:pPr>
            <a:r>
              <a:rPr sz="2800" dirty="0">
                <a:latin typeface="Arial" panose="020B0604020202020204" pitchFamily="34" charset="0"/>
              </a:rPr>
              <a:t>La </a:t>
            </a:r>
            <a:r>
              <a:rPr sz="2800" b="1" dirty="0">
                <a:latin typeface="Arial" panose="020B0604020202020204" pitchFamily="34" charset="0"/>
              </a:rPr>
              <a:t>thermolysine</a:t>
            </a:r>
            <a:r>
              <a:rPr sz="2800" dirty="0">
                <a:latin typeface="Arial" panose="020B0604020202020204" pitchFamily="34" charset="0"/>
              </a:rPr>
              <a:t> coupe la molécule au niveau de l’extrémité N de l’aa : </a:t>
            </a:r>
            <a:r>
              <a:rPr sz="2800" b="1" dirty="0">
                <a:latin typeface="Arial" panose="020B0604020202020204" pitchFamily="34" charset="0"/>
              </a:rPr>
              <a:t>leucine</a:t>
            </a:r>
            <a:r>
              <a:rPr sz="2800" dirty="0">
                <a:latin typeface="Arial" panose="020B0604020202020204" pitchFamily="34" charset="0"/>
              </a:rPr>
              <a:t>, </a:t>
            </a:r>
            <a:r>
              <a:rPr sz="2800" b="1" dirty="0">
                <a:latin typeface="Arial" panose="020B0604020202020204" pitchFamily="34" charset="0"/>
              </a:rPr>
              <a:t>isoleucine</a:t>
            </a:r>
            <a:r>
              <a:rPr sz="2800" dirty="0">
                <a:latin typeface="Arial" panose="020B0604020202020204" pitchFamily="34" charset="0"/>
              </a:rPr>
              <a:t> ou </a:t>
            </a:r>
            <a:r>
              <a:rPr sz="2800" b="1" dirty="0">
                <a:latin typeface="Arial" panose="020B0604020202020204" pitchFamily="34" charset="0"/>
              </a:rPr>
              <a:t>valine</a:t>
            </a:r>
            <a:r>
              <a:rPr sz="2800" dirty="0">
                <a:latin typeface="Arial" panose="020B0604020202020204" pitchFamily="34" charset="0"/>
              </a:rPr>
              <a:t>, sauf si aa à gauche est une </a:t>
            </a:r>
            <a:r>
              <a:rPr sz="2800" b="1" dirty="0">
                <a:latin typeface="Arial" panose="020B0604020202020204" pitchFamily="34" charset="0"/>
              </a:rPr>
              <a:t>proline</a:t>
            </a:r>
            <a:r>
              <a:rPr sz="2800" dirty="0">
                <a:latin typeface="Arial" panose="020B0604020202020204" pitchFamily="34" charset="0"/>
              </a:rPr>
              <a:t>.</a:t>
            </a:r>
            <a:endParaRPr sz="2800" dirty="0">
              <a:latin typeface="Arial" panose="020B0604020202020204" pitchFamily="34" charset="0"/>
            </a:endParaRPr>
          </a:p>
          <a:p>
            <a:pPr algn="just"/>
            <a:endParaRPr sz="2800" dirty="0">
              <a:latin typeface="Arial" panose="020B0604020202020204" pitchFamily="34" charset="0"/>
            </a:endParaRPr>
          </a:p>
          <a:p>
            <a:pPr algn="just">
              <a:buFont typeface="Arial" panose="020B0604020202020204" pitchFamily="34" charset="0"/>
              <a:buChar char="•"/>
            </a:pPr>
            <a:r>
              <a:rPr sz="2800" dirty="0">
                <a:latin typeface="Arial" panose="020B0604020202020204" pitchFamily="34" charset="0"/>
              </a:rPr>
              <a:t>La </a:t>
            </a:r>
            <a:r>
              <a:rPr sz="2800" b="1" dirty="0">
                <a:latin typeface="Arial" panose="020B0604020202020204" pitchFamily="34" charset="0"/>
              </a:rPr>
              <a:t>pepsine</a:t>
            </a:r>
            <a:r>
              <a:rPr sz="2800" dirty="0">
                <a:latin typeface="Arial" panose="020B0604020202020204" pitchFamily="34" charset="0"/>
              </a:rPr>
              <a:t> coupe la molécule au niveau de l’extrémité N de l’aa : </a:t>
            </a:r>
            <a:r>
              <a:rPr sz="2800" b="1" dirty="0">
                <a:latin typeface="Arial" panose="020B0604020202020204" pitchFamily="34" charset="0"/>
              </a:rPr>
              <a:t>phénylalanine</a:t>
            </a:r>
            <a:r>
              <a:rPr sz="2800" dirty="0">
                <a:latin typeface="Arial" panose="020B0604020202020204" pitchFamily="34" charset="0"/>
              </a:rPr>
              <a:t>, </a:t>
            </a:r>
            <a:r>
              <a:rPr sz="2800" b="1" dirty="0">
                <a:latin typeface="Arial" panose="020B0604020202020204" pitchFamily="34" charset="0"/>
              </a:rPr>
              <a:t>tyrosine</a:t>
            </a:r>
            <a:r>
              <a:rPr sz="2800" dirty="0">
                <a:latin typeface="Arial" panose="020B0604020202020204" pitchFamily="34" charset="0"/>
              </a:rPr>
              <a:t>, </a:t>
            </a:r>
            <a:r>
              <a:rPr sz="2800" b="1" dirty="0">
                <a:latin typeface="Arial" panose="020B0604020202020204" pitchFamily="34" charset="0"/>
              </a:rPr>
              <a:t>tryptophane</a:t>
            </a:r>
            <a:r>
              <a:rPr sz="2800" dirty="0">
                <a:latin typeface="Arial" panose="020B0604020202020204" pitchFamily="34" charset="0"/>
              </a:rPr>
              <a:t>, </a:t>
            </a:r>
            <a:r>
              <a:rPr sz="2800" b="1" dirty="0">
                <a:latin typeface="Arial" panose="020B0604020202020204" pitchFamily="34" charset="0"/>
              </a:rPr>
              <a:t>leucine</a:t>
            </a:r>
            <a:r>
              <a:rPr sz="2800" dirty="0">
                <a:latin typeface="Arial" panose="020B0604020202020204" pitchFamily="34" charset="0"/>
              </a:rPr>
              <a:t>, </a:t>
            </a:r>
            <a:r>
              <a:rPr sz="2800" b="1" dirty="0">
                <a:latin typeface="Arial" panose="020B0604020202020204" pitchFamily="34" charset="0"/>
              </a:rPr>
              <a:t>acide</a:t>
            </a:r>
            <a:r>
              <a:rPr sz="2800" dirty="0">
                <a:latin typeface="Arial" panose="020B0604020202020204" pitchFamily="34" charset="0"/>
              </a:rPr>
              <a:t> </a:t>
            </a:r>
            <a:r>
              <a:rPr sz="2800" b="1" dirty="0">
                <a:latin typeface="Arial" panose="020B0604020202020204" pitchFamily="34" charset="0"/>
              </a:rPr>
              <a:t>aspartique</a:t>
            </a:r>
            <a:r>
              <a:rPr sz="2800" dirty="0">
                <a:latin typeface="Arial" panose="020B0604020202020204" pitchFamily="34" charset="0"/>
              </a:rPr>
              <a:t> ou </a:t>
            </a:r>
            <a:r>
              <a:rPr sz="2800" b="1" dirty="0">
                <a:latin typeface="Arial" panose="020B0604020202020204" pitchFamily="34" charset="0"/>
              </a:rPr>
              <a:t>acide</a:t>
            </a:r>
            <a:r>
              <a:rPr sz="2800" dirty="0">
                <a:latin typeface="Arial" panose="020B0604020202020204" pitchFamily="34" charset="0"/>
              </a:rPr>
              <a:t> </a:t>
            </a:r>
            <a:r>
              <a:rPr sz="2800" b="1" dirty="0">
                <a:latin typeface="Arial" panose="020B0604020202020204" pitchFamily="34" charset="0"/>
              </a:rPr>
              <a:t>glutamique</a:t>
            </a:r>
            <a:r>
              <a:rPr sz="2800" dirty="0">
                <a:latin typeface="Arial" panose="020B0604020202020204" pitchFamily="34" charset="0"/>
              </a:rPr>
              <a:t>, sauf si aa à gauche est une </a:t>
            </a:r>
            <a:r>
              <a:rPr sz="2800" b="1" dirty="0">
                <a:latin typeface="Arial" panose="020B0604020202020204" pitchFamily="34" charset="0"/>
              </a:rPr>
              <a:t>proline</a:t>
            </a:r>
            <a:r>
              <a:rPr sz="2800" dirty="0">
                <a:latin typeface="Arial" panose="020B0604020202020204" pitchFamily="34" charset="0"/>
              </a:rPr>
              <a:t>.</a:t>
            </a:r>
            <a:endParaRPr sz="2800" dirty="0">
              <a:latin typeface="Arial" panose="020B0604020202020204" pitchFamily="34" charset="0"/>
            </a:endParaRPr>
          </a:p>
          <a:p>
            <a:pPr algn="just"/>
            <a:endParaRPr sz="2800" dirty="0">
              <a:latin typeface="Arial" panose="020B0604020202020204" pitchFamily="34" charset="0"/>
            </a:endParaRPr>
          </a:p>
          <a:p>
            <a:pPr algn="just">
              <a:buFont typeface="Arial" panose="020B0604020202020204" pitchFamily="34" charset="0"/>
              <a:buChar char="•"/>
            </a:pPr>
            <a:r>
              <a:rPr sz="2800" dirty="0">
                <a:latin typeface="Arial" panose="020B0604020202020204" pitchFamily="34" charset="0"/>
              </a:rPr>
              <a:t>La </a:t>
            </a:r>
            <a:r>
              <a:rPr sz="2800" b="1" dirty="0">
                <a:latin typeface="Arial" panose="020B0604020202020204" pitchFamily="34" charset="0"/>
              </a:rPr>
              <a:t>Sa protéase</a:t>
            </a:r>
            <a:r>
              <a:rPr sz="2800" dirty="0">
                <a:latin typeface="Arial" panose="020B0604020202020204" pitchFamily="34" charset="0"/>
              </a:rPr>
              <a:t>: coupe la molécule au niveau du carbonyle de </a:t>
            </a:r>
            <a:r>
              <a:rPr sz="2800" b="1" dirty="0">
                <a:latin typeface="Arial" panose="020B0604020202020204" pitchFamily="34" charset="0"/>
              </a:rPr>
              <a:t>l'acide Aspartique</a:t>
            </a:r>
            <a:r>
              <a:rPr sz="2800" dirty="0">
                <a:latin typeface="Arial" panose="020B0604020202020204" pitchFamily="34" charset="0"/>
              </a:rPr>
              <a:t> et </a:t>
            </a:r>
            <a:r>
              <a:rPr sz="2800" b="1" dirty="0">
                <a:latin typeface="Arial" panose="020B0604020202020204" pitchFamily="34" charset="0"/>
              </a:rPr>
              <a:t>l'acide Glutamique</a:t>
            </a:r>
            <a:r>
              <a:rPr sz="2800" dirty="0">
                <a:latin typeface="Arial" panose="020B0604020202020204" pitchFamily="34" charset="0"/>
              </a:rPr>
              <a:t>.</a:t>
            </a:r>
            <a:endParaRPr sz="2800" dirty="0">
              <a:latin typeface="Arial" panose="020B0604020202020204" pitchFamily="34" charset="0"/>
            </a:endParaRPr>
          </a:p>
          <a:p>
            <a:pPr algn="just"/>
            <a:endParaRPr sz="2800" dirty="0">
              <a:latin typeface="Arial" panose="020B0604020202020204" pitchFamily="34" charset="0"/>
            </a:endParaRPr>
          </a:p>
          <a:p>
            <a:pPr algn="just"/>
            <a:r>
              <a:rPr sz="2800" dirty="0">
                <a:latin typeface="Arial" panose="020B0604020202020204" pitchFamily="34" charset="0"/>
              </a:rPr>
              <a:t>* La </a:t>
            </a:r>
            <a:r>
              <a:rPr sz="2800" b="1" dirty="0">
                <a:latin typeface="Arial" panose="020B0604020202020204" pitchFamily="34" charset="0"/>
              </a:rPr>
              <a:t>Fm protéase</a:t>
            </a:r>
            <a:r>
              <a:rPr sz="2800" dirty="0">
                <a:latin typeface="Arial" panose="020B0604020202020204" pitchFamily="34" charset="0"/>
              </a:rPr>
              <a:t>: coupe la molécule au niveau du carbonyle de la </a:t>
            </a:r>
            <a:r>
              <a:rPr sz="2800" b="1" dirty="0">
                <a:latin typeface="Arial" panose="020B0604020202020204" pitchFamily="34" charset="0"/>
              </a:rPr>
              <a:t>Proline</a:t>
            </a:r>
            <a:r>
              <a:rPr sz="2800" dirty="0">
                <a:latin typeface="Arial" panose="020B0604020202020204" pitchFamily="34" charset="0"/>
              </a:rPr>
              <a:t>.</a:t>
            </a:r>
            <a:endParaRPr sz="2800" dirty="0">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698500" y="3024823"/>
            <a:ext cx="7499350" cy="1143000"/>
          </a:xfrm>
        </p:spPr>
        <p:txBody>
          <a:bodyPr vert="horz" wrap="square" lIns="91440" tIns="45720" rIns="91440" bIns="45720" numCol="1" anchor="ctr" anchorCtr="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LES PROTEINES</a:t>
            </a:r>
            <a:br>
              <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br>
            <a:endParaRPr kumimoji="0" lang="fr-FR" sz="4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50165" y="309245"/>
            <a:ext cx="3919855" cy="663575"/>
          </a:xfrm>
        </p:spPr>
        <p:txBody>
          <a:bodyPr vert="horz" wrap="square" lIns="91440" tIns="45720" rIns="91440" bIns="45720" numCol="1" anchor="ctr" anchorCtr="0" compatLnSpc="1">
            <a:normAutofit fontScale="90000"/>
          </a:bodyPr>
          <a:lstStyle/>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LES</a:t>
            </a:r>
            <a:r>
              <a:rPr kumimoji="0" lang="fr-FR"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 </a:t>
            </a: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PROTEINES</a:t>
            </a:r>
            <a:br>
              <a:rPr kumimoji="0" lang="fr-FR"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br>
            <a:endParaRPr kumimoji="0" lang="fr-FR" sz="3600" b="1"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81923" name="Rectangle 4"/>
          <p:cNvSpPr/>
          <p:nvPr/>
        </p:nvSpPr>
        <p:spPr>
          <a:xfrm>
            <a:off x="0" y="679450"/>
            <a:ext cx="9144000" cy="4892675"/>
          </a:xfrm>
          <a:prstGeom prst="rect">
            <a:avLst/>
          </a:prstGeom>
          <a:noFill/>
          <a:ln w="9525">
            <a:noFill/>
          </a:ln>
        </p:spPr>
        <p:txBody>
          <a:bodyPr>
            <a:spAutoFit/>
          </a:bodyPr>
          <a:p>
            <a:r>
              <a:rPr dirty="0">
                <a:latin typeface="Arial" panose="020B0604020202020204" pitchFamily="34" charset="0"/>
              </a:rPr>
              <a:t>• </a:t>
            </a:r>
            <a:r>
              <a:rPr b="1" dirty="0">
                <a:latin typeface="Arial" panose="020B0604020202020204" pitchFamily="34" charset="0"/>
              </a:rPr>
              <a:t>Les protéines sont une classe de molécules biologiques « de première importance » (du grec </a:t>
            </a:r>
            <a:r>
              <a:rPr b="1" i="1" dirty="0">
                <a:latin typeface="Arial" panose="020B0604020202020204" pitchFamily="34" charset="0"/>
              </a:rPr>
              <a:t>proteios</a:t>
            </a:r>
            <a:r>
              <a:rPr b="1" dirty="0">
                <a:latin typeface="Arial" panose="020B0604020202020204" pitchFamily="34" charset="0"/>
              </a:rPr>
              <a:t>).</a:t>
            </a:r>
            <a:br>
              <a:rPr b="1" dirty="0">
                <a:latin typeface="Arial" panose="020B0604020202020204" pitchFamily="34" charset="0"/>
              </a:rPr>
            </a:br>
            <a:r>
              <a:rPr b="1" dirty="0">
                <a:latin typeface="Arial" panose="020B0604020202020204" pitchFamily="34" charset="0"/>
              </a:rPr>
              <a:t>• Ce sont des macromolécules de type polymère composée</a:t>
            </a:r>
            <a:br>
              <a:rPr b="1" dirty="0">
                <a:latin typeface="Arial" panose="020B0604020202020204" pitchFamily="34" charset="0"/>
              </a:rPr>
            </a:br>
            <a:r>
              <a:rPr b="1" dirty="0">
                <a:latin typeface="Arial" panose="020B0604020202020204" pitchFamily="34" charset="0"/>
              </a:rPr>
              <a:t>d’une ou plusieurs chaînes d'acides aminés (chaines</a:t>
            </a:r>
            <a:br>
              <a:rPr b="1" dirty="0">
                <a:latin typeface="Arial" panose="020B0604020202020204" pitchFamily="34" charset="0"/>
              </a:rPr>
            </a:br>
            <a:r>
              <a:rPr b="1" dirty="0">
                <a:latin typeface="Arial" panose="020B0604020202020204" pitchFamily="34" charset="0"/>
              </a:rPr>
              <a:t>polypeptidiques). .</a:t>
            </a:r>
            <a:br>
              <a:rPr b="1" dirty="0">
                <a:latin typeface="Arial" panose="020B0604020202020204" pitchFamily="34" charset="0"/>
              </a:rPr>
            </a:br>
            <a:r>
              <a:rPr b="1" dirty="0">
                <a:latin typeface="Arial" panose="020B0604020202020204" pitchFamily="34" charset="0"/>
              </a:rPr>
              <a:t>• Les protéines (ou les protides) sont des éléments essentiels car elles ont des rôles très variés au sein d’une cellule et au sein d’un organisme:</a:t>
            </a:r>
            <a:br>
              <a:rPr b="1" dirty="0">
                <a:latin typeface="Arial" panose="020B0604020202020204" pitchFamily="34" charset="0"/>
              </a:rPr>
            </a:br>
            <a:r>
              <a:rPr b="1" dirty="0">
                <a:latin typeface="Arial" panose="020B0604020202020204" pitchFamily="34" charset="0"/>
              </a:rPr>
              <a:t>– un rôle structurel (l'actine),</a:t>
            </a:r>
            <a:br>
              <a:rPr b="1" dirty="0">
                <a:latin typeface="Arial" panose="020B0604020202020204" pitchFamily="34" charset="0"/>
              </a:rPr>
            </a:br>
            <a:r>
              <a:rPr b="1" dirty="0">
                <a:latin typeface="Arial" panose="020B0604020202020204" pitchFamily="34" charset="0"/>
              </a:rPr>
              <a:t>– un rôle catalytique (les enzymes),</a:t>
            </a:r>
            <a:br>
              <a:rPr b="1" dirty="0">
                <a:latin typeface="Arial" panose="020B0604020202020204" pitchFamily="34" charset="0"/>
              </a:rPr>
            </a:br>
            <a:r>
              <a:rPr b="1" dirty="0">
                <a:latin typeface="Arial" panose="020B0604020202020204" pitchFamily="34" charset="0"/>
              </a:rPr>
              <a:t>– un rôle de régulation de l'expression des gènes (les facteurs de transcription), etc.</a:t>
            </a:r>
            <a:br>
              <a:rPr b="1" dirty="0">
                <a:latin typeface="Arial" panose="020B0604020202020204" pitchFamily="34" charset="0"/>
              </a:rPr>
            </a:br>
            <a:endParaRPr dirty="0">
              <a:latin typeface="Arial" panose="020B0604020202020204" pitchFamily="34" charset="0"/>
            </a:endParaRPr>
          </a:p>
        </p:txBody>
      </p:sp>
      <p:sp>
        <p:nvSpPr>
          <p:cNvPr id="6" name="Espace réservé du contenu 2"/>
          <p:cNvSpPr>
            <a:spLocks noGrp="1"/>
          </p:cNvSpPr>
          <p:nvPr>
            <p:ph idx="1" hasCustomPrompt="1"/>
          </p:nvPr>
        </p:nvSpPr>
        <p:spPr>
          <a:xfrm>
            <a:off x="104775" y="5294313"/>
            <a:ext cx="8615363" cy="1563688"/>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protéines sont des polymères d'</a:t>
            </a:r>
            <a:r>
              <a:rPr kumimoji="0" lang="fr-FR" sz="28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aa</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une centaine d'acides aminés, reliés entre eux par des liaisons peptidiques. </a:t>
            </a:r>
            <a:endParaRPr kumimoji="0" lang="fr-FR" sz="2800" b="1" i="1"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charRg st="0" end="117"/>
                                            </p:txEl>
                                          </p:spTgt>
                                        </p:tgtEl>
                                        <p:attrNameLst>
                                          <p:attrName>style.visibility</p:attrName>
                                        </p:attrNameLst>
                                      </p:cBhvr>
                                      <p:to>
                                        <p:strVal val="visible"/>
                                      </p:to>
                                    </p:set>
                                    <p:animEffect transition="in" filter="checkerboard(across)">
                                      <p:cBhvr>
                                        <p:cTn id="7" dur="500"/>
                                        <p:tgtEl>
                                          <p:spTgt spid="6">
                                            <p:txEl>
                                              <p:charRg st="0"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285750"/>
            <a:ext cx="8858250" cy="178911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strike="noStrike" kern="0" cap="none" spc="0" normalizeH="0" baseline="0" noProof="0" dirty="0" smtClean="0">
                <a:ln>
                  <a:noFill/>
                </a:ln>
                <a:solidFill>
                  <a:srgbClr val="00FF00"/>
                </a:solidFill>
                <a:effectLst/>
                <a:uLnTx/>
                <a:uFillTx/>
                <a:latin typeface="+mn-lt"/>
                <a:ea typeface="MS PGothic" panose="020B0600070205080204" pitchFamily="34" charset="-128"/>
                <a:cs typeface="MS PGothic" panose="020B0600070205080204" pitchFamily="34" charset="-128"/>
              </a:rPr>
              <a:t>PROTEIN CLASSIFICATION</a:t>
            </a:r>
            <a:endParaRPr kumimoji="0" lang="fr-FR" sz="2400" b="1" strike="noStrike" kern="0" cap="none" spc="0" normalizeH="0" baseline="0" noProof="0" dirty="0" smtClean="0">
              <a:ln>
                <a:noFill/>
              </a:ln>
              <a:solidFill>
                <a:srgbClr val="00FF00"/>
              </a:solidFill>
              <a:effectLst/>
              <a:uLnTx/>
              <a:uFillTx/>
              <a:latin typeface="+mn-lt"/>
              <a:ea typeface="MS PGothic" panose="020B0600070205080204" pitchFamily="34" charset="-128"/>
              <a:cs typeface="MS PGothic" panose="020B0600070205080204" pitchFamily="34" charset="-128"/>
            </a:endParaRPr>
          </a:p>
          <a:p>
            <a:pPr marL="742950" marR="0" lvl="1" indent="-28575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Based on form</a:t>
            </a:r>
            <a:endParaRPr kumimoji="0" lang="fr-FR" sz="2400" b="1" i="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R="0" lvl="1"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defRPr/>
            </a:pPr>
            <a:r>
              <a:rPr kumimoji="0" lang="fr-FR" b="1" strike="noStrike" kern="0" cap="none" spc="0" normalizeH="0" baseline="0" noProof="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rPr>
              <a:t>Spheroproteins: </a:t>
            </a:r>
            <a:r>
              <a:rPr kumimoji="0" lang="fr-FR" b="1" strike="noStrike" kern="0" cap="none" spc="0" normalizeH="0" baseline="0" noProof="0" smtClean="0">
                <a:ln>
                  <a:noFill/>
                </a:ln>
                <a:effectLst>
                  <a:outerShdw blurRad="38100" dist="38100" dir="2700000" algn="tl">
                    <a:srgbClr val="000000"/>
                  </a:outerShdw>
                </a:effectLst>
                <a:uLnTx/>
                <a:uFillTx/>
                <a:latin typeface="+mn-lt"/>
                <a:ea typeface="MS PGothic" panose="020B0600070205080204" pitchFamily="34" charset="-128"/>
              </a:rPr>
              <a:t>Spherical, compact or globular proteins characterized by high solubility.</a:t>
            </a:r>
            <a:endParaRPr kumimoji="0" lang="fr-FR" b="1" strike="noStrike" kern="0" cap="none" spc="0" normalizeH="0" baseline="0" noProof="0" smtClean="0">
              <a:ln>
                <a:noFill/>
              </a:ln>
              <a:effectLst>
                <a:outerShdw blurRad="38100" dist="38100" dir="2700000" algn="tl">
                  <a:srgbClr val="000000"/>
                </a:outerShdw>
              </a:effectLst>
              <a:uLnTx/>
              <a:uFillTx/>
              <a:latin typeface="+mn-lt"/>
              <a:ea typeface="MS PGothic" panose="020B0600070205080204" pitchFamily="34" charset="-128"/>
            </a:endParaRPr>
          </a:p>
        </p:txBody>
      </p:sp>
      <p:pic>
        <p:nvPicPr>
          <p:cNvPr id="5" name="Picture 2"/>
          <p:cNvPicPr>
            <a:picLocks noChangeAspect="1"/>
          </p:cNvPicPr>
          <p:nvPr/>
        </p:nvPicPr>
        <p:blipFill>
          <a:blip r:embed="rId2"/>
          <a:stretch>
            <a:fillRect/>
          </a:stretch>
        </p:blipFill>
        <p:spPr>
          <a:xfrm>
            <a:off x="1588" y="2205038"/>
            <a:ext cx="9142412" cy="4652962"/>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315278" y="7620"/>
            <a:ext cx="8445500" cy="1584325"/>
          </a:xfrm>
        </p:spPr>
        <p:txBody>
          <a:bodyPr vert="horz" wrap="square" lIns="91440" tIns="45720" rIns="91440" bIns="45720" numCol="1" anchor="t" anchorCtr="0" compatLnSpc="1"/>
          <a:lstStyle/>
          <a:p>
            <a:pPr marL="365125" marR="0" lvl="2" indent="-282575" algn="l" defTabSz="914400" rtl="0" eaLnBrk="0" fontAlgn="base" latinLnBrk="0" hangingPunct="0">
              <a:lnSpc>
                <a:spcPct val="150000"/>
              </a:lnSpc>
              <a:spcBef>
                <a:spcPts val="600"/>
              </a:spcBef>
              <a:spcAft>
                <a:spcPct val="0"/>
              </a:spcAft>
              <a:buClr>
                <a:schemeClr val="accent1"/>
              </a:buClr>
              <a:buSzPct val="80000"/>
              <a:buFont typeface="Wingdings 2" panose="05020102010507070707" pitchFamily="18" charset="2"/>
              <a:buChar char=""/>
              <a:defRPr/>
            </a:pPr>
            <a:r>
              <a:rPr kumimoji="0" lang="fr-FR" sz="24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rPr>
              <a:t>Scleroproteins:</a:t>
            </a:r>
            <a:r>
              <a:rPr kumimoji="0" lang="fr-FR" sz="2400" b="1"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rPr>
              <a:t> Proteins typically in a stretched, elongated or fibrillar form, hence called fibrous proteins. They are characterized by low solubility.</a:t>
            </a:r>
            <a:endParaRPr kumimoji="0" lang="fr-FR" sz="2400" b="1"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endParaRPr>
          </a:p>
        </p:txBody>
      </p:sp>
      <p:pic>
        <p:nvPicPr>
          <p:cNvPr id="5" name="Picture 3"/>
          <p:cNvPicPr>
            <a:picLocks noChangeAspect="1"/>
          </p:cNvPicPr>
          <p:nvPr/>
        </p:nvPicPr>
        <p:blipFill>
          <a:blip r:embed="rId1"/>
          <a:stretch>
            <a:fillRect/>
          </a:stretch>
        </p:blipFill>
        <p:spPr>
          <a:xfrm>
            <a:off x="0" y="1843088"/>
            <a:ext cx="9144000" cy="5014912"/>
          </a:xfrm>
          <a:prstGeom prst="rect">
            <a:avLst/>
          </a:prstGeom>
          <a:noFill/>
          <a:ln w="1270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46062" y="1052513"/>
            <a:ext cx="9131300" cy="4800600"/>
          </a:xfrm>
        </p:spPr>
        <p:txBody>
          <a:bodyPr vert="horz" wrap="square" lIns="91440" tIns="45720" rIns="91440" bIns="45720" numCol="1" anchor="t" anchorCtr="0" compatLnSpc="1"/>
          <a:lstStyle/>
          <a:p>
            <a:pPr marR="0" lvl="2" algn="just" defTabSz="914400" rtl="0" eaLnBrk="0" fontAlgn="base" latinLnBrk="0" hangingPunct="0">
              <a:lnSpc>
                <a:spcPct val="100000"/>
              </a:lnSpc>
              <a:spcBef>
                <a:spcPct val="20000"/>
              </a:spcBef>
              <a:spcAft>
                <a:spcPct val="0"/>
              </a:spcAft>
              <a:buClr>
                <a:schemeClr val="accent2"/>
              </a:buClr>
              <a:buSzPct val="90000"/>
              <a:buFont typeface="Arial" panose="020B0604020202020204" pitchFamily="34" charset="0"/>
              <a:buChar char="•"/>
              <a:defRPr/>
            </a:pPr>
            <a:r>
              <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rPr>
              <a:t>Holoproteins:</a:t>
            </a:r>
            <a:r>
              <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rPr>
              <a:t> Simple proteins due to their exclusive composition of amino acids</a:t>
            </a:r>
            <a:endPar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endParaRPr>
          </a:p>
          <a:p>
            <a:pPr marL="1143000" marR="0" lvl="2" indent="-228600" algn="just"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None/>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endParaRPr>
          </a:p>
          <a:p>
            <a:pPr marR="0" lvl="2" algn="just" defTabSz="914400" rtl="0" eaLnBrk="0" fontAlgn="base" latinLnBrk="0" hangingPunct="0">
              <a:lnSpc>
                <a:spcPct val="100000"/>
              </a:lnSpc>
              <a:spcBef>
                <a:spcPct val="20000"/>
              </a:spcBef>
              <a:buClr>
                <a:schemeClr val="accent2"/>
              </a:buClr>
              <a:buSzPct val="90000"/>
              <a:buFont typeface="Arial" panose="020B0604020202020204" pitchFamily="34" charset="0"/>
              <a:buChar char="•"/>
              <a:defRPr/>
            </a:pPr>
            <a:r>
              <a:rPr kumimoji="0" lang="fr-FR" sz="2800" b="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n-ea"/>
              </a:rPr>
              <a:t>Heteroproteins:</a:t>
            </a:r>
            <a:r>
              <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n-ea"/>
              </a:rPr>
              <a:t> Complex proteins, since in addition to their protein part (amino acids), they are more or less tightly bound to another group that is either inorganic (metallic ions: Fe2+, Mg2+...) or organic (carbohydrates, lipids) called the prosthetic group.</a:t>
            </a:r>
            <a:endParaRPr kumimoji="0" lang="fr-FR" sz="2800" b="1"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n-ea"/>
            </a:endParaRPr>
          </a:p>
          <a:p>
            <a:pPr marL="1143000" marR="0" lvl="2" indent="-228600" algn="just" defTabSz="914400" rtl="0" eaLnBrk="0" fontAlgn="base" latinLnBrk="0" hangingPunct="0">
              <a:lnSpc>
                <a:spcPct val="100000"/>
              </a:lnSpc>
              <a:spcBef>
                <a:spcPct val="20000"/>
              </a:spcBef>
              <a:buClr>
                <a:schemeClr val="accent2"/>
              </a:buClr>
              <a:buSzPct val="90000"/>
              <a:buFont typeface="Arial" panose="020B0604020202020204" pitchFamily="34" charset="0"/>
              <a:buChar char="•"/>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n-ea"/>
            </a:endParaRPr>
          </a:p>
          <a:p>
            <a:pPr marL="1143000" marR="0" lvl="2" indent="-228600" algn="just"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2" name="Zone de texte 1"/>
          <p:cNvSpPr txBox="1"/>
          <p:nvPr/>
        </p:nvSpPr>
        <p:spPr>
          <a:xfrm>
            <a:off x="436880" y="69850"/>
            <a:ext cx="6456045" cy="583565"/>
          </a:xfrm>
          <a:prstGeom prst="rect">
            <a:avLst/>
          </a:prstGeom>
          <a:noFill/>
        </p:spPr>
        <p:txBody>
          <a:bodyPr wrap="square" rtlCol="0" anchor="t">
            <a:spAutoFit/>
          </a:bodyPr>
          <a:p>
            <a:pPr marL="742950" marR="0" lvl="1" indent="-285750" algn="just"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lang="fr-FR" sz="3200" b="1" kern="0" noProof="0" dirty="0" smtClean="0">
                <a:ln>
                  <a:noFill/>
                </a:ln>
                <a:solidFill>
                  <a:srgbClr val="00FF00"/>
                </a:solidFill>
                <a:effectLst>
                  <a:outerShdw blurRad="38100" dist="38100" dir="2700000" algn="tl">
                    <a:srgbClr val="000000"/>
                  </a:outerShdw>
                </a:effectLst>
                <a:uLnTx/>
                <a:uFillTx/>
                <a:sym typeface="+mn-ea"/>
              </a:rPr>
              <a:t>According to composition</a:t>
            </a:r>
            <a:endParaRPr lang="fr-FR" altLang="en-US" sz="3200" b="1" kern="0" noProof="0" dirty="0" smtClean="0">
              <a:ln>
                <a:noFill/>
              </a:ln>
              <a:solidFill>
                <a:srgbClr val="00FF00"/>
              </a:solidFill>
              <a:effectLst>
                <a:outerShdw blurRad="38100" dist="38100" dir="2700000" algn="tl">
                  <a:srgbClr val="000000"/>
                </a:outerShdw>
              </a:effectLst>
              <a:uLnTx/>
              <a:uFillTx/>
              <a:sym typeface="+mn-e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186690" y="138430"/>
            <a:ext cx="8799830" cy="4800600"/>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32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Exemples d’hétéroprotéines</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mj-lt"/>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Nucléoprotéines : combinaison avec des   acides nucléiques.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Lipoprotéines: liaison avec des lipides neutres, du cholestérol, des phospholipides: ß</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Glycoprotéines (4% glucides) et </a:t>
            </a:r>
            <a:r>
              <a:rPr kumimoji="0" lang="fr-FR" sz="28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mucoprotéines</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(&gt;4% glucides): liaison avec un glucide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Phosphoprotéines: sérine et thréonine estérifiées par un groupement phosphate: les caséines des laits avec environ 4% de phosphate.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514350" marR="0" lvl="0" indent="-51435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AutoNum type="arabicPeriod"/>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Métalloprotéines liées à un métal ou un sel.</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1143000" marR="0" lvl="2" indent="-228600" algn="just" defTabSz="914400" rtl="0" eaLnBrk="0" fontAlgn="base" latinLnBrk="0" hangingPunct="0">
              <a:lnSpc>
                <a:spcPct val="100000"/>
              </a:lnSpc>
              <a:spcBef>
                <a:spcPct val="20000"/>
              </a:spcBef>
              <a:spcAft>
                <a:spcPct val="0"/>
              </a:spcAft>
              <a:buClr>
                <a:schemeClr val="accent2"/>
              </a:buClr>
              <a:buSzPct val="90000"/>
              <a:buFont typeface="Wingdings" panose="05000000000000000000" pitchFamily="2" charset="2"/>
              <a:buChar char="§"/>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0"/>
            <a:ext cx="8929688" cy="3500438"/>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1"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STRUCTURE DES PROTEINES</a:t>
            </a:r>
            <a:endParaRPr kumimoji="0" lang="fr-FR" sz="28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 structure spatiale (tridimensionnelle) des protéines sont la clé de leurs fonctions. La structure des protéines est définie à plusieurs niveaux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742950" marR="0" lvl="1" indent="-285750" algn="just"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Ø"/>
              <a:defRPr/>
            </a:pPr>
            <a:r>
              <a:rPr kumimoji="0" lang="fr-FR" sz="2400" b="1" i="1"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structure primaire</a:t>
            </a:r>
            <a:endParaRPr kumimoji="0" lang="fr-FR" sz="2400" b="1" i="0" u="sng"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Elle est définie par la composition et l'enchaînement des aminoacides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123907" name="Picture 3"/>
          <p:cNvPicPr>
            <a:picLocks noChangeAspect="1"/>
          </p:cNvPicPr>
          <p:nvPr/>
        </p:nvPicPr>
        <p:blipFill>
          <a:blip r:embed="rId2"/>
          <a:stretch>
            <a:fillRect/>
          </a:stretch>
        </p:blipFill>
        <p:spPr>
          <a:xfrm>
            <a:off x="0" y="0"/>
            <a:ext cx="9144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diamond(in)">
                                      <p:cBhvr>
                                        <p:cTn id="7" dur="10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7" name="Picture 2"/>
          <p:cNvPicPr>
            <a:picLocks noChangeAspect="1"/>
          </p:cNvPicPr>
          <p:nvPr/>
        </p:nvPicPr>
        <p:blipFill>
          <a:blip r:embed="rId1"/>
          <a:stretch>
            <a:fillRect/>
          </a:stretch>
        </p:blipFill>
        <p:spPr>
          <a:xfrm>
            <a:off x="6248400" y="228600"/>
            <a:ext cx="2244725" cy="6381750"/>
          </a:xfrm>
          <a:prstGeom prst="rect">
            <a:avLst/>
          </a:prstGeom>
          <a:noFill/>
          <a:ln w="9360" cap="flat" cmpd="sng">
            <a:solidFill>
              <a:srgbClr val="FF3300"/>
            </a:solidFill>
            <a:prstDash val="solid"/>
            <a:miter/>
            <a:headEnd type="none" w="med" len="med"/>
            <a:tailEnd type="none" w="med" len="med"/>
          </a:ln>
        </p:spPr>
      </p:pic>
      <p:grpSp>
        <p:nvGrpSpPr>
          <p:cNvPr id="2" name="Group 3"/>
          <p:cNvGrpSpPr/>
          <p:nvPr/>
        </p:nvGrpSpPr>
        <p:grpSpPr>
          <a:xfrm>
            <a:off x="1571625" y="344488"/>
            <a:ext cx="5768975" cy="2141537"/>
            <a:chOff x="990" y="217"/>
            <a:chExt cx="3634" cy="1349"/>
          </a:xfrm>
        </p:grpSpPr>
        <p:sp>
          <p:nvSpPr>
            <p:cNvPr id="88076" name="Oval 4"/>
            <p:cNvSpPr/>
            <p:nvPr/>
          </p:nvSpPr>
          <p:spPr>
            <a:xfrm>
              <a:off x="4385" y="217"/>
              <a:ext cx="240" cy="240"/>
            </a:xfrm>
            <a:prstGeom prst="ellipse">
              <a:avLst/>
            </a:prstGeom>
            <a:noFill/>
            <a:ln w="38160" cap="flat" cmpd="sng">
              <a:solidFill>
                <a:srgbClr val="FF3300"/>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88077" name="Text Box 5"/>
            <p:cNvSpPr txBox="1"/>
            <p:nvPr/>
          </p:nvSpPr>
          <p:spPr>
            <a:xfrm>
              <a:off x="990" y="1277"/>
              <a:ext cx="2216" cy="290"/>
            </a:xfrm>
            <a:prstGeom prst="rect">
              <a:avLst/>
            </a:prstGeom>
            <a:solidFill>
              <a:srgbClr val="008000"/>
            </a:solidFill>
            <a:ln w="9525">
              <a:noFill/>
            </a:ln>
          </p:spPr>
          <p:txBody>
            <a:bodyPr wrap="none" lIns="90000" tIns="46800" rIns="90000" bIns="46800">
              <a:spAutoFit/>
            </a:bodyPr>
            <a:p>
              <a:pPr defTabSz="914400">
                <a:spcBef>
                  <a:spcPts val="1500"/>
                </a:spcBef>
                <a:buClr>
                  <a:srgbClr val="FFFF00"/>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FFFF00"/>
                  </a:solidFill>
                  <a:latin typeface="Arial" panose="020B0604020202020204" pitchFamily="34" charset="0"/>
                </a:rPr>
                <a:t>1er acide aminé (Lysine)</a:t>
              </a:r>
              <a:endParaRPr lang="en-GB" altLang="x-none" dirty="0">
                <a:solidFill>
                  <a:srgbClr val="FFFF00"/>
                </a:solidFill>
                <a:latin typeface="Arial" panose="020B0604020202020204" pitchFamily="34" charset="0"/>
              </a:endParaRPr>
            </a:p>
          </p:txBody>
        </p:sp>
        <p:sp>
          <p:nvSpPr>
            <p:cNvPr id="88078" name="Line 6"/>
            <p:cNvSpPr/>
            <p:nvPr/>
          </p:nvSpPr>
          <p:spPr>
            <a:xfrm flipV="1">
              <a:off x="2931" y="461"/>
              <a:ext cx="1414" cy="810"/>
            </a:xfrm>
            <a:prstGeom prst="line">
              <a:avLst/>
            </a:prstGeom>
            <a:ln w="38160" cap="flat" cmpd="sng">
              <a:solidFill>
                <a:srgbClr val="FF3300"/>
              </a:solidFill>
              <a:prstDash val="solid"/>
              <a:miter/>
              <a:headEnd type="none" w="med" len="med"/>
              <a:tailEnd type="triangle" w="med" len="med"/>
            </a:ln>
          </p:spPr>
        </p:sp>
      </p:grpSp>
      <p:grpSp>
        <p:nvGrpSpPr>
          <p:cNvPr id="3" name="Group 7"/>
          <p:cNvGrpSpPr/>
          <p:nvPr/>
        </p:nvGrpSpPr>
        <p:grpSpPr>
          <a:xfrm>
            <a:off x="1274763" y="4572000"/>
            <a:ext cx="6559550" cy="1835150"/>
            <a:chOff x="803" y="2880"/>
            <a:chExt cx="4132" cy="1156"/>
          </a:xfrm>
        </p:grpSpPr>
        <p:sp>
          <p:nvSpPr>
            <p:cNvPr id="88073" name="Text Box 8"/>
            <p:cNvSpPr txBox="1"/>
            <p:nvPr/>
          </p:nvSpPr>
          <p:spPr>
            <a:xfrm>
              <a:off x="803" y="2880"/>
              <a:ext cx="2481" cy="290"/>
            </a:xfrm>
            <a:prstGeom prst="rect">
              <a:avLst/>
            </a:prstGeom>
            <a:solidFill>
              <a:srgbClr val="008000"/>
            </a:solidFill>
            <a:ln w="9525">
              <a:noFill/>
            </a:ln>
          </p:spPr>
          <p:txBody>
            <a:bodyPr wrap="none" lIns="90000" tIns="46800" rIns="90000" bIns="46800">
              <a:spAutoFit/>
            </a:bodyPr>
            <a:p>
              <a:pPr defTabSz="914400">
                <a:spcBef>
                  <a:spcPts val="1500"/>
                </a:spcBef>
                <a:buClr>
                  <a:srgbClr val="FFFF00"/>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FFFF00"/>
                  </a:solidFill>
                  <a:latin typeface="Arial" panose="020B0604020202020204" pitchFamily="34" charset="0"/>
                </a:rPr>
                <a:t>129e acide aminé (Leucine)</a:t>
              </a:r>
              <a:endParaRPr lang="en-GB" altLang="x-none" dirty="0">
                <a:solidFill>
                  <a:srgbClr val="FFFF00"/>
                </a:solidFill>
                <a:latin typeface="Arial" panose="020B0604020202020204" pitchFamily="34" charset="0"/>
              </a:endParaRPr>
            </a:p>
          </p:txBody>
        </p:sp>
        <p:sp>
          <p:nvSpPr>
            <p:cNvPr id="88074" name="Oval 9"/>
            <p:cNvSpPr/>
            <p:nvPr/>
          </p:nvSpPr>
          <p:spPr>
            <a:xfrm>
              <a:off x="4696" y="3788"/>
              <a:ext cx="240" cy="249"/>
            </a:xfrm>
            <a:prstGeom prst="ellipse">
              <a:avLst/>
            </a:prstGeom>
            <a:noFill/>
            <a:ln w="38160" cap="flat" cmpd="sng">
              <a:solidFill>
                <a:srgbClr val="FF3300"/>
              </a:solidFill>
              <a:prstDash val="solid"/>
              <a:miter/>
              <a:headEnd type="none" w="med" len="med"/>
              <a:tailEnd type="none" w="med" len="med"/>
            </a:ln>
          </p:spPr>
          <p:txBody>
            <a:bodyPr wrap="none" anchor="ctr" anchorCtr="0"/>
            <a:p>
              <a:endParaRPr dirty="0">
                <a:latin typeface="Arial" panose="020B0604020202020204" pitchFamily="34" charset="0"/>
              </a:endParaRPr>
            </a:p>
          </p:txBody>
        </p:sp>
        <p:sp>
          <p:nvSpPr>
            <p:cNvPr id="88075" name="Line 10"/>
            <p:cNvSpPr/>
            <p:nvPr/>
          </p:nvSpPr>
          <p:spPr>
            <a:xfrm>
              <a:off x="3051" y="3172"/>
              <a:ext cx="1637" cy="651"/>
            </a:xfrm>
            <a:prstGeom prst="line">
              <a:avLst/>
            </a:prstGeom>
            <a:ln w="38160" cap="flat" cmpd="sng">
              <a:solidFill>
                <a:srgbClr val="FF3300"/>
              </a:solidFill>
              <a:prstDash val="solid"/>
              <a:miter/>
              <a:headEnd type="none" w="med" len="med"/>
              <a:tailEnd type="triangle" w="med" len="med"/>
            </a:ln>
          </p:spPr>
        </p:sp>
      </p:grpSp>
      <p:sp>
        <p:nvSpPr>
          <p:cNvPr id="88070" name="Text Box 11"/>
          <p:cNvSpPr txBox="1"/>
          <p:nvPr/>
        </p:nvSpPr>
        <p:spPr>
          <a:xfrm>
            <a:off x="6350" y="5526405"/>
            <a:ext cx="6241415" cy="1339215"/>
          </a:xfrm>
          <a:prstGeom prst="rect">
            <a:avLst/>
          </a:prstGeom>
          <a:noFill/>
          <a:ln w="9525">
            <a:noFill/>
          </a:ln>
        </p:spPr>
        <p:txBody>
          <a:bodyPr wrap="square" lIns="90000" tIns="46800" rIns="90000" bIns="46800">
            <a:spAutoFit/>
          </a:bodyPr>
          <a:p>
            <a:pPr marL="457200" indent="-457200" defTabSz="914400">
              <a:spcBef>
                <a:spcPts val="1500"/>
              </a:spcBef>
              <a:buClr>
                <a:srgbClr val="CC3300"/>
              </a:buClr>
              <a:buFont typeface="Wingdings" panose="05000000000000000000" charset="0"/>
              <a:buChar char="Ø"/>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sz="2700" b="1" dirty="0">
                <a:latin typeface="Arial" panose="020B0604020202020204" pitchFamily="34" charset="0"/>
              </a:rPr>
              <a:t>Primary structure of the protein = the order in which amino acids are arranged.</a:t>
            </a:r>
            <a:endParaRPr lang="en-GB" altLang="x-none" sz="2700" b="1" dirty="0">
              <a:latin typeface="Arial" panose="020B0604020202020204" pitchFamily="34" charset="0"/>
            </a:endParaRPr>
          </a:p>
        </p:txBody>
      </p:sp>
      <p:sp>
        <p:nvSpPr>
          <p:cNvPr id="88071" name="Text Box 12"/>
          <p:cNvSpPr txBox="1"/>
          <p:nvPr/>
        </p:nvSpPr>
        <p:spPr>
          <a:xfrm>
            <a:off x="1554163" y="2530475"/>
            <a:ext cx="3551237" cy="463550"/>
          </a:xfrm>
          <a:prstGeom prst="rect">
            <a:avLst/>
          </a:prstGeom>
          <a:noFill/>
          <a:ln w="9525">
            <a:noFill/>
          </a:ln>
        </p:spPr>
        <p:txBody>
          <a:bodyPr lIns="90000" tIns="46800" rIns="90000" bIns="46800">
            <a:spAutoFit/>
          </a:bodyPr>
          <a:p>
            <a:pPr defTabSz="914400">
              <a:spcBef>
                <a:spcPts val="1125"/>
              </a:spcBef>
              <a:buClr>
                <a:srgbClr val="003399"/>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00FF00"/>
                </a:solidFill>
                <a:latin typeface="Arial" panose="020B0604020202020204" pitchFamily="34" charset="0"/>
              </a:rPr>
              <a:t>Extrémité NH2</a:t>
            </a:r>
            <a:endParaRPr lang="en-GB" altLang="x-none" dirty="0">
              <a:solidFill>
                <a:srgbClr val="00FF00"/>
              </a:solidFill>
              <a:latin typeface="Arial" panose="020B0604020202020204" pitchFamily="34" charset="0"/>
            </a:endParaRPr>
          </a:p>
        </p:txBody>
      </p:sp>
      <p:sp>
        <p:nvSpPr>
          <p:cNvPr id="88072" name="Text Box 13"/>
          <p:cNvSpPr txBox="1"/>
          <p:nvPr/>
        </p:nvSpPr>
        <p:spPr>
          <a:xfrm>
            <a:off x="1265238" y="5075238"/>
            <a:ext cx="3551237" cy="463550"/>
          </a:xfrm>
          <a:prstGeom prst="rect">
            <a:avLst/>
          </a:prstGeom>
          <a:noFill/>
          <a:ln w="9525">
            <a:noFill/>
          </a:ln>
        </p:spPr>
        <p:txBody>
          <a:bodyPr lIns="90000" tIns="46800" rIns="90000" bIns="46800">
            <a:spAutoFit/>
          </a:bodyPr>
          <a:p>
            <a:pPr defTabSz="914400">
              <a:spcBef>
                <a:spcPts val="1125"/>
              </a:spcBef>
              <a:buClr>
                <a:srgbClr val="003399"/>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solidFill>
                  <a:srgbClr val="00FF00"/>
                </a:solidFill>
                <a:latin typeface="Arial" panose="020B0604020202020204" pitchFamily="34" charset="0"/>
              </a:rPr>
              <a:t>Extrémité -COOH </a:t>
            </a:r>
            <a:endParaRPr lang="en-GB" altLang="x-none" dirty="0">
              <a:solidFill>
                <a:srgbClr val="00FF00"/>
              </a:solidFill>
              <a:latin typeface="Arial" panose="020B0604020202020204" pitchFamily="34" charset="0"/>
            </a:endParaRPr>
          </a:p>
        </p:txBody>
      </p:sp>
      <p:sp>
        <p:nvSpPr>
          <p:cNvPr id="5" name="Zone de texte 4"/>
          <p:cNvSpPr txBox="1"/>
          <p:nvPr/>
        </p:nvSpPr>
        <p:spPr>
          <a:xfrm>
            <a:off x="25400" y="228600"/>
            <a:ext cx="6223635" cy="922020"/>
          </a:xfrm>
          <a:prstGeom prst="rect">
            <a:avLst/>
          </a:prstGeom>
        </p:spPr>
        <p:txBody>
          <a:bodyPr wrap="square">
            <a:spAutoFit/>
          </a:bodyPr>
          <a:p>
            <a:pPr marL="457200" indent="-457200">
              <a:buFont typeface="Wingdings" panose="05000000000000000000" charset="0"/>
              <a:buChar char="Ø"/>
            </a:pPr>
            <a:r>
              <a:rPr sz="2700" b="1"/>
              <a:t>The primary structure of proteins </a:t>
            </a:r>
            <a:endParaRPr sz="2700" b="1"/>
          </a:p>
          <a:p>
            <a:r>
              <a:rPr lang="fr-FR" sz="2700" b="1"/>
              <a:t>      </a:t>
            </a:r>
            <a:r>
              <a:rPr sz="2700" b="1"/>
              <a:t>Ex. lysozyme: 129 amino acids</a:t>
            </a:r>
            <a:endParaRPr sz="27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100000">
                                          <p:val>
                                            <p:strVal val="0-#ppt_w/2"/>
                                          </p:val>
                                        </p:tav>
                                        <p:tav>
                                          <p:val>
                                            <p:strVal val="#ppt_x"/>
                                          </p:val>
                                        </p:tav>
                                      </p:tavLst>
                                    </p:anim>
                                    <p:anim calcmode="lin" valueType="num">
                                      <p:cBhvr>
                                        <p:cTn id="8" dur="500" fill="hold"/>
                                        <p:tgtEl>
                                          <p:spTgt spid="2"/>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100000">
                                          <p:val>
                                            <p:strVal val="0-#ppt_w/2"/>
                                          </p:val>
                                        </p:tav>
                                        <p:tav>
                                          <p:val>
                                            <p:strVal val="#ppt_x"/>
                                          </p:val>
                                        </p:tav>
                                      </p:tavLst>
                                    </p:anim>
                                    <p:anim calcmode="lin" valueType="num">
                                      <p:cBhvr>
                                        <p:cTn id="14" dur="500" fill="hold"/>
                                        <p:tgtEl>
                                          <p:spTgt spid="3"/>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p:nvPr/>
        </p:nvSpPr>
        <p:spPr>
          <a:xfrm>
            <a:off x="152400" y="-635000"/>
            <a:ext cx="8991600" cy="830263"/>
          </a:xfrm>
          <a:prstGeom prst="rect">
            <a:avLst/>
          </a:prstGeom>
          <a:noFill/>
          <a:ln w="9525">
            <a:noFill/>
          </a:ln>
        </p:spPr>
        <p:txBody>
          <a:bodyPr>
            <a:spAutoFit/>
          </a:bodyPr>
          <a:p>
            <a:endParaRPr dirty="0">
              <a:latin typeface="Arial" panose="020B0604020202020204" pitchFamily="34" charset="0"/>
            </a:endParaRPr>
          </a:p>
          <a:p>
            <a:endParaRPr dirty="0">
              <a:latin typeface="Arial" panose="020B0604020202020204" pitchFamily="34" charset="0"/>
            </a:endParaRPr>
          </a:p>
        </p:txBody>
      </p:sp>
      <p:sp>
        <p:nvSpPr>
          <p:cNvPr id="10243" name="Rectangle 4"/>
          <p:cNvSpPr/>
          <p:nvPr/>
        </p:nvSpPr>
        <p:spPr>
          <a:xfrm>
            <a:off x="152400" y="1572895"/>
            <a:ext cx="8712200" cy="5264150"/>
          </a:xfrm>
          <a:prstGeom prst="rect">
            <a:avLst/>
          </a:prstGeom>
          <a:noFill/>
          <a:ln w="9525">
            <a:noFill/>
          </a:ln>
        </p:spPr>
        <p:txBody>
          <a:bodyPr>
            <a:spAutoFit/>
          </a:bodyPr>
          <a:p>
            <a:r>
              <a:rPr dirty="0">
                <a:solidFill>
                  <a:srgbClr val="00FF00"/>
                </a:solidFill>
                <a:latin typeface="Arial" panose="020B0604020202020204" pitchFamily="34" charset="0"/>
              </a:rPr>
              <a:t>• </a:t>
            </a:r>
            <a:r>
              <a:rPr b="1" dirty="0">
                <a:solidFill>
                  <a:srgbClr val="00FF00"/>
                </a:solidFill>
                <a:latin typeface="Arial" panose="020B0604020202020204" pitchFamily="34" charset="0"/>
              </a:rPr>
              <a:t>Neutre</a:t>
            </a:r>
            <a:r>
              <a:rPr dirty="0">
                <a:solidFill>
                  <a:srgbClr val="00FF00"/>
                </a:solidFill>
                <a:latin typeface="Arial" panose="020B0604020202020204" pitchFamily="34" charset="0"/>
              </a:rPr>
              <a:t>: </a:t>
            </a:r>
            <a:r>
              <a:rPr dirty="0">
                <a:latin typeface="Arial" panose="020B0604020202020204" pitchFamily="34" charset="0"/>
              </a:rPr>
              <a:t>un groupe amino, un groupe carboxyle et une chaine latérale:</a:t>
            </a:r>
            <a:br>
              <a:rPr dirty="0">
                <a:latin typeface="Arial" panose="020B0604020202020204" pitchFamily="34" charset="0"/>
              </a:rPr>
            </a:br>
            <a:r>
              <a:rPr dirty="0">
                <a:latin typeface="Arial" panose="020B0604020202020204" pitchFamily="34" charset="0"/>
              </a:rPr>
              <a:t>• Aliphatique</a:t>
            </a:r>
            <a:br>
              <a:rPr dirty="0">
                <a:latin typeface="Arial" panose="020B0604020202020204" pitchFamily="34" charset="0"/>
              </a:rPr>
            </a:br>
            <a:r>
              <a:rPr dirty="0">
                <a:latin typeface="Arial" panose="020B0604020202020204" pitchFamily="34" charset="0"/>
              </a:rPr>
              <a:t>• Hydroxylée</a:t>
            </a:r>
            <a:br>
              <a:rPr dirty="0">
                <a:latin typeface="Arial" panose="020B0604020202020204" pitchFamily="34" charset="0"/>
              </a:rPr>
            </a:br>
            <a:r>
              <a:rPr dirty="0">
                <a:latin typeface="Arial" panose="020B0604020202020204" pitchFamily="34" charset="0"/>
              </a:rPr>
              <a:t>• Souffrée</a:t>
            </a:r>
            <a:br>
              <a:rPr dirty="0">
                <a:latin typeface="Arial" panose="020B0604020202020204" pitchFamily="34" charset="0"/>
              </a:rPr>
            </a:br>
            <a:r>
              <a:rPr dirty="0">
                <a:latin typeface="Arial" panose="020B0604020202020204" pitchFamily="34" charset="0"/>
              </a:rPr>
              <a:t>• À noyau aromatique</a:t>
            </a:r>
            <a:br>
              <a:rPr dirty="0">
                <a:latin typeface="Arial" panose="020B0604020202020204" pitchFamily="34" charset="0"/>
              </a:rPr>
            </a:br>
            <a:r>
              <a:rPr dirty="0">
                <a:latin typeface="Arial" panose="020B0604020202020204" pitchFamily="34" charset="0"/>
              </a:rPr>
              <a:t>• Cyclique</a:t>
            </a:r>
            <a:endParaRPr dirty="0">
              <a:latin typeface="Arial" panose="020B0604020202020204" pitchFamily="34" charset="0"/>
            </a:endParaRPr>
          </a:p>
          <a:p>
            <a:br>
              <a:rPr dirty="0">
                <a:latin typeface="Arial" panose="020B0604020202020204" pitchFamily="34" charset="0"/>
              </a:rPr>
            </a:br>
            <a:r>
              <a:rPr dirty="0">
                <a:solidFill>
                  <a:srgbClr val="00FF00"/>
                </a:solidFill>
                <a:latin typeface="Arial" panose="020B0604020202020204" pitchFamily="34" charset="0"/>
              </a:rPr>
              <a:t>• </a:t>
            </a:r>
            <a:r>
              <a:rPr b="1" dirty="0">
                <a:solidFill>
                  <a:srgbClr val="00FF00"/>
                </a:solidFill>
                <a:latin typeface="Arial" panose="020B0604020202020204" pitchFamily="34" charset="0"/>
              </a:rPr>
              <a:t>Acide: </a:t>
            </a:r>
            <a:r>
              <a:rPr dirty="0">
                <a:latin typeface="Arial" panose="020B0604020202020204" pitchFamily="34" charset="0"/>
              </a:rPr>
              <a:t>un groupe aminé, un groupe carboxylé et une chaine latérale carboxylée</a:t>
            </a:r>
            <a:endParaRPr dirty="0">
              <a:latin typeface="Arial" panose="020B0604020202020204" pitchFamily="34" charset="0"/>
            </a:endParaRPr>
          </a:p>
          <a:p>
            <a:br>
              <a:rPr dirty="0">
                <a:latin typeface="Arial" panose="020B0604020202020204" pitchFamily="34" charset="0"/>
              </a:rPr>
            </a:br>
            <a:r>
              <a:rPr dirty="0">
                <a:latin typeface="Arial" panose="020B0604020202020204" pitchFamily="34" charset="0"/>
              </a:rPr>
              <a:t>•</a:t>
            </a:r>
            <a:r>
              <a:rPr b="1" dirty="0">
                <a:solidFill>
                  <a:srgbClr val="00FF00"/>
                </a:solidFill>
                <a:latin typeface="Arial" panose="020B0604020202020204" pitchFamily="34" charset="0"/>
              </a:rPr>
              <a:t>Basique: </a:t>
            </a:r>
            <a:r>
              <a:rPr dirty="0">
                <a:latin typeface="Arial" panose="020B0604020202020204" pitchFamily="34" charset="0"/>
              </a:rPr>
              <a:t>un groupe aminé, un groupe carboxylé et chaine latérale basique</a:t>
            </a:r>
            <a:br>
              <a:rPr dirty="0">
                <a:latin typeface="Arial" panose="020B0604020202020204" pitchFamily="34" charset="0"/>
              </a:rPr>
            </a:br>
            <a:endParaRPr dirty="0">
              <a:latin typeface="Arial" panose="020B0604020202020204" pitchFamily="34" charset="0"/>
            </a:endParaRPr>
          </a:p>
        </p:txBody>
      </p:sp>
      <p:sp>
        <p:nvSpPr>
          <p:cNvPr id="6" name="Rectangle 5"/>
          <p:cNvSpPr/>
          <p:nvPr/>
        </p:nvSpPr>
        <p:spPr>
          <a:xfrm>
            <a:off x="215900" y="19050"/>
            <a:ext cx="8928100" cy="581025"/>
          </a:xfrm>
          <a:prstGeom prst="rect">
            <a:avLst/>
          </a:prstGeom>
        </p:spPr>
        <p:txBody>
          <a:bodyPr>
            <a:no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sz="3200" b="1" i="0" u="none" strike="noStrike" kern="1200" cap="none" spc="0" normalizeH="0" baseline="0" dirty="0">
                <a:solidFill>
                  <a:srgbClr val="00FF00"/>
                </a:solidFill>
                <a:latin typeface="Arial" panose="020B0604020202020204" pitchFamily="34" charset="0"/>
                <a:ea typeface="MS PGothic" panose="020B0600070205080204" pitchFamily="34" charset="-128"/>
              </a:rPr>
              <a:t>Classification  </a:t>
            </a:r>
            <a:br>
              <a:rPr kumimoji="0" lang="en-US" sz="3200" b="1" i="0" u="sng"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br>
            <a:endParaRPr kumimoji="0" lang="fr-FR" sz="28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2" name="Zone de texte 1"/>
          <p:cNvSpPr txBox="1"/>
          <p:nvPr/>
        </p:nvSpPr>
        <p:spPr>
          <a:xfrm>
            <a:off x="153670" y="610870"/>
            <a:ext cx="8989695" cy="561340"/>
          </a:xfrm>
          <a:prstGeom prst="rect">
            <a:avLst/>
          </a:prstGeom>
          <a:noFill/>
        </p:spPr>
        <p:txBody>
          <a:bodyPr wrap="square" rtlCol="0">
            <a:noAutofit/>
          </a:bodyPr>
          <a:p>
            <a:pPr marL="457200" indent="-457200">
              <a:buFont typeface="Arial" panose="020B0604020202020204" pitchFamily="34" charset="0"/>
              <a:buChar char="•"/>
            </a:pPr>
            <a:r>
              <a:rPr sz="2800" noProof="0">
                <a:ln>
                  <a:noFill/>
                </a:ln>
                <a:solidFill>
                  <a:srgbClr val="00FF00"/>
                </a:solidFill>
                <a:effectLst>
                  <a:outerShdw blurRad="38100" dist="38100" dir="2700000" algn="tl">
                    <a:srgbClr val="000000"/>
                  </a:outerShdw>
                </a:effectLst>
                <a:uLnTx/>
                <a:uFillTx/>
                <a:cs typeface="MS PGothic" panose="020B0600070205080204" pitchFamily="34" charset="-128"/>
                <a:sym typeface="+mn-ea"/>
              </a:rPr>
              <a:t>Classification of natural amino acids according to side chain structure</a:t>
            </a:r>
            <a:endParaRPr kumimoji="0" lang="fr-FR" sz="28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endParaRPr kumimoji="0" lang="fr-FR" altLang="en-US" sz="28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160655" y="15875"/>
            <a:ext cx="9036050" cy="1958975"/>
          </a:xfrm>
        </p:spPr>
        <p:txBody>
          <a:bodyPr vert="horz" wrap="square" lIns="91440" tIns="45720" rIns="91440" bIns="45720" numCol="1" anchor="t" anchorCtr="0" compatLnSpc="1"/>
          <a:lstStyle/>
          <a:p>
            <a:pPr marR="0" lvl="1" algn="just" defTabSz="914400" rtl="0" eaLnBrk="0" fontAlgn="base" latinLnBrk="0" hangingPunct="0">
              <a:lnSpc>
                <a:spcPct val="100000"/>
              </a:lnSpc>
              <a:spcBef>
                <a:spcPct val="20000"/>
              </a:spcBef>
              <a:spcAft>
                <a:spcPct val="0"/>
              </a:spcAft>
              <a:buClr>
                <a:schemeClr val="accent2"/>
              </a:buClr>
              <a:buSzTx/>
              <a:buFont typeface="Wingdings" panose="05000000000000000000" charset="0"/>
              <a:buChar char="Ø"/>
              <a:defRPr/>
            </a:pPr>
            <a:r>
              <a:rPr kumimoji="0" lang="fr-FR" sz="32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rPr>
              <a:t>Secondary structure</a:t>
            </a:r>
            <a:endParaRPr kumimoji="0" lang="fr-FR" sz="3200" b="1" strike="noStrike" kern="0" cap="none" spc="0" normalizeH="0" baseline="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S PGothic" panose="020B0600070205080204" pitchFamily="34" charset="-128"/>
            </a:endParaRPr>
          </a:p>
          <a:p>
            <a:pPr marL="457200" marR="0" lvl="1" indent="0" algn="just"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Local structure made possible by hydrogen bonds that form between the C=O of one peptide bond and the N-H of another neighboring peptide bond.</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6" name="Espace réservé du contenu 2"/>
          <p:cNvSpPr>
            <a:spLocks noGrp="1"/>
          </p:cNvSpPr>
          <p:nvPr/>
        </p:nvSpPr>
        <p:spPr>
          <a:xfrm>
            <a:off x="0" y="1871345"/>
            <a:ext cx="4743450" cy="2880360"/>
          </a:xfrm>
          <a:prstGeom prst="rect">
            <a:avLst/>
          </a:prstGeom>
          <a:noFill/>
          <a:ln>
            <a:noFill/>
          </a:ln>
          <a:effec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2"/>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2"/>
              </a:buBlip>
              <a:defRPr sz="2000">
                <a:solidFill>
                  <a:schemeClr val="tx1"/>
                </a:solidFill>
                <a:effectLst>
                  <a:outerShdw blurRad="38100" dist="38100" dir="2700000" algn="tl">
                    <a:srgbClr val="000000"/>
                  </a:outerShdw>
                </a:effectLst>
                <a:latin typeface="Arial" panose="020B0604020202020204" pitchFamily="34" charset="0"/>
                <a:ea typeface="+mn-ea"/>
              </a:defRPr>
            </a:lvl9pPr>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2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aphicFrame>
        <p:nvGraphicFramePr>
          <p:cNvPr id="11" name="Objet 10"/>
          <p:cNvGraphicFramePr/>
          <p:nvPr/>
        </p:nvGraphicFramePr>
        <p:xfrm>
          <a:off x="635" y="2086610"/>
          <a:ext cx="9142730" cy="4770755"/>
        </p:xfrm>
        <a:graphic>
          <a:graphicData uri="http://schemas.openxmlformats.org/presentationml/2006/ole">
            <mc:AlternateContent xmlns:mc="http://schemas.openxmlformats.org/markup-compatibility/2006">
              <mc:Choice xmlns:v="urn:schemas-microsoft-com:vml" Requires="v">
                <p:oleObj spid="_x0000_s12" name="" r:id="rId3" imgW="4391025" imgH="3228975" progId="Paint.Picture">
                  <p:embed/>
                </p:oleObj>
              </mc:Choice>
              <mc:Fallback>
                <p:oleObj name="" r:id="rId3" imgW="4391025" imgH="3228975" progId="Paint.Picture">
                  <p:embed/>
                  <p:pic>
                    <p:nvPicPr>
                      <p:cNvPr id="0" name="Image 11"/>
                      <p:cNvPicPr/>
                      <p:nvPr/>
                    </p:nvPicPr>
                    <p:blipFill>
                      <a:blip r:embed="rId4"/>
                      <a:stretch>
                        <a:fillRect/>
                      </a:stretch>
                    </p:blipFill>
                    <p:spPr>
                      <a:xfrm>
                        <a:off x="635" y="2086610"/>
                        <a:ext cx="9142730" cy="477075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0" y="1905"/>
            <a:ext cx="5184140" cy="288036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Alpha (α) helices </a:t>
            </a: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form due to coiling. Hydrogen bonding leads to coiling, forming a spiral, cylindrical (helical) shape.</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2" name="Zone de texte 1"/>
          <p:cNvSpPr txBox="1"/>
          <p:nvPr/>
        </p:nvSpPr>
        <p:spPr>
          <a:xfrm>
            <a:off x="0" y="2364105"/>
            <a:ext cx="5080000" cy="3048000"/>
          </a:xfrm>
          <a:prstGeom prst="rect">
            <a:avLst/>
          </a:prstGeom>
        </p:spPr>
        <p:txBody>
          <a:bodyPr>
            <a:noAutofit/>
          </a:bodyPr>
          <a:p>
            <a:pPr marL="342900" indent="-342900" algn="l" eaLnBrk="0" hangingPunct="0">
              <a:lnSpc>
                <a:spcPct val="150000"/>
              </a:lnSpc>
              <a:spcBef>
                <a:spcPct val="20000"/>
              </a:spcBef>
              <a:buClr>
                <a:schemeClr val="hlink"/>
              </a:buClr>
              <a:buSzPct val="90000"/>
              <a:buFont typeface="Wingdings" panose="05000000000000000000" pitchFamily="2" charset="2"/>
              <a:buBlip>
                <a:blip r:embed="rId1"/>
              </a:buBlip>
              <a:defRPr/>
            </a:pPr>
            <a:r>
              <a:rPr lang="fr-FR" b="1" i="0" kern="0" noProof="0" dirty="0" smtClean="0">
                <a:ln>
                  <a:noFill/>
                </a:ln>
                <a:solidFill>
                  <a:srgbClr val="00FF00"/>
                </a:solidFill>
                <a:effectLst>
                  <a:outerShdw blurRad="38100" dist="38100" dir="2700000" algn="tl">
                    <a:srgbClr val="000000"/>
                  </a:outerShdw>
                </a:effectLst>
                <a:uLnTx/>
                <a:uFillTx/>
                <a:latin typeface="+mn-lt"/>
                <a:cs typeface="MS PGothic" panose="020B0600070205080204" pitchFamily="34" charset="-128"/>
              </a:rPr>
              <a:t>Beta (β) pleated sheets</a:t>
            </a:r>
            <a:r>
              <a:rPr lang="fr-FR" b="1" i="0" kern="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rPr>
              <a:t> form due to folding. Hydrogen bonding leads to folding, forming an almost flat, but kinked sheet of amino acids. They are formed by two amino acids chains running anti-parallel to each other.</a:t>
            </a:r>
            <a:endParaRPr lang="fr-FR" b="1" i="0" kern="0" noProof="0" dirty="0" smtClean="0">
              <a:ln>
                <a:noFill/>
              </a:ln>
              <a:solidFill>
                <a:schemeClr val="tx1"/>
              </a:solidFill>
              <a:effectLst>
                <a:outerShdw blurRad="38100" dist="38100" dir="2700000" algn="tl">
                  <a:srgbClr val="000000"/>
                </a:outerShdw>
              </a:effectLst>
              <a:uLnTx/>
              <a:uFillTx/>
              <a:latin typeface="+mn-lt"/>
              <a:cs typeface="MS PGothic" panose="020B0600070205080204" pitchFamily="34" charset="-128"/>
            </a:endParaRPr>
          </a:p>
        </p:txBody>
      </p:sp>
      <p:graphicFrame>
        <p:nvGraphicFramePr>
          <p:cNvPr id="7" name="Objet 6"/>
          <p:cNvGraphicFramePr/>
          <p:nvPr/>
        </p:nvGraphicFramePr>
        <p:xfrm>
          <a:off x="5184140" y="0"/>
          <a:ext cx="3950335" cy="6858000"/>
        </p:xfrm>
        <a:graphic>
          <a:graphicData uri="http://schemas.openxmlformats.org/presentationml/2006/ole">
            <mc:AlternateContent xmlns:mc="http://schemas.openxmlformats.org/markup-compatibility/2006">
              <mc:Choice xmlns:v="urn:schemas-microsoft-com:vml" Requires="v">
                <p:oleObj spid="_x0000_s8" name="" r:id="rId2" imgW="7620000" imgH="8620125" progId="Paint.Picture">
                  <p:embed/>
                </p:oleObj>
              </mc:Choice>
              <mc:Fallback>
                <p:oleObj name="" r:id="rId2" imgW="7620000" imgH="8620125" progId="Paint.Picture">
                  <p:embed/>
                  <p:pic>
                    <p:nvPicPr>
                      <p:cNvPr id="0" name="Image 7"/>
                      <p:cNvPicPr/>
                      <p:nvPr/>
                    </p:nvPicPr>
                    <p:blipFill>
                      <a:blip r:embed="rId3"/>
                      <a:stretch>
                        <a:fillRect/>
                      </a:stretch>
                    </p:blipFill>
                    <p:spPr>
                      <a:xfrm>
                        <a:off x="5184140" y="0"/>
                        <a:ext cx="3950335" cy="6858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60960" y="0"/>
            <a:ext cx="8928735" cy="3711575"/>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 β sheet:</a:t>
            </a: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The pleated β sheet conformation is created by hydrogen bonding between the carbonyl group (C=O) and the hydrogen of an imine group (N-H) located on another peptide chain. The β sheet can be:</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R="0" lvl="0" algn="just" defTabSz="914400" rtl="0" eaLnBrk="0" fontAlgn="base" latinLnBrk="0" hangingPunct="0">
              <a:lnSpc>
                <a:spcPct val="100000"/>
              </a:lnSpc>
              <a:spcBef>
                <a:spcPct val="20000"/>
              </a:spcBef>
              <a:spcAft>
                <a:spcPct val="0"/>
              </a:spcAft>
              <a:buClr>
                <a:schemeClr val="hlink"/>
              </a:buClr>
              <a:buSzPct val="90000"/>
              <a:buFont typeface="Arial" panose="020B0604020202020204" pitchFamily="34" charset="0"/>
              <a:buChar char="•"/>
              <a:defRPr/>
            </a:pP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antiparallel: the 2 polypeptide chains are oriented in opposite directions.</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R="0" lvl="0" algn="just" defTabSz="914400" rtl="0" eaLnBrk="0" fontAlgn="base" latinLnBrk="0" hangingPunct="0">
              <a:lnSpc>
                <a:spcPct val="100000"/>
              </a:lnSpc>
              <a:spcBef>
                <a:spcPct val="20000"/>
              </a:spcBef>
              <a:spcAft>
                <a:spcPct val="0"/>
              </a:spcAft>
              <a:buClr>
                <a:schemeClr val="hlink"/>
              </a:buClr>
              <a:buSzPct val="90000"/>
              <a:buFont typeface="Arial" panose="020B0604020202020204" pitchFamily="34" charset="0"/>
              <a:buChar char="•"/>
              <a:defRPr/>
            </a:pPr>
            <a:r>
              <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parallel: the 2 chains extend in the same direction.</a:t>
            </a:r>
            <a:endParaRPr kumimoji="0" lang="fr-FR"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graphicFrame>
        <p:nvGraphicFramePr>
          <p:cNvPr id="6" name="Objet 5"/>
          <p:cNvGraphicFramePr/>
          <p:nvPr/>
        </p:nvGraphicFramePr>
        <p:xfrm>
          <a:off x="-635" y="3049905"/>
          <a:ext cx="9144000" cy="3865245"/>
        </p:xfrm>
        <a:graphic>
          <a:graphicData uri="http://schemas.openxmlformats.org/presentationml/2006/ole">
            <mc:AlternateContent xmlns:mc="http://schemas.openxmlformats.org/markup-compatibility/2006">
              <mc:Choice xmlns:v="urn:schemas-microsoft-com:vml" Requires="v">
                <p:oleObj spid="_x0000_s7" name="" r:id="rId2" imgW="11334115" imgH="6029325" progId="Paint.Picture">
                  <p:embed/>
                </p:oleObj>
              </mc:Choice>
              <mc:Fallback>
                <p:oleObj name="" r:id="rId2" imgW="11334115" imgH="6029325" progId="Paint.Picture">
                  <p:embed/>
                  <p:pic>
                    <p:nvPicPr>
                      <p:cNvPr id="0" name="Image 6"/>
                      <p:cNvPicPr/>
                      <p:nvPr/>
                    </p:nvPicPr>
                    <p:blipFill>
                      <a:blip r:embed="rId3"/>
                      <a:stretch>
                        <a:fillRect/>
                      </a:stretch>
                    </p:blipFill>
                    <p:spPr>
                      <a:xfrm>
                        <a:off x="-635" y="3049905"/>
                        <a:ext cx="9144000" cy="386524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457200" y="928688"/>
            <a:ext cx="8523288" cy="3452813"/>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rgbClr val="008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ATTENTION</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 À la différence de l’hélice , dans le feuillet beta les </a:t>
            </a:r>
            <a:r>
              <a:rPr kumimoji="0" lang="fr-FR" sz="24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liaisons H s’établissent entre chaines polypeptidiques voisines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 entre  2 brins différents plutôt qu’à l’intérieur d’une même chaîne ).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5" name="Picture 1"/>
          <p:cNvPicPr>
            <a:picLocks noChangeAspect="1"/>
          </p:cNvPicPr>
          <p:nvPr/>
        </p:nvPicPr>
        <p:blipFill>
          <a:blip r:embed="rId2"/>
          <a:stretch>
            <a:fillRect/>
          </a:stretch>
        </p:blipFill>
        <p:spPr>
          <a:xfrm>
            <a:off x="0" y="1022350"/>
            <a:ext cx="9144000" cy="5835650"/>
          </a:xfrm>
          <a:prstGeom prst="rect">
            <a:avLst/>
          </a:prstGeom>
          <a:noFill/>
          <a:ln w="9525">
            <a:noFill/>
          </a:ln>
        </p:spPr>
      </p:pic>
      <p:sp>
        <p:nvSpPr>
          <p:cNvPr id="2" name="Zone de texte 1"/>
          <p:cNvSpPr txBox="1"/>
          <p:nvPr/>
        </p:nvSpPr>
        <p:spPr>
          <a:xfrm>
            <a:off x="194945" y="69215"/>
            <a:ext cx="8777605" cy="953135"/>
          </a:xfrm>
          <a:prstGeom prst="rect">
            <a:avLst/>
          </a:prstGeom>
        </p:spPr>
        <p:txBody>
          <a:bodyPr wrap="square">
            <a:spAutoFit/>
          </a:bodyPr>
          <a:p>
            <a:r>
              <a:rPr sz="2800" b="1">
                <a:solidFill>
                  <a:srgbClr val="00FF00"/>
                </a:solidFill>
              </a:rPr>
              <a:t>Four Major Types of Interactions Involved in Chain Folding:</a:t>
            </a:r>
            <a:endParaRPr sz="2800" b="1">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2540"/>
            <a:ext cx="7499350" cy="1028700"/>
          </a:xfrm>
        </p:spPr>
        <p:txBody>
          <a:bodyPr vert="horz" wrap="square" lIns="91440" tIns="45720" rIns="91440" bIns="45720" numCol="1" anchor="ctr" anchorCtr="0" compatLnSpc="1"/>
          <a:lstStyle/>
          <a:p>
            <a:pPr marL="457200" marR="0" lvl="0" indent="-457200" algn="ctr" defTabSz="914400" rtl="0" eaLnBrk="0" fontAlgn="base" latinLnBrk="0" hangingPunct="0">
              <a:lnSpc>
                <a:spcPct val="100000"/>
              </a:lnSpc>
              <a:spcBef>
                <a:spcPct val="0"/>
              </a:spcBef>
              <a:spcAft>
                <a:spcPct val="0"/>
              </a:spcAft>
              <a:buClrTx/>
              <a:buSzTx/>
              <a:buFont typeface="Wingdings" panose="05000000000000000000" charset="0"/>
              <a:buChar char="Ø"/>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Tertiary Structure</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0" y="928688"/>
            <a:ext cx="8858250" cy="387508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L’arrangement spatial des structures secondaires locales conduit à une forme globale spécifique de la protéine maintenue par des :</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covalentes : pont disulfure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faibles: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ioniques entre groupes chargés de signe opposés (pont salin)</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liaisons hydrogène</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Des interactions hydrophobes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pic>
        <p:nvPicPr>
          <p:cNvPr id="6" name="Image 26"/>
          <p:cNvPicPr>
            <a:picLocks noChangeAspect="1"/>
          </p:cNvPicPr>
          <p:nvPr/>
        </p:nvPicPr>
        <p:blipFill>
          <a:blip r:embed="rId2">
            <a:lum bright="-39999" contrast="60000"/>
          </a:blip>
          <a:stretch>
            <a:fillRect/>
          </a:stretch>
        </p:blipFill>
        <p:spPr>
          <a:xfrm>
            <a:off x="6350" y="996950"/>
            <a:ext cx="9137650" cy="58610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Text Box 2"/>
          <p:cNvSpPr txBox="1"/>
          <p:nvPr/>
        </p:nvSpPr>
        <p:spPr>
          <a:xfrm>
            <a:off x="382588" y="651193"/>
            <a:ext cx="8542337" cy="1200150"/>
          </a:xfrm>
          <a:prstGeom prst="rect">
            <a:avLst/>
          </a:prstGeom>
          <a:noFill/>
          <a:ln w="9525">
            <a:noFill/>
          </a:ln>
        </p:spPr>
        <p:txBody>
          <a:bodyPr lIns="90000" tIns="46800" rIns="90000" bIns="46800">
            <a:spAutoFit/>
          </a:bodyPr>
          <a:p>
            <a:pPr defTabSz="914400">
              <a:lnSpc>
                <a:spcPct val="150000"/>
              </a:lnSpc>
              <a:spcBef>
                <a:spcPts val="1125"/>
              </a:spcBef>
              <a:buClr>
                <a:srgbClr val="003399"/>
              </a:buClr>
              <a:tabLst>
                <a:tab pos="0" algn="l"/>
                <a:tab pos="447675" algn="l"/>
                <a:tab pos="897255" algn="l"/>
                <a:tab pos="1346200" algn="l"/>
                <a:tab pos="1795780" algn="l"/>
                <a:tab pos="2244725" algn="l"/>
                <a:tab pos="2694305" algn="l"/>
                <a:tab pos="3143250" algn="l"/>
                <a:tab pos="3592830" algn="l"/>
                <a:tab pos="4041775" algn="l"/>
                <a:tab pos="4491355" algn="l"/>
                <a:tab pos="4940300" algn="l"/>
                <a:tab pos="5389880" algn="l"/>
                <a:tab pos="5838825" algn="l"/>
                <a:tab pos="6288405" algn="l"/>
                <a:tab pos="6737350" algn="l"/>
                <a:tab pos="7186930" algn="l"/>
                <a:tab pos="7635875" algn="l"/>
                <a:tab pos="8085455" algn="l"/>
                <a:tab pos="8534400" algn="l"/>
                <a:tab pos="8983980" algn="l"/>
              </a:tabLst>
            </a:pPr>
            <a:r>
              <a:rPr lang="en-GB" altLang="x-none" dirty="0">
                <a:latin typeface="Arial" panose="020B0604020202020204" pitchFamily="34" charset="0"/>
              </a:rPr>
              <a:t>Binding of Multiple Proteins Together to Form a Protein with Quaternary Structure</a:t>
            </a:r>
            <a:endParaRPr lang="en-GB" altLang="x-none" dirty="0">
              <a:latin typeface="Arial" panose="020B0604020202020204" pitchFamily="34" charset="0"/>
            </a:endParaRPr>
          </a:p>
        </p:txBody>
      </p:sp>
      <p:pic>
        <p:nvPicPr>
          <p:cNvPr id="5" name="Picture 1"/>
          <p:cNvPicPr>
            <a:picLocks noChangeAspect="1"/>
          </p:cNvPicPr>
          <p:nvPr/>
        </p:nvPicPr>
        <p:blipFill>
          <a:blip r:embed="rId1"/>
          <a:stretch>
            <a:fillRect/>
          </a:stretch>
        </p:blipFill>
        <p:spPr>
          <a:xfrm>
            <a:off x="4643438" y="2435225"/>
            <a:ext cx="4318000" cy="2979738"/>
          </a:xfrm>
          <a:prstGeom prst="rect">
            <a:avLst/>
          </a:prstGeom>
          <a:noFill/>
          <a:ln w="9525">
            <a:noFill/>
          </a:ln>
        </p:spPr>
      </p:pic>
      <p:grpSp>
        <p:nvGrpSpPr>
          <p:cNvPr id="3" name="Grouper 2"/>
          <p:cNvGrpSpPr/>
          <p:nvPr/>
        </p:nvGrpSpPr>
        <p:grpSpPr>
          <a:xfrm>
            <a:off x="368300" y="2339975"/>
            <a:ext cx="4491355" cy="2879090"/>
            <a:chOff x="580" y="3685"/>
            <a:chExt cx="7073" cy="4534"/>
          </a:xfrm>
        </p:grpSpPr>
        <p:sp>
          <p:nvSpPr>
            <p:cNvPr id="6" name="AutoShape 3"/>
            <p:cNvSpPr/>
            <p:nvPr/>
          </p:nvSpPr>
          <p:spPr>
            <a:xfrm>
              <a:off x="5035" y="5670"/>
              <a:ext cx="2618" cy="575"/>
            </a:xfrm>
            <a:prstGeom prst="rightArrow">
              <a:avLst>
                <a:gd name="adj1" fmla="val 50000"/>
                <a:gd name="adj2" fmla="val 113804"/>
              </a:avLst>
            </a:prstGeom>
            <a:solidFill>
              <a:srgbClr val="FF0000"/>
            </a:solidFill>
            <a:ln w="9360" cap="flat" cmpd="sng">
              <a:solidFill>
                <a:srgbClr val="009999"/>
              </a:solidFill>
              <a:prstDash val="solid"/>
              <a:miter/>
              <a:headEnd type="none" w="med" len="med"/>
              <a:tailEnd type="none" w="med" len="med"/>
            </a:ln>
          </p:spPr>
          <p:txBody>
            <a:bodyPr wrap="none" anchor="ctr" anchorCtr="0"/>
            <a:p>
              <a:endParaRPr dirty="0">
                <a:latin typeface="Arial" panose="020B0604020202020204" pitchFamily="34" charset="0"/>
              </a:endParaRPr>
            </a:p>
          </p:txBody>
        </p:sp>
        <p:pic>
          <p:nvPicPr>
            <p:cNvPr id="7" name="Picture 4"/>
            <p:cNvPicPr>
              <a:picLocks noChangeAspect="1"/>
            </p:cNvPicPr>
            <p:nvPr/>
          </p:nvPicPr>
          <p:blipFill>
            <a:blip r:embed="rId2"/>
            <a:stretch>
              <a:fillRect/>
            </a:stretch>
          </p:blipFill>
          <p:spPr>
            <a:xfrm>
              <a:off x="580" y="3685"/>
              <a:ext cx="4808" cy="4535"/>
            </a:xfrm>
            <a:prstGeom prst="rect">
              <a:avLst/>
            </a:prstGeom>
            <a:noFill/>
            <a:ln w="9525">
              <a:noFill/>
            </a:ln>
          </p:spPr>
        </p:pic>
      </p:grpSp>
      <p:sp>
        <p:nvSpPr>
          <p:cNvPr id="2" name="Zone de texte 1"/>
          <p:cNvSpPr txBox="1"/>
          <p:nvPr/>
        </p:nvSpPr>
        <p:spPr>
          <a:xfrm>
            <a:off x="161925" y="68580"/>
            <a:ext cx="4572000" cy="521970"/>
          </a:xfrm>
          <a:prstGeom prst="rect">
            <a:avLst/>
          </a:prstGeom>
          <a:noFill/>
        </p:spPr>
        <p:txBody>
          <a:bodyPr wrap="square" rtlCol="0">
            <a:spAutoFit/>
          </a:bodyPr>
          <a:p>
            <a:pPr marL="457200" indent="-457200">
              <a:buFont typeface="Wingdings" panose="05000000000000000000" charset="0"/>
              <a:buChar char="Ø"/>
            </a:pPr>
            <a:r>
              <a:rPr lang="en-GB" altLang="x-none" sz="2800" b="1" dirty="0">
                <a:solidFill>
                  <a:srgbClr val="00FF00"/>
                </a:solidFill>
                <a:sym typeface="+mn-ea"/>
              </a:rPr>
              <a:t>Quaternary Structure:</a:t>
            </a:r>
            <a:endParaRPr lang="en-GB" altLang="x-none" sz="2800" b="1" dirty="0">
              <a:solidFill>
                <a:srgbClr val="00FF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Objet 3"/>
          <p:cNvGraphicFramePr/>
          <p:nvPr/>
        </p:nvGraphicFramePr>
        <p:xfrm>
          <a:off x="10160" y="694055"/>
          <a:ext cx="9133840" cy="6167755"/>
        </p:xfrm>
        <a:graphic>
          <a:graphicData uri="http://schemas.openxmlformats.org/presentationml/2006/ole">
            <mc:AlternateContent xmlns:mc="http://schemas.openxmlformats.org/markup-compatibility/2006">
              <mc:Choice xmlns:v="urn:schemas-microsoft-com:vml" Requires="v">
                <p:oleObj spid="_x0000_s5" name="" r:id="rId1" imgW="9115425" imgH="6162675" progId="Paint.Picture">
                  <p:embed/>
                </p:oleObj>
              </mc:Choice>
              <mc:Fallback>
                <p:oleObj name="" r:id="rId1" imgW="9115425" imgH="6162675" progId="Paint.Picture">
                  <p:embed/>
                  <p:pic>
                    <p:nvPicPr>
                      <p:cNvPr id="0" name="Image 4"/>
                      <p:cNvPicPr/>
                      <p:nvPr/>
                    </p:nvPicPr>
                    <p:blipFill>
                      <a:blip r:embed="rId2"/>
                      <a:stretch>
                        <a:fillRect/>
                      </a:stretch>
                    </p:blipFill>
                    <p:spPr>
                      <a:xfrm>
                        <a:off x="10160" y="694055"/>
                        <a:ext cx="9133840" cy="6167755"/>
                      </a:xfrm>
                      <a:prstGeom prst="rect">
                        <a:avLst/>
                      </a:prstGeom>
                    </p:spPr>
                  </p:pic>
                </p:oleObj>
              </mc:Fallback>
            </mc:AlternateContent>
          </a:graphicData>
        </a:graphic>
      </p:graphicFrame>
      <p:sp>
        <p:nvSpPr>
          <p:cNvPr id="8" name="Zone de texte 7"/>
          <p:cNvSpPr txBox="1"/>
          <p:nvPr/>
        </p:nvSpPr>
        <p:spPr>
          <a:xfrm>
            <a:off x="38100" y="-6350"/>
            <a:ext cx="8305165" cy="700405"/>
          </a:xfrm>
          <a:prstGeom prst="rect">
            <a:avLst/>
          </a:prstGeom>
          <a:noFill/>
        </p:spPr>
        <p:txBody>
          <a:bodyPr wrap="square" rtlCol="0">
            <a:noAutofit/>
          </a:bodyPr>
          <a:p>
            <a:pPr marL="457200" indent="-457200">
              <a:buFont typeface="Arial" panose="020B0604020202020204" pitchFamily="34" charset="0"/>
              <a:buChar char="•"/>
            </a:pPr>
            <a:r>
              <a:rPr lang="fr-FR" altLang="en-US" sz="3150" b="1">
                <a:solidFill>
                  <a:srgbClr val="00FF00"/>
                </a:solidFill>
              </a:rPr>
              <a:t>The four levels of protein organization</a:t>
            </a:r>
            <a:endParaRPr lang="fr-FR" altLang="en-US" sz="3150" b="1">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ZoneTexte 3"/>
          <p:cNvSpPr txBox="1"/>
          <p:nvPr/>
        </p:nvSpPr>
        <p:spPr>
          <a:xfrm>
            <a:off x="285750" y="500063"/>
            <a:ext cx="8001000" cy="4061460"/>
          </a:xfrm>
          <a:prstGeom prst="rect">
            <a:avLst/>
          </a:prstGeom>
          <a:noFill/>
          <a:ln w="9525">
            <a:noFill/>
          </a:ln>
        </p:spPr>
        <p:txBody>
          <a:bodyPr>
            <a:spAutoFit/>
          </a:bodyPr>
          <a:p>
            <a:pPr marL="457200" indent="-457200" algn="just">
              <a:lnSpc>
                <a:spcPct val="150000"/>
              </a:lnSpc>
              <a:buFont typeface="Arial" panose="020B0604020202020204" pitchFamily="34" charset="0"/>
              <a:buChar char="•"/>
            </a:pPr>
            <a:r>
              <a:rPr sz="3200" b="1" dirty="0">
                <a:solidFill>
                  <a:srgbClr val="00FF00"/>
                </a:solidFill>
                <a:latin typeface="Arial" panose="020B0604020202020204" pitchFamily="34" charset="0"/>
              </a:rPr>
              <a:t>PROTEIN PROPERTIES:</a:t>
            </a:r>
            <a:endParaRPr sz="3200" b="1" dirty="0">
              <a:solidFill>
                <a:srgbClr val="00FF00"/>
              </a:solidFill>
              <a:latin typeface="Arial" panose="020B0604020202020204" pitchFamily="34" charset="0"/>
            </a:endParaRPr>
          </a:p>
          <a:p>
            <a:pPr algn="just">
              <a:lnSpc>
                <a:spcPct val="150000"/>
              </a:lnSpc>
            </a:pPr>
            <a:r>
              <a:rPr sz="2800" b="1" dirty="0">
                <a:solidFill>
                  <a:srgbClr val="00FF00"/>
                </a:solidFill>
                <a:latin typeface="Arial" panose="020B0604020202020204" pitchFamily="34" charset="0"/>
              </a:rPr>
              <a:t>Denaturation:</a:t>
            </a:r>
            <a:endParaRPr sz="2800" b="1" dirty="0">
              <a:solidFill>
                <a:srgbClr val="00FF00"/>
              </a:solidFill>
              <a:latin typeface="Arial" panose="020B0604020202020204" pitchFamily="34" charset="0"/>
            </a:endParaRPr>
          </a:p>
          <a:p>
            <a:pPr algn="just">
              <a:lnSpc>
                <a:spcPct val="150000"/>
              </a:lnSpc>
            </a:pPr>
            <a:r>
              <a:rPr sz="2800" b="1" dirty="0">
                <a:latin typeface="Arial" panose="020B0604020202020204" pitchFamily="34" charset="0"/>
              </a:rPr>
              <a:t>Protein denaturation corresponds to the </a:t>
            </a:r>
            <a:r>
              <a:rPr sz="2800" b="1" dirty="0">
                <a:solidFill>
                  <a:srgbClr val="00FF00"/>
                </a:solidFill>
                <a:latin typeface="Arial" panose="020B0604020202020204" pitchFamily="34" charset="0"/>
              </a:rPr>
              <a:t>destruction of bonds</a:t>
            </a:r>
            <a:r>
              <a:rPr sz="2800" b="1" dirty="0">
                <a:latin typeface="Arial" panose="020B0604020202020204" pitchFamily="34" charset="0"/>
              </a:rPr>
              <a:t> that maintain its stable structure (quaternary, if present, tertiary, secondary).</a:t>
            </a:r>
            <a:endParaRPr sz="2800" b="1" dirty="0">
              <a:latin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16510" y="-55245"/>
            <a:ext cx="5544185" cy="922020"/>
          </a:xfrm>
        </p:spPr>
        <p:txBody>
          <a:bodyPr vert="horz" wrap="square" lIns="91440" tIns="45720" rIns="91440" bIns="45720" numCol="1" anchor="ctr" anchorCtr="0" compatLnSpc="1">
            <a:normAutofit/>
          </a:bodyPr>
          <a:lstStyle/>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DENATURING FACTORS</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209550" y="866775"/>
            <a:ext cx="8934450" cy="4800600"/>
          </a:xfrm>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Depends on temperature:</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None/>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- 60°C: breaking of H bonds, other than those established by water</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None/>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- 100°C: permanent denaturation due to breaking of peptide bonds (breaking of covalent and salt bonds)</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Extreme pH levels</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1" fontAlgn="base" latinLnBrk="0" hangingPunct="1">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Denaturing chemical agents (β-mercaptoethanol)</a:t>
            </a:r>
            <a:endParaRPr kumimoji="0" lang="fr-FR" sz="26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248920" y="53340"/>
            <a:ext cx="5906135" cy="1143000"/>
          </a:xfrm>
        </p:spPr>
        <p:txBody>
          <a:bodyPr vert="horz" wrap="square" lIns="91440" tIns="45720" rIns="91440" bIns="45720" numCol="1" anchor="ctr" anchorCtr="0" compatLnSpc="1"/>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STRUCTURE QUATERNAIRE</a:t>
            </a:r>
            <a:endParaRPr kumimoji="0" lang="fr-FR" sz="32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349885" y="866775"/>
            <a:ext cx="8484870" cy="4800600"/>
          </a:xfrm>
        </p:spPr>
        <p:txBody>
          <a:bodyPr vert="horz" wrap="square" lIns="91440" tIns="45720" rIns="91440" bIns="45720" numCol="1" anchor="t" anchorCtr="0" compatLnSpc="1">
            <a:noAutofit/>
          </a:bodyPr>
          <a:lstStyle/>
          <a:p>
            <a:pPr marL="342900" marR="0" lvl="0" indent="-342900" algn="l" defTabSz="914400" rtl="0" eaLnBrk="1" fontAlgn="base" latinLnBrk="0" hangingPunct="1">
              <a:lnSpc>
                <a:spcPct val="150000"/>
              </a:lnSpc>
              <a:spcBef>
                <a:spcPct val="20000"/>
              </a:spcBef>
              <a:buClr>
                <a:schemeClr val="hlink"/>
              </a:buClr>
              <a:buSzPct val="90000"/>
              <a:buFont typeface="Wingdings" panose="05000000000000000000" pitchFamily="2" charset="2"/>
              <a:buBlip>
                <a:blip r:embed="rId1"/>
              </a:buBlip>
              <a:defRPr/>
            </a:pPr>
            <a:r>
              <a:rPr kumimoji="0" lang="fr-FR" sz="27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Occurs when the protein is made up of several polypeptide chains (multiple subunits): this is called a </a:t>
            </a:r>
            <a:r>
              <a:rPr kumimoji="0" lang="fr-FR" sz="27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multimeric protein.</a:t>
            </a:r>
            <a:r>
              <a:rPr kumimoji="0" lang="fr-FR" sz="27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It's the way these subunits associate that determines the quaternary structure. </a:t>
            </a:r>
            <a:r>
              <a:rPr kumimoji="0" lang="fr-FR" sz="27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This association contributes to the protein's function</a:t>
            </a:r>
            <a:r>
              <a:rPr kumimoji="0" lang="fr-FR" sz="27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(Ex: Hemoglobin, which is made up of several heme subunits, will capture O2 more or less easily depending on how they associate)</a:t>
            </a:r>
            <a:r>
              <a:rPr kumimoji="0" lang="fr-FR" sz="27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sz="27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txBox="1"/>
          <p:nvPr/>
        </p:nvSpPr>
        <p:spPr bwMode="auto">
          <a:xfrm>
            <a:off x="457200" y="0"/>
            <a:ext cx="8229600" cy="511175"/>
          </a:xfrm>
          <a:prstGeom prst="rect">
            <a:avLst/>
          </a:prstGeom>
          <a:noFill/>
          <a:ln>
            <a:noFill/>
          </a:ln>
          <a:effectLst/>
        </p:spPr>
        <p:txBody>
          <a:bodyPr anchor="ctr">
            <a:noAutofit/>
          </a:bodyPr>
          <a:lstStyle/>
          <a:p>
            <a:pPr marR="0" algn="ctr" defTabSz="914400" fontAlgn="auto">
              <a:spcAft>
                <a:spcPts val="0"/>
              </a:spcAft>
              <a:buClrTx/>
              <a:buSzTx/>
              <a:buFontTx/>
              <a:buNone/>
              <a:defRPr/>
            </a:pPr>
            <a:endParaRPr kumimoji="0" lang="fr-FR" sz="3100" b="1" kern="0" cap="none" spc="0" normalizeH="0" baseline="0" noProof="0" dirty="0">
              <a:solidFill>
                <a:srgbClr val="00FF00"/>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endParaRPr>
          </a:p>
        </p:txBody>
      </p:sp>
      <p:graphicFrame>
        <p:nvGraphicFramePr>
          <p:cNvPr id="6" name="Objet 5"/>
          <p:cNvGraphicFramePr/>
          <p:nvPr/>
        </p:nvGraphicFramePr>
        <p:xfrm>
          <a:off x="0" y="0"/>
          <a:ext cx="9143365" cy="6857365"/>
        </p:xfrm>
        <a:graphic>
          <a:graphicData uri="http://schemas.openxmlformats.org/presentationml/2006/ole">
            <mc:AlternateContent xmlns:mc="http://schemas.openxmlformats.org/markup-compatibility/2006">
              <mc:Choice xmlns:v="urn:schemas-microsoft-com:vml" Requires="v">
                <p:oleObj spid="_x0000_s7" name="" r:id="rId1" imgW="5953125" imgH="9039225" progId="Paint.Picture">
                  <p:embed/>
                </p:oleObj>
              </mc:Choice>
              <mc:Fallback>
                <p:oleObj name="" r:id="rId1" imgW="5953125" imgH="9039225" progId="Paint.Picture">
                  <p:embed/>
                  <p:pic>
                    <p:nvPicPr>
                      <p:cNvPr id="0" name="Image 6"/>
                      <p:cNvPicPr/>
                      <p:nvPr/>
                    </p:nvPicPr>
                    <p:blipFill>
                      <a:blip r:embed="rId2"/>
                      <a:stretch>
                        <a:fillRect/>
                      </a:stretch>
                    </p:blipFill>
                    <p:spPr>
                      <a:xfrm>
                        <a:off x="0" y="0"/>
                        <a:ext cx="9143365" cy="685736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12383" y="192088"/>
            <a:ext cx="7499350" cy="114300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Consequences of Denaturation</a:t>
            </a:r>
            <a:endPar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281940" y="1406525"/>
            <a:ext cx="8592820" cy="327533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The denaturation of a protein's three-dimensional structure generally results in the loss of its function (biological activity) in either a reversible or irreversible manner depending on the denaturing factor. This is known as the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structure-function relationship.</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3"/>
          <p:cNvSpPr/>
          <p:nvPr/>
        </p:nvSpPr>
        <p:spPr>
          <a:xfrm>
            <a:off x="1074738" y="269875"/>
            <a:ext cx="2952750" cy="585788"/>
          </a:xfrm>
          <a:prstGeom prst="rect">
            <a:avLst/>
          </a:prstGeom>
          <a:noFill/>
          <a:ln w="9525">
            <a:noFill/>
          </a:ln>
        </p:spPr>
        <p:txBody>
          <a:bodyPr wrap="none">
            <a:spAutoFit/>
          </a:bodyPr>
          <a:p>
            <a:pPr lvl="1" eaLnBrk="1" hangingPunct="1">
              <a:buFont typeface="Wingdings" panose="05000000000000000000" pitchFamily="2" charset="2"/>
              <a:buChar char="Ø"/>
            </a:pPr>
            <a:r>
              <a:rPr sz="3200" b="1" i="1" dirty="0">
                <a:solidFill>
                  <a:srgbClr val="00FF00"/>
                </a:solidFill>
                <a:latin typeface="Arial" panose="020B0604020202020204" pitchFamily="34" charset="0"/>
              </a:rPr>
              <a:t>Solubilité:</a:t>
            </a:r>
            <a:endParaRPr sz="3200" dirty="0">
              <a:solidFill>
                <a:srgbClr val="00FF00"/>
              </a:solidFill>
              <a:latin typeface="Arial" panose="020B0604020202020204" pitchFamily="34" charset="0"/>
            </a:endParaRPr>
          </a:p>
        </p:txBody>
      </p:sp>
      <p:sp>
        <p:nvSpPr>
          <p:cNvPr id="5" name="Espace réservé du contenu 2"/>
          <p:cNvSpPr>
            <a:spLocks noGrp="1"/>
          </p:cNvSpPr>
          <p:nvPr>
            <p:ph idx="1" hasCustomPrompt="1"/>
          </p:nvPr>
        </p:nvSpPr>
        <p:spPr>
          <a:xfrm>
            <a:off x="544513" y="1087438"/>
            <a:ext cx="7794625" cy="3238500"/>
          </a:xfrm>
        </p:spPr>
        <p:txBody>
          <a:bodyPr vert="horz" wrap="square" lIns="91440" tIns="45720" rIns="91440" bIns="45720" numCol="1" anchor="t" anchorCtr="0" compatLnSpc="1"/>
          <a:lstStyle/>
          <a:p>
            <a:pPr marL="342900" marR="0" lvl="0" indent="-342900" algn="just"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Généralement les protéines forment des solutions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colloïdales</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dans l'eau distillée. Cependant, si on ajoute une quantité d'un sel neutre comme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8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NaCl</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la solubilité augmente, mais au-delà d'une certaine concentration un effet négatif s'observe, et les protéines se précipitent, ce phénomène est appelé le </a:t>
            </a:r>
            <a:r>
              <a:rPr kumimoji="0" lang="fr-FR" sz="28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relargage</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par les sels</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455613" y="906463"/>
            <a:ext cx="8361363" cy="3965575"/>
          </a:xfrm>
        </p:spPr>
        <p:txBody>
          <a:bodyPr vert="horz" wrap="square" lIns="91440" tIns="45720" rIns="91440" bIns="45720" numCol="1" anchor="t" anchorCtr="0" compatLnSpc="1"/>
          <a:lstStyle/>
          <a:p>
            <a:pPr marL="342900" marR="0" lvl="0" indent="-342900" algn="just"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protéines sont des composés </a:t>
            </a: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Amphotères</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ce qui veut dire qu'elles se comportent à la fois comme des acides et des bases. Ainsi, comme les acides aminés, les protéines agissent comme des ions dipolaires et peuvent avoir une forme cationique, anionique ou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zwitterion</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selon le pH du milieu. Donc, elles possèdent un pH isoélectrique (</a:t>
            </a:r>
            <a:r>
              <a:rPr kumimoji="0" lang="fr-FR" sz="24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pI</a:t>
            </a: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peuvent être analysées par la chromatographie d'échange ionique ou l'électrophorèse.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0355" name="Rectangle 4"/>
          <p:cNvSpPr/>
          <p:nvPr/>
        </p:nvSpPr>
        <p:spPr>
          <a:xfrm>
            <a:off x="825500" y="177800"/>
            <a:ext cx="6196965" cy="645160"/>
          </a:xfrm>
          <a:prstGeom prst="rect">
            <a:avLst/>
          </a:prstGeom>
          <a:noFill/>
          <a:ln w="9525">
            <a:noFill/>
          </a:ln>
        </p:spPr>
        <p:txBody>
          <a:bodyPr wrap="square">
            <a:spAutoFit/>
          </a:bodyPr>
          <a:p>
            <a:pPr marL="1028700" lvl="1" indent="-571500" eaLnBrk="1" hangingPunct="1">
              <a:buFont typeface="Wingdings" panose="05000000000000000000" charset="0"/>
              <a:buChar char="Ø"/>
            </a:pPr>
            <a:r>
              <a:rPr sz="3600" b="1" dirty="0">
                <a:solidFill>
                  <a:srgbClr val="00FF00"/>
                </a:solidFill>
                <a:latin typeface="Arial" panose="020B0604020202020204" pitchFamily="34" charset="0"/>
              </a:rPr>
              <a:t>Caractère Amphotère</a:t>
            </a:r>
            <a:endParaRPr sz="3600" dirty="0">
              <a:solidFill>
                <a:srgbClr val="00FF00"/>
              </a:solidFill>
              <a:latin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357188" y="0"/>
            <a:ext cx="8786813" cy="723900"/>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3600" b="1" i="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ETUDE ANALYTIQUE DES PROTEINES :</a:t>
            </a:r>
            <a:endParaRPr kumimoji="0" lang="fr-FR"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423863" y="819150"/>
            <a:ext cx="8556625"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sépare de la protéine des autres constituants cellulaires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purification d'une protéine fait appel à des techniques biochimiques qui se basent sur de petites différences de solubilité, de charge nette, de taille et de spécificité de liaison.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Les méthodes courantes de purification menées à basse température (de 0 à 4°C) de façon à réduire au minimum la dégradation des protéines par les protéinases (qui coupent les liaisons peptidiques) et la dénaturation des protéines.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0" y="0"/>
            <a:ext cx="8934450" cy="1143000"/>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sz="3200" b="1" i="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rPr>
              <a:t>ETUDE ANALYTIQUE DES PROTEINES :</a:t>
            </a:r>
            <a:endParaRPr kumimoji="0" lang="fr-FR" sz="3200" b="1" i="1"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808038" y="1201738"/>
            <a:ext cx="7499350" cy="1814513"/>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Chromatographie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Electrophorèse</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Dosage des protéines (méthodes de coloration)</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re 1"/>
          <p:cNvSpPr>
            <a:spLocks noGrp="1"/>
          </p:cNvSpPr>
          <p:nvPr>
            <p:ph type="title" hasCustomPrompt="1"/>
          </p:nvPr>
        </p:nvSpPr>
        <p:spPr>
          <a:xfrm>
            <a:off x="531813" y="0"/>
            <a:ext cx="7602538" cy="1143000"/>
          </a:xfrm>
        </p:spPr>
        <p:txBody>
          <a:bodyPr vert="horz" wrap="square" lIns="91440" tIns="45720" rIns="91440" bIns="45720" numCol="1" anchor="ctr" anchorCtr="0" compatLnSpc="1">
            <a:normAutofit fontScale="90000"/>
          </a:bodyPr>
          <a:lstStyle/>
          <a:p>
            <a:pPr marL="0" marR="0" lvl="1" indent="0" algn="ctr" defTabSz="914400" rtl="0" eaLnBrk="0" fontAlgn="base" latinLnBrk="0" hangingPunct="0">
              <a:lnSpc>
                <a:spcPct val="100000"/>
              </a:lnSpc>
              <a:spcBef>
                <a:spcPct val="0"/>
              </a:spcBef>
              <a:spcAft>
                <a:spcPct val="0"/>
              </a:spcAft>
              <a:buClrTx/>
              <a:buSzTx/>
              <a:buFontTx/>
              <a:buNone/>
              <a:defRPr/>
            </a:pP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rPr>
              <a:t>Le dosage des protéines</a:t>
            </a:r>
            <a:b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rPr>
            </a:br>
            <a:r>
              <a:rPr kumimoji="0" lang="fr-FR" sz="36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rPr>
              <a:t> (méthodes de coloration)</a:t>
            </a:r>
            <a:endParaRPr kumimoji="0" lang="fr-FR"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5" name="Espace réservé du contenu 2"/>
          <p:cNvSpPr>
            <a:spLocks noGrp="1"/>
          </p:cNvSpPr>
          <p:nvPr>
            <p:ph idx="1" hasCustomPrompt="1"/>
          </p:nvPr>
        </p:nvSpPr>
        <p:spPr>
          <a:xfrm>
            <a:off x="285750" y="1285875"/>
            <a:ext cx="8215313" cy="3040063"/>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sont généralement des méthodes </a:t>
            </a:r>
            <a:r>
              <a:rPr kumimoji="0" lang="fr-FR" sz="28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spectro</a:t>
            </a: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-photométriques basées sur diverses caractéristiques spectrales ou réactionnelles des acides aminés constituant les protéines.</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Char char="Ø"/>
              <a:defRPr/>
            </a:pPr>
            <a:r>
              <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Intérêt:</a:t>
            </a:r>
            <a:endParaRPr kumimoji="0" lang="fr-FR" sz="28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connaître la concentration totale de l’ensemble des protéines contenues dans un échantillon </a:t>
            </a: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58763" y="587375"/>
            <a:ext cx="8572500" cy="3328988"/>
          </a:xfrm>
        </p:spPr>
        <p:txBody>
          <a:bodyPr vert="horz" wrap="square" lIns="91440" tIns="45720" rIns="91440" bIns="45720" numCol="1" anchor="t" anchorCtr="0" compatLnSpc="1"/>
          <a:lstStyle/>
          <a:p>
            <a:pPr marL="342900" marR="0" lvl="0" indent="-34290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une méthode quantitative de dosage des protéines. Cette réaction du biuret est la formation d'un complexe pourpre (coloration violette) entre le biuret (NH</a:t>
            </a:r>
            <a:r>
              <a:rPr kumimoji="0" lang="fr-FR" sz="26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-CO-NH-CO-NH</a:t>
            </a:r>
            <a:r>
              <a:rPr kumimoji="0" lang="fr-FR" sz="2600" b="1" i="0"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2</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et deux liens peptidiques consécutifs (quatre aminoacides) en présence du cuivre (CuSO4) et en milieu alcalin.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just"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en-US" sz="2600" b="1" i="1" u="none" strike="noStrike" kern="0" cap="none" spc="0" normalizeH="0" baseline="3000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Gornall</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AG, CS </a:t>
            </a:r>
            <a:r>
              <a:rPr kumimoji="0" lang="en-US" sz="2600" b="1" i="1" u="none" strike="noStrike" kern="0" cap="none" spc="0" normalizeH="0" baseline="3000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Bardawill</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and MM David. </a:t>
            </a:r>
            <a:r>
              <a:rPr kumimoji="0" lang="en-US" sz="2600" b="1" i="0"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J. Biol. Chem. 177:</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751. 1949.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4451" name="Rectangle 4"/>
          <p:cNvSpPr/>
          <p:nvPr/>
        </p:nvSpPr>
        <p:spPr>
          <a:xfrm>
            <a:off x="655638" y="0"/>
            <a:ext cx="8120062" cy="584200"/>
          </a:xfrm>
          <a:prstGeom prst="rect">
            <a:avLst/>
          </a:prstGeom>
          <a:noFill/>
          <a:ln w="9525">
            <a:noFill/>
          </a:ln>
        </p:spPr>
        <p:txBody>
          <a:bodyPr>
            <a:spAutoFit/>
          </a:bodyPr>
          <a:p>
            <a:r>
              <a:rPr sz="3200" b="1" dirty="0">
                <a:solidFill>
                  <a:srgbClr val="00FF00"/>
                </a:solidFill>
                <a:latin typeface="Arial" panose="020B0604020202020204" pitchFamily="34" charset="0"/>
              </a:rPr>
              <a:t>Réaction de Biuret (solution de CuSO4) </a:t>
            </a:r>
            <a:endParaRPr sz="3200" dirty="0">
              <a:solidFill>
                <a:srgbClr val="00FF00"/>
              </a:solidFill>
              <a:latin typeface="Arial" panose="020B0604020202020204" pitchFamily="34" charset="0"/>
            </a:endParaRPr>
          </a:p>
        </p:txBody>
      </p:sp>
      <p:graphicFrame>
        <p:nvGraphicFramePr>
          <p:cNvPr id="3" name="Objet 2"/>
          <p:cNvGraphicFramePr/>
          <p:nvPr/>
        </p:nvGraphicFramePr>
        <p:xfrm>
          <a:off x="-635" y="3750310"/>
          <a:ext cx="9144635" cy="3107690"/>
        </p:xfrm>
        <a:graphic>
          <a:graphicData uri="http://schemas.openxmlformats.org/presentationml/2006/ole">
            <mc:AlternateContent xmlns:mc="http://schemas.openxmlformats.org/markup-compatibility/2006">
              <mc:Choice xmlns:v="urn:schemas-microsoft-com:vml" Requires="v">
                <p:oleObj spid="_x0000_s5" name="" r:id="rId2" imgW="5715000" imgH="3105150" progId="Paint.Picture">
                  <p:embed/>
                </p:oleObj>
              </mc:Choice>
              <mc:Fallback>
                <p:oleObj name="" r:id="rId2" imgW="5715000" imgH="3105150" progId="Paint.Picture">
                  <p:embed/>
                  <p:pic>
                    <p:nvPicPr>
                      <p:cNvPr id="0" name="Image 4"/>
                      <p:cNvPicPr/>
                      <p:nvPr/>
                    </p:nvPicPr>
                    <p:blipFill>
                      <a:blip r:embed="rId3"/>
                      <a:stretch>
                        <a:fillRect/>
                      </a:stretch>
                    </p:blipFill>
                    <p:spPr>
                      <a:xfrm>
                        <a:off x="-635" y="3750310"/>
                        <a:ext cx="9144635" cy="3107690"/>
                      </a:xfrm>
                      <a:prstGeom prst="rect">
                        <a:avLst/>
                      </a:prstGeom>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295275" y="963613"/>
            <a:ext cx="8453438" cy="269398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ts val="0"/>
              </a:spcBef>
              <a:spcAft>
                <a:spcPts val="12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combinaison d’une réaction au biuret et une réaction au réactif de </a:t>
            </a:r>
            <a:r>
              <a:rPr kumimoji="0" lang="fr-FR" sz="2600" b="1"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Titrate</a:t>
            </a:r>
            <a:r>
              <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t>
            </a:r>
            <a:r>
              <a:rPr kumimoji="0" lang="fr-FR" sz="2600" b="1"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Folin</a:t>
            </a:r>
            <a:r>
              <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r>
              <a:rPr kumimoji="0" lang="fr-FR" sz="2600" b="1" i="1"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Ciocalteu</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phénol. Ce dernier réagit avec les tyrosines et les tryptophanes, pour donner une coloration bleue qui s'ajoute à celle du biuret.</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0" marR="0" lvl="0" indent="0" algn="l" defTabSz="914400" rtl="0" eaLnBrk="0" fontAlgn="base" latinLnBrk="0" hangingPunct="0">
              <a:lnSpc>
                <a:spcPct val="150000"/>
              </a:lnSpc>
              <a:spcBef>
                <a:spcPts val="0"/>
              </a:spcBef>
              <a:spcAft>
                <a:spcPts val="1200"/>
              </a:spcAft>
              <a:buClr>
                <a:schemeClr val="hlink"/>
              </a:buClr>
              <a:buSzPct val="90000"/>
              <a:buFont typeface="Wingdings" panose="05000000000000000000" pitchFamily="2" charset="2"/>
              <a:buNone/>
              <a:defRPr/>
            </a:pP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Lowry et al. 1951. Protein Measurement With The </a:t>
            </a:r>
            <a:r>
              <a:rPr kumimoji="0" lang="en-US" sz="2600" b="1" i="1" u="none" strike="noStrike" kern="0" cap="none" spc="0" normalizeH="0" baseline="3000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Folin</a:t>
            </a:r>
            <a:r>
              <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Phenol Reagent. J. Bio. Chem. 265-275 </a:t>
            </a:r>
            <a:r>
              <a:rPr kumimoji="0" lang="en-US" sz="2600" b="1" i="1"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hlinkClick r:id="rId2"/>
              </a:rPr>
              <a:t>www.jbc.org</a:t>
            </a:r>
            <a:endParaRPr kumimoji="0" lang="en-US" sz="2600" b="1" i="1" u="none" strike="noStrike" kern="0" cap="none" spc="0" normalizeH="0" baseline="3000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5475" name="Rectangle 4"/>
          <p:cNvSpPr/>
          <p:nvPr/>
        </p:nvSpPr>
        <p:spPr>
          <a:xfrm>
            <a:off x="1055688" y="168275"/>
            <a:ext cx="3779837" cy="584200"/>
          </a:xfrm>
          <a:prstGeom prst="rect">
            <a:avLst/>
          </a:prstGeom>
          <a:noFill/>
          <a:ln w="9525">
            <a:noFill/>
          </a:ln>
        </p:spPr>
        <p:txBody>
          <a:bodyPr wrap="none">
            <a:spAutoFit/>
          </a:bodyPr>
          <a:p>
            <a:r>
              <a:rPr sz="3200" b="1" dirty="0">
                <a:solidFill>
                  <a:srgbClr val="00FF00"/>
                </a:solidFill>
                <a:latin typeface="Arial" panose="020B0604020202020204" pitchFamily="34" charset="0"/>
              </a:rPr>
              <a:t>Méthode de Lowry</a:t>
            </a:r>
            <a:endParaRPr sz="3200" dirty="0">
              <a:solidFill>
                <a:srgbClr val="00FF00"/>
              </a:solidFill>
              <a:latin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ce réservé du contenu 2"/>
          <p:cNvSpPr>
            <a:spLocks noGrp="1"/>
          </p:cNvSpPr>
          <p:nvPr>
            <p:ph idx="1" hasCustomPrompt="1"/>
          </p:nvPr>
        </p:nvSpPr>
        <p:spPr>
          <a:xfrm>
            <a:off x="366713" y="633413"/>
            <a:ext cx="8489950" cy="48006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basée sur l'adsorption du colorant </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bleu de </a:t>
            </a:r>
            <a:r>
              <a:rPr kumimoji="0" lang="fr-FR" sz="3200" b="1" i="0" u="none" strike="noStrike" kern="0" cap="none" spc="0" normalizeH="0" baseline="0" noProof="0" dirty="0" err="1"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Coomassie</a:t>
            </a: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G250</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En milieu acide ce colorant s'adsorbe sur les protéines et cette </a:t>
            </a:r>
            <a:r>
              <a:rPr kumimoji="0" lang="fr-FR" sz="3200" b="1"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complexation</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provoque un transfert de son pic d'adsorption qui passe du </a:t>
            </a:r>
            <a:r>
              <a:rPr kumimoji="0" lang="fr-FR" sz="32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rouge</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 au </a:t>
            </a:r>
            <a:r>
              <a:rPr kumimoji="0" lang="fr-FR" sz="3200" b="1" i="0" u="none" strike="noStrike" kern="0" cap="none" spc="0" normalizeH="0" baseline="0" noProof="0" dirty="0" smtClean="0">
                <a:ln>
                  <a:noFill/>
                </a:ln>
                <a:solidFill>
                  <a:schemeClr val="bg1">
                    <a:lumMod val="60000"/>
                    <a:lumOff val="40000"/>
                  </a:schemeClr>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bleu</a:t>
            </a: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rPr>
              <a:t>.</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15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106499" name="Rectangle 4"/>
          <p:cNvSpPr/>
          <p:nvPr/>
        </p:nvSpPr>
        <p:spPr>
          <a:xfrm>
            <a:off x="871538" y="26988"/>
            <a:ext cx="4305300" cy="585787"/>
          </a:xfrm>
          <a:prstGeom prst="rect">
            <a:avLst/>
          </a:prstGeom>
          <a:noFill/>
          <a:ln w="9525">
            <a:noFill/>
          </a:ln>
        </p:spPr>
        <p:txBody>
          <a:bodyPr wrap="none">
            <a:spAutoFit/>
          </a:bodyPr>
          <a:p>
            <a:r>
              <a:rPr sz="3200" b="1" dirty="0">
                <a:solidFill>
                  <a:srgbClr val="00FF00"/>
                </a:solidFill>
                <a:latin typeface="Arial" panose="020B0604020202020204" pitchFamily="34" charset="0"/>
              </a:rPr>
              <a:t>Méthode de Bradford</a:t>
            </a:r>
            <a:endParaRPr sz="3200" dirty="0">
              <a:solidFill>
                <a:srgbClr val="00FF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Franklin Gothic Demi"/>
        <a:ea typeface="ＭＳ Ｐゴシック"/>
        <a:cs typeface=""/>
      </a:majorFont>
      <a:minorFont>
        <a:latin typeface="Comic Sans M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29108</Words>
  <Application>WPS Presentation</Application>
  <PresentationFormat>Affichage à l'écran (4:3)</PresentationFormat>
  <Paragraphs>830</Paragraphs>
  <Slides>98</Slides>
  <Notes>5</Notes>
  <HiddenSlides>0</HiddenSlides>
  <MMClips>0</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13</vt:i4>
      </vt:variant>
      <vt:variant>
        <vt:lpstr>幻灯片标题</vt:lpstr>
      </vt:variant>
      <vt:variant>
        <vt:i4>98</vt:i4>
      </vt:variant>
    </vt:vector>
  </HeadingPairs>
  <TitlesOfParts>
    <vt:vector size="131" baseType="lpstr">
      <vt:lpstr>Arial</vt:lpstr>
      <vt:lpstr>SimSun</vt:lpstr>
      <vt:lpstr>Wingdings</vt:lpstr>
      <vt:lpstr>MS PGothic</vt:lpstr>
      <vt:lpstr>Franklin Gothic Demi</vt:lpstr>
      <vt:lpstr>Wingdings</vt:lpstr>
      <vt:lpstr>Wingdings 2</vt:lpstr>
      <vt:lpstr>Times New Roman</vt:lpstr>
      <vt:lpstr>Calibri</vt:lpstr>
      <vt:lpstr>Comic Sans MS</vt:lpstr>
      <vt:lpstr>Microsoft YaHei</vt:lpstr>
      <vt:lpstr>Arial Unicode MS</vt:lpstr>
      <vt:lpstr>Wingdings 2</vt:lpstr>
      <vt:lpstr>Verdana</vt:lpstr>
      <vt:lpstr>Times</vt:lpstr>
      <vt:lpstr>Calibri</vt:lpstr>
      <vt:lpstr>Times New Roman</vt:lpstr>
      <vt:lpstr>Times</vt:lpstr>
      <vt:lpstr>Arial</vt:lpstr>
      <vt:lpstr>Rayon</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   4. Structure et propriétés physico-chimiques des acides aminés, peptides et protéines   </vt:lpstr>
      <vt:lpstr>PowerPoint 演示文稿</vt:lpstr>
      <vt:lpstr>PowerPoint 演示文稿</vt:lpstr>
      <vt:lpstr>I. General Characteristics of Amino Acids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Electrophorèse</vt:lpstr>
      <vt:lpstr>Les peptides</vt:lpstr>
      <vt:lpstr>Définition de la liaison peptidique, généralités </vt:lpstr>
      <vt:lpstr>Representations of a Peptide Sequence</vt:lpstr>
      <vt:lpstr>PowerPoint 演示文稿</vt:lpstr>
      <vt:lpstr>Peptide -Nomenclature</vt:lpstr>
      <vt:lpstr>Peptide Nomenclature</vt:lpstr>
      <vt:lpstr>Propriétés physiques des peptides</vt:lpstr>
      <vt:lpstr>Propriétés chimiques </vt:lpstr>
      <vt:lpstr>Propriétés biologiques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LES PROTEINES </vt:lpstr>
      <vt:lpstr>LES PROTEINES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Tertiary Structure</vt:lpstr>
      <vt:lpstr>PowerPoint 演示文稿</vt:lpstr>
      <vt:lpstr>PowerPoint 演示文稿</vt:lpstr>
      <vt:lpstr>PowerPoint 演示文稿</vt:lpstr>
      <vt:lpstr>DENATURING FACTORS</vt:lpstr>
      <vt:lpstr>STRUCTURE QUATERNAIRE</vt:lpstr>
      <vt:lpstr>Consequences of Denaturation</vt:lpstr>
      <vt:lpstr>PowerPoint 演示文稿</vt:lpstr>
      <vt:lpstr>PowerPoint 演示文稿</vt:lpstr>
      <vt:lpstr>ETUDE ANALYTIQUE DES PROTEINES :</vt:lpstr>
      <vt:lpstr>ETUDE ANALYTIQUE DES PROTEINES :</vt:lpstr>
      <vt:lpstr>Le dosage des protéines  (méthodes de coloration)</vt:lpstr>
      <vt:lpstr>PowerPoint 演示文稿</vt:lpstr>
      <vt:lpstr>PowerPoint 演示文稿</vt:lpstr>
      <vt:lpstr>PowerPoint 演示文稿</vt:lpstr>
    </vt:vector>
  </TitlesOfParts>
  <Company>Niama Diop Sall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Glucides</dc:title>
  <dc:creator>Niama Diop Sall</dc:creator>
  <cp:lastModifiedBy>DELL</cp:lastModifiedBy>
  <cp:revision>237</cp:revision>
  <dcterms:created xsi:type="dcterms:W3CDTF">2011-01-20T13:58:00Z</dcterms:created>
  <dcterms:modified xsi:type="dcterms:W3CDTF">2024-11-15T23:01:28Z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CDC1980A277440849DF72B7F02296517_13</vt:lpwstr>
  </property>
  <property fmtid="{D5CDD505-2E9C-101B-9397-08002B2CF9AE}" pid="3" name="KSOProductBuildVer">
    <vt:lpwstr>1036-12.2.0.18607</vt:lpwstr>
  </property>
</Properties>
</file>