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6" r:id="rId1"/>
  </p:sldMasterIdLst>
  <p:sldIdLst>
    <p:sldId id="256" r:id="rId2"/>
    <p:sldId id="257" r:id="rId3"/>
    <p:sldId id="266" r:id="rId4"/>
    <p:sldId id="258" r:id="rId5"/>
    <p:sldId id="269" r:id="rId6"/>
    <p:sldId id="260" r:id="rId7"/>
    <p:sldId id="265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375" autoAdjust="0"/>
  </p:normalViewPr>
  <p:slideViewPr>
    <p:cSldViewPr snapToGrid="0">
      <p:cViewPr varScale="1">
        <p:scale>
          <a:sx n="70" d="100"/>
          <a:sy n="70" d="100"/>
        </p:scale>
        <p:origin x="7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DD0102B-AC27-4D33-AE2F-D3191D9B0006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2731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1654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436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8197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038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3533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732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0148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3042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997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6749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DD0102B-AC27-4D33-AE2F-D3191D9B0006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135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93C431-7993-450D-A344-B601961D9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4960137"/>
            <a:ext cx="7364186" cy="1463040"/>
          </a:xfrm>
        </p:spPr>
        <p:txBody>
          <a:bodyPr/>
          <a:lstStyle/>
          <a:p>
            <a:pPr algn="l"/>
            <a:r>
              <a:rPr lang="ar-DZ" b="1" dirty="0"/>
              <a:t>: تقنيات تمويل التجارة الدولية </a:t>
            </a:r>
            <a:endParaRPr lang="fr-FR" b="1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1E0ED29-7EAE-45C4-B50D-2709542095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84571" y="4960137"/>
            <a:ext cx="5154386" cy="146304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ar-DZ" sz="5400" b="1" dirty="0">
                <a:solidFill>
                  <a:schemeClr val="accent1">
                    <a:lumMod val="75000"/>
                  </a:schemeClr>
                </a:solidFill>
              </a:rPr>
              <a:t>البرنامج التفصيلي لمقياس </a:t>
            </a:r>
            <a:endParaRPr lang="fr-FR" sz="5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985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663EA1D-83B6-4384-893D-AFCEC4236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826" y="359229"/>
            <a:ext cx="11562347" cy="4434152"/>
          </a:xfrm>
        </p:spPr>
        <p:txBody>
          <a:bodyPr>
            <a:noAutofit/>
          </a:bodyPr>
          <a:lstStyle/>
          <a:p>
            <a:pPr algn="r" rtl="1">
              <a:lnSpc>
                <a:spcPct val="160000"/>
              </a:lnSpc>
            </a:pPr>
            <a:r>
              <a:rPr lang="ar-SA" sz="4400" b="1" dirty="0"/>
              <a:t>اهداف المقياس</a:t>
            </a:r>
            <a:r>
              <a:rPr lang="fr-FR" sz="4400" b="1" dirty="0"/>
              <a:t>:</a:t>
            </a:r>
            <a:endParaRPr lang="fr-FR" sz="4400" dirty="0"/>
          </a:p>
          <a:p>
            <a:pPr algn="r" rtl="1"/>
            <a:r>
              <a:rPr lang="fr-FR" sz="4400" b="1" dirty="0"/>
              <a:t> - </a:t>
            </a:r>
            <a:r>
              <a:rPr lang="ar-SA" sz="4400" dirty="0"/>
              <a:t>تعريف الطلاب بالمفاهيم والمبادئ الأساسية لتمويل التجارة الدولية</a:t>
            </a:r>
            <a:r>
              <a:rPr lang="fr-FR" sz="4400" b="1" dirty="0"/>
              <a:t>.</a:t>
            </a:r>
            <a:endParaRPr lang="fr-FR" sz="4400" dirty="0"/>
          </a:p>
          <a:p>
            <a:pPr algn="r" rtl="1"/>
            <a:r>
              <a:rPr lang="fr-FR" sz="4400" b="1" dirty="0"/>
              <a:t> -</a:t>
            </a:r>
            <a:r>
              <a:rPr lang="ar-SA" sz="4400" dirty="0"/>
              <a:t>تقديم نظرة عامة على المشاركين والمؤسسات الرئيسية المشاركة في تمويل التجارة الدولية</a:t>
            </a:r>
            <a:r>
              <a:rPr lang="fr-FR" sz="4400" b="1" dirty="0"/>
              <a:t>.</a:t>
            </a:r>
            <a:endParaRPr lang="fr-FR" sz="4400" dirty="0"/>
          </a:p>
          <a:p>
            <a:pPr algn="r" rtl="1"/>
            <a:r>
              <a:rPr lang="fr-FR" sz="4400" b="1" dirty="0"/>
              <a:t> - </a:t>
            </a:r>
            <a:r>
              <a:rPr lang="ar-SA" sz="4400" dirty="0"/>
              <a:t>تطوير فهم الأنواع المختلفة لأدوات تمويل التجارة وتطبيقاتها</a:t>
            </a:r>
            <a:r>
              <a:rPr lang="fr-FR" sz="4400" b="1" dirty="0"/>
              <a:t>.</a:t>
            </a:r>
            <a:endParaRPr lang="fr-FR" sz="4400" dirty="0"/>
          </a:p>
          <a:p>
            <a:pPr algn="r" rtl="1"/>
            <a:r>
              <a:rPr lang="fr-FR" sz="4400" b="1" dirty="0"/>
              <a:t> -</a:t>
            </a:r>
            <a:r>
              <a:rPr lang="ar-SA" sz="4400" dirty="0"/>
              <a:t>استكشاف التقنيات والأدوات المستخدمة في إدارة المخاطر المالية المرتبطة بالتجارة الدولية</a:t>
            </a:r>
            <a:r>
              <a:rPr lang="fr-FR" sz="4400" b="1" dirty="0"/>
              <a:t>.</a:t>
            </a:r>
            <a:endParaRPr lang="fr-FR" sz="4400" dirty="0"/>
          </a:p>
          <a:p>
            <a:pPr algn="r" rtl="1">
              <a:lnSpc>
                <a:spcPct val="200000"/>
              </a:lnSpc>
            </a:pPr>
            <a:endParaRPr lang="ar-DZ" sz="4400" b="1" dirty="0"/>
          </a:p>
          <a:p>
            <a:pPr lvl="0" algn="r" rtl="1">
              <a:lnSpc>
                <a:spcPct val="160000"/>
              </a:lnSpc>
            </a:pPr>
            <a:endParaRPr lang="ar-DZ" sz="4400" dirty="0"/>
          </a:p>
          <a:p>
            <a:pPr lvl="0" algn="r" rtl="1">
              <a:lnSpc>
                <a:spcPct val="160000"/>
              </a:lnSpc>
            </a:pPr>
            <a:endParaRPr lang="ar-DZ" sz="4400" dirty="0"/>
          </a:p>
          <a:p>
            <a:pPr lvl="0" algn="r" rtl="1">
              <a:lnSpc>
                <a:spcPct val="160000"/>
              </a:lnSpc>
            </a:pPr>
            <a:endParaRPr lang="ar-DZ" sz="4400" dirty="0"/>
          </a:p>
          <a:p>
            <a:pPr lvl="0" algn="r" rtl="1">
              <a:lnSpc>
                <a:spcPct val="160000"/>
              </a:lnSpc>
            </a:pPr>
            <a:endParaRPr lang="ar-DZ" sz="4400" dirty="0"/>
          </a:p>
          <a:p>
            <a:pPr lvl="0" algn="r" rtl="1">
              <a:lnSpc>
                <a:spcPct val="160000"/>
              </a:lnSpc>
            </a:pPr>
            <a:endParaRPr lang="fr-FR" sz="4400" dirty="0"/>
          </a:p>
          <a:p>
            <a:pPr lvl="0" algn="r" rtl="1">
              <a:lnSpc>
                <a:spcPct val="160000"/>
              </a:lnSpc>
            </a:pPr>
            <a:r>
              <a:rPr lang="ar-DZ" sz="4400" dirty="0"/>
              <a:t>-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716476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1DB8C7-2C92-4712-AA4F-87980D280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DZ" sz="9600" b="1" dirty="0"/>
              <a:t>برنامج المقياس </a:t>
            </a:r>
            <a:endParaRPr lang="fr-FR" sz="9600" b="1" dirty="0"/>
          </a:p>
        </p:txBody>
      </p:sp>
    </p:spTree>
    <p:extLst>
      <p:ext uri="{BB962C8B-B14F-4D97-AF65-F5344CB8AC3E}">
        <p14:creationId xmlns:p14="http://schemas.microsoft.com/office/powerpoint/2010/main" val="3915099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16248ADF-C4CC-4C00-8ECA-02F2FA1D99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614956"/>
              </p:ext>
            </p:extLst>
          </p:nvPr>
        </p:nvGraphicFramePr>
        <p:xfrm>
          <a:off x="-1" y="0"/>
          <a:ext cx="12192001" cy="685800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856014">
                  <a:extLst>
                    <a:ext uri="{9D8B030D-6E8A-4147-A177-3AD203B41FA5}">
                      <a16:colId xmlns:a16="http://schemas.microsoft.com/office/drawing/2014/main" val="3304678868"/>
                    </a:ext>
                  </a:extLst>
                </a:gridCol>
                <a:gridCol w="3820886">
                  <a:extLst>
                    <a:ext uri="{9D8B030D-6E8A-4147-A177-3AD203B41FA5}">
                      <a16:colId xmlns:a16="http://schemas.microsoft.com/office/drawing/2014/main" val="4231320115"/>
                    </a:ext>
                  </a:extLst>
                </a:gridCol>
                <a:gridCol w="6515101">
                  <a:extLst>
                    <a:ext uri="{9D8B030D-6E8A-4147-A177-3AD203B41FA5}">
                      <a16:colId xmlns:a16="http://schemas.microsoft.com/office/drawing/2014/main" val="874898365"/>
                    </a:ext>
                  </a:extLst>
                </a:gridCol>
              </a:tblGrid>
              <a:tr h="441592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800">
                          <a:effectLst/>
                        </a:rPr>
                        <a:t>الاسابيع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800">
                          <a:effectLst/>
                        </a:rPr>
                        <a:t>المحاور 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800">
                          <a:effectLst/>
                        </a:rPr>
                        <a:t>المحاضرات 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extLst>
                  <a:ext uri="{0D108BD9-81ED-4DB2-BD59-A6C34878D82A}">
                    <a16:rowId xmlns:a16="http://schemas.microsoft.com/office/drawing/2014/main" val="3015960148"/>
                  </a:ext>
                </a:extLst>
              </a:tr>
              <a:tr h="441592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800">
                          <a:effectLst/>
                        </a:rPr>
                        <a:t>الأسبوع 01 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800">
                          <a:effectLst/>
                        </a:rPr>
                        <a:t>البرنامج التفصيلي للمقياس 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800">
                          <a:effectLst/>
                        </a:rPr>
                        <a:t>البرنامج التفصيلي للمقياس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extLst>
                  <a:ext uri="{0D108BD9-81ED-4DB2-BD59-A6C34878D82A}">
                    <a16:rowId xmlns:a16="http://schemas.microsoft.com/office/drawing/2014/main" val="256832077"/>
                  </a:ext>
                </a:extLst>
              </a:tr>
              <a:tr h="1836604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800" dirty="0">
                          <a:effectLst/>
                        </a:rPr>
                        <a:t>الاسبوع02 الى الاسبوع03</a:t>
                      </a:r>
                      <a:endParaRPr lang="fr-FR" sz="2800" dirty="0">
                        <a:effectLst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800" dirty="0">
                          <a:effectLst/>
                        </a:rPr>
                        <a:t> </a:t>
                      </a:r>
                      <a:endParaRPr lang="fr-F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800" dirty="0">
                          <a:effectLst/>
                        </a:rPr>
                        <a:t>المحور الأول : الاطار المفاهيمي لتمويل التجارة الدولية </a:t>
                      </a:r>
                      <a:endParaRPr lang="fr-F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800" dirty="0">
                          <a:effectLst/>
                        </a:rPr>
                        <a:t>المحاضرة01: تعريف واهمية تمويل التجارة الدولية</a:t>
                      </a:r>
                      <a:endParaRPr lang="fr-FR" sz="2800" dirty="0">
                        <a:effectLst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800" dirty="0">
                          <a:effectLst/>
                        </a:rPr>
                        <a:t>المحاضرة 0</a:t>
                      </a:r>
                      <a:r>
                        <a:rPr lang="ar-DZ" sz="2800" dirty="0">
                          <a:effectLst/>
                        </a:rPr>
                        <a:t>2</a:t>
                      </a:r>
                      <a:r>
                        <a:rPr lang="ar-SA" sz="2800" dirty="0">
                          <a:effectLst/>
                        </a:rPr>
                        <a:t>: المشاركون الرئيسون في تمويل التجارة الدولية </a:t>
                      </a:r>
                      <a:endParaRPr lang="fr-F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extLst>
                  <a:ext uri="{0D108BD9-81ED-4DB2-BD59-A6C34878D82A}">
                    <a16:rowId xmlns:a16="http://schemas.microsoft.com/office/drawing/2014/main" val="740941713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800">
                          <a:effectLst/>
                        </a:rPr>
                        <a:t>الأسبوع 04 الى الأسبوع 06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800" dirty="0">
                          <a:effectLst/>
                        </a:rPr>
                        <a:t>المحور الثاني : أساليب تمويل التجارة الدولية</a:t>
                      </a:r>
                      <a:endParaRPr lang="fr-F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800" dirty="0">
                          <a:effectLst/>
                        </a:rPr>
                        <a:t>المحاضرة 01: تقنيات  التمويل  قصيرة الاجل</a:t>
                      </a:r>
                      <a:endParaRPr lang="fr-FR" sz="2800" dirty="0">
                        <a:effectLst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800" dirty="0">
                          <a:effectLst/>
                        </a:rPr>
                        <a:t>المحاضرة 02: تقنيات التمويل متوسطة وطويلة الاجل</a:t>
                      </a:r>
                      <a:endParaRPr lang="fr-FR" sz="2800" dirty="0">
                        <a:effectLst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2800" dirty="0">
                          <a:effectLst/>
                        </a:rPr>
                        <a:t>المحاضرة 03: </a:t>
                      </a:r>
                      <a:r>
                        <a:rPr lang="ar-SA" sz="2800" dirty="0">
                          <a:effectLst/>
                        </a:rPr>
                        <a:t>تقنيات التمويل متوسطة وطويلة الاجل</a:t>
                      </a:r>
                      <a:endParaRPr lang="fr-F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extLst>
                  <a:ext uri="{0D108BD9-81ED-4DB2-BD59-A6C34878D82A}">
                    <a16:rowId xmlns:a16="http://schemas.microsoft.com/office/drawing/2014/main" val="1049698883"/>
                  </a:ext>
                </a:extLst>
              </a:tr>
              <a:tr h="2766612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800" dirty="0">
                          <a:effectLst/>
                        </a:rPr>
                        <a:t>الأسبوع 07 الى الأسبوع 09</a:t>
                      </a:r>
                      <a:endParaRPr lang="fr-F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800">
                          <a:effectLst/>
                        </a:rPr>
                        <a:t>المحور الثالث: وسائل الدفع المعتمدة في تمويل التجارة الدولية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800" dirty="0">
                          <a:effectLst/>
                        </a:rPr>
                        <a:t>المحاضرة01: وسائل الدفع التقليدية</a:t>
                      </a:r>
                      <a:endParaRPr lang="fr-FR" sz="2800" dirty="0">
                        <a:effectLst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800" dirty="0">
                          <a:effectLst/>
                        </a:rPr>
                        <a:t>المحاضرة02:وسال الدفع الحديثة (التحصيل المستندي)</a:t>
                      </a:r>
                      <a:endParaRPr lang="fr-FR" sz="2800" dirty="0">
                        <a:effectLst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800" dirty="0">
                          <a:effectLst/>
                        </a:rPr>
                        <a:t>المحاضرة 03:  وسال الدفع الحديثة( خطابات الاعتماد المستندي)</a:t>
                      </a:r>
                      <a:endParaRPr lang="fr-FR" sz="2800" dirty="0">
                        <a:effectLst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800" dirty="0">
                          <a:effectLst/>
                        </a:rPr>
                        <a:t>المحاضرة 04 : وسال الدفع الالكتروني </a:t>
                      </a:r>
                      <a:endParaRPr lang="fr-FR" sz="2800" dirty="0">
                        <a:effectLst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800" dirty="0">
                          <a:effectLst/>
                        </a:rPr>
                        <a:t> </a:t>
                      </a:r>
                      <a:endParaRPr lang="fr-F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extLst>
                  <a:ext uri="{0D108BD9-81ED-4DB2-BD59-A6C34878D82A}">
                    <a16:rowId xmlns:a16="http://schemas.microsoft.com/office/drawing/2014/main" val="1836771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3123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F246316F-61FB-4C2C-9ED1-5B74128D92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249434"/>
              </p:ext>
            </p:extLst>
          </p:nvPr>
        </p:nvGraphicFramePr>
        <p:xfrm>
          <a:off x="-1" y="0"/>
          <a:ext cx="12192001" cy="685800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243621">
                  <a:extLst>
                    <a:ext uri="{9D8B030D-6E8A-4147-A177-3AD203B41FA5}">
                      <a16:colId xmlns:a16="http://schemas.microsoft.com/office/drawing/2014/main" val="3282737329"/>
                    </a:ext>
                  </a:extLst>
                </a:gridCol>
                <a:gridCol w="3906904">
                  <a:extLst>
                    <a:ext uri="{9D8B030D-6E8A-4147-A177-3AD203B41FA5}">
                      <a16:colId xmlns:a16="http://schemas.microsoft.com/office/drawing/2014/main" val="1863719782"/>
                    </a:ext>
                  </a:extLst>
                </a:gridCol>
                <a:gridCol w="6041476">
                  <a:extLst>
                    <a:ext uri="{9D8B030D-6E8A-4147-A177-3AD203B41FA5}">
                      <a16:colId xmlns:a16="http://schemas.microsoft.com/office/drawing/2014/main" val="889743002"/>
                    </a:ext>
                  </a:extLst>
                </a:gridCol>
              </a:tblGrid>
              <a:tr h="2750251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>
                          <a:effectLst/>
                        </a:rPr>
                        <a:t>من الأسبوع 10 الى الأسبوع 11</a:t>
                      </a:r>
                      <a:endParaRPr lang="fr-F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>
                          <a:effectLst/>
                        </a:rPr>
                        <a:t>المحور الرابع:</a:t>
                      </a:r>
                      <a:r>
                        <a:rPr lang="ar-DZ" sz="3200" dirty="0">
                          <a:effectLst/>
                        </a:rPr>
                        <a:t> </a:t>
                      </a:r>
                      <a:r>
                        <a:rPr lang="ar-SA" sz="3200" dirty="0">
                          <a:effectLst/>
                        </a:rPr>
                        <a:t>إدارة المخاطر المالية في التجارة الدولية </a:t>
                      </a:r>
                      <a:endParaRPr lang="fr-F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</a:rPr>
                        <a:t>المحاضرة 01: تحديد المخاطر المالية في التجارة الدولية</a:t>
                      </a:r>
                      <a:endParaRPr lang="fr-FR" sz="3200">
                        <a:effectLst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</a:rPr>
                        <a:t>المحاضرة02 : استراتيجيات إدارة المخاطر المالية في التجارة الدولية</a:t>
                      </a:r>
                      <a:endParaRPr lang="fr-FR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extLst>
                  <a:ext uri="{0D108BD9-81ED-4DB2-BD59-A6C34878D82A}">
                    <a16:rowId xmlns:a16="http://schemas.microsoft.com/office/drawing/2014/main" val="97463942"/>
                  </a:ext>
                </a:extLst>
              </a:tr>
              <a:tr h="2750251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</a:rPr>
                        <a:t>من الأسبوع 12 الى الأسبوع 13</a:t>
                      </a:r>
                      <a:endParaRPr lang="fr-FR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>
                          <a:effectLst/>
                        </a:rPr>
                        <a:t>المحور الخامس: تمويل التجارة الدولية و سلاسل القيمة العالمية</a:t>
                      </a:r>
                      <a:endParaRPr lang="fr-F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>
                          <a:effectLst/>
                        </a:rPr>
                        <a:t>المحاضرة 01 : نماذج وتقنيات تمويل سلسلة التوريد</a:t>
                      </a:r>
                      <a:endParaRPr lang="fr-FR" sz="3200" dirty="0">
                        <a:effectLst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>
                          <a:effectLst/>
                        </a:rPr>
                        <a:t>المحاضرة 02: تمويل التجارة الدولية في اطار سلاسل </a:t>
                      </a:r>
                      <a:r>
                        <a:rPr lang="ar-SA" sz="3200">
                          <a:effectLst/>
                        </a:rPr>
                        <a:t>القيمة العالمية </a:t>
                      </a:r>
                      <a:endParaRPr lang="fr-F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extLst>
                  <a:ext uri="{0D108BD9-81ED-4DB2-BD59-A6C34878D82A}">
                    <a16:rowId xmlns:a16="http://schemas.microsoft.com/office/drawing/2014/main" val="3401559146"/>
                  </a:ext>
                </a:extLst>
              </a:tr>
              <a:tr h="1357498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>
                          <a:effectLst/>
                        </a:rPr>
                        <a:t> </a:t>
                      </a:r>
                      <a:endParaRPr lang="fr-F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</a:rPr>
                        <a:t>التقويمات المستمرة</a:t>
                      </a:r>
                      <a:endParaRPr lang="fr-FR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>
                          <a:effectLst/>
                        </a:rPr>
                        <a:t>التقويم الأول </a:t>
                      </a:r>
                      <a:endParaRPr lang="fr-FR" sz="3200" dirty="0">
                        <a:effectLst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>
                          <a:effectLst/>
                        </a:rPr>
                        <a:t>التقويم الثاني </a:t>
                      </a:r>
                      <a:endParaRPr lang="fr-F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464" marR="41464" marT="0" marB="0"/>
                </a:tc>
                <a:extLst>
                  <a:ext uri="{0D108BD9-81ED-4DB2-BD59-A6C34878D82A}">
                    <a16:rowId xmlns:a16="http://schemas.microsoft.com/office/drawing/2014/main" val="1148360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2776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D26A7A50-85C5-4677-8A01-8D48BA7F35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551424"/>
              </p:ext>
            </p:extLst>
          </p:nvPr>
        </p:nvGraphicFramePr>
        <p:xfrm>
          <a:off x="1" y="0"/>
          <a:ext cx="12192000" cy="717304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2192000">
                  <a:extLst>
                    <a:ext uri="{9D8B030D-6E8A-4147-A177-3AD203B41FA5}">
                      <a16:colId xmlns:a16="http://schemas.microsoft.com/office/drawing/2014/main" val="3885389557"/>
                    </a:ext>
                  </a:extLst>
                </a:gridCol>
              </a:tblGrid>
              <a:tr h="243467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>
                          <a:effectLst/>
                        </a:rPr>
                        <a:t>الاعمال</a:t>
                      </a:r>
                      <a:r>
                        <a:rPr lang="ar-DZ" sz="3200" dirty="0">
                          <a:effectLst/>
                        </a:rPr>
                        <a:t> الموجهة </a:t>
                      </a:r>
                      <a:r>
                        <a:rPr lang="ar-SA" sz="3200" dirty="0">
                          <a:effectLst/>
                        </a:rPr>
                        <a:t> </a:t>
                      </a:r>
                      <a:endParaRPr lang="fr-F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903" marR="42903" marT="0" marB="0"/>
                </a:tc>
                <a:extLst>
                  <a:ext uri="{0D108BD9-81ED-4DB2-BD59-A6C34878D82A}">
                    <a16:rowId xmlns:a16="http://schemas.microsoft.com/office/drawing/2014/main" val="2948453740"/>
                  </a:ext>
                </a:extLst>
              </a:tr>
              <a:tr h="822161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>
                          <a:effectLst/>
                        </a:rPr>
                        <a:t>خيارات تمويل الواردات والصادرات</a:t>
                      </a:r>
                      <a:r>
                        <a:rPr lang="ar-DZ" sz="3200" dirty="0">
                          <a:effectLst/>
                        </a:rPr>
                        <a:t> قصيرة الاجل</a:t>
                      </a: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ar-DZ" sz="3200" dirty="0">
                        <a:effectLst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effectLst/>
                        </a:rPr>
                        <a:t>خيارات تمويل الواردات والصادرات</a:t>
                      </a:r>
                      <a:r>
                        <a:rPr lang="ar-DZ" sz="3200" dirty="0">
                          <a:effectLst/>
                        </a:rPr>
                        <a:t> متوسطة وطويلة الاجل</a:t>
                      </a:r>
                    </a:p>
                  </a:txBody>
                  <a:tcPr marL="42903" marR="42903" marT="0" marB="0"/>
                </a:tc>
                <a:extLst>
                  <a:ext uri="{0D108BD9-81ED-4DB2-BD59-A6C34878D82A}">
                    <a16:rowId xmlns:a16="http://schemas.microsoft.com/office/drawing/2014/main" val="996746291"/>
                  </a:ext>
                </a:extLst>
              </a:tr>
              <a:tr h="94880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effectLst/>
                        </a:rPr>
                        <a:t>نماذج وتقنيات تمويل سلسلة التوريد </a:t>
                      </a:r>
                      <a:endParaRPr lang="ar-DZ" sz="3200" dirty="0">
                        <a:effectLst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effectLst/>
                        </a:rPr>
                        <a:t>تمويل التجارة في ظل سلاسل القيمة العالمية  </a:t>
                      </a:r>
                      <a:endParaRPr lang="fr-F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903" marR="42903" marT="0" marB="0"/>
                </a:tc>
                <a:extLst>
                  <a:ext uri="{0D108BD9-81ED-4DB2-BD59-A6C34878D82A}">
                    <a16:rowId xmlns:a16="http://schemas.microsoft.com/office/drawing/2014/main" val="372464196"/>
                  </a:ext>
                </a:extLst>
              </a:tr>
              <a:tr h="94880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effectLst/>
                        </a:rPr>
                        <a:t> أدوات الدفع الدولية التقليدية</a:t>
                      </a:r>
                      <a:endParaRPr lang="fr-F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903" marR="42903" marT="0" marB="0"/>
                </a:tc>
                <a:extLst>
                  <a:ext uri="{0D108BD9-81ED-4DB2-BD59-A6C34878D82A}">
                    <a16:rowId xmlns:a16="http://schemas.microsoft.com/office/drawing/2014/main" val="3002104171"/>
                  </a:ext>
                </a:extLst>
              </a:tr>
              <a:tr h="1061224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>
                          <a:effectLst/>
                        </a:rPr>
                        <a:t>أدوات الدفع الدولية الحديث</a:t>
                      </a:r>
                      <a:r>
                        <a:rPr lang="ar-DZ" sz="3200" dirty="0">
                          <a:effectLst/>
                        </a:rPr>
                        <a:t>ة</a:t>
                      </a:r>
                    </a:p>
                  </a:txBody>
                  <a:tcPr marL="42903" marR="42903" marT="0" marB="0"/>
                </a:tc>
                <a:extLst>
                  <a:ext uri="{0D108BD9-81ED-4DB2-BD59-A6C34878D82A}">
                    <a16:rowId xmlns:a16="http://schemas.microsoft.com/office/drawing/2014/main" val="132414297"/>
                  </a:ext>
                </a:extLst>
              </a:tr>
              <a:tr h="1061224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>
                          <a:effectLst/>
                        </a:rPr>
                        <a:t>إدارة المخاطر المالية في التجارة الدولية</a:t>
                      </a:r>
                      <a:endParaRPr lang="fr-F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903" marR="42903" marT="0" marB="0"/>
                </a:tc>
                <a:extLst>
                  <a:ext uri="{0D108BD9-81ED-4DB2-BD59-A6C34878D82A}">
                    <a16:rowId xmlns:a16="http://schemas.microsoft.com/office/drawing/2014/main" val="806417337"/>
                  </a:ext>
                </a:extLst>
              </a:tr>
              <a:tr h="1061224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>
                          <a:effectLst/>
                        </a:rPr>
                        <a:t>إدارة راس المال العامل في التجارة الدولية</a:t>
                      </a:r>
                      <a:endParaRPr lang="fr-F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903" marR="42903" marT="0" marB="0"/>
                </a:tc>
                <a:extLst>
                  <a:ext uri="{0D108BD9-81ED-4DB2-BD59-A6C34878D82A}">
                    <a16:rowId xmlns:a16="http://schemas.microsoft.com/office/drawing/2014/main" val="929893927"/>
                  </a:ext>
                </a:extLst>
              </a:tr>
            </a:tbl>
          </a:graphicData>
        </a:graphic>
      </p:graphicFrame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1820081B-3CA7-4D3A-9FB5-771F4E3F5326}"/>
              </a:ext>
            </a:extLst>
          </p:cNvPr>
          <p:cNvCxnSpPr/>
          <p:nvPr/>
        </p:nvCxnSpPr>
        <p:spPr>
          <a:xfrm>
            <a:off x="0" y="2514600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ED4BD5AA-F777-4AB6-BDC0-6619DCD84994}"/>
              </a:ext>
            </a:extLst>
          </p:cNvPr>
          <p:cNvCxnSpPr/>
          <p:nvPr/>
        </p:nvCxnSpPr>
        <p:spPr>
          <a:xfrm>
            <a:off x="-1" y="1230086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5750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3BDFA5-F3ED-404D-A491-E97926C79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/>
              <a:t>الاعمال الموجهة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B495B8-06AA-4D09-8932-4498D8039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200000"/>
              </a:lnSpc>
            </a:pPr>
            <a:r>
              <a:rPr lang="ar-DZ" sz="4800" dirty="0">
                <a:solidFill>
                  <a:srgbClr val="FF0000"/>
                </a:solidFill>
              </a:rPr>
              <a:t>الأوراق البحثية </a:t>
            </a:r>
          </a:p>
          <a:p>
            <a:pPr algn="r" rtl="1">
              <a:lnSpc>
                <a:spcPct val="200000"/>
              </a:lnSpc>
            </a:pPr>
            <a:r>
              <a:rPr lang="ar-DZ" sz="4800" dirty="0">
                <a:solidFill>
                  <a:srgbClr val="FF0000"/>
                </a:solidFill>
              </a:rPr>
              <a:t>بحث </a:t>
            </a:r>
          </a:p>
        </p:txBody>
      </p:sp>
    </p:spTree>
    <p:extLst>
      <p:ext uri="{BB962C8B-B14F-4D97-AF65-F5344CB8AC3E}">
        <p14:creationId xmlns:p14="http://schemas.microsoft.com/office/powerpoint/2010/main" val="1890106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B0756B3-70DF-4927-894B-1F70D89E59AC}"/>
              </a:ext>
            </a:extLst>
          </p:cNvPr>
          <p:cNvSpPr/>
          <p:nvPr/>
        </p:nvSpPr>
        <p:spPr>
          <a:xfrm>
            <a:off x="587829" y="920621"/>
            <a:ext cx="1138101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spcAft>
                <a:spcPts val="0"/>
              </a:spcAft>
            </a:pPr>
            <a:r>
              <a:rPr lang="ar-DZ" sz="4400" b="1" dirty="0">
                <a:latin typeface="Times New Roman" panose="02020603050405020304" pitchFamily="18" charset="0"/>
                <a:ea typeface="SimSun" panose="02010600030101010101" pitchFamily="2" charset="-122"/>
                <a:cs typeface="Sakkal Majalla" panose="02000000000000000000" pitchFamily="2" charset="-78"/>
              </a:rPr>
              <a:t>المراجع: </a:t>
            </a:r>
            <a:endParaRPr lang="fr-FR" sz="4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270510" algn="l"/>
              </a:tabLst>
            </a:pPr>
            <a:r>
              <a:rPr lang="en-US" sz="4400" dirty="0" err="1">
                <a:solidFill>
                  <a:srgbClr val="333333"/>
                </a:solidFill>
                <a:latin typeface="Sakkal Majalla" panose="02000000000000000000" pitchFamily="2" charset="-78"/>
                <a:ea typeface="SimSun" panose="02010600030101010101" pitchFamily="2" charset="-122"/>
              </a:rPr>
              <a:t>Luk</a:t>
            </a:r>
            <a:r>
              <a:rPr lang="en-US" sz="4400" dirty="0">
                <a:solidFill>
                  <a:srgbClr val="333333"/>
                </a:solidFill>
                <a:latin typeface="Sakkal Majalla" panose="02000000000000000000" pitchFamily="2" charset="-78"/>
                <a:ea typeface="SimSun" panose="02010600030101010101" pitchFamily="2" charset="-122"/>
              </a:rPr>
              <a:t>, KW. (2011). International Trade Finance: A Practical Guide (2nd ed.). City University of Hong Kong Press.</a:t>
            </a:r>
            <a:endParaRPr lang="fr-FR" sz="4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270510" algn="l"/>
              </a:tabLst>
            </a:pPr>
            <a:r>
              <a:rPr lang="en-US" sz="4400" dirty="0" err="1">
                <a:solidFill>
                  <a:srgbClr val="333333"/>
                </a:solidFill>
                <a:latin typeface="Sakkal Majalla" panose="02000000000000000000" pitchFamily="2" charset="-78"/>
                <a:ea typeface="SimSun" panose="02010600030101010101" pitchFamily="2" charset="-122"/>
              </a:rPr>
              <a:t>Grath</a:t>
            </a:r>
            <a:r>
              <a:rPr lang="en-US" sz="4400" dirty="0">
                <a:solidFill>
                  <a:srgbClr val="333333"/>
                </a:solidFill>
                <a:latin typeface="Sakkal Majalla" panose="02000000000000000000" pitchFamily="2" charset="-78"/>
                <a:ea typeface="SimSun" panose="02010600030101010101" pitchFamily="2" charset="-122"/>
              </a:rPr>
              <a:t>, A. (2021). The Handbook of International Trade and Finance  (4th ed.). Kogan Page.</a:t>
            </a:r>
            <a:endParaRPr lang="fr-FR" sz="4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270510" algn="l"/>
              </a:tabLst>
            </a:pPr>
            <a:r>
              <a:rPr lang="en-US" sz="4400" dirty="0" err="1">
                <a:solidFill>
                  <a:srgbClr val="333333"/>
                </a:solidFill>
                <a:latin typeface="Sakkal Majalla" panose="02000000000000000000" pitchFamily="2" charset="-78"/>
                <a:ea typeface="SimSun" panose="02010600030101010101" pitchFamily="2" charset="-122"/>
              </a:rPr>
              <a:t>Malaket</a:t>
            </a:r>
            <a:r>
              <a:rPr lang="en-US" sz="4400" dirty="0">
                <a:solidFill>
                  <a:srgbClr val="333333"/>
                </a:solidFill>
                <a:latin typeface="Sakkal Majalla" panose="02000000000000000000" pitchFamily="2" charset="-78"/>
                <a:ea typeface="SimSun" panose="02010600030101010101" pitchFamily="2" charset="-122"/>
              </a:rPr>
              <a:t>, AR. (2014), Financing Trade and International Supply Chains. Routledge.</a:t>
            </a:r>
            <a:endParaRPr lang="fr-FR" sz="4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>
              <a:spcAft>
                <a:spcPts val="0"/>
              </a:spcAft>
            </a:pPr>
            <a:r>
              <a:rPr lang="ar-DZ" sz="4400" dirty="0">
                <a:latin typeface="Times New Roman" panose="02020603050405020304" pitchFamily="18" charset="0"/>
                <a:ea typeface="SimSun" panose="02010600030101010101" pitchFamily="2" charset="-122"/>
                <a:cs typeface="Sakkal Majalla" panose="02000000000000000000" pitchFamily="2" charset="-78"/>
              </a:rPr>
              <a:t> </a:t>
            </a:r>
            <a:endParaRPr lang="fr-FR" sz="4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843816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125000"/>
              </a:schemeClr>
              <a:schemeClr val="phClr">
                <a:tint val="92000"/>
                <a:shade val="70000"/>
                <a:satMod val="110000"/>
              </a:schemeClr>
            </a:duotone>
          </a:blip>
          <a:tile tx="0" ty="0" sx="22000" sy="2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E736489A-00C3-4E0A-AAA8-D4D3127BA5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698</TotalTime>
  <Words>382</Words>
  <Application>Microsoft Office PowerPoint</Application>
  <PresentationFormat>Grand écran</PresentationFormat>
  <Paragraphs>68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Calibri</vt:lpstr>
      <vt:lpstr>Sakkal Majalla</vt:lpstr>
      <vt:lpstr>Times New Roman</vt:lpstr>
      <vt:lpstr>Tw Cen MT</vt:lpstr>
      <vt:lpstr>Tw Cen MT Condensed</vt:lpstr>
      <vt:lpstr>Wingdings 3</vt:lpstr>
      <vt:lpstr>Intégral</vt:lpstr>
      <vt:lpstr>: تقنيات تمويل التجارة الدولية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الاعمال الموجهة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</dc:creator>
  <cp:lastModifiedBy>MICRO</cp:lastModifiedBy>
  <cp:revision>31</cp:revision>
  <dcterms:created xsi:type="dcterms:W3CDTF">2023-10-16T13:13:15Z</dcterms:created>
  <dcterms:modified xsi:type="dcterms:W3CDTF">2024-10-28T22:48:02Z</dcterms:modified>
</cp:coreProperties>
</file>