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88" r:id="rId4"/>
    <p:sldId id="289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9" r:id="rId14"/>
    <p:sldId id="270" r:id="rId15"/>
    <p:sldId id="272" r:id="rId16"/>
    <p:sldId id="273" r:id="rId17"/>
    <p:sldId id="274" r:id="rId18"/>
    <p:sldId id="290" r:id="rId19"/>
    <p:sldId id="275" r:id="rId20"/>
    <p:sldId id="277" r:id="rId21"/>
    <p:sldId id="281" r:id="rId22"/>
    <p:sldId id="282" r:id="rId23"/>
    <p:sldId id="285" r:id="rId24"/>
    <p:sldId id="286" r:id="rId25"/>
    <p:sldId id="28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4F60C0-6F0C-4831-801E-9B36D6F2190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41EB196-C1F1-4B60-8541-AD7F6CF40950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ar-DZ" sz="2400" dirty="0" smtClean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العوامل المؤثرة في حجم العينة</a:t>
          </a:r>
          <a:endParaRPr lang="fr-FR" sz="2400" dirty="0">
            <a:solidFill>
              <a:srgbClr val="FF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A9A5F496-081C-4D54-A50C-E1BC6313B4AD}" type="parTrans" cxnId="{0F4AFDF7-B4B5-4614-8D5F-1EB261330A2D}">
      <dgm:prSet/>
      <dgm:spPr/>
      <dgm:t>
        <a:bodyPr/>
        <a:lstStyle/>
        <a:p>
          <a:endParaRPr lang="fr-FR"/>
        </a:p>
      </dgm:t>
    </dgm:pt>
    <dgm:pt modelId="{28FB99B4-EE76-4AF9-A3D0-8B97C7508C66}" type="sibTrans" cxnId="{0F4AFDF7-B4B5-4614-8D5F-1EB261330A2D}">
      <dgm:prSet/>
      <dgm:spPr/>
      <dgm:t>
        <a:bodyPr/>
        <a:lstStyle/>
        <a:p>
          <a:endParaRPr lang="fr-FR"/>
        </a:p>
      </dgm:t>
    </dgm:pt>
    <dgm:pt modelId="{71D45F25-7371-4027-AF2A-C8783F4765DE}">
      <dgm:prSet/>
      <dgm:spPr/>
      <dgm:t>
        <a:bodyPr/>
        <a:lstStyle/>
        <a:p>
          <a:endParaRPr lang="fr-FR"/>
        </a:p>
      </dgm:t>
    </dgm:pt>
    <dgm:pt modelId="{813989D7-A488-4054-907E-1E87795985E1}" type="parTrans" cxnId="{1B3BEA60-E66E-4C6F-ABFC-56384287CA3A}">
      <dgm:prSet/>
      <dgm:spPr/>
      <dgm:t>
        <a:bodyPr/>
        <a:lstStyle/>
        <a:p>
          <a:endParaRPr lang="fr-FR"/>
        </a:p>
      </dgm:t>
    </dgm:pt>
    <dgm:pt modelId="{B960957A-2CE1-4CC7-BFAF-598AED49022E}" type="sibTrans" cxnId="{1B3BEA60-E66E-4C6F-ABFC-56384287CA3A}">
      <dgm:prSet/>
      <dgm:spPr/>
      <dgm:t>
        <a:bodyPr/>
        <a:lstStyle/>
        <a:p>
          <a:endParaRPr lang="fr-FR"/>
        </a:p>
      </dgm:t>
    </dgm:pt>
    <dgm:pt modelId="{83BD5207-6CB1-4EE2-B795-2C88470521A8}">
      <dgm:prSet/>
      <dgm:spPr/>
      <dgm:t>
        <a:bodyPr/>
        <a:lstStyle/>
        <a:p>
          <a:endParaRPr lang="fr-FR"/>
        </a:p>
      </dgm:t>
    </dgm:pt>
    <dgm:pt modelId="{6CA6E1FA-AEF6-498F-9020-BC7E749DF7DF}" type="parTrans" cxnId="{0ED58B71-7718-4E0F-BE14-A37F63917603}">
      <dgm:prSet/>
      <dgm:spPr/>
      <dgm:t>
        <a:bodyPr/>
        <a:lstStyle/>
        <a:p>
          <a:endParaRPr lang="fr-FR"/>
        </a:p>
      </dgm:t>
    </dgm:pt>
    <dgm:pt modelId="{07006423-705A-4669-9075-8CEAEBB7545E}" type="sibTrans" cxnId="{0ED58B71-7718-4E0F-BE14-A37F63917603}">
      <dgm:prSet/>
      <dgm:spPr/>
      <dgm:t>
        <a:bodyPr/>
        <a:lstStyle/>
        <a:p>
          <a:endParaRPr lang="fr-FR"/>
        </a:p>
      </dgm:t>
    </dgm:pt>
    <dgm:pt modelId="{9CC685D3-06B9-4791-A86B-62655A7F2BF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SA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حجم مجتمع</a:t>
          </a:r>
          <a:r>
            <a:rPr lang="ar-DZ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 الدراسة</a:t>
          </a:r>
          <a:endParaRPr lang="en-US" sz="2000" dirty="0"/>
        </a:p>
      </dgm:t>
    </dgm:pt>
    <dgm:pt modelId="{A481FDB9-E22F-4AB4-B5A9-F77C00380221}" type="parTrans" cxnId="{4A68E260-E036-4FFC-893F-A33181BDB662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6EAC5AED-57EA-402A-8531-391ECF213BBA}" type="sibTrans" cxnId="{4A68E260-E036-4FFC-893F-A33181BDB662}">
      <dgm:prSet/>
      <dgm:spPr/>
      <dgm:t>
        <a:bodyPr/>
        <a:lstStyle/>
        <a:p>
          <a:endParaRPr lang="fr-FR"/>
        </a:p>
      </dgm:t>
    </dgm:pt>
    <dgm:pt modelId="{56C83B94-7C71-407B-B0AE-4D3C68624BA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التكلفة المطلوبة </a:t>
          </a:r>
          <a:endParaRPr lang="en-US" sz="2000" dirty="0"/>
        </a:p>
      </dgm:t>
    </dgm:pt>
    <dgm:pt modelId="{FB6FE097-872F-49EF-A772-EE18BC6C66E9}" type="parTrans" cxnId="{80C4C85B-22D6-455A-91F7-27ECB7BD0BA8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10ACD1FB-E8DC-4353-B070-255CFED7C0DC}" type="sibTrans" cxnId="{80C4C85B-22D6-455A-91F7-27ECB7BD0BA8}">
      <dgm:prSet/>
      <dgm:spPr/>
      <dgm:t>
        <a:bodyPr/>
        <a:lstStyle/>
        <a:p>
          <a:endParaRPr lang="fr-FR"/>
        </a:p>
      </dgm:t>
    </dgm:pt>
    <dgm:pt modelId="{0DAEE6FD-D563-447E-8C17-578D2AEFC8B9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SA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درجة تجانس </a:t>
          </a:r>
          <a:r>
            <a:rPr lang="ar-DZ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</a:t>
          </a:r>
          <a:r>
            <a:rPr lang="ar-SA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مجتمع </a:t>
          </a:r>
          <a:endParaRPr lang="en-US" sz="2000" dirty="0"/>
        </a:p>
      </dgm:t>
    </dgm:pt>
    <dgm:pt modelId="{06D6E971-B3BB-4CC9-91FB-9233EC0B0C21}" type="parTrans" cxnId="{8EEA4413-925F-4FC7-A87C-A6E33D726C78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C95ED11F-3E27-474F-9B33-C44F0D8C6998}" type="sibTrans" cxnId="{8EEA4413-925F-4FC7-A87C-A6E33D726C78}">
      <dgm:prSet/>
      <dgm:spPr/>
      <dgm:t>
        <a:bodyPr/>
        <a:lstStyle/>
        <a:p>
          <a:endParaRPr lang="fr-FR"/>
        </a:p>
      </dgm:t>
    </dgm:pt>
    <dgm:pt modelId="{555C574B-E785-4A5C-9C9A-7EAFFCB99E86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الوقت المحدد</a:t>
          </a:r>
          <a:r>
            <a:rPr lang="ar-SA" altLang="ar-SA" sz="24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endParaRPr lang="en-US" sz="2400" dirty="0"/>
        </a:p>
      </dgm:t>
    </dgm:pt>
    <dgm:pt modelId="{A4A6AE74-EC88-4BA5-BF5A-8446A6DC7150}" type="parTrans" cxnId="{F8DDBFAC-D5BB-4C08-8E18-AA14C89D7E90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284272DB-C6C7-4462-8D8F-D463E50D4322}" type="sibTrans" cxnId="{F8DDBFAC-D5BB-4C08-8E18-AA14C89D7E90}">
      <dgm:prSet/>
      <dgm:spPr/>
      <dgm:t>
        <a:bodyPr/>
        <a:lstStyle/>
        <a:p>
          <a:endParaRPr lang="fr-FR"/>
        </a:p>
      </dgm:t>
    </dgm:pt>
    <dgm:pt modelId="{7AA75A10-C614-4DE8-B714-77081BF81323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درجة التعميم </a:t>
          </a:r>
          <a:endParaRPr lang="en-US" sz="2000" dirty="0"/>
        </a:p>
      </dgm:t>
    </dgm:pt>
    <dgm:pt modelId="{E5835E59-84AE-48F2-AE43-5E1099673C02}" type="parTrans" cxnId="{893A3D23-66B2-4539-B694-4A92F1025C39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FD8F7BAA-D11C-44C4-8961-3B7BCE2C9217}" type="sibTrans" cxnId="{893A3D23-66B2-4539-B694-4A92F1025C39}">
      <dgm:prSet/>
      <dgm:spPr/>
      <dgm:t>
        <a:bodyPr/>
        <a:lstStyle/>
        <a:p>
          <a:endParaRPr lang="fr-FR"/>
        </a:p>
      </dgm:t>
    </dgm:pt>
    <dgm:pt modelId="{85B2305E-2AE2-4C73-B1EF-6347292AFFF3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DZ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مستوى</a:t>
          </a:r>
          <a:r>
            <a:rPr lang="ar-SA" altLang="ar-SA" sz="20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 الدقة والثقة </a:t>
          </a:r>
          <a:endParaRPr lang="en-US" sz="2000" dirty="0"/>
        </a:p>
      </dgm:t>
    </dgm:pt>
    <dgm:pt modelId="{ED913DBE-B2BD-4C92-84FD-63066E3713EF}" type="parTrans" cxnId="{3A9F03A9-7962-459E-ABC3-DDE28E8669B9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fr-FR"/>
        </a:p>
      </dgm:t>
    </dgm:pt>
    <dgm:pt modelId="{30041880-AC4A-44D3-95F7-B3B2DB620E5E}" type="sibTrans" cxnId="{3A9F03A9-7962-459E-ABC3-DDE28E8669B9}">
      <dgm:prSet/>
      <dgm:spPr/>
      <dgm:t>
        <a:bodyPr/>
        <a:lstStyle/>
        <a:p>
          <a:endParaRPr lang="fr-FR"/>
        </a:p>
      </dgm:t>
    </dgm:pt>
    <dgm:pt modelId="{FF4B4357-5862-4D39-A1FA-43EBC94E7AB1}" type="pres">
      <dgm:prSet presAssocID="{754F60C0-6F0C-4831-801E-9B36D6F2190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81A945F-0828-485A-B91D-7D79C11495D6}" type="pres">
      <dgm:prSet presAssocID="{541EB196-C1F1-4B60-8541-AD7F6CF40950}" presName="centerShape" presStyleLbl="node0" presStyleIdx="0" presStyleCnt="1" custScaleX="138080" custScaleY="125439"/>
      <dgm:spPr/>
      <dgm:t>
        <a:bodyPr/>
        <a:lstStyle/>
        <a:p>
          <a:endParaRPr lang="fr-FR"/>
        </a:p>
      </dgm:t>
    </dgm:pt>
    <dgm:pt modelId="{52EC134C-AB97-40B7-975B-40AA84A078C5}" type="pres">
      <dgm:prSet presAssocID="{E5835E59-84AE-48F2-AE43-5E1099673C02}" presName="parTrans" presStyleLbl="sibTrans2D1" presStyleIdx="0" presStyleCnt="6"/>
      <dgm:spPr/>
      <dgm:t>
        <a:bodyPr/>
        <a:lstStyle/>
        <a:p>
          <a:endParaRPr lang="fr-FR"/>
        </a:p>
      </dgm:t>
    </dgm:pt>
    <dgm:pt modelId="{DAC3CC78-994A-485B-ADEB-B7813CF43E0E}" type="pres">
      <dgm:prSet presAssocID="{E5835E59-84AE-48F2-AE43-5E1099673C02}" presName="connectorText" presStyleLbl="sibTrans2D1" presStyleIdx="0" presStyleCnt="6"/>
      <dgm:spPr/>
      <dgm:t>
        <a:bodyPr/>
        <a:lstStyle/>
        <a:p>
          <a:endParaRPr lang="fr-FR"/>
        </a:p>
      </dgm:t>
    </dgm:pt>
    <dgm:pt modelId="{9D724FD4-034B-420F-882B-8BF6DADF5A1C}" type="pres">
      <dgm:prSet presAssocID="{7AA75A10-C614-4DE8-B714-77081BF81323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6821D3-9AC8-40BC-B001-5D5FFD9F8DC3}" type="pres">
      <dgm:prSet presAssocID="{A481FDB9-E22F-4AB4-B5A9-F77C00380221}" presName="parTrans" presStyleLbl="sibTrans2D1" presStyleIdx="1" presStyleCnt="6"/>
      <dgm:spPr/>
      <dgm:t>
        <a:bodyPr/>
        <a:lstStyle/>
        <a:p>
          <a:endParaRPr lang="fr-FR"/>
        </a:p>
      </dgm:t>
    </dgm:pt>
    <dgm:pt modelId="{91F38406-A9C8-404D-9EE0-DEC590EE7576}" type="pres">
      <dgm:prSet presAssocID="{A481FDB9-E22F-4AB4-B5A9-F77C00380221}" presName="connectorText" presStyleLbl="sibTrans2D1" presStyleIdx="1" presStyleCnt="6"/>
      <dgm:spPr/>
      <dgm:t>
        <a:bodyPr/>
        <a:lstStyle/>
        <a:p>
          <a:endParaRPr lang="fr-FR"/>
        </a:p>
      </dgm:t>
    </dgm:pt>
    <dgm:pt modelId="{73AFB97B-EF83-45EA-812E-6A0DBD4C60B6}" type="pres">
      <dgm:prSet presAssocID="{9CC685D3-06B9-4791-A86B-62655A7F2BF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DED8DF-29B3-49B6-A6CE-2B23827B7AB9}" type="pres">
      <dgm:prSet presAssocID="{ED913DBE-B2BD-4C92-84FD-63066E3713EF}" presName="parTrans" presStyleLbl="sibTrans2D1" presStyleIdx="2" presStyleCnt="6"/>
      <dgm:spPr/>
      <dgm:t>
        <a:bodyPr/>
        <a:lstStyle/>
        <a:p>
          <a:endParaRPr lang="fr-FR"/>
        </a:p>
      </dgm:t>
    </dgm:pt>
    <dgm:pt modelId="{5E296E58-9D65-4347-A434-E6F68A1C5BA4}" type="pres">
      <dgm:prSet presAssocID="{ED913DBE-B2BD-4C92-84FD-63066E3713EF}" presName="connectorText" presStyleLbl="sibTrans2D1" presStyleIdx="2" presStyleCnt="6"/>
      <dgm:spPr/>
      <dgm:t>
        <a:bodyPr/>
        <a:lstStyle/>
        <a:p>
          <a:endParaRPr lang="fr-FR"/>
        </a:p>
      </dgm:t>
    </dgm:pt>
    <dgm:pt modelId="{C4BA7701-6864-49D0-BA47-D1EAC4B47D81}" type="pres">
      <dgm:prSet presAssocID="{85B2305E-2AE2-4C73-B1EF-6347292AFFF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A4A7B4-CF92-49C6-932D-DAACF9E0F6C7}" type="pres">
      <dgm:prSet presAssocID="{FB6FE097-872F-49EF-A772-EE18BC6C66E9}" presName="parTrans" presStyleLbl="sibTrans2D1" presStyleIdx="3" presStyleCnt="6"/>
      <dgm:spPr/>
      <dgm:t>
        <a:bodyPr/>
        <a:lstStyle/>
        <a:p>
          <a:endParaRPr lang="fr-FR"/>
        </a:p>
      </dgm:t>
    </dgm:pt>
    <dgm:pt modelId="{17C36B99-E2E9-45A1-AABB-2BC7FAED9CA6}" type="pres">
      <dgm:prSet presAssocID="{FB6FE097-872F-49EF-A772-EE18BC6C66E9}" presName="connectorText" presStyleLbl="sibTrans2D1" presStyleIdx="3" presStyleCnt="6"/>
      <dgm:spPr/>
      <dgm:t>
        <a:bodyPr/>
        <a:lstStyle/>
        <a:p>
          <a:endParaRPr lang="fr-FR"/>
        </a:p>
      </dgm:t>
    </dgm:pt>
    <dgm:pt modelId="{92043528-4679-4FEF-9433-097245D7243B}" type="pres">
      <dgm:prSet presAssocID="{56C83B94-7C71-407B-B0AE-4D3C68624BA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83B9A7-AD18-45E4-B9BF-2D1AB6222D88}" type="pres">
      <dgm:prSet presAssocID="{06D6E971-B3BB-4CC9-91FB-9233EC0B0C21}" presName="parTrans" presStyleLbl="sibTrans2D1" presStyleIdx="4" presStyleCnt="6"/>
      <dgm:spPr/>
      <dgm:t>
        <a:bodyPr/>
        <a:lstStyle/>
        <a:p>
          <a:endParaRPr lang="fr-FR"/>
        </a:p>
      </dgm:t>
    </dgm:pt>
    <dgm:pt modelId="{BD2E178F-9074-40DD-BCEE-07B507EAA002}" type="pres">
      <dgm:prSet presAssocID="{06D6E971-B3BB-4CC9-91FB-9233EC0B0C21}" presName="connectorText" presStyleLbl="sibTrans2D1" presStyleIdx="4" presStyleCnt="6"/>
      <dgm:spPr/>
      <dgm:t>
        <a:bodyPr/>
        <a:lstStyle/>
        <a:p>
          <a:endParaRPr lang="fr-FR"/>
        </a:p>
      </dgm:t>
    </dgm:pt>
    <dgm:pt modelId="{A0C277AE-E9DD-4304-8B68-4D3314A2E2AF}" type="pres">
      <dgm:prSet presAssocID="{0DAEE6FD-D563-447E-8C17-578D2AEFC8B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14F2F7-15B2-4B8F-A5DD-876C1D923749}" type="pres">
      <dgm:prSet presAssocID="{A4A6AE74-EC88-4BA5-BF5A-8446A6DC7150}" presName="parTrans" presStyleLbl="sibTrans2D1" presStyleIdx="5" presStyleCnt="6"/>
      <dgm:spPr/>
      <dgm:t>
        <a:bodyPr/>
        <a:lstStyle/>
        <a:p>
          <a:endParaRPr lang="fr-FR"/>
        </a:p>
      </dgm:t>
    </dgm:pt>
    <dgm:pt modelId="{1AEF521F-1F83-4AA8-8F7F-0AE2BCEC3FC1}" type="pres">
      <dgm:prSet presAssocID="{A4A6AE74-EC88-4BA5-BF5A-8446A6DC7150}" presName="connectorText" presStyleLbl="sibTrans2D1" presStyleIdx="5" presStyleCnt="6"/>
      <dgm:spPr/>
      <dgm:t>
        <a:bodyPr/>
        <a:lstStyle/>
        <a:p>
          <a:endParaRPr lang="fr-FR"/>
        </a:p>
      </dgm:t>
    </dgm:pt>
    <dgm:pt modelId="{570F75DF-A624-4EC7-A30C-3ED0C30DC90B}" type="pres">
      <dgm:prSet presAssocID="{555C574B-E785-4A5C-9C9A-7EAFFCB99E8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7755800-0B4F-481A-AB5E-A7545085C3EF}" type="presOf" srcId="{FB6FE097-872F-49EF-A772-EE18BC6C66E9}" destId="{17C36B99-E2E9-45A1-AABB-2BC7FAED9CA6}" srcOrd="1" destOrd="0" presId="urn:microsoft.com/office/officeart/2005/8/layout/radial5"/>
    <dgm:cxn modelId="{F8DDBFAC-D5BB-4C08-8E18-AA14C89D7E90}" srcId="{541EB196-C1F1-4B60-8541-AD7F6CF40950}" destId="{555C574B-E785-4A5C-9C9A-7EAFFCB99E86}" srcOrd="5" destOrd="0" parTransId="{A4A6AE74-EC88-4BA5-BF5A-8446A6DC7150}" sibTransId="{284272DB-C6C7-4462-8D8F-D463E50D4322}"/>
    <dgm:cxn modelId="{C32FB8EE-E0D8-4FE2-A939-6B80D4ED6761}" type="presOf" srcId="{541EB196-C1F1-4B60-8541-AD7F6CF40950}" destId="{281A945F-0828-485A-B91D-7D79C11495D6}" srcOrd="0" destOrd="0" presId="urn:microsoft.com/office/officeart/2005/8/layout/radial5"/>
    <dgm:cxn modelId="{4A68E260-E036-4FFC-893F-A33181BDB662}" srcId="{541EB196-C1F1-4B60-8541-AD7F6CF40950}" destId="{9CC685D3-06B9-4791-A86B-62655A7F2BF1}" srcOrd="1" destOrd="0" parTransId="{A481FDB9-E22F-4AB4-B5A9-F77C00380221}" sibTransId="{6EAC5AED-57EA-402A-8531-391ECF213BBA}"/>
    <dgm:cxn modelId="{0F4AFDF7-B4B5-4614-8D5F-1EB261330A2D}" srcId="{754F60C0-6F0C-4831-801E-9B36D6F21904}" destId="{541EB196-C1F1-4B60-8541-AD7F6CF40950}" srcOrd="0" destOrd="0" parTransId="{A9A5F496-081C-4D54-A50C-E1BC6313B4AD}" sibTransId="{28FB99B4-EE76-4AF9-A3D0-8B97C7508C66}"/>
    <dgm:cxn modelId="{0ED58B71-7718-4E0F-BE14-A37F63917603}" srcId="{754F60C0-6F0C-4831-801E-9B36D6F21904}" destId="{83BD5207-6CB1-4EE2-B795-2C88470521A8}" srcOrd="1" destOrd="0" parTransId="{6CA6E1FA-AEF6-498F-9020-BC7E749DF7DF}" sibTransId="{07006423-705A-4669-9075-8CEAEBB7545E}"/>
    <dgm:cxn modelId="{0AF0D234-3374-478D-931C-33EA0DDCA1A2}" type="presOf" srcId="{FB6FE097-872F-49EF-A772-EE18BC6C66E9}" destId="{20A4A7B4-CF92-49C6-932D-DAACF9E0F6C7}" srcOrd="0" destOrd="0" presId="urn:microsoft.com/office/officeart/2005/8/layout/radial5"/>
    <dgm:cxn modelId="{80C4C85B-22D6-455A-91F7-27ECB7BD0BA8}" srcId="{541EB196-C1F1-4B60-8541-AD7F6CF40950}" destId="{56C83B94-7C71-407B-B0AE-4D3C68624BA1}" srcOrd="3" destOrd="0" parTransId="{FB6FE097-872F-49EF-A772-EE18BC6C66E9}" sibTransId="{10ACD1FB-E8DC-4353-B070-255CFED7C0DC}"/>
    <dgm:cxn modelId="{AD1D6E07-F209-48FE-8006-C7A4153ED5C5}" type="presOf" srcId="{555C574B-E785-4A5C-9C9A-7EAFFCB99E86}" destId="{570F75DF-A624-4EC7-A30C-3ED0C30DC90B}" srcOrd="0" destOrd="0" presId="urn:microsoft.com/office/officeart/2005/8/layout/radial5"/>
    <dgm:cxn modelId="{3A9F03A9-7962-459E-ABC3-DDE28E8669B9}" srcId="{541EB196-C1F1-4B60-8541-AD7F6CF40950}" destId="{85B2305E-2AE2-4C73-B1EF-6347292AFFF3}" srcOrd="2" destOrd="0" parTransId="{ED913DBE-B2BD-4C92-84FD-63066E3713EF}" sibTransId="{30041880-AC4A-44D3-95F7-B3B2DB620E5E}"/>
    <dgm:cxn modelId="{623BEAD8-A82E-45F4-9081-F9A165B616EC}" type="presOf" srcId="{85B2305E-2AE2-4C73-B1EF-6347292AFFF3}" destId="{C4BA7701-6864-49D0-BA47-D1EAC4B47D81}" srcOrd="0" destOrd="0" presId="urn:microsoft.com/office/officeart/2005/8/layout/radial5"/>
    <dgm:cxn modelId="{8EEA4413-925F-4FC7-A87C-A6E33D726C78}" srcId="{541EB196-C1F1-4B60-8541-AD7F6CF40950}" destId="{0DAEE6FD-D563-447E-8C17-578D2AEFC8B9}" srcOrd="4" destOrd="0" parTransId="{06D6E971-B3BB-4CC9-91FB-9233EC0B0C21}" sibTransId="{C95ED11F-3E27-474F-9B33-C44F0D8C6998}"/>
    <dgm:cxn modelId="{3704EE0D-D186-4B2E-99DC-C0D947E357A3}" type="presOf" srcId="{A481FDB9-E22F-4AB4-B5A9-F77C00380221}" destId="{91F38406-A9C8-404D-9EE0-DEC590EE7576}" srcOrd="1" destOrd="0" presId="urn:microsoft.com/office/officeart/2005/8/layout/radial5"/>
    <dgm:cxn modelId="{4EAFC002-590C-489F-BF88-BE82904D6330}" type="presOf" srcId="{ED913DBE-B2BD-4C92-84FD-63066E3713EF}" destId="{5E296E58-9D65-4347-A434-E6F68A1C5BA4}" srcOrd="1" destOrd="0" presId="urn:microsoft.com/office/officeart/2005/8/layout/radial5"/>
    <dgm:cxn modelId="{D5BD511D-BF84-42A8-AA52-F8B2E75DDBF6}" type="presOf" srcId="{7AA75A10-C614-4DE8-B714-77081BF81323}" destId="{9D724FD4-034B-420F-882B-8BF6DADF5A1C}" srcOrd="0" destOrd="0" presId="urn:microsoft.com/office/officeart/2005/8/layout/radial5"/>
    <dgm:cxn modelId="{9A914699-5FF1-4EC6-9E61-70E6E1121C5B}" type="presOf" srcId="{06D6E971-B3BB-4CC9-91FB-9233EC0B0C21}" destId="{BD2E178F-9074-40DD-BCEE-07B507EAA002}" srcOrd="1" destOrd="0" presId="urn:microsoft.com/office/officeart/2005/8/layout/radial5"/>
    <dgm:cxn modelId="{62C1EE09-1775-4361-B69A-6900CF8002B6}" type="presOf" srcId="{9CC685D3-06B9-4791-A86B-62655A7F2BF1}" destId="{73AFB97B-EF83-45EA-812E-6A0DBD4C60B6}" srcOrd="0" destOrd="0" presId="urn:microsoft.com/office/officeart/2005/8/layout/radial5"/>
    <dgm:cxn modelId="{24D81986-A777-49A7-9032-DD26EC34856A}" type="presOf" srcId="{A4A6AE74-EC88-4BA5-BF5A-8446A6DC7150}" destId="{1AEF521F-1F83-4AA8-8F7F-0AE2BCEC3FC1}" srcOrd="1" destOrd="0" presId="urn:microsoft.com/office/officeart/2005/8/layout/radial5"/>
    <dgm:cxn modelId="{35E34D06-C4A2-4C56-9D93-32DC94145BDF}" type="presOf" srcId="{A4A6AE74-EC88-4BA5-BF5A-8446A6DC7150}" destId="{2A14F2F7-15B2-4B8F-A5DD-876C1D923749}" srcOrd="0" destOrd="0" presId="urn:microsoft.com/office/officeart/2005/8/layout/radial5"/>
    <dgm:cxn modelId="{1B3BEA60-E66E-4C6F-ABFC-56384287CA3A}" srcId="{754F60C0-6F0C-4831-801E-9B36D6F21904}" destId="{71D45F25-7371-4027-AF2A-C8783F4765DE}" srcOrd="2" destOrd="0" parTransId="{813989D7-A488-4054-907E-1E87795985E1}" sibTransId="{B960957A-2CE1-4CC7-BFAF-598AED49022E}"/>
    <dgm:cxn modelId="{32423541-EACC-4D66-80AC-7E939DB65DC4}" type="presOf" srcId="{0DAEE6FD-D563-447E-8C17-578D2AEFC8B9}" destId="{A0C277AE-E9DD-4304-8B68-4D3314A2E2AF}" srcOrd="0" destOrd="0" presId="urn:microsoft.com/office/officeart/2005/8/layout/radial5"/>
    <dgm:cxn modelId="{CAB85902-41DD-44FC-8808-E4579080D75E}" type="presOf" srcId="{ED913DBE-B2BD-4C92-84FD-63066E3713EF}" destId="{4CDED8DF-29B3-49B6-A6CE-2B23827B7AB9}" srcOrd="0" destOrd="0" presId="urn:microsoft.com/office/officeart/2005/8/layout/radial5"/>
    <dgm:cxn modelId="{5021CCAF-237C-4038-9319-B7C29044AA81}" type="presOf" srcId="{56C83B94-7C71-407B-B0AE-4D3C68624BA1}" destId="{92043528-4679-4FEF-9433-097245D7243B}" srcOrd="0" destOrd="0" presId="urn:microsoft.com/office/officeart/2005/8/layout/radial5"/>
    <dgm:cxn modelId="{893A3D23-66B2-4539-B694-4A92F1025C39}" srcId="{541EB196-C1F1-4B60-8541-AD7F6CF40950}" destId="{7AA75A10-C614-4DE8-B714-77081BF81323}" srcOrd="0" destOrd="0" parTransId="{E5835E59-84AE-48F2-AE43-5E1099673C02}" sibTransId="{FD8F7BAA-D11C-44C4-8961-3B7BCE2C9217}"/>
    <dgm:cxn modelId="{FBFE311A-3123-4C0D-98E4-3AB8C1D9F5F1}" type="presOf" srcId="{E5835E59-84AE-48F2-AE43-5E1099673C02}" destId="{52EC134C-AB97-40B7-975B-40AA84A078C5}" srcOrd="0" destOrd="0" presId="urn:microsoft.com/office/officeart/2005/8/layout/radial5"/>
    <dgm:cxn modelId="{1509AD6C-E1B8-46AC-832F-D205F274F3EB}" type="presOf" srcId="{06D6E971-B3BB-4CC9-91FB-9233EC0B0C21}" destId="{6E83B9A7-AD18-45E4-B9BF-2D1AB6222D88}" srcOrd="0" destOrd="0" presId="urn:microsoft.com/office/officeart/2005/8/layout/radial5"/>
    <dgm:cxn modelId="{03D3D90B-D969-45CB-8E2A-1AB469153EA9}" type="presOf" srcId="{754F60C0-6F0C-4831-801E-9B36D6F21904}" destId="{FF4B4357-5862-4D39-A1FA-43EBC94E7AB1}" srcOrd="0" destOrd="0" presId="urn:microsoft.com/office/officeart/2005/8/layout/radial5"/>
    <dgm:cxn modelId="{3E74D67F-4649-465F-A434-94702EA2930E}" type="presOf" srcId="{A481FDB9-E22F-4AB4-B5A9-F77C00380221}" destId="{B96821D3-9AC8-40BC-B001-5D5FFD9F8DC3}" srcOrd="0" destOrd="0" presId="urn:microsoft.com/office/officeart/2005/8/layout/radial5"/>
    <dgm:cxn modelId="{8E1AD421-100C-4D5C-BD7E-D79505C62F4B}" type="presOf" srcId="{E5835E59-84AE-48F2-AE43-5E1099673C02}" destId="{DAC3CC78-994A-485B-ADEB-B7813CF43E0E}" srcOrd="1" destOrd="0" presId="urn:microsoft.com/office/officeart/2005/8/layout/radial5"/>
    <dgm:cxn modelId="{0F69D6A1-D1E2-492E-81E3-F7824966331D}" type="presParOf" srcId="{FF4B4357-5862-4D39-A1FA-43EBC94E7AB1}" destId="{281A945F-0828-485A-B91D-7D79C11495D6}" srcOrd="0" destOrd="0" presId="urn:microsoft.com/office/officeart/2005/8/layout/radial5"/>
    <dgm:cxn modelId="{CD48F85C-5EF9-45D4-BA33-2A265CBC8A4E}" type="presParOf" srcId="{FF4B4357-5862-4D39-A1FA-43EBC94E7AB1}" destId="{52EC134C-AB97-40B7-975B-40AA84A078C5}" srcOrd="1" destOrd="0" presId="urn:microsoft.com/office/officeart/2005/8/layout/radial5"/>
    <dgm:cxn modelId="{04822AEE-A7FD-47E5-ADB1-FF066FA74522}" type="presParOf" srcId="{52EC134C-AB97-40B7-975B-40AA84A078C5}" destId="{DAC3CC78-994A-485B-ADEB-B7813CF43E0E}" srcOrd="0" destOrd="0" presId="urn:microsoft.com/office/officeart/2005/8/layout/radial5"/>
    <dgm:cxn modelId="{F0BD00A0-218E-44CD-9E94-0CAC5999560A}" type="presParOf" srcId="{FF4B4357-5862-4D39-A1FA-43EBC94E7AB1}" destId="{9D724FD4-034B-420F-882B-8BF6DADF5A1C}" srcOrd="2" destOrd="0" presId="urn:microsoft.com/office/officeart/2005/8/layout/radial5"/>
    <dgm:cxn modelId="{18AE22A5-2C2A-43A4-B25E-EA951962E301}" type="presParOf" srcId="{FF4B4357-5862-4D39-A1FA-43EBC94E7AB1}" destId="{B96821D3-9AC8-40BC-B001-5D5FFD9F8DC3}" srcOrd="3" destOrd="0" presId="urn:microsoft.com/office/officeart/2005/8/layout/radial5"/>
    <dgm:cxn modelId="{7BB95DFF-D06A-41F4-B4DF-64F6DB4619C3}" type="presParOf" srcId="{B96821D3-9AC8-40BC-B001-5D5FFD9F8DC3}" destId="{91F38406-A9C8-404D-9EE0-DEC590EE7576}" srcOrd="0" destOrd="0" presId="urn:microsoft.com/office/officeart/2005/8/layout/radial5"/>
    <dgm:cxn modelId="{13E0E0C0-A239-479B-ACC9-1C29979D2E0E}" type="presParOf" srcId="{FF4B4357-5862-4D39-A1FA-43EBC94E7AB1}" destId="{73AFB97B-EF83-45EA-812E-6A0DBD4C60B6}" srcOrd="4" destOrd="0" presId="urn:microsoft.com/office/officeart/2005/8/layout/radial5"/>
    <dgm:cxn modelId="{23FD4716-36FF-44D5-94F3-4FC0EDCDB0CC}" type="presParOf" srcId="{FF4B4357-5862-4D39-A1FA-43EBC94E7AB1}" destId="{4CDED8DF-29B3-49B6-A6CE-2B23827B7AB9}" srcOrd="5" destOrd="0" presId="urn:microsoft.com/office/officeart/2005/8/layout/radial5"/>
    <dgm:cxn modelId="{72CC3216-4480-4278-A484-344B91CFFC74}" type="presParOf" srcId="{4CDED8DF-29B3-49B6-A6CE-2B23827B7AB9}" destId="{5E296E58-9D65-4347-A434-E6F68A1C5BA4}" srcOrd="0" destOrd="0" presId="urn:microsoft.com/office/officeart/2005/8/layout/radial5"/>
    <dgm:cxn modelId="{41F7CCC9-234B-4116-B53C-E3B703EB42AA}" type="presParOf" srcId="{FF4B4357-5862-4D39-A1FA-43EBC94E7AB1}" destId="{C4BA7701-6864-49D0-BA47-D1EAC4B47D81}" srcOrd="6" destOrd="0" presId="urn:microsoft.com/office/officeart/2005/8/layout/radial5"/>
    <dgm:cxn modelId="{72ADC13F-6E90-4963-AEC9-F01729D57166}" type="presParOf" srcId="{FF4B4357-5862-4D39-A1FA-43EBC94E7AB1}" destId="{20A4A7B4-CF92-49C6-932D-DAACF9E0F6C7}" srcOrd="7" destOrd="0" presId="urn:microsoft.com/office/officeart/2005/8/layout/radial5"/>
    <dgm:cxn modelId="{3088152F-F67C-4490-92EB-19A2E6EF1D34}" type="presParOf" srcId="{20A4A7B4-CF92-49C6-932D-DAACF9E0F6C7}" destId="{17C36B99-E2E9-45A1-AABB-2BC7FAED9CA6}" srcOrd="0" destOrd="0" presId="urn:microsoft.com/office/officeart/2005/8/layout/radial5"/>
    <dgm:cxn modelId="{C461C6D2-65F3-4044-9B09-B03648FFA113}" type="presParOf" srcId="{FF4B4357-5862-4D39-A1FA-43EBC94E7AB1}" destId="{92043528-4679-4FEF-9433-097245D7243B}" srcOrd="8" destOrd="0" presId="urn:microsoft.com/office/officeart/2005/8/layout/radial5"/>
    <dgm:cxn modelId="{F9A67C3B-5EC3-40B6-9487-754EF9C0D8A3}" type="presParOf" srcId="{FF4B4357-5862-4D39-A1FA-43EBC94E7AB1}" destId="{6E83B9A7-AD18-45E4-B9BF-2D1AB6222D88}" srcOrd="9" destOrd="0" presId="urn:microsoft.com/office/officeart/2005/8/layout/radial5"/>
    <dgm:cxn modelId="{0C343262-9F1E-4004-BED8-D34E2F38C253}" type="presParOf" srcId="{6E83B9A7-AD18-45E4-B9BF-2D1AB6222D88}" destId="{BD2E178F-9074-40DD-BCEE-07B507EAA002}" srcOrd="0" destOrd="0" presId="urn:microsoft.com/office/officeart/2005/8/layout/radial5"/>
    <dgm:cxn modelId="{ECC93670-C0D1-4E49-A786-0AD06C0BA4E1}" type="presParOf" srcId="{FF4B4357-5862-4D39-A1FA-43EBC94E7AB1}" destId="{A0C277AE-E9DD-4304-8B68-4D3314A2E2AF}" srcOrd="10" destOrd="0" presId="urn:microsoft.com/office/officeart/2005/8/layout/radial5"/>
    <dgm:cxn modelId="{41A1114D-DBCA-4BD9-9788-603485048F5E}" type="presParOf" srcId="{FF4B4357-5862-4D39-A1FA-43EBC94E7AB1}" destId="{2A14F2F7-15B2-4B8F-A5DD-876C1D923749}" srcOrd="11" destOrd="0" presId="urn:microsoft.com/office/officeart/2005/8/layout/radial5"/>
    <dgm:cxn modelId="{DAC4BA54-DC42-4E61-AA23-6805AB4F4ABC}" type="presParOf" srcId="{2A14F2F7-15B2-4B8F-A5DD-876C1D923749}" destId="{1AEF521F-1F83-4AA8-8F7F-0AE2BCEC3FC1}" srcOrd="0" destOrd="0" presId="urn:microsoft.com/office/officeart/2005/8/layout/radial5"/>
    <dgm:cxn modelId="{20AA3DB4-41B0-4454-9314-0E6F9ED2B77A}" type="presParOf" srcId="{FF4B4357-5862-4D39-A1FA-43EBC94E7AB1}" destId="{570F75DF-A624-4EC7-A30C-3ED0C30DC90B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A945F-0828-485A-B91D-7D79C11495D6}">
      <dsp:nvSpPr>
        <dsp:cNvPr id="0" name=""/>
        <dsp:cNvSpPr/>
      </dsp:nvSpPr>
      <dsp:spPr>
        <a:xfrm>
          <a:off x="3080331" y="1815717"/>
          <a:ext cx="1967337" cy="1787231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العوامل المؤثرة في حجم العينة</a:t>
          </a:r>
          <a:endParaRPr lang="fr-FR" sz="2400" kern="1200" dirty="0">
            <a:solidFill>
              <a:srgbClr val="FF0000"/>
            </a:solidFill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3368441" y="2077451"/>
        <a:ext cx="1391117" cy="1263763"/>
      </dsp:txXfrm>
    </dsp:sp>
    <dsp:sp modelId="{52EC134C-AB97-40B7-975B-40AA84A078C5}">
      <dsp:nvSpPr>
        <dsp:cNvPr id="0" name=""/>
        <dsp:cNvSpPr/>
      </dsp:nvSpPr>
      <dsp:spPr>
        <a:xfrm rot="16200000">
          <a:off x="3961194" y="1385351"/>
          <a:ext cx="205611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>
        <a:off x="3992036" y="1513078"/>
        <a:ext cx="143928" cy="290655"/>
      </dsp:txXfrm>
    </dsp:sp>
    <dsp:sp modelId="{9D724FD4-034B-420F-882B-8BF6DADF5A1C}">
      <dsp:nvSpPr>
        <dsp:cNvPr id="0" name=""/>
        <dsp:cNvSpPr/>
      </dsp:nvSpPr>
      <dsp:spPr>
        <a:xfrm>
          <a:off x="3351609" y="2990"/>
          <a:ext cx="1424781" cy="142478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درجة التعميم </a:t>
          </a:r>
          <a:endParaRPr lang="en-US" sz="2000" kern="1200" dirty="0"/>
        </a:p>
      </dsp:txBody>
      <dsp:txXfrm>
        <a:off x="3560263" y="211644"/>
        <a:ext cx="1007473" cy="1007473"/>
      </dsp:txXfrm>
    </dsp:sp>
    <dsp:sp modelId="{B96821D3-9AC8-40BC-B001-5D5FFD9F8DC3}">
      <dsp:nvSpPr>
        <dsp:cNvPr id="0" name=""/>
        <dsp:cNvSpPr/>
      </dsp:nvSpPr>
      <dsp:spPr>
        <a:xfrm rot="19800000">
          <a:off x="4944258" y="1909495"/>
          <a:ext cx="171154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>
        <a:off x="4947698" y="2019217"/>
        <a:ext cx="119808" cy="290655"/>
      </dsp:txXfrm>
    </dsp:sp>
    <dsp:sp modelId="{73AFB97B-EF83-45EA-812E-6A0DBD4C60B6}">
      <dsp:nvSpPr>
        <dsp:cNvPr id="0" name=""/>
        <dsp:cNvSpPr/>
      </dsp:nvSpPr>
      <dsp:spPr>
        <a:xfrm>
          <a:off x="5078422" y="999966"/>
          <a:ext cx="1424781" cy="1424781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حجم مجتمع</a:t>
          </a:r>
          <a:r>
            <a:rPr lang="ar-DZ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 الدراسة</a:t>
          </a:r>
          <a:endParaRPr lang="en-US" sz="2000" kern="1200" dirty="0"/>
        </a:p>
      </dsp:txBody>
      <dsp:txXfrm>
        <a:off x="5287076" y="1208620"/>
        <a:ext cx="1007473" cy="1007473"/>
      </dsp:txXfrm>
    </dsp:sp>
    <dsp:sp modelId="{4CDED8DF-29B3-49B6-A6CE-2B23827B7AB9}">
      <dsp:nvSpPr>
        <dsp:cNvPr id="0" name=""/>
        <dsp:cNvSpPr/>
      </dsp:nvSpPr>
      <dsp:spPr>
        <a:xfrm rot="1800000">
          <a:off x="4944258" y="3024746"/>
          <a:ext cx="171154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>
        <a:off x="4947698" y="3108795"/>
        <a:ext cx="119808" cy="290655"/>
      </dsp:txXfrm>
    </dsp:sp>
    <dsp:sp modelId="{C4BA7701-6864-49D0-BA47-D1EAC4B47D81}">
      <dsp:nvSpPr>
        <dsp:cNvPr id="0" name=""/>
        <dsp:cNvSpPr/>
      </dsp:nvSpPr>
      <dsp:spPr>
        <a:xfrm>
          <a:off x="5078422" y="2993918"/>
          <a:ext cx="1424781" cy="1424781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مستوى</a:t>
          </a:r>
          <a:r>
            <a:rPr lang="ar-SA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 الدقة والثقة </a:t>
          </a:r>
          <a:endParaRPr lang="en-US" sz="2000" kern="1200" dirty="0"/>
        </a:p>
      </dsp:txBody>
      <dsp:txXfrm>
        <a:off x="5287076" y="3202572"/>
        <a:ext cx="1007473" cy="1007473"/>
      </dsp:txXfrm>
    </dsp:sp>
    <dsp:sp modelId="{20A4A7B4-CF92-49C6-932D-DAACF9E0F6C7}">
      <dsp:nvSpPr>
        <dsp:cNvPr id="0" name=""/>
        <dsp:cNvSpPr/>
      </dsp:nvSpPr>
      <dsp:spPr>
        <a:xfrm rot="5400000">
          <a:off x="3961194" y="3548890"/>
          <a:ext cx="205611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>
        <a:off x="3992036" y="3614934"/>
        <a:ext cx="143928" cy="290655"/>
      </dsp:txXfrm>
    </dsp:sp>
    <dsp:sp modelId="{92043528-4679-4FEF-9433-097245D7243B}">
      <dsp:nvSpPr>
        <dsp:cNvPr id="0" name=""/>
        <dsp:cNvSpPr/>
      </dsp:nvSpPr>
      <dsp:spPr>
        <a:xfrm>
          <a:off x="3351609" y="3990894"/>
          <a:ext cx="1424781" cy="142478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التكلفة المطلوبة </a:t>
          </a:r>
          <a:endParaRPr lang="en-US" sz="2000" kern="1200" dirty="0"/>
        </a:p>
      </dsp:txBody>
      <dsp:txXfrm>
        <a:off x="3560263" y="4199548"/>
        <a:ext cx="1007473" cy="1007473"/>
      </dsp:txXfrm>
    </dsp:sp>
    <dsp:sp modelId="{6E83B9A7-AD18-45E4-B9BF-2D1AB6222D88}">
      <dsp:nvSpPr>
        <dsp:cNvPr id="0" name=""/>
        <dsp:cNvSpPr/>
      </dsp:nvSpPr>
      <dsp:spPr>
        <a:xfrm rot="9000000">
          <a:off x="3012587" y="3024746"/>
          <a:ext cx="171154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0800000">
        <a:off x="3060493" y="3108795"/>
        <a:ext cx="119808" cy="290655"/>
      </dsp:txXfrm>
    </dsp:sp>
    <dsp:sp modelId="{A0C277AE-E9DD-4304-8B68-4D3314A2E2AF}">
      <dsp:nvSpPr>
        <dsp:cNvPr id="0" name=""/>
        <dsp:cNvSpPr/>
      </dsp:nvSpPr>
      <dsp:spPr>
        <a:xfrm>
          <a:off x="1624796" y="2993918"/>
          <a:ext cx="1424781" cy="1424781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درجة تجانس </a:t>
          </a:r>
          <a:r>
            <a:rPr lang="ar-DZ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</a:t>
          </a:r>
          <a:r>
            <a:rPr lang="ar-SA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مجتمع </a:t>
          </a:r>
          <a:endParaRPr lang="en-US" sz="2000" kern="1200" dirty="0"/>
        </a:p>
      </dsp:txBody>
      <dsp:txXfrm>
        <a:off x="1833450" y="3202572"/>
        <a:ext cx="1007473" cy="1007473"/>
      </dsp:txXfrm>
    </dsp:sp>
    <dsp:sp modelId="{2A14F2F7-15B2-4B8F-A5DD-876C1D923749}">
      <dsp:nvSpPr>
        <dsp:cNvPr id="0" name=""/>
        <dsp:cNvSpPr/>
      </dsp:nvSpPr>
      <dsp:spPr>
        <a:xfrm rot="12600000">
          <a:off x="3012587" y="1909495"/>
          <a:ext cx="171154" cy="484425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kern="1200"/>
        </a:p>
      </dsp:txBody>
      <dsp:txXfrm rot="10800000">
        <a:off x="3060493" y="2019217"/>
        <a:ext cx="119808" cy="290655"/>
      </dsp:txXfrm>
    </dsp:sp>
    <dsp:sp modelId="{570F75DF-A624-4EC7-A30C-3ED0C30DC90B}">
      <dsp:nvSpPr>
        <dsp:cNvPr id="0" name=""/>
        <dsp:cNvSpPr/>
      </dsp:nvSpPr>
      <dsp:spPr>
        <a:xfrm>
          <a:off x="1624796" y="999966"/>
          <a:ext cx="1424781" cy="1424781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altLang="ar-SA" sz="20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الوقت المحدد</a:t>
          </a:r>
          <a:r>
            <a:rPr lang="ar-SA" altLang="ar-SA" sz="2400" kern="12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rPr>
            <a:t> </a:t>
          </a:r>
          <a:endParaRPr lang="en-US" sz="2400" kern="1200" dirty="0"/>
        </a:p>
      </dsp:txBody>
      <dsp:txXfrm>
        <a:off x="1833450" y="1208620"/>
        <a:ext cx="1007473" cy="1007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0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8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43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3322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9796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4283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9343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3262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76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02441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74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081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559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6062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9482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24979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10490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9393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595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94012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7572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40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76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89112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487951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64475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2610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7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1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7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09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CE157-2C82-4EFE-9C4D-9CFF00FDD9A6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BBB85-F07E-404A-B6B9-828BD6D6154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9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60E13-2501-474A-A806-B166EA5482B0}" type="datetimeFigureOut">
              <a:rPr lang="ar-SA" smtClean="0"/>
              <a:pPr/>
              <a:t>16/05/1446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97FFA-308B-4E73-BCF2-739BEB930DBC}" type="slidenum">
              <a:rPr lang="ar-SA" smtClean="0"/>
              <a:pPr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316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17/11/2024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943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073236" y="1607127"/>
            <a:ext cx="3726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0070C0"/>
                </a:solidFill>
              </a:rPr>
              <a:t>تقنيات الاستقصاء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322618" y="3893128"/>
            <a:ext cx="4299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0070C0"/>
                </a:solidFill>
              </a:rPr>
              <a:t>المعاينة – تحديد حجم العينة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53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676399" y="296466"/>
            <a:ext cx="3669145" cy="35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anose="05000000000000000000" pitchFamily="2" charset="2"/>
              <a:buNone/>
              <a:tabLst>
                <a:tab pos="2109788" algn="l"/>
              </a:tabLst>
              <a:defRPr/>
            </a:pPr>
            <a:endParaRPr kumimoji="0" lang="en-US" sz="2500" b="0" i="0" u="none" strike="noStrike" kern="0" cap="none" spc="0" normalizeH="0" baseline="-2500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anose="05000000000000000000" pitchFamily="2" charset="2"/>
              <a:buNone/>
              <a:tabLst>
                <a:tab pos="2109788" algn="l"/>
              </a:tabLst>
              <a:defRPr/>
            </a:pPr>
            <a:r>
              <a:rPr kumimoji="0" lang="ar-DZ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الانحراف المعياري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	</a:t>
            </a:r>
            <a:r>
              <a:rPr kumimoji="0" lang="ar-DZ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حجم العينة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anose="05000000000000000000" pitchFamily="2" charset="2"/>
              <a:buNone/>
              <a:tabLst>
                <a:tab pos="210978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10</a:t>
            </a:r>
            <a:r>
              <a:rPr kumimoji="0" lang="ar-DZ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          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	96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anose="05000000000000000000" pitchFamily="2" charset="2"/>
              <a:buNone/>
              <a:tabLst>
                <a:tab pos="210978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12	138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anose="05000000000000000000" pitchFamily="2" charset="2"/>
              <a:buNone/>
              <a:tabLst>
                <a:tab pos="210978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14	188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anose="05000000000000000000" pitchFamily="2" charset="2"/>
              <a:buNone/>
              <a:tabLst>
                <a:tab pos="210978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16	246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anose="05000000000000000000" pitchFamily="2" charset="2"/>
              <a:buNone/>
              <a:tabLst>
                <a:tab pos="210978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18	311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SzPct val="70000"/>
              <a:buFont typeface="Wingdings" panose="05000000000000000000" pitchFamily="2" charset="2"/>
              <a:buNone/>
              <a:tabLst>
                <a:tab pos="210978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20	384</a:t>
            </a:r>
            <a:endParaRPr kumimoji="0" lang="en-US" sz="2400" b="0" i="0" u="none" strike="noStrike" kern="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390112" y="844935"/>
            <a:ext cx="43503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MS PGothic" panose="020B0600070205080204" pitchFamily="34" charset="-128"/>
                <a:cs typeface="Simplified Arabic" panose="02020603050405020304" pitchFamily="18" charset="-78"/>
              </a:rPr>
              <a:t>تأثير الانحراف المعياري على حجم العينة في حال ثبات العوامل الأخرى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MS PGothic" panose="020B0600070205080204" pitchFamily="34" charset="-128"/>
              <a:cs typeface="Simplified Arabic" panose="02020603050405020304" pitchFamily="18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222079" y="3356264"/>
            <a:ext cx="3082636" cy="451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rtl="1">
              <a:defRPr/>
            </a:pPr>
            <a:r>
              <a:rPr lang="ar-DZ" sz="2400" b="1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يقدر </a:t>
            </a:r>
            <a:r>
              <a:rPr lang="ar-DZ" sz="2400" b="1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حجم العينة بثلاث طرق:</a:t>
            </a:r>
            <a:endParaRPr lang="en-US" altLang="en-US" sz="2400" b="1" kern="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2100594" y="4015509"/>
            <a:ext cx="8865279" cy="259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-16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-16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-16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-16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-16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 algn="r" rtl="1">
              <a:lnSpc>
                <a:spcPct val="200000"/>
              </a:lnSpc>
              <a:buClr>
                <a:srgbClr val="76B749"/>
              </a:buClr>
              <a:defRPr/>
            </a:pP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(1) </a:t>
            </a: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الصيغ الرياضية </a:t>
            </a:r>
            <a:r>
              <a:rPr lang="ar-DZ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(الحسابات اليدوية</a:t>
            </a: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)</a:t>
            </a:r>
          </a:p>
          <a:p>
            <a:pPr marL="514350" indent="-514350" algn="r" rtl="1">
              <a:lnSpc>
                <a:spcPct val="200000"/>
              </a:lnSpc>
              <a:buClr>
                <a:srgbClr val="76B749"/>
              </a:buClr>
              <a:defRPr/>
            </a:pP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(2) </a:t>
            </a: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الجداول التي تحدد حجم </a:t>
            </a:r>
            <a:r>
              <a:rPr lang="ar-DZ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العينة </a:t>
            </a: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أهمها جدول </a:t>
            </a:r>
            <a:r>
              <a:rPr lang="fr-FR" sz="2400" dirty="0" err="1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Uma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400" dirty="0" err="1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Sekaran</a:t>
            </a:r>
            <a:endParaRPr lang="ar-DZ" sz="240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514350" indent="-514350" algn="r" rtl="1">
              <a:lnSpc>
                <a:spcPct val="200000"/>
              </a:lnSpc>
              <a:buClr>
                <a:srgbClr val="76B749"/>
              </a:buClr>
              <a:defRPr/>
            </a:pP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(3</a:t>
            </a:r>
            <a:r>
              <a:rPr lang="ar-DZ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) </a:t>
            </a: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البرامج</a:t>
            </a:r>
            <a:r>
              <a:rPr lang="fr-FR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الاحصائية</a:t>
            </a:r>
            <a:endParaRPr lang="en-US" altLang="en-US" sz="2400" kern="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514350" indent="-514350" rtl="1">
              <a:buClr>
                <a:srgbClr val="76B749"/>
              </a:buClr>
              <a:buFont typeface="Wingdings" panose="05000000000000000000" pitchFamily="2" charset="2"/>
              <a:buAutoNum type="arabicParenBoth"/>
              <a:defRPr/>
            </a:pPr>
            <a:endParaRPr lang="en-US" altLang="en-US" sz="2400" kern="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514350" indent="-514350" rtl="1">
              <a:buClr>
                <a:srgbClr val="76B749"/>
              </a:buClr>
              <a:buFont typeface="Wingdings" panose="05000000000000000000" pitchFamily="2" charset="2"/>
              <a:buAutoNum type="arabicParenBoth"/>
              <a:defRPr/>
            </a:pPr>
            <a:endParaRPr lang="en-US" altLang="en-US" sz="2400" kern="0" dirty="0" smtClean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49207" y="3080603"/>
            <a:ext cx="1103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 algn="r" rtl="1" eaLnBrk="0" fontAlgn="base" hangingPunct="0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  <a:defRPr/>
            </a:pPr>
            <a:r>
              <a:rPr lang="ar-DZ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باستخدام:</a:t>
            </a:r>
          </a:p>
        </p:txBody>
      </p:sp>
    </p:spTree>
    <p:extLst>
      <p:ext uri="{BB962C8B-B14F-4D97-AF65-F5344CB8AC3E}">
        <p14:creationId xmlns:p14="http://schemas.microsoft.com/office/powerpoint/2010/main" val="288987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658196" y="5847905"/>
            <a:ext cx="7536872" cy="64388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1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عند افتراض نسبة 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توافر الخاصية في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المجتمع (50%)، والدرجة المعيارية (1.96 ) ، وخطأ المعاينة 0.05 فأن حجم العينة يكون (384) فرد</a:t>
            </a:r>
            <a:endParaRPr kumimoji="0" lang="en-US" altLang="ar-SA" sz="2400" b="0" i="0" u="none" strike="noStrike" kern="1200" cap="none" spc="0" normalizeH="0" baseline="0" noProof="0" dirty="0" smtClean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29947" y="504100"/>
            <a:ext cx="2412841" cy="4585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marL="342900" lvl="0" indent="-342900" algn="r" rtl="1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FontTx/>
              <a:buChar char="•"/>
              <a:defRPr/>
            </a:pPr>
            <a:r>
              <a:rPr kumimoji="0" lang="en-US" alt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n=PQ(Z)</a:t>
            </a:r>
            <a:r>
              <a:rPr kumimoji="0" lang="en-US" altLang="ar-SA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2</a:t>
            </a:r>
            <a:r>
              <a:rPr kumimoji="0" lang="en-US" alt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/</a:t>
            </a:r>
            <a:r>
              <a:rPr lang="en-US" altLang="en-US" sz="2800" kern="0" dirty="0"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d</a:t>
            </a:r>
            <a:r>
              <a:rPr kumimoji="0" lang="en-US" altLang="ar-SA" sz="28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2 </a:t>
            </a:r>
            <a:endParaRPr kumimoji="0" lang="ar-SA" altLang="ar-SA" sz="2800" b="0" i="0" u="none" strike="noStrike" kern="1200" cap="none" spc="0" normalizeH="0" baseline="3000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824769" y="1688801"/>
            <a:ext cx="16257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n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حجم العينة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599" y="2290393"/>
            <a:ext cx="7903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P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ن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سبة 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توافر الخاصية في المجتمع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وقيمتها تتراوح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عادة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بين (30 إلى 60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)</a:t>
            </a:r>
            <a:endParaRPr kumimoji="0" lang="ar-DZ" altLang="ar-SA" sz="2400" b="0" i="0" u="none" strike="noStrike" kern="1200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89908" y="3653940"/>
            <a:ext cx="4785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Q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النسبة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المكمل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ة             </a:t>
            </a:r>
            <a:r>
              <a:rPr kumimoji="0" lang="fr-FR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en-US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Q =100-P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10326" y="5267543"/>
            <a:ext cx="45143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d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خطأ المعاينة سواء عند (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0.05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أ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0.01)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709627" y="999669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حيث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12341" y="2923050"/>
            <a:ext cx="5763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وفى حالة عدم معرفة تلك النسبة يستخدم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نسبة (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50%)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41964" y="3964777"/>
            <a:ext cx="6096000" cy="12741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rtl="1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Zα  =1.96 </a:t>
            </a:r>
            <a:endParaRPr lang="ar-DZ" altLang="en-US" sz="2400" kern="0" dirty="0">
              <a:solidFill>
                <a:srgbClr val="00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Zα  = 2.58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118694" y="4091709"/>
            <a:ext cx="2167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لمستوى ثقة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95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  <a:r>
              <a:rPr kumimoji="0" lang="ar-DZ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168388" y="4801203"/>
            <a:ext cx="211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لمستوى ثقة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DZ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99</a:t>
            </a:r>
            <a:r>
              <a:rPr kumimoji="0" lang="en-US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  <a:r>
              <a:rPr kumimoji="0" lang="ar-DZ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829548" y="151393"/>
            <a:ext cx="7329055" cy="84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j-ea"/>
                <a:cs typeface="Simplified Arabic" panose="02020603050405020304" pitchFamily="18" charset="-78"/>
              </a:rPr>
              <a:t>هناك عدد من المعادلات الإحصائية لتحديد حجم العينة  المناسب وهى :</a:t>
            </a:r>
            <a:endParaRPr kumimoji="0" lang="en-US" altLang="ar-SA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+mj-ea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461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7" grpId="0"/>
      <p:bldP spid="8" grpId="0"/>
      <p:bldP spid="10" grpId="0"/>
      <p:bldP spid="11" grpId="0"/>
      <p:bldP spid="4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30143" y="758768"/>
            <a:ext cx="210987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altLang="ar-SA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n=4pQ/25</a:t>
            </a:r>
            <a:r>
              <a:rPr kumimoji="0" lang="ar-SA" alt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endParaRPr kumimoji="0" lang="ar-SA" altLang="ar-SA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4330827"/>
            <a:ext cx="77446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عندما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تكون </a:t>
            </a:r>
            <a:r>
              <a:rPr kumimoji="0" lang="en-US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P=30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فإن </a:t>
            </a:r>
            <a:r>
              <a:rPr kumimoji="0" lang="en-US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Q=70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وبذلك يصبح حجم العينة (336)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فرد</a:t>
            </a:r>
            <a:endParaRPr kumimoji="0" lang="en-US" altLang="ar-SA" sz="2400" b="0" i="0" u="none" strike="noStrike" kern="1200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0427" y="5240623"/>
            <a:ext cx="71176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وفى حالة </a:t>
            </a:r>
            <a:r>
              <a:rPr kumimoji="0" lang="en-US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P=50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فإن </a:t>
            </a:r>
            <a:r>
              <a:rPr kumimoji="0" lang="en-US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Q=50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ويصبح حجم العينة (400) فرد </a:t>
            </a:r>
            <a:endParaRPr kumimoji="0" lang="en-US" altLang="ar-SA" sz="2400" b="0" i="0" u="none" strike="noStrike" kern="1200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22336" y="1558774"/>
            <a:ext cx="16257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n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حجم العينة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17816" y="2166460"/>
            <a:ext cx="67116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3E3FF"/>
              </a:buClr>
              <a:buSzTx/>
              <a:buFontTx/>
              <a:buChar char="•"/>
              <a:tabLst/>
              <a:defRPr/>
            </a:pPr>
            <a:r>
              <a:rPr kumimoji="0" lang="en-US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P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نسبة توفر الخاصية في المجتمع</a:t>
            </a:r>
            <a:endParaRPr kumimoji="0" lang="ar-DZ" altLang="ar-SA" sz="2400" b="0" i="0" u="none" strike="noStrike" kern="1200" cap="none" spc="0" normalizeH="0" baseline="0" noProof="0" dirty="0">
              <a:ln>
                <a:noFill/>
              </a:ln>
              <a:solidFill>
                <a:srgbClr val="DADADA">
                  <a:lumMod val="10000"/>
                </a:srgbClr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62198" y="3421031"/>
            <a:ext cx="4785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Q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النسبة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المكمل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ة             </a:t>
            </a:r>
            <a:r>
              <a:rPr kumimoji="0" lang="fr-FR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en-US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Q =100-P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85062" y="2877153"/>
            <a:ext cx="57630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وفى حالة عدم معرفة تلك النسبة يستخدم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نسبة (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srgbClr val="DADADA">
                    <a:lumMod val="10000"/>
                  </a:srgbClr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50%)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67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8313" y="695467"/>
            <a:ext cx="3179431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6B749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500" b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 = (</a:t>
            </a:r>
            <a:r>
              <a:rPr kumimoji="0" lang="en-US" altLang="en-US" sz="2500" b="0" u="none" strike="noStrike" kern="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</a:t>
            </a:r>
            <a:r>
              <a:rPr kumimoji="0" lang="en-US" altLang="en-US" sz="2500" b="0" u="none" strike="noStrike" kern="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altLang="en-US" sz="2500" b="0" u="none" strike="noStrike" kern="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</a:t>
            </a:r>
            <a:r>
              <a:rPr kumimoji="0" lang="en-US" altLang="en-US" sz="2500" b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r>
              <a:rPr kumimoji="0" lang="en-US" altLang="en-US" sz="2500" b="0" u="none" strike="noStrike" kern="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en-US" sz="2500" b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en-US" sz="2500" b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500" b="0" u="none" strike="noStrike" kern="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altLang="en-US" sz="2500" b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/ d</a:t>
            </a:r>
            <a:r>
              <a:rPr kumimoji="0" lang="en-US" altLang="en-US" sz="2500" b="0" u="none" strike="noStrike" kern="0" cap="none" spc="0" normalizeH="0" baseline="30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</p:txBody>
      </p:sp>
      <p:sp>
        <p:nvSpPr>
          <p:cNvPr id="3" name="Rectangle 2"/>
          <p:cNvSpPr/>
          <p:nvPr/>
        </p:nvSpPr>
        <p:spPr>
          <a:xfrm>
            <a:off x="4416829" y="1172521"/>
            <a:ext cx="6096000" cy="1363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481CF"/>
              </a:buClr>
              <a:buSzPct val="55000"/>
              <a:defRPr/>
            </a:pPr>
            <a:r>
              <a:rPr kumimoji="0" lang="ar-DZ" alt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lang="en-US" altLang="en-US" sz="2500" kern="0" dirty="0" smtClean="0">
                <a:latin typeface="Symbol" panose="05050102010706020507" pitchFamily="18" charset="2"/>
              </a:rPr>
              <a:t>s</a:t>
            </a:r>
            <a:r>
              <a:rPr lang="ar-DZ" altLang="en-US" sz="2500" kern="0" dirty="0" smtClean="0">
                <a:latin typeface="Symbol" panose="05050102010706020507" pitchFamily="18" charset="2"/>
              </a:rPr>
              <a:t> </a:t>
            </a:r>
            <a:r>
              <a:rPr kumimoji="0" lang="ar-DZ" altLang="en-US" sz="24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الانحراف المعياري</a:t>
            </a:r>
            <a:endParaRPr kumimoji="0" lang="en-US" altLang="en-US" sz="2400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742950" lvl="1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481CF"/>
              </a:buClr>
              <a:buSzPct val="55000"/>
              <a:defRPr/>
            </a:pPr>
            <a:r>
              <a:rPr kumimoji="0" lang="ar-DZ" altLang="en-US" sz="24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kumimoji="0" lang="en-US" altLang="en-US" sz="24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d </a:t>
            </a:r>
            <a:r>
              <a:rPr lang="ar-DZ" altLang="ar-SA" sz="2400" dirty="0" smtClean="0">
                <a:solidFill>
                  <a:srgbClr val="DADADA">
                    <a:lumMod val="1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خ</a:t>
            </a:r>
            <a:r>
              <a:rPr lang="ar-SA" altLang="ar-SA" sz="2400" dirty="0" smtClean="0">
                <a:solidFill>
                  <a:srgbClr val="DADADA">
                    <a:lumMod val="1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طأ </a:t>
            </a:r>
            <a:r>
              <a:rPr lang="ar-SA" altLang="ar-SA" sz="2400" dirty="0">
                <a:solidFill>
                  <a:srgbClr val="DADADA">
                    <a:lumMod val="1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المعاينة </a:t>
            </a:r>
            <a:r>
              <a:rPr lang="ar-DZ" altLang="ar-SA" sz="2400" dirty="0" smtClean="0">
                <a:solidFill>
                  <a:srgbClr val="DADADA">
                    <a:lumMod val="10000"/>
                  </a:srgb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marL="742950" lvl="1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481CF"/>
              </a:buClr>
              <a:buSzPct val="55000"/>
              <a:defRPr/>
            </a:pPr>
            <a:r>
              <a:rPr kumimoji="0" lang="en-US" altLang="en-US" sz="2400" b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Z</a:t>
            </a:r>
            <a:r>
              <a:rPr kumimoji="0" lang="en-US" altLang="en-US" sz="2400" b="0" u="none" strike="noStrike" kern="0" cap="none" spc="0" normalizeH="0" baseline="-25000" noProof="0" dirty="0" err="1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a</a:t>
            </a:r>
            <a:r>
              <a:rPr kumimoji="0" lang="en-US" altLang="en-US" sz="2400" b="0" u="none" strike="noStrike" kern="0" cap="none" spc="0" normalizeH="0" baseline="-25000" noProof="0" dirty="0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/2</a:t>
            </a:r>
            <a:r>
              <a:rPr kumimoji="0" lang="en-US" altLang="en-US" sz="24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kumimoji="0" lang="ar-DZ" altLang="en-US" sz="2400" b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الدرجة المعيارية</a:t>
            </a:r>
            <a:endParaRPr kumimoji="0" lang="en-US" altLang="en-US" sz="2400" b="0" u="none" strike="noStrike" kern="0" cap="none" spc="0" normalizeH="0" baseline="-25000" noProof="0" dirty="0">
              <a:ln>
                <a:noFill/>
              </a:ln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2828836"/>
            <a:ext cx="6096000" cy="23314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لنفترض أن:</a:t>
            </a:r>
          </a:p>
          <a:p>
            <a:pPr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مستوى الثقة = 95%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    </a:t>
            </a:r>
            <a:r>
              <a:rPr lang="en-US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Z</a:t>
            </a:r>
            <a:r>
              <a:rPr lang="el-GR" sz="2400" dirty="0" smtClean="0">
                <a:cs typeface="Simplified Arabic" panose="02020603050405020304" pitchFamily="18" charset="-78"/>
              </a:rPr>
              <a:t>α/2=1.96</a:t>
            </a:r>
            <a:endParaRPr lang="ar-DZ" sz="2400" dirty="0" smtClean="0"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الانحراف المعياري                   </a:t>
            </a:r>
            <a:r>
              <a:rPr lang="en-US" altLang="en-US" sz="2500" kern="0" dirty="0">
                <a:solidFill>
                  <a:prstClr val="black"/>
                </a:solidFill>
                <a:latin typeface="Symbol" panose="05050102010706020507" pitchFamily="18" charset="2"/>
              </a:rPr>
              <a:t>s </a:t>
            </a:r>
            <a:r>
              <a:rPr lang="en-US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=10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en-US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en-US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الحد الأقصى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للخطأ                    </a:t>
            </a:r>
            <a:r>
              <a:rPr lang="en-US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d=2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 </a:t>
            </a:r>
            <a:endParaRPr lang="en-US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44458" y="5453108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بإدخال </a:t>
            </a:r>
            <a:r>
              <a:rPr lang="ar-DZ" sz="24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القيم في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المعادلة سنجد العينة تساوي 97</a:t>
            </a:r>
            <a:endParaRPr lang="en-US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985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017630" y="667885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المعاينة: الخطأ والتحيز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4" name="Rectangle 5123"/>
          <p:cNvSpPr txBox="1">
            <a:spLocks noChangeArrowheads="1"/>
          </p:cNvSpPr>
          <p:nvPr/>
        </p:nvSpPr>
        <p:spPr>
          <a:xfrm>
            <a:off x="1998630" y="1912925"/>
            <a:ext cx="7791400" cy="107294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القيم التي نحصل عليها من الدراسة الاستقصائية لا تكون مطابقة تماما للقيم الفعلية في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المجتمع 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(فجوة). </a:t>
            </a:r>
            <a:r>
              <a:rPr kumimoji="0" lang="ar-DZ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لماذا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؟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82389" y="5036442"/>
            <a:ext cx="67404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هناك عوامل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تساهم في الفجوة بين القيم المستخلصة من الدراسة الاستقصائية والقيم الفعلية في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المجتمع.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0723" y="3780321"/>
            <a:ext cx="6266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هذه الفجوة يمكن أن تؤثر على دقة وموثوقية النتائج المستخلصة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0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3"/>
          <p:cNvSpPr>
            <a:spLocks noChangeShapeType="1"/>
          </p:cNvSpPr>
          <p:nvPr/>
        </p:nvSpPr>
        <p:spPr bwMode="auto">
          <a:xfrm>
            <a:off x="2514600" y="3886200"/>
            <a:ext cx="7086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4170363" y="29718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8050213" y="2971800"/>
            <a:ext cx="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905000" y="3671889"/>
            <a:ext cx="593432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0%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601201" y="3671889"/>
            <a:ext cx="917239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100%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72062" y="1981201"/>
            <a:ext cx="1340432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القيمة الحقيقية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في المجتمع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50%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436864" y="1981201"/>
            <a:ext cx="1460657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التقدير بنقطة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من الاستقصاء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40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5300663" y="2895601"/>
            <a:ext cx="130676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الخطأ الكلي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2029346" y="4535489"/>
            <a:ext cx="1838132" cy="1200329"/>
          </a:xfrm>
          <a:prstGeom prst="rect">
            <a:avLst/>
          </a:prstGeom>
          <a:noFill/>
          <a:ln w="12700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خطأ التحيز</a:t>
            </a:r>
            <a:endParaRPr kumimoji="0" lang="ar-DZ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Nonsampling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bias</a:t>
            </a: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5029201" y="5410201"/>
            <a:ext cx="1941557" cy="830997"/>
          </a:xfrm>
          <a:prstGeom prst="rect">
            <a:avLst/>
          </a:prstGeom>
          <a:noFill/>
          <a:ln w="12700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تحيز المعاينة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Sampling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bias</a:t>
            </a: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7961105" y="4709468"/>
            <a:ext cx="205216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خطأ </a:t>
            </a:r>
            <a:r>
              <a:rPr kumimoji="0" lang="ar-DZ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المعاينة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Sampling Error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grpSp>
        <p:nvGrpSpPr>
          <p:cNvPr id="17" name="Group 35"/>
          <p:cNvGrpSpPr>
            <a:grpSpLocks/>
          </p:cNvGrpSpPr>
          <p:nvPr/>
        </p:nvGrpSpPr>
        <p:grpSpPr bwMode="auto">
          <a:xfrm>
            <a:off x="4114800" y="4343400"/>
            <a:ext cx="685800" cy="609600"/>
            <a:chOff x="1632" y="2736"/>
            <a:chExt cx="432" cy="384"/>
          </a:xfrm>
        </p:grpSpPr>
        <p:sp>
          <p:nvSpPr>
            <p:cNvPr id="18" name="Line 30"/>
            <p:cNvSpPr>
              <a:spLocks noChangeShapeType="1"/>
            </p:cNvSpPr>
            <p:nvPr/>
          </p:nvSpPr>
          <p:spPr bwMode="auto">
            <a:xfrm>
              <a:off x="1632" y="3112"/>
              <a:ext cx="432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Line 31"/>
            <p:cNvSpPr>
              <a:spLocks noChangeShapeType="1"/>
            </p:cNvSpPr>
            <p:nvPr/>
          </p:nvSpPr>
          <p:spPr bwMode="auto">
            <a:xfrm flipV="1">
              <a:off x="2064" y="2736"/>
              <a:ext cx="0" cy="384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0" name="Line 34"/>
          <p:cNvSpPr>
            <a:spLocks noChangeShapeType="1"/>
          </p:cNvSpPr>
          <p:nvPr/>
        </p:nvSpPr>
        <p:spPr bwMode="auto">
          <a:xfrm flipV="1">
            <a:off x="6067425" y="4343400"/>
            <a:ext cx="0" cy="990600"/>
          </a:xfrm>
          <a:prstGeom prst="line">
            <a:avLst/>
          </a:prstGeom>
          <a:noFill/>
          <a:ln w="12700">
            <a:solidFill>
              <a:srgbClr val="7030A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1" name="Group 39"/>
          <p:cNvGrpSpPr>
            <a:grpSpLocks/>
          </p:cNvGrpSpPr>
          <p:nvPr/>
        </p:nvGrpSpPr>
        <p:grpSpPr bwMode="auto">
          <a:xfrm>
            <a:off x="7366000" y="4343400"/>
            <a:ext cx="685800" cy="609600"/>
            <a:chOff x="3680" y="2736"/>
            <a:chExt cx="432" cy="384"/>
          </a:xfrm>
        </p:grpSpPr>
        <p:sp>
          <p:nvSpPr>
            <p:cNvPr id="22" name="Line 37"/>
            <p:cNvSpPr>
              <a:spLocks noChangeShapeType="1"/>
            </p:cNvSpPr>
            <p:nvPr/>
          </p:nvSpPr>
          <p:spPr bwMode="auto">
            <a:xfrm>
              <a:off x="3680" y="3112"/>
              <a:ext cx="432" cy="0"/>
            </a:xfrm>
            <a:prstGeom prst="line">
              <a:avLst/>
            </a:prstGeom>
            <a:noFill/>
            <a:ln w="12700">
              <a:solidFill>
                <a:srgbClr val="0070C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Line 38"/>
            <p:cNvSpPr>
              <a:spLocks noChangeShapeType="1"/>
            </p:cNvSpPr>
            <p:nvPr/>
          </p:nvSpPr>
          <p:spPr bwMode="auto">
            <a:xfrm flipV="1">
              <a:off x="3680" y="2736"/>
              <a:ext cx="0" cy="384"/>
            </a:xfrm>
            <a:prstGeom prst="line">
              <a:avLst/>
            </a:prstGeom>
            <a:noFill/>
            <a:ln w="12700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810116" y="928671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مكونات الخطأ الكلي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24" name="Accolade ouvrante 23"/>
          <p:cNvSpPr/>
          <p:nvPr/>
        </p:nvSpPr>
        <p:spPr>
          <a:xfrm rot="5400000">
            <a:off x="5831969" y="1689561"/>
            <a:ext cx="549831" cy="3644536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Accolade ouvrante 25"/>
          <p:cNvSpPr/>
          <p:nvPr/>
        </p:nvSpPr>
        <p:spPr>
          <a:xfrm rot="16200000">
            <a:off x="4691925" y="3510064"/>
            <a:ext cx="326571" cy="1141191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ccolade ouvrante 26"/>
          <p:cNvSpPr/>
          <p:nvPr/>
        </p:nvSpPr>
        <p:spPr>
          <a:xfrm rot="16200000">
            <a:off x="5919894" y="3544205"/>
            <a:ext cx="326571" cy="1141191"/>
          </a:xfrm>
          <a:prstGeom prst="lef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ccolade ouvrante 27"/>
          <p:cNvSpPr/>
          <p:nvPr/>
        </p:nvSpPr>
        <p:spPr>
          <a:xfrm rot="16200000">
            <a:off x="7147863" y="3529916"/>
            <a:ext cx="326571" cy="1141190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338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 animBg="1"/>
      <p:bldP spid="8" grpId="0" animBg="1"/>
      <p:bldP spid="10" grpId="0"/>
      <p:bldP spid="12" grpId="0" animBg="1"/>
      <p:bldP spid="13" grpId="0" animBg="1"/>
      <p:bldP spid="14" grpId="0"/>
      <p:bldP spid="20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6543" y="3877676"/>
            <a:ext cx="7966364" cy="1483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Nonsampling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Bias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ثال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على خطأ بسبب أسئلة مضللة، مما يؤدي إلى نتائج غير دقيقة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67890" y="341442"/>
            <a:ext cx="7966363" cy="1483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Tx/>
              <a:buNone/>
              <a:tabLst>
                <a:tab pos="457200" algn="l"/>
              </a:tabLst>
              <a:defRPr/>
            </a:pPr>
            <a:endParaRPr kumimoji="0" lang="ar-D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Sampling Error</a:t>
            </a:r>
            <a:endParaRPr kumimoji="0" lang="ar-D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فرق بين تقدير العينة والقيمة الحقيقية، ويحدث بسبب التباين الطبيعي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86543" y="2348484"/>
            <a:ext cx="7329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Sampling Bias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endParaRPr kumimoji="0" lang="ar-DZ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حدث عندما يتم اختيار عينة لا تمثل المجتمع، مما يؤدي إلى نتائج منحازة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6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666976" y="1785926"/>
            <a:ext cx="10972800" cy="1828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43848" y="5705506"/>
            <a:ext cx="635795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اختيار العينات بأفضل أساليب المعاينة لا يضمن أن تكون العينة المختارة ممثلة للمجتمع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513" y="4381844"/>
            <a:ext cx="628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يرجع هذا الخطأ إلى طبيعة الاختيار العشوائي لأفراد العينة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7513" y="1460067"/>
            <a:ext cx="75306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يشير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إلى الفرق بين القيمة المقدرة من العينة والقيمة الحقيقية في المجتمع.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03222" y="391391"/>
            <a:ext cx="3738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Sampling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Error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 خطأ المعاينة </a:t>
            </a:r>
            <a:endParaRPr kumimoji="0" lang="ar-DZ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49606" y="391391"/>
            <a:ext cx="3475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(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خطأ الصدفة أو الخطأ العشوائي</a:t>
            </a: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76895" y="2688850"/>
            <a:ext cx="74223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هذا النوع من الخطأ يمكن أن يحدث حتى في حالة اختيار عينة عشوائية تمامًا، ويعود إلى التباين الطبيعي في البيانات.</a:t>
            </a:r>
          </a:p>
        </p:txBody>
      </p:sp>
    </p:spTree>
    <p:extLst>
      <p:ext uri="{BB962C8B-B14F-4D97-AF65-F5344CB8AC3E}">
        <p14:creationId xmlns:p14="http://schemas.microsoft.com/office/powerpoint/2010/main" val="317714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  <p:bldP spid="11" grpId="0"/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53521" y="428605"/>
            <a:ext cx="901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مثال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: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95538" y="2071679"/>
            <a:ext cx="6715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فإذا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حصلنا على متوسط لنسبة ذكاء 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في العينة الأولى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(105)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8480" y="3071811"/>
            <a:ext cx="628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وحصلنا على متوسط نسبة ذكاء في العينة الثانية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(95)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81224" y="928671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إذا كان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متوسط </a:t>
            </a:r>
            <a:r>
              <a:rPr kumimoji="0" lang="ar-SA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نسب</a:t>
            </a:r>
            <a:r>
              <a:rPr kumimoji="0" lang="ar-DZ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ة</a:t>
            </a:r>
            <a:r>
              <a:rPr kumimoji="0" lang="ar-SA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الذكاء في مجتمع (100)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وأخذنا عينتين حجمهما 100 وطبقنا الاختبار على كل منهما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5538" y="4071943"/>
            <a:ext cx="67151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العينة الأولى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يزيد متوسطها بمقدار (5) والثانية يقل بمقدار (5) عن متوسط المجتمع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5538" y="5286389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هذا 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الاختلاف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في متوسطات 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العينات يسمى 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خطأ المعاينة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،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فهو لا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يرجع للباحث ، 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و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لا يرجع إلى عيب في أسلوب 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اختيار العينة، ولكن يرجع للصدفة التي تحدث كلما احترنا عينة عشوائية من مجتمع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itchFamily="18" charset="-78"/>
              <a:ea typeface="+mn-ea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75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655754" y="2073596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تكون الأسئلة غامضة ومن ثم تكون إجابات المبحوثين غي صحيحة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0676" y="2740867"/>
            <a:ext cx="88902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عند عدم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جمع البيانات من بعض الأفراد أو جمع بيانات أكثر من </a:t>
            </a:r>
            <a:r>
              <a:rPr kumimoji="0" lang="ar-SA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مرة</a:t>
            </a:r>
            <a:r>
              <a:rPr kumimoji="0" lang="ar-DZ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من</a:t>
            </a:r>
            <a:r>
              <a:rPr kumimoji="0" lang="ar-SA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نفس الأفراد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11061" y="3476574"/>
            <a:ext cx="52864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عند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عدم وجود إطار </a:t>
            </a:r>
            <a:r>
              <a:rPr kumimoji="0" lang="ar-DZ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معاينة </a:t>
            </a:r>
            <a:r>
              <a:rPr kumimoji="0" lang="ar-SA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+mn-ea"/>
                <a:cs typeface="Simplified Arabic" pitchFamily="18" charset="-78"/>
              </a:rPr>
              <a:t>سليم عند اختيار العينة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8375" y="1389805"/>
            <a:ext cx="10032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يشير إلى الأخطاء التي تحدث نتيجة عوامل غير مرتبطة باختيار العينة:</a:t>
            </a:r>
            <a:endParaRPr kumimoji="0" lang="ar-D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>
          <a:xfrm>
            <a:off x="3221367" y="4501985"/>
            <a:ext cx="5909935" cy="1121228"/>
          </a:xfrm>
          <a:prstGeom prst="rect">
            <a:avLst/>
          </a:prstGeom>
        </p:spPr>
        <p:txBody>
          <a:bodyPr/>
          <a:lstStyle/>
          <a:p>
            <a:pPr marL="234950" marR="0" lvl="0" indent="-23495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موجود حتى لو تم اختيار العينة بشكل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صحيح، أو حتى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ولو تم  اجراء الدراسة على المجتمع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32076" y="759883"/>
            <a:ext cx="6210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Simplified Arabic" panose="02020603050405020304" pitchFamily="18" charset="-78"/>
              </a:rPr>
              <a:t>خطأ 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Simplified Arabic" panose="02020603050405020304" pitchFamily="18" charset="-78"/>
              </a:rPr>
              <a:t>التحيز 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Simplified Arabic" panose="02020603050405020304" pitchFamily="18" charset="-78"/>
              </a:rPr>
              <a:t>(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Simplified Arabic" panose="02020603050405020304" pitchFamily="18" charset="-78"/>
              </a:rPr>
              <a:t>غير 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Simplified Arabic" panose="02020603050405020304" pitchFamily="18" charset="-78"/>
              </a:rPr>
              <a:t>المرتبط 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Simplified Arabic" panose="02020603050405020304" pitchFamily="18" charset="-78"/>
              </a:rPr>
              <a:t>بالمعاينة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Times New Roman" panose="02020603050405020304" pitchFamily="18" charset="0"/>
                <a:cs typeface="Simplified Arabic" panose="02020603050405020304" pitchFamily="18" charset="-78"/>
              </a:rPr>
              <a:t>)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Nonsampling Bias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1886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289213" y="1128074"/>
          <a:ext cx="3898823" cy="4391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lip" r:id="rId3" imgW="4140200" imgH="5770563" progId="MS_ClipArt_Gallery.2">
                  <p:embed/>
                </p:oleObj>
              </mc:Choice>
              <mc:Fallback>
                <p:oleObj name="Clip" r:id="rId3" imgW="4140200" imgH="5770563" progId="MS_ClipArt_Gallery.2">
                  <p:embed/>
                  <p:pic>
                    <p:nvPicPr>
                      <p:cNvPr id="3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213" y="1128074"/>
                        <a:ext cx="3898823" cy="43916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91780" y="3804261"/>
            <a:ext cx="1696632" cy="69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تتطلب </a:t>
            </a:r>
            <a:r>
              <a:rPr kumimoji="0" lang="ar-D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الكثير من الموارد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Simplified Arabic" panose="02020603050405020304" pitchFamily="18" charset="-78"/>
              <a:ea typeface="MS PGothic" panose="020B0600070205080204" pitchFamily="34" charset="-128"/>
              <a:cs typeface="Simplified Arabic" panose="02020603050405020304" pitchFamily="18" charset="-7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866519" y="3804261"/>
            <a:ext cx="1451922" cy="693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لن تؤدي الغرض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implified Arabic" panose="02020603050405020304" pitchFamily="18" charset="-78"/>
              <a:ea typeface="MS PGothic" panose="020B0600070205080204" pitchFamily="34" charset="-128"/>
              <a:cs typeface="Simplified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5278" y="2086335"/>
            <a:ext cx="1805302" cy="4262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عينة كبيرة </a:t>
            </a:r>
            <a:r>
              <a:rPr kumimoji="0" lang="ar-D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جدًا</a:t>
            </a:r>
          </a:p>
        </p:txBody>
      </p:sp>
      <p:sp>
        <p:nvSpPr>
          <p:cNvPr id="7" name="Rectangle 6"/>
          <p:cNvSpPr/>
          <p:nvPr/>
        </p:nvSpPr>
        <p:spPr>
          <a:xfrm>
            <a:off x="8519360" y="2086335"/>
            <a:ext cx="2021707" cy="4262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عينة صغيرة </a:t>
            </a:r>
            <a:r>
              <a:rPr kumimoji="0" lang="ar-D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جدًا</a:t>
            </a:r>
          </a:p>
        </p:txBody>
      </p:sp>
      <p:sp>
        <p:nvSpPr>
          <p:cNvPr id="8" name="Flèche vers le bas 7"/>
          <p:cNvSpPr/>
          <p:nvPr/>
        </p:nvSpPr>
        <p:spPr>
          <a:xfrm>
            <a:off x="2313709" y="2721437"/>
            <a:ext cx="484632" cy="97840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9481543" y="2617022"/>
            <a:ext cx="484632" cy="97840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19783" y="528885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لا</a:t>
            </a:r>
            <a:r>
              <a:rPr kumimoji="0" 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العينة الصغيرة و لا العينة </a:t>
            </a:r>
            <a:r>
              <a:rPr kumimoji="0" 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</a:t>
            </a:r>
            <a:r>
              <a:rPr kumimoji="0" lang="ar-D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كبيرة</a:t>
            </a:r>
            <a:r>
              <a:rPr kumimoji="0" 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هي الجيدة والمطلوبة</a:t>
            </a:r>
          </a:p>
        </p:txBody>
      </p:sp>
      <p:sp>
        <p:nvSpPr>
          <p:cNvPr id="11" name="Ellipse 10"/>
          <p:cNvSpPr/>
          <p:nvPr/>
        </p:nvSpPr>
        <p:spPr>
          <a:xfrm>
            <a:off x="4419600" y="225528"/>
            <a:ext cx="2978727" cy="60574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تقدير</a:t>
            </a:r>
            <a:r>
              <a:rPr kumimoji="0" lang="ar-SA" alt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alt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حجم العينة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419600" y="6080429"/>
            <a:ext cx="3635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هناك عوامل مؤثرة على حجم العينة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2471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  <p:bldP spid="7" grpId="0"/>
      <p:bldP spid="8" grpId="0" animBg="1"/>
      <p:bldP spid="9" grpId="0" animBg="1"/>
      <p:bldP spid="10" grpId="0"/>
      <p:bldP spid="11" grpId="0" animBg="1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4663" y="3058013"/>
            <a:ext cx="9666515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نفترض أن نتائج الاستطلاع تشير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إلى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أن 80% من العملاء راضون، لكن بعد إجراء مراجعة دقيقة، تكتشف أن 20% من المشاركين فسروا الأسئلة بشكل خاطئ، مما أدى إلى تقديرات غير صحيحة.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659547" y="768477"/>
            <a:ext cx="607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مثال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1075" y="1351517"/>
            <a:ext cx="10620103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نفترض أنك أجريت استطلاعا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لقياس رضا العملاء عن منتج معين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باستخدام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استبيان يتضمن أسئلة متعددة. إذا كانت هناك مشكلة في صياغة الأسئلة (مثلاً، إذا كانت الأسئلة مضللة أو معقدة)، قد يؤدي ذلك إلى إجابات غير دقيقة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19745" y="4672770"/>
            <a:ext cx="7539803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إذا كان الرقم الحقيقي للراضين هو 70%، فإن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خطأ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التحيز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هنا هو 10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%.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533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494798" y="2042867"/>
            <a:ext cx="8534400" cy="1172344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اختيار عينة غير تمثيلية، أي احتمالية عدم تساوي الاختيار لكل وحدة عينة</a:t>
            </a:r>
          </a:p>
          <a:p>
            <a:pPr marL="342900" marR="0" lvl="0" indent="-342900" algn="r" defTabSz="914400" rtl="1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فشل تحليل الترجيح لعينة احتمالية غير متساوية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26673" y="4199428"/>
            <a:ext cx="57062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عينة غير تمثيلية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اختيار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الأسر القريبة من الطريق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استخدام نسبة عينة مختلفة في مناطق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مختلفة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ar-D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الفشل في إجراء الترجيح الإحصائي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00669" y="3846731"/>
            <a:ext cx="663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أمثلة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25582" y="1421824"/>
            <a:ext cx="7165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يحدث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عندما تكون العينة المختارة لا تمثل المجتمع المستهدف بشكل جيد. </a:t>
            </a:r>
          </a:p>
        </p:txBody>
      </p:sp>
      <p:sp>
        <p:nvSpPr>
          <p:cNvPr id="8" name="Rectangle 7"/>
          <p:cNvSpPr/>
          <p:nvPr/>
        </p:nvSpPr>
        <p:spPr>
          <a:xfrm>
            <a:off x="7859213" y="425066"/>
            <a:ext cx="3714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Sampling Bias 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 تحيز المعاينة</a:t>
            </a:r>
            <a:endParaRPr kumimoji="0" lang="ar-DZ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31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80161" y="3290834"/>
            <a:ext cx="9797142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اذا افترضنا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أن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متوسط دخل الأسر في المنطقة الغنية هو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300000 دينار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بينما متوسط دخل الأسر في المدينة بالكامل هو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60,000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دينار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33442" y="677037"/>
            <a:ext cx="607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مثال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8721" y="1332090"/>
            <a:ext cx="965258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تخيل أنك ترغب في دراسة متوسط دخل الأسر في مدينة ما. إذا قمت بجمع بياناتك فقط من منطقة غنية، فإن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عينة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المختارة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لن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تمثل المدينة بالكامل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61509" y="4834079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هنا، التحيز في اختيار العينة قد يعكس زيادة مقدارها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240000 دينار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عن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المتوسط الحقيقي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225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 txBox="1">
            <a:spLocks noChangeArrowheads="1"/>
          </p:cNvSpPr>
          <p:nvPr/>
        </p:nvSpPr>
        <p:spPr>
          <a:xfrm>
            <a:off x="4583832" y="766328"/>
            <a:ext cx="2322984" cy="6123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باختصار…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3" name="Rectangle 1029"/>
          <p:cNvSpPr txBox="1">
            <a:spLocks noChangeArrowheads="1"/>
          </p:cNvSpPr>
          <p:nvPr/>
        </p:nvSpPr>
        <p:spPr>
          <a:xfrm>
            <a:off x="1381839" y="2115006"/>
            <a:ext cx="4191000" cy="439663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يتضمن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التحيز المرتبط والغير مرتبط بالمعاينة</a:t>
            </a:r>
          </a:p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يرجع إلى أخطاء يمكن تجنبها </a:t>
            </a:r>
          </a:p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لا يمكن قياسها بدقة </a:t>
            </a:r>
          </a:p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يتطلب التحكم والوقاية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ويتطلب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اهتماما دقيقًا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4" name="Rectangle 1030"/>
          <p:cNvSpPr txBox="1">
            <a:spLocks noChangeArrowheads="1"/>
          </p:cNvSpPr>
          <p:nvPr/>
        </p:nvSpPr>
        <p:spPr>
          <a:xfrm>
            <a:off x="6592625" y="2133600"/>
            <a:ext cx="4191000" cy="3815680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لا يمكن تجنبه إذا كانت العينة أقل من 100% من المجتمع</a:t>
            </a:r>
          </a:p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يمكن التحكم فيه عن طريق اختيار حجم العينة وطريقة اختيار العينة المناسبين </a:t>
            </a:r>
          </a:p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يمكن حسابه بدقة بعد وقوع الحدث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77340" y="1653342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التحيز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382284" y="1653341"/>
            <a:ext cx="142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خطأ المعاينة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793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/>
          </p:nvPr>
        </p:nvGraphicFramePr>
        <p:xfrm>
          <a:off x="2339255" y="69564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8869680" y="695641"/>
            <a:ext cx="2901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حجم عينة الدراسة يتأثر بعدة عوامل أهمها: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171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5" y="-34236"/>
            <a:ext cx="7887283" cy="675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8307978" y="1536664"/>
            <a:ext cx="3166655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هناك علاقة طرديه بين حجم العينة وحجم مجتمع الدراسة.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814335" y="3778205"/>
            <a:ext cx="4153940" cy="1368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Majalla UI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anose="020B0604030504040204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Majalla UI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Majalla UI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Majalla UI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anose="05020102010507070707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Majalla UI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71500" marR="0" lvl="0" indent="-571500" algn="ctr" defTabSz="914400" rtl="1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 panose="05020102010507070707" pitchFamily="18" charset="2"/>
              <a:buNone/>
              <a:tabLst/>
              <a:defRPr/>
            </a:pP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الجدول التالي يبين حجم العينة المناسب عند مستويات مختلفة من مجتمع الدراسة الأصلي:</a:t>
            </a:r>
          </a:p>
          <a:p>
            <a:pPr marL="571500" marR="0" lvl="0" indent="-571500" algn="r" defTabSz="914400" rtl="1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 panose="05020102010507070707" pitchFamily="18" charset="2"/>
              <a:buNone/>
              <a:tabLst/>
              <a:defRPr/>
            </a:pPr>
            <a:endParaRPr kumimoji="0" lang="en-US" altLang="ar-SA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528366" y="402178"/>
            <a:ext cx="1718740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حجم المجتمع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93019" y="6581001"/>
            <a:ext cx="601495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Uma </a:t>
            </a:r>
            <a:r>
              <a:rPr kumimoji="0" lang="en-GB" sz="1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Sekaran</a:t>
            </a: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Research Methods for Business ,2012 John Wiley &amp; Sons Ltd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8280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9418" y="1553755"/>
            <a:ext cx="88043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يقصد </a:t>
            </a:r>
            <a:r>
              <a:rPr kumimoji="0" lang="ar-DZ" altLang="ar-SA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بمستوى</a:t>
            </a:r>
            <a:r>
              <a:rPr kumimoji="0" lang="ar-SA" altLang="ar-SA" sz="24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الدقة</a:t>
            </a:r>
            <a:r>
              <a:rPr kumimoji="0" lang="ar-SA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،</a:t>
            </a:r>
            <a:r>
              <a:rPr kumimoji="0" lang="ar-DZ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قرب نتائج </a:t>
            </a:r>
            <a:r>
              <a:rPr kumimoji="0" lang="ar-SA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العينة </a:t>
            </a:r>
            <a:r>
              <a:rPr kumimoji="0" lang="ar-DZ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من</a:t>
            </a:r>
            <a:r>
              <a:rPr kumimoji="0" lang="ar-SA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الواقع الفعلي</a:t>
            </a:r>
            <a:r>
              <a:rPr kumimoji="0" lang="ar-DZ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( يرتبط بمفهوم آخر هو خطأ المعاينة)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028242" y="803564"/>
            <a:ext cx="2398413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مستوى الدقة والثقة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79418" y="2556878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ي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قدر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بنسبة مئوية أو بقيمة حقيقية مرتبطة بوحدة القياس (على سبيل المثال، ±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5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أو 3 ±)،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22472" y="3837003"/>
            <a:ext cx="39069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إذا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كان الباحث يرى أن 70% من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الطلبة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في العينة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غير راضين عن النقل الجامعي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مع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معدل دقة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5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±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6812" y="4021668"/>
            <a:ext cx="33070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هذا يعني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أن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ما بين 65 % و 75 % من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الطلبة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في المجتمع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غير راضين عن النقل الجامعي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lèche gauche 2"/>
          <p:cNvSpPr/>
          <p:nvPr/>
        </p:nvSpPr>
        <p:spPr>
          <a:xfrm>
            <a:off x="5048976" y="4010187"/>
            <a:ext cx="978408" cy="1027145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421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5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88454" y="1050681"/>
            <a:ext cx="89289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اخذنا عينة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عشوائية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بسيطة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من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50 عاملا من مجتمع قدره 300 عامل في ورشة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صناعية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.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أظهرت أن متوسط الإنتاج اليومي للعامل هو 50 وحدة (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X=50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)،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فاذا كان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لدينا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إحصائية تقول أن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متوسط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الحقيقي للإنتاج 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Calibri" pitchFamily="34" charset="0"/>
                <a:cs typeface="Simplified Arabic" panose="02020603050405020304" pitchFamily="18" charset="-78"/>
              </a:rPr>
              <a:t>μ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) </a:t>
            </a:r>
            <a:r>
              <a:rPr kumimoji="0" 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في هذا المصنع يقع بين 40 و60 وحدة</a:t>
            </a: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.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43154" y="2920421"/>
            <a:ext cx="57999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ar-SA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هذا يعني أن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تقديرنا ل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ل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مدى 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الذي</a:t>
            </a:r>
            <a:r>
              <a:rPr kumimoji="0" lang="ar-S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نتوقع أن يوجد فيه المتوسط  الحقيقي لإنتاج المجتمع 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هو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97060" y="4307275"/>
            <a:ext cx="5213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كلما ضاق التقدير اقتربنا من الدقة والعكس صحيح</a:t>
            </a:r>
            <a:r>
              <a:rPr kumimoji="0" lang="ar-D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656778" y="3352394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Calibri" pitchFamily="34" charset="0"/>
                <a:cs typeface="Simplified Arabic" panose="02020603050405020304" pitchFamily="18" charset="-78"/>
              </a:rPr>
              <a:t>μ 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= 50</a:t>
            </a: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±</a:t>
            </a: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10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0717446" y="473600"/>
            <a:ext cx="607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مثال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0027" y="5262156"/>
            <a:ext cx="4607352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non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يرتبط </a:t>
            </a:r>
            <a:r>
              <a:rPr kumimoji="0" lang="ar-IQ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مفهوم </a:t>
            </a:r>
            <a:r>
              <a:rPr kumimoji="0" lang="ar-IQ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الدقة</a:t>
            </a:r>
            <a:r>
              <a:rPr kumimoji="0" lang="ar-DZ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بمفهوم</a:t>
            </a:r>
            <a:r>
              <a:rPr kumimoji="0" lang="ar-IQ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آخر هو مفهوم </a:t>
            </a:r>
            <a:r>
              <a:rPr kumimoji="0" lang="ar-IQ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</a:t>
            </a:r>
            <a:r>
              <a:rPr kumimoji="0" lang="ar-D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ثقة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4322619" y="1440872"/>
            <a:ext cx="26323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11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9985" y="1361588"/>
            <a:ext cx="8912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مستوى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ثقة أكبر من أو يساوي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99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%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يعني أن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حوالي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99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% من القيم 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تقع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بين 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ثلاثة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من الانحرافات المعيارية للقيمة الحقيقية </a:t>
            </a:r>
            <a:r>
              <a:rPr kumimoji="0" lang="ar-D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لل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مجتمع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720633" y="6093297"/>
            <a:ext cx="30029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          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086" y="3152852"/>
            <a:ext cx="5722498" cy="397866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98873" y="2377253"/>
            <a:ext cx="9046418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ctr" defTabSz="914400" rtl="1" eaLnBrk="1" fontAlgn="base" latinLnBrk="0" hangingPunct="1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Tx/>
              <a:buNone/>
              <a:tabLst/>
              <a:defRPr/>
            </a:pP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في العلوم الاجتماعية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مستوى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ثقة بنسبة 95% </a:t>
            </a:r>
            <a:r>
              <a:rPr kumimoji="0" lang="ar-DZ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مقبول </a:t>
            </a:r>
            <a:r>
              <a:rPr kumimoji="0" lang="ar-SA" alt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أي </a:t>
            </a:r>
            <a:r>
              <a:rPr kumimoji="0" lang="ar-SA" altLang="ar-S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أن تقديرنا لمعلمات المجتمع من واقع بيانات العينة سيكون صحيحا بنسبة 95%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91564" y="592146"/>
            <a:ext cx="7521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يقصد</a:t>
            </a:r>
            <a:r>
              <a:rPr kumimoji="0" lang="ar-SA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DZ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بمستوى</a:t>
            </a: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الثقة</a:t>
            </a:r>
            <a:r>
              <a:rPr kumimoji="0" lang="ar-SA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r>
              <a:rPr kumimoji="0" lang="ar-SA" altLang="ar-SA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مدى احتمال مطابقة </a:t>
            </a:r>
            <a:r>
              <a:rPr kumimoji="0" lang="ar-SA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نتائج الدراسة مع النتائج الفعلية.</a:t>
            </a:r>
            <a:r>
              <a:rPr kumimoji="0" lang="en-US" altLang="ar-SA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75474" y="581024"/>
            <a:ext cx="7120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</a:t>
            </a:r>
            <a:r>
              <a:rPr kumimoji="0" lang="ar-DZ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ثقة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83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5"/>
          <p:cNvSpPr>
            <a:spLocks noChangeAspect="1" noChangeArrowheads="1"/>
          </p:cNvSpPr>
          <p:nvPr/>
        </p:nvSpPr>
        <p:spPr bwMode="auto">
          <a:xfrm>
            <a:off x="1868823" y="4247385"/>
            <a:ext cx="538162" cy="522288"/>
          </a:xfrm>
          <a:prstGeom prst="ellipse">
            <a:avLst/>
          </a:prstGeom>
          <a:noFill/>
          <a:ln w="25400">
            <a:solidFill>
              <a:srgbClr val="00CC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" name="Group 6"/>
          <p:cNvGrpSpPr>
            <a:grpSpLocks noChangeAspect="1"/>
          </p:cNvGrpSpPr>
          <p:nvPr/>
        </p:nvGrpSpPr>
        <p:grpSpPr bwMode="auto">
          <a:xfrm>
            <a:off x="678832" y="3796160"/>
            <a:ext cx="1377950" cy="844550"/>
            <a:chOff x="6724" y="1551"/>
            <a:chExt cx="1122" cy="744"/>
          </a:xfrm>
        </p:grpSpPr>
        <p:sp>
          <p:nvSpPr>
            <p:cNvPr id="5" name="Freeform 7"/>
            <p:cNvSpPr>
              <a:spLocks noChangeAspect="1"/>
            </p:cNvSpPr>
            <p:nvPr/>
          </p:nvSpPr>
          <p:spPr bwMode="auto">
            <a:xfrm rot="10800000">
              <a:off x="7609" y="2294"/>
              <a:ext cx="162" cy="1"/>
            </a:xfrm>
            <a:custGeom>
              <a:avLst/>
              <a:gdLst>
                <a:gd name="T0" fmla="*/ 81 w 254"/>
                <a:gd name="T1" fmla="*/ 0 h 1"/>
                <a:gd name="T2" fmla="*/ 98 w 254"/>
                <a:gd name="T3" fmla="*/ 0 h 1"/>
                <a:gd name="T4" fmla="*/ 112 w 254"/>
                <a:gd name="T5" fmla="*/ 0 h 1"/>
                <a:gd name="T6" fmla="*/ 126 w 254"/>
                <a:gd name="T7" fmla="*/ 0 h 1"/>
                <a:gd name="T8" fmla="*/ 138 w 254"/>
                <a:gd name="T9" fmla="*/ 0 h 1"/>
                <a:gd name="T10" fmla="*/ 148 w 254"/>
                <a:gd name="T11" fmla="*/ 0 h 1"/>
                <a:gd name="T12" fmla="*/ 156 w 254"/>
                <a:gd name="T13" fmla="*/ 0 h 1"/>
                <a:gd name="T14" fmla="*/ 160 w 254"/>
                <a:gd name="T15" fmla="*/ 0 h 1"/>
                <a:gd name="T16" fmla="*/ 162 w 254"/>
                <a:gd name="T17" fmla="*/ 0 h 1"/>
                <a:gd name="T18" fmla="*/ 160 w 254"/>
                <a:gd name="T19" fmla="*/ 0 h 1"/>
                <a:gd name="T20" fmla="*/ 156 w 254"/>
                <a:gd name="T21" fmla="*/ 0 h 1"/>
                <a:gd name="T22" fmla="*/ 148 w 254"/>
                <a:gd name="T23" fmla="*/ 0 h 1"/>
                <a:gd name="T24" fmla="*/ 138 w 254"/>
                <a:gd name="T25" fmla="*/ 0 h 1"/>
                <a:gd name="T26" fmla="*/ 126 w 254"/>
                <a:gd name="T27" fmla="*/ 0 h 1"/>
                <a:gd name="T28" fmla="*/ 112 w 254"/>
                <a:gd name="T29" fmla="*/ 0 h 1"/>
                <a:gd name="T30" fmla="*/ 98 w 254"/>
                <a:gd name="T31" fmla="*/ 0 h 1"/>
                <a:gd name="T32" fmla="*/ 81 w 254"/>
                <a:gd name="T33" fmla="*/ 0 h 1"/>
                <a:gd name="T34" fmla="*/ 65 w 254"/>
                <a:gd name="T35" fmla="*/ 0 h 1"/>
                <a:gd name="T36" fmla="*/ 50 w 254"/>
                <a:gd name="T37" fmla="*/ 0 h 1"/>
                <a:gd name="T38" fmla="*/ 36 w 254"/>
                <a:gd name="T39" fmla="*/ 0 h 1"/>
                <a:gd name="T40" fmla="*/ 24 w 254"/>
                <a:gd name="T41" fmla="*/ 0 h 1"/>
                <a:gd name="T42" fmla="*/ 15 w 254"/>
                <a:gd name="T43" fmla="*/ 0 h 1"/>
                <a:gd name="T44" fmla="*/ 6 w 254"/>
                <a:gd name="T45" fmla="*/ 0 h 1"/>
                <a:gd name="T46" fmla="*/ 2 w 254"/>
                <a:gd name="T47" fmla="*/ 0 h 1"/>
                <a:gd name="T48" fmla="*/ 0 w 254"/>
                <a:gd name="T49" fmla="*/ 0 h 1"/>
                <a:gd name="T50" fmla="*/ 2 w 254"/>
                <a:gd name="T51" fmla="*/ 0 h 1"/>
                <a:gd name="T52" fmla="*/ 6 w 254"/>
                <a:gd name="T53" fmla="*/ 0 h 1"/>
                <a:gd name="T54" fmla="*/ 15 w 254"/>
                <a:gd name="T55" fmla="*/ 0 h 1"/>
                <a:gd name="T56" fmla="*/ 24 w 254"/>
                <a:gd name="T57" fmla="*/ 0 h 1"/>
                <a:gd name="T58" fmla="*/ 36 w 254"/>
                <a:gd name="T59" fmla="*/ 0 h 1"/>
                <a:gd name="T60" fmla="*/ 50 w 254"/>
                <a:gd name="T61" fmla="*/ 0 h 1"/>
                <a:gd name="T62" fmla="*/ 65 w 254"/>
                <a:gd name="T63" fmla="*/ 0 h 1"/>
                <a:gd name="T64" fmla="*/ 81 w 254"/>
                <a:gd name="T65" fmla="*/ 0 h 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4"/>
                <a:gd name="T100" fmla="*/ 0 h 1"/>
                <a:gd name="T101" fmla="*/ 254 w 254"/>
                <a:gd name="T102" fmla="*/ 1 h 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4" h="1">
                  <a:moveTo>
                    <a:pt x="127" y="0"/>
                  </a:moveTo>
                  <a:lnTo>
                    <a:pt x="153" y="0"/>
                  </a:lnTo>
                  <a:lnTo>
                    <a:pt x="176" y="0"/>
                  </a:lnTo>
                  <a:lnTo>
                    <a:pt x="198" y="0"/>
                  </a:lnTo>
                  <a:lnTo>
                    <a:pt x="217" y="0"/>
                  </a:lnTo>
                  <a:lnTo>
                    <a:pt x="232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4" y="0"/>
                  </a:lnTo>
                  <a:lnTo>
                    <a:pt x="251" y="0"/>
                  </a:lnTo>
                  <a:lnTo>
                    <a:pt x="245" y="0"/>
                  </a:lnTo>
                  <a:lnTo>
                    <a:pt x="232" y="0"/>
                  </a:lnTo>
                  <a:lnTo>
                    <a:pt x="217" y="0"/>
                  </a:lnTo>
                  <a:lnTo>
                    <a:pt x="198" y="0"/>
                  </a:lnTo>
                  <a:lnTo>
                    <a:pt x="176" y="0"/>
                  </a:lnTo>
                  <a:lnTo>
                    <a:pt x="153" y="0"/>
                  </a:lnTo>
                  <a:lnTo>
                    <a:pt x="127" y="0"/>
                  </a:lnTo>
                  <a:lnTo>
                    <a:pt x="102" y="0"/>
                  </a:lnTo>
                  <a:lnTo>
                    <a:pt x="79" y="0"/>
                  </a:lnTo>
                  <a:lnTo>
                    <a:pt x="56" y="0"/>
                  </a:lnTo>
                  <a:lnTo>
                    <a:pt x="37" y="0"/>
                  </a:lnTo>
                  <a:lnTo>
                    <a:pt x="23" y="0"/>
                  </a:lnTo>
                  <a:lnTo>
                    <a:pt x="10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23" y="0"/>
                  </a:lnTo>
                  <a:lnTo>
                    <a:pt x="37" y="0"/>
                  </a:lnTo>
                  <a:lnTo>
                    <a:pt x="56" y="0"/>
                  </a:lnTo>
                  <a:lnTo>
                    <a:pt x="79" y="0"/>
                  </a:lnTo>
                  <a:lnTo>
                    <a:pt x="102" y="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 8"/>
            <p:cNvSpPr>
              <a:spLocks noChangeAspect="1"/>
            </p:cNvSpPr>
            <p:nvPr/>
          </p:nvSpPr>
          <p:spPr bwMode="auto">
            <a:xfrm rot="10800000">
              <a:off x="7687" y="2208"/>
              <a:ext cx="159" cy="27"/>
            </a:xfrm>
            <a:custGeom>
              <a:avLst/>
              <a:gdLst>
                <a:gd name="T0" fmla="*/ 80 w 252"/>
                <a:gd name="T1" fmla="*/ 14 h 41"/>
                <a:gd name="T2" fmla="*/ 96 w 252"/>
                <a:gd name="T3" fmla="*/ 16 h 41"/>
                <a:gd name="T4" fmla="*/ 110 w 252"/>
                <a:gd name="T5" fmla="*/ 19 h 41"/>
                <a:gd name="T6" fmla="*/ 124 w 252"/>
                <a:gd name="T7" fmla="*/ 21 h 41"/>
                <a:gd name="T8" fmla="*/ 136 w 252"/>
                <a:gd name="T9" fmla="*/ 23 h 41"/>
                <a:gd name="T10" fmla="*/ 146 w 252"/>
                <a:gd name="T11" fmla="*/ 25 h 41"/>
                <a:gd name="T12" fmla="*/ 153 w 252"/>
                <a:gd name="T13" fmla="*/ 26 h 41"/>
                <a:gd name="T14" fmla="*/ 156 w 252"/>
                <a:gd name="T15" fmla="*/ 27 h 41"/>
                <a:gd name="T16" fmla="*/ 159 w 252"/>
                <a:gd name="T17" fmla="*/ 27 h 41"/>
                <a:gd name="T18" fmla="*/ 156 w 252"/>
                <a:gd name="T19" fmla="*/ 27 h 41"/>
                <a:gd name="T20" fmla="*/ 153 w 252"/>
                <a:gd name="T21" fmla="*/ 26 h 41"/>
                <a:gd name="T22" fmla="*/ 146 w 252"/>
                <a:gd name="T23" fmla="*/ 25 h 41"/>
                <a:gd name="T24" fmla="*/ 136 w 252"/>
                <a:gd name="T25" fmla="*/ 23 h 41"/>
                <a:gd name="T26" fmla="*/ 124 w 252"/>
                <a:gd name="T27" fmla="*/ 21 h 41"/>
                <a:gd name="T28" fmla="*/ 110 w 252"/>
                <a:gd name="T29" fmla="*/ 19 h 41"/>
                <a:gd name="T30" fmla="*/ 96 w 252"/>
                <a:gd name="T31" fmla="*/ 16 h 41"/>
                <a:gd name="T32" fmla="*/ 80 w 252"/>
                <a:gd name="T33" fmla="*/ 14 h 41"/>
                <a:gd name="T34" fmla="*/ 63 w 252"/>
                <a:gd name="T35" fmla="*/ 11 h 41"/>
                <a:gd name="T36" fmla="*/ 49 w 252"/>
                <a:gd name="T37" fmla="*/ 9 h 41"/>
                <a:gd name="T38" fmla="*/ 35 w 252"/>
                <a:gd name="T39" fmla="*/ 5 h 41"/>
                <a:gd name="T40" fmla="*/ 23 w 252"/>
                <a:gd name="T41" fmla="*/ 3 h 41"/>
                <a:gd name="T42" fmla="*/ 13 w 252"/>
                <a:gd name="T43" fmla="*/ 2 h 41"/>
                <a:gd name="T44" fmla="*/ 6 w 252"/>
                <a:gd name="T45" fmla="*/ 1 h 41"/>
                <a:gd name="T46" fmla="*/ 3 w 252"/>
                <a:gd name="T47" fmla="*/ 0 h 41"/>
                <a:gd name="T48" fmla="*/ 0 w 252"/>
                <a:gd name="T49" fmla="*/ 0 h 41"/>
                <a:gd name="T50" fmla="*/ 3 w 252"/>
                <a:gd name="T51" fmla="*/ 0 h 41"/>
                <a:gd name="T52" fmla="*/ 6 w 252"/>
                <a:gd name="T53" fmla="*/ 1 h 41"/>
                <a:gd name="T54" fmla="*/ 13 w 252"/>
                <a:gd name="T55" fmla="*/ 2 h 41"/>
                <a:gd name="T56" fmla="*/ 23 w 252"/>
                <a:gd name="T57" fmla="*/ 3 h 41"/>
                <a:gd name="T58" fmla="*/ 35 w 252"/>
                <a:gd name="T59" fmla="*/ 5 h 41"/>
                <a:gd name="T60" fmla="*/ 49 w 252"/>
                <a:gd name="T61" fmla="*/ 9 h 41"/>
                <a:gd name="T62" fmla="*/ 63 w 252"/>
                <a:gd name="T63" fmla="*/ 11 h 41"/>
                <a:gd name="T64" fmla="*/ 80 w 252"/>
                <a:gd name="T65" fmla="*/ 14 h 4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2"/>
                <a:gd name="T100" fmla="*/ 0 h 41"/>
                <a:gd name="T101" fmla="*/ 252 w 252"/>
                <a:gd name="T102" fmla="*/ 41 h 4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2" h="41">
                  <a:moveTo>
                    <a:pt x="126" y="21"/>
                  </a:moveTo>
                  <a:lnTo>
                    <a:pt x="152" y="25"/>
                  </a:lnTo>
                  <a:lnTo>
                    <a:pt x="174" y="29"/>
                  </a:lnTo>
                  <a:lnTo>
                    <a:pt x="197" y="32"/>
                  </a:lnTo>
                  <a:lnTo>
                    <a:pt x="215" y="35"/>
                  </a:lnTo>
                  <a:lnTo>
                    <a:pt x="231" y="38"/>
                  </a:lnTo>
                  <a:lnTo>
                    <a:pt x="242" y="40"/>
                  </a:lnTo>
                  <a:lnTo>
                    <a:pt x="248" y="41"/>
                  </a:lnTo>
                  <a:lnTo>
                    <a:pt x="252" y="41"/>
                  </a:lnTo>
                  <a:lnTo>
                    <a:pt x="248" y="41"/>
                  </a:lnTo>
                  <a:lnTo>
                    <a:pt x="242" y="40"/>
                  </a:lnTo>
                  <a:lnTo>
                    <a:pt x="231" y="38"/>
                  </a:lnTo>
                  <a:lnTo>
                    <a:pt x="215" y="35"/>
                  </a:lnTo>
                  <a:lnTo>
                    <a:pt x="197" y="32"/>
                  </a:lnTo>
                  <a:lnTo>
                    <a:pt x="174" y="29"/>
                  </a:lnTo>
                  <a:lnTo>
                    <a:pt x="152" y="25"/>
                  </a:lnTo>
                  <a:lnTo>
                    <a:pt x="126" y="21"/>
                  </a:lnTo>
                  <a:lnTo>
                    <a:pt x="100" y="16"/>
                  </a:lnTo>
                  <a:lnTo>
                    <a:pt x="78" y="13"/>
                  </a:lnTo>
                  <a:lnTo>
                    <a:pt x="55" y="8"/>
                  </a:lnTo>
                  <a:lnTo>
                    <a:pt x="37" y="4"/>
                  </a:lnTo>
                  <a:lnTo>
                    <a:pt x="21" y="3"/>
                  </a:lnTo>
                  <a:lnTo>
                    <a:pt x="10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1"/>
                  </a:lnTo>
                  <a:lnTo>
                    <a:pt x="21" y="3"/>
                  </a:lnTo>
                  <a:lnTo>
                    <a:pt x="37" y="4"/>
                  </a:lnTo>
                  <a:lnTo>
                    <a:pt x="55" y="8"/>
                  </a:lnTo>
                  <a:lnTo>
                    <a:pt x="78" y="13"/>
                  </a:lnTo>
                  <a:lnTo>
                    <a:pt x="100" y="16"/>
                  </a:lnTo>
                  <a:lnTo>
                    <a:pt x="126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reeform 9"/>
            <p:cNvSpPr>
              <a:spLocks noChangeAspect="1"/>
            </p:cNvSpPr>
            <p:nvPr/>
          </p:nvSpPr>
          <p:spPr bwMode="auto">
            <a:xfrm rot="10800000">
              <a:off x="7568" y="2063"/>
              <a:ext cx="278" cy="149"/>
            </a:xfrm>
            <a:custGeom>
              <a:avLst/>
              <a:gdLst>
                <a:gd name="T0" fmla="*/ 0 w 438"/>
                <a:gd name="T1" fmla="*/ 0 h 232"/>
                <a:gd name="T2" fmla="*/ 2 w 438"/>
                <a:gd name="T3" fmla="*/ 3 h 232"/>
                <a:gd name="T4" fmla="*/ 10 w 438"/>
                <a:gd name="T5" fmla="*/ 8 h 232"/>
                <a:gd name="T6" fmla="*/ 22 w 438"/>
                <a:gd name="T7" fmla="*/ 15 h 232"/>
                <a:gd name="T8" fmla="*/ 39 w 438"/>
                <a:gd name="T9" fmla="*/ 26 h 232"/>
                <a:gd name="T10" fmla="*/ 59 w 438"/>
                <a:gd name="T11" fmla="*/ 39 h 232"/>
                <a:gd name="T12" fmla="*/ 83 w 438"/>
                <a:gd name="T13" fmla="*/ 51 h 232"/>
                <a:gd name="T14" fmla="*/ 109 w 438"/>
                <a:gd name="T15" fmla="*/ 65 h 232"/>
                <a:gd name="T16" fmla="*/ 137 w 438"/>
                <a:gd name="T17" fmla="*/ 80 h 232"/>
                <a:gd name="T18" fmla="*/ 164 w 438"/>
                <a:gd name="T19" fmla="*/ 95 h 232"/>
                <a:gd name="T20" fmla="*/ 191 w 438"/>
                <a:gd name="T21" fmla="*/ 110 h 232"/>
                <a:gd name="T22" fmla="*/ 215 w 438"/>
                <a:gd name="T23" fmla="*/ 121 h 232"/>
                <a:gd name="T24" fmla="*/ 235 w 438"/>
                <a:gd name="T25" fmla="*/ 131 h 232"/>
                <a:gd name="T26" fmla="*/ 253 w 438"/>
                <a:gd name="T27" fmla="*/ 139 h 232"/>
                <a:gd name="T28" fmla="*/ 266 w 438"/>
                <a:gd name="T29" fmla="*/ 146 h 232"/>
                <a:gd name="T30" fmla="*/ 275 w 438"/>
                <a:gd name="T31" fmla="*/ 149 h 232"/>
                <a:gd name="T32" fmla="*/ 278 w 438"/>
                <a:gd name="T33" fmla="*/ 149 h 232"/>
                <a:gd name="T34" fmla="*/ 278 w 438"/>
                <a:gd name="T35" fmla="*/ 149 h 232"/>
                <a:gd name="T36" fmla="*/ 278 w 438"/>
                <a:gd name="T37" fmla="*/ 148 h 232"/>
                <a:gd name="T38" fmla="*/ 278 w 438"/>
                <a:gd name="T39" fmla="*/ 148 h 232"/>
                <a:gd name="T40" fmla="*/ 277 w 438"/>
                <a:gd name="T41" fmla="*/ 146 h 232"/>
                <a:gd name="T42" fmla="*/ 260 w 438"/>
                <a:gd name="T43" fmla="*/ 137 h 232"/>
                <a:gd name="T44" fmla="*/ 243 w 438"/>
                <a:gd name="T45" fmla="*/ 128 h 232"/>
                <a:gd name="T46" fmla="*/ 226 w 438"/>
                <a:gd name="T47" fmla="*/ 119 h 232"/>
                <a:gd name="T48" fmla="*/ 208 w 438"/>
                <a:gd name="T49" fmla="*/ 110 h 232"/>
                <a:gd name="T50" fmla="*/ 191 w 438"/>
                <a:gd name="T51" fmla="*/ 101 h 232"/>
                <a:gd name="T52" fmla="*/ 174 w 438"/>
                <a:gd name="T53" fmla="*/ 92 h 232"/>
                <a:gd name="T54" fmla="*/ 156 w 438"/>
                <a:gd name="T55" fmla="*/ 83 h 232"/>
                <a:gd name="T56" fmla="*/ 140 w 438"/>
                <a:gd name="T57" fmla="*/ 73 h 232"/>
                <a:gd name="T58" fmla="*/ 122 w 438"/>
                <a:gd name="T59" fmla="*/ 64 h 232"/>
                <a:gd name="T60" fmla="*/ 105 w 438"/>
                <a:gd name="T61" fmla="*/ 55 h 232"/>
                <a:gd name="T62" fmla="*/ 88 w 438"/>
                <a:gd name="T63" fmla="*/ 46 h 232"/>
                <a:gd name="T64" fmla="*/ 70 w 438"/>
                <a:gd name="T65" fmla="*/ 36 h 232"/>
                <a:gd name="T66" fmla="*/ 54 w 438"/>
                <a:gd name="T67" fmla="*/ 28 h 232"/>
                <a:gd name="T68" fmla="*/ 37 w 438"/>
                <a:gd name="T69" fmla="*/ 19 h 232"/>
                <a:gd name="T70" fmla="*/ 20 w 438"/>
                <a:gd name="T71" fmla="*/ 10 h 232"/>
                <a:gd name="T72" fmla="*/ 3 w 438"/>
                <a:gd name="T73" fmla="*/ 0 h 232"/>
                <a:gd name="T74" fmla="*/ 2 w 438"/>
                <a:gd name="T75" fmla="*/ 0 h 232"/>
                <a:gd name="T76" fmla="*/ 1 w 438"/>
                <a:gd name="T77" fmla="*/ 0 h 232"/>
                <a:gd name="T78" fmla="*/ 0 w 438"/>
                <a:gd name="T79" fmla="*/ 0 h 232"/>
                <a:gd name="T80" fmla="*/ 0 w 438"/>
                <a:gd name="T81" fmla="*/ 0 h 2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8"/>
                <a:gd name="T124" fmla="*/ 0 h 232"/>
                <a:gd name="T125" fmla="*/ 438 w 438"/>
                <a:gd name="T126" fmla="*/ 232 h 23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8" h="232">
                  <a:moveTo>
                    <a:pt x="0" y="0"/>
                  </a:moveTo>
                  <a:lnTo>
                    <a:pt x="3" y="5"/>
                  </a:lnTo>
                  <a:lnTo>
                    <a:pt x="15" y="13"/>
                  </a:lnTo>
                  <a:lnTo>
                    <a:pt x="34" y="24"/>
                  </a:lnTo>
                  <a:lnTo>
                    <a:pt x="61" y="40"/>
                  </a:lnTo>
                  <a:lnTo>
                    <a:pt x="93" y="60"/>
                  </a:lnTo>
                  <a:lnTo>
                    <a:pt x="130" y="79"/>
                  </a:lnTo>
                  <a:lnTo>
                    <a:pt x="171" y="101"/>
                  </a:lnTo>
                  <a:lnTo>
                    <a:pt x="216" y="125"/>
                  </a:lnTo>
                  <a:lnTo>
                    <a:pt x="259" y="148"/>
                  </a:lnTo>
                  <a:lnTo>
                    <a:pt x="301" y="171"/>
                  </a:lnTo>
                  <a:lnTo>
                    <a:pt x="338" y="188"/>
                  </a:lnTo>
                  <a:lnTo>
                    <a:pt x="370" y="204"/>
                  </a:lnTo>
                  <a:lnTo>
                    <a:pt x="398" y="217"/>
                  </a:lnTo>
                  <a:lnTo>
                    <a:pt x="419" y="227"/>
                  </a:lnTo>
                  <a:lnTo>
                    <a:pt x="433" y="232"/>
                  </a:lnTo>
                  <a:lnTo>
                    <a:pt x="438" y="232"/>
                  </a:lnTo>
                  <a:lnTo>
                    <a:pt x="438" y="230"/>
                  </a:lnTo>
                  <a:lnTo>
                    <a:pt x="436" y="228"/>
                  </a:lnTo>
                  <a:lnTo>
                    <a:pt x="409" y="214"/>
                  </a:lnTo>
                  <a:lnTo>
                    <a:pt x="383" y="199"/>
                  </a:lnTo>
                  <a:lnTo>
                    <a:pt x="356" y="185"/>
                  </a:lnTo>
                  <a:lnTo>
                    <a:pt x="328" y="172"/>
                  </a:lnTo>
                  <a:lnTo>
                    <a:pt x="301" y="158"/>
                  </a:lnTo>
                  <a:lnTo>
                    <a:pt x="274" y="143"/>
                  </a:lnTo>
                  <a:lnTo>
                    <a:pt x="246" y="129"/>
                  </a:lnTo>
                  <a:lnTo>
                    <a:pt x="221" y="114"/>
                  </a:lnTo>
                  <a:lnTo>
                    <a:pt x="193" y="100"/>
                  </a:lnTo>
                  <a:lnTo>
                    <a:pt x="166" y="85"/>
                  </a:lnTo>
                  <a:lnTo>
                    <a:pt x="138" y="71"/>
                  </a:lnTo>
                  <a:lnTo>
                    <a:pt x="111" y="56"/>
                  </a:lnTo>
                  <a:lnTo>
                    <a:pt x="85" y="43"/>
                  </a:lnTo>
                  <a:lnTo>
                    <a:pt x="58" y="29"/>
                  </a:lnTo>
                  <a:lnTo>
                    <a:pt x="32" y="15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4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Freeform 10"/>
            <p:cNvSpPr>
              <a:spLocks noChangeAspect="1"/>
            </p:cNvSpPr>
            <p:nvPr/>
          </p:nvSpPr>
          <p:spPr bwMode="auto">
            <a:xfrm rot="10800000">
              <a:off x="7568" y="2065"/>
              <a:ext cx="276" cy="147"/>
            </a:xfrm>
            <a:custGeom>
              <a:avLst/>
              <a:gdLst>
                <a:gd name="T0" fmla="*/ 0 w 431"/>
                <a:gd name="T1" fmla="*/ 0 h 228"/>
                <a:gd name="T2" fmla="*/ 17 w 431"/>
                <a:gd name="T3" fmla="*/ 10 h 228"/>
                <a:gd name="T4" fmla="*/ 34 w 431"/>
                <a:gd name="T5" fmla="*/ 19 h 228"/>
                <a:gd name="T6" fmla="*/ 51 w 431"/>
                <a:gd name="T7" fmla="*/ 28 h 228"/>
                <a:gd name="T8" fmla="*/ 68 w 431"/>
                <a:gd name="T9" fmla="*/ 36 h 228"/>
                <a:gd name="T10" fmla="*/ 85 w 431"/>
                <a:gd name="T11" fmla="*/ 46 h 228"/>
                <a:gd name="T12" fmla="*/ 103 w 431"/>
                <a:gd name="T13" fmla="*/ 55 h 228"/>
                <a:gd name="T14" fmla="*/ 120 w 431"/>
                <a:gd name="T15" fmla="*/ 64 h 228"/>
                <a:gd name="T16" fmla="*/ 138 w 431"/>
                <a:gd name="T17" fmla="*/ 74 h 228"/>
                <a:gd name="T18" fmla="*/ 154 w 431"/>
                <a:gd name="T19" fmla="*/ 83 h 228"/>
                <a:gd name="T20" fmla="*/ 172 w 431"/>
                <a:gd name="T21" fmla="*/ 92 h 228"/>
                <a:gd name="T22" fmla="*/ 190 w 431"/>
                <a:gd name="T23" fmla="*/ 102 h 228"/>
                <a:gd name="T24" fmla="*/ 207 w 431"/>
                <a:gd name="T25" fmla="*/ 111 h 228"/>
                <a:gd name="T26" fmla="*/ 225 w 431"/>
                <a:gd name="T27" fmla="*/ 119 h 228"/>
                <a:gd name="T28" fmla="*/ 242 w 431"/>
                <a:gd name="T29" fmla="*/ 128 h 228"/>
                <a:gd name="T30" fmla="*/ 259 w 431"/>
                <a:gd name="T31" fmla="*/ 138 h 228"/>
                <a:gd name="T32" fmla="*/ 276 w 431"/>
                <a:gd name="T33" fmla="*/ 147 h 228"/>
                <a:gd name="T34" fmla="*/ 270 w 431"/>
                <a:gd name="T35" fmla="*/ 143 h 228"/>
                <a:gd name="T36" fmla="*/ 261 w 431"/>
                <a:gd name="T37" fmla="*/ 136 h 228"/>
                <a:gd name="T38" fmla="*/ 247 w 431"/>
                <a:gd name="T39" fmla="*/ 128 h 228"/>
                <a:gd name="T40" fmla="*/ 231 w 431"/>
                <a:gd name="T41" fmla="*/ 118 h 228"/>
                <a:gd name="T42" fmla="*/ 211 w 431"/>
                <a:gd name="T43" fmla="*/ 107 h 228"/>
                <a:gd name="T44" fmla="*/ 190 w 431"/>
                <a:gd name="T45" fmla="*/ 95 h 228"/>
                <a:gd name="T46" fmla="*/ 166 w 431"/>
                <a:gd name="T47" fmla="*/ 82 h 228"/>
                <a:gd name="T48" fmla="*/ 141 w 431"/>
                <a:gd name="T49" fmla="*/ 68 h 228"/>
                <a:gd name="T50" fmla="*/ 115 w 431"/>
                <a:gd name="T51" fmla="*/ 55 h 228"/>
                <a:gd name="T52" fmla="*/ 92 w 431"/>
                <a:gd name="T53" fmla="*/ 43 h 228"/>
                <a:gd name="T54" fmla="*/ 69 w 431"/>
                <a:gd name="T55" fmla="*/ 32 h 228"/>
                <a:gd name="T56" fmla="*/ 49 w 431"/>
                <a:gd name="T57" fmla="*/ 22 h 228"/>
                <a:gd name="T58" fmla="*/ 32 w 431"/>
                <a:gd name="T59" fmla="*/ 14 h 228"/>
                <a:gd name="T60" fmla="*/ 17 w 431"/>
                <a:gd name="T61" fmla="*/ 7 h 228"/>
                <a:gd name="T62" fmla="*/ 7 w 431"/>
                <a:gd name="T63" fmla="*/ 2 h 228"/>
                <a:gd name="T64" fmla="*/ 0 w 431"/>
                <a:gd name="T65" fmla="*/ 0 h 2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1"/>
                <a:gd name="T100" fmla="*/ 0 h 228"/>
                <a:gd name="T101" fmla="*/ 431 w 431"/>
                <a:gd name="T102" fmla="*/ 228 h 2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1" h="228">
                  <a:moveTo>
                    <a:pt x="0" y="0"/>
                  </a:moveTo>
                  <a:lnTo>
                    <a:pt x="27" y="15"/>
                  </a:lnTo>
                  <a:lnTo>
                    <a:pt x="53" y="29"/>
                  </a:lnTo>
                  <a:lnTo>
                    <a:pt x="80" y="43"/>
                  </a:lnTo>
                  <a:lnTo>
                    <a:pt x="106" y="56"/>
                  </a:lnTo>
                  <a:lnTo>
                    <a:pt x="133" y="71"/>
                  </a:lnTo>
                  <a:lnTo>
                    <a:pt x="161" y="85"/>
                  </a:lnTo>
                  <a:lnTo>
                    <a:pt x="188" y="100"/>
                  </a:lnTo>
                  <a:lnTo>
                    <a:pt x="216" y="114"/>
                  </a:lnTo>
                  <a:lnTo>
                    <a:pt x="241" y="129"/>
                  </a:lnTo>
                  <a:lnTo>
                    <a:pt x="269" y="143"/>
                  </a:lnTo>
                  <a:lnTo>
                    <a:pt x="296" y="158"/>
                  </a:lnTo>
                  <a:lnTo>
                    <a:pt x="323" y="172"/>
                  </a:lnTo>
                  <a:lnTo>
                    <a:pt x="351" y="185"/>
                  </a:lnTo>
                  <a:lnTo>
                    <a:pt x="378" y="199"/>
                  </a:lnTo>
                  <a:lnTo>
                    <a:pt x="404" y="214"/>
                  </a:lnTo>
                  <a:lnTo>
                    <a:pt x="431" y="228"/>
                  </a:lnTo>
                  <a:lnTo>
                    <a:pt x="422" y="222"/>
                  </a:lnTo>
                  <a:lnTo>
                    <a:pt x="407" y="211"/>
                  </a:lnTo>
                  <a:lnTo>
                    <a:pt x="386" y="198"/>
                  </a:lnTo>
                  <a:lnTo>
                    <a:pt x="360" y="183"/>
                  </a:lnTo>
                  <a:lnTo>
                    <a:pt x="330" y="166"/>
                  </a:lnTo>
                  <a:lnTo>
                    <a:pt x="296" y="148"/>
                  </a:lnTo>
                  <a:lnTo>
                    <a:pt x="259" y="127"/>
                  </a:lnTo>
                  <a:lnTo>
                    <a:pt x="220" y="106"/>
                  </a:lnTo>
                  <a:lnTo>
                    <a:pt x="180" y="85"/>
                  </a:lnTo>
                  <a:lnTo>
                    <a:pt x="143" y="66"/>
                  </a:lnTo>
                  <a:lnTo>
                    <a:pt x="108" y="50"/>
                  </a:lnTo>
                  <a:lnTo>
                    <a:pt x="77" y="34"/>
                  </a:lnTo>
                  <a:lnTo>
                    <a:pt x="50" y="21"/>
                  </a:lnTo>
                  <a:lnTo>
                    <a:pt x="27" y="11"/>
                  </a:lnTo>
                  <a:lnTo>
                    <a:pt x="1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reeform 11"/>
            <p:cNvSpPr>
              <a:spLocks noChangeAspect="1"/>
            </p:cNvSpPr>
            <p:nvPr/>
          </p:nvSpPr>
          <p:spPr bwMode="auto">
            <a:xfrm rot="10800000">
              <a:off x="7684" y="2128"/>
              <a:ext cx="146" cy="77"/>
            </a:xfrm>
            <a:custGeom>
              <a:avLst/>
              <a:gdLst>
                <a:gd name="T0" fmla="*/ 73 w 227"/>
                <a:gd name="T1" fmla="*/ 39 h 119"/>
                <a:gd name="T2" fmla="*/ 87 w 227"/>
                <a:gd name="T3" fmla="*/ 46 h 119"/>
                <a:gd name="T4" fmla="*/ 102 w 227"/>
                <a:gd name="T5" fmla="*/ 53 h 119"/>
                <a:gd name="T6" fmla="*/ 114 w 227"/>
                <a:gd name="T7" fmla="*/ 60 h 119"/>
                <a:gd name="T8" fmla="*/ 125 w 227"/>
                <a:gd name="T9" fmla="*/ 66 h 119"/>
                <a:gd name="T10" fmla="*/ 134 w 227"/>
                <a:gd name="T11" fmla="*/ 71 h 119"/>
                <a:gd name="T12" fmla="*/ 140 w 227"/>
                <a:gd name="T13" fmla="*/ 74 h 119"/>
                <a:gd name="T14" fmla="*/ 145 w 227"/>
                <a:gd name="T15" fmla="*/ 76 h 119"/>
                <a:gd name="T16" fmla="*/ 146 w 227"/>
                <a:gd name="T17" fmla="*/ 77 h 119"/>
                <a:gd name="T18" fmla="*/ 145 w 227"/>
                <a:gd name="T19" fmla="*/ 76 h 119"/>
                <a:gd name="T20" fmla="*/ 140 w 227"/>
                <a:gd name="T21" fmla="*/ 74 h 119"/>
                <a:gd name="T22" fmla="*/ 134 w 227"/>
                <a:gd name="T23" fmla="*/ 71 h 119"/>
                <a:gd name="T24" fmla="*/ 125 w 227"/>
                <a:gd name="T25" fmla="*/ 66 h 119"/>
                <a:gd name="T26" fmla="*/ 114 w 227"/>
                <a:gd name="T27" fmla="*/ 60 h 119"/>
                <a:gd name="T28" fmla="*/ 102 w 227"/>
                <a:gd name="T29" fmla="*/ 53 h 119"/>
                <a:gd name="T30" fmla="*/ 87 w 227"/>
                <a:gd name="T31" fmla="*/ 46 h 119"/>
                <a:gd name="T32" fmla="*/ 73 w 227"/>
                <a:gd name="T33" fmla="*/ 39 h 119"/>
                <a:gd name="T34" fmla="*/ 59 w 227"/>
                <a:gd name="T35" fmla="*/ 30 h 119"/>
                <a:gd name="T36" fmla="*/ 45 w 227"/>
                <a:gd name="T37" fmla="*/ 23 h 119"/>
                <a:gd name="T38" fmla="*/ 32 w 227"/>
                <a:gd name="T39" fmla="*/ 17 h 119"/>
                <a:gd name="T40" fmla="*/ 22 w 227"/>
                <a:gd name="T41" fmla="*/ 12 h 119"/>
                <a:gd name="T42" fmla="*/ 13 w 227"/>
                <a:gd name="T43" fmla="*/ 6 h 119"/>
                <a:gd name="T44" fmla="*/ 6 w 227"/>
                <a:gd name="T45" fmla="*/ 3 h 119"/>
                <a:gd name="T46" fmla="*/ 1 w 227"/>
                <a:gd name="T47" fmla="*/ 1 h 119"/>
                <a:gd name="T48" fmla="*/ 0 w 227"/>
                <a:gd name="T49" fmla="*/ 0 h 119"/>
                <a:gd name="T50" fmla="*/ 1 w 227"/>
                <a:gd name="T51" fmla="*/ 1 h 119"/>
                <a:gd name="T52" fmla="*/ 6 w 227"/>
                <a:gd name="T53" fmla="*/ 3 h 119"/>
                <a:gd name="T54" fmla="*/ 13 w 227"/>
                <a:gd name="T55" fmla="*/ 6 h 119"/>
                <a:gd name="T56" fmla="*/ 22 w 227"/>
                <a:gd name="T57" fmla="*/ 12 h 119"/>
                <a:gd name="T58" fmla="*/ 32 w 227"/>
                <a:gd name="T59" fmla="*/ 17 h 119"/>
                <a:gd name="T60" fmla="*/ 45 w 227"/>
                <a:gd name="T61" fmla="*/ 23 h 119"/>
                <a:gd name="T62" fmla="*/ 59 w 227"/>
                <a:gd name="T63" fmla="*/ 30 h 119"/>
                <a:gd name="T64" fmla="*/ 73 w 227"/>
                <a:gd name="T65" fmla="*/ 39 h 1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119"/>
                <a:gd name="T101" fmla="*/ 227 w 227"/>
                <a:gd name="T102" fmla="*/ 119 h 1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119">
                  <a:moveTo>
                    <a:pt x="113" y="60"/>
                  </a:moveTo>
                  <a:lnTo>
                    <a:pt x="136" y="71"/>
                  </a:lnTo>
                  <a:lnTo>
                    <a:pt x="158" y="82"/>
                  </a:lnTo>
                  <a:lnTo>
                    <a:pt x="177" y="92"/>
                  </a:lnTo>
                  <a:lnTo>
                    <a:pt x="194" y="102"/>
                  </a:lnTo>
                  <a:lnTo>
                    <a:pt x="208" y="110"/>
                  </a:lnTo>
                  <a:lnTo>
                    <a:pt x="218" y="114"/>
                  </a:lnTo>
                  <a:lnTo>
                    <a:pt x="226" y="118"/>
                  </a:lnTo>
                  <a:lnTo>
                    <a:pt x="227" y="119"/>
                  </a:lnTo>
                  <a:lnTo>
                    <a:pt x="226" y="118"/>
                  </a:lnTo>
                  <a:lnTo>
                    <a:pt x="218" y="114"/>
                  </a:lnTo>
                  <a:lnTo>
                    <a:pt x="208" y="110"/>
                  </a:lnTo>
                  <a:lnTo>
                    <a:pt x="194" y="102"/>
                  </a:lnTo>
                  <a:lnTo>
                    <a:pt x="177" y="92"/>
                  </a:lnTo>
                  <a:lnTo>
                    <a:pt x="158" y="82"/>
                  </a:lnTo>
                  <a:lnTo>
                    <a:pt x="136" y="71"/>
                  </a:lnTo>
                  <a:lnTo>
                    <a:pt x="113" y="60"/>
                  </a:lnTo>
                  <a:lnTo>
                    <a:pt x="91" y="47"/>
                  </a:lnTo>
                  <a:lnTo>
                    <a:pt x="70" y="36"/>
                  </a:lnTo>
                  <a:lnTo>
                    <a:pt x="50" y="26"/>
                  </a:lnTo>
                  <a:lnTo>
                    <a:pt x="34" y="18"/>
                  </a:lnTo>
                  <a:lnTo>
                    <a:pt x="20" y="10"/>
                  </a:lnTo>
                  <a:lnTo>
                    <a:pt x="10" y="5"/>
                  </a:lnTo>
                  <a:lnTo>
                    <a:pt x="2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10" y="5"/>
                  </a:lnTo>
                  <a:lnTo>
                    <a:pt x="20" y="10"/>
                  </a:lnTo>
                  <a:lnTo>
                    <a:pt x="34" y="18"/>
                  </a:lnTo>
                  <a:lnTo>
                    <a:pt x="50" y="26"/>
                  </a:lnTo>
                  <a:lnTo>
                    <a:pt x="70" y="36"/>
                  </a:lnTo>
                  <a:lnTo>
                    <a:pt x="91" y="47"/>
                  </a:lnTo>
                  <a:lnTo>
                    <a:pt x="113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12"/>
            <p:cNvSpPr>
              <a:spLocks noChangeAspect="1"/>
            </p:cNvSpPr>
            <p:nvPr/>
          </p:nvSpPr>
          <p:spPr bwMode="auto">
            <a:xfrm rot="10800000">
              <a:off x="7251" y="1905"/>
              <a:ext cx="382" cy="214"/>
            </a:xfrm>
            <a:custGeom>
              <a:avLst/>
              <a:gdLst>
                <a:gd name="T0" fmla="*/ 382 w 600"/>
                <a:gd name="T1" fmla="*/ 214 h 333"/>
                <a:gd name="T2" fmla="*/ 378 w 600"/>
                <a:gd name="T3" fmla="*/ 206 h 333"/>
                <a:gd name="T4" fmla="*/ 370 w 600"/>
                <a:gd name="T5" fmla="*/ 197 h 333"/>
                <a:gd name="T6" fmla="*/ 358 w 600"/>
                <a:gd name="T7" fmla="*/ 185 h 333"/>
                <a:gd name="T8" fmla="*/ 344 w 600"/>
                <a:gd name="T9" fmla="*/ 173 h 333"/>
                <a:gd name="T10" fmla="*/ 327 w 600"/>
                <a:gd name="T11" fmla="*/ 161 h 333"/>
                <a:gd name="T12" fmla="*/ 308 w 600"/>
                <a:gd name="T13" fmla="*/ 147 h 333"/>
                <a:gd name="T14" fmla="*/ 288 w 600"/>
                <a:gd name="T15" fmla="*/ 132 h 333"/>
                <a:gd name="T16" fmla="*/ 266 w 600"/>
                <a:gd name="T17" fmla="*/ 119 h 333"/>
                <a:gd name="T18" fmla="*/ 245 w 600"/>
                <a:gd name="T19" fmla="*/ 105 h 333"/>
                <a:gd name="T20" fmla="*/ 222 w 600"/>
                <a:gd name="T21" fmla="*/ 91 h 333"/>
                <a:gd name="T22" fmla="*/ 201 w 600"/>
                <a:gd name="T23" fmla="*/ 79 h 333"/>
                <a:gd name="T24" fmla="*/ 180 w 600"/>
                <a:gd name="T25" fmla="*/ 66 h 333"/>
                <a:gd name="T26" fmla="*/ 161 w 600"/>
                <a:gd name="T27" fmla="*/ 55 h 333"/>
                <a:gd name="T28" fmla="*/ 143 w 600"/>
                <a:gd name="T29" fmla="*/ 46 h 333"/>
                <a:gd name="T30" fmla="*/ 129 w 600"/>
                <a:gd name="T31" fmla="*/ 37 h 333"/>
                <a:gd name="T32" fmla="*/ 117 w 600"/>
                <a:gd name="T33" fmla="*/ 31 h 333"/>
                <a:gd name="T34" fmla="*/ 98 w 600"/>
                <a:gd name="T35" fmla="*/ 22 h 333"/>
                <a:gd name="T36" fmla="*/ 81 w 600"/>
                <a:gd name="T37" fmla="*/ 15 h 333"/>
                <a:gd name="T38" fmla="*/ 64 w 600"/>
                <a:gd name="T39" fmla="*/ 8 h 333"/>
                <a:gd name="T40" fmla="*/ 48 w 600"/>
                <a:gd name="T41" fmla="*/ 4 h 333"/>
                <a:gd name="T42" fmla="*/ 34 w 600"/>
                <a:gd name="T43" fmla="*/ 1 h 333"/>
                <a:gd name="T44" fmla="*/ 20 w 600"/>
                <a:gd name="T45" fmla="*/ 0 h 333"/>
                <a:gd name="T46" fmla="*/ 9 w 600"/>
                <a:gd name="T47" fmla="*/ 1 h 333"/>
                <a:gd name="T48" fmla="*/ 0 w 600"/>
                <a:gd name="T49" fmla="*/ 3 h 333"/>
                <a:gd name="T50" fmla="*/ 18 w 600"/>
                <a:gd name="T51" fmla="*/ 24 h 333"/>
                <a:gd name="T52" fmla="*/ 39 w 600"/>
                <a:gd name="T53" fmla="*/ 42 h 333"/>
                <a:gd name="T54" fmla="*/ 60 w 600"/>
                <a:gd name="T55" fmla="*/ 59 h 333"/>
                <a:gd name="T56" fmla="*/ 83 w 600"/>
                <a:gd name="T57" fmla="*/ 76 h 333"/>
                <a:gd name="T58" fmla="*/ 106 w 600"/>
                <a:gd name="T59" fmla="*/ 89 h 333"/>
                <a:gd name="T60" fmla="*/ 129 w 600"/>
                <a:gd name="T61" fmla="*/ 103 h 333"/>
                <a:gd name="T62" fmla="*/ 153 w 600"/>
                <a:gd name="T63" fmla="*/ 115 h 333"/>
                <a:gd name="T64" fmla="*/ 180 w 600"/>
                <a:gd name="T65" fmla="*/ 127 h 333"/>
                <a:gd name="T66" fmla="*/ 204 w 600"/>
                <a:gd name="T67" fmla="*/ 138 h 333"/>
                <a:gd name="T68" fmla="*/ 229 w 600"/>
                <a:gd name="T69" fmla="*/ 148 h 333"/>
                <a:gd name="T70" fmla="*/ 255 w 600"/>
                <a:gd name="T71" fmla="*/ 158 h 333"/>
                <a:gd name="T72" fmla="*/ 282 w 600"/>
                <a:gd name="T73" fmla="*/ 169 h 333"/>
                <a:gd name="T74" fmla="*/ 308 w 600"/>
                <a:gd name="T75" fmla="*/ 180 h 333"/>
                <a:gd name="T76" fmla="*/ 332 w 600"/>
                <a:gd name="T77" fmla="*/ 190 h 333"/>
                <a:gd name="T78" fmla="*/ 358 w 600"/>
                <a:gd name="T79" fmla="*/ 202 h 333"/>
                <a:gd name="T80" fmla="*/ 382 w 600"/>
                <a:gd name="T81" fmla="*/ 214 h 33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00"/>
                <a:gd name="T124" fmla="*/ 0 h 333"/>
                <a:gd name="T125" fmla="*/ 600 w 600"/>
                <a:gd name="T126" fmla="*/ 333 h 33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00" h="333">
                  <a:moveTo>
                    <a:pt x="600" y="333"/>
                  </a:moveTo>
                  <a:lnTo>
                    <a:pt x="594" y="320"/>
                  </a:lnTo>
                  <a:lnTo>
                    <a:pt x="581" y="306"/>
                  </a:lnTo>
                  <a:lnTo>
                    <a:pt x="563" y="288"/>
                  </a:lnTo>
                  <a:lnTo>
                    <a:pt x="541" y="269"/>
                  </a:lnTo>
                  <a:lnTo>
                    <a:pt x="513" y="250"/>
                  </a:lnTo>
                  <a:lnTo>
                    <a:pt x="484" y="229"/>
                  </a:lnTo>
                  <a:lnTo>
                    <a:pt x="452" y="206"/>
                  </a:lnTo>
                  <a:lnTo>
                    <a:pt x="418" y="185"/>
                  </a:lnTo>
                  <a:lnTo>
                    <a:pt x="385" y="163"/>
                  </a:lnTo>
                  <a:lnTo>
                    <a:pt x="349" y="142"/>
                  </a:lnTo>
                  <a:lnTo>
                    <a:pt x="315" y="123"/>
                  </a:lnTo>
                  <a:lnTo>
                    <a:pt x="283" y="103"/>
                  </a:lnTo>
                  <a:lnTo>
                    <a:pt x="253" y="86"/>
                  </a:lnTo>
                  <a:lnTo>
                    <a:pt x="225" y="71"/>
                  </a:lnTo>
                  <a:lnTo>
                    <a:pt x="203" y="58"/>
                  </a:lnTo>
                  <a:lnTo>
                    <a:pt x="183" y="49"/>
                  </a:lnTo>
                  <a:lnTo>
                    <a:pt x="154" y="34"/>
                  </a:lnTo>
                  <a:lnTo>
                    <a:pt x="127" y="23"/>
                  </a:lnTo>
                  <a:lnTo>
                    <a:pt x="101" y="13"/>
                  </a:lnTo>
                  <a:lnTo>
                    <a:pt x="76" y="7"/>
                  </a:lnTo>
                  <a:lnTo>
                    <a:pt x="53" y="2"/>
                  </a:lnTo>
                  <a:lnTo>
                    <a:pt x="32" y="0"/>
                  </a:lnTo>
                  <a:lnTo>
                    <a:pt x="14" y="2"/>
                  </a:lnTo>
                  <a:lnTo>
                    <a:pt x="0" y="5"/>
                  </a:lnTo>
                  <a:lnTo>
                    <a:pt x="29" y="37"/>
                  </a:lnTo>
                  <a:lnTo>
                    <a:pt x="61" y="66"/>
                  </a:lnTo>
                  <a:lnTo>
                    <a:pt x="95" y="92"/>
                  </a:lnTo>
                  <a:lnTo>
                    <a:pt x="130" y="118"/>
                  </a:lnTo>
                  <a:lnTo>
                    <a:pt x="166" y="139"/>
                  </a:lnTo>
                  <a:lnTo>
                    <a:pt x="203" y="160"/>
                  </a:lnTo>
                  <a:lnTo>
                    <a:pt x="241" y="179"/>
                  </a:lnTo>
                  <a:lnTo>
                    <a:pt x="282" y="197"/>
                  </a:lnTo>
                  <a:lnTo>
                    <a:pt x="320" y="214"/>
                  </a:lnTo>
                  <a:lnTo>
                    <a:pt x="360" y="230"/>
                  </a:lnTo>
                  <a:lnTo>
                    <a:pt x="401" y="246"/>
                  </a:lnTo>
                  <a:lnTo>
                    <a:pt x="443" y="263"/>
                  </a:lnTo>
                  <a:lnTo>
                    <a:pt x="483" y="280"/>
                  </a:lnTo>
                  <a:lnTo>
                    <a:pt x="521" y="296"/>
                  </a:lnTo>
                  <a:lnTo>
                    <a:pt x="562" y="314"/>
                  </a:lnTo>
                  <a:lnTo>
                    <a:pt x="600" y="333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Freeform 13"/>
            <p:cNvSpPr>
              <a:spLocks noChangeAspect="1"/>
            </p:cNvSpPr>
            <p:nvPr/>
          </p:nvSpPr>
          <p:spPr bwMode="auto">
            <a:xfrm rot="10800000">
              <a:off x="7251" y="1892"/>
              <a:ext cx="396" cy="223"/>
            </a:xfrm>
            <a:custGeom>
              <a:avLst/>
              <a:gdLst>
                <a:gd name="T0" fmla="*/ 13 w 621"/>
                <a:gd name="T1" fmla="*/ 0 h 346"/>
                <a:gd name="T2" fmla="*/ 9 w 621"/>
                <a:gd name="T3" fmla="*/ 1 h 346"/>
                <a:gd name="T4" fmla="*/ 6 w 621"/>
                <a:gd name="T5" fmla="*/ 3 h 346"/>
                <a:gd name="T6" fmla="*/ 4 w 621"/>
                <a:gd name="T7" fmla="*/ 5 h 346"/>
                <a:gd name="T8" fmla="*/ 2 w 621"/>
                <a:gd name="T9" fmla="*/ 8 h 346"/>
                <a:gd name="T10" fmla="*/ 0 w 621"/>
                <a:gd name="T11" fmla="*/ 18 h 346"/>
                <a:gd name="T12" fmla="*/ 3 w 621"/>
                <a:gd name="T13" fmla="*/ 28 h 346"/>
                <a:gd name="T14" fmla="*/ 9 w 621"/>
                <a:gd name="T15" fmla="*/ 39 h 346"/>
                <a:gd name="T16" fmla="*/ 20 w 621"/>
                <a:gd name="T17" fmla="*/ 53 h 346"/>
                <a:gd name="T18" fmla="*/ 33 w 621"/>
                <a:gd name="T19" fmla="*/ 66 h 346"/>
                <a:gd name="T20" fmla="*/ 50 w 621"/>
                <a:gd name="T21" fmla="*/ 79 h 346"/>
                <a:gd name="T22" fmla="*/ 69 w 621"/>
                <a:gd name="T23" fmla="*/ 92 h 346"/>
                <a:gd name="T24" fmla="*/ 91 w 621"/>
                <a:gd name="T25" fmla="*/ 105 h 346"/>
                <a:gd name="T26" fmla="*/ 104 w 621"/>
                <a:gd name="T27" fmla="*/ 111 h 346"/>
                <a:gd name="T28" fmla="*/ 120 w 621"/>
                <a:gd name="T29" fmla="*/ 119 h 346"/>
                <a:gd name="T30" fmla="*/ 140 w 621"/>
                <a:gd name="T31" fmla="*/ 130 h 346"/>
                <a:gd name="T32" fmla="*/ 161 w 621"/>
                <a:gd name="T33" fmla="*/ 140 h 346"/>
                <a:gd name="T34" fmla="*/ 185 w 621"/>
                <a:gd name="T35" fmla="*/ 150 h 346"/>
                <a:gd name="T36" fmla="*/ 209 w 621"/>
                <a:gd name="T37" fmla="*/ 162 h 346"/>
                <a:gd name="T38" fmla="*/ 234 w 621"/>
                <a:gd name="T39" fmla="*/ 173 h 346"/>
                <a:gd name="T40" fmla="*/ 260 w 621"/>
                <a:gd name="T41" fmla="*/ 184 h 346"/>
                <a:gd name="T42" fmla="*/ 284 w 621"/>
                <a:gd name="T43" fmla="*/ 194 h 346"/>
                <a:gd name="T44" fmla="*/ 308 w 621"/>
                <a:gd name="T45" fmla="*/ 203 h 346"/>
                <a:gd name="T46" fmla="*/ 330 w 621"/>
                <a:gd name="T47" fmla="*/ 211 h 346"/>
                <a:gd name="T48" fmla="*/ 350 w 621"/>
                <a:gd name="T49" fmla="*/ 217 h 346"/>
                <a:gd name="T50" fmla="*/ 367 w 621"/>
                <a:gd name="T51" fmla="*/ 221 h 346"/>
                <a:gd name="T52" fmla="*/ 381 w 621"/>
                <a:gd name="T53" fmla="*/ 223 h 346"/>
                <a:gd name="T54" fmla="*/ 390 w 621"/>
                <a:gd name="T55" fmla="*/ 222 h 346"/>
                <a:gd name="T56" fmla="*/ 395 w 621"/>
                <a:gd name="T57" fmla="*/ 218 h 346"/>
                <a:gd name="T58" fmla="*/ 396 w 621"/>
                <a:gd name="T59" fmla="*/ 216 h 346"/>
                <a:gd name="T60" fmla="*/ 396 w 621"/>
                <a:gd name="T61" fmla="*/ 215 h 346"/>
                <a:gd name="T62" fmla="*/ 396 w 621"/>
                <a:gd name="T63" fmla="*/ 213 h 346"/>
                <a:gd name="T64" fmla="*/ 396 w 621"/>
                <a:gd name="T65" fmla="*/ 211 h 346"/>
                <a:gd name="T66" fmla="*/ 372 w 621"/>
                <a:gd name="T67" fmla="*/ 199 h 346"/>
                <a:gd name="T68" fmla="*/ 346 w 621"/>
                <a:gd name="T69" fmla="*/ 188 h 346"/>
                <a:gd name="T70" fmla="*/ 321 w 621"/>
                <a:gd name="T71" fmla="*/ 177 h 346"/>
                <a:gd name="T72" fmla="*/ 296 w 621"/>
                <a:gd name="T73" fmla="*/ 166 h 346"/>
                <a:gd name="T74" fmla="*/ 269 w 621"/>
                <a:gd name="T75" fmla="*/ 155 h 346"/>
                <a:gd name="T76" fmla="*/ 243 w 621"/>
                <a:gd name="T77" fmla="*/ 145 h 346"/>
                <a:gd name="T78" fmla="*/ 217 w 621"/>
                <a:gd name="T79" fmla="*/ 135 h 346"/>
                <a:gd name="T80" fmla="*/ 193 w 621"/>
                <a:gd name="T81" fmla="*/ 124 h 346"/>
                <a:gd name="T82" fmla="*/ 167 w 621"/>
                <a:gd name="T83" fmla="*/ 112 h 346"/>
                <a:gd name="T84" fmla="*/ 143 w 621"/>
                <a:gd name="T85" fmla="*/ 100 h 346"/>
                <a:gd name="T86" fmla="*/ 119 w 621"/>
                <a:gd name="T87" fmla="*/ 86 h 346"/>
                <a:gd name="T88" fmla="*/ 96 w 621"/>
                <a:gd name="T89" fmla="*/ 73 h 346"/>
                <a:gd name="T90" fmla="*/ 74 w 621"/>
                <a:gd name="T91" fmla="*/ 56 h 346"/>
                <a:gd name="T92" fmla="*/ 52 w 621"/>
                <a:gd name="T93" fmla="*/ 39 h 346"/>
                <a:gd name="T94" fmla="*/ 32 w 621"/>
                <a:gd name="T95" fmla="*/ 21 h 346"/>
                <a:gd name="T96" fmla="*/ 13 w 621"/>
                <a:gd name="T97" fmla="*/ 0 h 3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1"/>
                <a:gd name="T148" fmla="*/ 0 h 346"/>
                <a:gd name="T149" fmla="*/ 621 w 621"/>
                <a:gd name="T150" fmla="*/ 346 h 3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1" h="346">
                  <a:moveTo>
                    <a:pt x="21" y="0"/>
                  </a:moveTo>
                  <a:lnTo>
                    <a:pt x="14" y="2"/>
                  </a:lnTo>
                  <a:lnTo>
                    <a:pt x="10" y="5"/>
                  </a:lnTo>
                  <a:lnTo>
                    <a:pt x="6" y="8"/>
                  </a:lnTo>
                  <a:lnTo>
                    <a:pt x="3" y="13"/>
                  </a:lnTo>
                  <a:lnTo>
                    <a:pt x="0" y="28"/>
                  </a:lnTo>
                  <a:lnTo>
                    <a:pt x="5" y="44"/>
                  </a:lnTo>
                  <a:lnTo>
                    <a:pt x="14" y="61"/>
                  </a:lnTo>
                  <a:lnTo>
                    <a:pt x="31" y="82"/>
                  </a:lnTo>
                  <a:lnTo>
                    <a:pt x="51" y="102"/>
                  </a:lnTo>
                  <a:lnTo>
                    <a:pt x="79" y="122"/>
                  </a:lnTo>
                  <a:lnTo>
                    <a:pt x="108" y="143"/>
                  </a:lnTo>
                  <a:lnTo>
                    <a:pt x="142" y="163"/>
                  </a:lnTo>
                  <a:lnTo>
                    <a:pt x="163" y="172"/>
                  </a:lnTo>
                  <a:lnTo>
                    <a:pt x="188" y="185"/>
                  </a:lnTo>
                  <a:lnTo>
                    <a:pt x="219" y="201"/>
                  </a:lnTo>
                  <a:lnTo>
                    <a:pt x="253" y="217"/>
                  </a:lnTo>
                  <a:lnTo>
                    <a:pt x="290" y="233"/>
                  </a:lnTo>
                  <a:lnTo>
                    <a:pt x="328" y="251"/>
                  </a:lnTo>
                  <a:lnTo>
                    <a:pt x="367" y="269"/>
                  </a:lnTo>
                  <a:lnTo>
                    <a:pt x="407" y="285"/>
                  </a:lnTo>
                  <a:lnTo>
                    <a:pt x="446" y="301"/>
                  </a:lnTo>
                  <a:lnTo>
                    <a:pt x="483" y="315"/>
                  </a:lnTo>
                  <a:lnTo>
                    <a:pt x="518" y="327"/>
                  </a:lnTo>
                  <a:lnTo>
                    <a:pt x="549" y="336"/>
                  </a:lnTo>
                  <a:lnTo>
                    <a:pt x="575" y="343"/>
                  </a:lnTo>
                  <a:lnTo>
                    <a:pt x="597" y="346"/>
                  </a:lnTo>
                  <a:lnTo>
                    <a:pt x="612" y="344"/>
                  </a:lnTo>
                  <a:lnTo>
                    <a:pt x="620" y="338"/>
                  </a:lnTo>
                  <a:lnTo>
                    <a:pt x="621" y="335"/>
                  </a:lnTo>
                  <a:lnTo>
                    <a:pt x="621" y="333"/>
                  </a:lnTo>
                  <a:lnTo>
                    <a:pt x="621" y="330"/>
                  </a:lnTo>
                  <a:lnTo>
                    <a:pt x="621" y="328"/>
                  </a:lnTo>
                  <a:lnTo>
                    <a:pt x="583" y="309"/>
                  </a:lnTo>
                  <a:lnTo>
                    <a:pt x="542" y="291"/>
                  </a:lnTo>
                  <a:lnTo>
                    <a:pt x="504" y="275"/>
                  </a:lnTo>
                  <a:lnTo>
                    <a:pt x="464" y="258"/>
                  </a:lnTo>
                  <a:lnTo>
                    <a:pt x="422" y="241"/>
                  </a:lnTo>
                  <a:lnTo>
                    <a:pt x="381" y="225"/>
                  </a:lnTo>
                  <a:lnTo>
                    <a:pt x="341" y="209"/>
                  </a:lnTo>
                  <a:lnTo>
                    <a:pt x="303" y="192"/>
                  </a:lnTo>
                  <a:lnTo>
                    <a:pt x="262" y="174"/>
                  </a:lnTo>
                  <a:lnTo>
                    <a:pt x="224" y="155"/>
                  </a:lnTo>
                  <a:lnTo>
                    <a:pt x="187" y="134"/>
                  </a:lnTo>
                  <a:lnTo>
                    <a:pt x="151" y="113"/>
                  </a:lnTo>
                  <a:lnTo>
                    <a:pt x="116" y="87"/>
                  </a:lnTo>
                  <a:lnTo>
                    <a:pt x="82" y="61"/>
                  </a:lnTo>
                  <a:lnTo>
                    <a:pt x="50" y="3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545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reeform 14"/>
            <p:cNvSpPr>
              <a:spLocks noChangeAspect="1"/>
            </p:cNvSpPr>
            <p:nvPr/>
          </p:nvSpPr>
          <p:spPr bwMode="auto">
            <a:xfrm rot="10800000">
              <a:off x="7315" y="1951"/>
              <a:ext cx="308" cy="158"/>
            </a:xfrm>
            <a:custGeom>
              <a:avLst/>
              <a:gdLst>
                <a:gd name="T0" fmla="*/ 116 w 484"/>
                <a:gd name="T1" fmla="*/ 36 h 246"/>
                <a:gd name="T2" fmla="*/ 96 w 484"/>
                <a:gd name="T3" fmla="*/ 26 h 246"/>
                <a:gd name="T4" fmla="*/ 76 w 484"/>
                <a:gd name="T5" fmla="*/ 17 h 246"/>
                <a:gd name="T6" fmla="*/ 55 w 484"/>
                <a:gd name="T7" fmla="*/ 10 h 246"/>
                <a:gd name="T8" fmla="*/ 37 w 484"/>
                <a:gd name="T9" fmla="*/ 6 h 246"/>
                <a:gd name="T10" fmla="*/ 22 w 484"/>
                <a:gd name="T11" fmla="*/ 3 h 246"/>
                <a:gd name="T12" fmla="*/ 9 w 484"/>
                <a:gd name="T13" fmla="*/ 1 h 246"/>
                <a:gd name="T14" fmla="*/ 2 w 484"/>
                <a:gd name="T15" fmla="*/ 0 h 246"/>
                <a:gd name="T16" fmla="*/ 0 w 484"/>
                <a:gd name="T17" fmla="*/ 1 h 246"/>
                <a:gd name="T18" fmla="*/ 10 w 484"/>
                <a:gd name="T19" fmla="*/ 2 h 246"/>
                <a:gd name="T20" fmla="*/ 22 w 484"/>
                <a:gd name="T21" fmla="*/ 5 h 246"/>
                <a:gd name="T22" fmla="*/ 35 w 484"/>
                <a:gd name="T23" fmla="*/ 9 h 246"/>
                <a:gd name="T24" fmla="*/ 50 w 484"/>
                <a:gd name="T25" fmla="*/ 14 h 246"/>
                <a:gd name="T26" fmla="*/ 66 w 484"/>
                <a:gd name="T27" fmla="*/ 21 h 246"/>
                <a:gd name="T28" fmla="*/ 82 w 484"/>
                <a:gd name="T29" fmla="*/ 28 h 246"/>
                <a:gd name="T30" fmla="*/ 98 w 484"/>
                <a:gd name="T31" fmla="*/ 37 h 246"/>
                <a:gd name="T32" fmla="*/ 116 w 484"/>
                <a:gd name="T33" fmla="*/ 46 h 246"/>
                <a:gd name="T34" fmla="*/ 123 w 484"/>
                <a:gd name="T35" fmla="*/ 51 h 246"/>
                <a:gd name="T36" fmla="*/ 133 w 484"/>
                <a:gd name="T37" fmla="*/ 57 h 246"/>
                <a:gd name="T38" fmla="*/ 144 w 484"/>
                <a:gd name="T39" fmla="*/ 63 h 246"/>
                <a:gd name="T40" fmla="*/ 158 w 484"/>
                <a:gd name="T41" fmla="*/ 71 h 246"/>
                <a:gd name="T42" fmla="*/ 173 w 484"/>
                <a:gd name="T43" fmla="*/ 80 h 246"/>
                <a:gd name="T44" fmla="*/ 188 w 484"/>
                <a:gd name="T45" fmla="*/ 90 h 246"/>
                <a:gd name="T46" fmla="*/ 205 w 484"/>
                <a:gd name="T47" fmla="*/ 99 h 246"/>
                <a:gd name="T48" fmla="*/ 221 w 484"/>
                <a:gd name="T49" fmla="*/ 109 h 246"/>
                <a:gd name="T50" fmla="*/ 237 w 484"/>
                <a:gd name="T51" fmla="*/ 118 h 246"/>
                <a:gd name="T52" fmla="*/ 253 w 484"/>
                <a:gd name="T53" fmla="*/ 127 h 246"/>
                <a:gd name="T54" fmla="*/ 267 w 484"/>
                <a:gd name="T55" fmla="*/ 136 h 246"/>
                <a:gd name="T56" fmla="*/ 279 w 484"/>
                <a:gd name="T57" fmla="*/ 143 h 246"/>
                <a:gd name="T58" fmla="*/ 291 w 484"/>
                <a:gd name="T59" fmla="*/ 148 h 246"/>
                <a:gd name="T60" fmla="*/ 299 w 484"/>
                <a:gd name="T61" fmla="*/ 154 h 246"/>
                <a:gd name="T62" fmla="*/ 305 w 484"/>
                <a:gd name="T63" fmla="*/ 157 h 246"/>
                <a:gd name="T64" fmla="*/ 308 w 484"/>
                <a:gd name="T65" fmla="*/ 158 h 246"/>
                <a:gd name="T66" fmla="*/ 295 w 484"/>
                <a:gd name="T67" fmla="*/ 148 h 246"/>
                <a:gd name="T68" fmla="*/ 282 w 484"/>
                <a:gd name="T69" fmla="*/ 139 h 246"/>
                <a:gd name="T70" fmla="*/ 267 w 484"/>
                <a:gd name="T71" fmla="*/ 130 h 246"/>
                <a:gd name="T72" fmla="*/ 253 w 484"/>
                <a:gd name="T73" fmla="*/ 122 h 246"/>
                <a:gd name="T74" fmla="*/ 240 w 484"/>
                <a:gd name="T75" fmla="*/ 112 h 246"/>
                <a:gd name="T76" fmla="*/ 225 w 484"/>
                <a:gd name="T77" fmla="*/ 103 h 246"/>
                <a:gd name="T78" fmla="*/ 212 w 484"/>
                <a:gd name="T79" fmla="*/ 95 h 246"/>
                <a:gd name="T80" fmla="*/ 199 w 484"/>
                <a:gd name="T81" fmla="*/ 87 h 246"/>
                <a:gd name="T82" fmla="*/ 186 w 484"/>
                <a:gd name="T83" fmla="*/ 78 h 246"/>
                <a:gd name="T84" fmla="*/ 174 w 484"/>
                <a:gd name="T85" fmla="*/ 71 h 246"/>
                <a:gd name="T86" fmla="*/ 163 w 484"/>
                <a:gd name="T87" fmla="*/ 64 h 246"/>
                <a:gd name="T88" fmla="*/ 151 w 484"/>
                <a:gd name="T89" fmla="*/ 57 h 246"/>
                <a:gd name="T90" fmla="*/ 141 w 484"/>
                <a:gd name="T91" fmla="*/ 51 h 246"/>
                <a:gd name="T92" fmla="*/ 132 w 484"/>
                <a:gd name="T93" fmla="*/ 46 h 246"/>
                <a:gd name="T94" fmla="*/ 124 w 484"/>
                <a:gd name="T95" fmla="*/ 40 h 246"/>
                <a:gd name="T96" fmla="*/ 116 w 484"/>
                <a:gd name="T97" fmla="*/ 36 h 2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4"/>
                <a:gd name="T148" fmla="*/ 0 h 246"/>
                <a:gd name="T149" fmla="*/ 484 w 484"/>
                <a:gd name="T150" fmla="*/ 246 h 2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4" h="246">
                  <a:moveTo>
                    <a:pt x="183" y="56"/>
                  </a:moveTo>
                  <a:lnTo>
                    <a:pt x="151" y="40"/>
                  </a:lnTo>
                  <a:lnTo>
                    <a:pt x="119" y="27"/>
                  </a:lnTo>
                  <a:lnTo>
                    <a:pt x="87" y="16"/>
                  </a:lnTo>
                  <a:lnTo>
                    <a:pt x="58" y="10"/>
                  </a:lnTo>
                  <a:lnTo>
                    <a:pt x="34" y="5"/>
                  </a:lnTo>
                  <a:lnTo>
                    <a:pt x="14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6" y="3"/>
                  </a:lnTo>
                  <a:lnTo>
                    <a:pt x="34" y="8"/>
                  </a:lnTo>
                  <a:lnTo>
                    <a:pt x="55" y="14"/>
                  </a:lnTo>
                  <a:lnTo>
                    <a:pt x="79" y="22"/>
                  </a:lnTo>
                  <a:lnTo>
                    <a:pt x="103" y="32"/>
                  </a:lnTo>
                  <a:lnTo>
                    <a:pt x="129" y="43"/>
                  </a:lnTo>
                  <a:lnTo>
                    <a:pt x="154" y="58"/>
                  </a:lnTo>
                  <a:lnTo>
                    <a:pt x="182" y="72"/>
                  </a:lnTo>
                  <a:lnTo>
                    <a:pt x="193" y="79"/>
                  </a:lnTo>
                  <a:lnTo>
                    <a:pt x="209" y="88"/>
                  </a:lnTo>
                  <a:lnTo>
                    <a:pt x="227" y="98"/>
                  </a:lnTo>
                  <a:lnTo>
                    <a:pt x="248" y="111"/>
                  </a:lnTo>
                  <a:lnTo>
                    <a:pt x="272" y="125"/>
                  </a:lnTo>
                  <a:lnTo>
                    <a:pt x="296" y="140"/>
                  </a:lnTo>
                  <a:lnTo>
                    <a:pt x="322" y="154"/>
                  </a:lnTo>
                  <a:lnTo>
                    <a:pt x="348" y="169"/>
                  </a:lnTo>
                  <a:lnTo>
                    <a:pt x="373" y="183"/>
                  </a:lnTo>
                  <a:lnTo>
                    <a:pt x="398" y="198"/>
                  </a:lnTo>
                  <a:lnTo>
                    <a:pt x="420" y="211"/>
                  </a:lnTo>
                  <a:lnTo>
                    <a:pt x="439" y="222"/>
                  </a:lnTo>
                  <a:lnTo>
                    <a:pt x="457" y="231"/>
                  </a:lnTo>
                  <a:lnTo>
                    <a:pt x="470" y="239"/>
                  </a:lnTo>
                  <a:lnTo>
                    <a:pt x="480" y="244"/>
                  </a:lnTo>
                  <a:lnTo>
                    <a:pt x="484" y="246"/>
                  </a:lnTo>
                  <a:lnTo>
                    <a:pt x="464" y="231"/>
                  </a:lnTo>
                  <a:lnTo>
                    <a:pt x="443" y="217"/>
                  </a:lnTo>
                  <a:lnTo>
                    <a:pt x="420" y="202"/>
                  </a:lnTo>
                  <a:lnTo>
                    <a:pt x="398" y="190"/>
                  </a:lnTo>
                  <a:lnTo>
                    <a:pt x="377" y="175"/>
                  </a:lnTo>
                  <a:lnTo>
                    <a:pt x="354" y="161"/>
                  </a:lnTo>
                  <a:lnTo>
                    <a:pt x="333" y="148"/>
                  </a:lnTo>
                  <a:lnTo>
                    <a:pt x="312" y="135"/>
                  </a:lnTo>
                  <a:lnTo>
                    <a:pt x="293" y="122"/>
                  </a:lnTo>
                  <a:lnTo>
                    <a:pt x="274" y="111"/>
                  </a:lnTo>
                  <a:lnTo>
                    <a:pt x="256" y="100"/>
                  </a:lnTo>
                  <a:lnTo>
                    <a:pt x="238" y="88"/>
                  </a:lnTo>
                  <a:lnTo>
                    <a:pt x="222" y="79"/>
                  </a:lnTo>
                  <a:lnTo>
                    <a:pt x="208" y="71"/>
                  </a:lnTo>
                  <a:lnTo>
                    <a:pt x="195" y="63"/>
                  </a:lnTo>
                  <a:lnTo>
                    <a:pt x="183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15"/>
            <p:cNvSpPr>
              <a:spLocks noChangeAspect="1"/>
            </p:cNvSpPr>
            <p:nvPr/>
          </p:nvSpPr>
          <p:spPr bwMode="auto">
            <a:xfrm rot="10800000">
              <a:off x="6729" y="1551"/>
              <a:ext cx="260" cy="232"/>
            </a:xfrm>
            <a:custGeom>
              <a:avLst/>
              <a:gdLst>
                <a:gd name="T0" fmla="*/ 1 w 408"/>
                <a:gd name="T1" fmla="*/ 51 h 360"/>
                <a:gd name="T2" fmla="*/ 0 w 408"/>
                <a:gd name="T3" fmla="*/ 41 h 360"/>
                <a:gd name="T4" fmla="*/ 4 w 408"/>
                <a:gd name="T5" fmla="*/ 30 h 360"/>
                <a:gd name="T6" fmla="*/ 11 w 408"/>
                <a:gd name="T7" fmla="*/ 22 h 360"/>
                <a:gd name="T8" fmla="*/ 22 w 408"/>
                <a:gd name="T9" fmla="*/ 17 h 360"/>
                <a:gd name="T10" fmla="*/ 96 w 408"/>
                <a:gd name="T11" fmla="*/ 1 h 360"/>
                <a:gd name="T12" fmla="*/ 102 w 408"/>
                <a:gd name="T13" fmla="*/ 0 h 360"/>
                <a:gd name="T14" fmla="*/ 109 w 408"/>
                <a:gd name="T15" fmla="*/ 0 h 360"/>
                <a:gd name="T16" fmla="*/ 116 w 408"/>
                <a:gd name="T17" fmla="*/ 0 h 360"/>
                <a:gd name="T18" fmla="*/ 124 w 408"/>
                <a:gd name="T19" fmla="*/ 0 h 360"/>
                <a:gd name="T20" fmla="*/ 131 w 408"/>
                <a:gd name="T21" fmla="*/ 1 h 360"/>
                <a:gd name="T22" fmla="*/ 139 w 408"/>
                <a:gd name="T23" fmla="*/ 2 h 360"/>
                <a:gd name="T24" fmla="*/ 146 w 408"/>
                <a:gd name="T25" fmla="*/ 4 h 360"/>
                <a:gd name="T26" fmla="*/ 152 w 408"/>
                <a:gd name="T27" fmla="*/ 6 h 360"/>
                <a:gd name="T28" fmla="*/ 235 w 408"/>
                <a:gd name="T29" fmla="*/ 37 h 360"/>
                <a:gd name="T30" fmla="*/ 245 w 408"/>
                <a:gd name="T31" fmla="*/ 44 h 360"/>
                <a:gd name="T32" fmla="*/ 254 w 408"/>
                <a:gd name="T33" fmla="*/ 54 h 360"/>
                <a:gd name="T34" fmla="*/ 259 w 408"/>
                <a:gd name="T35" fmla="*/ 65 h 360"/>
                <a:gd name="T36" fmla="*/ 260 w 408"/>
                <a:gd name="T37" fmla="*/ 77 h 360"/>
                <a:gd name="T38" fmla="*/ 252 w 408"/>
                <a:gd name="T39" fmla="*/ 143 h 360"/>
                <a:gd name="T40" fmla="*/ 249 w 408"/>
                <a:gd name="T41" fmla="*/ 155 h 360"/>
                <a:gd name="T42" fmla="*/ 243 w 408"/>
                <a:gd name="T43" fmla="*/ 167 h 360"/>
                <a:gd name="T44" fmla="*/ 235 w 408"/>
                <a:gd name="T45" fmla="*/ 179 h 360"/>
                <a:gd name="T46" fmla="*/ 226 w 408"/>
                <a:gd name="T47" fmla="*/ 187 h 360"/>
                <a:gd name="T48" fmla="*/ 171 w 408"/>
                <a:gd name="T49" fmla="*/ 227 h 360"/>
                <a:gd name="T50" fmla="*/ 166 w 408"/>
                <a:gd name="T51" fmla="*/ 230 h 360"/>
                <a:gd name="T52" fmla="*/ 161 w 408"/>
                <a:gd name="T53" fmla="*/ 231 h 360"/>
                <a:gd name="T54" fmla="*/ 154 w 408"/>
                <a:gd name="T55" fmla="*/ 232 h 360"/>
                <a:gd name="T56" fmla="*/ 148 w 408"/>
                <a:gd name="T57" fmla="*/ 232 h 360"/>
                <a:gd name="T58" fmla="*/ 142 w 408"/>
                <a:gd name="T59" fmla="*/ 231 h 360"/>
                <a:gd name="T60" fmla="*/ 136 w 408"/>
                <a:gd name="T61" fmla="*/ 230 h 360"/>
                <a:gd name="T62" fmla="*/ 129 w 408"/>
                <a:gd name="T63" fmla="*/ 227 h 360"/>
                <a:gd name="T64" fmla="*/ 124 w 408"/>
                <a:gd name="T65" fmla="*/ 224 h 360"/>
                <a:gd name="T66" fmla="*/ 55 w 408"/>
                <a:gd name="T67" fmla="*/ 169 h 360"/>
                <a:gd name="T68" fmla="*/ 50 w 408"/>
                <a:gd name="T69" fmla="*/ 165 h 360"/>
                <a:gd name="T70" fmla="*/ 45 w 408"/>
                <a:gd name="T71" fmla="*/ 160 h 360"/>
                <a:gd name="T72" fmla="*/ 41 w 408"/>
                <a:gd name="T73" fmla="*/ 153 h 360"/>
                <a:gd name="T74" fmla="*/ 36 w 408"/>
                <a:gd name="T75" fmla="*/ 147 h 360"/>
                <a:gd name="T76" fmla="*/ 32 w 408"/>
                <a:gd name="T77" fmla="*/ 141 h 360"/>
                <a:gd name="T78" fmla="*/ 29 w 408"/>
                <a:gd name="T79" fmla="*/ 135 h 360"/>
                <a:gd name="T80" fmla="*/ 26 w 408"/>
                <a:gd name="T81" fmla="*/ 128 h 360"/>
                <a:gd name="T82" fmla="*/ 24 w 408"/>
                <a:gd name="T83" fmla="*/ 122 h 360"/>
                <a:gd name="T84" fmla="*/ 1 w 408"/>
                <a:gd name="T85" fmla="*/ 51 h 36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08"/>
                <a:gd name="T130" fmla="*/ 0 h 360"/>
                <a:gd name="T131" fmla="*/ 408 w 408"/>
                <a:gd name="T132" fmla="*/ 360 h 36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08" h="360">
                  <a:moveTo>
                    <a:pt x="2" y="79"/>
                  </a:moveTo>
                  <a:lnTo>
                    <a:pt x="0" y="63"/>
                  </a:lnTo>
                  <a:lnTo>
                    <a:pt x="7" y="47"/>
                  </a:lnTo>
                  <a:lnTo>
                    <a:pt x="18" y="34"/>
                  </a:lnTo>
                  <a:lnTo>
                    <a:pt x="34" y="27"/>
                  </a:lnTo>
                  <a:lnTo>
                    <a:pt x="150" y="2"/>
                  </a:lnTo>
                  <a:lnTo>
                    <a:pt x="160" y="0"/>
                  </a:lnTo>
                  <a:lnTo>
                    <a:pt x="171" y="0"/>
                  </a:lnTo>
                  <a:lnTo>
                    <a:pt x="182" y="0"/>
                  </a:lnTo>
                  <a:lnTo>
                    <a:pt x="195" y="0"/>
                  </a:lnTo>
                  <a:lnTo>
                    <a:pt x="206" y="2"/>
                  </a:lnTo>
                  <a:lnTo>
                    <a:pt x="218" y="3"/>
                  </a:lnTo>
                  <a:lnTo>
                    <a:pt x="229" y="6"/>
                  </a:lnTo>
                  <a:lnTo>
                    <a:pt x="239" y="10"/>
                  </a:lnTo>
                  <a:lnTo>
                    <a:pt x="369" y="58"/>
                  </a:lnTo>
                  <a:lnTo>
                    <a:pt x="385" y="68"/>
                  </a:lnTo>
                  <a:lnTo>
                    <a:pt x="398" y="84"/>
                  </a:lnTo>
                  <a:lnTo>
                    <a:pt x="406" y="101"/>
                  </a:lnTo>
                  <a:lnTo>
                    <a:pt x="408" y="119"/>
                  </a:lnTo>
                  <a:lnTo>
                    <a:pt x="395" y="222"/>
                  </a:lnTo>
                  <a:lnTo>
                    <a:pt x="390" y="240"/>
                  </a:lnTo>
                  <a:lnTo>
                    <a:pt x="382" y="259"/>
                  </a:lnTo>
                  <a:lnTo>
                    <a:pt x="369" y="277"/>
                  </a:lnTo>
                  <a:lnTo>
                    <a:pt x="355" y="290"/>
                  </a:lnTo>
                  <a:lnTo>
                    <a:pt x="269" y="352"/>
                  </a:lnTo>
                  <a:lnTo>
                    <a:pt x="261" y="357"/>
                  </a:lnTo>
                  <a:lnTo>
                    <a:pt x="252" y="359"/>
                  </a:lnTo>
                  <a:lnTo>
                    <a:pt x="242" y="360"/>
                  </a:lnTo>
                  <a:lnTo>
                    <a:pt x="232" y="360"/>
                  </a:lnTo>
                  <a:lnTo>
                    <a:pt x="223" y="359"/>
                  </a:lnTo>
                  <a:lnTo>
                    <a:pt x="213" y="357"/>
                  </a:lnTo>
                  <a:lnTo>
                    <a:pt x="203" y="352"/>
                  </a:lnTo>
                  <a:lnTo>
                    <a:pt x="195" y="347"/>
                  </a:lnTo>
                  <a:lnTo>
                    <a:pt x="87" y="262"/>
                  </a:lnTo>
                  <a:lnTo>
                    <a:pt x="79" y="256"/>
                  </a:lnTo>
                  <a:lnTo>
                    <a:pt x="71" y="248"/>
                  </a:lnTo>
                  <a:lnTo>
                    <a:pt x="65" y="238"/>
                  </a:lnTo>
                  <a:lnTo>
                    <a:pt x="57" y="228"/>
                  </a:lnTo>
                  <a:lnTo>
                    <a:pt x="50" y="219"/>
                  </a:lnTo>
                  <a:lnTo>
                    <a:pt x="45" y="209"/>
                  </a:lnTo>
                  <a:lnTo>
                    <a:pt x="41" y="199"/>
                  </a:lnTo>
                  <a:lnTo>
                    <a:pt x="37" y="190"/>
                  </a:lnTo>
                  <a:lnTo>
                    <a:pt x="2" y="79"/>
                  </a:lnTo>
                  <a:close/>
                </a:path>
              </a:pathLst>
            </a:custGeom>
            <a:solidFill>
              <a:srgbClr val="D11C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16"/>
            <p:cNvSpPr>
              <a:spLocks noChangeAspect="1"/>
            </p:cNvSpPr>
            <p:nvPr/>
          </p:nvSpPr>
          <p:spPr bwMode="auto">
            <a:xfrm rot="10800000">
              <a:off x="6724" y="1627"/>
              <a:ext cx="260" cy="138"/>
            </a:xfrm>
            <a:custGeom>
              <a:avLst/>
              <a:gdLst>
                <a:gd name="T0" fmla="*/ 247 w 408"/>
                <a:gd name="T1" fmla="*/ 124 h 214"/>
                <a:gd name="T2" fmla="*/ 260 w 408"/>
                <a:gd name="T3" fmla="*/ 84 h 214"/>
                <a:gd name="T4" fmla="*/ 257 w 408"/>
                <a:gd name="T5" fmla="*/ 80 h 214"/>
                <a:gd name="T6" fmla="*/ 255 w 408"/>
                <a:gd name="T7" fmla="*/ 75 h 214"/>
                <a:gd name="T8" fmla="*/ 249 w 408"/>
                <a:gd name="T9" fmla="*/ 72 h 214"/>
                <a:gd name="T10" fmla="*/ 242 w 408"/>
                <a:gd name="T11" fmla="*/ 66 h 214"/>
                <a:gd name="T12" fmla="*/ 235 w 408"/>
                <a:gd name="T13" fmla="*/ 62 h 214"/>
                <a:gd name="T14" fmla="*/ 227 w 408"/>
                <a:gd name="T15" fmla="*/ 58 h 214"/>
                <a:gd name="T16" fmla="*/ 220 w 408"/>
                <a:gd name="T17" fmla="*/ 55 h 214"/>
                <a:gd name="T18" fmla="*/ 213 w 408"/>
                <a:gd name="T19" fmla="*/ 52 h 214"/>
                <a:gd name="T20" fmla="*/ 133 w 408"/>
                <a:gd name="T21" fmla="*/ 17 h 214"/>
                <a:gd name="T22" fmla="*/ 126 w 408"/>
                <a:gd name="T23" fmla="*/ 14 h 214"/>
                <a:gd name="T24" fmla="*/ 120 w 408"/>
                <a:gd name="T25" fmla="*/ 12 h 214"/>
                <a:gd name="T26" fmla="*/ 113 w 408"/>
                <a:gd name="T27" fmla="*/ 9 h 214"/>
                <a:gd name="T28" fmla="*/ 106 w 408"/>
                <a:gd name="T29" fmla="*/ 7 h 214"/>
                <a:gd name="T30" fmla="*/ 99 w 408"/>
                <a:gd name="T31" fmla="*/ 5 h 214"/>
                <a:gd name="T32" fmla="*/ 92 w 408"/>
                <a:gd name="T33" fmla="*/ 4 h 214"/>
                <a:gd name="T34" fmla="*/ 85 w 408"/>
                <a:gd name="T35" fmla="*/ 3 h 214"/>
                <a:gd name="T36" fmla="*/ 80 w 408"/>
                <a:gd name="T37" fmla="*/ 3 h 214"/>
                <a:gd name="T38" fmla="*/ 15 w 408"/>
                <a:gd name="T39" fmla="*/ 0 h 214"/>
                <a:gd name="T40" fmla="*/ 8 w 408"/>
                <a:gd name="T41" fmla="*/ 0 h 214"/>
                <a:gd name="T42" fmla="*/ 4 w 408"/>
                <a:gd name="T43" fmla="*/ 2 h 214"/>
                <a:gd name="T44" fmla="*/ 1 w 408"/>
                <a:gd name="T45" fmla="*/ 5 h 214"/>
                <a:gd name="T46" fmla="*/ 0 w 408"/>
                <a:gd name="T47" fmla="*/ 9 h 214"/>
                <a:gd name="T48" fmla="*/ 16 w 408"/>
                <a:gd name="T49" fmla="*/ 17 h 214"/>
                <a:gd name="T50" fmla="*/ 31 w 408"/>
                <a:gd name="T51" fmla="*/ 25 h 214"/>
                <a:gd name="T52" fmla="*/ 47 w 408"/>
                <a:gd name="T53" fmla="*/ 33 h 214"/>
                <a:gd name="T54" fmla="*/ 61 w 408"/>
                <a:gd name="T55" fmla="*/ 41 h 214"/>
                <a:gd name="T56" fmla="*/ 76 w 408"/>
                <a:gd name="T57" fmla="*/ 49 h 214"/>
                <a:gd name="T58" fmla="*/ 92 w 408"/>
                <a:gd name="T59" fmla="*/ 57 h 214"/>
                <a:gd name="T60" fmla="*/ 107 w 408"/>
                <a:gd name="T61" fmla="*/ 64 h 214"/>
                <a:gd name="T62" fmla="*/ 122 w 408"/>
                <a:gd name="T63" fmla="*/ 73 h 214"/>
                <a:gd name="T64" fmla="*/ 138 w 408"/>
                <a:gd name="T65" fmla="*/ 81 h 214"/>
                <a:gd name="T66" fmla="*/ 153 w 408"/>
                <a:gd name="T67" fmla="*/ 89 h 214"/>
                <a:gd name="T68" fmla="*/ 168 w 408"/>
                <a:gd name="T69" fmla="*/ 97 h 214"/>
                <a:gd name="T70" fmla="*/ 184 w 408"/>
                <a:gd name="T71" fmla="*/ 106 h 214"/>
                <a:gd name="T72" fmla="*/ 198 w 408"/>
                <a:gd name="T73" fmla="*/ 113 h 214"/>
                <a:gd name="T74" fmla="*/ 213 w 408"/>
                <a:gd name="T75" fmla="*/ 121 h 214"/>
                <a:gd name="T76" fmla="*/ 229 w 408"/>
                <a:gd name="T77" fmla="*/ 130 h 214"/>
                <a:gd name="T78" fmla="*/ 245 w 408"/>
                <a:gd name="T79" fmla="*/ 138 h 214"/>
                <a:gd name="T80" fmla="*/ 245 w 408"/>
                <a:gd name="T81" fmla="*/ 135 h 214"/>
                <a:gd name="T82" fmla="*/ 247 w 408"/>
                <a:gd name="T83" fmla="*/ 131 h 214"/>
                <a:gd name="T84" fmla="*/ 247 w 408"/>
                <a:gd name="T85" fmla="*/ 128 h 214"/>
                <a:gd name="T86" fmla="*/ 247 w 408"/>
                <a:gd name="T87" fmla="*/ 124 h 21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"/>
                <a:gd name="T133" fmla="*/ 0 h 214"/>
                <a:gd name="T134" fmla="*/ 408 w 408"/>
                <a:gd name="T135" fmla="*/ 214 h 21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" h="214">
                  <a:moveTo>
                    <a:pt x="388" y="193"/>
                  </a:moveTo>
                  <a:lnTo>
                    <a:pt x="408" y="130"/>
                  </a:lnTo>
                  <a:lnTo>
                    <a:pt x="404" y="124"/>
                  </a:lnTo>
                  <a:lnTo>
                    <a:pt x="400" y="117"/>
                  </a:lnTo>
                  <a:lnTo>
                    <a:pt x="390" y="111"/>
                  </a:lnTo>
                  <a:lnTo>
                    <a:pt x="380" y="103"/>
                  </a:lnTo>
                  <a:lnTo>
                    <a:pt x="369" y="96"/>
                  </a:lnTo>
                  <a:lnTo>
                    <a:pt x="356" y="90"/>
                  </a:lnTo>
                  <a:lnTo>
                    <a:pt x="345" y="85"/>
                  </a:lnTo>
                  <a:lnTo>
                    <a:pt x="335" y="80"/>
                  </a:lnTo>
                  <a:lnTo>
                    <a:pt x="208" y="26"/>
                  </a:lnTo>
                  <a:lnTo>
                    <a:pt x="198" y="21"/>
                  </a:lnTo>
                  <a:lnTo>
                    <a:pt x="189" y="18"/>
                  </a:lnTo>
                  <a:lnTo>
                    <a:pt x="178" y="14"/>
                  </a:lnTo>
                  <a:lnTo>
                    <a:pt x="166" y="11"/>
                  </a:lnTo>
                  <a:lnTo>
                    <a:pt x="155" y="8"/>
                  </a:lnTo>
                  <a:lnTo>
                    <a:pt x="144" y="6"/>
                  </a:lnTo>
                  <a:lnTo>
                    <a:pt x="134" y="5"/>
                  </a:lnTo>
                  <a:lnTo>
                    <a:pt x="126" y="5"/>
                  </a:lnTo>
                  <a:lnTo>
                    <a:pt x="23" y="0"/>
                  </a:lnTo>
                  <a:lnTo>
                    <a:pt x="13" y="0"/>
                  </a:lnTo>
                  <a:lnTo>
                    <a:pt x="7" y="3"/>
                  </a:lnTo>
                  <a:lnTo>
                    <a:pt x="2" y="8"/>
                  </a:lnTo>
                  <a:lnTo>
                    <a:pt x="0" y="14"/>
                  </a:lnTo>
                  <a:lnTo>
                    <a:pt x="25" y="27"/>
                  </a:lnTo>
                  <a:lnTo>
                    <a:pt x="49" y="39"/>
                  </a:lnTo>
                  <a:lnTo>
                    <a:pt x="73" y="51"/>
                  </a:lnTo>
                  <a:lnTo>
                    <a:pt x="95" y="63"/>
                  </a:lnTo>
                  <a:lnTo>
                    <a:pt x="120" y="76"/>
                  </a:lnTo>
                  <a:lnTo>
                    <a:pt x="144" y="88"/>
                  </a:lnTo>
                  <a:lnTo>
                    <a:pt x="168" y="100"/>
                  </a:lnTo>
                  <a:lnTo>
                    <a:pt x="192" y="113"/>
                  </a:lnTo>
                  <a:lnTo>
                    <a:pt x="216" y="125"/>
                  </a:lnTo>
                  <a:lnTo>
                    <a:pt x="240" y="138"/>
                  </a:lnTo>
                  <a:lnTo>
                    <a:pt x="264" y="151"/>
                  </a:lnTo>
                  <a:lnTo>
                    <a:pt x="289" y="164"/>
                  </a:lnTo>
                  <a:lnTo>
                    <a:pt x="311" y="175"/>
                  </a:lnTo>
                  <a:lnTo>
                    <a:pt x="335" y="188"/>
                  </a:lnTo>
                  <a:lnTo>
                    <a:pt x="359" y="201"/>
                  </a:lnTo>
                  <a:lnTo>
                    <a:pt x="384" y="214"/>
                  </a:lnTo>
                  <a:lnTo>
                    <a:pt x="385" y="209"/>
                  </a:lnTo>
                  <a:lnTo>
                    <a:pt x="388" y="203"/>
                  </a:lnTo>
                  <a:lnTo>
                    <a:pt x="388" y="198"/>
                  </a:lnTo>
                  <a:lnTo>
                    <a:pt x="388" y="193"/>
                  </a:lnTo>
                  <a:close/>
                </a:path>
              </a:pathLst>
            </a:custGeom>
            <a:solidFill>
              <a:srgbClr val="A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17"/>
            <p:cNvSpPr>
              <a:spLocks noChangeAspect="1"/>
            </p:cNvSpPr>
            <p:nvPr/>
          </p:nvSpPr>
          <p:spPr bwMode="auto">
            <a:xfrm rot="10800000">
              <a:off x="6738" y="1573"/>
              <a:ext cx="242" cy="186"/>
            </a:xfrm>
            <a:custGeom>
              <a:avLst/>
              <a:gdLst>
                <a:gd name="T0" fmla="*/ 0 w 380"/>
                <a:gd name="T1" fmla="*/ 0 h 287"/>
                <a:gd name="T2" fmla="*/ 0 w 380"/>
                <a:gd name="T3" fmla="*/ 2 h 287"/>
                <a:gd name="T4" fmla="*/ 1 w 380"/>
                <a:gd name="T5" fmla="*/ 3 h 287"/>
                <a:gd name="T6" fmla="*/ 2 w 380"/>
                <a:gd name="T7" fmla="*/ 5 h 287"/>
                <a:gd name="T8" fmla="*/ 4 w 380"/>
                <a:gd name="T9" fmla="*/ 7 h 287"/>
                <a:gd name="T10" fmla="*/ 30 w 380"/>
                <a:gd name="T11" fmla="*/ 54 h 287"/>
                <a:gd name="T12" fmla="*/ 34 w 380"/>
                <a:gd name="T13" fmla="*/ 58 h 287"/>
                <a:gd name="T14" fmla="*/ 39 w 380"/>
                <a:gd name="T15" fmla="*/ 65 h 287"/>
                <a:gd name="T16" fmla="*/ 45 w 380"/>
                <a:gd name="T17" fmla="*/ 74 h 287"/>
                <a:gd name="T18" fmla="*/ 52 w 380"/>
                <a:gd name="T19" fmla="*/ 82 h 287"/>
                <a:gd name="T20" fmla="*/ 60 w 380"/>
                <a:gd name="T21" fmla="*/ 91 h 287"/>
                <a:gd name="T22" fmla="*/ 67 w 380"/>
                <a:gd name="T23" fmla="*/ 100 h 287"/>
                <a:gd name="T24" fmla="*/ 73 w 380"/>
                <a:gd name="T25" fmla="*/ 107 h 287"/>
                <a:gd name="T26" fmla="*/ 79 w 380"/>
                <a:gd name="T27" fmla="*/ 111 h 287"/>
                <a:gd name="T28" fmla="*/ 174 w 380"/>
                <a:gd name="T29" fmla="*/ 184 h 287"/>
                <a:gd name="T30" fmla="*/ 180 w 380"/>
                <a:gd name="T31" fmla="*/ 186 h 287"/>
                <a:gd name="T32" fmla="*/ 186 w 380"/>
                <a:gd name="T33" fmla="*/ 185 h 287"/>
                <a:gd name="T34" fmla="*/ 192 w 380"/>
                <a:gd name="T35" fmla="*/ 182 h 287"/>
                <a:gd name="T36" fmla="*/ 198 w 380"/>
                <a:gd name="T37" fmla="*/ 178 h 287"/>
                <a:gd name="T38" fmla="*/ 203 w 380"/>
                <a:gd name="T39" fmla="*/ 173 h 287"/>
                <a:gd name="T40" fmla="*/ 210 w 380"/>
                <a:gd name="T41" fmla="*/ 168 h 287"/>
                <a:gd name="T42" fmla="*/ 213 w 380"/>
                <a:gd name="T43" fmla="*/ 165 h 287"/>
                <a:gd name="T44" fmla="*/ 218 w 380"/>
                <a:gd name="T45" fmla="*/ 163 h 287"/>
                <a:gd name="T46" fmla="*/ 228 w 380"/>
                <a:gd name="T47" fmla="*/ 150 h 287"/>
                <a:gd name="T48" fmla="*/ 232 w 380"/>
                <a:gd name="T49" fmla="*/ 146 h 287"/>
                <a:gd name="T50" fmla="*/ 236 w 380"/>
                <a:gd name="T51" fmla="*/ 139 h 287"/>
                <a:gd name="T52" fmla="*/ 240 w 380"/>
                <a:gd name="T53" fmla="*/ 132 h 287"/>
                <a:gd name="T54" fmla="*/ 242 w 380"/>
                <a:gd name="T55" fmla="*/ 128 h 287"/>
                <a:gd name="T56" fmla="*/ 227 w 380"/>
                <a:gd name="T57" fmla="*/ 120 h 287"/>
                <a:gd name="T58" fmla="*/ 211 w 380"/>
                <a:gd name="T59" fmla="*/ 111 h 287"/>
                <a:gd name="T60" fmla="*/ 197 w 380"/>
                <a:gd name="T61" fmla="*/ 103 h 287"/>
                <a:gd name="T62" fmla="*/ 182 w 380"/>
                <a:gd name="T63" fmla="*/ 96 h 287"/>
                <a:gd name="T64" fmla="*/ 166 w 380"/>
                <a:gd name="T65" fmla="*/ 87 h 287"/>
                <a:gd name="T66" fmla="*/ 151 w 380"/>
                <a:gd name="T67" fmla="*/ 79 h 287"/>
                <a:gd name="T68" fmla="*/ 136 w 380"/>
                <a:gd name="T69" fmla="*/ 71 h 287"/>
                <a:gd name="T70" fmla="*/ 121 w 380"/>
                <a:gd name="T71" fmla="*/ 64 h 287"/>
                <a:gd name="T72" fmla="*/ 106 w 380"/>
                <a:gd name="T73" fmla="*/ 55 h 287"/>
                <a:gd name="T74" fmla="*/ 92 w 380"/>
                <a:gd name="T75" fmla="*/ 47 h 287"/>
                <a:gd name="T76" fmla="*/ 76 w 380"/>
                <a:gd name="T77" fmla="*/ 40 h 287"/>
                <a:gd name="T78" fmla="*/ 61 w 380"/>
                <a:gd name="T79" fmla="*/ 31 h 287"/>
                <a:gd name="T80" fmla="*/ 45 w 380"/>
                <a:gd name="T81" fmla="*/ 24 h 287"/>
                <a:gd name="T82" fmla="*/ 31 w 380"/>
                <a:gd name="T83" fmla="*/ 16 h 287"/>
                <a:gd name="T84" fmla="*/ 15 w 380"/>
                <a:gd name="T85" fmla="*/ 8 h 287"/>
                <a:gd name="T86" fmla="*/ 0 w 380"/>
                <a:gd name="T87" fmla="*/ 0 h 28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80"/>
                <a:gd name="T133" fmla="*/ 0 h 287"/>
                <a:gd name="T134" fmla="*/ 380 w 380"/>
                <a:gd name="T135" fmla="*/ 287 h 28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80" h="287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3" y="8"/>
                  </a:lnTo>
                  <a:lnTo>
                    <a:pt x="7" y="11"/>
                  </a:lnTo>
                  <a:lnTo>
                    <a:pt x="47" y="83"/>
                  </a:lnTo>
                  <a:lnTo>
                    <a:pt x="53" y="90"/>
                  </a:lnTo>
                  <a:lnTo>
                    <a:pt x="61" y="101"/>
                  </a:lnTo>
                  <a:lnTo>
                    <a:pt x="71" y="114"/>
                  </a:lnTo>
                  <a:lnTo>
                    <a:pt x="82" y="127"/>
                  </a:lnTo>
                  <a:lnTo>
                    <a:pt x="94" y="141"/>
                  </a:lnTo>
                  <a:lnTo>
                    <a:pt x="105" y="154"/>
                  </a:lnTo>
                  <a:lnTo>
                    <a:pt x="115" y="165"/>
                  </a:lnTo>
                  <a:lnTo>
                    <a:pt x="124" y="172"/>
                  </a:lnTo>
                  <a:lnTo>
                    <a:pt x="274" y="284"/>
                  </a:lnTo>
                  <a:lnTo>
                    <a:pt x="282" y="287"/>
                  </a:lnTo>
                  <a:lnTo>
                    <a:pt x="292" y="286"/>
                  </a:lnTo>
                  <a:lnTo>
                    <a:pt x="301" y="281"/>
                  </a:lnTo>
                  <a:lnTo>
                    <a:pt x="311" y="275"/>
                  </a:lnTo>
                  <a:lnTo>
                    <a:pt x="319" y="267"/>
                  </a:lnTo>
                  <a:lnTo>
                    <a:pt x="329" y="259"/>
                  </a:lnTo>
                  <a:lnTo>
                    <a:pt x="335" y="254"/>
                  </a:lnTo>
                  <a:lnTo>
                    <a:pt x="342" y="251"/>
                  </a:lnTo>
                  <a:lnTo>
                    <a:pt x="358" y="231"/>
                  </a:lnTo>
                  <a:lnTo>
                    <a:pt x="364" y="226"/>
                  </a:lnTo>
                  <a:lnTo>
                    <a:pt x="371" y="215"/>
                  </a:lnTo>
                  <a:lnTo>
                    <a:pt x="377" y="204"/>
                  </a:lnTo>
                  <a:lnTo>
                    <a:pt x="380" y="197"/>
                  </a:lnTo>
                  <a:lnTo>
                    <a:pt x="356" y="185"/>
                  </a:lnTo>
                  <a:lnTo>
                    <a:pt x="332" y="172"/>
                  </a:lnTo>
                  <a:lnTo>
                    <a:pt x="309" y="159"/>
                  </a:lnTo>
                  <a:lnTo>
                    <a:pt x="285" y="148"/>
                  </a:lnTo>
                  <a:lnTo>
                    <a:pt x="261" y="135"/>
                  </a:lnTo>
                  <a:lnTo>
                    <a:pt x="237" y="122"/>
                  </a:lnTo>
                  <a:lnTo>
                    <a:pt x="214" y="109"/>
                  </a:lnTo>
                  <a:lnTo>
                    <a:pt x="190" y="98"/>
                  </a:lnTo>
                  <a:lnTo>
                    <a:pt x="166" y="85"/>
                  </a:lnTo>
                  <a:lnTo>
                    <a:pt x="144" y="72"/>
                  </a:lnTo>
                  <a:lnTo>
                    <a:pt x="119" y="61"/>
                  </a:lnTo>
                  <a:lnTo>
                    <a:pt x="95" y="48"/>
                  </a:lnTo>
                  <a:lnTo>
                    <a:pt x="71" y="37"/>
                  </a:lnTo>
                  <a:lnTo>
                    <a:pt x="49" y="24"/>
                  </a:lnTo>
                  <a:lnTo>
                    <a:pt x="24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Freeform 18"/>
            <p:cNvSpPr>
              <a:spLocks noChangeAspect="1"/>
            </p:cNvSpPr>
            <p:nvPr/>
          </p:nvSpPr>
          <p:spPr bwMode="auto">
            <a:xfrm rot="10800000">
              <a:off x="7411" y="1969"/>
              <a:ext cx="42" cy="64"/>
            </a:xfrm>
            <a:custGeom>
              <a:avLst/>
              <a:gdLst>
                <a:gd name="T0" fmla="*/ 18 w 64"/>
                <a:gd name="T1" fmla="*/ 29 h 100"/>
                <a:gd name="T2" fmla="*/ 23 w 64"/>
                <a:gd name="T3" fmla="*/ 19 h 100"/>
                <a:gd name="T4" fmla="*/ 28 w 64"/>
                <a:gd name="T5" fmla="*/ 12 h 100"/>
                <a:gd name="T6" fmla="*/ 35 w 64"/>
                <a:gd name="T7" fmla="*/ 7 h 100"/>
                <a:gd name="T8" fmla="*/ 42 w 64"/>
                <a:gd name="T9" fmla="*/ 4 h 100"/>
                <a:gd name="T10" fmla="*/ 41 w 64"/>
                <a:gd name="T11" fmla="*/ 3 h 100"/>
                <a:gd name="T12" fmla="*/ 41 w 64"/>
                <a:gd name="T13" fmla="*/ 2 h 100"/>
                <a:gd name="T14" fmla="*/ 40 w 64"/>
                <a:gd name="T15" fmla="*/ 2 h 100"/>
                <a:gd name="T16" fmla="*/ 39 w 64"/>
                <a:gd name="T17" fmla="*/ 1 h 100"/>
                <a:gd name="T18" fmla="*/ 35 w 64"/>
                <a:gd name="T19" fmla="*/ 0 h 100"/>
                <a:gd name="T20" fmla="*/ 30 w 64"/>
                <a:gd name="T21" fmla="*/ 0 h 100"/>
                <a:gd name="T22" fmla="*/ 26 w 64"/>
                <a:gd name="T23" fmla="*/ 1 h 100"/>
                <a:gd name="T24" fmla="*/ 22 w 64"/>
                <a:gd name="T25" fmla="*/ 4 h 100"/>
                <a:gd name="T26" fmla="*/ 18 w 64"/>
                <a:gd name="T27" fmla="*/ 7 h 100"/>
                <a:gd name="T28" fmla="*/ 14 w 64"/>
                <a:gd name="T29" fmla="*/ 12 h 100"/>
                <a:gd name="T30" fmla="*/ 9 w 64"/>
                <a:gd name="T31" fmla="*/ 17 h 100"/>
                <a:gd name="T32" fmla="*/ 6 w 64"/>
                <a:gd name="T33" fmla="*/ 22 h 100"/>
                <a:gd name="T34" fmla="*/ 1 w 64"/>
                <a:gd name="T35" fmla="*/ 36 h 100"/>
                <a:gd name="T36" fmla="*/ 0 w 64"/>
                <a:gd name="T37" fmla="*/ 47 h 100"/>
                <a:gd name="T38" fmla="*/ 2 w 64"/>
                <a:gd name="T39" fmla="*/ 56 h 100"/>
                <a:gd name="T40" fmla="*/ 9 w 64"/>
                <a:gd name="T41" fmla="*/ 63 h 100"/>
                <a:gd name="T42" fmla="*/ 9 w 64"/>
                <a:gd name="T43" fmla="*/ 63 h 100"/>
                <a:gd name="T44" fmla="*/ 11 w 64"/>
                <a:gd name="T45" fmla="*/ 63 h 100"/>
                <a:gd name="T46" fmla="*/ 11 w 64"/>
                <a:gd name="T47" fmla="*/ 64 h 100"/>
                <a:gd name="T48" fmla="*/ 12 w 64"/>
                <a:gd name="T49" fmla="*/ 64 h 100"/>
                <a:gd name="T50" fmla="*/ 11 w 64"/>
                <a:gd name="T51" fmla="*/ 56 h 100"/>
                <a:gd name="T52" fmla="*/ 11 w 64"/>
                <a:gd name="T53" fmla="*/ 47 h 100"/>
                <a:gd name="T54" fmla="*/ 14 w 64"/>
                <a:gd name="T55" fmla="*/ 38 h 100"/>
                <a:gd name="T56" fmla="*/ 18 w 64"/>
                <a:gd name="T57" fmla="*/ 29 h 1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4"/>
                <a:gd name="T88" fmla="*/ 0 h 100"/>
                <a:gd name="T89" fmla="*/ 64 w 64"/>
                <a:gd name="T90" fmla="*/ 100 h 10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4" h="100">
                  <a:moveTo>
                    <a:pt x="27" y="45"/>
                  </a:moveTo>
                  <a:lnTo>
                    <a:pt x="35" y="30"/>
                  </a:lnTo>
                  <a:lnTo>
                    <a:pt x="43" y="19"/>
                  </a:lnTo>
                  <a:lnTo>
                    <a:pt x="53" y="11"/>
                  </a:lnTo>
                  <a:lnTo>
                    <a:pt x="64" y="6"/>
                  </a:lnTo>
                  <a:lnTo>
                    <a:pt x="63" y="5"/>
                  </a:lnTo>
                  <a:lnTo>
                    <a:pt x="63" y="3"/>
                  </a:lnTo>
                  <a:lnTo>
                    <a:pt x="61" y="3"/>
                  </a:lnTo>
                  <a:lnTo>
                    <a:pt x="59" y="1"/>
                  </a:lnTo>
                  <a:lnTo>
                    <a:pt x="53" y="0"/>
                  </a:lnTo>
                  <a:lnTo>
                    <a:pt x="46" y="0"/>
                  </a:lnTo>
                  <a:lnTo>
                    <a:pt x="40" y="1"/>
                  </a:lnTo>
                  <a:lnTo>
                    <a:pt x="34" y="6"/>
                  </a:lnTo>
                  <a:lnTo>
                    <a:pt x="27" y="11"/>
                  </a:lnTo>
                  <a:lnTo>
                    <a:pt x="21" y="18"/>
                  </a:lnTo>
                  <a:lnTo>
                    <a:pt x="14" y="26"/>
                  </a:lnTo>
                  <a:lnTo>
                    <a:pt x="9" y="35"/>
                  </a:lnTo>
                  <a:lnTo>
                    <a:pt x="1" y="56"/>
                  </a:lnTo>
                  <a:lnTo>
                    <a:pt x="0" y="74"/>
                  </a:lnTo>
                  <a:lnTo>
                    <a:pt x="3" y="88"/>
                  </a:lnTo>
                  <a:lnTo>
                    <a:pt x="13" y="98"/>
                  </a:lnTo>
                  <a:lnTo>
                    <a:pt x="14" y="98"/>
                  </a:lnTo>
                  <a:lnTo>
                    <a:pt x="16" y="98"/>
                  </a:lnTo>
                  <a:lnTo>
                    <a:pt x="17" y="100"/>
                  </a:lnTo>
                  <a:lnTo>
                    <a:pt x="19" y="100"/>
                  </a:lnTo>
                  <a:lnTo>
                    <a:pt x="17" y="88"/>
                  </a:lnTo>
                  <a:lnTo>
                    <a:pt x="17" y="74"/>
                  </a:lnTo>
                  <a:lnTo>
                    <a:pt x="21" y="59"/>
                  </a:lnTo>
                  <a:lnTo>
                    <a:pt x="27" y="45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9"/>
            <p:cNvSpPr>
              <a:spLocks noChangeAspect="1"/>
            </p:cNvSpPr>
            <p:nvPr/>
          </p:nvSpPr>
          <p:spPr bwMode="auto">
            <a:xfrm rot="10800000">
              <a:off x="7383" y="1956"/>
              <a:ext cx="41" cy="61"/>
            </a:xfrm>
            <a:custGeom>
              <a:avLst/>
              <a:gdLst>
                <a:gd name="T0" fmla="*/ 17 w 63"/>
                <a:gd name="T1" fmla="*/ 28 h 93"/>
                <a:gd name="T2" fmla="*/ 22 w 63"/>
                <a:gd name="T3" fmla="*/ 19 h 93"/>
                <a:gd name="T4" fmla="*/ 29 w 63"/>
                <a:gd name="T5" fmla="*/ 12 h 93"/>
                <a:gd name="T6" fmla="*/ 34 w 63"/>
                <a:gd name="T7" fmla="*/ 7 h 93"/>
                <a:gd name="T8" fmla="*/ 41 w 63"/>
                <a:gd name="T9" fmla="*/ 4 h 93"/>
                <a:gd name="T10" fmla="*/ 40 w 63"/>
                <a:gd name="T11" fmla="*/ 3 h 93"/>
                <a:gd name="T12" fmla="*/ 40 w 63"/>
                <a:gd name="T13" fmla="*/ 2 h 93"/>
                <a:gd name="T14" fmla="*/ 39 w 63"/>
                <a:gd name="T15" fmla="*/ 1 h 93"/>
                <a:gd name="T16" fmla="*/ 38 w 63"/>
                <a:gd name="T17" fmla="*/ 1 h 93"/>
                <a:gd name="T18" fmla="*/ 34 w 63"/>
                <a:gd name="T19" fmla="*/ 0 h 93"/>
                <a:gd name="T20" fmla="*/ 29 w 63"/>
                <a:gd name="T21" fmla="*/ 0 h 93"/>
                <a:gd name="T22" fmla="*/ 25 w 63"/>
                <a:gd name="T23" fmla="*/ 1 h 93"/>
                <a:gd name="T24" fmla="*/ 21 w 63"/>
                <a:gd name="T25" fmla="*/ 3 h 93"/>
                <a:gd name="T26" fmla="*/ 17 w 63"/>
                <a:gd name="T27" fmla="*/ 7 h 93"/>
                <a:gd name="T28" fmla="*/ 13 w 63"/>
                <a:gd name="T29" fmla="*/ 10 h 93"/>
                <a:gd name="T30" fmla="*/ 8 w 63"/>
                <a:gd name="T31" fmla="*/ 16 h 93"/>
                <a:gd name="T32" fmla="*/ 5 w 63"/>
                <a:gd name="T33" fmla="*/ 22 h 93"/>
                <a:gd name="T34" fmla="*/ 1 w 63"/>
                <a:gd name="T35" fmla="*/ 35 h 93"/>
                <a:gd name="T36" fmla="*/ 0 w 63"/>
                <a:gd name="T37" fmla="*/ 45 h 93"/>
                <a:gd name="T38" fmla="*/ 3 w 63"/>
                <a:gd name="T39" fmla="*/ 55 h 93"/>
                <a:gd name="T40" fmla="*/ 8 w 63"/>
                <a:gd name="T41" fmla="*/ 60 h 93"/>
                <a:gd name="T42" fmla="*/ 10 w 63"/>
                <a:gd name="T43" fmla="*/ 61 h 93"/>
                <a:gd name="T44" fmla="*/ 12 w 63"/>
                <a:gd name="T45" fmla="*/ 61 h 93"/>
                <a:gd name="T46" fmla="*/ 13 w 63"/>
                <a:gd name="T47" fmla="*/ 61 h 93"/>
                <a:gd name="T48" fmla="*/ 14 w 63"/>
                <a:gd name="T49" fmla="*/ 61 h 93"/>
                <a:gd name="T50" fmla="*/ 12 w 63"/>
                <a:gd name="T51" fmla="*/ 54 h 93"/>
                <a:gd name="T52" fmla="*/ 12 w 63"/>
                <a:gd name="T53" fmla="*/ 45 h 93"/>
                <a:gd name="T54" fmla="*/ 13 w 63"/>
                <a:gd name="T55" fmla="*/ 37 h 93"/>
                <a:gd name="T56" fmla="*/ 17 w 63"/>
                <a:gd name="T57" fmla="*/ 28 h 9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3"/>
                <a:gd name="T88" fmla="*/ 0 h 93"/>
                <a:gd name="T89" fmla="*/ 63 w 63"/>
                <a:gd name="T90" fmla="*/ 93 h 9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3" h="93">
                  <a:moveTo>
                    <a:pt x="26" y="42"/>
                  </a:moveTo>
                  <a:lnTo>
                    <a:pt x="34" y="29"/>
                  </a:lnTo>
                  <a:lnTo>
                    <a:pt x="44" y="18"/>
                  </a:lnTo>
                  <a:lnTo>
                    <a:pt x="53" y="11"/>
                  </a:lnTo>
                  <a:lnTo>
                    <a:pt x="63" y="6"/>
                  </a:lnTo>
                  <a:lnTo>
                    <a:pt x="61" y="5"/>
                  </a:lnTo>
                  <a:lnTo>
                    <a:pt x="61" y="3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2" y="0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2" y="5"/>
                  </a:lnTo>
                  <a:lnTo>
                    <a:pt x="26" y="10"/>
                  </a:lnTo>
                  <a:lnTo>
                    <a:pt x="20" y="16"/>
                  </a:lnTo>
                  <a:lnTo>
                    <a:pt x="13" y="24"/>
                  </a:lnTo>
                  <a:lnTo>
                    <a:pt x="8" y="34"/>
                  </a:lnTo>
                  <a:lnTo>
                    <a:pt x="2" y="53"/>
                  </a:lnTo>
                  <a:lnTo>
                    <a:pt x="0" y="69"/>
                  </a:lnTo>
                  <a:lnTo>
                    <a:pt x="5" y="84"/>
                  </a:lnTo>
                  <a:lnTo>
                    <a:pt x="13" y="92"/>
                  </a:lnTo>
                  <a:lnTo>
                    <a:pt x="15" y="93"/>
                  </a:lnTo>
                  <a:lnTo>
                    <a:pt x="18" y="93"/>
                  </a:lnTo>
                  <a:lnTo>
                    <a:pt x="20" y="93"/>
                  </a:lnTo>
                  <a:lnTo>
                    <a:pt x="21" y="93"/>
                  </a:lnTo>
                  <a:lnTo>
                    <a:pt x="18" y="82"/>
                  </a:lnTo>
                  <a:lnTo>
                    <a:pt x="18" y="69"/>
                  </a:lnTo>
                  <a:lnTo>
                    <a:pt x="20" y="56"/>
                  </a:lnTo>
                  <a:lnTo>
                    <a:pt x="26" y="42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20"/>
            <p:cNvSpPr>
              <a:spLocks noChangeAspect="1"/>
            </p:cNvSpPr>
            <p:nvPr/>
          </p:nvSpPr>
          <p:spPr bwMode="auto">
            <a:xfrm rot="10800000">
              <a:off x="7357" y="1943"/>
              <a:ext cx="37" cy="58"/>
            </a:xfrm>
            <a:custGeom>
              <a:avLst/>
              <a:gdLst>
                <a:gd name="T0" fmla="*/ 15 w 60"/>
                <a:gd name="T1" fmla="*/ 25 h 90"/>
                <a:gd name="T2" fmla="*/ 19 w 60"/>
                <a:gd name="T3" fmla="*/ 17 h 90"/>
                <a:gd name="T4" fmla="*/ 25 w 60"/>
                <a:gd name="T5" fmla="*/ 12 h 90"/>
                <a:gd name="T6" fmla="*/ 31 w 60"/>
                <a:gd name="T7" fmla="*/ 6 h 90"/>
                <a:gd name="T8" fmla="*/ 37 w 60"/>
                <a:gd name="T9" fmla="*/ 5 h 90"/>
                <a:gd name="T10" fmla="*/ 36 w 60"/>
                <a:gd name="T11" fmla="*/ 3 h 90"/>
                <a:gd name="T12" fmla="*/ 36 w 60"/>
                <a:gd name="T13" fmla="*/ 2 h 90"/>
                <a:gd name="T14" fmla="*/ 35 w 60"/>
                <a:gd name="T15" fmla="*/ 2 h 90"/>
                <a:gd name="T16" fmla="*/ 34 w 60"/>
                <a:gd name="T17" fmla="*/ 1 h 90"/>
                <a:gd name="T18" fmla="*/ 30 w 60"/>
                <a:gd name="T19" fmla="*/ 0 h 90"/>
                <a:gd name="T20" fmla="*/ 27 w 60"/>
                <a:gd name="T21" fmla="*/ 0 h 90"/>
                <a:gd name="T22" fmla="*/ 23 w 60"/>
                <a:gd name="T23" fmla="*/ 1 h 90"/>
                <a:gd name="T24" fmla="*/ 19 w 60"/>
                <a:gd name="T25" fmla="*/ 2 h 90"/>
                <a:gd name="T26" fmla="*/ 15 w 60"/>
                <a:gd name="T27" fmla="*/ 5 h 90"/>
                <a:gd name="T28" fmla="*/ 11 w 60"/>
                <a:gd name="T29" fmla="*/ 10 h 90"/>
                <a:gd name="T30" fmla="*/ 7 w 60"/>
                <a:gd name="T31" fmla="*/ 15 h 90"/>
                <a:gd name="T32" fmla="*/ 4 w 60"/>
                <a:gd name="T33" fmla="*/ 20 h 90"/>
                <a:gd name="T34" fmla="*/ 0 w 60"/>
                <a:gd name="T35" fmla="*/ 32 h 90"/>
                <a:gd name="T36" fmla="*/ 0 w 60"/>
                <a:gd name="T37" fmla="*/ 43 h 90"/>
                <a:gd name="T38" fmla="*/ 2 w 60"/>
                <a:gd name="T39" fmla="*/ 52 h 90"/>
                <a:gd name="T40" fmla="*/ 8 w 60"/>
                <a:gd name="T41" fmla="*/ 57 h 90"/>
                <a:gd name="T42" fmla="*/ 9 w 60"/>
                <a:gd name="T43" fmla="*/ 57 h 90"/>
                <a:gd name="T44" fmla="*/ 10 w 60"/>
                <a:gd name="T45" fmla="*/ 57 h 90"/>
                <a:gd name="T46" fmla="*/ 11 w 60"/>
                <a:gd name="T47" fmla="*/ 58 h 90"/>
                <a:gd name="T48" fmla="*/ 12 w 60"/>
                <a:gd name="T49" fmla="*/ 58 h 90"/>
                <a:gd name="T50" fmla="*/ 11 w 60"/>
                <a:gd name="T51" fmla="*/ 51 h 90"/>
                <a:gd name="T52" fmla="*/ 11 w 60"/>
                <a:gd name="T53" fmla="*/ 43 h 90"/>
                <a:gd name="T54" fmla="*/ 12 w 60"/>
                <a:gd name="T55" fmla="*/ 34 h 90"/>
                <a:gd name="T56" fmla="*/ 15 w 60"/>
                <a:gd name="T57" fmla="*/ 25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90"/>
                <a:gd name="T89" fmla="*/ 60 w 60"/>
                <a:gd name="T90" fmla="*/ 90 h 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90">
                  <a:moveTo>
                    <a:pt x="24" y="39"/>
                  </a:moveTo>
                  <a:lnTo>
                    <a:pt x="31" y="27"/>
                  </a:lnTo>
                  <a:lnTo>
                    <a:pt x="41" y="18"/>
                  </a:lnTo>
                  <a:lnTo>
                    <a:pt x="50" y="10"/>
                  </a:lnTo>
                  <a:lnTo>
                    <a:pt x="60" y="7"/>
                  </a:lnTo>
                  <a:lnTo>
                    <a:pt x="58" y="5"/>
                  </a:lnTo>
                  <a:lnTo>
                    <a:pt x="58" y="3"/>
                  </a:lnTo>
                  <a:lnTo>
                    <a:pt x="57" y="3"/>
                  </a:lnTo>
                  <a:lnTo>
                    <a:pt x="55" y="2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7" y="2"/>
                  </a:lnTo>
                  <a:lnTo>
                    <a:pt x="31" y="3"/>
                  </a:lnTo>
                  <a:lnTo>
                    <a:pt x="24" y="8"/>
                  </a:lnTo>
                  <a:lnTo>
                    <a:pt x="18" y="15"/>
                  </a:lnTo>
                  <a:lnTo>
                    <a:pt x="12" y="23"/>
                  </a:lnTo>
                  <a:lnTo>
                    <a:pt x="7" y="31"/>
                  </a:lnTo>
                  <a:lnTo>
                    <a:pt x="0" y="50"/>
                  </a:lnTo>
                  <a:lnTo>
                    <a:pt x="0" y="66"/>
                  </a:lnTo>
                  <a:lnTo>
                    <a:pt x="4" y="81"/>
                  </a:lnTo>
                  <a:lnTo>
                    <a:pt x="13" y="89"/>
                  </a:lnTo>
                  <a:lnTo>
                    <a:pt x="15" y="89"/>
                  </a:lnTo>
                  <a:lnTo>
                    <a:pt x="16" y="89"/>
                  </a:lnTo>
                  <a:lnTo>
                    <a:pt x="18" y="90"/>
                  </a:lnTo>
                  <a:lnTo>
                    <a:pt x="20" y="90"/>
                  </a:lnTo>
                  <a:lnTo>
                    <a:pt x="18" y="79"/>
                  </a:lnTo>
                  <a:lnTo>
                    <a:pt x="18" y="66"/>
                  </a:lnTo>
                  <a:lnTo>
                    <a:pt x="20" y="53"/>
                  </a:lnTo>
                  <a:lnTo>
                    <a:pt x="24" y="39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21"/>
            <p:cNvSpPr>
              <a:spLocks noChangeAspect="1"/>
            </p:cNvSpPr>
            <p:nvPr/>
          </p:nvSpPr>
          <p:spPr bwMode="auto">
            <a:xfrm rot="10800000">
              <a:off x="7515" y="2019"/>
              <a:ext cx="45" cy="76"/>
            </a:xfrm>
            <a:custGeom>
              <a:avLst/>
              <a:gdLst>
                <a:gd name="T0" fmla="*/ 18 w 71"/>
                <a:gd name="T1" fmla="*/ 34 h 118"/>
                <a:gd name="T2" fmla="*/ 25 w 71"/>
                <a:gd name="T3" fmla="*/ 24 h 118"/>
                <a:gd name="T4" fmla="*/ 30 w 71"/>
                <a:gd name="T5" fmla="*/ 15 h 118"/>
                <a:gd name="T6" fmla="*/ 38 w 71"/>
                <a:gd name="T7" fmla="*/ 8 h 118"/>
                <a:gd name="T8" fmla="*/ 45 w 71"/>
                <a:gd name="T9" fmla="*/ 5 h 118"/>
                <a:gd name="T10" fmla="*/ 45 w 71"/>
                <a:gd name="T11" fmla="*/ 3 h 118"/>
                <a:gd name="T12" fmla="*/ 44 w 71"/>
                <a:gd name="T13" fmla="*/ 3 h 118"/>
                <a:gd name="T14" fmla="*/ 43 w 71"/>
                <a:gd name="T15" fmla="*/ 3 h 118"/>
                <a:gd name="T16" fmla="*/ 42 w 71"/>
                <a:gd name="T17" fmla="*/ 1 h 118"/>
                <a:gd name="T18" fmla="*/ 38 w 71"/>
                <a:gd name="T19" fmla="*/ 0 h 118"/>
                <a:gd name="T20" fmla="*/ 34 w 71"/>
                <a:gd name="T21" fmla="*/ 0 h 118"/>
                <a:gd name="T22" fmla="*/ 30 w 71"/>
                <a:gd name="T23" fmla="*/ 3 h 118"/>
                <a:gd name="T24" fmla="*/ 25 w 71"/>
                <a:gd name="T25" fmla="*/ 5 h 118"/>
                <a:gd name="T26" fmla="*/ 20 w 71"/>
                <a:gd name="T27" fmla="*/ 10 h 118"/>
                <a:gd name="T28" fmla="*/ 15 w 71"/>
                <a:gd name="T29" fmla="*/ 15 h 118"/>
                <a:gd name="T30" fmla="*/ 11 w 71"/>
                <a:gd name="T31" fmla="*/ 22 h 118"/>
                <a:gd name="T32" fmla="*/ 7 w 71"/>
                <a:gd name="T33" fmla="*/ 29 h 118"/>
                <a:gd name="T34" fmla="*/ 2 w 71"/>
                <a:gd name="T35" fmla="*/ 45 h 118"/>
                <a:gd name="T36" fmla="*/ 0 w 71"/>
                <a:gd name="T37" fmla="*/ 58 h 118"/>
                <a:gd name="T38" fmla="*/ 2 w 71"/>
                <a:gd name="T39" fmla="*/ 69 h 118"/>
                <a:gd name="T40" fmla="*/ 7 w 71"/>
                <a:gd name="T41" fmla="*/ 75 h 118"/>
                <a:gd name="T42" fmla="*/ 8 w 71"/>
                <a:gd name="T43" fmla="*/ 76 h 118"/>
                <a:gd name="T44" fmla="*/ 10 w 71"/>
                <a:gd name="T45" fmla="*/ 76 h 118"/>
                <a:gd name="T46" fmla="*/ 10 w 71"/>
                <a:gd name="T47" fmla="*/ 76 h 118"/>
                <a:gd name="T48" fmla="*/ 11 w 71"/>
                <a:gd name="T49" fmla="*/ 76 h 118"/>
                <a:gd name="T50" fmla="*/ 10 w 71"/>
                <a:gd name="T51" fmla="*/ 68 h 118"/>
                <a:gd name="T52" fmla="*/ 11 w 71"/>
                <a:gd name="T53" fmla="*/ 57 h 118"/>
                <a:gd name="T54" fmla="*/ 15 w 71"/>
                <a:gd name="T55" fmla="*/ 46 h 118"/>
                <a:gd name="T56" fmla="*/ 18 w 71"/>
                <a:gd name="T57" fmla="*/ 34 h 11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1"/>
                <a:gd name="T88" fmla="*/ 0 h 118"/>
                <a:gd name="T89" fmla="*/ 71 w 71"/>
                <a:gd name="T90" fmla="*/ 118 h 11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1" h="118">
                  <a:moveTo>
                    <a:pt x="29" y="53"/>
                  </a:moveTo>
                  <a:lnTo>
                    <a:pt x="39" y="37"/>
                  </a:lnTo>
                  <a:lnTo>
                    <a:pt x="48" y="24"/>
                  </a:lnTo>
                  <a:lnTo>
                    <a:pt x="60" y="13"/>
                  </a:lnTo>
                  <a:lnTo>
                    <a:pt x="71" y="7"/>
                  </a:lnTo>
                  <a:lnTo>
                    <a:pt x="71" y="5"/>
                  </a:lnTo>
                  <a:lnTo>
                    <a:pt x="69" y="4"/>
                  </a:lnTo>
                  <a:lnTo>
                    <a:pt x="68" y="4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53" y="0"/>
                  </a:lnTo>
                  <a:lnTo>
                    <a:pt x="47" y="4"/>
                  </a:lnTo>
                  <a:lnTo>
                    <a:pt x="39" y="8"/>
                  </a:lnTo>
                  <a:lnTo>
                    <a:pt x="32" y="15"/>
                  </a:lnTo>
                  <a:lnTo>
                    <a:pt x="24" y="24"/>
                  </a:lnTo>
                  <a:lnTo>
                    <a:pt x="18" y="34"/>
                  </a:lnTo>
                  <a:lnTo>
                    <a:pt x="11" y="45"/>
                  </a:lnTo>
                  <a:lnTo>
                    <a:pt x="3" y="70"/>
                  </a:lnTo>
                  <a:lnTo>
                    <a:pt x="0" y="90"/>
                  </a:lnTo>
                  <a:lnTo>
                    <a:pt x="3" y="107"/>
                  </a:lnTo>
                  <a:lnTo>
                    <a:pt x="11" y="116"/>
                  </a:lnTo>
                  <a:lnTo>
                    <a:pt x="13" y="118"/>
                  </a:lnTo>
                  <a:lnTo>
                    <a:pt x="15" y="118"/>
                  </a:lnTo>
                  <a:lnTo>
                    <a:pt x="16" y="118"/>
                  </a:lnTo>
                  <a:lnTo>
                    <a:pt x="18" y="118"/>
                  </a:lnTo>
                  <a:lnTo>
                    <a:pt x="16" y="105"/>
                  </a:lnTo>
                  <a:lnTo>
                    <a:pt x="18" y="89"/>
                  </a:lnTo>
                  <a:lnTo>
                    <a:pt x="23" y="71"/>
                  </a:lnTo>
                  <a:lnTo>
                    <a:pt x="29" y="53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Freeform 22"/>
            <p:cNvSpPr>
              <a:spLocks noChangeAspect="1"/>
            </p:cNvSpPr>
            <p:nvPr/>
          </p:nvSpPr>
          <p:spPr bwMode="auto">
            <a:xfrm rot="10800000">
              <a:off x="7489" y="2008"/>
              <a:ext cx="44" cy="72"/>
            </a:xfrm>
            <a:custGeom>
              <a:avLst/>
              <a:gdLst>
                <a:gd name="T0" fmla="*/ 18 w 69"/>
                <a:gd name="T1" fmla="*/ 32 h 111"/>
                <a:gd name="T2" fmla="*/ 24 w 69"/>
                <a:gd name="T3" fmla="*/ 22 h 111"/>
                <a:gd name="T4" fmla="*/ 31 w 69"/>
                <a:gd name="T5" fmla="*/ 14 h 111"/>
                <a:gd name="T6" fmla="*/ 37 w 69"/>
                <a:gd name="T7" fmla="*/ 8 h 111"/>
                <a:gd name="T8" fmla="*/ 44 w 69"/>
                <a:gd name="T9" fmla="*/ 5 h 111"/>
                <a:gd name="T10" fmla="*/ 43 w 69"/>
                <a:gd name="T11" fmla="*/ 3 h 111"/>
                <a:gd name="T12" fmla="*/ 43 w 69"/>
                <a:gd name="T13" fmla="*/ 3 h 111"/>
                <a:gd name="T14" fmla="*/ 42 w 69"/>
                <a:gd name="T15" fmla="*/ 1 h 111"/>
                <a:gd name="T16" fmla="*/ 41 w 69"/>
                <a:gd name="T17" fmla="*/ 1 h 111"/>
                <a:gd name="T18" fmla="*/ 37 w 69"/>
                <a:gd name="T19" fmla="*/ 0 h 111"/>
                <a:gd name="T20" fmla="*/ 33 w 69"/>
                <a:gd name="T21" fmla="*/ 0 h 111"/>
                <a:gd name="T22" fmla="*/ 29 w 69"/>
                <a:gd name="T23" fmla="*/ 1 h 111"/>
                <a:gd name="T24" fmla="*/ 24 w 69"/>
                <a:gd name="T25" fmla="*/ 5 h 111"/>
                <a:gd name="T26" fmla="*/ 19 w 69"/>
                <a:gd name="T27" fmla="*/ 8 h 111"/>
                <a:gd name="T28" fmla="*/ 15 w 69"/>
                <a:gd name="T29" fmla="*/ 14 h 111"/>
                <a:gd name="T30" fmla="*/ 11 w 69"/>
                <a:gd name="T31" fmla="*/ 20 h 111"/>
                <a:gd name="T32" fmla="*/ 7 w 69"/>
                <a:gd name="T33" fmla="*/ 27 h 111"/>
                <a:gd name="T34" fmla="*/ 2 w 69"/>
                <a:gd name="T35" fmla="*/ 42 h 111"/>
                <a:gd name="T36" fmla="*/ 0 w 69"/>
                <a:gd name="T37" fmla="*/ 56 h 111"/>
                <a:gd name="T38" fmla="*/ 2 w 69"/>
                <a:gd name="T39" fmla="*/ 66 h 111"/>
                <a:gd name="T40" fmla="*/ 7 w 69"/>
                <a:gd name="T41" fmla="*/ 72 h 111"/>
                <a:gd name="T42" fmla="*/ 8 w 69"/>
                <a:gd name="T43" fmla="*/ 72 h 111"/>
                <a:gd name="T44" fmla="*/ 9 w 69"/>
                <a:gd name="T45" fmla="*/ 72 h 111"/>
                <a:gd name="T46" fmla="*/ 11 w 69"/>
                <a:gd name="T47" fmla="*/ 72 h 111"/>
                <a:gd name="T48" fmla="*/ 12 w 69"/>
                <a:gd name="T49" fmla="*/ 72 h 111"/>
                <a:gd name="T50" fmla="*/ 11 w 69"/>
                <a:gd name="T51" fmla="*/ 64 h 111"/>
                <a:gd name="T52" fmla="*/ 11 w 69"/>
                <a:gd name="T53" fmla="*/ 54 h 111"/>
                <a:gd name="T54" fmla="*/ 14 w 69"/>
                <a:gd name="T55" fmla="*/ 44 h 111"/>
                <a:gd name="T56" fmla="*/ 18 w 69"/>
                <a:gd name="T57" fmla="*/ 32 h 11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9"/>
                <a:gd name="T88" fmla="*/ 0 h 111"/>
                <a:gd name="T89" fmla="*/ 69 w 69"/>
                <a:gd name="T90" fmla="*/ 111 h 11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9" h="111">
                  <a:moveTo>
                    <a:pt x="29" y="50"/>
                  </a:moveTo>
                  <a:lnTo>
                    <a:pt x="38" y="34"/>
                  </a:lnTo>
                  <a:lnTo>
                    <a:pt x="48" y="21"/>
                  </a:lnTo>
                  <a:lnTo>
                    <a:pt x="58" y="13"/>
                  </a:lnTo>
                  <a:lnTo>
                    <a:pt x="69" y="7"/>
                  </a:lnTo>
                  <a:lnTo>
                    <a:pt x="67" y="5"/>
                  </a:lnTo>
                  <a:lnTo>
                    <a:pt x="67" y="4"/>
                  </a:lnTo>
                  <a:lnTo>
                    <a:pt x="66" y="2"/>
                  </a:lnTo>
                  <a:lnTo>
                    <a:pt x="64" y="2"/>
                  </a:lnTo>
                  <a:lnTo>
                    <a:pt x="58" y="0"/>
                  </a:lnTo>
                  <a:lnTo>
                    <a:pt x="51" y="0"/>
                  </a:lnTo>
                  <a:lnTo>
                    <a:pt x="45" y="2"/>
                  </a:lnTo>
                  <a:lnTo>
                    <a:pt x="38" y="7"/>
                  </a:lnTo>
                  <a:lnTo>
                    <a:pt x="30" y="13"/>
                  </a:lnTo>
                  <a:lnTo>
                    <a:pt x="24" y="21"/>
                  </a:lnTo>
                  <a:lnTo>
                    <a:pt x="17" y="31"/>
                  </a:lnTo>
                  <a:lnTo>
                    <a:pt x="11" y="42"/>
                  </a:lnTo>
                  <a:lnTo>
                    <a:pt x="3" y="65"/>
                  </a:lnTo>
                  <a:lnTo>
                    <a:pt x="0" y="86"/>
                  </a:lnTo>
                  <a:lnTo>
                    <a:pt x="3" y="102"/>
                  </a:lnTo>
                  <a:lnTo>
                    <a:pt x="11" y="111"/>
                  </a:lnTo>
                  <a:lnTo>
                    <a:pt x="12" y="111"/>
                  </a:lnTo>
                  <a:lnTo>
                    <a:pt x="14" y="111"/>
                  </a:lnTo>
                  <a:lnTo>
                    <a:pt x="17" y="111"/>
                  </a:lnTo>
                  <a:lnTo>
                    <a:pt x="19" y="111"/>
                  </a:lnTo>
                  <a:lnTo>
                    <a:pt x="17" y="99"/>
                  </a:lnTo>
                  <a:lnTo>
                    <a:pt x="17" y="84"/>
                  </a:lnTo>
                  <a:lnTo>
                    <a:pt x="22" y="68"/>
                  </a:lnTo>
                  <a:lnTo>
                    <a:pt x="29" y="5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Freeform 23"/>
            <p:cNvSpPr>
              <a:spLocks noChangeAspect="1"/>
            </p:cNvSpPr>
            <p:nvPr/>
          </p:nvSpPr>
          <p:spPr bwMode="auto">
            <a:xfrm rot="10800000">
              <a:off x="7461" y="1994"/>
              <a:ext cx="44" cy="69"/>
            </a:xfrm>
            <a:custGeom>
              <a:avLst/>
              <a:gdLst>
                <a:gd name="T0" fmla="*/ 18 w 69"/>
                <a:gd name="T1" fmla="*/ 31 h 107"/>
                <a:gd name="T2" fmla="*/ 24 w 69"/>
                <a:gd name="T3" fmla="*/ 21 h 107"/>
                <a:gd name="T4" fmla="*/ 30 w 69"/>
                <a:gd name="T5" fmla="*/ 14 h 107"/>
                <a:gd name="T6" fmla="*/ 37 w 69"/>
                <a:gd name="T7" fmla="*/ 7 h 107"/>
                <a:gd name="T8" fmla="*/ 44 w 69"/>
                <a:gd name="T9" fmla="*/ 4 h 107"/>
                <a:gd name="T10" fmla="*/ 43 w 69"/>
                <a:gd name="T11" fmla="*/ 3 h 107"/>
                <a:gd name="T12" fmla="*/ 42 w 69"/>
                <a:gd name="T13" fmla="*/ 2 h 107"/>
                <a:gd name="T14" fmla="*/ 41 w 69"/>
                <a:gd name="T15" fmla="*/ 2 h 107"/>
                <a:gd name="T16" fmla="*/ 40 w 69"/>
                <a:gd name="T17" fmla="*/ 1 h 107"/>
                <a:gd name="T18" fmla="*/ 37 w 69"/>
                <a:gd name="T19" fmla="*/ 0 h 107"/>
                <a:gd name="T20" fmla="*/ 33 w 69"/>
                <a:gd name="T21" fmla="*/ 0 h 107"/>
                <a:gd name="T22" fmla="*/ 29 w 69"/>
                <a:gd name="T23" fmla="*/ 1 h 107"/>
                <a:gd name="T24" fmla="*/ 24 w 69"/>
                <a:gd name="T25" fmla="*/ 4 h 107"/>
                <a:gd name="T26" fmla="*/ 20 w 69"/>
                <a:gd name="T27" fmla="*/ 8 h 107"/>
                <a:gd name="T28" fmla="*/ 15 w 69"/>
                <a:gd name="T29" fmla="*/ 14 h 107"/>
                <a:gd name="T30" fmla="*/ 11 w 69"/>
                <a:gd name="T31" fmla="*/ 19 h 107"/>
                <a:gd name="T32" fmla="*/ 7 w 69"/>
                <a:gd name="T33" fmla="*/ 26 h 107"/>
                <a:gd name="T34" fmla="*/ 2 w 69"/>
                <a:gd name="T35" fmla="*/ 39 h 107"/>
                <a:gd name="T36" fmla="*/ 0 w 69"/>
                <a:gd name="T37" fmla="*/ 53 h 107"/>
                <a:gd name="T38" fmla="*/ 2 w 69"/>
                <a:gd name="T39" fmla="*/ 62 h 107"/>
                <a:gd name="T40" fmla="*/ 8 w 69"/>
                <a:gd name="T41" fmla="*/ 68 h 107"/>
                <a:gd name="T42" fmla="*/ 10 w 69"/>
                <a:gd name="T43" fmla="*/ 69 h 107"/>
                <a:gd name="T44" fmla="*/ 10 w 69"/>
                <a:gd name="T45" fmla="*/ 69 h 107"/>
                <a:gd name="T46" fmla="*/ 11 w 69"/>
                <a:gd name="T47" fmla="*/ 69 h 107"/>
                <a:gd name="T48" fmla="*/ 12 w 69"/>
                <a:gd name="T49" fmla="*/ 69 h 107"/>
                <a:gd name="T50" fmla="*/ 11 w 69"/>
                <a:gd name="T51" fmla="*/ 61 h 107"/>
                <a:gd name="T52" fmla="*/ 11 w 69"/>
                <a:gd name="T53" fmla="*/ 52 h 107"/>
                <a:gd name="T54" fmla="*/ 15 w 69"/>
                <a:gd name="T55" fmla="*/ 41 h 107"/>
                <a:gd name="T56" fmla="*/ 18 w 69"/>
                <a:gd name="T57" fmla="*/ 31 h 1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9"/>
                <a:gd name="T88" fmla="*/ 0 h 107"/>
                <a:gd name="T89" fmla="*/ 69 w 69"/>
                <a:gd name="T90" fmla="*/ 107 h 10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9" h="107">
                  <a:moveTo>
                    <a:pt x="29" y="48"/>
                  </a:moveTo>
                  <a:lnTo>
                    <a:pt x="37" y="33"/>
                  </a:lnTo>
                  <a:lnTo>
                    <a:pt x="47" y="21"/>
                  </a:lnTo>
                  <a:lnTo>
                    <a:pt x="58" y="11"/>
                  </a:lnTo>
                  <a:lnTo>
                    <a:pt x="69" y="6"/>
                  </a:lnTo>
                  <a:lnTo>
                    <a:pt x="68" y="4"/>
                  </a:lnTo>
                  <a:lnTo>
                    <a:pt x="66" y="3"/>
                  </a:lnTo>
                  <a:lnTo>
                    <a:pt x="64" y="3"/>
                  </a:lnTo>
                  <a:lnTo>
                    <a:pt x="63" y="1"/>
                  </a:lnTo>
                  <a:lnTo>
                    <a:pt x="58" y="0"/>
                  </a:lnTo>
                  <a:lnTo>
                    <a:pt x="52" y="0"/>
                  </a:lnTo>
                  <a:lnTo>
                    <a:pt x="45" y="1"/>
                  </a:lnTo>
                  <a:lnTo>
                    <a:pt x="37" y="6"/>
                  </a:lnTo>
                  <a:lnTo>
                    <a:pt x="31" y="12"/>
                  </a:lnTo>
                  <a:lnTo>
                    <a:pt x="24" y="21"/>
                  </a:lnTo>
                  <a:lnTo>
                    <a:pt x="18" y="29"/>
                  </a:lnTo>
                  <a:lnTo>
                    <a:pt x="11" y="40"/>
                  </a:lnTo>
                  <a:lnTo>
                    <a:pt x="3" y="61"/>
                  </a:lnTo>
                  <a:lnTo>
                    <a:pt x="0" y="82"/>
                  </a:lnTo>
                  <a:lnTo>
                    <a:pt x="3" y="96"/>
                  </a:lnTo>
                  <a:lnTo>
                    <a:pt x="13" y="106"/>
                  </a:lnTo>
                  <a:lnTo>
                    <a:pt x="15" y="107"/>
                  </a:lnTo>
                  <a:lnTo>
                    <a:pt x="16" y="107"/>
                  </a:lnTo>
                  <a:lnTo>
                    <a:pt x="18" y="107"/>
                  </a:lnTo>
                  <a:lnTo>
                    <a:pt x="19" y="107"/>
                  </a:lnTo>
                  <a:lnTo>
                    <a:pt x="18" y="94"/>
                  </a:lnTo>
                  <a:lnTo>
                    <a:pt x="18" y="80"/>
                  </a:lnTo>
                  <a:lnTo>
                    <a:pt x="23" y="64"/>
                  </a:lnTo>
                  <a:lnTo>
                    <a:pt x="29" y="48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24"/>
            <p:cNvSpPr>
              <a:spLocks noChangeAspect="1"/>
            </p:cNvSpPr>
            <p:nvPr/>
          </p:nvSpPr>
          <p:spPr bwMode="auto">
            <a:xfrm rot="10800000">
              <a:off x="7406" y="1959"/>
              <a:ext cx="37" cy="63"/>
            </a:xfrm>
            <a:custGeom>
              <a:avLst/>
              <a:gdLst>
                <a:gd name="T0" fmla="*/ 13 w 58"/>
                <a:gd name="T1" fmla="*/ 28 h 96"/>
                <a:gd name="T2" fmla="*/ 19 w 58"/>
                <a:gd name="T3" fmla="*/ 19 h 96"/>
                <a:gd name="T4" fmla="*/ 24 w 58"/>
                <a:gd name="T5" fmla="*/ 12 h 96"/>
                <a:gd name="T6" fmla="*/ 29 w 58"/>
                <a:gd name="T7" fmla="*/ 5 h 96"/>
                <a:gd name="T8" fmla="*/ 37 w 58"/>
                <a:gd name="T9" fmla="*/ 2 h 96"/>
                <a:gd name="T10" fmla="*/ 36 w 58"/>
                <a:gd name="T11" fmla="*/ 1 h 96"/>
                <a:gd name="T12" fmla="*/ 36 w 58"/>
                <a:gd name="T13" fmla="*/ 1 h 96"/>
                <a:gd name="T14" fmla="*/ 34 w 58"/>
                <a:gd name="T15" fmla="*/ 0 h 96"/>
                <a:gd name="T16" fmla="*/ 34 w 58"/>
                <a:gd name="T17" fmla="*/ 0 h 96"/>
                <a:gd name="T18" fmla="*/ 34 w 58"/>
                <a:gd name="T19" fmla="*/ 0 h 96"/>
                <a:gd name="T20" fmla="*/ 34 w 58"/>
                <a:gd name="T21" fmla="*/ 0 h 96"/>
                <a:gd name="T22" fmla="*/ 34 w 58"/>
                <a:gd name="T23" fmla="*/ 0 h 96"/>
                <a:gd name="T24" fmla="*/ 34 w 58"/>
                <a:gd name="T25" fmla="*/ 1 h 96"/>
                <a:gd name="T26" fmla="*/ 27 w 58"/>
                <a:gd name="T27" fmla="*/ 4 h 96"/>
                <a:gd name="T28" fmla="*/ 21 w 58"/>
                <a:gd name="T29" fmla="*/ 9 h 96"/>
                <a:gd name="T30" fmla="*/ 16 w 58"/>
                <a:gd name="T31" fmla="*/ 17 h 96"/>
                <a:gd name="T32" fmla="*/ 11 w 58"/>
                <a:gd name="T33" fmla="*/ 26 h 96"/>
                <a:gd name="T34" fmla="*/ 7 w 58"/>
                <a:gd name="T35" fmla="*/ 36 h 96"/>
                <a:gd name="T36" fmla="*/ 5 w 58"/>
                <a:gd name="T37" fmla="*/ 44 h 96"/>
                <a:gd name="T38" fmla="*/ 5 w 58"/>
                <a:gd name="T39" fmla="*/ 54 h 96"/>
                <a:gd name="T40" fmla="*/ 6 w 58"/>
                <a:gd name="T41" fmla="*/ 61 h 96"/>
                <a:gd name="T42" fmla="*/ 5 w 58"/>
                <a:gd name="T43" fmla="*/ 61 h 96"/>
                <a:gd name="T44" fmla="*/ 4 w 58"/>
                <a:gd name="T45" fmla="*/ 61 h 96"/>
                <a:gd name="T46" fmla="*/ 3 w 58"/>
                <a:gd name="T47" fmla="*/ 61 h 96"/>
                <a:gd name="T48" fmla="*/ 2 w 58"/>
                <a:gd name="T49" fmla="*/ 60 h 96"/>
                <a:gd name="T50" fmla="*/ 1 w 58"/>
                <a:gd name="T51" fmla="*/ 60 h 96"/>
                <a:gd name="T52" fmla="*/ 1 w 58"/>
                <a:gd name="T53" fmla="*/ 60 h 96"/>
                <a:gd name="T54" fmla="*/ 1 w 58"/>
                <a:gd name="T55" fmla="*/ 60 h 96"/>
                <a:gd name="T56" fmla="*/ 0 w 58"/>
                <a:gd name="T57" fmla="*/ 60 h 96"/>
                <a:gd name="T58" fmla="*/ 1 w 58"/>
                <a:gd name="T59" fmla="*/ 61 h 96"/>
                <a:gd name="T60" fmla="*/ 2 w 58"/>
                <a:gd name="T61" fmla="*/ 61 h 96"/>
                <a:gd name="T62" fmla="*/ 3 w 58"/>
                <a:gd name="T63" fmla="*/ 61 h 96"/>
                <a:gd name="T64" fmla="*/ 4 w 58"/>
                <a:gd name="T65" fmla="*/ 62 h 96"/>
                <a:gd name="T66" fmla="*/ 5 w 58"/>
                <a:gd name="T67" fmla="*/ 63 h 96"/>
                <a:gd name="T68" fmla="*/ 6 w 58"/>
                <a:gd name="T69" fmla="*/ 63 h 96"/>
                <a:gd name="T70" fmla="*/ 8 w 58"/>
                <a:gd name="T71" fmla="*/ 63 h 96"/>
                <a:gd name="T72" fmla="*/ 9 w 58"/>
                <a:gd name="T73" fmla="*/ 63 h 96"/>
                <a:gd name="T74" fmla="*/ 7 w 58"/>
                <a:gd name="T75" fmla="*/ 56 h 96"/>
                <a:gd name="T76" fmla="*/ 7 w 58"/>
                <a:gd name="T77" fmla="*/ 47 h 96"/>
                <a:gd name="T78" fmla="*/ 9 w 58"/>
                <a:gd name="T79" fmla="*/ 37 h 96"/>
                <a:gd name="T80" fmla="*/ 13 w 58"/>
                <a:gd name="T81" fmla="*/ 28 h 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8"/>
                <a:gd name="T124" fmla="*/ 0 h 96"/>
                <a:gd name="T125" fmla="*/ 58 w 58"/>
                <a:gd name="T126" fmla="*/ 96 h 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8" h="96">
                  <a:moveTo>
                    <a:pt x="21" y="42"/>
                  </a:moveTo>
                  <a:lnTo>
                    <a:pt x="29" y="29"/>
                  </a:lnTo>
                  <a:lnTo>
                    <a:pt x="37" y="18"/>
                  </a:lnTo>
                  <a:lnTo>
                    <a:pt x="46" y="8"/>
                  </a:lnTo>
                  <a:lnTo>
                    <a:pt x="58" y="3"/>
                  </a:lnTo>
                  <a:lnTo>
                    <a:pt x="56" y="2"/>
                  </a:lnTo>
                  <a:lnTo>
                    <a:pt x="54" y="0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4" y="2"/>
                  </a:lnTo>
                  <a:lnTo>
                    <a:pt x="43" y="6"/>
                  </a:lnTo>
                  <a:lnTo>
                    <a:pt x="33" y="14"/>
                  </a:lnTo>
                  <a:lnTo>
                    <a:pt x="25" y="26"/>
                  </a:lnTo>
                  <a:lnTo>
                    <a:pt x="17" y="39"/>
                  </a:lnTo>
                  <a:lnTo>
                    <a:pt x="11" y="55"/>
                  </a:lnTo>
                  <a:lnTo>
                    <a:pt x="8" y="67"/>
                  </a:lnTo>
                  <a:lnTo>
                    <a:pt x="8" y="82"/>
                  </a:lnTo>
                  <a:lnTo>
                    <a:pt x="9" y="93"/>
                  </a:lnTo>
                  <a:lnTo>
                    <a:pt x="8" y="93"/>
                  </a:lnTo>
                  <a:lnTo>
                    <a:pt x="6" y="93"/>
                  </a:lnTo>
                  <a:lnTo>
                    <a:pt x="4" y="93"/>
                  </a:lnTo>
                  <a:lnTo>
                    <a:pt x="3" y="92"/>
                  </a:lnTo>
                  <a:lnTo>
                    <a:pt x="1" y="92"/>
                  </a:lnTo>
                  <a:lnTo>
                    <a:pt x="0" y="92"/>
                  </a:lnTo>
                  <a:lnTo>
                    <a:pt x="1" y="93"/>
                  </a:lnTo>
                  <a:lnTo>
                    <a:pt x="3" y="93"/>
                  </a:lnTo>
                  <a:lnTo>
                    <a:pt x="4" y="93"/>
                  </a:lnTo>
                  <a:lnTo>
                    <a:pt x="6" y="95"/>
                  </a:lnTo>
                  <a:lnTo>
                    <a:pt x="8" y="96"/>
                  </a:lnTo>
                  <a:lnTo>
                    <a:pt x="9" y="96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1" y="85"/>
                  </a:lnTo>
                  <a:lnTo>
                    <a:pt x="11" y="71"/>
                  </a:lnTo>
                  <a:lnTo>
                    <a:pt x="14" y="56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5"/>
            <p:cNvSpPr>
              <a:spLocks noChangeAspect="1"/>
            </p:cNvSpPr>
            <p:nvPr/>
          </p:nvSpPr>
          <p:spPr bwMode="auto">
            <a:xfrm rot="10800000">
              <a:off x="7380" y="1948"/>
              <a:ext cx="36" cy="60"/>
            </a:xfrm>
            <a:custGeom>
              <a:avLst/>
              <a:gdLst>
                <a:gd name="T0" fmla="*/ 11 w 54"/>
                <a:gd name="T1" fmla="*/ 26 h 94"/>
                <a:gd name="T2" fmla="*/ 17 w 54"/>
                <a:gd name="T3" fmla="*/ 18 h 94"/>
                <a:gd name="T4" fmla="*/ 23 w 54"/>
                <a:gd name="T5" fmla="*/ 11 h 94"/>
                <a:gd name="T6" fmla="*/ 30 w 54"/>
                <a:gd name="T7" fmla="*/ 6 h 94"/>
                <a:gd name="T8" fmla="*/ 36 w 54"/>
                <a:gd name="T9" fmla="*/ 3 h 94"/>
                <a:gd name="T10" fmla="*/ 35 w 54"/>
                <a:gd name="T11" fmla="*/ 3 h 94"/>
                <a:gd name="T12" fmla="*/ 35 w 54"/>
                <a:gd name="T13" fmla="*/ 1 h 94"/>
                <a:gd name="T14" fmla="*/ 34 w 54"/>
                <a:gd name="T15" fmla="*/ 1 h 94"/>
                <a:gd name="T16" fmla="*/ 33 w 54"/>
                <a:gd name="T17" fmla="*/ 0 h 94"/>
                <a:gd name="T18" fmla="*/ 33 w 54"/>
                <a:gd name="T19" fmla="*/ 1 h 94"/>
                <a:gd name="T20" fmla="*/ 34 w 54"/>
                <a:gd name="T21" fmla="*/ 1 h 94"/>
                <a:gd name="T22" fmla="*/ 34 w 54"/>
                <a:gd name="T23" fmla="*/ 1 h 94"/>
                <a:gd name="T24" fmla="*/ 34 w 54"/>
                <a:gd name="T25" fmla="*/ 1 h 94"/>
                <a:gd name="T26" fmla="*/ 28 w 54"/>
                <a:gd name="T27" fmla="*/ 4 h 94"/>
                <a:gd name="T28" fmla="*/ 21 w 54"/>
                <a:gd name="T29" fmla="*/ 10 h 94"/>
                <a:gd name="T30" fmla="*/ 15 w 54"/>
                <a:gd name="T31" fmla="*/ 16 h 94"/>
                <a:gd name="T32" fmla="*/ 9 w 54"/>
                <a:gd name="T33" fmla="*/ 24 h 94"/>
                <a:gd name="T34" fmla="*/ 5 w 54"/>
                <a:gd name="T35" fmla="*/ 33 h 94"/>
                <a:gd name="T36" fmla="*/ 4 w 54"/>
                <a:gd name="T37" fmla="*/ 42 h 94"/>
                <a:gd name="T38" fmla="*/ 4 w 54"/>
                <a:gd name="T39" fmla="*/ 50 h 94"/>
                <a:gd name="T40" fmla="*/ 6 w 54"/>
                <a:gd name="T41" fmla="*/ 58 h 94"/>
                <a:gd name="T42" fmla="*/ 5 w 54"/>
                <a:gd name="T43" fmla="*/ 58 h 94"/>
                <a:gd name="T44" fmla="*/ 4 w 54"/>
                <a:gd name="T45" fmla="*/ 58 h 94"/>
                <a:gd name="T46" fmla="*/ 2 w 54"/>
                <a:gd name="T47" fmla="*/ 58 h 94"/>
                <a:gd name="T48" fmla="*/ 1 w 54"/>
                <a:gd name="T49" fmla="*/ 57 h 94"/>
                <a:gd name="T50" fmla="*/ 0 w 54"/>
                <a:gd name="T51" fmla="*/ 57 h 94"/>
                <a:gd name="T52" fmla="*/ 0 w 54"/>
                <a:gd name="T53" fmla="*/ 56 h 94"/>
                <a:gd name="T54" fmla="*/ 0 w 54"/>
                <a:gd name="T55" fmla="*/ 56 h 94"/>
                <a:gd name="T56" fmla="*/ 0 w 54"/>
                <a:gd name="T57" fmla="*/ 56 h 94"/>
                <a:gd name="T58" fmla="*/ 1 w 54"/>
                <a:gd name="T59" fmla="*/ 57 h 94"/>
                <a:gd name="T60" fmla="*/ 2 w 54"/>
                <a:gd name="T61" fmla="*/ 57 h 94"/>
                <a:gd name="T62" fmla="*/ 2 w 54"/>
                <a:gd name="T63" fmla="*/ 58 h 94"/>
                <a:gd name="T64" fmla="*/ 3 w 54"/>
                <a:gd name="T65" fmla="*/ 59 h 94"/>
                <a:gd name="T66" fmla="*/ 4 w 54"/>
                <a:gd name="T67" fmla="*/ 59 h 94"/>
                <a:gd name="T68" fmla="*/ 6 w 54"/>
                <a:gd name="T69" fmla="*/ 59 h 94"/>
                <a:gd name="T70" fmla="*/ 7 w 54"/>
                <a:gd name="T71" fmla="*/ 60 h 94"/>
                <a:gd name="T72" fmla="*/ 9 w 54"/>
                <a:gd name="T73" fmla="*/ 60 h 94"/>
                <a:gd name="T74" fmla="*/ 6 w 54"/>
                <a:gd name="T75" fmla="*/ 52 h 94"/>
                <a:gd name="T76" fmla="*/ 6 w 54"/>
                <a:gd name="T77" fmla="*/ 45 h 94"/>
                <a:gd name="T78" fmla="*/ 7 w 54"/>
                <a:gd name="T79" fmla="*/ 35 h 94"/>
                <a:gd name="T80" fmla="*/ 11 w 54"/>
                <a:gd name="T81" fmla="*/ 26 h 9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4"/>
                <a:gd name="T124" fmla="*/ 0 h 94"/>
                <a:gd name="T125" fmla="*/ 54 w 54"/>
                <a:gd name="T126" fmla="*/ 94 h 9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4" h="94">
                  <a:moveTo>
                    <a:pt x="17" y="41"/>
                  </a:moveTo>
                  <a:lnTo>
                    <a:pt x="25" y="28"/>
                  </a:lnTo>
                  <a:lnTo>
                    <a:pt x="35" y="17"/>
                  </a:lnTo>
                  <a:lnTo>
                    <a:pt x="45" y="10"/>
                  </a:lnTo>
                  <a:lnTo>
                    <a:pt x="54" y="5"/>
                  </a:lnTo>
                  <a:lnTo>
                    <a:pt x="53" y="4"/>
                  </a:lnTo>
                  <a:lnTo>
                    <a:pt x="53" y="2"/>
                  </a:lnTo>
                  <a:lnTo>
                    <a:pt x="51" y="2"/>
                  </a:lnTo>
                  <a:lnTo>
                    <a:pt x="50" y="0"/>
                  </a:lnTo>
                  <a:lnTo>
                    <a:pt x="50" y="2"/>
                  </a:lnTo>
                  <a:lnTo>
                    <a:pt x="51" y="2"/>
                  </a:lnTo>
                  <a:lnTo>
                    <a:pt x="42" y="7"/>
                  </a:lnTo>
                  <a:lnTo>
                    <a:pt x="32" y="15"/>
                  </a:lnTo>
                  <a:lnTo>
                    <a:pt x="22" y="25"/>
                  </a:lnTo>
                  <a:lnTo>
                    <a:pt x="14" y="37"/>
                  </a:lnTo>
                  <a:lnTo>
                    <a:pt x="8" y="52"/>
                  </a:lnTo>
                  <a:lnTo>
                    <a:pt x="6" y="66"/>
                  </a:lnTo>
                  <a:lnTo>
                    <a:pt x="6" y="79"/>
                  </a:lnTo>
                  <a:lnTo>
                    <a:pt x="9" y="91"/>
                  </a:lnTo>
                  <a:lnTo>
                    <a:pt x="8" y="91"/>
                  </a:lnTo>
                  <a:lnTo>
                    <a:pt x="6" y="91"/>
                  </a:lnTo>
                  <a:lnTo>
                    <a:pt x="3" y="91"/>
                  </a:lnTo>
                  <a:lnTo>
                    <a:pt x="1" y="89"/>
                  </a:lnTo>
                  <a:lnTo>
                    <a:pt x="0" y="89"/>
                  </a:lnTo>
                  <a:lnTo>
                    <a:pt x="0" y="87"/>
                  </a:lnTo>
                  <a:lnTo>
                    <a:pt x="1" y="89"/>
                  </a:lnTo>
                  <a:lnTo>
                    <a:pt x="3" y="89"/>
                  </a:lnTo>
                  <a:lnTo>
                    <a:pt x="3" y="91"/>
                  </a:lnTo>
                  <a:lnTo>
                    <a:pt x="5" y="92"/>
                  </a:lnTo>
                  <a:lnTo>
                    <a:pt x="6" y="92"/>
                  </a:lnTo>
                  <a:lnTo>
                    <a:pt x="9" y="92"/>
                  </a:lnTo>
                  <a:lnTo>
                    <a:pt x="11" y="94"/>
                  </a:lnTo>
                  <a:lnTo>
                    <a:pt x="13" y="94"/>
                  </a:lnTo>
                  <a:lnTo>
                    <a:pt x="9" y="82"/>
                  </a:lnTo>
                  <a:lnTo>
                    <a:pt x="9" y="70"/>
                  </a:lnTo>
                  <a:lnTo>
                    <a:pt x="11" y="55"/>
                  </a:lnTo>
                  <a:lnTo>
                    <a:pt x="17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26"/>
            <p:cNvSpPr>
              <a:spLocks noChangeAspect="1"/>
            </p:cNvSpPr>
            <p:nvPr/>
          </p:nvSpPr>
          <p:spPr bwMode="auto">
            <a:xfrm rot="10800000">
              <a:off x="7352" y="1936"/>
              <a:ext cx="35" cy="56"/>
            </a:xfrm>
            <a:custGeom>
              <a:avLst/>
              <a:gdLst>
                <a:gd name="T0" fmla="*/ 12 w 53"/>
                <a:gd name="T1" fmla="*/ 24 h 88"/>
                <a:gd name="T2" fmla="*/ 17 w 53"/>
                <a:gd name="T3" fmla="*/ 16 h 88"/>
                <a:gd name="T4" fmla="*/ 22 w 53"/>
                <a:gd name="T5" fmla="*/ 10 h 88"/>
                <a:gd name="T6" fmla="*/ 29 w 53"/>
                <a:gd name="T7" fmla="*/ 6 h 88"/>
                <a:gd name="T8" fmla="*/ 35 w 53"/>
                <a:gd name="T9" fmla="*/ 3 h 88"/>
                <a:gd name="T10" fmla="*/ 34 w 53"/>
                <a:gd name="T11" fmla="*/ 2 h 88"/>
                <a:gd name="T12" fmla="*/ 34 w 53"/>
                <a:gd name="T13" fmla="*/ 1 h 88"/>
                <a:gd name="T14" fmla="*/ 33 w 53"/>
                <a:gd name="T15" fmla="*/ 1 h 88"/>
                <a:gd name="T16" fmla="*/ 32 w 53"/>
                <a:gd name="T17" fmla="*/ 0 h 88"/>
                <a:gd name="T18" fmla="*/ 33 w 53"/>
                <a:gd name="T19" fmla="*/ 1 h 88"/>
                <a:gd name="T20" fmla="*/ 33 w 53"/>
                <a:gd name="T21" fmla="*/ 1 h 88"/>
                <a:gd name="T22" fmla="*/ 33 w 53"/>
                <a:gd name="T23" fmla="*/ 1 h 88"/>
                <a:gd name="T24" fmla="*/ 33 w 53"/>
                <a:gd name="T25" fmla="*/ 1 h 88"/>
                <a:gd name="T26" fmla="*/ 26 w 53"/>
                <a:gd name="T27" fmla="*/ 4 h 88"/>
                <a:gd name="T28" fmla="*/ 20 w 53"/>
                <a:gd name="T29" fmla="*/ 8 h 88"/>
                <a:gd name="T30" fmla="*/ 15 w 53"/>
                <a:gd name="T31" fmla="*/ 14 h 88"/>
                <a:gd name="T32" fmla="*/ 10 w 53"/>
                <a:gd name="T33" fmla="*/ 22 h 88"/>
                <a:gd name="T34" fmla="*/ 7 w 53"/>
                <a:gd name="T35" fmla="*/ 31 h 88"/>
                <a:gd name="T36" fmla="*/ 5 w 53"/>
                <a:gd name="T37" fmla="*/ 39 h 88"/>
                <a:gd name="T38" fmla="*/ 5 w 53"/>
                <a:gd name="T39" fmla="*/ 47 h 88"/>
                <a:gd name="T40" fmla="*/ 7 w 53"/>
                <a:gd name="T41" fmla="*/ 54 h 88"/>
                <a:gd name="T42" fmla="*/ 5 w 53"/>
                <a:gd name="T43" fmla="*/ 54 h 88"/>
                <a:gd name="T44" fmla="*/ 5 w 53"/>
                <a:gd name="T45" fmla="*/ 54 h 88"/>
                <a:gd name="T46" fmla="*/ 3 w 53"/>
                <a:gd name="T47" fmla="*/ 54 h 88"/>
                <a:gd name="T48" fmla="*/ 2 w 53"/>
                <a:gd name="T49" fmla="*/ 53 h 88"/>
                <a:gd name="T50" fmla="*/ 1 w 53"/>
                <a:gd name="T51" fmla="*/ 53 h 88"/>
                <a:gd name="T52" fmla="*/ 1 w 53"/>
                <a:gd name="T53" fmla="*/ 53 h 88"/>
                <a:gd name="T54" fmla="*/ 1 w 53"/>
                <a:gd name="T55" fmla="*/ 53 h 88"/>
                <a:gd name="T56" fmla="*/ 0 w 53"/>
                <a:gd name="T57" fmla="*/ 52 h 88"/>
                <a:gd name="T58" fmla="*/ 1 w 53"/>
                <a:gd name="T59" fmla="*/ 53 h 88"/>
                <a:gd name="T60" fmla="*/ 2 w 53"/>
                <a:gd name="T61" fmla="*/ 53 h 88"/>
                <a:gd name="T62" fmla="*/ 3 w 53"/>
                <a:gd name="T63" fmla="*/ 54 h 88"/>
                <a:gd name="T64" fmla="*/ 5 w 53"/>
                <a:gd name="T65" fmla="*/ 55 h 88"/>
                <a:gd name="T66" fmla="*/ 5 w 53"/>
                <a:gd name="T67" fmla="*/ 56 h 88"/>
                <a:gd name="T68" fmla="*/ 7 w 53"/>
                <a:gd name="T69" fmla="*/ 56 h 88"/>
                <a:gd name="T70" fmla="*/ 7 w 53"/>
                <a:gd name="T71" fmla="*/ 56 h 88"/>
                <a:gd name="T72" fmla="*/ 9 w 53"/>
                <a:gd name="T73" fmla="*/ 56 h 88"/>
                <a:gd name="T74" fmla="*/ 7 w 53"/>
                <a:gd name="T75" fmla="*/ 49 h 88"/>
                <a:gd name="T76" fmla="*/ 7 w 53"/>
                <a:gd name="T77" fmla="*/ 42 h 88"/>
                <a:gd name="T78" fmla="*/ 9 w 53"/>
                <a:gd name="T79" fmla="*/ 32 h 88"/>
                <a:gd name="T80" fmla="*/ 12 w 53"/>
                <a:gd name="T81" fmla="*/ 24 h 8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3"/>
                <a:gd name="T124" fmla="*/ 0 h 88"/>
                <a:gd name="T125" fmla="*/ 53 w 53"/>
                <a:gd name="T126" fmla="*/ 88 h 8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3" h="88">
                  <a:moveTo>
                    <a:pt x="18" y="38"/>
                  </a:moveTo>
                  <a:lnTo>
                    <a:pt x="26" y="25"/>
                  </a:lnTo>
                  <a:lnTo>
                    <a:pt x="34" y="16"/>
                  </a:lnTo>
                  <a:lnTo>
                    <a:pt x="44" y="9"/>
                  </a:lnTo>
                  <a:lnTo>
                    <a:pt x="53" y="4"/>
                  </a:lnTo>
                  <a:lnTo>
                    <a:pt x="52" y="3"/>
                  </a:lnTo>
                  <a:lnTo>
                    <a:pt x="52" y="1"/>
                  </a:lnTo>
                  <a:lnTo>
                    <a:pt x="50" y="1"/>
                  </a:lnTo>
                  <a:lnTo>
                    <a:pt x="48" y="0"/>
                  </a:lnTo>
                  <a:lnTo>
                    <a:pt x="50" y="1"/>
                  </a:lnTo>
                  <a:lnTo>
                    <a:pt x="40" y="6"/>
                  </a:lnTo>
                  <a:lnTo>
                    <a:pt x="31" y="12"/>
                  </a:lnTo>
                  <a:lnTo>
                    <a:pt x="23" y="22"/>
                  </a:lnTo>
                  <a:lnTo>
                    <a:pt x="15" y="35"/>
                  </a:lnTo>
                  <a:lnTo>
                    <a:pt x="10" y="48"/>
                  </a:lnTo>
                  <a:lnTo>
                    <a:pt x="8" y="62"/>
                  </a:lnTo>
                  <a:lnTo>
                    <a:pt x="8" y="74"/>
                  </a:lnTo>
                  <a:lnTo>
                    <a:pt x="10" y="85"/>
                  </a:lnTo>
                  <a:lnTo>
                    <a:pt x="8" y="85"/>
                  </a:lnTo>
                  <a:lnTo>
                    <a:pt x="7" y="85"/>
                  </a:lnTo>
                  <a:lnTo>
                    <a:pt x="5" y="85"/>
                  </a:lnTo>
                  <a:lnTo>
                    <a:pt x="3" y="83"/>
                  </a:lnTo>
                  <a:lnTo>
                    <a:pt x="2" y="83"/>
                  </a:lnTo>
                  <a:lnTo>
                    <a:pt x="0" y="82"/>
                  </a:lnTo>
                  <a:lnTo>
                    <a:pt x="2" y="83"/>
                  </a:lnTo>
                  <a:lnTo>
                    <a:pt x="3" y="83"/>
                  </a:lnTo>
                  <a:lnTo>
                    <a:pt x="5" y="85"/>
                  </a:lnTo>
                  <a:lnTo>
                    <a:pt x="7" y="86"/>
                  </a:lnTo>
                  <a:lnTo>
                    <a:pt x="8" y="88"/>
                  </a:lnTo>
                  <a:lnTo>
                    <a:pt x="10" y="88"/>
                  </a:lnTo>
                  <a:lnTo>
                    <a:pt x="11" y="88"/>
                  </a:lnTo>
                  <a:lnTo>
                    <a:pt x="13" y="88"/>
                  </a:lnTo>
                  <a:lnTo>
                    <a:pt x="11" y="77"/>
                  </a:lnTo>
                  <a:lnTo>
                    <a:pt x="11" y="66"/>
                  </a:lnTo>
                  <a:lnTo>
                    <a:pt x="13" y="51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Freeform 27"/>
            <p:cNvSpPr>
              <a:spLocks noChangeAspect="1"/>
            </p:cNvSpPr>
            <p:nvPr/>
          </p:nvSpPr>
          <p:spPr bwMode="auto">
            <a:xfrm rot="10800000">
              <a:off x="7510" y="2012"/>
              <a:ext cx="41" cy="74"/>
            </a:xfrm>
            <a:custGeom>
              <a:avLst/>
              <a:gdLst>
                <a:gd name="T0" fmla="*/ 15 w 64"/>
                <a:gd name="T1" fmla="*/ 33 h 116"/>
                <a:gd name="T2" fmla="*/ 21 w 64"/>
                <a:gd name="T3" fmla="*/ 22 h 116"/>
                <a:gd name="T4" fmla="*/ 27 w 64"/>
                <a:gd name="T5" fmla="*/ 14 h 116"/>
                <a:gd name="T6" fmla="*/ 34 w 64"/>
                <a:gd name="T7" fmla="*/ 7 h 116"/>
                <a:gd name="T8" fmla="*/ 41 w 64"/>
                <a:gd name="T9" fmla="*/ 3 h 116"/>
                <a:gd name="T10" fmla="*/ 41 w 64"/>
                <a:gd name="T11" fmla="*/ 2 h 116"/>
                <a:gd name="T12" fmla="*/ 40 w 64"/>
                <a:gd name="T13" fmla="*/ 1 h 116"/>
                <a:gd name="T14" fmla="*/ 39 w 64"/>
                <a:gd name="T15" fmla="*/ 1 h 116"/>
                <a:gd name="T16" fmla="*/ 38 w 64"/>
                <a:gd name="T17" fmla="*/ 0 h 116"/>
                <a:gd name="T18" fmla="*/ 38 w 64"/>
                <a:gd name="T19" fmla="*/ 0 h 116"/>
                <a:gd name="T20" fmla="*/ 38 w 64"/>
                <a:gd name="T21" fmla="*/ 0 h 116"/>
                <a:gd name="T22" fmla="*/ 38 w 64"/>
                <a:gd name="T23" fmla="*/ 0 h 116"/>
                <a:gd name="T24" fmla="*/ 38 w 64"/>
                <a:gd name="T25" fmla="*/ 0 h 116"/>
                <a:gd name="T26" fmla="*/ 39 w 64"/>
                <a:gd name="T27" fmla="*/ 1 h 116"/>
                <a:gd name="T28" fmla="*/ 39 w 64"/>
                <a:gd name="T29" fmla="*/ 1 h 116"/>
                <a:gd name="T30" fmla="*/ 39 w 64"/>
                <a:gd name="T31" fmla="*/ 1 h 116"/>
                <a:gd name="T32" fmla="*/ 39 w 64"/>
                <a:gd name="T33" fmla="*/ 2 h 116"/>
                <a:gd name="T34" fmla="*/ 32 w 64"/>
                <a:gd name="T35" fmla="*/ 6 h 116"/>
                <a:gd name="T36" fmla="*/ 25 w 64"/>
                <a:gd name="T37" fmla="*/ 12 h 116"/>
                <a:gd name="T38" fmla="*/ 19 w 64"/>
                <a:gd name="T39" fmla="*/ 22 h 116"/>
                <a:gd name="T40" fmla="*/ 12 w 64"/>
                <a:gd name="T41" fmla="*/ 32 h 116"/>
                <a:gd name="T42" fmla="*/ 8 w 64"/>
                <a:gd name="T43" fmla="*/ 43 h 116"/>
                <a:gd name="T44" fmla="*/ 5 w 64"/>
                <a:gd name="T45" fmla="*/ 53 h 116"/>
                <a:gd name="T46" fmla="*/ 4 w 64"/>
                <a:gd name="T47" fmla="*/ 64 h 116"/>
                <a:gd name="T48" fmla="*/ 5 w 64"/>
                <a:gd name="T49" fmla="*/ 71 h 116"/>
                <a:gd name="T50" fmla="*/ 4 w 64"/>
                <a:gd name="T51" fmla="*/ 71 h 116"/>
                <a:gd name="T52" fmla="*/ 3 w 64"/>
                <a:gd name="T53" fmla="*/ 71 h 116"/>
                <a:gd name="T54" fmla="*/ 2 w 64"/>
                <a:gd name="T55" fmla="*/ 71 h 116"/>
                <a:gd name="T56" fmla="*/ 1 w 64"/>
                <a:gd name="T57" fmla="*/ 71 h 116"/>
                <a:gd name="T58" fmla="*/ 0 w 64"/>
                <a:gd name="T59" fmla="*/ 71 h 116"/>
                <a:gd name="T60" fmla="*/ 0 w 64"/>
                <a:gd name="T61" fmla="*/ 71 h 116"/>
                <a:gd name="T62" fmla="*/ 0 w 64"/>
                <a:gd name="T63" fmla="*/ 71 h 116"/>
                <a:gd name="T64" fmla="*/ 0 w 64"/>
                <a:gd name="T65" fmla="*/ 71 h 116"/>
                <a:gd name="T66" fmla="*/ 0 w 64"/>
                <a:gd name="T67" fmla="*/ 71 h 116"/>
                <a:gd name="T68" fmla="*/ 1 w 64"/>
                <a:gd name="T69" fmla="*/ 71 h 116"/>
                <a:gd name="T70" fmla="*/ 2 w 64"/>
                <a:gd name="T71" fmla="*/ 73 h 116"/>
                <a:gd name="T72" fmla="*/ 3 w 64"/>
                <a:gd name="T73" fmla="*/ 73 h 116"/>
                <a:gd name="T74" fmla="*/ 4 w 64"/>
                <a:gd name="T75" fmla="*/ 74 h 116"/>
                <a:gd name="T76" fmla="*/ 5 w 64"/>
                <a:gd name="T77" fmla="*/ 74 h 116"/>
                <a:gd name="T78" fmla="*/ 6 w 64"/>
                <a:gd name="T79" fmla="*/ 74 h 116"/>
                <a:gd name="T80" fmla="*/ 7 w 64"/>
                <a:gd name="T81" fmla="*/ 74 h 116"/>
                <a:gd name="T82" fmla="*/ 6 w 64"/>
                <a:gd name="T83" fmla="*/ 66 h 116"/>
                <a:gd name="T84" fmla="*/ 7 w 64"/>
                <a:gd name="T85" fmla="*/ 56 h 116"/>
                <a:gd name="T86" fmla="*/ 10 w 64"/>
                <a:gd name="T87" fmla="*/ 44 h 116"/>
                <a:gd name="T88" fmla="*/ 15 w 64"/>
                <a:gd name="T89" fmla="*/ 33 h 11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4"/>
                <a:gd name="T136" fmla="*/ 0 h 116"/>
                <a:gd name="T137" fmla="*/ 64 w 64"/>
                <a:gd name="T138" fmla="*/ 116 h 11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4" h="116">
                  <a:moveTo>
                    <a:pt x="23" y="51"/>
                  </a:moveTo>
                  <a:lnTo>
                    <a:pt x="32" y="35"/>
                  </a:lnTo>
                  <a:lnTo>
                    <a:pt x="42" y="22"/>
                  </a:lnTo>
                  <a:lnTo>
                    <a:pt x="53" y="11"/>
                  </a:lnTo>
                  <a:lnTo>
                    <a:pt x="64" y="5"/>
                  </a:lnTo>
                  <a:lnTo>
                    <a:pt x="64" y="3"/>
                  </a:lnTo>
                  <a:lnTo>
                    <a:pt x="63" y="1"/>
                  </a:lnTo>
                  <a:lnTo>
                    <a:pt x="61" y="1"/>
                  </a:lnTo>
                  <a:lnTo>
                    <a:pt x="60" y="0"/>
                  </a:lnTo>
                  <a:lnTo>
                    <a:pt x="61" y="1"/>
                  </a:lnTo>
                  <a:lnTo>
                    <a:pt x="61" y="3"/>
                  </a:lnTo>
                  <a:lnTo>
                    <a:pt x="50" y="9"/>
                  </a:lnTo>
                  <a:lnTo>
                    <a:pt x="39" y="19"/>
                  </a:lnTo>
                  <a:lnTo>
                    <a:pt x="29" y="34"/>
                  </a:lnTo>
                  <a:lnTo>
                    <a:pt x="19" y="50"/>
                  </a:lnTo>
                  <a:lnTo>
                    <a:pt x="13" y="67"/>
                  </a:lnTo>
                  <a:lnTo>
                    <a:pt x="8" y="83"/>
                  </a:lnTo>
                  <a:lnTo>
                    <a:pt x="6" y="100"/>
                  </a:lnTo>
                  <a:lnTo>
                    <a:pt x="8" y="112"/>
                  </a:lnTo>
                  <a:lnTo>
                    <a:pt x="6" y="112"/>
                  </a:lnTo>
                  <a:lnTo>
                    <a:pt x="5" y="112"/>
                  </a:lnTo>
                  <a:lnTo>
                    <a:pt x="3" y="112"/>
                  </a:lnTo>
                  <a:lnTo>
                    <a:pt x="2" y="112"/>
                  </a:lnTo>
                  <a:lnTo>
                    <a:pt x="0" y="111"/>
                  </a:lnTo>
                  <a:lnTo>
                    <a:pt x="0" y="112"/>
                  </a:lnTo>
                  <a:lnTo>
                    <a:pt x="2" y="112"/>
                  </a:lnTo>
                  <a:lnTo>
                    <a:pt x="3" y="114"/>
                  </a:lnTo>
                  <a:lnTo>
                    <a:pt x="5" y="114"/>
                  </a:lnTo>
                  <a:lnTo>
                    <a:pt x="6" y="116"/>
                  </a:lnTo>
                  <a:lnTo>
                    <a:pt x="8" y="116"/>
                  </a:lnTo>
                  <a:lnTo>
                    <a:pt x="10" y="116"/>
                  </a:lnTo>
                  <a:lnTo>
                    <a:pt x="11" y="116"/>
                  </a:lnTo>
                  <a:lnTo>
                    <a:pt x="10" y="103"/>
                  </a:lnTo>
                  <a:lnTo>
                    <a:pt x="11" y="87"/>
                  </a:lnTo>
                  <a:lnTo>
                    <a:pt x="16" y="69"/>
                  </a:lnTo>
                  <a:lnTo>
                    <a:pt x="23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Freeform 28"/>
            <p:cNvSpPr>
              <a:spLocks noChangeAspect="1"/>
            </p:cNvSpPr>
            <p:nvPr/>
          </p:nvSpPr>
          <p:spPr bwMode="auto">
            <a:xfrm rot="10800000">
              <a:off x="7483" y="1999"/>
              <a:ext cx="41" cy="72"/>
            </a:xfrm>
            <a:custGeom>
              <a:avLst/>
              <a:gdLst>
                <a:gd name="T0" fmla="*/ 15 w 63"/>
                <a:gd name="T1" fmla="*/ 31 h 111"/>
                <a:gd name="T2" fmla="*/ 21 w 63"/>
                <a:gd name="T3" fmla="*/ 22 h 111"/>
                <a:gd name="T4" fmla="*/ 27 w 63"/>
                <a:gd name="T5" fmla="*/ 14 h 111"/>
                <a:gd name="T6" fmla="*/ 34 w 63"/>
                <a:gd name="T7" fmla="*/ 7 h 111"/>
                <a:gd name="T8" fmla="*/ 41 w 63"/>
                <a:gd name="T9" fmla="*/ 3 h 111"/>
                <a:gd name="T10" fmla="*/ 41 w 63"/>
                <a:gd name="T11" fmla="*/ 2 h 111"/>
                <a:gd name="T12" fmla="*/ 40 w 63"/>
                <a:gd name="T13" fmla="*/ 1 h 111"/>
                <a:gd name="T14" fmla="*/ 39 w 63"/>
                <a:gd name="T15" fmla="*/ 1 h 111"/>
                <a:gd name="T16" fmla="*/ 38 w 63"/>
                <a:gd name="T17" fmla="*/ 0 h 111"/>
                <a:gd name="T18" fmla="*/ 38 w 63"/>
                <a:gd name="T19" fmla="*/ 0 h 111"/>
                <a:gd name="T20" fmla="*/ 38 w 63"/>
                <a:gd name="T21" fmla="*/ 0 h 111"/>
                <a:gd name="T22" fmla="*/ 38 w 63"/>
                <a:gd name="T23" fmla="*/ 0 h 111"/>
                <a:gd name="T24" fmla="*/ 38 w 63"/>
                <a:gd name="T25" fmla="*/ 0 h 111"/>
                <a:gd name="T26" fmla="*/ 39 w 63"/>
                <a:gd name="T27" fmla="*/ 0 h 111"/>
                <a:gd name="T28" fmla="*/ 39 w 63"/>
                <a:gd name="T29" fmla="*/ 0 h 111"/>
                <a:gd name="T30" fmla="*/ 39 w 63"/>
                <a:gd name="T31" fmla="*/ 1 h 111"/>
                <a:gd name="T32" fmla="*/ 39 w 63"/>
                <a:gd name="T33" fmla="*/ 1 h 111"/>
                <a:gd name="T34" fmla="*/ 32 w 63"/>
                <a:gd name="T35" fmla="*/ 5 h 111"/>
                <a:gd name="T36" fmla="*/ 25 w 63"/>
                <a:gd name="T37" fmla="*/ 12 h 111"/>
                <a:gd name="T38" fmla="*/ 19 w 63"/>
                <a:gd name="T39" fmla="*/ 20 h 111"/>
                <a:gd name="T40" fmla="*/ 13 w 63"/>
                <a:gd name="T41" fmla="*/ 30 h 111"/>
                <a:gd name="T42" fmla="*/ 8 w 63"/>
                <a:gd name="T43" fmla="*/ 41 h 111"/>
                <a:gd name="T44" fmla="*/ 6 w 63"/>
                <a:gd name="T45" fmla="*/ 51 h 111"/>
                <a:gd name="T46" fmla="*/ 6 w 63"/>
                <a:gd name="T47" fmla="*/ 62 h 111"/>
                <a:gd name="T48" fmla="*/ 7 w 63"/>
                <a:gd name="T49" fmla="*/ 70 h 111"/>
                <a:gd name="T50" fmla="*/ 6 w 63"/>
                <a:gd name="T51" fmla="*/ 70 h 111"/>
                <a:gd name="T52" fmla="*/ 3 w 63"/>
                <a:gd name="T53" fmla="*/ 70 h 111"/>
                <a:gd name="T54" fmla="*/ 3 w 63"/>
                <a:gd name="T55" fmla="*/ 70 h 111"/>
                <a:gd name="T56" fmla="*/ 1 w 63"/>
                <a:gd name="T57" fmla="*/ 69 h 111"/>
                <a:gd name="T58" fmla="*/ 1 w 63"/>
                <a:gd name="T59" fmla="*/ 69 h 111"/>
                <a:gd name="T60" fmla="*/ 1 w 63"/>
                <a:gd name="T61" fmla="*/ 69 h 111"/>
                <a:gd name="T62" fmla="*/ 0 w 63"/>
                <a:gd name="T63" fmla="*/ 69 h 111"/>
                <a:gd name="T64" fmla="*/ 0 w 63"/>
                <a:gd name="T65" fmla="*/ 69 h 111"/>
                <a:gd name="T66" fmla="*/ 1 w 63"/>
                <a:gd name="T67" fmla="*/ 70 h 111"/>
                <a:gd name="T68" fmla="*/ 3 w 63"/>
                <a:gd name="T69" fmla="*/ 70 h 111"/>
                <a:gd name="T70" fmla="*/ 3 w 63"/>
                <a:gd name="T71" fmla="*/ 70 h 111"/>
                <a:gd name="T72" fmla="*/ 3 w 63"/>
                <a:gd name="T73" fmla="*/ 71 h 111"/>
                <a:gd name="T74" fmla="*/ 5 w 63"/>
                <a:gd name="T75" fmla="*/ 71 h 111"/>
                <a:gd name="T76" fmla="*/ 6 w 63"/>
                <a:gd name="T77" fmla="*/ 71 h 111"/>
                <a:gd name="T78" fmla="*/ 8 w 63"/>
                <a:gd name="T79" fmla="*/ 72 h 111"/>
                <a:gd name="T80" fmla="*/ 8 w 63"/>
                <a:gd name="T81" fmla="*/ 72 h 111"/>
                <a:gd name="T82" fmla="*/ 8 w 63"/>
                <a:gd name="T83" fmla="*/ 64 h 111"/>
                <a:gd name="T84" fmla="*/ 8 w 63"/>
                <a:gd name="T85" fmla="*/ 53 h 111"/>
                <a:gd name="T86" fmla="*/ 11 w 63"/>
                <a:gd name="T87" fmla="*/ 43 h 111"/>
                <a:gd name="T88" fmla="*/ 15 w 63"/>
                <a:gd name="T89" fmla="*/ 31 h 11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3"/>
                <a:gd name="T136" fmla="*/ 0 h 111"/>
                <a:gd name="T137" fmla="*/ 63 w 63"/>
                <a:gd name="T138" fmla="*/ 111 h 11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3" h="111">
                  <a:moveTo>
                    <a:pt x="23" y="48"/>
                  </a:moveTo>
                  <a:lnTo>
                    <a:pt x="33" y="34"/>
                  </a:lnTo>
                  <a:lnTo>
                    <a:pt x="42" y="21"/>
                  </a:lnTo>
                  <a:lnTo>
                    <a:pt x="52" y="11"/>
                  </a:lnTo>
                  <a:lnTo>
                    <a:pt x="63" y="5"/>
                  </a:lnTo>
                  <a:lnTo>
                    <a:pt x="63" y="3"/>
                  </a:lnTo>
                  <a:lnTo>
                    <a:pt x="62" y="2"/>
                  </a:lnTo>
                  <a:lnTo>
                    <a:pt x="60" y="2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0" y="2"/>
                  </a:lnTo>
                  <a:lnTo>
                    <a:pt x="49" y="8"/>
                  </a:lnTo>
                  <a:lnTo>
                    <a:pt x="39" y="18"/>
                  </a:lnTo>
                  <a:lnTo>
                    <a:pt x="29" y="31"/>
                  </a:lnTo>
                  <a:lnTo>
                    <a:pt x="20" y="47"/>
                  </a:lnTo>
                  <a:lnTo>
                    <a:pt x="13" y="63"/>
                  </a:lnTo>
                  <a:lnTo>
                    <a:pt x="9" y="79"/>
                  </a:lnTo>
                  <a:lnTo>
                    <a:pt x="9" y="95"/>
                  </a:lnTo>
                  <a:lnTo>
                    <a:pt x="10" y="108"/>
                  </a:lnTo>
                  <a:lnTo>
                    <a:pt x="9" y="108"/>
                  </a:lnTo>
                  <a:lnTo>
                    <a:pt x="5" y="108"/>
                  </a:lnTo>
                  <a:lnTo>
                    <a:pt x="4" y="108"/>
                  </a:lnTo>
                  <a:lnTo>
                    <a:pt x="2" y="106"/>
                  </a:lnTo>
                  <a:lnTo>
                    <a:pt x="0" y="106"/>
                  </a:lnTo>
                  <a:lnTo>
                    <a:pt x="2" y="108"/>
                  </a:lnTo>
                  <a:lnTo>
                    <a:pt x="4" y="108"/>
                  </a:lnTo>
                  <a:lnTo>
                    <a:pt x="5" y="109"/>
                  </a:lnTo>
                  <a:lnTo>
                    <a:pt x="7" y="109"/>
                  </a:lnTo>
                  <a:lnTo>
                    <a:pt x="9" y="109"/>
                  </a:lnTo>
                  <a:lnTo>
                    <a:pt x="12" y="111"/>
                  </a:lnTo>
                  <a:lnTo>
                    <a:pt x="13" y="111"/>
                  </a:lnTo>
                  <a:lnTo>
                    <a:pt x="12" y="98"/>
                  </a:lnTo>
                  <a:lnTo>
                    <a:pt x="12" y="82"/>
                  </a:lnTo>
                  <a:lnTo>
                    <a:pt x="17" y="66"/>
                  </a:lnTo>
                  <a:lnTo>
                    <a:pt x="23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Freeform 29"/>
            <p:cNvSpPr>
              <a:spLocks noChangeAspect="1"/>
            </p:cNvSpPr>
            <p:nvPr/>
          </p:nvSpPr>
          <p:spPr bwMode="auto">
            <a:xfrm rot="10800000">
              <a:off x="7457" y="1986"/>
              <a:ext cx="39" cy="68"/>
            </a:xfrm>
            <a:custGeom>
              <a:avLst/>
              <a:gdLst>
                <a:gd name="T0" fmla="*/ 14 w 63"/>
                <a:gd name="T1" fmla="*/ 30 h 106"/>
                <a:gd name="T2" fmla="*/ 19 w 63"/>
                <a:gd name="T3" fmla="*/ 21 h 106"/>
                <a:gd name="T4" fmla="*/ 25 w 63"/>
                <a:gd name="T5" fmla="*/ 12 h 106"/>
                <a:gd name="T6" fmla="*/ 32 w 63"/>
                <a:gd name="T7" fmla="*/ 6 h 106"/>
                <a:gd name="T8" fmla="*/ 39 w 63"/>
                <a:gd name="T9" fmla="*/ 3 h 106"/>
                <a:gd name="T10" fmla="*/ 38 w 63"/>
                <a:gd name="T11" fmla="*/ 2 h 106"/>
                <a:gd name="T12" fmla="*/ 37 w 63"/>
                <a:gd name="T13" fmla="*/ 1 h 106"/>
                <a:gd name="T14" fmla="*/ 36 w 63"/>
                <a:gd name="T15" fmla="*/ 1 h 106"/>
                <a:gd name="T16" fmla="*/ 35 w 63"/>
                <a:gd name="T17" fmla="*/ 0 h 106"/>
                <a:gd name="T18" fmla="*/ 36 w 63"/>
                <a:gd name="T19" fmla="*/ 1 h 106"/>
                <a:gd name="T20" fmla="*/ 36 w 63"/>
                <a:gd name="T21" fmla="*/ 1 h 106"/>
                <a:gd name="T22" fmla="*/ 36 w 63"/>
                <a:gd name="T23" fmla="*/ 1 h 106"/>
                <a:gd name="T24" fmla="*/ 37 w 63"/>
                <a:gd name="T25" fmla="*/ 1 h 106"/>
                <a:gd name="T26" fmla="*/ 30 w 63"/>
                <a:gd name="T27" fmla="*/ 5 h 106"/>
                <a:gd name="T28" fmla="*/ 23 w 63"/>
                <a:gd name="T29" fmla="*/ 12 h 106"/>
                <a:gd name="T30" fmla="*/ 17 w 63"/>
                <a:gd name="T31" fmla="*/ 19 h 106"/>
                <a:gd name="T32" fmla="*/ 12 w 63"/>
                <a:gd name="T33" fmla="*/ 29 h 106"/>
                <a:gd name="T34" fmla="*/ 8 w 63"/>
                <a:gd name="T35" fmla="*/ 39 h 106"/>
                <a:gd name="T36" fmla="*/ 5 w 63"/>
                <a:gd name="T37" fmla="*/ 49 h 106"/>
                <a:gd name="T38" fmla="*/ 5 w 63"/>
                <a:gd name="T39" fmla="*/ 58 h 106"/>
                <a:gd name="T40" fmla="*/ 6 w 63"/>
                <a:gd name="T41" fmla="*/ 66 h 106"/>
                <a:gd name="T42" fmla="*/ 5 w 63"/>
                <a:gd name="T43" fmla="*/ 66 h 106"/>
                <a:gd name="T44" fmla="*/ 4 w 63"/>
                <a:gd name="T45" fmla="*/ 66 h 106"/>
                <a:gd name="T46" fmla="*/ 3 w 63"/>
                <a:gd name="T47" fmla="*/ 66 h 106"/>
                <a:gd name="T48" fmla="*/ 2 w 63"/>
                <a:gd name="T49" fmla="*/ 66 h 106"/>
                <a:gd name="T50" fmla="*/ 1 w 63"/>
                <a:gd name="T51" fmla="*/ 65 h 106"/>
                <a:gd name="T52" fmla="*/ 1 w 63"/>
                <a:gd name="T53" fmla="*/ 65 h 106"/>
                <a:gd name="T54" fmla="*/ 1 w 63"/>
                <a:gd name="T55" fmla="*/ 65 h 106"/>
                <a:gd name="T56" fmla="*/ 0 w 63"/>
                <a:gd name="T57" fmla="*/ 65 h 106"/>
                <a:gd name="T58" fmla="*/ 1 w 63"/>
                <a:gd name="T59" fmla="*/ 66 h 106"/>
                <a:gd name="T60" fmla="*/ 2 w 63"/>
                <a:gd name="T61" fmla="*/ 66 h 106"/>
                <a:gd name="T62" fmla="*/ 3 w 63"/>
                <a:gd name="T63" fmla="*/ 67 h 106"/>
                <a:gd name="T64" fmla="*/ 4 w 63"/>
                <a:gd name="T65" fmla="*/ 67 h 106"/>
                <a:gd name="T66" fmla="*/ 5 w 63"/>
                <a:gd name="T67" fmla="*/ 68 h 106"/>
                <a:gd name="T68" fmla="*/ 6 w 63"/>
                <a:gd name="T69" fmla="*/ 68 h 106"/>
                <a:gd name="T70" fmla="*/ 7 w 63"/>
                <a:gd name="T71" fmla="*/ 68 h 106"/>
                <a:gd name="T72" fmla="*/ 8 w 63"/>
                <a:gd name="T73" fmla="*/ 68 h 106"/>
                <a:gd name="T74" fmla="*/ 7 w 63"/>
                <a:gd name="T75" fmla="*/ 60 h 106"/>
                <a:gd name="T76" fmla="*/ 7 w 63"/>
                <a:gd name="T77" fmla="*/ 51 h 106"/>
                <a:gd name="T78" fmla="*/ 10 w 63"/>
                <a:gd name="T79" fmla="*/ 40 h 106"/>
                <a:gd name="T80" fmla="*/ 14 w 63"/>
                <a:gd name="T81" fmla="*/ 30 h 1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3"/>
                <a:gd name="T124" fmla="*/ 0 h 106"/>
                <a:gd name="T125" fmla="*/ 63 w 63"/>
                <a:gd name="T126" fmla="*/ 106 h 10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3" h="106">
                  <a:moveTo>
                    <a:pt x="22" y="47"/>
                  </a:moveTo>
                  <a:lnTo>
                    <a:pt x="31" y="32"/>
                  </a:lnTo>
                  <a:lnTo>
                    <a:pt x="40" y="19"/>
                  </a:lnTo>
                  <a:lnTo>
                    <a:pt x="51" y="10"/>
                  </a:lnTo>
                  <a:lnTo>
                    <a:pt x="63" y="5"/>
                  </a:lnTo>
                  <a:lnTo>
                    <a:pt x="61" y="3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6" y="0"/>
                  </a:lnTo>
                  <a:lnTo>
                    <a:pt x="58" y="2"/>
                  </a:lnTo>
                  <a:lnTo>
                    <a:pt x="60" y="2"/>
                  </a:lnTo>
                  <a:lnTo>
                    <a:pt x="48" y="8"/>
                  </a:lnTo>
                  <a:lnTo>
                    <a:pt x="37" y="18"/>
                  </a:lnTo>
                  <a:lnTo>
                    <a:pt x="27" y="29"/>
                  </a:lnTo>
                  <a:lnTo>
                    <a:pt x="19" y="45"/>
                  </a:lnTo>
                  <a:lnTo>
                    <a:pt x="13" y="61"/>
                  </a:lnTo>
                  <a:lnTo>
                    <a:pt x="8" y="76"/>
                  </a:lnTo>
                  <a:lnTo>
                    <a:pt x="8" y="90"/>
                  </a:lnTo>
                  <a:lnTo>
                    <a:pt x="10" y="103"/>
                  </a:lnTo>
                  <a:lnTo>
                    <a:pt x="8" y="103"/>
                  </a:lnTo>
                  <a:lnTo>
                    <a:pt x="6" y="103"/>
                  </a:lnTo>
                  <a:lnTo>
                    <a:pt x="5" y="103"/>
                  </a:lnTo>
                  <a:lnTo>
                    <a:pt x="3" y="103"/>
                  </a:lnTo>
                  <a:lnTo>
                    <a:pt x="2" y="101"/>
                  </a:lnTo>
                  <a:lnTo>
                    <a:pt x="0" y="101"/>
                  </a:lnTo>
                  <a:lnTo>
                    <a:pt x="2" y="103"/>
                  </a:lnTo>
                  <a:lnTo>
                    <a:pt x="3" y="103"/>
                  </a:lnTo>
                  <a:lnTo>
                    <a:pt x="5" y="105"/>
                  </a:lnTo>
                  <a:lnTo>
                    <a:pt x="6" y="105"/>
                  </a:lnTo>
                  <a:lnTo>
                    <a:pt x="8" y="106"/>
                  </a:lnTo>
                  <a:lnTo>
                    <a:pt x="10" y="106"/>
                  </a:lnTo>
                  <a:lnTo>
                    <a:pt x="11" y="106"/>
                  </a:lnTo>
                  <a:lnTo>
                    <a:pt x="13" y="106"/>
                  </a:lnTo>
                  <a:lnTo>
                    <a:pt x="11" y="93"/>
                  </a:lnTo>
                  <a:lnTo>
                    <a:pt x="11" y="79"/>
                  </a:lnTo>
                  <a:lnTo>
                    <a:pt x="16" y="63"/>
                  </a:lnTo>
                  <a:lnTo>
                    <a:pt x="22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Freeform 30"/>
            <p:cNvSpPr>
              <a:spLocks noChangeAspect="1"/>
            </p:cNvSpPr>
            <p:nvPr/>
          </p:nvSpPr>
          <p:spPr bwMode="auto">
            <a:xfrm rot="10800000">
              <a:off x="7636" y="2103"/>
              <a:ext cx="9" cy="5"/>
            </a:xfrm>
            <a:custGeom>
              <a:avLst/>
              <a:gdLst>
                <a:gd name="T0" fmla="*/ 1 w 12"/>
                <a:gd name="T1" fmla="*/ 5 h 8"/>
                <a:gd name="T2" fmla="*/ 3 w 12"/>
                <a:gd name="T3" fmla="*/ 4 h 8"/>
                <a:gd name="T4" fmla="*/ 5 w 12"/>
                <a:gd name="T5" fmla="*/ 2 h 8"/>
                <a:gd name="T6" fmla="*/ 7 w 12"/>
                <a:gd name="T7" fmla="*/ 1 h 8"/>
                <a:gd name="T8" fmla="*/ 9 w 12"/>
                <a:gd name="T9" fmla="*/ 0 h 8"/>
                <a:gd name="T10" fmla="*/ 9 w 12"/>
                <a:gd name="T11" fmla="*/ 0 h 8"/>
                <a:gd name="T12" fmla="*/ 9 w 12"/>
                <a:gd name="T13" fmla="*/ 0 h 8"/>
                <a:gd name="T14" fmla="*/ 8 w 12"/>
                <a:gd name="T15" fmla="*/ 0 h 8"/>
                <a:gd name="T16" fmla="*/ 8 w 12"/>
                <a:gd name="T17" fmla="*/ 0 h 8"/>
                <a:gd name="T18" fmla="*/ 6 w 12"/>
                <a:gd name="T19" fmla="*/ 1 h 8"/>
                <a:gd name="T20" fmla="*/ 3 w 12"/>
                <a:gd name="T21" fmla="*/ 2 h 8"/>
                <a:gd name="T22" fmla="*/ 2 w 12"/>
                <a:gd name="T23" fmla="*/ 3 h 8"/>
                <a:gd name="T24" fmla="*/ 0 w 12"/>
                <a:gd name="T25" fmla="*/ 4 h 8"/>
                <a:gd name="T26" fmla="*/ 1 w 12"/>
                <a:gd name="T27" fmla="*/ 5 h 8"/>
                <a:gd name="T28" fmla="*/ 1 w 12"/>
                <a:gd name="T29" fmla="*/ 5 h 8"/>
                <a:gd name="T30" fmla="*/ 1 w 12"/>
                <a:gd name="T31" fmla="*/ 5 h 8"/>
                <a:gd name="T32" fmla="*/ 1 w 12"/>
                <a:gd name="T33" fmla="*/ 5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8"/>
                <a:gd name="T53" fmla="*/ 12 w 12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8">
                  <a:moveTo>
                    <a:pt x="1" y="8"/>
                  </a:moveTo>
                  <a:lnTo>
                    <a:pt x="4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0" y="6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Freeform 31"/>
            <p:cNvSpPr>
              <a:spLocks noChangeAspect="1"/>
            </p:cNvSpPr>
            <p:nvPr/>
          </p:nvSpPr>
          <p:spPr bwMode="auto">
            <a:xfrm rot="10800000">
              <a:off x="6724" y="1671"/>
              <a:ext cx="204" cy="83"/>
            </a:xfrm>
            <a:custGeom>
              <a:avLst/>
              <a:gdLst>
                <a:gd name="T0" fmla="*/ 30 w 321"/>
                <a:gd name="T1" fmla="*/ 6 h 129"/>
                <a:gd name="T2" fmla="*/ 36 w 321"/>
                <a:gd name="T3" fmla="*/ 6 h 129"/>
                <a:gd name="T4" fmla="*/ 42 w 321"/>
                <a:gd name="T5" fmla="*/ 6 h 129"/>
                <a:gd name="T6" fmla="*/ 50 w 321"/>
                <a:gd name="T7" fmla="*/ 8 h 129"/>
                <a:gd name="T8" fmla="*/ 57 w 321"/>
                <a:gd name="T9" fmla="*/ 10 h 129"/>
                <a:gd name="T10" fmla="*/ 64 w 321"/>
                <a:gd name="T11" fmla="*/ 12 h 129"/>
                <a:gd name="T12" fmla="*/ 71 w 321"/>
                <a:gd name="T13" fmla="*/ 15 h 129"/>
                <a:gd name="T14" fmla="*/ 78 w 321"/>
                <a:gd name="T15" fmla="*/ 17 h 129"/>
                <a:gd name="T16" fmla="*/ 84 w 321"/>
                <a:gd name="T17" fmla="*/ 20 h 129"/>
                <a:gd name="T18" fmla="*/ 168 w 321"/>
                <a:gd name="T19" fmla="*/ 59 h 129"/>
                <a:gd name="T20" fmla="*/ 173 w 321"/>
                <a:gd name="T21" fmla="*/ 60 h 129"/>
                <a:gd name="T22" fmla="*/ 178 w 321"/>
                <a:gd name="T23" fmla="*/ 64 h 129"/>
                <a:gd name="T24" fmla="*/ 184 w 321"/>
                <a:gd name="T25" fmla="*/ 66 h 129"/>
                <a:gd name="T26" fmla="*/ 189 w 321"/>
                <a:gd name="T27" fmla="*/ 69 h 129"/>
                <a:gd name="T28" fmla="*/ 193 w 321"/>
                <a:gd name="T29" fmla="*/ 73 h 129"/>
                <a:gd name="T30" fmla="*/ 196 w 321"/>
                <a:gd name="T31" fmla="*/ 76 h 129"/>
                <a:gd name="T32" fmla="*/ 201 w 321"/>
                <a:gd name="T33" fmla="*/ 80 h 129"/>
                <a:gd name="T34" fmla="*/ 203 w 321"/>
                <a:gd name="T35" fmla="*/ 83 h 129"/>
                <a:gd name="T36" fmla="*/ 204 w 321"/>
                <a:gd name="T37" fmla="*/ 83 h 129"/>
                <a:gd name="T38" fmla="*/ 201 w 321"/>
                <a:gd name="T39" fmla="*/ 79 h 129"/>
                <a:gd name="T40" fmla="*/ 199 w 321"/>
                <a:gd name="T41" fmla="*/ 75 h 129"/>
                <a:gd name="T42" fmla="*/ 193 w 321"/>
                <a:gd name="T43" fmla="*/ 71 h 129"/>
                <a:gd name="T44" fmla="*/ 186 w 321"/>
                <a:gd name="T45" fmla="*/ 66 h 129"/>
                <a:gd name="T46" fmla="*/ 178 w 321"/>
                <a:gd name="T47" fmla="*/ 62 h 129"/>
                <a:gd name="T48" fmla="*/ 170 w 321"/>
                <a:gd name="T49" fmla="*/ 59 h 129"/>
                <a:gd name="T50" fmla="*/ 163 w 321"/>
                <a:gd name="T51" fmla="*/ 55 h 129"/>
                <a:gd name="T52" fmla="*/ 157 w 321"/>
                <a:gd name="T53" fmla="*/ 52 h 129"/>
                <a:gd name="T54" fmla="*/ 76 w 321"/>
                <a:gd name="T55" fmla="*/ 15 h 129"/>
                <a:gd name="T56" fmla="*/ 70 w 321"/>
                <a:gd name="T57" fmla="*/ 13 h 129"/>
                <a:gd name="T58" fmla="*/ 64 w 321"/>
                <a:gd name="T59" fmla="*/ 11 h 129"/>
                <a:gd name="T60" fmla="*/ 57 w 321"/>
                <a:gd name="T61" fmla="*/ 8 h 129"/>
                <a:gd name="T62" fmla="*/ 50 w 321"/>
                <a:gd name="T63" fmla="*/ 6 h 129"/>
                <a:gd name="T64" fmla="*/ 42 w 321"/>
                <a:gd name="T65" fmla="*/ 6 h 129"/>
                <a:gd name="T66" fmla="*/ 35 w 321"/>
                <a:gd name="T67" fmla="*/ 3 h 129"/>
                <a:gd name="T68" fmla="*/ 29 w 321"/>
                <a:gd name="T69" fmla="*/ 3 h 129"/>
                <a:gd name="T70" fmla="*/ 24 w 321"/>
                <a:gd name="T71" fmla="*/ 3 h 129"/>
                <a:gd name="T72" fmla="*/ 1 w 321"/>
                <a:gd name="T73" fmla="*/ 0 h 129"/>
                <a:gd name="T74" fmla="*/ 0 w 321"/>
                <a:gd name="T75" fmla="*/ 0 h 129"/>
                <a:gd name="T76" fmla="*/ 3 w 321"/>
                <a:gd name="T77" fmla="*/ 1 h 129"/>
                <a:gd name="T78" fmla="*/ 6 w 321"/>
                <a:gd name="T79" fmla="*/ 3 h 129"/>
                <a:gd name="T80" fmla="*/ 13 w 321"/>
                <a:gd name="T81" fmla="*/ 3 h 129"/>
                <a:gd name="T82" fmla="*/ 18 w 321"/>
                <a:gd name="T83" fmla="*/ 3 h 129"/>
                <a:gd name="T84" fmla="*/ 24 w 321"/>
                <a:gd name="T85" fmla="*/ 5 h 129"/>
                <a:gd name="T86" fmla="*/ 28 w 321"/>
                <a:gd name="T87" fmla="*/ 6 h 129"/>
                <a:gd name="T88" fmla="*/ 30 w 321"/>
                <a:gd name="T89" fmla="*/ 6 h 12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21"/>
                <a:gd name="T136" fmla="*/ 0 h 129"/>
                <a:gd name="T137" fmla="*/ 321 w 321"/>
                <a:gd name="T138" fmla="*/ 129 h 12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21" h="129">
                  <a:moveTo>
                    <a:pt x="47" y="9"/>
                  </a:moveTo>
                  <a:lnTo>
                    <a:pt x="57" y="9"/>
                  </a:lnTo>
                  <a:lnTo>
                    <a:pt x="66" y="10"/>
                  </a:lnTo>
                  <a:lnTo>
                    <a:pt x="78" y="13"/>
                  </a:lnTo>
                  <a:lnTo>
                    <a:pt x="89" y="15"/>
                  </a:lnTo>
                  <a:lnTo>
                    <a:pt x="100" y="18"/>
                  </a:lnTo>
                  <a:lnTo>
                    <a:pt x="111" y="23"/>
                  </a:lnTo>
                  <a:lnTo>
                    <a:pt x="123" y="26"/>
                  </a:lnTo>
                  <a:lnTo>
                    <a:pt x="132" y="31"/>
                  </a:lnTo>
                  <a:lnTo>
                    <a:pt x="264" y="91"/>
                  </a:lnTo>
                  <a:lnTo>
                    <a:pt x="272" y="94"/>
                  </a:lnTo>
                  <a:lnTo>
                    <a:pt x="280" y="99"/>
                  </a:lnTo>
                  <a:lnTo>
                    <a:pt x="289" y="103"/>
                  </a:lnTo>
                  <a:lnTo>
                    <a:pt x="297" y="108"/>
                  </a:lnTo>
                  <a:lnTo>
                    <a:pt x="303" y="113"/>
                  </a:lnTo>
                  <a:lnTo>
                    <a:pt x="309" y="118"/>
                  </a:lnTo>
                  <a:lnTo>
                    <a:pt x="316" y="124"/>
                  </a:lnTo>
                  <a:lnTo>
                    <a:pt x="319" y="129"/>
                  </a:lnTo>
                  <a:lnTo>
                    <a:pt x="321" y="129"/>
                  </a:lnTo>
                  <a:lnTo>
                    <a:pt x="317" y="123"/>
                  </a:lnTo>
                  <a:lnTo>
                    <a:pt x="313" y="116"/>
                  </a:lnTo>
                  <a:lnTo>
                    <a:pt x="303" y="110"/>
                  </a:lnTo>
                  <a:lnTo>
                    <a:pt x="292" y="103"/>
                  </a:lnTo>
                  <a:lnTo>
                    <a:pt x="280" y="97"/>
                  </a:lnTo>
                  <a:lnTo>
                    <a:pt x="268" y="91"/>
                  </a:lnTo>
                  <a:lnTo>
                    <a:pt x="256" y="86"/>
                  </a:lnTo>
                  <a:lnTo>
                    <a:pt x="247" y="81"/>
                  </a:lnTo>
                  <a:lnTo>
                    <a:pt x="119" y="23"/>
                  </a:lnTo>
                  <a:lnTo>
                    <a:pt x="110" y="20"/>
                  </a:lnTo>
                  <a:lnTo>
                    <a:pt x="100" y="17"/>
                  </a:lnTo>
                  <a:lnTo>
                    <a:pt x="89" y="13"/>
                  </a:lnTo>
                  <a:lnTo>
                    <a:pt x="78" y="10"/>
                  </a:lnTo>
                  <a:lnTo>
                    <a:pt x="66" y="9"/>
                  </a:lnTo>
                  <a:lnTo>
                    <a:pt x="55" y="5"/>
                  </a:lnTo>
                  <a:lnTo>
                    <a:pt x="45" y="5"/>
                  </a:lnTo>
                  <a:lnTo>
                    <a:pt x="37" y="4"/>
                  </a:lnTo>
                  <a:lnTo>
                    <a:pt x="2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0" y="4"/>
                  </a:lnTo>
                  <a:lnTo>
                    <a:pt x="20" y="4"/>
                  </a:lnTo>
                  <a:lnTo>
                    <a:pt x="29" y="5"/>
                  </a:lnTo>
                  <a:lnTo>
                    <a:pt x="37" y="7"/>
                  </a:lnTo>
                  <a:lnTo>
                    <a:pt x="44" y="9"/>
                  </a:lnTo>
                  <a:lnTo>
                    <a:pt x="47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32"/>
            <p:cNvSpPr>
              <a:spLocks noChangeAspect="1"/>
            </p:cNvSpPr>
            <p:nvPr/>
          </p:nvSpPr>
          <p:spPr bwMode="auto">
            <a:xfrm rot="10800000">
              <a:off x="6738" y="1627"/>
              <a:ext cx="171" cy="90"/>
            </a:xfrm>
            <a:custGeom>
              <a:avLst/>
              <a:gdLst>
                <a:gd name="T0" fmla="*/ 171 w 268"/>
                <a:gd name="T1" fmla="*/ 90 h 142"/>
                <a:gd name="T2" fmla="*/ 171 w 268"/>
                <a:gd name="T3" fmla="*/ 89 h 142"/>
                <a:gd name="T4" fmla="*/ 0 w 268"/>
                <a:gd name="T5" fmla="*/ 0 h 142"/>
                <a:gd name="T6" fmla="*/ 0 w 268"/>
                <a:gd name="T7" fmla="*/ 1 h 142"/>
                <a:gd name="T8" fmla="*/ 171 w 268"/>
                <a:gd name="T9" fmla="*/ 9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8"/>
                <a:gd name="T16" fmla="*/ 0 h 142"/>
                <a:gd name="T17" fmla="*/ 268 w 268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8" h="142">
                  <a:moveTo>
                    <a:pt x="268" y="142"/>
                  </a:moveTo>
                  <a:lnTo>
                    <a:pt x="268" y="14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68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Freeform 33"/>
            <p:cNvSpPr>
              <a:spLocks noChangeAspect="1"/>
            </p:cNvSpPr>
            <p:nvPr/>
          </p:nvSpPr>
          <p:spPr bwMode="auto">
            <a:xfrm rot="10800000">
              <a:off x="7419" y="2018"/>
              <a:ext cx="18" cy="11"/>
            </a:xfrm>
            <a:custGeom>
              <a:avLst/>
              <a:gdLst>
                <a:gd name="T0" fmla="*/ 16 w 27"/>
                <a:gd name="T1" fmla="*/ 9 h 16"/>
                <a:gd name="T2" fmla="*/ 17 w 27"/>
                <a:gd name="T3" fmla="*/ 8 h 16"/>
                <a:gd name="T4" fmla="*/ 18 w 27"/>
                <a:gd name="T5" fmla="*/ 6 h 16"/>
                <a:gd name="T6" fmla="*/ 18 w 27"/>
                <a:gd name="T7" fmla="*/ 6 h 16"/>
                <a:gd name="T8" fmla="*/ 18 w 27"/>
                <a:gd name="T9" fmla="*/ 4 h 16"/>
                <a:gd name="T10" fmla="*/ 18 w 27"/>
                <a:gd name="T11" fmla="*/ 4 h 16"/>
                <a:gd name="T12" fmla="*/ 18 w 27"/>
                <a:gd name="T13" fmla="*/ 4 h 16"/>
                <a:gd name="T14" fmla="*/ 18 w 27"/>
                <a:gd name="T15" fmla="*/ 4 h 16"/>
                <a:gd name="T16" fmla="*/ 17 w 27"/>
                <a:gd name="T17" fmla="*/ 3 h 16"/>
                <a:gd name="T18" fmla="*/ 14 w 27"/>
                <a:gd name="T19" fmla="*/ 1 h 16"/>
                <a:gd name="T20" fmla="*/ 12 w 27"/>
                <a:gd name="T21" fmla="*/ 0 h 16"/>
                <a:gd name="T22" fmla="*/ 11 w 27"/>
                <a:gd name="T23" fmla="*/ 0 h 16"/>
                <a:gd name="T24" fmla="*/ 11 w 27"/>
                <a:gd name="T25" fmla="*/ 0 h 16"/>
                <a:gd name="T26" fmla="*/ 5 w 27"/>
                <a:gd name="T27" fmla="*/ 4 h 16"/>
                <a:gd name="T28" fmla="*/ 2 w 27"/>
                <a:gd name="T29" fmla="*/ 6 h 16"/>
                <a:gd name="T30" fmla="*/ 0 w 27"/>
                <a:gd name="T31" fmla="*/ 10 h 16"/>
                <a:gd name="T32" fmla="*/ 0 w 27"/>
                <a:gd name="T33" fmla="*/ 11 h 16"/>
                <a:gd name="T34" fmla="*/ 3 w 27"/>
                <a:gd name="T35" fmla="*/ 11 h 16"/>
                <a:gd name="T36" fmla="*/ 9 w 27"/>
                <a:gd name="T37" fmla="*/ 11 h 16"/>
                <a:gd name="T38" fmla="*/ 13 w 27"/>
                <a:gd name="T39" fmla="*/ 10 h 16"/>
                <a:gd name="T40" fmla="*/ 16 w 27"/>
                <a:gd name="T41" fmla="*/ 9 h 1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7"/>
                <a:gd name="T64" fmla="*/ 0 h 16"/>
                <a:gd name="T65" fmla="*/ 27 w 27"/>
                <a:gd name="T66" fmla="*/ 16 h 1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7" h="16">
                  <a:moveTo>
                    <a:pt x="24" y="13"/>
                  </a:moveTo>
                  <a:lnTo>
                    <a:pt x="26" y="11"/>
                  </a:lnTo>
                  <a:lnTo>
                    <a:pt x="27" y="9"/>
                  </a:lnTo>
                  <a:lnTo>
                    <a:pt x="27" y="8"/>
                  </a:lnTo>
                  <a:lnTo>
                    <a:pt x="27" y="6"/>
                  </a:lnTo>
                  <a:lnTo>
                    <a:pt x="26" y="5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8" y="6"/>
                  </a:lnTo>
                  <a:lnTo>
                    <a:pt x="3" y="9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5" y="16"/>
                  </a:lnTo>
                  <a:lnTo>
                    <a:pt x="13" y="16"/>
                  </a:lnTo>
                  <a:lnTo>
                    <a:pt x="19" y="14"/>
                  </a:lnTo>
                  <a:lnTo>
                    <a:pt x="24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Freeform 34"/>
            <p:cNvSpPr>
              <a:spLocks noChangeAspect="1"/>
            </p:cNvSpPr>
            <p:nvPr/>
          </p:nvSpPr>
          <p:spPr bwMode="auto">
            <a:xfrm rot="10800000">
              <a:off x="7393" y="2004"/>
              <a:ext cx="18" cy="9"/>
            </a:xfrm>
            <a:custGeom>
              <a:avLst/>
              <a:gdLst>
                <a:gd name="T0" fmla="*/ 16 w 27"/>
                <a:gd name="T1" fmla="*/ 7 h 14"/>
                <a:gd name="T2" fmla="*/ 17 w 27"/>
                <a:gd name="T3" fmla="*/ 6 h 14"/>
                <a:gd name="T4" fmla="*/ 18 w 27"/>
                <a:gd name="T5" fmla="*/ 5 h 14"/>
                <a:gd name="T6" fmla="*/ 18 w 27"/>
                <a:gd name="T7" fmla="*/ 5 h 14"/>
                <a:gd name="T8" fmla="*/ 18 w 27"/>
                <a:gd name="T9" fmla="*/ 4 h 14"/>
                <a:gd name="T10" fmla="*/ 18 w 27"/>
                <a:gd name="T11" fmla="*/ 4 h 14"/>
                <a:gd name="T12" fmla="*/ 18 w 27"/>
                <a:gd name="T13" fmla="*/ 4 h 14"/>
                <a:gd name="T14" fmla="*/ 18 w 27"/>
                <a:gd name="T15" fmla="*/ 4 h 14"/>
                <a:gd name="T16" fmla="*/ 17 w 27"/>
                <a:gd name="T17" fmla="*/ 3 h 14"/>
                <a:gd name="T18" fmla="*/ 14 w 27"/>
                <a:gd name="T19" fmla="*/ 1 h 14"/>
                <a:gd name="T20" fmla="*/ 11 w 27"/>
                <a:gd name="T21" fmla="*/ 0 h 14"/>
                <a:gd name="T22" fmla="*/ 11 w 27"/>
                <a:gd name="T23" fmla="*/ 0 h 14"/>
                <a:gd name="T24" fmla="*/ 11 w 27"/>
                <a:gd name="T25" fmla="*/ 0 h 14"/>
                <a:gd name="T26" fmla="*/ 5 w 27"/>
                <a:gd name="T27" fmla="*/ 3 h 14"/>
                <a:gd name="T28" fmla="*/ 2 w 27"/>
                <a:gd name="T29" fmla="*/ 6 h 14"/>
                <a:gd name="T30" fmla="*/ 0 w 27"/>
                <a:gd name="T31" fmla="*/ 8 h 14"/>
                <a:gd name="T32" fmla="*/ 0 w 27"/>
                <a:gd name="T33" fmla="*/ 9 h 14"/>
                <a:gd name="T34" fmla="*/ 3 w 27"/>
                <a:gd name="T35" fmla="*/ 9 h 14"/>
                <a:gd name="T36" fmla="*/ 9 w 27"/>
                <a:gd name="T37" fmla="*/ 9 h 14"/>
                <a:gd name="T38" fmla="*/ 13 w 27"/>
                <a:gd name="T39" fmla="*/ 8 h 14"/>
                <a:gd name="T40" fmla="*/ 16 w 27"/>
                <a:gd name="T41" fmla="*/ 7 h 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7"/>
                <a:gd name="T64" fmla="*/ 0 h 14"/>
                <a:gd name="T65" fmla="*/ 27 w 27"/>
                <a:gd name="T66" fmla="*/ 14 h 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7" h="14">
                  <a:moveTo>
                    <a:pt x="24" y="11"/>
                  </a:moveTo>
                  <a:lnTo>
                    <a:pt x="26" y="9"/>
                  </a:lnTo>
                  <a:lnTo>
                    <a:pt x="27" y="8"/>
                  </a:lnTo>
                  <a:lnTo>
                    <a:pt x="27" y="6"/>
                  </a:lnTo>
                  <a:lnTo>
                    <a:pt x="26" y="5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8" y="5"/>
                  </a:lnTo>
                  <a:lnTo>
                    <a:pt x="3" y="9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5" y="14"/>
                  </a:lnTo>
                  <a:lnTo>
                    <a:pt x="13" y="14"/>
                  </a:lnTo>
                  <a:lnTo>
                    <a:pt x="19" y="13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Freeform 35"/>
            <p:cNvSpPr>
              <a:spLocks noChangeAspect="1"/>
            </p:cNvSpPr>
            <p:nvPr/>
          </p:nvSpPr>
          <p:spPr bwMode="auto">
            <a:xfrm rot="10800000">
              <a:off x="7365" y="1991"/>
              <a:ext cx="17" cy="8"/>
            </a:xfrm>
            <a:custGeom>
              <a:avLst/>
              <a:gdLst>
                <a:gd name="T0" fmla="*/ 15 w 26"/>
                <a:gd name="T1" fmla="*/ 7 h 13"/>
                <a:gd name="T2" fmla="*/ 16 w 26"/>
                <a:gd name="T3" fmla="*/ 7 h 13"/>
                <a:gd name="T4" fmla="*/ 17 w 26"/>
                <a:gd name="T5" fmla="*/ 6 h 13"/>
                <a:gd name="T6" fmla="*/ 17 w 26"/>
                <a:gd name="T7" fmla="*/ 5 h 13"/>
                <a:gd name="T8" fmla="*/ 17 w 26"/>
                <a:gd name="T9" fmla="*/ 4 h 13"/>
                <a:gd name="T10" fmla="*/ 17 w 26"/>
                <a:gd name="T11" fmla="*/ 4 h 13"/>
                <a:gd name="T12" fmla="*/ 17 w 26"/>
                <a:gd name="T13" fmla="*/ 4 h 13"/>
                <a:gd name="T14" fmla="*/ 17 w 26"/>
                <a:gd name="T15" fmla="*/ 4 h 13"/>
                <a:gd name="T16" fmla="*/ 16 w 26"/>
                <a:gd name="T17" fmla="*/ 3 h 13"/>
                <a:gd name="T18" fmla="*/ 13 w 26"/>
                <a:gd name="T19" fmla="*/ 1 h 13"/>
                <a:gd name="T20" fmla="*/ 12 w 26"/>
                <a:gd name="T21" fmla="*/ 0 h 13"/>
                <a:gd name="T22" fmla="*/ 10 w 26"/>
                <a:gd name="T23" fmla="*/ 0 h 13"/>
                <a:gd name="T24" fmla="*/ 10 w 26"/>
                <a:gd name="T25" fmla="*/ 0 h 13"/>
                <a:gd name="T26" fmla="*/ 5 w 26"/>
                <a:gd name="T27" fmla="*/ 3 h 13"/>
                <a:gd name="T28" fmla="*/ 2 w 26"/>
                <a:gd name="T29" fmla="*/ 5 h 13"/>
                <a:gd name="T30" fmla="*/ 0 w 26"/>
                <a:gd name="T31" fmla="*/ 7 h 13"/>
                <a:gd name="T32" fmla="*/ 0 w 26"/>
                <a:gd name="T33" fmla="*/ 8 h 13"/>
                <a:gd name="T34" fmla="*/ 3 w 26"/>
                <a:gd name="T35" fmla="*/ 8 h 13"/>
                <a:gd name="T36" fmla="*/ 8 w 26"/>
                <a:gd name="T37" fmla="*/ 8 h 13"/>
                <a:gd name="T38" fmla="*/ 12 w 26"/>
                <a:gd name="T39" fmla="*/ 8 h 13"/>
                <a:gd name="T40" fmla="*/ 15 w 26"/>
                <a:gd name="T41" fmla="*/ 7 h 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"/>
                <a:gd name="T64" fmla="*/ 0 h 13"/>
                <a:gd name="T65" fmla="*/ 26 w 26"/>
                <a:gd name="T66" fmla="*/ 13 h 1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" h="13">
                  <a:moveTo>
                    <a:pt x="23" y="11"/>
                  </a:moveTo>
                  <a:lnTo>
                    <a:pt x="24" y="11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6" y="6"/>
                  </a:lnTo>
                  <a:lnTo>
                    <a:pt x="24" y="5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8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5" y="13"/>
                  </a:lnTo>
                  <a:lnTo>
                    <a:pt x="12" y="13"/>
                  </a:lnTo>
                  <a:lnTo>
                    <a:pt x="18" y="13"/>
                  </a:lnTo>
                  <a:lnTo>
                    <a:pt x="23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Freeform 36"/>
            <p:cNvSpPr>
              <a:spLocks noChangeAspect="1"/>
            </p:cNvSpPr>
            <p:nvPr/>
          </p:nvSpPr>
          <p:spPr bwMode="auto">
            <a:xfrm rot="10800000">
              <a:off x="7524" y="2075"/>
              <a:ext cx="20" cy="15"/>
            </a:xfrm>
            <a:custGeom>
              <a:avLst/>
              <a:gdLst>
                <a:gd name="T0" fmla="*/ 17 w 32"/>
                <a:gd name="T1" fmla="*/ 9 h 24"/>
                <a:gd name="T2" fmla="*/ 19 w 32"/>
                <a:gd name="T3" fmla="*/ 8 h 24"/>
                <a:gd name="T4" fmla="*/ 20 w 32"/>
                <a:gd name="T5" fmla="*/ 6 h 24"/>
                <a:gd name="T6" fmla="*/ 20 w 32"/>
                <a:gd name="T7" fmla="*/ 5 h 24"/>
                <a:gd name="T8" fmla="*/ 20 w 32"/>
                <a:gd name="T9" fmla="*/ 4 h 24"/>
                <a:gd name="T10" fmla="*/ 20 w 32"/>
                <a:gd name="T11" fmla="*/ 4 h 24"/>
                <a:gd name="T12" fmla="*/ 20 w 32"/>
                <a:gd name="T13" fmla="*/ 4 h 24"/>
                <a:gd name="T14" fmla="*/ 20 w 32"/>
                <a:gd name="T15" fmla="*/ 4 h 24"/>
                <a:gd name="T16" fmla="*/ 19 w 32"/>
                <a:gd name="T17" fmla="*/ 3 h 24"/>
                <a:gd name="T18" fmla="*/ 16 w 32"/>
                <a:gd name="T19" fmla="*/ 1 h 24"/>
                <a:gd name="T20" fmla="*/ 14 w 32"/>
                <a:gd name="T21" fmla="*/ 0 h 24"/>
                <a:gd name="T22" fmla="*/ 13 w 32"/>
                <a:gd name="T23" fmla="*/ 0 h 24"/>
                <a:gd name="T24" fmla="*/ 13 w 32"/>
                <a:gd name="T25" fmla="*/ 0 h 24"/>
                <a:gd name="T26" fmla="*/ 7 w 32"/>
                <a:gd name="T27" fmla="*/ 5 h 24"/>
                <a:gd name="T28" fmla="*/ 2 w 32"/>
                <a:gd name="T29" fmla="*/ 10 h 24"/>
                <a:gd name="T30" fmla="*/ 0 w 32"/>
                <a:gd name="T31" fmla="*/ 13 h 24"/>
                <a:gd name="T32" fmla="*/ 0 w 32"/>
                <a:gd name="T33" fmla="*/ 15 h 24"/>
                <a:gd name="T34" fmla="*/ 3 w 32"/>
                <a:gd name="T35" fmla="*/ 15 h 24"/>
                <a:gd name="T36" fmla="*/ 8 w 32"/>
                <a:gd name="T37" fmla="*/ 13 h 24"/>
                <a:gd name="T38" fmla="*/ 13 w 32"/>
                <a:gd name="T39" fmla="*/ 11 h 24"/>
                <a:gd name="T40" fmla="*/ 17 w 32"/>
                <a:gd name="T41" fmla="*/ 9 h 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"/>
                <a:gd name="T64" fmla="*/ 0 h 24"/>
                <a:gd name="T65" fmla="*/ 32 w 32"/>
                <a:gd name="T66" fmla="*/ 24 h 2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" h="24">
                  <a:moveTo>
                    <a:pt x="27" y="15"/>
                  </a:moveTo>
                  <a:lnTo>
                    <a:pt x="30" y="13"/>
                  </a:lnTo>
                  <a:lnTo>
                    <a:pt x="32" y="10"/>
                  </a:lnTo>
                  <a:lnTo>
                    <a:pt x="32" y="8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2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1" y="8"/>
                  </a:lnTo>
                  <a:lnTo>
                    <a:pt x="3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5" y="24"/>
                  </a:lnTo>
                  <a:lnTo>
                    <a:pt x="13" y="21"/>
                  </a:lnTo>
                  <a:lnTo>
                    <a:pt x="21" y="18"/>
                  </a:lnTo>
                  <a:lnTo>
                    <a:pt x="27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Freeform 37"/>
            <p:cNvSpPr>
              <a:spLocks noChangeAspect="1"/>
            </p:cNvSpPr>
            <p:nvPr/>
          </p:nvSpPr>
          <p:spPr bwMode="auto">
            <a:xfrm rot="10800000">
              <a:off x="7496" y="2061"/>
              <a:ext cx="21" cy="15"/>
            </a:xfrm>
            <a:custGeom>
              <a:avLst/>
              <a:gdLst>
                <a:gd name="T0" fmla="*/ 18 w 32"/>
                <a:gd name="T1" fmla="*/ 10 h 24"/>
                <a:gd name="T2" fmla="*/ 20 w 32"/>
                <a:gd name="T3" fmla="*/ 8 h 24"/>
                <a:gd name="T4" fmla="*/ 21 w 32"/>
                <a:gd name="T5" fmla="*/ 7 h 24"/>
                <a:gd name="T6" fmla="*/ 21 w 32"/>
                <a:gd name="T7" fmla="*/ 5 h 24"/>
                <a:gd name="T8" fmla="*/ 21 w 32"/>
                <a:gd name="T9" fmla="*/ 4 h 24"/>
                <a:gd name="T10" fmla="*/ 21 w 32"/>
                <a:gd name="T11" fmla="*/ 4 h 24"/>
                <a:gd name="T12" fmla="*/ 21 w 32"/>
                <a:gd name="T13" fmla="*/ 4 h 24"/>
                <a:gd name="T14" fmla="*/ 21 w 32"/>
                <a:gd name="T15" fmla="*/ 4 h 24"/>
                <a:gd name="T16" fmla="*/ 20 w 32"/>
                <a:gd name="T17" fmla="*/ 4 h 24"/>
                <a:gd name="T18" fmla="*/ 17 w 32"/>
                <a:gd name="T19" fmla="*/ 2 h 24"/>
                <a:gd name="T20" fmla="*/ 14 w 32"/>
                <a:gd name="T21" fmla="*/ 0 h 24"/>
                <a:gd name="T22" fmla="*/ 14 w 32"/>
                <a:gd name="T23" fmla="*/ 0 h 24"/>
                <a:gd name="T24" fmla="*/ 14 w 32"/>
                <a:gd name="T25" fmla="*/ 0 h 24"/>
                <a:gd name="T26" fmla="*/ 7 w 32"/>
                <a:gd name="T27" fmla="*/ 5 h 24"/>
                <a:gd name="T28" fmla="*/ 2 w 32"/>
                <a:gd name="T29" fmla="*/ 10 h 24"/>
                <a:gd name="T30" fmla="*/ 0 w 32"/>
                <a:gd name="T31" fmla="*/ 13 h 24"/>
                <a:gd name="T32" fmla="*/ 0 w 32"/>
                <a:gd name="T33" fmla="*/ 15 h 24"/>
                <a:gd name="T34" fmla="*/ 3 w 32"/>
                <a:gd name="T35" fmla="*/ 15 h 24"/>
                <a:gd name="T36" fmla="*/ 9 w 32"/>
                <a:gd name="T37" fmla="*/ 13 h 24"/>
                <a:gd name="T38" fmla="*/ 14 w 32"/>
                <a:gd name="T39" fmla="*/ 11 h 24"/>
                <a:gd name="T40" fmla="*/ 18 w 32"/>
                <a:gd name="T41" fmla="*/ 10 h 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"/>
                <a:gd name="T64" fmla="*/ 0 h 24"/>
                <a:gd name="T65" fmla="*/ 32 w 32"/>
                <a:gd name="T66" fmla="*/ 24 h 2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" h="24">
                  <a:moveTo>
                    <a:pt x="27" y="16"/>
                  </a:moveTo>
                  <a:lnTo>
                    <a:pt x="30" y="13"/>
                  </a:lnTo>
                  <a:lnTo>
                    <a:pt x="32" y="11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30" y="6"/>
                  </a:lnTo>
                  <a:lnTo>
                    <a:pt x="26" y="3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1" y="8"/>
                  </a:lnTo>
                  <a:lnTo>
                    <a:pt x="3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5" y="24"/>
                  </a:lnTo>
                  <a:lnTo>
                    <a:pt x="13" y="21"/>
                  </a:lnTo>
                  <a:lnTo>
                    <a:pt x="21" y="17"/>
                  </a:lnTo>
                  <a:lnTo>
                    <a:pt x="2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Freeform 38"/>
            <p:cNvSpPr>
              <a:spLocks noChangeAspect="1"/>
            </p:cNvSpPr>
            <p:nvPr/>
          </p:nvSpPr>
          <p:spPr bwMode="auto">
            <a:xfrm rot="10800000">
              <a:off x="7469" y="2047"/>
              <a:ext cx="19" cy="13"/>
            </a:xfrm>
            <a:custGeom>
              <a:avLst/>
              <a:gdLst>
                <a:gd name="T0" fmla="*/ 17 w 31"/>
                <a:gd name="T1" fmla="*/ 9 h 21"/>
                <a:gd name="T2" fmla="*/ 18 w 31"/>
                <a:gd name="T3" fmla="*/ 8 h 21"/>
                <a:gd name="T4" fmla="*/ 19 w 31"/>
                <a:gd name="T5" fmla="*/ 6 h 21"/>
                <a:gd name="T6" fmla="*/ 19 w 31"/>
                <a:gd name="T7" fmla="*/ 5 h 21"/>
                <a:gd name="T8" fmla="*/ 19 w 31"/>
                <a:gd name="T9" fmla="*/ 4 h 21"/>
                <a:gd name="T10" fmla="*/ 19 w 31"/>
                <a:gd name="T11" fmla="*/ 4 h 21"/>
                <a:gd name="T12" fmla="*/ 19 w 31"/>
                <a:gd name="T13" fmla="*/ 4 h 21"/>
                <a:gd name="T14" fmla="*/ 19 w 31"/>
                <a:gd name="T15" fmla="*/ 4 h 21"/>
                <a:gd name="T16" fmla="*/ 18 w 31"/>
                <a:gd name="T17" fmla="*/ 3 h 21"/>
                <a:gd name="T18" fmla="*/ 15 w 31"/>
                <a:gd name="T19" fmla="*/ 1 h 21"/>
                <a:gd name="T20" fmla="*/ 13 w 31"/>
                <a:gd name="T21" fmla="*/ 0 h 21"/>
                <a:gd name="T22" fmla="*/ 12 w 31"/>
                <a:gd name="T23" fmla="*/ 0 h 21"/>
                <a:gd name="T24" fmla="*/ 12 w 31"/>
                <a:gd name="T25" fmla="*/ 0 h 21"/>
                <a:gd name="T26" fmla="*/ 6 w 31"/>
                <a:gd name="T27" fmla="*/ 4 h 21"/>
                <a:gd name="T28" fmla="*/ 2 w 31"/>
                <a:gd name="T29" fmla="*/ 8 h 21"/>
                <a:gd name="T30" fmla="*/ 0 w 31"/>
                <a:gd name="T31" fmla="*/ 11 h 21"/>
                <a:gd name="T32" fmla="*/ 0 w 31"/>
                <a:gd name="T33" fmla="*/ 13 h 21"/>
                <a:gd name="T34" fmla="*/ 3 w 31"/>
                <a:gd name="T35" fmla="*/ 13 h 21"/>
                <a:gd name="T36" fmla="*/ 8 w 31"/>
                <a:gd name="T37" fmla="*/ 12 h 21"/>
                <a:gd name="T38" fmla="*/ 13 w 31"/>
                <a:gd name="T39" fmla="*/ 11 h 21"/>
                <a:gd name="T40" fmla="*/ 17 w 31"/>
                <a:gd name="T41" fmla="*/ 9 h 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"/>
                <a:gd name="T64" fmla="*/ 0 h 21"/>
                <a:gd name="T65" fmla="*/ 31 w 31"/>
                <a:gd name="T66" fmla="*/ 21 h 2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" h="21">
                  <a:moveTo>
                    <a:pt x="28" y="15"/>
                  </a:moveTo>
                  <a:lnTo>
                    <a:pt x="29" y="13"/>
                  </a:lnTo>
                  <a:lnTo>
                    <a:pt x="31" y="10"/>
                  </a:lnTo>
                  <a:lnTo>
                    <a:pt x="31" y="8"/>
                  </a:lnTo>
                  <a:lnTo>
                    <a:pt x="31" y="7"/>
                  </a:lnTo>
                  <a:lnTo>
                    <a:pt x="29" y="5"/>
                  </a:lnTo>
                  <a:lnTo>
                    <a:pt x="24" y="2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0" y="7"/>
                  </a:lnTo>
                  <a:lnTo>
                    <a:pt x="3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5" y="21"/>
                  </a:lnTo>
                  <a:lnTo>
                    <a:pt x="13" y="20"/>
                  </a:lnTo>
                  <a:lnTo>
                    <a:pt x="21" y="17"/>
                  </a:lnTo>
                  <a:lnTo>
                    <a:pt x="28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Freeform 39"/>
            <p:cNvSpPr>
              <a:spLocks noChangeAspect="1"/>
            </p:cNvSpPr>
            <p:nvPr/>
          </p:nvSpPr>
          <p:spPr bwMode="auto">
            <a:xfrm rot="10800000">
              <a:off x="6923" y="1724"/>
              <a:ext cx="373" cy="213"/>
            </a:xfrm>
            <a:custGeom>
              <a:avLst/>
              <a:gdLst>
                <a:gd name="T0" fmla="*/ 370 w 586"/>
                <a:gd name="T1" fmla="*/ 213 h 331"/>
                <a:gd name="T2" fmla="*/ 371 w 586"/>
                <a:gd name="T3" fmla="*/ 213 h 331"/>
                <a:gd name="T4" fmla="*/ 371 w 586"/>
                <a:gd name="T5" fmla="*/ 212 h 331"/>
                <a:gd name="T6" fmla="*/ 371 w 586"/>
                <a:gd name="T7" fmla="*/ 212 h 331"/>
                <a:gd name="T8" fmla="*/ 371 w 586"/>
                <a:gd name="T9" fmla="*/ 211 h 331"/>
                <a:gd name="T10" fmla="*/ 373 w 586"/>
                <a:gd name="T11" fmla="*/ 203 h 331"/>
                <a:gd name="T12" fmla="*/ 370 w 586"/>
                <a:gd name="T13" fmla="*/ 197 h 331"/>
                <a:gd name="T14" fmla="*/ 363 w 586"/>
                <a:gd name="T15" fmla="*/ 192 h 331"/>
                <a:gd name="T16" fmla="*/ 355 w 586"/>
                <a:gd name="T17" fmla="*/ 187 h 331"/>
                <a:gd name="T18" fmla="*/ 111 w 586"/>
                <a:gd name="T19" fmla="*/ 58 h 331"/>
                <a:gd name="T20" fmla="*/ 35 w 586"/>
                <a:gd name="T21" fmla="*/ 3 h 331"/>
                <a:gd name="T22" fmla="*/ 30 w 586"/>
                <a:gd name="T23" fmla="*/ 1 h 331"/>
                <a:gd name="T24" fmla="*/ 25 w 586"/>
                <a:gd name="T25" fmla="*/ 0 h 331"/>
                <a:gd name="T26" fmla="*/ 20 w 586"/>
                <a:gd name="T27" fmla="*/ 0 h 331"/>
                <a:gd name="T28" fmla="*/ 15 w 586"/>
                <a:gd name="T29" fmla="*/ 1 h 331"/>
                <a:gd name="T30" fmla="*/ 11 w 586"/>
                <a:gd name="T31" fmla="*/ 2 h 331"/>
                <a:gd name="T32" fmla="*/ 7 w 586"/>
                <a:gd name="T33" fmla="*/ 5 h 331"/>
                <a:gd name="T34" fmla="*/ 3 w 586"/>
                <a:gd name="T35" fmla="*/ 8 h 331"/>
                <a:gd name="T36" fmla="*/ 0 w 586"/>
                <a:gd name="T37" fmla="*/ 13 h 331"/>
                <a:gd name="T38" fmla="*/ 22 w 586"/>
                <a:gd name="T39" fmla="*/ 26 h 331"/>
                <a:gd name="T40" fmla="*/ 45 w 586"/>
                <a:gd name="T41" fmla="*/ 39 h 331"/>
                <a:gd name="T42" fmla="*/ 67 w 586"/>
                <a:gd name="T43" fmla="*/ 52 h 331"/>
                <a:gd name="T44" fmla="*/ 90 w 586"/>
                <a:gd name="T45" fmla="*/ 66 h 331"/>
                <a:gd name="T46" fmla="*/ 113 w 586"/>
                <a:gd name="T47" fmla="*/ 78 h 331"/>
                <a:gd name="T48" fmla="*/ 136 w 586"/>
                <a:gd name="T49" fmla="*/ 90 h 331"/>
                <a:gd name="T50" fmla="*/ 158 w 586"/>
                <a:gd name="T51" fmla="*/ 102 h 331"/>
                <a:gd name="T52" fmla="*/ 182 w 586"/>
                <a:gd name="T53" fmla="*/ 114 h 331"/>
                <a:gd name="T54" fmla="*/ 206 w 586"/>
                <a:gd name="T55" fmla="*/ 126 h 331"/>
                <a:gd name="T56" fmla="*/ 229 w 586"/>
                <a:gd name="T57" fmla="*/ 138 h 331"/>
                <a:gd name="T58" fmla="*/ 252 w 586"/>
                <a:gd name="T59" fmla="*/ 150 h 331"/>
                <a:gd name="T60" fmla="*/ 276 w 586"/>
                <a:gd name="T61" fmla="*/ 163 h 331"/>
                <a:gd name="T62" fmla="*/ 299 w 586"/>
                <a:gd name="T63" fmla="*/ 175 h 331"/>
                <a:gd name="T64" fmla="*/ 323 w 586"/>
                <a:gd name="T65" fmla="*/ 187 h 331"/>
                <a:gd name="T66" fmla="*/ 346 w 586"/>
                <a:gd name="T67" fmla="*/ 200 h 331"/>
                <a:gd name="T68" fmla="*/ 370 w 586"/>
                <a:gd name="T69" fmla="*/ 213 h 33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86"/>
                <a:gd name="T106" fmla="*/ 0 h 331"/>
                <a:gd name="T107" fmla="*/ 586 w 586"/>
                <a:gd name="T108" fmla="*/ 331 h 33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86" h="331">
                  <a:moveTo>
                    <a:pt x="581" y="331"/>
                  </a:moveTo>
                  <a:lnTo>
                    <a:pt x="583" y="331"/>
                  </a:lnTo>
                  <a:lnTo>
                    <a:pt x="583" y="330"/>
                  </a:lnTo>
                  <a:lnTo>
                    <a:pt x="583" y="328"/>
                  </a:lnTo>
                  <a:lnTo>
                    <a:pt x="586" y="315"/>
                  </a:lnTo>
                  <a:lnTo>
                    <a:pt x="581" y="306"/>
                  </a:lnTo>
                  <a:lnTo>
                    <a:pt x="571" y="298"/>
                  </a:lnTo>
                  <a:lnTo>
                    <a:pt x="557" y="291"/>
                  </a:lnTo>
                  <a:lnTo>
                    <a:pt x="175" y="90"/>
                  </a:lnTo>
                  <a:lnTo>
                    <a:pt x="55" y="5"/>
                  </a:lnTo>
                  <a:lnTo>
                    <a:pt x="47" y="2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2"/>
                  </a:lnTo>
                  <a:lnTo>
                    <a:pt x="18" y="3"/>
                  </a:lnTo>
                  <a:lnTo>
                    <a:pt x="11" y="8"/>
                  </a:lnTo>
                  <a:lnTo>
                    <a:pt x="5" y="13"/>
                  </a:lnTo>
                  <a:lnTo>
                    <a:pt x="0" y="20"/>
                  </a:lnTo>
                  <a:lnTo>
                    <a:pt x="35" y="40"/>
                  </a:lnTo>
                  <a:lnTo>
                    <a:pt x="71" y="61"/>
                  </a:lnTo>
                  <a:lnTo>
                    <a:pt x="106" y="81"/>
                  </a:lnTo>
                  <a:lnTo>
                    <a:pt x="142" y="102"/>
                  </a:lnTo>
                  <a:lnTo>
                    <a:pt x="177" y="121"/>
                  </a:lnTo>
                  <a:lnTo>
                    <a:pt x="214" y="140"/>
                  </a:lnTo>
                  <a:lnTo>
                    <a:pt x="249" y="158"/>
                  </a:lnTo>
                  <a:lnTo>
                    <a:pt x="286" y="177"/>
                  </a:lnTo>
                  <a:lnTo>
                    <a:pt x="323" y="196"/>
                  </a:lnTo>
                  <a:lnTo>
                    <a:pt x="359" y="214"/>
                  </a:lnTo>
                  <a:lnTo>
                    <a:pt x="396" y="233"/>
                  </a:lnTo>
                  <a:lnTo>
                    <a:pt x="433" y="253"/>
                  </a:lnTo>
                  <a:lnTo>
                    <a:pt x="470" y="272"/>
                  </a:lnTo>
                  <a:lnTo>
                    <a:pt x="507" y="291"/>
                  </a:lnTo>
                  <a:lnTo>
                    <a:pt x="544" y="311"/>
                  </a:lnTo>
                  <a:lnTo>
                    <a:pt x="581" y="331"/>
                  </a:lnTo>
                  <a:close/>
                </a:path>
              </a:pathLst>
            </a:custGeom>
            <a:solidFill>
              <a:srgbClr val="3F3F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Freeform 40"/>
            <p:cNvSpPr>
              <a:spLocks noChangeAspect="1"/>
            </p:cNvSpPr>
            <p:nvPr/>
          </p:nvSpPr>
          <p:spPr bwMode="auto">
            <a:xfrm rot="10800000">
              <a:off x="6927" y="1720"/>
              <a:ext cx="373" cy="206"/>
            </a:xfrm>
            <a:custGeom>
              <a:avLst/>
              <a:gdLst>
                <a:gd name="T0" fmla="*/ 4 w 588"/>
                <a:gd name="T1" fmla="*/ 0 h 320"/>
                <a:gd name="T2" fmla="*/ 4 w 588"/>
                <a:gd name="T3" fmla="*/ 1 h 320"/>
                <a:gd name="T4" fmla="*/ 4 w 588"/>
                <a:gd name="T5" fmla="*/ 1 h 320"/>
                <a:gd name="T6" fmla="*/ 3 w 588"/>
                <a:gd name="T7" fmla="*/ 1 h 320"/>
                <a:gd name="T8" fmla="*/ 3 w 588"/>
                <a:gd name="T9" fmla="*/ 2 h 320"/>
                <a:gd name="T10" fmla="*/ 0 w 588"/>
                <a:gd name="T11" fmla="*/ 12 h 320"/>
                <a:gd name="T12" fmla="*/ 1 w 588"/>
                <a:gd name="T13" fmla="*/ 21 h 320"/>
                <a:gd name="T14" fmla="*/ 6 w 588"/>
                <a:gd name="T15" fmla="*/ 31 h 320"/>
                <a:gd name="T16" fmla="*/ 15 w 588"/>
                <a:gd name="T17" fmla="*/ 38 h 320"/>
                <a:gd name="T18" fmla="*/ 105 w 588"/>
                <a:gd name="T19" fmla="*/ 71 h 320"/>
                <a:gd name="T20" fmla="*/ 344 w 588"/>
                <a:gd name="T21" fmla="*/ 198 h 320"/>
                <a:gd name="T22" fmla="*/ 353 w 588"/>
                <a:gd name="T23" fmla="*/ 203 h 320"/>
                <a:gd name="T24" fmla="*/ 361 w 588"/>
                <a:gd name="T25" fmla="*/ 206 h 320"/>
                <a:gd name="T26" fmla="*/ 368 w 588"/>
                <a:gd name="T27" fmla="*/ 206 h 320"/>
                <a:gd name="T28" fmla="*/ 373 w 588"/>
                <a:gd name="T29" fmla="*/ 200 h 320"/>
                <a:gd name="T30" fmla="*/ 350 w 588"/>
                <a:gd name="T31" fmla="*/ 187 h 320"/>
                <a:gd name="T32" fmla="*/ 326 w 588"/>
                <a:gd name="T33" fmla="*/ 174 h 320"/>
                <a:gd name="T34" fmla="*/ 303 w 588"/>
                <a:gd name="T35" fmla="*/ 162 h 320"/>
                <a:gd name="T36" fmla="*/ 279 w 588"/>
                <a:gd name="T37" fmla="*/ 150 h 320"/>
                <a:gd name="T38" fmla="*/ 256 w 588"/>
                <a:gd name="T39" fmla="*/ 137 h 320"/>
                <a:gd name="T40" fmla="*/ 232 w 588"/>
                <a:gd name="T41" fmla="*/ 125 h 320"/>
                <a:gd name="T42" fmla="*/ 209 w 588"/>
                <a:gd name="T43" fmla="*/ 113 h 320"/>
                <a:gd name="T44" fmla="*/ 186 w 588"/>
                <a:gd name="T45" fmla="*/ 101 h 320"/>
                <a:gd name="T46" fmla="*/ 162 w 588"/>
                <a:gd name="T47" fmla="*/ 89 h 320"/>
                <a:gd name="T48" fmla="*/ 140 w 588"/>
                <a:gd name="T49" fmla="*/ 77 h 320"/>
                <a:gd name="T50" fmla="*/ 117 w 588"/>
                <a:gd name="T51" fmla="*/ 65 h 320"/>
                <a:gd name="T52" fmla="*/ 95 w 588"/>
                <a:gd name="T53" fmla="*/ 53 h 320"/>
                <a:gd name="T54" fmla="*/ 72 w 588"/>
                <a:gd name="T55" fmla="*/ 39 h 320"/>
                <a:gd name="T56" fmla="*/ 49 w 588"/>
                <a:gd name="T57" fmla="*/ 26 h 320"/>
                <a:gd name="T58" fmla="*/ 27 w 588"/>
                <a:gd name="T59" fmla="*/ 13 h 320"/>
                <a:gd name="T60" fmla="*/ 4 w 588"/>
                <a:gd name="T61" fmla="*/ 0 h 32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88"/>
                <a:gd name="T94" fmla="*/ 0 h 320"/>
                <a:gd name="T95" fmla="*/ 588 w 588"/>
                <a:gd name="T96" fmla="*/ 320 h 32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88" h="320">
                  <a:moveTo>
                    <a:pt x="7" y="0"/>
                  </a:moveTo>
                  <a:lnTo>
                    <a:pt x="7" y="1"/>
                  </a:lnTo>
                  <a:lnTo>
                    <a:pt x="5" y="1"/>
                  </a:lnTo>
                  <a:lnTo>
                    <a:pt x="5" y="3"/>
                  </a:lnTo>
                  <a:lnTo>
                    <a:pt x="0" y="19"/>
                  </a:lnTo>
                  <a:lnTo>
                    <a:pt x="2" y="33"/>
                  </a:lnTo>
                  <a:lnTo>
                    <a:pt x="10" y="48"/>
                  </a:lnTo>
                  <a:lnTo>
                    <a:pt x="23" y="59"/>
                  </a:lnTo>
                  <a:lnTo>
                    <a:pt x="165" y="110"/>
                  </a:lnTo>
                  <a:lnTo>
                    <a:pt x="543" y="308"/>
                  </a:lnTo>
                  <a:lnTo>
                    <a:pt x="557" y="316"/>
                  </a:lnTo>
                  <a:lnTo>
                    <a:pt x="569" y="320"/>
                  </a:lnTo>
                  <a:lnTo>
                    <a:pt x="580" y="320"/>
                  </a:lnTo>
                  <a:lnTo>
                    <a:pt x="588" y="311"/>
                  </a:lnTo>
                  <a:lnTo>
                    <a:pt x="551" y="291"/>
                  </a:lnTo>
                  <a:lnTo>
                    <a:pt x="514" y="271"/>
                  </a:lnTo>
                  <a:lnTo>
                    <a:pt x="477" y="252"/>
                  </a:lnTo>
                  <a:lnTo>
                    <a:pt x="440" y="233"/>
                  </a:lnTo>
                  <a:lnTo>
                    <a:pt x="403" y="213"/>
                  </a:lnTo>
                  <a:lnTo>
                    <a:pt x="366" y="194"/>
                  </a:lnTo>
                  <a:lnTo>
                    <a:pt x="330" y="176"/>
                  </a:lnTo>
                  <a:lnTo>
                    <a:pt x="293" y="157"/>
                  </a:lnTo>
                  <a:lnTo>
                    <a:pt x="256" y="138"/>
                  </a:lnTo>
                  <a:lnTo>
                    <a:pt x="221" y="120"/>
                  </a:lnTo>
                  <a:lnTo>
                    <a:pt x="184" y="101"/>
                  </a:lnTo>
                  <a:lnTo>
                    <a:pt x="149" y="82"/>
                  </a:lnTo>
                  <a:lnTo>
                    <a:pt x="113" y="61"/>
                  </a:lnTo>
                  <a:lnTo>
                    <a:pt x="78" y="41"/>
                  </a:lnTo>
                  <a:lnTo>
                    <a:pt x="42" y="2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Freeform 41"/>
            <p:cNvSpPr>
              <a:spLocks noChangeAspect="1"/>
            </p:cNvSpPr>
            <p:nvPr/>
          </p:nvSpPr>
          <p:spPr bwMode="auto">
            <a:xfrm rot="10800000">
              <a:off x="7030" y="1784"/>
              <a:ext cx="259" cy="143"/>
            </a:xfrm>
            <a:custGeom>
              <a:avLst/>
              <a:gdLst>
                <a:gd name="T0" fmla="*/ 259 w 405"/>
                <a:gd name="T1" fmla="*/ 143 h 222"/>
                <a:gd name="T2" fmla="*/ 259 w 405"/>
                <a:gd name="T3" fmla="*/ 143 h 222"/>
                <a:gd name="T4" fmla="*/ 259 w 405"/>
                <a:gd name="T5" fmla="*/ 143 h 222"/>
                <a:gd name="T6" fmla="*/ 259 w 405"/>
                <a:gd name="T7" fmla="*/ 143 h 222"/>
                <a:gd name="T8" fmla="*/ 259 w 405"/>
                <a:gd name="T9" fmla="*/ 142 h 222"/>
                <a:gd name="T10" fmla="*/ 258 w 405"/>
                <a:gd name="T11" fmla="*/ 140 h 222"/>
                <a:gd name="T12" fmla="*/ 252 w 405"/>
                <a:gd name="T13" fmla="*/ 136 h 222"/>
                <a:gd name="T14" fmla="*/ 244 w 405"/>
                <a:gd name="T15" fmla="*/ 131 h 222"/>
                <a:gd name="T16" fmla="*/ 233 w 405"/>
                <a:gd name="T17" fmla="*/ 124 h 222"/>
                <a:gd name="T18" fmla="*/ 218 w 405"/>
                <a:gd name="T19" fmla="*/ 116 h 222"/>
                <a:gd name="T20" fmla="*/ 203 w 405"/>
                <a:gd name="T21" fmla="*/ 107 h 222"/>
                <a:gd name="T22" fmla="*/ 186 w 405"/>
                <a:gd name="T23" fmla="*/ 97 h 222"/>
                <a:gd name="T24" fmla="*/ 169 w 405"/>
                <a:gd name="T25" fmla="*/ 88 h 222"/>
                <a:gd name="T26" fmla="*/ 152 w 405"/>
                <a:gd name="T27" fmla="*/ 79 h 222"/>
                <a:gd name="T28" fmla="*/ 136 w 405"/>
                <a:gd name="T29" fmla="*/ 70 h 222"/>
                <a:gd name="T30" fmla="*/ 120 w 405"/>
                <a:gd name="T31" fmla="*/ 61 h 222"/>
                <a:gd name="T32" fmla="*/ 106 w 405"/>
                <a:gd name="T33" fmla="*/ 54 h 222"/>
                <a:gd name="T34" fmla="*/ 95 w 405"/>
                <a:gd name="T35" fmla="*/ 48 h 222"/>
                <a:gd name="T36" fmla="*/ 85 w 405"/>
                <a:gd name="T37" fmla="*/ 43 h 222"/>
                <a:gd name="T38" fmla="*/ 79 w 405"/>
                <a:gd name="T39" fmla="*/ 39 h 222"/>
                <a:gd name="T40" fmla="*/ 77 w 405"/>
                <a:gd name="T41" fmla="*/ 39 h 222"/>
                <a:gd name="T42" fmla="*/ 22 w 405"/>
                <a:gd name="T43" fmla="*/ 3 h 222"/>
                <a:gd name="T44" fmla="*/ 14 w 405"/>
                <a:gd name="T45" fmla="*/ 1 h 222"/>
                <a:gd name="T46" fmla="*/ 9 w 405"/>
                <a:gd name="T47" fmla="*/ 0 h 222"/>
                <a:gd name="T48" fmla="*/ 4 w 405"/>
                <a:gd name="T49" fmla="*/ 1 h 222"/>
                <a:gd name="T50" fmla="*/ 0 w 405"/>
                <a:gd name="T51" fmla="*/ 5 h 222"/>
                <a:gd name="T52" fmla="*/ 15 w 405"/>
                <a:gd name="T53" fmla="*/ 14 h 222"/>
                <a:gd name="T54" fmla="*/ 32 w 405"/>
                <a:gd name="T55" fmla="*/ 22 h 222"/>
                <a:gd name="T56" fmla="*/ 47 w 405"/>
                <a:gd name="T57" fmla="*/ 32 h 222"/>
                <a:gd name="T58" fmla="*/ 63 w 405"/>
                <a:gd name="T59" fmla="*/ 39 h 222"/>
                <a:gd name="T60" fmla="*/ 79 w 405"/>
                <a:gd name="T61" fmla="*/ 48 h 222"/>
                <a:gd name="T62" fmla="*/ 95 w 405"/>
                <a:gd name="T63" fmla="*/ 57 h 222"/>
                <a:gd name="T64" fmla="*/ 111 w 405"/>
                <a:gd name="T65" fmla="*/ 66 h 222"/>
                <a:gd name="T66" fmla="*/ 127 w 405"/>
                <a:gd name="T67" fmla="*/ 73 h 222"/>
                <a:gd name="T68" fmla="*/ 144 w 405"/>
                <a:gd name="T69" fmla="*/ 82 h 222"/>
                <a:gd name="T70" fmla="*/ 161 w 405"/>
                <a:gd name="T71" fmla="*/ 90 h 222"/>
                <a:gd name="T72" fmla="*/ 177 w 405"/>
                <a:gd name="T73" fmla="*/ 100 h 222"/>
                <a:gd name="T74" fmla="*/ 193 w 405"/>
                <a:gd name="T75" fmla="*/ 108 h 222"/>
                <a:gd name="T76" fmla="*/ 210 w 405"/>
                <a:gd name="T77" fmla="*/ 116 h 222"/>
                <a:gd name="T78" fmla="*/ 226 w 405"/>
                <a:gd name="T79" fmla="*/ 126 h 222"/>
                <a:gd name="T80" fmla="*/ 243 w 405"/>
                <a:gd name="T81" fmla="*/ 134 h 222"/>
                <a:gd name="T82" fmla="*/ 259 w 405"/>
                <a:gd name="T83" fmla="*/ 143 h 22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05"/>
                <a:gd name="T127" fmla="*/ 0 h 222"/>
                <a:gd name="T128" fmla="*/ 405 w 405"/>
                <a:gd name="T129" fmla="*/ 222 h 22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05" h="222">
                  <a:moveTo>
                    <a:pt x="405" y="222"/>
                  </a:moveTo>
                  <a:lnTo>
                    <a:pt x="405" y="222"/>
                  </a:lnTo>
                  <a:lnTo>
                    <a:pt x="405" y="221"/>
                  </a:lnTo>
                  <a:lnTo>
                    <a:pt x="404" y="217"/>
                  </a:lnTo>
                  <a:lnTo>
                    <a:pt x="394" y="211"/>
                  </a:lnTo>
                  <a:lnTo>
                    <a:pt x="381" y="203"/>
                  </a:lnTo>
                  <a:lnTo>
                    <a:pt x="364" y="192"/>
                  </a:lnTo>
                  <a:lnTo>
                    <a:pt x="341" y="180"/>
                  </a:lnTo>
                  <a:lnTo>
                    <a:pt x="317" y="166"/>
                  </a:lnTo>
                  <a:lnTo>
                    <a:pt x="291" y="151"/>
                  </a:lnTo>
                  <a:lnTo>
                    <a:pt x="265" y="137"/>
                  </a:lnTo>
                  <a:lnTo>
                    <a:pt x="238" y="123"/>
                  </a:lnTo>
                  <a:lnTo>
                    <a:pt x="212" y="108"/>
                  </a:lnTo>
                  <a:lnTo>
                    <a:pt x="188" y="95"/>
                  </a:lnTo>
                  <a:lnTo>
                    <a:pt x="166" y="84"/>
                  </a:lnTo>
                  <a:lnTo>
                    <a:pt x="148" y="74"/>
                  </a:lnTo>
                  <a:lnTo>
                    <a:pt x="133" y="66"/>
                  </a:lnTo>
                  <a:lnTo>
                    <a:pt x="124" y="61"/>
                  </a:lnTo>
                  <a:lnTo>
                    <a:pt x="120" y="60"/>
                  </a:lnTo>
                  <a:lnTo>
                    <a:pt x="34" y="5"/>
                  </a:lnTo>
                  <a:lnTo>
                    <a:pt x="22" y="2"/>
                  </a:lnTo>
                  <a:lnTo>
                    <a:pt x="14" y="0"/>
                  </a:lnTo>
                  <a:lnTo>
                    <a:pt x="6" y="2"/>
                  </a:lnTo>
                  <a:lnTo>
                    <a:pt x="0" y="7"/>
                  </a:lnTo>
                  <a:lnTo>
                    <a:pt x="24" y="21"/>
                  </a:lnTo>
                  <a:lnTo>
                    <a:pt x="50" y="34"/>
                  </a:lnTo>
                  <a:lnTo>
                    <a:pt x="74" y="49"/>
                  </a:lnTo>
                  <a:lnTo>
                    <a:pt x="98" y="61"/>
                  </a:lnTo>
                  <a:lnTo>
                    <a:pt x="124" y="74"/>
                  </a:lnTo>
                  <a:lnTo>
                    <a:pt x="149" y="89"/>
                  </a:lnTo>
                  <a:lnTo>
                    <a:pt x="174" y="102"/>
                  </a:lnTo>
                  <a:lnTo>
                    <a:pt x="199" y="114"/>
                  </a:lnTo>
                  <a:lnTo>
                    <a:pt x="225" y="127"/>
                  </a:lnTo>
                  <a:lnTo>
                    <a:pt x="251" y="140"/>
                  </a:lnTo>
                  <a:lnTo>
                    <a:pt x="277" y="155"/>
                  </a:lnTo>
                  <a:lnTo>
                    <a:pt x="302" y="168"/>
                  </a:lnTo>
                  <a:lnTo>
                    <a:pt x="328" y="180"/>
                  </a:lnTo>
                  <a:lnTo>
                    <a:pt x="354" y="195"/>
                  </a:lnTo>
                  <a:lnTo>
                    <a:pt x="380" y="208"/>
                  </a:lnTo>
                  <a:lnTo>
                    <a:pt x="405" y="2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Freeform 42"/>
            <p:cNvSpPr>
              <a:spLocks noChangeAspect="1"/>
            </p:cNvSpPr>
            <p:nvPr/>
          </p:nvSpPr>
          <p:spPr bwMode="auto">
            <a:xfrm rot="10800000">
              <a:off x="7568" y="2063"/>
              <a:ext cx="278" cy="149"/>
            </a:xfrm>
            <a:custGeom>
              <a:avLst/>
              <a:gdLst>
                <a:gd name="T0" fmla="*/ 0 w 438"/>
                <a:gd name="T1" fmla="*/ 0 h 232"/>
                <a:gd name="T2" fmla="*/ 2 w 438"/>
                <a:gd name="T3" fmla="*/ 3 h 232"/>
                <a:gd name="T4" fmla="*/ 10 w 438"/>
                <a:gd name="T5" fmla="*/ 8 h 232"/>
                <a:gd name="T6" fmla="*/ 22 w 438"/>
                <a:gd name="T7" fmla="*/ 15 h 232"/>
                <a:gd name="T8" fmla="*/ 39 w 438"/>
                <a:gd name="T9" fmla="*/ 26 h 232"/>
                <a:gd name="T10" fmla="*/ 59 w 438"/>
                <a:gd name="T11" fmla="*/ 39 h 232"/>
                <a:gd name="T12" fmla="*/ 83 w 438"/>
                <a:gd name="T13" fmla="*/ 51 h 232"/>
                <a:gd name="T14" fmla="*/ 109 w 438"/>
                <a:gd name="T15" fmla="*/ 65 h 232"/>
                <a:gd name="T16" fmla="*/ 137 w 438"/>
                <a:gd name="T17" fmla="*/ 80 h 232"/>
                <a:gd name="T18" fmla="*/ 164 w 438"/>
                <a:gd name="T19" fmla="*/ 95 h 232"/>
                <a:gd name="T20" fmla="*/ 191 w 438"/>
                <a:gd name="T21" fmla="*/ 110 h 232"/>
                <a:gd name="T22" fmla="*/ 215 w 438"/>
                <a:gd name="T23" fmla="*/ 121 h 232"/>
                <a:gd name="T24" fmla="*/ 235 w 438"/>
                <a:gd name="T25" fmla="*/ 131 h 232"/>
                <a:gd name="T26" fmla="*/ 253 w 438"/>
                <a:gd name="T27" fmla="*/ 139 h 232"/>
                <a:gd name="T28" fmla="*/ 266 w 438"/>
                <a:gd name="T29" fmla="*/ 146 h 232"/>
                <a:gd name="T30" fmla="*/ 275 w 438"/>
                <a:gd name="T31" fmla="*/ 149 h 232"/>
                <a:gd name="T32" fmla="*/ 278 w 438"/>
                <a:gd name="T33" fmla="*/ 149 h 232"/>
                <a:gd name="T34" fmla="*/ 278 w 438"/>
                <a:gd name="T35" fmla="*/ 149 h 232"/>
                <a:gd name="T36" fmla="*/ 278 w 438"/>
                <a:gd name="T37" fmla="*/ 148 h 232"/>
                <a:gd name="T38" fmla="*/ 278 w 438"/>
                <a:gd name="T39" fmla="*/ 148 h 232"/>
                <a:gd name="T40" fmla="*/ 277 w 438"/>
                <a:gd name="T41" fmla="*/ 146 h 232"/>
                <a:gd name="T42" fmla="*/ 260 w 438"/>
                <a:gd name="T43" fmla="*/ 137 h 232"/>
                <a:gd name="T44" fmla="*/ 243 w 438"/>
                <a:gd name="T45" fmla="*/ 128 h 232"/>
                <a:gd name="T46" fmla="*/ 226 w 438"/>
                <a:gd name="T47" fmla="*/ 119 h 232"/>
                <a:gd name="T48" fmla="*/ 208 w 438"/>
                <a:gd name="T49" fmla="*/ 110 h 232"/>
                <a:gd name="T50" fmla="*/ 191 w 438"/>
                <a:gd name="T51" fmla="*/ 101 h 232"/>
                <a:gd name="T52" fmla="*/ 174 w 438"/>
                <a:gd name="T53" fmla="*/ 92 h 232"/>
                <a:gd name="T54" fmla="*/ 156 w 438"/>
                <a:gd name="T55" fmla="*/ 83 h 232"/>
                <a:gd name="T56" fmla="*/ 140 w 438"/>
                <a:gd name="T57" fmla="*/ 73 h 232"/>
                <a:gd name="T58" fmla="*/ 122 w 438"/>
                <a:gd name="T59" fmla="*/ 64 h 232"/>
                <a:gd name="T60" fmla="*/ 105 w 438"/>
                <a:gd name="T61" fmla="*/ 55 h 232"/>
                <a:gd name="T62" fmla="*/ 88 w 438"/>
                <a:gd name="T63" fmla="*/ 46 h 232"/>
                <a:gd name="T64" fmla="*/ 70 w 438"/>
                <a:gd name="T65" fmla="*/ 36 h 232"/>
                <a:gd name="T66" fmla="*/ 54 w 438"/>
                <a:gd name="T67" fmla="*/ 28 h 232"/>
                <a:gd name="T68" fmla="*/ 37 w 438"/>
                <a:gd name="T69" fmla="*/ 19 h 232"/>
                <a:gd name="T70" fmla="*/ 20 w 438"/>
                <a:gd name="T71" fmla="*/ 10 h 232"/>
                <a:gd name="T72" fmla="*/ 3 w 438"/>
                <a:gd name="T73" fmla="*/ 0 h 232"/>
                <a:gd name="T74" fmla="*/ 2 w 438"/>
                <a:gd name="T75" fmla="*/ 0 h 232"/>
                <a:gd name="T76" fmla="*/ 1 w 438"/>
                <a:gd name="T77" fmla="*/ 0 h 232"/>
                <a:gd name="T78" fmla="*/ 0 w 438"/>
                <a:gd name="T79" fmla="*/ 0 h 232"/>
                <a:gd name="T80" fmla="*/ 0 w 438"/>
                <a:gd name="T81" fmla="*/ 0 h 2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38"/>
                <a:gd name="T124" fmla="*/ 0 h 232"/>
                <a:gd name="T125" fmla="*/ 438 w 438"/>
                <a:gd name="T126" fmla="*/ 232 h 23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38" h="232">
                  <a:moveTo>
                    <a:pt x="0" y="0"/>
                  </a:moveTo>
                  <a:lnTo>
                    <a:pt x="3" y="5"/>
                  </a:lnTo>
                  <a:lnTo>
                    <a:pt x="15" y="13"/>
                  </a:lnTo>
                  <a:lnTo>
                    <a:pt x="34" y="24"/>
                  </a:lnTo>
                  <a:lnTo>
                    <a:pt x="61" y="40"/>
                  </a:lnTo>
                  <a:lnTo>
                    <a:pt x="93" y="60"/>
                  </a:lnTo>
                  <a:lnTo>
                    <a:pt x="130" y="79"/>
                  </a:lnTo>
                  <a:lnTo>
                    <a:pt x="171" y="101"/>
                  </a:lnTo>
                  <a:lnTo>
                    <a:pt x="216" y="125"/>
                  </a:lnTo>
                  <a:lnTo>
                    <a:pt x="259" y="148"/>
                  </a:lnTo>
                  <a:lnTo>
                    <a:pt x="301" y="171"/>
                  </a:lnTo>
                  <a:lnTo>
                    <a:pt x="338" y="188"/>
                  </a:lnTo>
                  <a:lnTo>
                    <a:pt x="370" y="204"/>
                  </a:lnTo>
                  <a:lnTo>
                    <a:pt x="398" y="217"/>
                  </a:lnTo>
                  <a:lnTo>
                    <a:pt x="419" y="227"/>
                  </a:lnTo>
                  <a:lnTo>
                    <a:pt x="433" y="232"/>
                  </a:lnTo>
                  <a:lnTo>
                    <a:pt x="438" y="232"/>
                  </a:lnTo>
                  <a:lnTo>
                    <a:pt x="438" y="230"/>
                  </a:lnTo>
                  <a:lnTo>
                    <a:pt x="436" y="228"/>
                  </a:lnTo>
                  <a:lnTo>
                    <a:pt x="409" y="214"/>
                  </a:lnTo>
                  <a:lnTo>
                    <a:pt x="383" y="199"/>
                  </a:lnTo>
                  <a:lnTo>
                    <a:pt x="356" y="185"/>
                  </a:lnTo>
                  <a:lnTo>
                    <a:pt x="328" y="172"/>
                  </a:lnTo>
                  <a:lnTo>
                    <a:pt x="301" y="158"/>
                  </a:lnTo>
                  <a:lnTo>
                    <a:pt x="274" y="143"/>
                  </a:lnTo>
                  <a:lnTo>
                    <a:pt x="246" y="129"/>
                  </a:lnTo>
                  <a:lnTo>
                    <a:pt x="221" y="114"/>
                  </a:lnTo>
                  <a:lnTo>
                    <a:pt x="193" y="100"/>
                  </a:lnTo>
                  <a:lnTo>
                    <a:pt x="166" y="85"/>
                  </a:lnTo>
                  <a:lnTo>
                    <a:pt x="138" y="71"/>
                  </a:lnTo>
                  <a:lnTo>
                    <a:pt x="111" y="56"/>
                  </a:lnTo>
                  <a:lnTo>
                    <a:pt x="85" y="43"/>
                  </a:lnTo>
                  <a:lnTo>
                    <a:pt x="58" y="29"/>
                  </a:lnTo>
                  <a:lnTo>
                    <a:pt x="32" y="15"/>
                  </a:lnTo>
                  <a:lnTo>
                    <a:pt x="5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4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Freeform 43"/>
            <p:cNvSpPr>
              <a:spLocks noChangeAspect="1"/>
            </p:cNvSpPr>
            <p:nvPr/>
          </p:nvSpPr>
          <p:spPr bwMode="auto">
            <a:xfrm rot="10800000">
              <a:off x="7568" y="2065"/>
              <a:ext cx="276" cy="147"/>
            </a:xfrm>
            <a:custGeom>
              <a:avLst/>
              <a:gdLst>
                <a:gd name="T0" fmla="*/ 0 w 431"/>
                <a:gd name="T1" fmla="*/ 0 h 228"/>
                <a:gd name="T2" fmla="*/ 17 w 431"/>
                <a:gd name="T3" fmla="*/ 10 h 228"/>
                <a:gd name="T4" fmla="*/ 34 w 431"/>
                <a:gd name="T5" fmla="*/ 19 h 228"/>
                <a:gd name="T6" fmla="*/ 51 w 431"/>
                <a:gd name="T7" fmla="*/ 28 h 228"/>
                <a:gd name="T8" fmla="*/ 68 w 431"/>
                <a:gd name="T9" fmla="*/ 36 h 228"/>
                <a:gd name="T10" fmla="*/ 85 w 431"/>
                <a:gd name="T11" fmla="*/ 46 h 228"/>
                <a:gd name="T12" fmla="*/ 103 w 431"/>
                <a:gd name="T13" fmla="*/ 55 h 228"/>
                <a:gd name="T14" fmla="*/ 120 w 431"/>
                <a:gd name="T15" fmla="*/ 64 h 228"/>
                <a:gd name="T16" fmla="*/ 138 w 431"/>
                <a:gd name="T17" fmla="*/ 74 h 228"/>
                <a:gd name="T18" fmla="*/ 154 w 431"/>
                <a:gd name="T19" fmla="*/ 83 h 228"/>
                <a:gd name="T20" fmla="*/ 172 w 431"/>
                <a:gd name="T21" fmla="*/ 92 h 228"/>
                <a:gd name="T22" fmla="*/ 190 w 431"/>
                <a:gd name="T23" fmla="*/ 102 h 228"/>
                <a:gd name="T24" fmla="*/ 207 w 431"/>
                <a:gd name="T25" fmla="*/ 111 h 228"/>
                <a:gd name="T26" fmla="*/ 225 w 431"/>
                <a:gd name="T27" fmla="*/ 119 h 228"/>
                <a:gd name="T28" fmla="*/ 242 w 431"/>
                <a:gd name="T29" fmla="*/ 128 h 228"/>
                <a:gd name="T30" fmla="*/ 259 w 431"/>
                <a:gd name="T31" fmla="*/ 138 h 228"/>
                <a:gd name="T32" fmla="*/ 276 w 431"/>
                <a:gd name="T33" fmla="*/ 147 h 228"/>
                <a:gd name="T34" fmla="*/ 270 w 431"/>
                <a:gd name="T35" fmla="*/ 143 h 228"/>
                <a:gd name="T36" fmla="*/ 261 w 431"/>
                <a:gd name="T37" fmla="*/ 136 h 228"/>
                <a:gd name="T38" fmla="*/ 247 w 431"/>
                <a:gd name="T39" fmla="*/ 128 h 228"/>
                <a:gd name="T40" fmla="*/ 231 w 431"/>
                <a:gd name="T41" fmla="*/ 118 h 228"/>
                <a:gd name="T42" fmla="*/ 211 w 431"/>
                <a:gd name="T43" fmla="*/ 107 h 228"/>
                <a:gd name="T44" fmla="*/ 190 w 431"/>
                <a:gd name="T45" fmla="*/ 95 h 228"/>
                <a:gd name="T46" fmla="*/ 166 w 431"/>
                <a:gd name="T47" fmla="*/ 82 h 228"/>
                <a:gd name="T48" fmla="*/ 141 w 431"/>
                <a:gd name="T49" fmla="*/ 68 h 228"/>
                <a:gd name="T50" fmla="*/ 115 w 431"/>
                <a:gd name="T51" fmla="*/ 55 h 228"/>
                <a:gd name="T52" fmla="*/ 92 w 431"/>
                <a:gd name="T53" fmla="*/ 43 h 228"/>
                <a:gd name="T54" fmla="*/ 69 w 431"/>
                <a:gd name="T55" fmla="*/ 32 h 228"/>
                <a:gd name="T56" fmla="*/ 49 w 431"/>
                <a:gd name="T57" fmla="*/ 22 h 228"/>
                <a:gd name="T58" fmla="*/ 32 w 431"/>
                <a:gd name="T59" fmla="*/ 14 h 228"/>
                <a:gd name="T60" fmla="*/ 17 w 431"/>
                <a:gd name="T61" fmla="*/ 7 h 228"/>
                <a:gd name="T62" fmla="*/ 7 w 431"/>
                <a:gd name="T63" fmla="*/ 2 h 228"/>
                <a:gd name="T64" fmla="*/ 0 w 431"/>
                <a:gd name="T65" fmla="*/ 0 h 22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31"/>
                <a:gd name="T100" fmla="*/ 0 h 228"/>
                <a:gd name="T101" fmla="*/ 431 w 431"/>
                <a:gd name="T102" fmla="*/ 228 h 22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31" h="228">
                  <a:moveTo>
                    <a:pt x="0" y="0"/>
                  </a:moveTo>
                  <a:lnTo>
                    <a:pt x="27" y="15"/>
                  </a:lnTo>
                  <a:lnTo>
                    <a:pt x="53" y="29"/>
                  </a:lnTo>
                  <a:lnTo>
                    <a:pt x="80" y="43"/>
                  </a:lnTo>
                  <a:lnTo>
                    <a:pt x="106" y="56"/>
                  </a:lnTo>
                  <a:lnTo>
                    <a:pt x="133" y="71"/>
                  </a:lnTo>
                  <a:lnTo>
                    <a:pt x="161" y="85"/>
                  </a:lnTo>
                  <a:lnTo>
                    <a:pt x="188" y="100"/>
                  </a:lnTo>
                  <a:lnTo>
                    <a:pt x="216" y="114"/>
                  </a:lnTo>
                  <a:lnTo>
                    <a:pt x="241" y="129"/>
                  </a:lnTo>
                  <a:lnTo>
                    <a:pt x="269" y="143"/>
                  </a:lnTo>
                  <a:lnTo>
                    <a:pt x="296" y="158"/>
                  </a:lnTo>
                  <a:lnTo>
                    <a:pt x="323" y="172"/>
                  </a:lnTo>
                  <a:lnTo>
                    <a:pt x="351" y="185"/>
                  </a:lnTo>
                  <a:lnTo>
                    <a:pt x="378" y="199"/>
                  </a:lnTo>
                  <a:lnTo>
                    <a:pt x="404" y="214"/>
                  </a:lnTo>
                  <a:lnTo>
                    <a:pt x="431" y="228"/>
                  </a:lnTo>
                  <a:lnTo>
                    <a:pt x="422" y="222"/>
                  </a:lnTo>
                  <a:lnTo>
                    <a:pt x="407" y="211"/>
                  </a:lnTo>
                  <a:lnTo>
                    <a:pt x="386" y="198"/>
                  </a:lnTo>
                  <a:lnTo>
                    <a:pt x="360" y="183"/>
                  </a:lnTo>
                  <a:lnTo>
                    <a:pt x="330" y="166"/>
                  </a:lnTo>
                  <a:lnTo>
                    <a:pt x="296" y="148"/>
                  </a:lnTo>
                  <a:lnTo>
                    <a:pt x="259" y="127"/>
                  </a:lnTo>
                  <a:lnTo>
                    <a:pt x="220" y="106"/>
                  </a:lnTo>
                  <a:lnTo>
                    <a:pt x="180" y="85"/>
                  </a:lnTo>
                  <a:lnTo>
                    <a:pt x="143" y="66"/>
                  </a:lnTo>
                  <a:lnTo>
                    <a:pt x="108" y="50"/>
                  </a:lnTo>
                  <a:lnTo>
                    <a:pt x="77" y="34"/>
                  </a:lnTo>
                  <a:lnTo>
                    <a:pt x="50" y="21"/>
                  </a:lnTo>
                  <a:lnTo>
                    <a:pt x="27" y="11"/>
                  </a:lnTo>
                  <a:lnTo>
                    <a:pt x="1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Freeform 44"/>
            <p:cNvSpPr>
              <a:spLocks noChangeAspect="1"/>
            </p:cNvSpPr>
            <p:nvPr/>
          </p:nvSpPr>
          <p:spPr bwMode="auto">
            <a:xfrm rot="10800000">
              <a:off x="7684" y="2128"/>
              <a:ext cx="146" cy="77"/>
            </a:xfrm>
            <a:custGeom>
              <a:avLst/>
              <a:gdLst>
                <a:gd name="T0" fmla="*/ 73 w 227"/>
                <a:gd name="T1" fmla="*/ 39 h 119"/>
                <a:gd name="T2" fmla="*/ 87 w 227"/>
                <a:gd name="T3" fmla="*/ 46 h 119"/>
                <a:gd name="T4" fmla="*/ 102 w 227"/>
                <a:gd name="T5" fmla="*/ 53 h 119"/>
                <a:gd name="T6" fmla="*/ 114 w 227"/>
                <a:gd name="T7" fmla="*/ 60 h 119"/>
                <a:gd name="T8" fmla="*/ 125 w 227"/>
                <a:gd name="T9" fmla="*/ 66 h 119"/>
                <a:gd name="T10" fmla="*/ 134 w 227"/>
                <a:gd name="T11" fmla="*/ 71 h 119"/>
                <a:gd name="T12" fmla="*/ 140 w 227"/>
                <a:gd name="T13" fmla="*/ 74 h 119"/>
                <a:gd name="T14" fmla="*/ 145 w 227"/>
                <a:gd name="T15" fmla="*/ 76 h 119"/>
                <a:gd name="T16" fmla="*/ 146 w 227"/>
                <a:gd name="T17" fmla="*/ 77 h 119"/>
                <a:gd name="T18" fmla="*/ 145 w 227"/>
                <a:gd name="T19" fmla="*/ 76 h 119"/>
                <a:gd name="T20" fmla="*/ 140 w 227"/>
                <a:gd name="T21" fmla="*/ 74 h 119"/>
                <a:gd name="T22" fmla="*/ 134 w 227"/>
                <a:gd name="T23" fmla="*/ 71 h 119"/>
                <a:gd name="T24" fmla="*/ 125 w 227"/>
                <a:gd name="T25" fmla="*/ 66 h 119"/>
                <a:gd name="T26" fmla="*/ 114 w 227"/>
                <a:gd name="T27" fmla="*/ 60 h 119"/>
                <a:gd name="T28" fmla="*/ 102 w 227"/>
                <a:gd name="T29" fmla="*/ 53 h 119"/>
                <a:gd name="T30" fmla="*/ 87 w 227"/>
                <a:gd name="T31" fmla="*/ 46 h 119"/>
                <a:gd name="T32" fmla="*/ 73 w 227"/>
                <a:gd name="T33" fmla="*/ 39 h 119"/>
                <a:gd name="T34" fmla="*/ 59 w 227"/>
                <a:gd name="T35" fmla="*/ 30 h 119"/>
                <a:gd name="T36" fmla="*/ 45 w 227"/>
                <a:gd name="T37" fmla="*/ 23 h 119"/>
                <a:gd name="T38" fmla="*/ 32 w 227"/>
                <a:gd name="T39" fmla="*/ 17 h 119"/>
                <a:gd name="T40" fmla="*/ 22 w 227"/>
                <a:gd name="T41" fmla="*/ 12 h 119"/>
                <a:gd name="T42" fmla="*/ 13 w 227"/>
                <a:gd name="T43" fmla="*/ 6 h 119"/>
                <a:gd name="T44" fmla="*/ 6 w 227"/>
                <a:gd name="T45" fmla="*/ 3 h 119"/>
                <a:gd name="T46" fmla="*/ 1 w 227"/>
                <a:gd name="T47" fmla="*/ 1 h 119"/>
                <a:gd name="T48" fmla="*/ 0 w 227"/>
                <a:gd name="T49" fmla="*/ 0 h 119"/>
                <a:gd name="T50" fmla="*/ 1 w 227"/>
                <a:gd name="T51" fmla="*/ 1 h 119"/>
                <a:gd name="T52" fmla="*/ 6 w 227"/>
                <a:gd name="T53" fmla="*/ 3 h 119"/>
                <a:gd name="T54" fmla="*/ 13 w 227"/>
                <a:gd name="T55" fmla="*/ 6 h 119"/>
                <a:gd name="T56" fmla="*/ 22 w 227"/>
                <a:gd name="T57" fmla="*/ 12 h 119"/>
                <a:gd name="T58" fmla="*/ 32 w 227"/>
                <a:gd name="T59" fmla="*/ 17 h 119"/>
                <a:gd name="T60" fmla="*/ 45 w 227"/>
                <a:gd name="T61" fmla="*/ 23 h 119"/>
                <a:gd name="T62" fmla="*/ 59 w 227"/>
                <a:gd name="T63" fmla="*/ 30 h 119"/>
                <a:gd name="T64" fmla="*/ 73 w 227"/>
                <a:gd name="T65" fmla="*/ 39 h 11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7"/>
                <a:gd name="T100" fmla="*/ 0 h 119"/>
                <a:gd name="T101" fmla="*/ 227 w 227"/>
                <a:gd name="T102" fmla="*/ 119 h 11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7" h="119">
                  <a:moveTo>
                    <a:pt x="113" y="60"/>
                  </a:moveTo>
                  <a:lnTo>
                    <a:pt x="136" y="71"/>
                  </a:lnTo>
                  <a:lnTo>
                    <a:pt x="158" y="82"/>
                  </a:lnTo>
                  <a:lnTo>
                    <a:pt x="177" y="92"/>
                  </a:lnTo>
                  <a:lnTo>
                    <a:pt x="194" y="102"/>
                  </a:lnTo>
                  <a:lnTo>
                    <a:pt x="208" y="110"/>
                  </a:lnTo>
                  <a:lnTo>
                    <a:pt x="218" y="114"/>
                  </a:lnTo>
                  <a:lnTo>
                    <a:pt x="226" y="118"/>
                  </a:lnTo>
                  <a:lnTo>
                    <a:pt x="227" y="119"/>
                  </a:lnTo>
                  <a:lnTo>
                    <a:pt x="226" y="118"/>
                  </a:lnTo>
                  <a:lnTo>
                    <a:pt x="218" y="114"/>
                  </a:lnTo>
                  <a:lnTo>
                    <a:pt x="208" y="110"/>
                  </a:lnTo>
                  <a:lnTo>
                    <a:pt x="194" y="102"/>
                  </a:lnTo>
                  <a:lnTo>
                    <a:pt x="177" y="92"/>
                  </a:lnTo>
                  <a:lnTo>
                    <a:pt x="158" y="82"/>
                  </a:lnTo>
                  <a:lnTo>
                    <a:pt x="136" y="71"/>
                  </a:lnTo>
                  <a:lnTo>
                    <a:pt x="113" y="60"/>
                  </a:lnTo>
                  <a:lnTo>
                    <a:pt x="91" y="47"/>
                  </a:lnTo>
                  <a:lnTo>
                    <a:pt x="70" y="36"/>
                  </a:lnTo>
                  <a:lnTo>
                    <a:pt x="50" y="26"/>
                  </a:lnTo>
                  <a:lnTo>
                    <a:pt x="34" y="18"/>
                  </a:lnTo>
                  <a:lnTo>
                    <a:pt x="20" y="10"/>
                  </a:lnTo>
                  <a:lnTo>
                    <a:pt x="10" y="5"/>
                  </a:lnTo>
                  <a:lnTo>
                    <a:pt x="2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10" y="5"/>
                  </a:lnTo>
                  <a:lnTo>
                    <a:pt x="20" y="10"/>
                  </a:lnTo>
                  <a:lnTo>
                    <a:pt x="34" y="18"/>
                  </a:lnTo>
                  <a:lnTo>
                    <a:pt x="50" y="26"/>
                  </a:lnTo>
                  <a:lnTo>
                    <a:pt x="70" y="36"/>
                  </a:lnTo>
                  <a:lnTo>
                    <a:pt x="91" y="47"/>
                  </a:lnTo>
                  <a:lnTo>
                    <a:pt x="113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3" name="Freeform 45"/>
            <p:cNvSpPr>
              <a:spLocks noChangeAspect="1"/>
            </p:cNvSpPr>
            <p:nvPr/>
          </p:nvSpPr>
          <p:spPr bwMode="auto">
            <a:xfrm rot="10800000">
              <a:off x="7251" y="1905"/>
              <a:ext cx="382" cy="214"/>
            </a:xfrm>
            <a:custGeom>
              <a:avLst/>
              <a:gdLst>
                <a:gd name="T0" fmla="*/ 382 w 600"/>
                <a:gd name="T1" fmla="*/ 214 h 333"/>
                <a:gd name="T2" fmla="*/ 378 w 600"/>
                <a:gd name="T3" fmla="*/ 206 h 333"/>
                <a:gd name="T4" fmla="*/ 370 w 600"/>
                <a:gd name="T5" fmla="*/ 197 h 333"/>
                <a:gd name="T6" fmla="*/ 358 w 600"/>
                <a:gd name="T7" fmla="*/ 185 h 333"/>
                <a:gd name="T8" fmla="*/ 344 w 600"/>
                <a:gd name="T9" fmla="*/ 173 h 333"/>
                <a:gd name="T10" fmla="*/ 327 w 600"/>
                <a:gd name="T11" fmla="*/ 161 h 333"/>
                <a:gd name="T12" fmla="*/ 308 w 600"/>
                <a:gd name="T13" fmla="*/ 147 h 333"/>
                <a:gd name="T14" fmla="*/ 288 w 600"/>
                <a:gd name="T15" fmla="*/ 132 h 333"/>
                <a:gd name="T16" fmla="*/ 266 w 600"/>
                <a:gd name="T17" fmla="*/ 119 h 333"/>
                <a:gd name="T18" fmla="*/ 245 w 600"/>
                <a:gd name="T19" fmla="*/ 105 h 333"/>
                <a:gd name="T20" fmla="*/ 222 w 600"/>
                <a:gd name="T21" fmla="*/ 91 h 333"/>
                <a:gd name="T22" fmla="*/ 201 w 600"/>
                <a:gd name="T23" fmla="*/ 79 h 333"/>
                <a:gd name="T24" fmla="*/ 180 w 600"/>
                <a:gd name="T25" fmla="*/ 66 h 333"/>
                <a:gd name="T26" fmla="*/ 161 w 600"/>
                <a:gd name="T27" fmla="*/ 55 h 333"/>
                <a:gd name="T28" fmla="*/ 143 w 600"/>
                <a:gd name="T29" fmla="*/ 46 h 333"/>
                <a:gd name="T30" fmla="*/ 129 w 600"/>
                <a:gd name="T31" fmla="*/ 37 h 333"/>
                <a:gd name="T32" fmla="*/ 117 w 600"/>
                <a:gd name="T33" fmla="*/ 31 h 333"/>
                <a:gd name="T34" fmla="*/ 98 w 600"/>
                <a:gd name="T35" fmla="*/ 22 h 333"/>
                <a:gd name="T36" fmla="*/ 81 w 600"/>
                <a:gd name="T37" fmla="*/ 15 h 333"/>
                <a:gd name="T38" fmla="*/ 64 w 600"/>
                <a:gd name="T39" fmla="*/ 8 h 333"/>
                <a:gd name="T40" fmla="*/ 48 w 600"/>
                <a:gd name="T41" fmla="*/ 4 h 333"/>
                <a:gd name="T42" fmla="*/ 34 w 600"/>
                <a:gd name="T43" fmla="*/ 1 h 333"/>
                <a:gd name="T44" fmla="*/ 20 w 600"/>
                <a:gd name="T45" fmla="*/ 0 h 333"/>
                <a:gd name="T46" fmla="*/ 9 w 600"/>
                <a:gd name="T47" fmla="*/ 1 h 333"/>
                <a:gd name="T48" fmla="*/ 0 w 600"/>
                <a:gd name="T49" fmla="*/ 3 h 333"/>
                <a:gd name="T50" fmla="*/ 18 w 600"/>
                <a:gd name="T51" fmla="*/ 24 h 333"/>
                <a:gd name="T52" fmla="*/ 39 w 600"/>
                <a:gd name="T53" fmla="*/ 42 h 333"/>
                <a:gd name="T54" fmla="*/ 60 w 600"/>
                <a:gd name="T55" fmla="*/ 59 h 333"/>
                <a:gd name="T56" fmla="*/ 83 w 600"/>
                <a:gd name="T57" fmla="*/ 76 h 333"/>
                <a:gd name="T58" fmla="*/ 106 w 600"/>
                <a:gd name="T59" fmla="*/ 89 h 333"/>
                <a:gd name="T60" fmla="*/ 129 w 600"/>
                <a:gd name="T61" fmla="*/ 103 h 333"/>
                <a:gd name="T62" fmla="*/ 153 w 600"/>
                <a:gd name="T63" fmla="*/ 115 h 333"/>
                <a:gd name="T64" fmla="*/ 180 w 600"/>
                <a:gd name="T65" fmla="*/ 127 h 333"/>
                <a:gd name="T66" fmla="*/ 204 w 600"/>
                <a:gd name="T67" fmla="*/ 138 h 333"/>
                <a:gd name="T68" fmla="*/ 229 w 600"/>
                <a:gd name="T69" fmla="*/ 148 h 333"/>
                <a:gd name="T70" fmla="*/ 255 w 600"/>
                <a:gd name="T71" fmla="*/ 158 h 333"/>
                <a:gd name="T72" fmla="*/ 282 w 600"/>
                <a:gd name="T73" fmla="*/ 169 h 333"/>
                <a:gd name="T74" fmla="*/ 308 w 600"/>
                <a:gd name="T75" fmla="*/ 180 h 333"/>
                <a:gd name="T76" fmla="*/ 332 w 600"/>
                <a:gd name="T77" fmla="*/ 190 h 333"/>
                <a:gd name="T78" fmla="*/ 358 w 600"/>
                <a:gd name="T79" fmla="*/ 202 h 333"/>
                <a:gd name="T80" fmla="*/ 382 w 600"/>
                <a:gd name="T81" fmla="*/ 214 h 33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00"/>
                <a:gd name="T124" fmla="*/ 0 h 333"/>
                <a:gd name="T125" fmla="*/ 600 w 600"/>
                <a:gd name="T126" fmla="*/ 333 h 33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00" h="333">
                  <a:moveTo>
                    <a:pt x="600" y="333"/>
                  </a:moveTo>
                  <a:lnTo>
                    <a:pt x="594" y="320"/>
                  </a:lnTo>
                  <a:lnTo>
                    <a:pt x="581" y="306"/>
                  </a:lnTo>
                  <a:lnTo>
                    <a:pt x="563" y="288"/>
                  </a:lnTo>
                  <a:lnTo>
                    <a:pt x="541" y="269"/>
                  </a:lnTo>
                  <a:lnTo>
                    <a:pt x="513" y="250"/>
                  </a:lnTo>
                  <a:lnTo>
                    <a:pt x="484" y="229"/>
                  </a:lnTo>
                  <a:lnTo>
                    <a:pt x="452" y="206"/>
                  </a:lnTo>
                  <a:lnTo>
                    <a:pt x="418" y="185"/>
                  </a:lnTo>
                  <a:lnTo>
                    <a:pt x="385" y="163"/>
                  </a:lnTo>
                  <a:lnTo>
                    <a:pt x="349" y="142"/>
                  </a:lnTo>
                  <a:lnTo>
                    <a:pt x="315" y="123"/>
                  </a:lnTo>
                  <a:lnTo>
                    <a:pt x="283" y="103"/>
                  </a:lnTo>
                  <a:lnTo>
                    <a:pt x="253" y="86"/>
                  </a:lnTo>
                  <a:lnTo>
                    <a:pt x="225" y="71"/>
                  </a:lnTo>
                  <a:lnTo>
                    <a:pt x="203" y="58"/>
                  </a:lnTo>
                  <a:lnTo>
                    <a:pt x="183" y="49"/>
                  </a:lnTo>
                  <a:lnTo>
                    <a:pt x="154" y="34"/>
                  </a:lnTo>
                  <a:lnTo>
                    <a:pt x="127" y="23"/>
                  </a:lnTo>
                  <a:lnTo>
                    <a:pt x="101" y="13"/>
                  </a:lnTo>
                  <a:lnTo>
                    <a:pt x="76" y="7"/>
                  </a:lnTo>
                  <a:lnTo>
                    <a:pt x="53" y="2"/>
                  </a:lnTo>
                  <a:lnTo>
                    <a:pt x="32" y="0"/>
                  </a:lnTo>
                  <a:lnTo>
                    <a:pt x="14" y="2"/>
                  </a:lnTo>
                  <a:lnTo>
                    <a:pt x="0" y="5"/>
                  </a:lnTo>
                  <a:lnTo>
                    <a:pt x="29" y="37"/>
                  </a:lnTo>
                  <a:lnTo>
                    <a:pt x="61" y="66"/>
                  </a:lnTo>
                  <a:lnTo>
                    <a:pt x="95" y="92"/>
                  </a:lnTo>
                  <a:lnTo>
                    <a:pt x="130" y="118"/>
                  </a:lnTo>
                  <a:lnTo>
                    <a:pt x="166" y="139"/>
                  </a:lnTo>
                  <a:lnTo>
                    <a:pt x="203" y="160"/>
                  </a:lnTo>
                  <a:lnTo>
                    <a:pt x="241" y="179"/>
                  </a:lnTo>
                  <a:lnTo>
                    <a:pt x="282" y="197"/>
                  </a:lnTo>
                  <a:lnTo>
                    <a:pt x="320" y="214"/>
                  </a:lnTo>
                  <a:lnTo>
                    <a:pt x="360" y="230"/>
                  </a:lnTo>
                  <a:lnTo>
                    <a:pt x="401" y="246"/>
                  </a:lnTo>
                  <a:lnTo>
                    <a:pt x="443" y="263"/>
                  </a:lnTo>
                  <a:lnTo>
                    <a:pt x="483" y="280"/>
                  </a:lnTo>
                  <a:lnTo>
                    <a:pt x="521" y="296"/>
                  </a:lnTo>
                  <a:lnTo>
                    <a:pt x="562" y="314"/>
                  </a:lnTo>
                  <a:lnTo>
                    <a:pt x="600" y="333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Freeform 46"/>
            <p:cNvSpPr>
              <a:spLocks noChangeAspect="1"/>
            </p:cNvSpPr>
            <p:nvPr/>
          </p:nvSpPr>
          <p:spPr bwMode="auto">
            <a:xfrm rot="10800000">
              <a:off x="7251" y="1892"/>
              <a:ext cx="396" cy="223"/>
            </a:xfrm>
            <a:custGeom>
              <a:avLst/>
              <a:gdLst>
                <a:gd name="T0" fmla="*/ 13 w 621"/>
                <a:gd name="T1" fmla="*/ 0 h 346"/>
                <a:gd name="T2" fmla="*/ 9 w 621"/>
                <a:gd name="T3" fmla="*/ 1 h 346"/>
                <a:gd name="T4" fmla="*/ 6 w 621"/>
                <a:gd name="T5" fmla="*/ 3 h 346"/>
                <a:gd name="T6" fmla="*/ 4 w 621"/>
                <a:gd name="T7" fmla="*/ 5 h 346"/>
                <a:gd name="T8" fmla="*/ 2 w 621"/>
                <a:gd name="T9" fmla="*/ 8 h 346"/>
                <a:gd name="T10" fmla="*/ 0 w 621"/>
                <a:gd name="T11" fmla="*/ 18 h 346"/>
                <a:gd name="T12" fmla="*/ 3 w 621"/>
                <a:gd name="T13" fmla="*/ 28 h 346"/>
                <a:gd name="T14" fmla="*/ 9 w 621"/>
                <a:gd name="T15" fmla="*/ 39 h 346"/>
                <a:gd name="T16" fmla="*/ 20 w 621"/>
                <a:gd name="T17" fmla="*/ 53 h 346"/>
                <a:gd name="T18" fmla="*/ 33 w 621"/>
                <a:gd name="T19" fmla="*/ 66 h 346"/>
                <a:gd name="T20" fmla="*/ 50 w 621"/>
                <a:gd name="T21" fmla="*/ 79 h 346"/>
                <a:gd name="T22" fmla="*/ 69 w 621"/>
                <a:gd name="T23" fmla="*/ 92 h 346"/>
                <a:gd name="T24" fmla="*/ 91 w 621"/>
                <a:gd name="T25" fmla="*/ 105 h 346"/>
                <a:gd name="T26" fmla="*/ 104 w 621"/>
                <a:gd name="T27" fmla="*/ 111 h 346"/>
                <a:gd name="T28" fmla="*/ 120 w 621"/>
                <a:gd name="T29" fmla="*/ 119 h 346"/>
                <a:gd name="T30" fmla="*/ 140 w 621"/>
                <a:gd name="T31" fmla="*/ 130 h 346"/>
                <a:gd name="T32" fmla="*/ 161 w 621"/>
                <a:gd name="T33" fmla="*/ 140 h 346"/>
                <a:gd name="T34" fmla="*/ 185 w 621"/>
                <a:gd name="T35" fmla="*/ 150 h 346"/>
                <a:gd name="T36" fmla="*/ 209 w 621"/>
                <a:gd name="T37" fmla="*/ 162 h 346"/>
                <a:gd name="T38" fmla="*/ 234 w 621"/>
                <a:gd name="T39" fmla="*/ 173 h 346"/>
                <a:gd name="T40" fmla="*/ 260 w 621"/>
                <a:gd name="T41" fmla="*/ 184 h 346"/>
                <a:gd name="T42" fmla="*/ 284 w 621"/>
                <a:gd name="T43" fmla="*/ 194 h 346"/>
                <a:gd name="T44" fmla="*/ 308 w 621"/>
                <a:gd name="T45" fmla="*/ 203 h 346"/>
                <a:gd name="T46" fmla="*/ 330 w 621"/>
                <a:gd name="T47" fmla="*/ 211 h 346"/>
                <a:gd name="T48" fmla="*/ 350 w 621"/>
                <a:gd name="T49" fmla="*/ 217 h 346"/>
                <a:gd name="T50" fmla="*/ 367 w 621"/>
                <a:gd name="T51" fmla="*/ 221 h 346"/>
                <a:gd name="T52" fmla="*/ 381 w 621"/>
                <a:gd name="T53" fmla="*/ 223 h 346"/>
                <a:gd name="T54" fmla="*/ 390 w 621"/>
                <a:gd name="T55" fmla="*/ 222 h 346"/>
                <a:gd name="T56" fmla="*/ 395 w 621"/>
                <a:gd name="T57" fmla="*/ 218 h 346"/>
                <a:gd name="T58" fmla="*/ 396 w 621"/>
                <a:gd name="T59" fmla="*/ 216 h 346"/>
                <a:gd name="T60" fmla="*/ 396 w 621"/>
                <a:gd name="T61" fmla="*/ 215 h 346"/>
                <a:gd name="T62" fmla="*/ 396 w 621"/>
                <a:gd name="T63" fmla="*/ 213 h 346"/>
                <a:gd name="T64" fmla="*/ 396 w 621"/>
                <a:gd name="T65" fmla="*/ 211 h 346"/>
                <a:gd name="T66" fmla="*/ 372 w 621"/>
                <a:gd name="T67" fmla="*/ 199 h 346"/>
                <a:gd name="T68" fmla="*/ 346 w 621"/>
                <a:gd name="T69" fmla="*/ 188 h 346"/>
                <a:gd name="T70" fmla="*/ 321 w 621"/>
                <a:gd name="T71" fmla="*/ 177 h 346"/>
                <a:gd name="T72" fmla="*/ 296 w 621"/>
                <a:gd name="T73" fmla="*/ 166 h 346"/>
                <a:gd name="T74" fmla="*/ 269 w 621"/>
                <a:gd name="T75" fmla="*/ 155 h 346"/>
                <a:gd name="T76" fmla="*/ 243 w 621"/>
                <a:gd name="T77" fmla="*/ 145 h 346"/>
                <a:gd name="T78" fmla="*/ 217 w 621"/>
                <a:gd name="T79" fmla="*/ 135 h 346"/>
                <a:gd name="T80" fmla="*/ 193 w 621"/>
                <a:gd name="T81" fmla="*/ 124 h 346"/>
                <a:gd name="T82" fmla="*/ 167 w 621"/>
                <a:gd name="T83" fmla="*/ 112 h 346"/>
                <a:gd name="T84" fmla="*/ 143 w 621"/>
                <a:gd name="T85" fmla="*/ 100 h 346"/>
                <a:gd name="T86" fmla="*/ 119 w 621"/>
                <a:gd name="T87" fmla="*/ 86 h 346"/>
                <a:gd name="T88" fmla="*/ 96 w 621"/>
                <a:gd name="T89" fmla="*/ 73 h 346"/>
                <a:gd name="T90" fmla="*/ 74 w 621"/>
                <a:gd name="T91" fmla="*/ 56 h 346"/>
                <a:gd name="T92" fmla="*/ 52 w 621"/>
                <a:gd name="T93" fmla="*/ 39 h 346"/>
                <a:gd name="T94" fmla="*/ 32 w 621"/>
                <a:gd name="T95" fmla="*/ 21 h 346"/>
                <a:gd name="T96" fmla="*/ 13 w 621"/>
                <a:gd name="T97" fmla="*/ 0 h 3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1"/>
                <a:gd name="T148" fmla="*/ 0 h 346"/>
                <a:gd name="T149" fmla="*/ 621 w 621"/>
                <a:gd name="T150" fmla="*/ 346 h 3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1" h="346">
                  <a:moveTo>
                    <a:pt x="21" y="0"/>
                  </a:moveTo>
                  <a:lnTo>
                    <a:pt x="14" y="2"/>
                  </a:lnTo>
                  <a:lnTo>
                    <a:pt x="10" y="5"/>
                  </a:lnTo>
                  <a:lnTo>
                    <a:pt x="6" y="8"/>
                  </a:lnTo>
                  <a:lnTo>
                    <a:pt x="3" y="13"/>
                  </a:lnTo>
                  <a:lnTo>
                    <a:pt x="0" y="28"/>
                  </a:lnTo>
                  <a:lnTo>
                    <a:pt x="5" y="44"/>
                  </a:lnTo>
                  <a:lnTo>
                    <a:pt x="14" y="61"/>
                  </a:lnTo>
                  <a:lnTo>
                    <a:pt x="31" y="82"/>
                  </a:lnTo>
                  <a:lnTo>
                    <a:pt x="51" y="102"/>
                  </a:lnTo>
                  <a:lnTo>
                    <a:pt x="79" y="122"/>
                  </a:lnTo>
                  <a:lnTo>
                    <a:pt x="108" y="143"/>
                  </a:lnTo>
                  <a:lnTo>
                    <a:pt x="142" y="163"/>
                  </a:lnTo>
                  <a:lnTo>
                    <a:pt x="163" y="172"/>
                  </a:lnTo>
                  <a:lnTo>
                    <a:pt x="188" y="185"/>
                  </a:lnTo>
                  <a:lnTo>
                    <a:pt x="219" y="201"/>
                  </a:lnTo>
                  <a:lnTo>
                    <a:pt x="253" y="217"/>
                  </a:lnTo>
                  <a:lnTo>
                    <a:pt x="290" y="233"/>
                  </a:lnTo>
                  <a:lnTo>
                    <a:pt x="328" y="251"/>
                  </a:lnTo>
                  <a:lnTo>
                    <a:pt x="367" y="269"/>
                  </a:lnTo>
                  <a:lnTo>
                    <a:pt x="407" y="285"/>
                  </a:lnTo>
                  <a:lnTo>
                    <a:pt x="446" y="301"/>
                  </a:lnTo>
                  <a:lnTo>
                    <a:pt x="483" y="315"/>
                  </a:lnTo>
                  <a:lnTo>
                    <a:pt x="518" y="327"/>
                  </a:lnTo>
                  <a:lnTo>
                    <a:pt x="549" y="336"/>
                  </a:lnTo>
                  <a:lnTo>
                    <a:pt x="575" y="343"/>
                  </a:lnTo>
                  <a:lnTo>
                    <a:pt x="597" y="346"/>
                  </a:lnTo>
                  <a:lnTo>
                    <a:pt x="612" y="344"/>
                  </a:lnTo>
                  <a:lnTo>
                    <a:pt x="620" y="338"/>
                  </a:lnTo>
                  <a:lnTo>
                    <a:pt x="621" y="335"/>
                  </a:lnTo>
                  <a:lnTo>
                    <a:pt x="621" y="333"/>
                  </a:lnTo>
                  <a:lnTo>
                    <a:pt x="621" y="330"/>
                  </a:lnTo>
                  <a:lnTo>
                    <a:pt x="621" y="328"/>
                  </a:lnTo>
                  <a:lnTo>
                    <a:pt x="583" y="309"/>
                  </a:lnTo>
                  <a:lnTo>
                    <a:pt x="542" y="291"/>
                  </a:lnTo>
                  <a:lnTo>
                    <a:pt x="504" y="275"/>
                  </a:lnTo>
                  <a:lnTo>
                    <a:pt x="464" y="258"/>
                  </a:lnTo>
                  <a:lnTo>
                    <a:pt x="422" y="241"/>
                  </a:lnTo>
                  <a:lnTo>
                    <a:pt x="381" y="225"/>
                  </a:lnTo>
                  <a:lnTo>
                    <a:pt x="341" y="209"/>
                  </a:lnTo>
                  <a:lnTo>
                    <a:pt x="303" y="192"/>
                  </a:lnTo>
                  <a:lnTo>
                    <a:pt x="262" y="174"/>
                  </a:lnTo>
                  <a:lnTo>
                    <a:pt x="224" y="155"/>
                  </a:lnTo>
                  <a:lnTo>
                    <a:pt x="187" y="134"/>
                  </a:lnTo>
                  <a:lnTo>
                    <a:pt x="151" y="113"/>
                  </a:lnTo>
                  <a:lnTo>
                    <a:pt x="116" y="87"/>
                  </a:lnTo>
                  <a:lnTo>
                    <a:pt x="82" y="61"/>
                  </a:lnTo>
                  <a:lnTo>
                    <a:pt x="50" y="3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545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Freeform 47"/>
            <p:cNvSpPr>
              <a:spLocks noChangeAspect="1"/>
            </p:cNvSpPr>
            <p:nvPr/>
          </p:nvSpPr>
          <p:spPr bwMode="auto">
            <a:xfrm rot="10800000">
              <a:off x="7315" y="1951"/>
              <a:ext cx="308" cy="158"/>
            </a:xfrm>
            <a:custGeom>
              <a:avLst/>
              <a:gdLst>
                <a:gd name="T0" fmla="*/ 116 w 484"/>
                <a:gd name="T1" fmla="*/ 36 h 246"/>
                <a:gd name="T2" fmla="*/ 96 w 484"/>
                <a:gd name="T3" fmla="*/ 26 h 246"/>
                <a:gd name="T4" fmla="*/ 76 w 484"/>
                <a:gd name="T5" fmla="*/ 17 h 246"/>
                <a:gd name="T6" fmla="*/ 55 w 484"/>
                <a:gd name="T7" fmla="*/ 10 h 246"/>
                <a:gd name="T8" fmla="*/ 37 w 484"/>
                <a:gd name="T9" fmla="*/ 6 h 246"/>
                <a:gd name="T10" fmla="*/ 22 w 484"/>
                <a:gd name="T11" fmla="*/ 3 h 246"/>
                <a:gd name="T12" fmla="*/ 9 w 484"/>
                <a:gd name="T13" fmla="*/ 1 h 246"/>
                <a:gd name="T14" fmla="*/ 2 w 484"/>
                <a:gd name="T15" fmla="*/ 0 h 246"/>
                <a:gd name="T16" fmla="*/ 0 w 484"/>
                <a:gd name="T17" fmla="*/ 1 h 246"/>
                <a:gd name="T18" fmla="*/ 10 w 484"/>
                <a:gd name="T19" fmla="*/ 2 h 246"/>
                <a:gd name="T20" fmla="*/ 22 w 484"/>
                <a:gd name="T21" fmla="*/ 5 h 246"/>
                <a:gd name="T22" fmla="*/ 35 w 484"/>
                <a:gd name="T23" fmla="*/ 9 h 246"/>
                <a:gd name="T24" fmla="*/ 50 w 484"/>
                <a:gd name="T25" fmla="*/ 14 h 246"/>
                <a:gd name="T26" fmla="*/ 66 w 484"/>
                <a:gd name="T27" fmla="*/ 21 h 246"/>
                <a:gd name="T28" fmla="*/ 82 w 484"/>
                <a:gd name="T29" fmla="*/ 28 h 246"/>
                <a:gd name="T30" fmla="*/ 98 w 484"/>
                <a:gd name="T31" fmla="*/ 37 h 246"/>
                <a:gd name="T32" fmla="*/ 116 w 484"/>
                <a:gd name="T33" fmla="*/ 46 h 246"/>
                <a:gd name="T34" fmla="*/ 123 w 484"/>
                <a:gd name="T35" fmla="*/ 51 h 246"/>
                <a:gd name="T36" fmla="*/ 133 w 484"/>
                <a:gd name="T37" fmla="*/ 57 h 246"/>
                <a:gd name="T38" fmla="*/ 144 w 484"/>
                <a:gd name="T39" fmla="*/ 63 h 246"/>
                <a:gd name="T40" fmla="*/ 158 w 484"/>
                <a:gd name="T41" fmla="*/ 71 h 246"/>
                <a:gd name="T42" fmla="*/ 173 w 484"/>
                <a:gd name="T43" fmla="*/ 80 h 246"/>
                <a:gd name="T44" fmla="*/ 188 w 484"/>
                <a:gd name="T45" fmla="*/ 90 h 246"/>
                <a:gd name="T46" fmla="*/ 205 w 484"/>
                <a:gd name="T47" fmla="*/ 99 h 246"/>
                <a:gd name="T48" fmla="*/ 221 w 484"/>
                <a:gd name="T49" fmla="*/ 109 h 246"/>
                <a:gd name="T50" fmla="*/ 237 w 484"/>
                <a:gd name="T51" fmla="*/ 118 h 246"/>
                <a:gd name="T52" fmla="*/ 253 w 484"/>
                <a:gd name="T53" fmla="*/ 127 h 246"/>
                <a:gd name="T54" fmla="*/ 267 w 484"/>
                <a:gd name="T55" fmla="*/ 136 h 246"/>
                <a:gd name="T56" fmla="*/ 279 w 484"/>
                <a:gd name="T57" fmla="*/ 143 h 246"/>
                <a:gd name="T58" fmla="*/ 291 w 484"/>
                <a:gd name="T59" fmla="*/ 148 h 246"/>
                <a:gd name="T60" fmla="*/ 299 w 484"/>
                <a:gd name="T61" fmla="*/ 154 h 246"/>
                <a:gd name="T62" fmla="*/ 305 w 484"/>
                <a:gd name="T63" fmla="*/ 157 h 246"/>
                <a:gd name="T64" fmla="*/ 308 w 484"/>
                <a:gd name="T65" fmla="*/ 158 h 246"/>
                <a:gd name="T66" fmla="*/ 295 w 484"/>
                <a:gd name="T67" fmla="*/ 148 h 246"/>
                <a:gd name="T68" fmla="*/ 282 w 484"/>
                <a:gd name="T69" fmla="*/ 139 h 246"/>
                <a:gd name="T70" fmla="*/ 267 w 484"/>
                <a:gd name="T71" fmla="*/ 130 h 246"/>
                <a:gd name="T72" fmla="*/ 253 w 484"/>
                <a:gd name="T73" fmla="*/ 122 h 246"/>
                <a:gd name="T74" fmla="*/ 240 w 484"/>
                <a:gd name="T75" fmla="*/ 112 h 246"/>
                <a:gd name="T76" fmla="*/ 225 w 484"/>
                <a:gd name="T77" fmla="*/ 103 h 246"/>
                <a:gd name="T78" fmla="*/ 212 w 484"/>
                <a:gd name="T79" fmla="*/ 95 h 246"/>
                <a:gd name="T80" fmla="*/ 199 w 484"/>
                <a:gd name="T81" fmla="*/ 87 h 246"/>
                <a:gd name="T82" fmla="*/ 186 w 484"/>
                <a:gd name="T83" fmla="*/ 78 h 246"/>
                <a:gd name="T84" fmla="*/ 174 w 484"/>
                <a:gd name="T85" fmla="*/ 71 h 246"/>
                <a:gd name="T86" fmla="*/ 163 w 484"/>
                <a:gd name="T87" fmla="*/ 64 h 246"/>
                <a:gd name="T88" fmla="*/ 151 w 484"/>
                <a:gd name="T89" fmla="*/ 57 h 246"/>
                <a:gd name="T90" fmla="*/ 141 w 484"/>
                <a:gd name="T91" fmla="*/ 51 h 246"/>
                <a:gd name="T92" fmla="*/ 132 w 484"/>
                <a:gd name="T93" fmla="*/ 46 h 246"/>
                <a:gd name="T94" fmla="*/ 124 w 484"/>
                <a:gd name="T95" fmla="*/ 40 h 246"/>
                <a:gd name="T96" fmla="*/ 116 w 484"/>
                <a:gd name="T97" fmla="*/ 36 h 24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4"/>
                <a:gd name="T148" fmla="*/ 0 h 246"/>
                <a:gd name="T149" fmla="*/ 484 w 484"/>
                <a:gd name="T150" fmla="*/ 246 h 24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4" h="246">
                  <a:moveTo>
                    <a:pt x="183" y="56"/>
                  </a:moveTo>
                  <a:lnTo>
                    <a:pt x="151" y="40"/>
                  </a:lnTo>
                  <a:lnTo>
                    <a:pt x="119" y="27"/>
                  </a:lnTo>
                  <a:lnTo>
                    <a:pt x="87" y="16"/>
                  </a:lnTo>
                  <a:lnTo>
                    <a:pt x="58" y="10"/>
                  </a:lnTo>
                  <a:lnTo>
                    <a:pt x="34" y="5"/>
                  </a:lnTo>
                  <a:lnTo>
                    <a:pt x="14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6" y="3"/>
                  </a:lnTo>
                  <a:lnTo>
                    <a:pt x="34" y="8"/>
                  </a:lnTo>
                  <a:lnTo>
                    <a:pt x="55" y="14"/>
                  </a:lnTo>
                  <a:lnTo>
                    <a:pt x="79" y="22"/>
                  </a:lnTo>
                  <a:lnTo>
                    <a:pt x="103" y="32"/>
                  </a:lnTo>
                  <a:lnTo>
                    <a:pt x="129" y="43"/>
                  </a:lnTo>
                  <a:lnTo>
                    <a:pt x="154" y="58"/>
                  </a:lnTo>
                  <a:lnTo>
                    <a:pt x="182" y="72"/>
                  </a:lnTo>
                  <a:lnTo>
                    <a:pt x="193" y="79"/>
                  </a:lnTo>
                  <a:lnTo>
                    <a:pt x="209" y="88"/>
                  </a:lnTo>
                  <a:lnTo>
                    <a:pt x="227" y="98"/>
                  </a:lnTo>
                  <a:lnTo>
                    <a:pt x="248" y="111"/>
                  </a:lnTo>
                  <a:lnTo>
                    <a:pt x="272" y="125"/>
                  </a:lnTo>
                  <a:lnTo>
                    <a:pt x="296" y="140"/>
                  </a:lnTo>
                  <a:lnTo>
                    <a:pt x="322" y="154"/>
                  </a:lnTo>
                  <a:lnTo>
                    <a:pt x="348" y="169"/>
                  </a:lnTo>
                  <a:lnTo>
                    <a:pt x="373" y="183"/>
                  </a:lnTo>
                  <a:lnTo>
                    <a:pt x="398" y="198"/>
                  </a:lnTo>
                  <a:lnTo>
                    <a:pt x="420" y="211"/>
                  </a:lnTo>
                  <a:lnTo>
                    <a:pt x="439" y="222"/>
                  </a:lnTo>
                  <a:lnTo>
                    <a:pt x="457" y="231"/>
                  </a:lnTo>
                  <a:lnTo>
                    <a:pt x="470" y="239"/>
                  </a:lnTo>
                  <a:lnTo>
                    <a:pt x="480" y="244"/>
                  </a:lnTo>
                  <a:lnTo>
                    <a:pt x="484" y="246"/>
                  </a:lnTo>
                  <a:lnTo>
                    <a:pt x="464" y="231"/>
                  </a:lnTo>
                  <a:lnTo>
                    <a:pt x="443" y="217"/>
                  </a:lnTo>
                  <a:lnTo>
                    <a:pt x="420" y="202"/>
                  </a:lnTo>
                  <a:lnTo>
                    <a:pt x="398" y="190"/>
                  </a:lnTo>
                  <a:lnTo>
                    <a:pt x="377" y="175"/>
                  </a:lnTo>
                  <a:lnTo>
                    <a:pt x="354" y="161"/>
                  </a:lnTo>
                  <a:lnTo>
                    <a:pt x="333" y="148"/>
                  </a:lnTo>
                  <a:lnTo>
                    <a:pt x="312" y="135"/>
                  </a:lnTo>
                  <a:lnTo>
                    <a:pt x="293" y="122"/>
                  </a:lnTo>
                  <a:lnTo>
                    <a:pt x="274" y="111"/>
                  </a:lnTo>
                  <a:lnTo>
                    <a:pt x="256" y="100"/>
                  </a:lnTo>
                  <a:lnTo>
                    <a:pt x="238" y="88"/>
                  </a:lnTo>
                  <a:lnTo>
                    <a:pt x="222" y="79"/>
                  </a:lnTo>
                  <a:lnTo>
                    <a:pt x="208" y="71"/>
                  </a:lnTo>
                  <a:lnTo>
                    <a:pt x="195" y="63"/>
                  </a:lnTo>
                  <a:lnTo>
                    <a:pt x="183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Freeform 48"/>
            <p:cNvSpPr>
              <a:spLocks noChangeAspect="1"/>
            </p:cNvSpPr>
            <p:nvPr/>
          </p:nvSpPr>
          <p:spPr bwMode="auto">
            <a:xfrm rot="10800000">
              <a:off x="6729" y="1551"/>
              <a:ext cx="260" cy="232"/>
            </a:xfrm>
            <a:custGeom>
              <a:avLst/>
              <a:gdLst>
                <a:gd name="T0" fmla="*/ 1 w 408"/>
                <a:gd name="T1" fmla="*/ 51 h 360"/>
                <a:gd name="T2" fmla="*/ 0 w 408"/>
                <a:gd name="T3" fmla="*/ 41 h 360"/>
                <a:gd name="T4" fmla="*/ 4 w 408"/>
                <a:gd name="T5" fmla="*/ 30 h 360"/>
                <a:gd name="T6" fmla="*/ 11 w 408"/>
                <a:gd name="T7" fmla="*/ 22 h 360"/>
                <a:gd name="T8" fmla="*/ 22 w 408"/>
                <a:gd name="T9" fmla="*/ 17 h 360"/>
                <a:gd name="T10" fmla="*/ 96 w 408"/>
                <a:gd name="T11" fmla="*/ 1 h 360"/>
                <a:gd name="T12" fmla="*/ 102 w 408"/>
                <a:gd name="T13" fmla="*/ 0 h 360"/>
                <a:gd name="T14" fmla="*/ 109 w 408"/>
                <a:gd name="T15" fmla="*/ 0 h 360"/>
                <a:gd name="T16" fmla="*/ 116 w 408"/>
                <a:gd name="T17" fmla="*/ 0 h 360"/>
                <a:gd name="T18" fmla="*/ 124 w 408"/>
                <a:gd name="T19" fmla="*/ 0 h 360"/>
                <a:gd name="T20" fmla="*/ 131 w 408"/>
                <a:gd name="T21" fmla="*/ 1 h 360"/>
                <a:gd name="T22" fmla="*/ 139 w 408"/>
                <a:gd name="T23" fmla="*/ 2 h 360"/>
                <a:gd name="T24" fmla="*/ 146 w 408"/>
                <a:gd name="T25" fmla="*/ 4 h 360"/>
                <a:gd name="T26" fmla="*/ 152 w 408"/>
                <a:gd name="T27" fmla="*/ 6 h 360"/>
                <a:gd name="T28" fmla="*/ 235 w 408"/>
                <a:gd name="T29" fmla="*/ 37 h 360"/>
                <a:gd name="T30" fmla="*/ 245 w 408"/>
                <a:gd name="T31" fmla="*/ 44 h 360"/>
                <a:gd name="T32" fmla="*/ 254 w 408"/>
                <a:gd name="T33" fmla="*/ 54 h 360"/>
                <a:gd name="T34" fmla="*/ 259 w 408"/>
                <a:gd name="T35" fmla="*/ 65 h 360"/>
                <a:gd name="T36" fmla="*/ 260 w 408"/>
                <a:gd name="T37" fmla="*/ 77 h 360"/>
                <a:gd name="T38" fmla="*/ 252 w 408"/>
                <a:gd name="T39" fmla="*/ 143 h 360"/>
                <a:gd name="T40" fmla="*/ 249 w 408"/>
                <a:gd name="T41" fmla="*/ 155 h 360"/>
                <a:gd name="T42" fmla="*/ 243 w 408"/>
                <a:gd name="T43" fmla="*/ 167 h 360"/>
                <a:gd name="T44" fmla="*/ 235 w 408"/>
                <a:gd name="T45" fmla="*/ 179 h 360"/>
                <a:gd name="T46" fmla="*/ 226 w 408"/>
                <a:gd name="T47" fmla="*/ 187 h 360"/>
                <a:gd name="T48" fmla="*/ 171 w 408"/>
                <a:gd name="T49" fmla="*/ 227 h 360"/>
                <a:gd name="T50" fmla="*/ 166 w 408"/>
                <a:gd name="T51" fmla="*/ 230 h 360"/>
                <a:gd name="T52" fmla="*/ 161 w 408"/>
                <a:gd name="T53" fmla="*/ 231 h 360"/>
                <a:gd name="T54" fmla="*/ 154 w 408"/>
                <a:gd name="T55" fmla="*/ 232 h 360"/>
                <a:gd name="T56" fmla="*/ 148 w 408"/>
                <a:gd name="T57" fmla="*/ 232 h 360"/>
                <a:gd name="T58" fmla="*/ 142 w 408"/>
                <a:gd name="T59" fmla="*/ 231 h 360"/>
                <a:gd name="T60" fmla="*/ 136 w 408"/>
                <a:gd name="T61" fmla="*/ 230 h 360"/>
                <a:gd name="T62" fmla="*/ 129 w 408"/>
                <a:gd name="T63" fmla="*/ 227 h 360"/>
                <a:gd name="T64" fmla="*/ 124 w 408"/>
                <a:gd name="T65" fmla="*/ 224 h 360"/>
                <a:gd name="T66" fmla="*/ 55 w 408"/>
                <a:gd name="T67" fmla="*/ 169 h 360"/>
                <a:gd name="T68" fmla="*/ 50 w 408"/>
                <a:gd name="T69" fmla="*/ 165 h 360"/>
                <a:gd name="T70" fmla="*/ 45 w 408"/>
                <a:gd name="T71" fmla="*/ 160 h 360"/>
                <a:gd name="T72" fmla="*/ 41 w 408"/>
                <a:gd name="T73" fmla="*/ 153 h 360"/>
                <a:gd name="T74" fmla="*/ 36 w 408"/>
                <a:gd name="T75" fmla="*/ 147 h 360"/>
                <a:gd name="T76" fmla="*/ 32 w 408"/>
                <a:gd name="T77" fmla="*/ 141 h 360"/>
                <a:gd name="T78" fmla="*/ 29 w 408"/>
                <a:gd name="T79" fmla="*/ 135 h 360"/>
                <a:gd name="T80" fmla="*/ 26 w 408"/>
                <a:gd name="T81" fmla="*/ 128 h 360"/>
                <a:gd name="T82" fmla="*/ 24 w 408"/>
                <a:gd name="T83" fmla="*/ 122 h 360"/>
                <a:gd name="T84" fmla="*/ 1 w 408"/>
                <a:gd name="T85" fmla="*/ 51 h 36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08"/>
                <a:gd name="T130" fmla="*/ 0 h 360"/>
                <a:gd name="T131" fmla="*/ 408 w 408"/>
                <a:gd name="T132" fmla="*/ 360 h 36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08" h="360">
                  <a:moveTo>
                    <a:pt x="2" y="79"/>
                  </a:moveTo>
                  <a:lnTo>
                    <a:pt x="0" y="63"/>
                  </a:lnTo>
                  <a:lnTo>
                    <a:pt x="7" y="47"/>
                  </a:lnTo>
                  <a:lnTo>
                    <a:pt x="18" y="34"/>
                  </a:lnTo>
                  <a:lnTo>
                    <a:pt x="34" y="27"/>
                  </a:lnTo>
                  <a:lnTo>
                    <a:pt x="150" y="2"/>
                  </a:lnTo>
                  <a:lnTo>
                    <a:pt x="160" y="0"/>
                  </a:lnTo>
                  <a:lnTo>
                    <a:pt x="171" y="0"/>
                  </a:lnTo>
                  <a:lnTo>
                    <a:pt x="182" y="0"/>
                  </a:lnTo>
                  <a:lnTo>
                    <a:pt x="195" y="0"/>
                  </a:lnTo>
                  <a:lnTo>
                    <a:pt x="206" y="2"/>
                  </a:lnTo>
                  <a:lnTo>
                    <a:pt x="218" y="3"/>
                  </a:lnTo>
                  <a:lnTo>
                    <a:pt x="229" y="6"/>
                  </a:lnTo>
                  <a:lnTo>
                    <a:pt x="239" y="10"/>
                  </a:lnTo>
                  <a:lnTo>
                    <a:pt x="369" y="58"/>
                  </a:lnTo>
                  <a:lnTo>
                    <a:pt x="385" y="68"/>
                  </a:lnTo>
                  <a:lnTo>
                    <a:pt x="398" y="84"/>
                  </a:lnTo>
                  <a:lnTo>
                    <a:pt x="406" y="101"/>
                  </a:lnTo>
                  <a:lnTo>
                    <a:pt x="408" y="119"/>
                  </a:lnTo>
                  <a:lnTo>
                    <a:pt x="395" y="222"/>
                  </a:lnTo>
                  <a:lnTo>
                    <a:pt x="390" y="240"/>
                  </a:lnTo>
                  <a:lnTo>
                    <a:pt x="382" y="259"/>
                  </a:lnTo>
                  <a:lnTo>
                    <a:pt x="369" y="277"/>
                  </a:lnTo>
                  <a:lnTo>
                    <a:pt x="355" y="290"/>
                  </a:lnTo>
                  <a:lnTo>
                    <a:pt x="269" y="352"/>
                  </a:lnTo>
                  <a:lnTo>
                    <a:pt x="261" y="357"/>
                  </a:lnTo>
                  <a:lnTo>
                    <a:pt x="252" y="359"/>
                  </a:lnTo>
                  <a:lnTo>
                    <a:pt x="242" y="360"/>
                  </a:lnTo>
                  <a:lnTo>
                    <a:pt x="232" y="360"/>
                  </a:lnTo>
                  <a:lnTo>
                    <a:pt x="223" y="359"/>
                  </a:lnTo>
                  <a:lnTo>
                    <a:pt x="213" y="357"/>
                  </a:lnTo>
                  <a:lnTo>
                    <a:pt x="203" y="352"/>
                  </a:lnTo>
                  <a:lnTo>
                    <a:pt x="195" y="347"/>
                  </a:lnTo>
                  <a:lnTo>
                    <a:pt x="87" y="262"/>
                  </a:lnTo>
                  <a:lnTo>
                    <a:pt x="79" y="256"/>
                  </a:lnTo>
                  <a:lnTo>
                    <a:pt x="71" y="248"/>
                  </a:lnTo>
                  <a:lnTo>
                    <a:pt x="65" y="238"/>
                  </a:lnTo>
                  <a:lnTo>
                    <a:pt x="57" y="228"/>
                  </a:lnTo>
                  <a:lnTo>
                    <a:pt x="50" y="219"/>
                  </a:lnTo>
                  <a:lnTo>
                    <a:pt x="45" y="209"/>
                  </a:lnTo>
                  <a:lnTo>
                    <a:pt x="41" y="199"/>
                  </a:lnTo>
                  <a:lnTo>
                    <a:pt x="37" y="190"/>
                  </a:lnTo>
                  <a:lnTo>
                    <a:pt x="2" y="79"/>
                  </a:lnTo>
                  <a:close/>
                </a:path>
              </a:pathLst>
            </a:custGeom>
            <a:solidFill>
              <a:srgbClr val="D11C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Freeform 49"/>
            <p:cNvSpPr>
              <a:spLocks noChangeAspect="1"/>
            </p:cNvSpPr>
            <p:nvPr/>
          </p:nvSpPr>
          <p:spPr bwMode="auto">
            <a:xfrm rot="10800000">
              <a:off x="6724" y="1627"/>
              <a:ext cx="260" cy="138"/>
            </a:xfrm>
            <a:custGeom>
              <a:avLst/>
              <a:gdLst>
                <a:gd name="T0" fmla="*/ 247 w 408"/>
                <a:gd name="T1" fmla="*/ 124 h 214"/>
                <a:gd name="T2" fmla="*/ 260 w 408"/>
                <a:gd name="T3" fmla="*/ 84 h 214"/>
                <a:gd name="T4" fmla="*/ 257 w 408"/>
                <a:gd name="T5" fmla="*/ 80 h 214"/>
                <a:gd name="T6" fmla="*/ 255 w 408"/>
                <a:gd name="T7" fmla="*/ 75 h 214"/>
                <a:gd name="T8" fmla="*/ 249 w 408"/>
                <a:gd name="T9" fmla="*/ 72 h 214"/>
                <a:gd name="T10" fmla="*/ 242 w 408"/>
                <a:gd name="T11" fmla="*/ 66 h 214"/>
                <a:gd name="T12" fmla="*/ 235 w 408"/>
                <a:gd name="T13" fmla="*/ 62 h 214"/>
                <a:gd name="T14" fmla="*/ 227 w 408"/>
                <a:gd name="T15" fmla="*/ 58 h 214"/>
                <a:gd name="T16" fmla="*/ 220 w 408"/>
                <a:gd name="T17" fmla="*/ 55 h 214"/>
                <a:gd name="T18" fmla="*/ 213 w 408"/>
                <a:gd name="T19" fmla="*/ 52 h 214"/>
                <a:gd name="T20" fmla="*/ 133 w 408"/>
                <a:gd name="T21" fmla="*/ 17 h 214"/>
                <a:gd name="T22" fmla="*/ 126 w 408"/>
                <a:gd name="T23" fmla="*/ 14 h 214"/>
                <a:gd name="T24" fmla="*/ 120 w 408"/>
                <a:gd name="T25" fmla="*/ 12 h 214"/>
                <a:gd name="T26" fmla="*/ 113 w 408"/>
                <a:gd name="T27" fmla="*/ 9 h 214"/>
                <a:gd name="T28" fmla="*/ 106 w 408"/>
                <a:gd name="T29" fmla="*/ 7 h 214"/>
                <a:gd name="T30" fmla="*/ 99 w 408"/>
                <a:gd name="T31" fmla="*/ 5 h 214"/>
                <a:gd name="T32" fmla="*/ 92 w 408"/>
                <a:gd name="T33" fmla="*/ 4 h 214"/>
                <a:gd name="T34" fmla="*/ 85 w 408"/>
                <a:gd name="T35" fmla="*/ 3 h 214"/>
                <a:gd name="T36" fmla="*/ 80 w 408"/>
                <a:gd name="T37" fmla="*/ 3 h 214"/>
                <a:gd name="T38" fmla="*/ 15 w 408"/>
                <a:gd name="T39" fmla="*/ 0 h 214"/>
                <a:gd name="T40" fmla="*/ 8 w 408"/>
                <a:gd name="T41" fmla="*/ 0 h 214"/>
                <a:gd name="T42" fmla="*/ 4 w 408"/>
                <a:gd name="T43" fmla="*/ 2 h 214"/>
                <a:gd name="T44" fmla="*/ 1 w 408"/>
                <a:gd name="T45" fmla="*/ 5 h 214"/>
                <a:gd name="T46" fmla="*/ 0 w 408"/>
                <a:gd name="T47" fmla="*/ 9 h 214"/>
                <a:gd name="T48" fmla="*/ 16 w 408"/>
                <a:gd name="T49" fmla="*/ 17 h 214"/>
                <a:gd name="T50" fmla="*/ 31 w 408"/>
                <a:gd name="T51" fmla="*/ 25 h 214"/>
                <a:gd name="T52" fmla="*/ 47 w 408"/>
                <a:gd name="T53" fmla="*/ 33 h 214"/>
                <a:gd name="T54" fmla="*/ 61 w 408"/>
                <a:gd name="T55" fmla="*/ 41 h 214"/>
                <a:gd name="T56" fmla="*/ 76 w 408"/>
                <a:gd name="T57" fmla="*/ 49 h 214"/>
                <a:gd name="T58" fmla="*/ 92 w 408"/>
                <a:gd name="T59" fmla="*/ 57 h 214"/>
                <a:gd name="T60" fmla="*/ 107 w 408"/>
                <a:gd name="T61" fmla="*/ 64 h 214"/>
                <a:gd name="T62" fmla="*/ 122 w 408"/>
                <a:gd name="T63" fmla="*/ 73 h 214"/>
                <a:gd name="T64" fmla="*/ 138 w 408"/>
                <a:gd name="T65" fmla="*/ 81 h 214"/>
                <a:gd name="T66" fmla="*/ 153 w 408"/>
                <a:gd name="T67" fmla="*/ 89 h 214"/>
                <a:gd name="T68" fmla="*/ 168 w 408"/>
                <a:gd name="T69" fmla="*/ 97 h 214"/>
                <a:gd name="T70" fmla="*/ 184 w 408"/>
                <a:gd name="T71" fmla="*/ 106 h 214"/>
                <a:gd name="T72" fmla="*/ 198 w 408"/>
                <a:gd name="T73" fmla="*/ 113 h 214"/>
                <a:gd name="T74" fmla="*/ 213 w 408"/>
                <a:gd name="T75" fmla="*/ 121 h 214"/>
                <a:gd name="T76" fmla="*/ 229 w 408"/>
                <a:gd name="T77" fmla="*/ 130 h 214"/>
                <a:gd name="T78" fmla="*/ 245 w 408"/>
                <a:gd name="T79" fmla="*/ 138 h 214"/>
                <a:gd name="T80" fmla="*/ 245 w 408"/>
                <a:gd name="T81" fmla="*/ 135 h 214"/>
                <a:gd name="T82" fmla="*/ 247 w 408"/>
                <a:gd name="T83" fmla="*/ 131 h 214"/>
                <a:gd name="T84" fmla="*/ 247 w 408"/>
                <a:gd name="T85" fmla="*/ 128 h 214"/>
                <a:gd name="T86" fmla="*/ 247 w 408"/>
                <a:gd name="T87" fmla="*/ 124 h 21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8"/>
                <a:gd name="T133" fmla="*/ 0 h 214"/>
                <a:gd name="T134" fmla="*/ 408 w 408"/>
                <a:gd name="T135" fmla="*/ 214 h 21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8" h="214">
                  <a:moveTo>
                    <a:pt x="388" y="193"/>
                  </a:moveTo>
                  <a:lnTo>
                    <a:pt x="408" y="130"/>
                  </a:lnTo>
                  <a:lnTo>
                    <a:pt x="404" y="124"/>
                  </a:lnTo>
                  <a:lnTo>
                    <a:pt x="400" y="117"/>
                  </a:lnTo>
                  <a:lnTo>
                    <a:pt x="390" y="111"/>
                  </a:lnTo>
                  <a:lnTo>
                    <a:pt x="380" y="103"/>
                  </a:lnTo>
                  <a:lnTo>
                    <a:pt x="369" y="96"/>
                  </a:lnTo>
                  <a:lnTo>
                    <a:pt x="356" y="90"/>
                  </a:lnTo>
                  <a:lnTo>
                    <a:pt x="345" y="85"/>
                  </a:lnTo>
                  <a:lnTo>
                    <a:pt x="335" y="80"/>
                  </a:lnTo>
                  <a:lnTo>
                    <a:pt x="208" y="26"/>
                  </a:lnTo>
                  <a:lnTo>
                    <a:pt x="198" y="21"/>
                  </a:lnTo>
                  <a:lnTo>
                    <a:pt x="189" y="18"/>
                  </a:lnTo>
                  <a:lnTo>
                    <a:pt x="178" y="14"/>
                  </a:lnTo>
                  <a:lnTo>
                    <a:pt x="166" y="11"/>
                  </a:lnTo>
                  <a:lnTo>
                    <a:pt x="155" y="8"/>
                  </a:lnTo>
                  <a:lnTo>
                    <a:pt x="144" y="6"/>
                  </a:lnTo>
                  <a:lnTo>
                    <a:pt x="134" y="5"/>
                  </a:lnTo>
                  <a:lnTo>
                    <a:pt x="126" y="5"/>
                  </a:lnTo>
                  <a:lnTo>
                    <a:pt x="23" y="0"/>
                  </a:lnTo>
                  <a:lnTo>
                    <a:pt x="13" y="0"/>
                  </a:lnTo>
                  <a:lnTo>
                    <a:pt x="7" y="3"/>
                  </a:lnTo>
                  <a:lnTo>
                    <a:pt x="2" y="8"/>
                  </a:lnTo>
                  <a:lnTo>
                    <a:pt x="0" y="14"/>
                  </a:lnTo>
                  <a:lnTo>
                    <a:pt x="25" y="27"/>
                  </a:lnTo>
                  <a:lnTo>
                    <a:pt x="49" y="39"/>
                  </a:lnTo>
                  <a:lnTo>
                    <a:pt x="73" y="51"/>
                  </a:lnTo>
                  <a:lnTo>
                    <a:pt x="95" y="63"/>
                  </a:lnTo>
                  <a:lnTo>
                    <a:pt x="120" y="76"/>
                  </a:lnTo>
                  <a:lnTo>
                    <a:pt x="144" y="88"/>
                  </a:lnTo>
                  <a:lnTo>
                    <a:pt x="168" y="100"/>
                  </a:lnTo>
                  <a:lnTo>
                    <a:pt x="192" y="113"/>
                  </a:lnTo>
                  <a:lnTo>
                    <a:pt x="216" y="125"/>
                  </a:lnTo>
                  <a:lnTo>
                    <a:pt x="240" y="138"/>
                  </a:lnTo>
                  <a:lnTo>
                    <a:pt x="264" y="151"/>
                  </a:lnTo>
                  <a:lnTo>
                    <a:pt x="289" y="164"/>
                  </a:lnTo>
                  <a:lnTo>
                    <a:pt x="311" y="175"/>
                  </a:lnTo>
                  <a:lnTo>
                    <a:pt x="335" y="188"/>
                  </a:lnTo>
                  <a:lnTo>
                    <a:pt x="359" y="201"/>
                  </a:lnTo>
                  <a:lnTo>
                    <a:pt x="384" y="214"/>
                  </a:lnTo>
                  <a:lnTo>
                    <a:pt x="385" y="209"/>
                  </a:lnTo>
                  <a:lnTo>
                    <a:pt x="388" y="203"/>
                  </a:lnTo>
                  <a:lnTo>
                    <a:pt x="388" y="198"/>
                  </a:lnTo>
                  <a:lnTo>
                    <a:pt x="388" y="193"/>
                  </a:lnTo>
                  <a:close/>
                </a:path>
              </a:pathLst>
            </a:custGeom>
            <a:solidFill>
              <a:srgbClr val="A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Freeform 50"/>
            <p:cNvSpPr>
              <a:spLocks noChangeAspect="1"/>
            </p:cNvSpPr>
            <p:nvPr/>
          </p:nvSpPr>
          <p:spPr bwMode="auto">
            <a:xfrm rot="10800000">
              <a:off x="6738" y="1573"/>
              <a:ext cx="242" cy="186"/>
            </a:xfrm>
            <a:custGeom>
              <a:avLst/>
              <a:gdLst>
                <a:gd name="T0" fmla="*/ 0 w 380"/>
                <a:gd name="T1" fmla="*/ 0 h 287"/>
                <a:gd name="T2" fmla="*/ 0 w 380"/>
                <a:gd name="T3" fmla="*/ 2 h 287"/>
                <a:gd name="T4" fmla="*/ 1 w 380"/>
                <a:gd name="T5" fmla="*/ 3 h 287"/>
                <a:gd name="T6" fmla="*/ 2 w 380"/>
                <a:gd name="T7" fmla="*/ 5 h 287"/>
                <a:gd name="T8" fmla="*/ 4 w 380"/>
                <a:gd name="T9" fmla="*/ 7 h 287"/>
                <a:gd name="T10" fmla="*/ 30 w 380"/>
                <a:gd name="T11" fmla="*/ 54 h 287"/>
                <a:gd name="T12" fmla="*/ 34 w 380"/>
                <a:gd name="T13" fmla="*/ 58 h 287"/>
                <a:gd name="T14" fmla="*/ 39 w 380"/>
                <a:gd name="T15" fmla="*/ 65 h 287"/>
                <a:gd name="T16" fmla="*/ 45 w 380"/>
                <a:gd name="T17" fmla="*/ 74 h 287"/>
                <a:gd name="T18" fmla="*/ 52 w 380"/>
                <a:gd name="T19" fmla="*/ 82 h 287"/>
                <a:gd name="T20" fmla="*/ 60 w 380"/>
                <a:gd name="T21" fmla="*/ 91 h 287"/>
                <a:gd name="T22" fmla="*/ 67 w 380"/>
                <a:gd name="T23" fmla="*/ 100 h 287"/>
                <a:gd name="T24" fmla="*/ 73 w 380"/>
                <a:gd name="T25" fmla="*/ 107 h 287"/>
                <a:gd name="T26" fmla="*/ 79 w 380"/>
                <a:gd name="T27" fmla="*/ 111 h 287"/>
                <a:gd name="T28" fmla="*/ 174 w 380"/>
                <a:gd name="T29" fmla="*/ 184 h 287"/>
                <a:gd name="T30" fmla="*/ 180 w 380"/>
                <a:gd name="T31" fmla="*/ 186 h 287"/>
                <a:gd name="T32" fmla="*/ 186 w 380"/>
                <a:gd name="T33" fmla="*/ 185 h 287"/>
                <a:gd name="T34" fmla="*/ 192 w 380"/>
                <a:gd name="T35" fmla="*/ 182 h 287"/>
                <a:gd name="T36" fmla="*/ 198 w 380"/>
                <a:gd name="T37" fmla="*/ 178 h 287"/>
                <a:gd name="T38" fmla="*/ 203 w 380"/>
                <a:gd name="T39" fmla="*/ 173 h 287"/>
                <a:gd name="T40" fmla="*/ 210 w 380"/>
                <a:gd name="T41" fmla="*/ 168 h 287"/>
                <a:gd name="T42" fmla="*/ 213 w 380"/>
                <a:gd name="T43" fmla="*/ 165 h 287"/>
                <a:gd name="T44" fmla="*/ 218 w 380"/>
                <a:gd name="T45" fmla="*/ 163 h 287"/>
                <a:gd name="T46" fmla="*/ 228 w 380"/>
                <a:gd name="T47" fmla="*/ 150 h 287"/>
                <a:gd name="T48" fmla="*/ 232 w 380"/>
                <a:gd name="T49" fmla="*/ 146 h 287"/>
                <a:gd name="T50" fmla="*/ 236 w 380"/>
                <a:gd name="T51" fmla="*/ 139 h 287"/>
                <a:gd name="T52" fmla="*/ 240 w 380"/>
                <a:gd name="T53" fmla="*/ 132 h 287"/>
                <a:gd name="T54" fmla="*/ 242 w 380"/>
                <a:gd name="T55" fmla="*/ 128 h 287"/>
                <a:gd name="T56" fmla="*/ 227 w 380"/>
                <a:gd name="T57" fmla="*/ 120 h 287"/>
                <a:gd name="T58" fmla="*/ 211 w 380"/>
                <a:gd name="T59" fmla="*/ 111 h 287"/>
                <a:gd name="T60" fmla="*/ 197 w 380"/>
                <a:gd name="T61" fmla="*/ 103 h 287"/>
                <a:gd name="T62" fmla="*/ 182 w 380"/>
                <a:gd name="T63" fmla="*/ 96 h 287"/>
                <a:gd name="T64" fmla="*/ 166 w 380"/>
                <a:gd name="T65" fmla="*/ 87 h 287"/>
                <a:gd name="T66" fmla="*/ 151 w 380"/>
                <a:gd name="T67" fmla="*/ 79 h 287"/>
                <a:gd name="T68" fmla="*/ 136 w 380"/>
                <a:gd name="T69" fmla="*/ 71 h 287"/>
                <a:gd name="T70" fmla="*/ 121 w 380"/>
                <a:gd name="T71" fmla="*/ 64 h 287"/>
                <a:gd name="T72" fmla="*/ 106 w 380"/>
                <a:gd name="T73" fmla="*/ 55 h 287"/>
                <a:gd name="T74" fmla="*/ 92 w 380"/>
                <a:gd name="T75" fmla="*/ 47 h 287"/>
                <a:gd name="T76" fmla="*/ 76 w 380"/>
                <a:gd name="T77" fmla="*/ 40 h 287"/>
                <a:gd name="T78" fmla="*/ 61 w 380"/>
                <a:gd name="T79" fmla="*/ 31 h 287"/>
                <a:gd name="T80" fmla="*/ 45 w 380"/>
                <a:gd name="T81" fmla="*/ 24 h 287"/>
                <a:gd name="T82" fmla="*/ 31 w 380"/>
                <a:gd name="T83" fmla="*/ 16 h 287"/>
                <a:gd name="T84" fmla="*/ 15 w 380"/>
                <a:gd name="T85" fmla="*/ 8 h 287"/>
                <a:gd name="T86" fmla="*/ 0 w 380"/>
                <a:gd name="T87" fmla="*/ 0 h 28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80"/>
                <a:gd name="T133" fmla="*/ 0 h 287"/>
                <a:gd name="T134" fmla="*/ 380 w 380"/>
                <a:gd name="T135" fmla="*/ 287 h 28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80" h="287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3" y="8"/>
                  </a:lnTo>
                  <a:lnTo>
                    <a:pt x="7" y="11"/>
                  </a:lnTo>
                  <a:lnTo>
                    <a:pt x="47" y="83"/>
                  </a:lnTo>
                  <a:lnTo>
                    <a:pt x="53" y="90"/>
                  </a:lnTo>
                  <a:lnTo>
                    <a:pt x="61" y="101"/>
                  </a:lnTo>
                  <a:lnTo>
                    <a:pt x="71" y="114"/>
                  </a:lnTo>
                  <a:lnTo>
                    <a:pt x="82" y="127"/>
                  </a:lnTo>
                  <a:lnTo>
                    <a:pt x="94" y="141"/>
                  </a:lnTo>
                  <a:lnTo>
                    <a:pt x="105" y="154"/>
                  </a:lnTo>
                  <a:lnTo>
                    <a:pt x="115" y="165"/>
                  </a:lnTo>
                  <a:lnTo>
                    <a:pt x="124" y="172"/>
                  </a:lnTo>
                  <a:lnTo>
                    <a:pt x="274" y="284"/>
                  </a:lnTo>
                  <a:lnTo>
                    <a:pt x="282" y="287"/>
                  </a:lnTo>
                  <a:lnTo>
                    <a:pt x="292" y="286"/>
                  </a:lnTo>
                  <a:lnTo>
                    <a:pt x="301" y="281"/>
                  </a:lnTo>
                  <a:lnTo>
                    <a:pt x="311" y="275"/>
                  </a:lnTo>
                  <a:lnTo>
                    <a:pt x="319" y="267"/>
                  </a:lnTo>
                  <a:lnTo>
                    <a:pt x="329" y="259"/>
                  </a:lnTo>
                  <a:lnTo>
                    <a:pt x="335" y="254"/>
                  </a:lnTo>
                  <a:lnTo>
                    <a:pt x="342" y="251"/>
                  </a:lnTo>
                  <a:lnTo>
                    <a:pt x="358" y="231"/>
                  </a:lnTo>
                  <a:lnTo>
                    <a:pt x="364" y="226"/>
                  </a:lnTo>
                  <a:lnTo>
                    <a:pt x="371" y="215"/>
                  </a:lnTo>
                  <a:lnTo>
                    <a:pt x="377" y="204"/>
                  </a:lnTo>
                  <a:lnTo>
                    <a:pt x="380" y="197"/>
                  </a:lnTo>
                  <a:lnTo>
                    <a:pt x="356" y="185"/>
                  </a:lnTo>
                  <a:lnTo>
                    <a:pt x="332" y="172"/>
                  </a:lnTo>
                  <a:lnTo>
                    <a:pt x="309" y="159"/>
                  </a:lnTo>
                  <a:lnTo>
                    <a:pt x="285" y="148"/>
                  </a:lnTo>
                  <a:lnTo>
                    <a:pt x="261" y="135"/>
                  </a:lnTo>
                  <a:lnTo>
                    <a:pt x="237" y="122"/>
                  </a:lnTo>
                  <a:lnTo>
                    <a:pt x="214" y="109"/>
                  </a:lnTo>
                  <a:lnTo>
                    <a:pt x="190" y="98"/>
                  </a:lnTo>
                  <a:lnTo>
                    <a:pt x="166" y="85"/>
                  </a:lnTo>
                  <a:lnTo>
                    <a:pt x="144" y="72"/>
                  </a:lnTo>
                  <a:lnTo>
                    <a:pt x="119" y="61"/>
                  </a:lnTo>
                  <a:lnTo>
                    <a:pt x="95" y="48"/>
                  </a:lnTo>
                  <a:lnTo>
                    <a:pt x="71" y="37"/>
                  </a:lnTo>
                  <a:lnTo>
                    <a:pt x="49" y="24"/>
                  </a:lnTo>
                  <a:lnTo>
                    <a:pt x="24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Freeform 51"/>
            <p:cNvSpPr>
              <a:spLocks noChangeAspect="1"/>
            </p:cNvSpPr>
            <p:nvPr/>
          </p:nvSpPr>
          <p:spPr bwMode="auto">
            <a:xfrm rot="10800000">
              <a:off x="7411" y="1969"/>
              <a:ext cx="42" cy="64"/>
            </a:xfrm>
            <a:custGeom>
              <a:avLst/>
              <a:gdLst>
                <a:gd name="T0" fmla="*/ 18 w 64"/>
                <a:gd name="T1" fmla="*/ 29 h 100"/>
                <a:gd name="T2" fmla="*/ 23 w 64"/>
                <a:gd name="T3" fmla="*/ 19 h 100"/>
                <a:gd name="T4" fmla="*/ 28 w 64"/>
                <a:gd name="T5" fmla="*/ 12 h 100"/>
                <a:gd name="T6" fmla="*/ 35 w 64"/>
                <a:gd name="T7" fmla="*/ 7 h 100"/>
                <a:gd name="T8" fmla="*/ 42 w 64"/>
                <a:gd name="T9" fmla="*/ 4 h 100"/>
                <a:gd name="T10" fmla="*/ 41 w 64"/>
                <a:gd name="T11" fmla="*/ 3 h 100"/>
                <a:gd name="T12" fmla="*/ 41 w 64"/>
                <a:gd name="T13" fmla="*/ 2 h 100"/>
                <a:gd name="T14" fmla="*/ 40 w 64"/>
                <a:gd name="T15" fmla="*/ 2 h 100"/>
                <a:gd name="T16" fmla="*/ 39 w 64"/>
                <a:gd name="T17" fmla="*/ 1 h 100"/>
                <a:gd name="T18" fmla="*/ 35 w 64"/>
                <a:gd name="T19" fmla="*/ 0 h 100"/>
                <a:gd name="T20" fmla="*/ 30 w 64"/>
                <a:gd name="T21" fmla="*/ 0 h 100"/>
                <a:gd name="T22" fmla="*/ 26 w 64"/>
                <a:gd name="T23" fmla="*/ 1 h 100"/>
                <a:gd name="T24" fmla="*/ 22 w 64"/>
                <a:gd name="T25" fmla="*/ 4 h 100"/>
                <a:gd name="T26" fmla="*/ 18 w 64"/>
                <a:gd name="T27" fmla="*/ 7 h 100"/>
                <a:gd name="T28" fmla="*/ 14 w 64"/>
                <a:gd name="T29" fmla="*/ 12 h 100"/>
                <a:gd name="T30" fmla="*/ 9 w 64"/>
                <a:gd name="T31" fmla="*/ 17 h 100"/>
                <a:gd name="T32" fmla="*/ 6 w 64"/>
                <a:gd name="T33" fmla="*/ 22 h 100"/>
                <a:gd name="T34" fmla="*/ 1 w 64"/>
                <a:gd name="T35" fmla="*/ 36 h 100"/>
                <a:gd name="T36" fmla="*/ 0 w 64"/>
                <a:gd name="T37" fmla="*/ 47 h 100"/>
                <a:gd name="T38" fmla="*/ 2 w 64"/>
                <a:gd name="T39" fmla="*/ 56 h 100"/>
                <a:gd name="T40" fmla="*/ 9 w 64"/>
                <a:gd name="T41" fmla="*/ 63 h 100"/>
                <a:gd name="T42" fmla="*/ 9 w 64"/>
                <a:gd name="T43" fmla="*/ 63 h 100"/>
                <a:gd name="T44" fmla="*/ 11 w 64"/>
                <a:gd name="T45" fmla="*/ 63 h 100"/>
                <a:gd name="T46" fmla="*/ 11 w 64"/>
                <a:gd name="T47" fmla="*/ 64 h 100"/>
                <a:gd name="T48" fmla="*/ 12 w 64"/>
                <a:gd name="T49" fmla="*/ 64 h 100"/>
                <a:gd name="T50" fmla="*/ 11 w 64"/>
                <a:gd name="T51" fmla="*/ 56 h 100"/>
                <a:gd name="T52" fmla="*/ 11 w 64"/>
                <a:gd name="T53" fmla="*/ 47 h 100"/>
                <a:gd name="T54" fmla="*/ 14 w 64"/>
                <a:gd name="T55" fmla="*/ 38 h 100"/>
                <a:gd name="T56" fmla="*/ 18 w 64"/>
                <a:gd name="T57" fmla="*/ 29 h 1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4"/>
                <a:gd name="T88" fmla="*/ 0 h 100"/>
                <a:gd name="T89" fmla="*/ 64 w 64"/>
                <a:gd name="T90" fmla="*/ 100 h 10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4" h="100">
                  <a:moveTo>
                    <a:pt x="27" y="45"/>
                  </a:moveTo>
                  <a:lnTo>
                    <a:pt x="35" y="30"/>
                  </a:lnTo>
                  <a:lnTo>
                    <a:pt x="43" y="19"/>
                  </a:lnTo>
                  <a:lnTo>
                    <a:pt x="53" y="11"/>
                  </a:lnTo>
                  <a:lnTo>
                    <a:pt x="64" y="6"/>
                  </a:lnTo>
                  <a:lnTo>
                    <a:pt x="63" y="5"/>
                  </a:lnTo>
                  <a:lnTo>
                    <a:pt x="63" y="3"/>
                  </a:lnTo>
                  <a:lnTo>
                    <a:pt x="61" y="3"/>
                  </a:lnTo>
                  <a:lnTo>
                    <a:pt x="59" y="1"/>
                  </a:lnTo>
                  <a:lnTo>
                    <a:pt x="53" y="0"/>
                  </a:lnTo>
                  <a:lnTo>
                    <a:pt x="46" y="0"/>
                  </a:lnTo>
                  <a:lnTo>
                    <a:pt x="40" y="1"/>
                  </a:lnTo>
                  <a:lnTo>
                    <a:pt x="34" y="6"/>
                  </a:lnTo>
                  <a:lnTo>
                    <a:pt x="27" y="11"/>
                  </a:lnTo>
                  <a:lnTo>
                    <a:pt x="21" y="18"/>
                  </a:lnTo>
                  <a:lnTo>
                    <a:pt x="14" y="26"/>
                  </a:lnTo>
                  <a:lnTo>
                    <a:pt x="9" y="35"/>
                  </a:lnTo>
                  <a:lnTo>
                    <a:pt x="1" y="56"/>
                  </a:lnTo>
                  <a:lnTo>
                    <a:pt x="0" y="74"/>
                  </a:lnTo>
                  <a:lnTo>
                    <a:pt x="3" y="88"/>
                  </a:lnTo>
                  <a:lnTo>
                    <a:pt x="13" y="98"/>
                  </a:lnTo>
                  <a:lnTo>
                    <a:pt x="14" y="98"/>
                  </a:lnTo>
                  <a:lnTo>
                    <a:pt x="16" y="98"/>
                  </a:lnTo>
                  <a:lnTo>
                    <a:pt x="17" y="100"/>
                  </a:lnTo>
                  <a:lnTo>
                    <a:pt x="19" y="100"/>
                  </a:lnTo>
                  <a:lnTo>
                    <a:pt x="17" y="88"/>
                  </a:lnTo>
                  <a:lnTo>
                    <a:pt x="17" y="74"/>
                  </a:lnTo>
                  <a:lnTo>
                    <a:pt x="21" y="59"/>
                  </a:lnTo>
                  <a:lnTo>
                    <a:pt x="27" y="45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Freeform 52"/>
            <p:cNvSpPr>
              <a:spLocks noChangeAspect="1"/>
            </p:cNvSpPr>
            <p:nvPr/>
          </p:nvSpPr>
          <p:spPr bwMode="auto">
            <a:xfrm rot="10800000">
              <a:off x="7383" y="1956"/>
              <a:ext cx="41" cy="61"/>
            </a:xfrm>
            <a:custGeom>
              <a:avLst/>
              <a:gdLst>
                <a:gd name="T0" fmla="*/ 17 w 63"/>
                <a:gd name="T1" fmla="*/ 28 h 93"/>
                <a:gd name="T2" fmla="*/ 22 w 63"/>
                <a:gd name="T3" fmla="*/ 19 h 93"/>
                <a:gd name="T4" fmla="*/ 29 w 63"/>
                <a:gd name="T5" fmla="*/ 12 h 93"/>
                <a:gd name="T6" fmla="*/ 34 w 63"/>
                <a:gd name="T7" fmla="*/ 7 h 93"/>
                <a:gd name="T8" fmla="*/ 41 w 63"/>
                <a:gd name="T9" fmla="*/ 4 h 93"/>
                <a:gd name="T10" fmla="*/ 40 w 63"/>
                <a:gd name="T11" fmla="*/ 3 h 93"/>
                <a:gd name="T12" fmla="*/ 40 w 63"/>
                <a:gd name="T13" fmla="*/ 2 h 93"/>
                <a:gd name="T14" fmla="*/ 39 w 63"/>
                <a:gd name="T15" fmla="*/ 1 h 93"/>
                <a:gd name="T16" fmla="*/ 38 w 63"/>
                <a:gd name="T17" fmla="*/ 1 h 93"/>
                <a:gd name="T18" fmla="*/ 34 w 63"/>
                <a:gd name="T19" fmla="*/ 0 h 93"/>
                <a:gd name="T20" fmla="*/ 29 w 63"/>
                <a:gd name="T21" fmla="*/ 0 h 93"/>
                <a:gd name="T22" fmla="*/ 25 w 63"/>
                <a:gd name="T23" fmla="*/ 1 h 93"/>
                <a:gd name="T24" fmla="*/ 21 w 63"/>
                <a:gd name="T25" fmla="*/ 3 h 93"/>
                <a:gd name="T26" fmla="*/ 17 w 63"/>
                <a:gd name="T27" fmla="*/ 7 h 93"/>
                <a:gd name="T28" fmla="*/ 13 w 63"/>
                <a:gd name="T29" fmla="*/ 10 h 93"/>
                <a:gd name="T30" fmla="*/ 8 w 63"/>
                <a:gd name="T31" fmla="*/ 16 h 93"/>
                <a:gd name="T32" fmla="*/ 5 w 63"/>
                <a:gd name="T33" fmla="*/ 22 h 93"/>
                <a:gd name="T34" fmla="*/ 1 w 63"/>
                <a:gd name="T35" fmla="*/ 35 h 93"/>
                <a:gd name="T36" fmla="*/ 0 w 63"/>
                <a:gd name="T37" fmla="*/ 45 h 93"/>
                <a:gd name="T38" fmla="*/ 3 w 63"/>
                <a:gd name="T39" fmla="*/ 55 h 93"/>
                <a:gd name="T40" fmla="*/ 8 w 63"/>
                <a:gd name="T41" fmla="*/ 60 h 93"/>
                <a:gd name="T42" fmla="*/ 10 w 63"/>
                <a:gd name="T43" fmla="*/ 61 h 93"/>
                <a:gd name="T44" fmla="*/ 12 w 63"/>
                <a:gd name="T45" fmla="*/ 61 h 93"/>
                <a:gd name="T46" fmla="*/ 13 w 63"/>
                <a:gd name="T47" fmla="*/ 61 h 93"/>
                <a:gd name="T48" fmla="*/ 14 w 63"/>
                <a:gd name="T49" fmla="*/ 61 h 93"/>
                <a:gd name="T50" fmla="*/ 12 w 63"/>
                <a:gd name="T51" fmla="*/ 54 h 93"/>
                <a:gd name="T52" fmla="*/ 12 w 63"/>
                <a:gd name="T53" fmla="*/ 45 h 93"/>
                <a:gd name="T54" fmla="*/ 13 w 63"/>
                <a:gd name="T55" fmla="*/ 37 h 93"/>
                <a:gd name="T56" fmla="*/ 17 w 63"/>
                <a:gd name="T57" fmla="*/ 28 h 9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3"/>
                <a:gd name="T88" fmla="*/ 0 h 93"/>
                <a:gd name="T89" fmla="*/ 63 w 63"/>
                <a:gd name="T90" fmla="*/ 93 h 9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3" h="93">
                  <a:moveTo>
                    <a:pt x="26" y="42"/>
                  </a:moveTo>
                  <a:lnTo>
                    <a:pt x="34" y="29"/>
                  </a:lnTo>
                  <a:lnTo>
                    <a:pt x="44" y="18"/>
                  </a:lnTo>
                  <a:lnTo>
                    <a:pt x="53" y="11"/>
                  </a:lnTo>
                  <a:lnTo>
                    <a:pt x="63" y="6"/>
                  </a:lnTo>
                  <a:lnTo>
                    <a:pt x="61" y="5"/>
                  </a:lnTo>
                  <a:lnTo>
                    <a:pt x="61" y="3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2" y="0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2" y="5"/>
                  </a:lnTo>
                  <a:lnTo>
                    <a:pt x="26" y="10"/>
                  </a:lnTo>
                  <a:lnTo>
                    <a:pt x="20" y="16"/>
                  </a:lnTo>
                  <a:lnTo>
                    <a:pt x="13" y="24"/>
                  </a:lnTo>
                  <a:lnTo>
                    <a:pt x="8" y="34"/>
                  </a:lnTo>
                  <a:lnTo>
                    <a:pt x="2" y="53"/>
                  </a:lnTo>
                  <a:lnTo>
                    <a:pt x="0" y="69"/>
                  </a:lnTo>
                  <a:lnTo>
                    <a:pt x="5" y="84"/>
                  </a:lnTo>
                  <a:lnTo>
                    <a:pt x="13" y="92"/>
                  </a:lnTo>
                  <a:lnTo>
                    <a:pt x="15" y="93"/>
                  </a:lnTo>
                  <a:lnTo>
                    <a:pt x="18" y="93"/>
                  </a:lnTo>
                  <a:lnTo>
                    <a:pt x="20" y="93"/>
                  </a:lnTo>
                  <a:lnTo>
                    <a:pt x="21" y="93"/>
                  </a:lnTo>
                  <a:lnTo>
                    <a:pt x="18" y="82"/>
                  </a:lnTo>
                  <a:lnTo>
                    <a:pt x="18" y="69"/>
                  </a:lnTo>
                  <a:lnTo>
                    <a:pt x="20" y="56"/>
                  </a:lnTo>
                  <a:lnTo>
                    <a:pt x="26" y="42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Freeform 53"/>
            <p:cNvSpPr>
              <a:spLocks noChangeAspect="1"/>
            </p:cNvSpPr>
            <p:nvPr/>
          </p:nvSpPr>
          <p:spPr bwMode="auto">
            <a:xfrm rot="10800000">
              <a:off x="7357" y="1943"/>
              <a:ext cx="37" cy="58"/>
            </a:xfrm>
            <a:custGeom>
              <a:avLst/>
              <a:gdLst>
                <a:gd name="T0" fmla="*/ 15 w 60"/>
                <a:gd name="T1" fmla="*/ 25 h 90"/>
                <a:gd name="T2" fmla="*/ 19 w 60"/>
                <a:gd name="T3" fmla="*/ 17 h 90"/>
                <a:gd name="T4" fmla="*/ 25 w 60"/>
                <a:gd name="T5" fmla="*/ 12 h 90"/>
                <a:gd name="T6" fmla="*/ 31 w 60"/>
                <a:gd name="T7" fmla="*/ 6 h 90"/>
                <a:gd name="T8" fmla="*/ 37 w 60"/>
                <a:gd name="T9" fmla="*/ 5 h 90"/>
                <a:gd name="T10" fmla="*/ 36 w 60"/>
                <a:gd name="T11" fmla="*/ 3 h 90"/>
                <a:gd name="T12" fmla="*/ 36 w 60"/>
                <a:gd name="T13" fmla="*/ 2 h 90"/>
                <a:gd name="T14" fmla="*/ 35 w 60"/>
                <a:gd name="T15" fmla="*/ 2 h 90"/>
                <a:gd name="T16" fmla="*/ 34 w 60"/>
                <a:gd name="T17" fmla="*/ 1 h 90"/>
                <a:gd name="T18" fmla="*/ 30 w 60"/>
                <a:gd name="T19" fmla="*/ 0 h 90"/>
                <a:gd name="T20" fmla="*/ 27 w 60"/>
                <a:gd name="T21" fmla="*/ 0 h 90"/>
                <a:gd name="T22" fmla="*/ 23 w 60"/>
                <a:gd name="T23" fmla="*/ 1 h 90"/>
                <a:gd name="T24" fmla="*/ 19 w 60"/>
                <a:gd name="T25" fmla="*/ 2 h 90"/>
                <a:gd name="T26" fmla="*/ 15 w 60"/>
                <a:gd name="T27" fmla="*/ 5 h 90"/>
                <a:gd name="T28" fmla="*/ 11 w 60"/>
                <a:gd name="T29" fmla="*/ 10 h 90"/>
                <a:gd name="T30" fmla="*/ 7 w 60"/>
                <a:gd name="T31" fmla="*/ 15 h 90"/>
                <a:gd name="T32" fmla="*/ 4 w 60"/>
                <a:gd name="T33" fmla="*/ 20 h 90"/>
                <a:gd name="T34" fmla="*/ 0 w 60"/>
                <a:gd name="T35" fmla="*/ 32 h 90"/>
                <a:gd name="T36" fmla="*/ 0 w 60"/>
                <a:gd name="T37" fmla="*/ 43 h 90"/>
                <a:gd name="T38" fmla="*/ 2 w 60"/>
                <a:gd name="T39" fmla="*/ 52 h 90"/>
                <a:gd name="T40" fmla="*/ 8 w 60"/>
                <a:gd name="T41" fmla="*/ 57 h 90"/>
                <a:gd name="T42" fmla="*/ 9 w 60"/>
                <a:gd name="T43" fmla="*/ 57 h 90"/>
                <a:gd name="T44" fmla="*/ 10 w 60"/>
                <a:gd name="T45" fmla="*/ 57 h 90"/>
                <a:gd name="T46" fmla="*/ 11 w 60"/>
                <a:gd name="T47" fmla="*/ 58 h 90"/>
                <a:gd name="T48" fmla="*/ 12 w 60"/>
                <a:gd name="T49" fmla="*/ 58 h 90"/>
                <a:gd name="T50" fmla="*/ 11 w 60"/>
                <a:gd name="T51" fmla="*/ 51 h 90"/>
                <a:gd name="T52" fmla="*/ 11 w 60"/>
                <a:gd name="T53" fmla="*/ 43 h 90"/>
                <a:gd name="T54" fmla="*/ 12 w 60"/>
                <a:gd name="T55" fmla="*/ 34 h 90"/>
                <a:gd name="T56" fmla="*/ 15 w 60"/>
                <a:gd name="T57" fmla="*/ 25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90"/>
                <a:gd name="T89" fmla="*/ 60 w 60"/>
                <a:gd name="T90" fmla="*/ 90 h 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90">
                  <a:moveTo>
                    <a:pt x="24" y="39"/>
                  </a:moveTo>
                  <a:lnTo>
                    <a:pt x="31" y="27"/>
                  </a:lnTo>
                  <a:lnTo>
                    <a:pt x="41" y="18"/>
                  </a:lnTo>
                  <a:lnTo>
                    <a:pt x="50" y="10"/>
                  </a:lnTo>
                  <a:lnTo>
                    <a:pt x="60" y="7"/>
                  </a:lnTo>
                  <a:lnTo>
                    <a:pt x="58" y="5"/>
                  </a:lnTo>
                  <a:lnTo>
                    <a:pt x="58" y="3"/>
                  </a:lnTo>
                  <a:lnTo>
                    <a:pt x="57" y="3"/>
                  </a:lnTo>
                  <a:lnTo>
                    <a:pt x="55" y="2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7" y="2"/>
                  </a:lnTo>
                  <a:lnTo>
                    <a:pt x="31" y="3"/>
                  </a:lnTo>
                  <a:lnTo>
                    <a:pt x="24" y="8"/>
                  </a:lnTo>
                  <a:lnTo>
                    <a:pt x="18" y="15"/>
                  </a:lnTo>
                  <a:lnTo>
                    <a:pt x="12" y="23"/>
                  </a:lnTo>
                  <a:lnTo>
                    <a:pt x="7" y="31"/>
                  </a:lnTo>
                  <a:lnTo>
                    <a:pt x="0" y="50"/>
                  </a:lnTo>
                  <a:lnTo>
                    <a:pt x="0" y="66"/>
                  </a:lnTo>
                  <a:lnTo>
                    <a:pt x="4" y="81"/>
                  </a:lnTo>
                  <a:lnTo>
                    <a:pt x="13" y="89"/>
                  </a:lnTo>
                  <a:lnTo>
                    <a:pt x="15" y="89"/>
                  </a:lnTo>
                  <a:lnTo>
                    <a:pt x="16" y="89"/>
                  </a:lnTo>
                  <a:lnTo>
                    <a:pt x="18" y="90"/>
                  </a:lnTo>
                  <a:lnTo>
                    <a:pt x="20" y="90"/>
                  </a:lnTo>
                  <a:lnTo>
                    <a:pt x="18" y="79"/>
                  </a:lnTo>
                  <a:lnTo>
                    <a:pt x="18" y="66"/>
                  </a:lnTo>
                  <a:lnTo>
                    <a:pt x="20" y="53"/>
                  </a:lnTo>
                  <a:lnTo>
                    <a:pt x="24" y="39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Freeform 54"/>
            <p:cNvSpPr>
              <a:spLocks noChangeAspect="1"/>
            </p:cNvSpPr>
            <p:nvPr/>
          </p:nvSpPr>
          <p:spPr bwMode="auto">
            <a:xfrm rot="10800000">
              <a:off x="7515" y="2019"/>
              <a:ext cx="45" cy="76"/>
            </a:xfrm>
            <a:custGeom>
              <a:avLst/>
              <a:gdLst>
                <a:gd name="T0" fmla="*/ 18 w 71"/>
                <a:gd name="T1" fmla="*/ 34 h 118"/>
                <a:gd name="T2" fmla="*/ 25 w 71"/>
                <a:gd name="T3" fmla="*/ 24 h 118"/>
                <a:gd name="T4" fmla="*/ 30 w 71"/>
                <a:gd name="T5" fmla="*/ 15 h 118"/>
                <a:gd name="T6" fmla="*/ 38 w 71"/>
                <a:gd name="T7" fmla="*/ 8 h 118"/>
                <a:gd name="T8" fmla="*/ 45 w 71"/>
                <a:gd name="T9" fmla="*/ 5 h 118"/>
                <a:gd name="T10" fmla="*/ 45 w 71"/>
                <a:gd name="T11" fmla="*/ 3 h 118"/>
                <a:gd name="T12" fmla="*/ 44 w 71"/>
                <a:gd name="T13" fmla="*/ 3 h 118"/>
                <a:gd name="T14" fmla="*/ 43 w 71"/>
                <a:gd name="T15" fmla="*/ 3 h 118"/>
                <a:gd name="T16" fmla="*/ 42 w 71"/>
                <a:gd name="T17" fmla="*/ 1 h 118"/>
                <a:gd name="T18" fmla="*/ 38 w 71"/>
                <a:gd name="T19" fmla="*/ 0 h 118"/>
                <a:gd name="T20" fmla="*/ 34 w 71"/>
                <a:gd name="T21" fmla="*/ 0 h 118"/>
                <a:gd name="T22" fmla="*/ 30 w 71"/>
                <a:gd name="T23" fmla="*/ 3 h 118"/>
                <a:gd name="T24" fmla="*/ 25 w 71"/>
                <a:gd name="T25" fmla="*/ 5 h 118"/>
                <a:gd name="T26" fmla="*/ 20 w 71"/>
                <a:gd name="T27" fmla="*/ 10 h 118"/>
                <a:gd name="T28" fmla="*/ 15 w 71"/>
                <a:gd name="T29" fmla="*/ 15 h 118"/>
                <a:gd name="T30" fmla="*/ 11 w 71"/>
                <a:gd name="T31" fmla="*/ 22 h 118"/>
                <a:gd name="T32" fmla="*/ 7 w 71"/>
                <a:gd name="T33" fmla="*/ 29 h 118"/>
                <a:gd name="T34" fmla="*/ 2 w 71"/>
                <a:gd name="T35" fmla="*/ 45 h 118"/>
                <a:gd name="T36" fmla="*/ 0 w 71"/>
                <a:gd name="T37" fmla="*/ 58 h 118"/>
                <a:gd name="T38" fmla="*/ 2 w 71"/>
                <a:gd name="T39" fmla="*/ 69 h 118"/>
                <a:gd name="T40" fmla="*/ 7 w 71"/>
                <a:gd name="T41" fmla="*/ 75 h 118"/>
                <a:gd name="T42" fmla="*/ 8 w 71"/>
                <a:gd name="T43" fmla="*/ 76 h 118"/>
                <a:gd name="T44" fmla="*/ 10 w 71"/>
                <a:gd name="T45" fmla="*/ 76 h 118"/>
                <a:gd name="T46" fmla="*/ 10 w 71"/>
                <a:gd name="T47" fmla="*/ 76 h 118"/>
                <a:gd name="T48" fmla="*/ 11 w 71"/>
                <a:gd name="T49" fmla="*/ 76 h 118"/>
                <a:gd name="T50" fmla="*/ 10 w 71"/>
                <a:gd name="T51" fmla="*/ 68 h 118"/>
                <a:gd name="T52" fmla="*/ 11 w 71"/>
                <a:gd name="T53" fmla="*/ 57 h 118"/>
                <a:gd name="T54" fmla="*/ 15 w 71"/>
                <a:gd name="T55" fmla="*/ 46 h 118"/>
                <a:gd name="T56" fmla="*/ 18 w 71"/>
                <a:gd name="T57" fmla="*/ 34 h 11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71"/>
                <a:gd name="T88" fmla="*/ 0 h 118"/>
                <a:gd name="T89" fmla="*/ 71 w 71"/>
                <a:gd name="T90" fmla="*/ 118 h 11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71" h="118">
                  <a:moveTo>
                    <a:pt x="29" y="53"/>
                  </a:moveTo>
                  <a:lnTo>
                    <a:pt x="39" y="37"/>
                  </a:lnTo>
                  <a:lnTo>
                    <a:pt x="48" y="24"/>
                  </a:lnTo>
                  <a:lnTo>
                    <a:pt x="60" y="13"/>
                  </a:lnTo>
                  <a:lnTo>
                    <a:pt x="71" y="7"/>
                  </a:lnTo>
                  <a:lnTo>
                    <a:pt x="71" y="5"/>
                  </a:lnTo>
                  <a:lnTo>
                    <a:pt x="69" y="4"/>
                  </a:lnTo>
                  <a:lnTo>
                    <a:pt x="68" y="4"/>
                  </a:lnTo>
                  <a:lnTo>
                    <a:pt x="66" y="2"/>
                  </a:lnTo>
                  <a:lnTo>
                    <a:pt x="60" y="0"/>
                  </a:lnTo>
                  <a:lnTo>
                    <a:pt x="53" y="0"/>
                  </a:lnTo>
                  <a:lnTo>
                    <a:pt x="47" y="4"/>
                  </a:lnTo>
                  <a:lnTo>
                    <a:pt x="39" y="8"/>
                  </a:lnTo>
                  <a:lnTo>
                    <a:pt x="32" y="15"/>
                  </a:lnTo>
                  <a:lnTo>
                    <a:pt x="24" y="24"/>
                  </a:lnTo>
                  <a:lnTo>
                    <a:pt x="18" y="34"/>
                  </a:lnTo>
                  <a:lnTo>
                    <a:pt x="11" y="45"/>
                  </a:lnTo>
                  <a:lnTo>
                    <a:pt x="3" y="70"/>
                  </a:lnTo>
                  <a:lnTo>
                    <a:pt x="0" y="90"/>
                  </a:lnTo>
                  <a:lnTo>
                    <a:pt x="3" y="107"/>
                  </a:lnTo>
                  <a:lnTo>
                    <a:pt x="11" y="116"/>
                  </a:lnTo>
                  <a:lnTo>
                    <a:pt x="13" y="118"/>
                  </a:lnTo>
                  <a:lnTo>
                    <a:pt x="15" y="118"/>
                  </a:lnTo>
                  <a:lnTo>
                    <a:pt x="16" y="118"/>
                  </a:lnTo>
                  <a:lnTo>
                    <a:pt x="18" y="118"/>
                  </a:lnTo>
                  <a:lnTo>
                    <a:pt x="16" y="105"/>
                  </a:lnTo>
                  <a:lnTo>
                    <a:pt x="18" y="89"/>
                  </a:lnTo>
                  <a:lnTo>
                    <a:pt x="23" y="71"/>
                  </a:lnTo>
                  <a:lnTo>
                    <a:pt x="29" y="53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Freeform 55"/>
            <p:cNvSpPr>
              <a:spLocks noChangeAspect="1"/>
            </p:cNvSpPr>
            <p:nvPr/>
          </p:nvSpPr>
          <p:spPr bwMode="auto">
            <a:xfrm rot="10800000">
              <a:off x="7489" y="2008"/>
              <a:ext cx="44" cy="72"/>
            </a:xfrm>
            <a:custGeom>
              <a:avLst/>
              <a:gdLst>
                <a:gd name="T0" fmla="*/ 18 w 69"/>
                <a:gd name="T1" fmla="*/ 32 h 111"/>
                <a:gd name="T2" fmla="*/ 24 w 69"/>
                <a:gd name="T3" fmla="*/ 22 h 111"/>
                <a:gd name="T4" fmla="*/ 31 w 69"/>
                <a:gd name="T5" fmla="*/ 14 h 111"/>
                <a:gd name="T6" fmla="*/ 37 w 69"/>
                <a:gd name="T7" fmla="*/ 8 h 111"/>
                <a:gd name="T8" fmla="*/ 44 w 69"/>
                <a:gd name="T9" fmla="*/ 5 h 111"/>
                <a:gd name="T10" fmla="*/ 43 w 69"/>
                <a:gd name="T11" fmla="*/ 3 h 111"/>
                <a:gd name="T12" fmla="*/ 43 w 69"/>
                <a:gd name="T13" fmla="*/ 3 h 111"/>
                <a:gd name="T14" fmla="*/ 42 w 69"/>
                <a:gd name="T15" fmla="*/ 1 h 111"/>
                <a:gd name="T16" fmla="*/ 41 w 69"/>
                <a:gd name="T17" fmla="*/ 1 h 111"/>
                <a:gd name="T18" fmla="*/ 37 w 69"/>
                <a:gd name="T19" fmla="*/ 0 h 111"/>
                <a:gd name="T20" fmla="*/ 33 w 69"/>
                <a:gd name="T21" fmla="*/ 0 h 111"/>
                <a:gd name="T22" fmla="*/ 29 w 69"/>
                <a:gd name="T23" fmla="*/ 1 h 111"/>
                <a:gd name="T24" fmla="*/ 24 w 69"/>
                <a:gd name="T25" fmla="*/ 5 h 111"/>
                <a:gd name="T26" fmla="*/ 19 w 69"/>
                <a:gd name="T27" fmla="*/ 8 h 111"/>
                <a:gd name="T28" fmla="*/ 15 w 69"/>
                <a:gd name="T29" fmla="*/ 14 h 111"/>
                <a:gd name="T30" fmla="*/ 11 w 69"/>
                <a:gd name="T31" fmla="*/ 20 h 111"/>
                <a:gd name="T32" fmla="*/ 7 w 69"/>
                <a:gd name="T33" fmla="*/ 27 h 111"/>
                <a:gd name="T34" fmla="*/ 2 w 69"/>
                <a:gd name="T35" fmla="*/ 42 h 111"/>
                <a:gd name="T36" fmla="*/ 0 w 69"/>
                <a:gd name="T37" fmla="*/ 56 h 111"/>
                <a:gd name="T38" fmla="*/ 2 w 69"/>
                <a:gd name="T39" fmla="*/ 66 h 111"/>
                <a:gd name="T40" fmla="*/ 7 w 69"/>
                <a:gd name="T41" fmla="*/ 72 h 111"/>
                <a:gd name="T42" fmla="*/ 8 w 69"/>
                <a:gd name="T43" fmla="*/ 72 h 111"/>
                <a:gd name="T44" fmla="*/ 9 w 69"/>
                <a:gd name="T45" fmla="*/ 72 h 111"/>
                <a:gd name="T46" fmla="*/ 11 w 69"/>
                <a:gd name="T47" fmla="*/ 72 h 111"/>
                <a:gd name="T48" fmla="*/ 12 w 69"/>
                <a:gd name="T49" fmla="*/ 72 h 111"/>
                <a:gd name="T50" fmla="*/ 11 w 69"/>
                <a:gd name="T51" fmla="*/ 64 h 111"/>
                <a:gd name="T52" fmla="*/ 11 w 69"/>
                <a:gd name="T53" fmla="*/ 54 h 111"/>
                <a:gd name="T54" fmla="*/ 14 w 69"/>
                <a:gd name="T55" fmla="*/ 44 h 111"/>
                <a:gd name="T56" fmla="*/ 18 w 69"/>
                <a:gd name="T57" fmla="*/ 32 h 11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9"/>
                <a:gd name="T88" fmla="*/ 0 h 111"/>
                <a:gd name="T89" fmla="*/ 69 w 69"/>
                <a:gd name="T90" fmla="*/ 111 h 11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9" h="111">
                  <a:moveTo>
                    <a:pt x="29" y="50"/>
                  </a:moveTo>
                  <a:lnTo>
                    <a:pt x="38" y="34"/>
                  </a:lnTo>
                  <a:lnTo>
                    <a:pt x="48" y="21"/>
                  </a:lnTo>
                  <a:lnTo>
                    <a:pt x="58" y="13"/>
                  </a:lnTo>
                  <a:lnTo>
                    <a:pt x="69" y="7"/>
                  </a:lnTo>
                  <a:lnTo>
                    <a:pt x="67" y="5"/>
                  </a:lnTo>
                  <a:lnTo>
                    <a:pt x="67" y="4"/>
                  </a:lnTo>
                  <a:lnTo>
                    <a:pt x="66" y="2"/>
                  </a:lnTo>
                  <a:lnTo>
                    <a:pt x="64" y="2"/>
                  </a:lnTo>
                  <a:lnTo>
                    <a:pt x="58" y="0"/>
                  </a:lnTo>
                  <a:lnTo>
                    <a:pt x="51" y="0"/>
                  </a:lnTo>
                  <a:lnTo>
                    <a:pt x="45" y="2"/>
                  </a:lnTo>
                  <a:lnTo>
                    <a:pt x="38" y="7"/>
                  </a:lnTo>
                  <a:lnTo>
                    <a:pt x="30" y="13"/>
                  </a:lnTo>
                  <a:lnTo>
                    <a:pt x="24" y="21"/>
                  </a:lnTo>
                  <a:lnTo>
                    <a:pt x="17" y="31"/>
                  </a:lnTo>
                  <a:lnTo>
                    <a:pt x="11" y="42"/>
                  </a:lnTo>
                  <a:lnTo>
                    <a:pt x="3" y="65"/>
                  </a:lnTo>
                  <a:lnTo>
                    <a:pt x="0" y="86"/>
                  </a:lnTo>
                  <a:lnTo>
                    <a:pt x="3" y="102"/>
                  </a:lnTo>
                  <a:lnTo>
                    <a:pt x="11" y="111"/>
                  </a:lnTo>
                  <a:lnTo>
                    <a:pt x="12" y="111"/>
                  </a:lnTo>
                  <a:lnTo>
                    <a:pt x="14" y="111"/>
                  </a:lnTo>
                  <a:lnTo>
                    <a:pt x="17" y="111"/>
                  </a:lnTo>
                  <a:lnTo>
                    <a:pt x="19" y="111"/>
                  </a:lnTo>
                  <a:lnTo>
                    <a:pt x="17" y="99"/>
                  </a:lnTo>
                  <a:lnTo>
                    <a:pt x="17" y="84"/>
                  </a:lnTo>
                  <a:lnTo>
                    <a:pt x="22" y="68"/>
                  </a:lnTo>
                  <a:lnTo>
                    <a:pt x="29" y="5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Freeform 56"/>
            <p:cNvSpPr>
              <a:spLocks noChangeAspect="1"/>
            </p:cNvSpPr>
            <p:nvPr/>
          </p:nvSpPr>
          <p:spPr bwMode="auto">
            <a:xfrm rot="10800000">
              <a:off x="7461" y="1994"/>
              <a:ext cx="44" cy="69"/>
            </a:xfrm>
            <a:custGeom>
              <a:avLst/>
              <a:gdLst>
                <a:gd name="T0" fmla="*/ 18 w 69"/>
                <a:gd name="T1" fmla="*/ 31 h 107"/>
                <a:gd name="T2" fmla="*/ 24 w 69"/>
                <a:gd name="T3" fmla="*/ 21 h 107"/>
                <a:gd name="T4" fmla="*/ 30 w 69"/>
                <a:gd name="T5" fmla="*/ 14 h 107"/>
                <a:gd name="T6" fmla="*/ 37 w 69"/>
                <a:gd name="T7" fmla="*/ 7 h 107"/>
                <a:gd name="T8" fmla="*/ 44 w 69"/>
                <a:gd name="T9" fmla="*/ 4 h 107"/>
                <a:gd name="T10" fmla="*/ 43 w 69"/>
                <a:gd name="T11" fmla="*/ 3 h 107"/>
                <a:gd name="T12" fmla="*/ 42 w 69"/>
                <a:gd name="T13" fmla="*/ 2 h 107"/>
                <a:gd name="T14" fmla="*/ 41 w 69"/>
                <a:gd name="T15" fmla="*/ 2 h 107"/>
                <a:gd name="T16" fmla="*/ 40 w 69"/>
                <a:gd name="T17" fmla="*/ 1 h 107"/>
                <a:gd name="T18" fmla="*/ 37 w 69"/>
                <a:gd name="T19" fmla="*/ 0 h 107"/>
                <a:gd name="T20" fmla="*/ 33 w 69"/>
                <a:gd name="T21" fmla="*/ 0 h 107"/>
                <a:gd name="T22" fmla="*/ 29 w 69"/>
                <a:gd name="T23" fmla="*/ 1 h 107"/>
                <a:gd name="T24" fmla="*/ 24 w 69"/>
                <a:gd name="T25" fmla="*/ 4 h 107"/>
                <a:gd name="T26" fmla="*/ 20 w 69"/>
                <a:gd name="T27" fmla="*/ 8 h 107"/>
                <a:gd name="T28" fmla="*/ 15 w 69"/>
                <a:gd name="T29" fmla="*/ 14 h 107"/>
                <a:gd name="T30" fmla="*/ 11 w 69"/>
                <a:gd name="T31" fmla="*/ 19 h 107"/>
                <a:gd name="T32" fmla="*/ 7 w 69"/>
                <a:gd name="T33" fmla="*/ 26 h 107"/>
                <a:gd name="T34" fmla="*/ 2 w 69"/>
                <a:gd name="T35" fmla="*/ 39 h 107"/>
                <a:gd name="T36" fmla="*/ 0 w 69"/>
                <a:gd name="T37" fmla="*/ 53 h 107"/>
                <a:gd name="T38" fmla="*/ 2 w 69"/>
                <a:gd name="T39" fmla="*/ 62 h 107"/>
                <a:gd name="T40" fmla="*/ 8 w 69"/>
                <a:gd name="T41" fmla="*/ 68 h 107"/>
                <a:gd name="T42" fmla="*/ 10 w 69"/>
                <a:gd name="T43" fmla="*/ 69 h 107"/>
                <a:gd name="T44" fmla="*/ 10 w 69"/>
                <a:gd name="T45" fmla="*/ 69 h 107"/>
                <a:gd name="T46" fmla="*/ 11 w 69"/>
                <a:gd name="T47" fmla="*/ 69 h 107"/>
                <a:gd name="T48" fmla="*/ 12 w 69"/>
                <a:gd name="T49" fmla="*/ 69 h 107"/>
                <a:gd name="T50" fmla="*/ 11 w 69"/>
                <a:gd name="T51" fmla="*/ 61 h 107"/>
                <a:gd name="T52" fmla="*/ 11 w 69"/>
                <a:gd name="T53" fmla="*/ 52 h 107"/>
                <a:gd name="T54" fmla="*/ 15 w 69"/>
                <a:gd name="T55" fmla="*/ 41 h 107"/>
                <a:gd name="T56" fmla="*/ 18 w 69"/>
                <a:gd name="T57" fmla="*/ 31 h 10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9"/>
                <a:gd name="T88" fmla="*/ 0 h 107"/>
                <a:gd name="T89" fmla="*/ 69 w 69"/>
                <a:gd name="T90" fmla="*/ 107 h 10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9" h="107">
                  <a:moveTo>
                    <a:pt x="29" y="48"/>
                  </a:moveTo>
                  <a:lnTo>
                    <a:pt x="37" y="33"/>
                  </a:lnTo>
                  <a:lnTo>
                    <a:pt x="47" y="21"/>
                  </a:lnTo>
                  <a:lnTo>
                    <a:pt x="58" y="11"/>
                  </a:lnTo>
                  <a:lnTo>
                    <a:pt x="69" y="6"/>
                  </a:lnTo>
                  <a:lnTo>
                    <a:pt x="68" y="4"/>
                  </a:lnTo>
                  <a:lnTo>
                    <a:pt x="66" y="3"/>
                  </a:lnTo>
                  <a:lnTo>
                    <a:pt x="64" y="3"/>
                  </a:lnTo>
                  <a:lnTo>
                    <a:pt x="63" y="1"/>
                  </a:lnTo>
                  <a:lnTo>
                    <a:pt x="58" y="0"/>
                  </a:lnTo>
                  <a:lnTo>
                    <a:pt x="52" y="0"/>
                  </a:lnTo>
                  <a:lnTo>
                    <a:pt x="45" y="1"/>
                  </a:lnTo>
                  <a:lnTo>
                    <a:pt x="37" y="6"/>
                  </a:lnTo>
                  <a:lnTo>
                    <a:pt x="31" y="12"/>
                  </a:lnTo>
                  <a:lnTo>
                    <a:pt x="24" y="21"/>
                  </a:lnTo>
                  <a:lnTo>
                    <a:pt x="18" y="29"/>
                  </a:lnTo>
                  <a:lnTo>
                    <a:pt x="11" y="40"/>
                  </a:lnTo>
                  <a:lnTo>
                    <a:pt x="3" y="61"/>
                  </a:lnTo>
                  <a:lnTo>
                    <a:pt x="0" y="82"/>
                  </a:lnTo>
                  <a:lnTo>
                    <a:pt x="3" y="96"/>
                  </a:lnTo>
                  <a:lnTo>
                    <a:pt x="13" y="106"/>
                  </a:lnTo>
                  <a:lnTo>
                    <a:pt x="15" y="107"/>
                  </a:lnTo>
                  <a:lnTo>
                    <a:pt x="16" y="107"/>
                  </a:lnTo>
                  <a:lnTo>
                    <a:pt x="18" y="107"/>
                  </a:lnTo>
                  <a:lnTo>
                    <a:pt x="19" y="107"/>
                  </a:lnTo>
                  <a:lnTo>
                    <a:pt x="18" y="94"/>
                  </a:lnTo>
                  <a:lnTo>
                    <a:pt x="18" y="80"/>
                  </a:lnTo>
                  <a:lnTo>
                    <a:pt x="23" y="64"/>
                  </a:lnTo>
                  <a:lnTo>
                    <a:pt x="29" y="48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Freeform 57"/>
            <p:cNvSpPr>
              <a:spLocks noChangeAspect="1"/>
            </p:cNvSpPr>
            <p:nvPr/>
          </p:nvSpPr>
          <p:spPr bwMode="auto">
            <a:xfrm rot="10800000">
              <a:off x="7406" y="1959"/>
              <a:ext cx="37" cy="63"/>
            </a:xfrm>
            <a:custGeom>
              <a:avLst/>
              <a:gdLst>
                <a:gd name="T0" fmla="*/ 13 w 58"/>
                <a:gd name="T1" fmla="*/ 28 h 96"/>
                <a:gd name="T2" fmla="*/ 19 w 58"/>
                <a:gd name="T3" fmla="*/ 19 h 96"/>
                <a:gd name="T4" fmla="*/ 24 w 58"/>
                <a:gd name="T5" fmla="*/ 12 h 96"/>
                <a:gd name="T6" fmla="*/ 29 w 58"/>
                <a:gd name="T7" fmla="*/ 5 h 96"/>
                <a:gd name="T8" fmla="*/ 37 w 58"/>
                <a:gd name="T9" fmla="*/ 2 h 96"/>
                <a:gd name="T10" fmla="*/ 36 w 58"/>
                <a:gd name="T11" fmla="*/ 1 h 96"/>
                <a:gd name="T12" fmla="*/ 36 w 58"/>
                <a:gd name="T13" fmla="*/ 1 h 96"/>
                <a:gd name="T14" fmla="*/ 34 w 58"/>
                <a:gd name="T15" fmla="*/ 0 h 96"/>
                <a:gd name="T16" fmla="*/ 34 w 58"/>
                <a:gd name="T17" fmla="*/ 0 h 96"/>
                <a:gd name="T18" fmla="*/ 34 w 58"/>
                <a:gd name="T19" fmla="*/ 0 h 96"/>
                <a:gd name="T20" fmla="*/ 34 w 58"/>
                <a:gd name="T21" fmla="*/ 0 h 96"/>
                <a:gd name="T22" fmla="*/ 34 w 58"/>
                <a:gd name="T23" fmla="*/ 0 h 96"/>
                <a:gd name="T24" fmla="*/ 34 w 58"/>
                <a:gd name="T25" fmla="*/ 1 h 96"/>
                <a:gd name="T26" fmla="*/ 27 w 58"/>
                <a:gd name="T27" fmla="*/ 4 h 96"/>
                <a:gd name="T28" fmla="*/ 21 w 58"/>
                <a:gd name="T29" fmla="*/ 9 h 96"/>
                <a:gd name="T30" fmla="*/ 16 w 58"/>
                <a:gd name="T31" fmla="*/ 17 h 96"/>
                <a:gd name="T32" fmla="*/ 11 w 58"/>
                <a:gd name="T33" fmla="*/ 26 h 96"/>
                <a:gd name="T34" fmla="*/ 7 w 58"/>
                <a:gd name="T35" fmla="*/ 36 h 96"/>
                <a:gd name="T36" fmla="*/ 5 w 58"/>
                <a:gd name="T37" fmla="*/ 44 h 96"/>
                <a:gd name="T38" fmla="*/ 5 w 58"/>
                <a:gd name="T39" fmla="*/ 54 h 96"/>
                <a:gd name="T40" fmla="*/ 6 w 58"/>
                <a:gd name="T41" fmla="*/ 61 h 96"/>
                <a:gd name="T42" fmla="*/ 5 w 58"/>
                <a:gd name="T43" fmla="*/ 61 h 96"/>
                <a:gd name="T44" fmla="*/ 4 w 58"/>
                <a:gd name="T45" fmla="*/ 61 h 96"/>
                <a:gd name="T46" fmla="*/ 3 w 58"/>
                <a:gd name="T47" fmla="*/ 61 h 96"/>
                <a:gd name="T48" fmla="*/ 2 w 58"/>
                <a:gd name="T49" fmla="*/ 60 h 96"/>
                <a:gd name="T50" fmla="*/ 1 w 58"/>
                <a:gd name="T51" fmla="*/ 60 h 96"/>
                <a:gd name="T52" fmla="*/ 1 w 58"/>
                <a:gd name="T53" fmla="*/ 60 h 96"/>
                <a:gd name="T54" fmla="*/ 1 w 58"/>
                <a:gd name="T55" fmla="*/ 60 h 96"/>
                <a:gd name="T56" fmla="*/ 0 w 58"/>
                <a:gd name="T57" fmla="*/ 60 h 96"/>
                <a:gd name="T58" fmla="*/ 1 w 58"/>
                <a:gd name="T59" fmla="*/ 61 h 96"/>
                <a:gd name="T60" fmla="*/ 2 w 58"/>
                <a:gd name="T61" fmla="*/ 61 h 96"/>
                <a:gd name="T62" fmla="*/ 3 w 58"/>
                <a:gd name="T63" fmla="*/ 61 h 96"/>
                <a:gd name="T64" fmla="*/ 4 w 58"/>
                <a:gd name="T65" fmla="*/ 62 h 96"/>
                <a:gd name="T66" fmla="*/ 5 w 58"/>
                <a:gd name="T67" fmla="*/ 63 h 96"/>
                <a:gd name="T68" fmla="*/ 6 w 58"/>
                <a:gd name="T69" fmla="*/ 63 h 96"/>
                <a:gd name="T70" fmla="*/ 8 w 58"/>
                <a:gd name="T71" fmla="*/ 63 h 96"/>
                <a:gd name="T72" fmla="*/ 9 w 58"/>
                <a:gd name="T73" fmla="*/ 63 h 96"/>
                <a:gd name="T74" fmla="*/ 7 w 58"/>
                <a:gd name="T75" fmla="*/ 56 h 96"/>
                <a:gd name="T76" fmla="*/ 7 w 58"/>
                <a:gd name="T77" fmla="*/ 47 h 96"/>
                <a:gd name="T78" fmla="*/ 9 w 58"/>
                <a:gd name="T79" fmla="*/ 37 h 96"/>
                <a:gd name="T80" fmla="*/ 13 w 58"/>
                <a:gd name="T81" fmla="*/ 28 h 9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8"/>
                <a:gd name="T124" fmla="*/ 0 h 96"/>
                <a:gd name="T125" fmla="*/ 58 w 58"/>
                <a:gd name="T126" fmla="*/ 96 h 9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8" h="96">
                  <a:moveTo>
                    <a:pt x="21" y="42"/>
                  </a:moveTo>
                  <a:lnTo>
                    <a:pt x="29" y="29"/>
                  </a:lnTo>
                  <a:lnTo>
                    <a:pt x="37" y="18"/>
                  </a:lnTo>
                  <a:lnTo>
                    <a:pt x="46" y="8"/>
                  </a:lnTo>
                  <a:lnTo>
                    <a:pt x="58" y="3"/>
                  </a:lnTo>
                  <a:lnTo>
                    <a:pt x="56" y="2"/>
                  </a:lnTo>
                  <a:lnTo>
                    <a:pt x="54" y="0"/>
                  </a:lnTo>
                  <a:lnTo>
                    <a:pt x="53" y="0"/>
                  </a:lnTo>
                  <a:lnTo>
                    <a:pt x="54" y="0"/>
                  </a:lnTo>
                  <a:lnTo>
                    <a:pt x="54" y="2"/>
                  </a:lnTo>
                  <a:lnTo>
                    <a:pt x="43" y="6"/>
                  </a:lnTo>
                  <a:lnTo>
                    <a:pt x="33" y="14"/>
                  </a:lnTo>
                  <a:lnTo>
                    <a:pt x="25" y="26"/>
                  </a:lnTo>
                  <a:lnTo>
                    <a:pt x="17" y="39"/>
                  </a:lnTo>
                  <a:lnTo>
                    <a:pt x="11" y="55"/>
                  </a:lnTo>
                  <a:lnTo>
                    <a:pt x="8" y="67"/>
                  </a:lnTo>
                  <a:lnTo>
                    <a:pt x="8" y="82"/>
                  </a:lnTo>
                  <a:lnTo>
                    <a:pt x="9" y="93"/>
                  </a:lnTo>
                  <a:lnTo>
                    <a:pt x="8" y="93"/>
                  </a:lnTo>
                  <a:lnTo>
                    <a:pt x="6" y="93"/>
                  </a:lnTo>
                  <a:lnTo>
                    <a:pt x="4" y="93"/>
                  </a:lnTo>
                  <a:lnTo>
                    <a:pt x="3" y="92"/>
                  </a:lnTo>
                  <a:lnTo>
                    <a:pt x="1" y="92"/>
                  </a:lnTo>
                  <a:lnTo>
                    <a:pt x="0" y="92"/>
                  </a:lnTo>
                  <a:lnTo>
                    <a:pt x="1" y="93"/>
                  </a:lnTo>
                  <a:lnTo>
                    <a:pt x="3" y="93"/>
                  </a:lnTo>
                  <a:lnTo>
                    <a:pt x="4" y="93"/>
                  </a:lnTo>
                  <a:lnTo>
                    <a:pt x="6" y="95"/>
                  </a:lnTo>
                  <a:lnTo>
                    <a:pt x="8" y="96"/>
                  </a:lnTo>
                  <a:lnTo>
                    <a:pt x="9" y="96"/>
                  </a:lnTo>
                  <a:lnTo>
                    <a:pt x="13" y="96"/>
                  </a:lnTo>
                  <a:lnTo>
                    <a:pt x="14" y="96"/>
                  </a:lnTo>
                  <a:lnTo>
                    <a:pt x="11" y="85"/>
                  </a:lnTo>
                  <a:lnTo>
                    <a:pt x="11" y="71"/>
                  </a:lnTo>
                  <a:lnTo>
                    <a:pt x="14" y="56"/>
                  </a:lnTo>
                  <a:lnTo>
                    <a:pt x="21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Freeform 58"/>
            <p:cNvSpPr>
              <a:spLocks noChangeAspect="1"/>
            </p:cNvSpPr>
            <p:nvPr/>
          </p:nvSpPr>
          <p:spPr bwMode="auto">
            <a:xfrm rot="10800000">
              <a:off x="7380" y="1948"/>
              <a:ext cx="36" cy="60"/>
            </a:xfrm>
            <a:custGeom>
              <a:avLst/>
              <a:gdLst>
                <a:gd name="T0" fmla="*/ 11 w 54"/>
                <a:gd name="T1" fmla="*/ 26 h 94"/>
                <a:gd name="T2" fmla="*/ 17 w 54"/>
                <a:gd name="T3" fmla="*/ 18 h 94"/>
                <a:gd name="T4" fmla="*/ 23 w 54"/>
                <a:gd name="T5" fmla="*/ 11 h 94"/>
                <a:gd name="T6" fmla="*/ 30 w 54"/>
                <a:gd name="T7" fmla="*/ 6 h 94"/>
                <a:gd name="T8" fmla="*/ 36 w 54"/>
                <a:gd name="T9" fmla="*/ 3 h 94"/>
                <a:gd name="T10" fmla="*/ 35 w 54"/>
                <a:gd name="T11" fmla="*/ 3 h 94"/>
                <a:gd name="T12" fmla="*/ 35 w 54"/>
                <a:gd name="T13" fmla="*/ 1 h 94"/>
                <a:gd name="T14" fmla="*/ 34 w 54"/>
                <a:gd name="T15" fmla="*/ 1 h 94"/>
                <a:gd name="T16" fmla="*/ 33 w 54"/>
                <a:gd name="T17" fmla="*/ 0 h 94"/>
                <a:gd name="T18" fmla="*/ 33 w 54"/>
                <a:gd name="T19" fmla="*/ 1 h 94"/>
                <a:gd name="T20" fmla="*/ 34 w 54"/>
                <a:gd name="T21" fmla="*/ 1 h 94"/>
                <a:gd name="T22" fmla="*/ 34 w 54"/>
                <a:gd name="T23" fmla="*/ 1 h 94"/>
                <a:gd name="T24" fmla="*/ 34 w 54"/>
                <a:gd name="T25" fmla="*/ 1 h 94"/>
                <a:gd name="T26" fmla="*/ 28 w 54"/>
                <a:gd name="T27" fmla="*/ 4 h 94"/>
                <a:gd name="T28" fmla="*/ 21 w 54"/>
                <a:gd name="T29" fmla="*/ 10 h 94"/>
                <a:gd name="T30" fmla="*/ 15 w 54"/>
                <a:gd name="T31" fmla="*/ 16 h 94"/>
                <a:gd name="T32" fmla="*/ 9 w 54"/>
                <a:gd name="T33" fmla="*/ 24 h 94"/>
                <a:gd name="T34" fmla="*/ 5 w 54"/>
                <a:gd name="T35" fmla="*/ 33 h 94"/>
                <a:gd name="T36" fmla="*/ 4 w 54"/>
                <a:gd name="T37" fmla="*/ 42 h 94"/>
                <a:gd name="T38" fmla="*/ 4 w 54"/>
                <a:gd name="T39" fmla="*/ 50 h 94"/>
                <a:gd name="T40" fmla="*/ 6 w 54"/>
                <a:gd name="T41" fmla="*/ 58 h 94"/>
                <a:gd name="T42" fmla="*/ 5 w 54"/>
                <a:gd name="T43" fmla="*/ 58 h 94"/>
                <a:gd name="T44" fmla="*/ 4 w 54"/>
                <a:gd name="T45" fmla="*/ 58 h 94"/>
                <a:gd name="T46" fmla="*/ 2 w 54"/>
                <a:gd name="T47" fmla="*/ 58 h 94"/>
                <a:gd name="T48" fmla="*/ 1 w 54"/>
                <a:gd name="T49" fmla="*/ 57 h 94"/>
                <a:gd name="T50" fmla="*/ 0 w 54"/>
                <a:gd name="T51" fmla="*/ 57 h 94"/>
                <a:gd name="T52" fmla="*/ 0 w 54"/>
                <a:gd name="T53" fmla="*/ 56 h 94"/>
                <a:gd name="T54" fmla="*/ 0 w 54"/>
                <a:gd name="T55" fmla="*/ 56 h 94"/>
                <a:gd name="T56" fmla="*/ 0 w 54"/>
                <a:gd name="T57" fmla="*/ 56 h 94"/>
                <a:gd name="T58" fmla="*/ 1 w 54"/>
                <a:gd name="T59" fmla="*/ 57 h 94"/>
                <a:gd name="T60" fmla="*/ 2 w 54"/>
                <a:gd name="T61" fmla="*/ 57 h 94"/>
                <a:gd name="T62" fmla="*/ 2 w 54"/>
                <a:gd name="T63" fmla="*/ 58 h 94"/>
                <a:gd name="T64" fmla="*/ 3 w 54"/>
                <a:gd name="T65" fmla="*/ 59 h 94"/>
                <a:gd name="T66" fmla="*/ 4 w 54"/>
                <a:gd name="T67" fmla="*/ 59 h 94"/>
                <a:gd name="T68" fmla="*/ 6 w 54"/>
                <a:gd name="T69" fmla="*/ 59 h 94"/>
                <a:gd name="T70" fmla="*/ 7 w 54"/>
                <a:gd name="T71" fmla="*/ 60 h 94"/>
                <a:gd name="T72" fmla="*/ 9 w 54"/>
                <a:gd name="T73" fmla="*/ 60 h 94"/>
                <a:gd name="T74" fmla="*/ 6 w 54"/>
                <a:gd name="T75" fmla="*/ 52 h 94"/>
                <a:gd name="T76" fmla="*/ 6 w 54"/>
                <a:gd name="T77" fmla="*/ 45 h 94"/>
                <a:gd name="T78" fmla="*/ 7 w 54"/>
                <a:gd name="T79" fmla="*/ 35 h 94"/>
                <a:gd name="T80" fmla="*/ 11 w 54"/>
                <a:gd name="T81" fmla="*/ 26 h 9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4"/>
                <a:gd name="T124" fmla="*/ 0 h 94"/>
                <a:gd name="T125" fmla="*/ 54 w 54"/>
                <a:gd name="T126" fmla="*/ 94 h 9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4" h="94">
                  <a:moveTo>
                    <a:pt x="17" y="41"/>
                  </a:moveTo>
                  <a:lnTo>
                    <a:pt x="25" y="28"/>
                  </a:lnTo>
                  <a:lnTo>
                    <a:pt x="35" y="17"/>
                  </a:lnTo>
                  <a:lnTo>
                    <a:pt x="45" y="10"/>
                  </a:lnTo>
                  <a:lnTo>
                    <a:pt x="54" y="5"/>
                  </a:lnTo>
                  <a:lnTo>
                    <a:pt x="53" y="4"/>
                  </a:lnTo>
                  <a:lnTo>
                    <a:pt x="53" y="2"/>
                  </a:lnTo>
                  <a:lnTo>
                    <a:pt x="51" y="2"/>
                  </a:lnTo>
                  <a:lnTo>
                    <a:pt x="50" y="0"/>
                  </a:lnTo>
                  <a:lnTo>
                    <a:pt x="50" y="2"/>
                  </a:lnTo>
                  <a:lnTo>
                    <a:pt x="51" y="2"/>
                  </a:lnTo>
                  <a:lnTo>
                    <a:pt x="42" y="7"/>
                  </a:lnTo>
                  <a:lnTo>
                    <a:pt x="32" y="15"/>
                  </a:lnTo>
                  <a:lnTo>
                    <a:pt x="22" y="25"/>
                  </a:lnTo>
                  <a:lnTo>
                    <a:pt x="14" y="37"/>
                  </a:lnTo>
                  <a:lnTo>
                    <a:pt x="8" y="52"/>
                  </a:lnTo>
                  <a:lnTo>
                    <a:pt x="6" y="66"/>
                  </a:lnTo>
                  <a:lnTo>
                    <a:pt x="6" y="79"/>
                  </a:lnTo>
                  <a:lnTo>
                    <a:pt x="9" y="91"/>
                  </a:lnTo>
                  <a:lnTo>
                    <a:pt x="8" y="91"/>
                  </a:lnTo>
                  <a:lnTo>
                    <a:pt x="6" y="91"/>
                  </a:lnTo>
                  <a:lnTo>
                    <a:pt x="3" y="91"/>
                  </a:lnTo>
                  <a:lnTo>
                    <a:pt x="1" y="89"/>
                  </a:lnTo>
                  <a:lnTo>
                    <a:pt x="0" y="89"/>
                  </a:lnTo>
                  <a:lnTo>
                    <a:pt x="0" y="87"/>
                  </a:lnTo>
                  <a:lnTo>
                    <a:pt x="1" y="89"/>
                  </a:lnTo>
                  <a:lnTo>
                    <a:pt x="3" y="89"/>
                  </a:lnTo>
                  <a:lnTo>
                    <a:pt x="3" y="91"/>
                  </a:lnTo>
                  <a:lnTo>
                    <a:pt x="5" y="92"/>
                  </a:lnTo>
                  <a:lnTo>
                    <a:pt x="6" y="92"/>
                  </a:lnTo>
                  <a:lnTo>
                    <a:pt x="9" y="92"/>
                  </a:lnTo>
                  <a:lnTo>
                    <a:pt x="11" y="94"/>
                  </a:lnTo>
                  <a:lnTo>
                    <a:pt x="13" y="94"/>
                  </a:lnTo>
                  <a:lnTo>
                    <a:pt x="9" y="82"/>
                  </a:lnTo>
                  <a:lnTo>
                    <a:pt x="9" y="70"/>
                  </a:lnTo>
                  <a:lnTo>
                    <a:pt x="11" y="55"/>
                  </a:lnTo>
                  <a:lnTo>
                    <a:pt x="17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7" name="Freeform 59"/>
            <p:cNvSpPr>
              <a:spLocks noChangeAspect="1"/>
            </p:cNvSpPr>
            <p:nvPr/>
          </p:nvSpPr>
          <p:spPr bwMode="auto">
            <a:xfrm rot="10800000">
              <a:off x="7352" y="1936"/>
              <a:ext cx="35" cy="56"/>
            </a:xfrm>
            <a:custGeom>
              <a:avLst/>
              <a:gdLst>
                <a:gd name="T0" fmla="*/ 12 w 53"/>
                <a:gd name="T1" fmla="*/ 24 h 88"/>
                <a:gd name="T2" fmla="*/ 17 w 53"/>
                <a:gd name="T3" fmla="*/ 16 h 88"/>
                <a:gd name="T4" fmla="*/ 22 w 53"/>
                <a:gd name="T5" fmla="*/ 10 h 88"/>
                <a:gd name="T6" fmla="*/ 29 w 53"/>
                <a:gd name="T7" fmla="*/ 6 h 88"/>
                <a:gd name="T8" fmla="*/ 35 w 53"/>
                <a:gd name="T9" fmla="*/ 3 h 88"/>
                <a:gd name="T10" fmla="*/ 34 w 53"/>
                <a:gd name="T11" fmla="*/ 2 h 88"/>
                <a:gd name="T12" fmla="*/ 34 w 53"/>
                <a:gd name="T13" fmla="*/ 1 h 88"/>
                <a:gd name="T14" fmla="*/ 33 w 53"/>
                <a:gd name="T15" fmla="*/ 1 h 88"/>
                <a:gd name="T16" fmla="*/ 32 w 53"/>
                <a:gd name="T17" fmla="*/ 0 h 88"/>
                <a:gd name="T18" fmla="*/ 33 w 53"/>
                <a:gd name="T19" fmla="*/ 1 h 88"/>
                <a:gd name="T20" fmla="*/ 33 w 53"/>
                <a:gd name="T21" fmla="*/ 1 h 88"/>
                <a:gd name="T22" fmla="*/ 33 w 53"/>
                <a:gd name="T23" fmla="*/ 1 h 88"/>
                <a:gd name="T24" fmla="*/ 33 w 53"/>
                <a:gd name="T25" fmla="*/ 1 h 88"/>
                <a:gd name="T26" fmla="*/ 26 w 53"/>
                <a:gd name="T27" fmla="*/ 4 h 88"/>
                <a:gd name="T28" fmla="*/ 20 w 53"/>
                <a:gd name="T29" fmla="*/ 8 h 88"/>
                <a:gd name="T30" fmla="*/ 15 w 53"/>
                <a:gd name="T31" fmla="*/ 14 h 88"/>
                <a:gd name="T32" fmla="*/ 10 w 53"/>
                <a:gd name="T33" fmla="*/ 22 h 88"/>
                <a:gd name="T34" fmla="*/ 7 w 53"/>
                <a:gd name="T35" fmla="*/ 31 h 88"/>
                <a:gd name="T36" fmla="*/ 5 w 53"/>
                <a:gd name="T37" fmla="*/ 39 h 88"/>
                <a:gd name="T38" fmla="*/ 5 w 53"/>
                <a:gd name="T39" fmla="*/ 47 h 88"/>
                <a:gd name="T40" fmla="*/ 7 w 53"/>
                <a:gd name="T41" fmla="*/ 54 h 88"/>
                <a:gd name="T42" fmla="*/ 5 w 53"/>
                <a:gd name="T43" fmla="*/ 54 h 88"/>
                <a:gd name="T44" fmla="*/ 5 w 53"/>
                <a:gd name="T45" fmla="*/ 54 h 88"/>
                <a:gd name="T46" fmla="*/ 3 w 53"/>
                <a:gd name="T47" fmla="*/ 54 h 88"/>
                <a:gd name="T48" fmla="*/ 2 w 53"/>
                <a:gd name="T49" fmla="*/ 53 h 88"/>
                <a:gd name="T50" fmla="*/ 1 w 53"/>
                <a:gd name="T51" fmla="*/ 53 h 88"/>
                <a:gd name="T52" fmla="*/ 1 w 53"/>
                <a:gd name="T53" fmla="*/ 53 h 88"/>
                <a:gd name="T54" fmla="*/ 1 w 53"/>
                <a:gd name="T55" fmla="*/ 53 h 88"/>
                <a:gd name="T56" fmla="*/ 0 w 53"/>
                <a:gd name="T57" fmla="*/ 52 h 88"/>
                <a:gd name="T58" fmla="*/ 1 w 53"/>
                <a:gd name="T59" fmla="*/ 53 h 88"/>
                <a:gd name="T60" fmla="*/ 2 w 53"/>
                <a:gd name="T61" fmla="*/ 53 h 88"/>
                <a:gd name="T62" fmla="*/ 3 w 53"/>
                <a:gd name="T63" fmla="*/ 54 h 88"/>
                <a:gd name="T64" fmla="*/ 5 w 53"/>
                <a:gd name="T65" fmla="*/ 55 h 88"/>
                <a:gd name="T66" fmla="*/ 5 w 53"/>
                <a:gd name="T67" fmla="*/ 56 h 88"/>
                <a:gd name="T68" fmla="*/ 7 w 53"/>
                <a:gd name="T69" fmla="*/ 56 h 88"/>
                <a:gd name="T70" fmla="*/ 7 w 53"/>
                <a:gd name="T71" fmla="*/ 56 h 88"/>
                <a:gd name="T72" fmla="*/ 9 w 53"/>
                <a:gd name="T73" fmla="*/ 56 h 88"/>
                <a:gd name="T74" fmla="*/ 7 w 53"/>
                <a:gd name="T75" fmla="*/ 49 h 88"/>
                <a:gd name="T76" fmla="*/ 7 w 53"/>
                <a:gd name="T77" fmla="*/ 42 h 88"/>
                <a:gd name="T78" fmla="*/ 9 w 53"/>
                <a:gd name="T79" fmla="*/ 32 h 88"/>
                <a:gd name="T80" fmla="*/ 12 w 53"/>
                <a:gd name="T81" fmla="*/ 24 h 8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3"/>
                <a:gd name="T124" fmla="*/ 0 h 88"/>
                <a:gd name="T125" fmla="*/ 53 w 53"/>
                <a:gd name="T126" fmla="*/ 88 h 8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3" h="88">
                  <a:moveTo>
                    <a:pt x="18" y="38"/>
                  </a:moveTo>
                  <a:lnTo>
                    <a:pt x="26" y="25"/>
                  </a:lnTo>
                  <a:lnTo>
                    <a:pt x="34" y="16"/>
                  </a:lnTo>
                  <a:lnTo>
                    <a:pt x="44" y="9"/>
                  </a:lnTo>
                  <a:lnTo>
                    <a:pt x="53" y="4"/>
                  </a:lnTo>
                  <a:lnTo>
                    <a:pt x="52" y="3"/>
                  </a:lnTo>
                  <a:lnTo>
                    <a:pt x="52" y="1"/>
                  </a:lnTo>
                  <a:lnTo>
                    <a:pt x="50" y="1"/>
                  </a:lnTo>
                  <a:lnTo>
                    <a:pt x="48" y="0"/>
                  </a:lnTo>
                  <a:lnTo>
                    <a:pt x="50" y="1"/>
                  </a:lnTo>
                  <a:lnTo>
                    <a:pt x="40" y="6"/>
                  </a:lnTo>
                  <a:lnTo>
                    <a:pt x="31" y="12"/>
                  </a:lnTo>
                  <a:lnTo>
                    <a:pt x="23" y="22"/>
                  </a:lnTo>
                  <a:lnTo>
                    <a:pt x="15" y="35"/>
                  </a:lnTo>
                  <a:lnTo>
                    <a:pt x="10" y="48"/>
                  </a:lnTo>
                  <a:lnTo>
                    <a:pt x="8" y="62"/>
                  </a:lnTo>
                  <a:lnTo>
                    <a:pt x="8" y="74"/>
                  </a:lnTo>
                  <a:lnTo>
                    <a:pt x="10" y="85"/>
                  </a:lnTo>
                  <a:lnTo>
                    <a:pt x="8" y="85"/>
                  </a:lnTo>
                  <a:lnTo>
                    <a:pt x="7" y="85"/>
                  </a:lnTo>
                  <a:lnTo>
                    <a:pt x="5" y="85"/>
                  </a:lnTo>
                  <a:lnTo>
                    <a:pt x="3" y="83"/>
                  </a:lnTo>
                  <a:lnTo>
                    <a:pt x="2" y="83"/>
                  </a:lnTo>
                  <a:lnTo>
                    <a:pt x="0" y="82"/>
                  </a:lnTo>
                  <a:lnTo>
                    <a:pt x="2" y="83"/>
                  </a:lnTo>
                  <a:lnTo>
                    <a:pt x="3" y="83"/>
                  </a:lnTo>
                  <a:lnTo>
                    <a:pt x="5" y="85"/>
                  </a:lnTo>
                  <a:lnTo>
                    <a:pt x="7" y="86"/>
                  </a:lnTo>
                  <a:lnTo>
                    <a:pt x="8" y="88"/>
                  </a:lnTo>
                  <a:lnTo>
                    <a:pt x="10" y="88"/>
                  </a:lnTo>
                  <a:lnTo>
                    <a:pt x="11" y="88"/>
                  </a:lnTo>
                  <a:lnTo>
                    <a:pt x="13" y="88"/>
                  </a:lnTo>
                  <a:lnTo>
                    <a:pt x="11" y="77"/>
                  </a:lnTo>
                  <a:lnTo>
                    <a:pt x="11" y="66"/>
                  </a:lnTo>
                  <a:lnTo>
                    <a:pt x="13" y="51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Freeform 60"/>
            <p:cNvSpPr>
              <a:spLocks noChangeAspect="1"/>
            </p:cNvSpPr>
            <p:nvPr/>
          </p:nvSpPr>
          <p:spPr bwMode="auto">
            <a:xfrm rot="10800000">
              <a:off x="7510" y="2012"/>
              <a:ext cx="41" cy="74"/>
            </a:xfrm>
            <a:custGeom>
              <a:avLst/>
              <a:gdLst>
                <a:gd name="T0" fmla="*/ 15 w 64"/>
                <a:gd name="T1" fmla="*/ 33 h 116"/>
                <a:gd name="T2" fmla="*/ 21 w 64"/>
                <a:gd name="T3" fmla="*/ 22 h 116"/>
                <a:gd name="T4" fmla="*/ 27 w 64"/>
                <a:gd name="T5" fmla="*/ 14 h 116"/>
                <a:gd name="T6" fmla="*/ 34 w 64"/>
                <a:gd name="T7" fmla="*/ 7 h 116"/>
                <a:gd name="T8" fmla="*/ 41 w 64"/>
                <a:gd name="T9" fmla="*/ 3 h 116"/>
                <a:gd name="T10" fmla="*/ 41 w 64"/>
                <a:gd name="T11" fmla="*/ 2 h 116"/>
                <a:gd name="T12" fmla="*/ 40 w 64"/>
                <a:gd name="T13" fmla="*/ 1 h 116"/>
                <a:gd name="T14" fmla="*/ 39 w 64"/>
                <a:gd name="T15" fmla="*/ 1 h 116"/>
                <a:gd name="T16" fmla="*/ 38 w 64"/>
                <a:gd name="T17" fmla="*/ 0 h 116"/>
                <a:gd name="T18" fmla="*/ 38 w 64"/>
                <a:gd name="T19" fmla="*/ 0 h 116"/>
                <a:gd name="T20" fmla="*/ 38 w 64"/>
                <a:gd name="T21" fmla="*/ 0 h 116"/>
                <a:gd name="T22" fmla="*/ 38 w 64"/>
                <a:gd name="T23" fmla="*/ 0 h 116"/>
                <a:gd name="T24" fmla="*/ 38 w 64"/>
                <a:gd name="T25" fmla="*/ 0 h 116"/>
                <a:gd name="T26" fmla="*/ 39 w 64"/>
                <a:gd name="T27" fmla="*/ 1 h 116"/>
                <a:gd name="T28" fmla="*/ 39 w 64"/>
                <a:gd name="T29" fmla="*/ 1 h 116"/>
                <a:gd name="T30" fmla="*/ 39 w 64"/>
                <a:gd name="T31" fmla="*/ 1 h 116"/>
                <a:gd name="T32" fmla="*/ 39 w 64"/>
                <a:gd name="T33" fmla="*/ 2 h 116"/>
                <a:gd name="T34" fmla="*/ 32 w 64"/>
                <a:gd name="T35" fmla="*/ 6 h 116"/>
                <a:gd name="T36" fmla="*/ 25 w 64"/>
                <a:gd name="T37" fmla="*/ 12 h 116"/>
                <a:gd name="T38" fmla="*/ 19 w 64"/>
                <a:gd name="T39" fmla="*/ 22 h 116"/>
                <a:gd name="T40" fmla="*/ 12 w 64"/>
                <a:gd name="T41" fmla="*/ 32 h 116"/>
                <a:gd name="T42" fmla="*/ 8 w 64"/>
                <a:gd name="T43" fmla="*/ 43 h 116"/>
                <a:gd name="T44" fmla="*/ 5 w 64"/>
                <a:gd name="T45" fmla="*/ 53 h 116"/>
                <a:gd name="T46" fmla="*/ 4 w 64"/>
                <a:gd name="T47" fmla="*/ 64 h 116"/>
                <a:gd name="T48" fmla="*/ 5 w 64"/>
                <a:gd name="T49" fmla="*/ 71 h 116"/>
                <a:gd name="T50" fmla="*/ 4 w 64"/>
                <a:gd name="T51" fmla="*/ 71 h 116"/>
                <a:gd name="T52" fmla="*/ 3 w 64"/>
                <a:gd name="T53" fmla="*/ 71 h 116"/>
                <a:gd name="T54" fmla="*/ 2 w 64"/>
                <a:gd name="T55" fmla="*/ 71 h 116"/>
                <a:gd name="T56" fmla="*/ 1 w 64"/>
                <a:gd name="T57" fmla="*/ 71 h 116"/>
                <a:gd name="T58" fmla="*/ 0 w 64"/>
                <a:gd name="T59" fmla="*/ 71 h 116"/>
                <a:gd name="T60" fmla="*/ 0 w 64"/>
                <a:gd name="T61" fmla="*/ 71 h 116"/>
                <a:gd name="T62" fmla="*/ 0 w 64"/>
                <a:gd name="T63" fmla="*/ 71 h 116"/>
                <a:gd name="T64" fmla="*/ 0 w 64"/>
                <a:gd name="T65" fmla="*/ 71 h 116"/>
                <a:gd name="T66" fmla="*/ 0 w 64"/>
                <a:gd name="T67" fmla="*/ 71 h 116"/>
                <a:gd name="T68" fmla="*/ 1 w 64"/>
                <a:gd name="T69" fmla="*/ 71 h 116"/>
                <a:gd name="T70" fmla="*/ 2 w 64"/>
                <a:gd name="T71" fmla="*/ 73 h 116"/>
                <a:gd name="T72" fmla="*/ 3 w 64"/>
                <a:gd name="T73" fmla="*/ 73 h 116"/>
                <a:gd name="T74" fmla="*/ 4 w 64"/>
                <a:gd name="T75" fmla="*/ 74 h 116"/>
                <a:gd name="T76" fmla="*/ 5 w 64"/>
                <a:gd name="T77" fmla="*/ 74 h 116"/>
                <a:gd name="T78" fmla="*/ 6 w 64"/>
                <a:gd name="T79" fmla="*/ 74 h 116"/>
                <a:gd name="T80" fmla="*/ 7 w 64"/>
                <a:gd name="T81" fmla="*/ 74 h 116"/>
                <a:gd name="T82" fmla="*/ 6 w 64"/>
                <a:gd name="T83" fmla="*/ 66 h 116"/>
                <a:gd name="T84" fmla="*/ 7 w 64"/>
                <a:gd name="T85" fmla="*/ 56 h 116"/>
                <a:gd name="T86" fmla="*/ 10 w 64"/>
                <a:gd name="T87" fmla="*/ 44 h 116"/>
                <a:gd name="T88" fmla="*/ 15 w 64"/>
                <a:gd name="T89" fmla="*/ 33 h 11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4"/>
                <a:gd name="T136" fmla="*/ 0 h 116"/>
                <a:gd name="T137" fmla="*/ 64 w 64"/>
                <a:gd name="T138" fmla="*/ 116 h 11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4" h="116">
                  <a:moveTo>
                    <a:pt x="23" y="51"/>
                  </a:moveTo>
                  <a:lnTo>
                    <a:pt x="32" y="35"/>
                  </a:lnTo>
                  <a:lnTo>
                    <a:pt x="42" y="22"/>
                  </a:lnTo>
                  <a:lnTo>
                    <a:pt x="53" y="11"/>
                  </a:lnTo>
                  <a:lnTo>
                    <a:pt x="64" y="5"/>
                  </a:lnTo>
                  <a:lnTo>
                    <a:pt x="64" y="3"/>
                  </a:lnTo>
                  <a:lnTo>
                    <a:pt x="63" y="1"/>
                  </a:lnTo>
                  <a:lnTo>
                    <a:pt x="61" y="1"/>
                  </a:lnTo>
                  <a:lnTo>
                    <a:pt x="60" y="0"/>
                  </a:lnTo>
                  <a:lnTo>
                    <a:pt x="61" y="1"/>
                  </a:lnTo>
                  <a:lnTo>
                    <a:pt x="61" y="3"/>
                  </a:lnTo>
                  <a:lnTo>
                    <a:pt x="50" y="9"/>
                  </a:lnTo>
                  <a:lnTo>
                    <a:pt x="39" y="19"/>
                  </a:lnTo>
                  <a:lnTo>
                    <a:pt x="29" y="34"/>
                  </a:lnTo>
                  <a:lnTo>
                    <a:pt x="19" y="50"/>
                  </a:lnTo>
                  <a:lnTo>
                    <a:pt x="13" y="67"/>
                  </a:lnTo>
                  <a:lnTo>
                    <a:pt x="8" y="83"/>
                  </a:lnTo>
                  <a:lnTo>
                    <a:pt x="6" y="100"/>
                  </a:lnTo>
                  <a:lnTo>
                    <a:pt x="8" y="112"/>
                  </a:lnTo>
                  <a:lnTo>
                    <a:pt x="6" y="112"/>
                  </a:lnTo>
                  <a:lnTo>
                    <a:pt x="5" y="112"/>
                  </a:lnTo>
                  <a:lnTo>
                    <a:pt x="3" y="112"/>
                  </a:lnTo>
                  <a:lnTo>
                    <a:pt x="2" y="112"/>
                  </a:lnTo>
                  <a:lnTo>
                    <a:pt x="0" y="111"/>
                  </a:lnTo>
                  <a:lnTo>
                    <a:pt x="0" y="112"/>
                  </a:lnTo>
                  <a:lnTo>
                    <a:pt x="2" y="112"/>
                  </a:lnTo>
                  <a:lnTo>
                    <a:pt x="3" y="114"/>
                  </a:lnTo>
                  <a:lnTo>
                    <a:pt x="5" y="114"/>
                  </a:lnTo>
                  <a:lnTo>
                    <a:pt x="6" y="116"/>
                  </a:lnTo>
                  <a:lnTo>
                    <a:pt x="8" y="116"/>
                  </a:lnTo>
                  <a:lnTo>
                    <a:pt x="10" y="116"/>
                  </a:lnTo>
                  <a:lnTo>
                    <a:pt x="11" y="116"/>
                  </a:lnTo>
                  <a:lnTo>
                    <a:pt x="10" y="103"/>
                  </a:lnTo>
                  <a:lnTo>
                    <a:pt x="11" y="87"/>
                  </a:lnTo>
                  <a:lnTo>
                    <a:pt x="16" y="69"/>
                  </a:lnTo>
                  <a:lnTo>
                    <a:pt x="23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Freeform 61"/>
            <p:cNvSpPr>
              <a:spLocks noChangeAspect="1"/>
            </p:cNvSpPr>
            <p:nvPr/>
          </p:nvSpPr>
          <p:spPr bwMode="auto">
            <a:xfrm rot="10800000">
              <a:off x="7483" y="1999"/>
              <a:ext cx="41" cy="72"/>
            </a:xfrm>
            <a:custGeom>
              <a:avLst/>
              <a:gdLst>
                <a:gd name="T0" fmla="*/ 15 w 63"/>
                <a:gd name="T1" fmla="*/ 31 h 111"/>
                <a:gd name="T2" fmla="*/ 21 w 63"/>
                <a:gd name="T3" fmla="*/ 22 h 111"/>
                <a:gd name="T4" fmla="*/ 27 w 63"/>
                <a:gd name="T5" fmla="*/ 14 h 111"/>
                <a:gd name="T6" fmla="*/ 34 w 63"/>
                <a:gd name="T7" fmla="*/ 7 h 111"/>
                <a:gd name="T8" fmla="*/ 41 w 63"/>
                <a:gd name="T9" fmla="*/ 3 h 111"/>
                <a:gd name="T10" fmla="*/ 41 w 63"/>
                <a:gd name="T11" fmla="*/ 2 h 111"/>
                <a:gd name="T12" fmla="*/ 40 w 63"/>
                <a:gd name="T13" fmla="*/ 1 h 111"/>
                <a:gd name="T14" fmla="*/ 39 w 63"/>
                <a:gd name="T15" fmla="*/ 1 h 111"/>
                <a:gd name="T16" fmla="*/ 38 w 63"/>
                <a:gd name="T17" fmla="*/ 0 h 111"/>
                <a:gd name="T18" fmla="*/ 38 w 63"/>
                <a:gd name="T19" fmla="*/ 0 h 111"/>
                <a:gd name="T20" fmla="*/ 38 w 63"/>
                <a:gd name="T21" fmla="*/ 0 h 111"/>
                <a:gd name="T22" fmla="*/ 38 w 63"/>
                <a:gd name="T23" fmla="*/ 0 h 111"/>
                <a:gd name="T24" fmla="*/ 38 w 63"/>
                <a:gd name="T25" fmla="*/ 0 h 111"/>
                <a:gd name="T26" fmla="*/ 39 w 63"/>
                <a:gd name="T27" fmla="*/ 0 h 111"/>
                <a:gd name="T28" fmla="*/ 39 w 63"/>
                <a:gd name="T29" fmla="*/ 0 h 111"/>
                <a:gd name="T30" fmla="*/ 39 w 63"/>
                <a:gd name="T31" fmla="*/ 1 h 111"/>
                <a:gd name="T32" fmla="*/ 39 w 63"/>
                <a:gd name="T33" fmla="*/ 1 h 111"/>
                <a:gd name="T34" fmla="*/ 32 w 63"/>
                <a:gd name="T35" fmla="*/ 5 h 111"/>
                <a:gd name="T36" fmla="*/ 25 w 63"/>
                <a:gd name="T37" fmla="*/ 12 h 111"/>
                <a:gd name="T38" fmla="*/ 19 w 63"/>
                <a:gd name="T39" fmla="*/ 20 h 111"/>
                <a:gd name="T40" fmla="*/ 13 w 63"/>
                <a:gd name="T41" fmla="*/ 30 h 111"/>
                <a:gd name="T42" fmla="*/ 8 w 63"/>
                <a:gd name="T43" fmla="*/ 41 h 111"/>
                <a:gd name="T44" fmla="*/ 6 w 63"/>
                <a:gd name="T45" fmla="*/ 51 h 111"/>
                <a:gd name="T46" fmla="*/ 6 w 63"/>
                <a:gd name="T47" fmla="*/ 62 h 111"/>
                <a:gd name="T48" fmla="*/ 7 w 63"/>
                <a:gd name="T49" fmla="*/ 70 h 111"/>
                <a:gd name="T50" fmla="*/ 6 w 63"/>
                <a:gd name="T51" fmla="*/ 70 h 111"/>
                <a:gd name="T52" fmla="*/ 3 w 63"/>
                <a:gd name="T53" fmla="*/ 70 h 111"/>
                <a:gd name="T54" fmla="*/ 3 w 63"/>
                <a:gd name="T55" fmla="*/ 70 h 111"/>
                <a:gd name="T56" fmla="*/ 1 w 63"/>
                <a:gd name="T57" fmla="*/ 69 h 111"/>
                <a:gd name="T58" fmla="*/ 1 w 63"/>
                <a:gd name="T59" fmla="*/ 69 h 111"/>
                <a:gd name="T60" fmla="*/ 1 w 63"/>
                <a:gd name="T61" fmla="*/ 69 h 111"/>
                <a:gd name="T62" fmla="*/ 0 w 63"/>
                <a:gd name="T63" fmla="*/ 69 h 111"/>
                <a:gd name="T64" fmla="*/ 0 w 63"/>
                <a:gd name="T65" fmla="*/ 69 h 111"/>
                <a:gd name="T66" fmla="*/ 1 w 63"/>
                <a:gd name="T67" fmla="*/ 70 h 111"/>
                <a:gd name="T68" fmla="*/ 3 w 63"/>
                <a:gd name="T69" fmla="*/ 70 h 111"/>
                <a:gd name="T70" fmla="*/ 3 w 63"/>
                <a:gd name="T71" fmla="*/ 70 h 111"/>
                <a:gd name="T72" fmla="*/ 3 w 63"/>
                <a:gd name="T73" fmla="*/ 71 h 111"/>
                <a:gd name="T74" fmla="*/ 5 w 63"/>
                <a:gd name="T75" fmla="*/ 71 h 111"/>
                <a:gd name="T76" fmla="*/ 6 w 63"/>
                <a:gd name="T77" fmla="*/ 71 h 111"/>
                <a:gd name="T78" fmla="*/ 8 w 63"/>
                <a:gd name="T79" fmla="*/ 72 h 111"/>
                <a:gd name="T80" fmla="*/ 8 w 63"/>
                <a:gd name="T81" fmla="*/ 72 h 111"/>
                <a:gd name="T82" fmla="*/ 8 w 63"/>
                <a:gd name="T83" fmla="*/ 64 h 111"/>
                <a:gd name="T84" fmla="*/ 8 w 63"/>
                <a:gd name="T85" fmla="*/ 53 h 111"/>
                <a:gd name="T86" fmla="*/ 11 w 63"/>
                <a:gd name="T87" fmla="*/ 43 h 111"/>
                <a:gd name="T88" fmla="*/ 15 w 63"/>
                <a:gd name="T89" fmla="*/ 31 h 11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3"/>
                <a:gd name="T136" fmla="*/ 0 h 111"/>
                <a:gd name="T137" fmla="*/ 63 w 63"/>
                <a:gd name="T138" fmla="*/ 111 h 11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3" h="111">
                  <a:moveTo>
                    <a:pt x="23" y="48"/>
                  </a:moveTo>
                  <a:lnTo>
                    <a:pt x="33" y="34"/>
                  </a:lnTo>
                  <a:lnTo>
                    <a:pt x="42" y="21"/>
                  </a:lnTo>
                  <a:lnTo>
                    <a:pt x="52" y="11"/>
                  </a:lnTo>
                  <a:lnTo>
                    <a:pt x="63" y="5"/>
                  </a:lnTo>
                  <a:lnTo>
                    <a:pt x="63" y="3"/>
                  </a:lnTo>
                  <a:lnTo>
                    <a:pt x="62" y="2"/>
                  </a:lnTo>
                  <a:lnTo>
                    <a:pt x="60" y="2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0" y="2"/>
                  </a:lnTo>
                  <a:lnTo>
                    <a:pt x="49" y="8"/>
                  </a:lnTo>
                  <a:lnTo>
                    <a:pt x="39" y="18"/>
                  </a:lnTo>
                  <a:lnTo>
                    <a:pt x="29" y="31"/>
                  </a:lnTo>
                  <a:lnTo>
                    <a:pt x="20" y="47"/>
                  </a:lnTo>
                  <a:lnTo>
                    <a:pt x="13" y="63"/>
                  </a:lnTo>
                  <a:lnTo>
                    <a:pt x="9" y="79"/>
                  </a:lnTo>
                  <a:lnTo>
                    <a:pt x="9" y="95"/>
                  </a:lnTo>
                  <a:lnTo>
                    <a:pt x="10" y="108"/>
                  </a:lnTo>
                  <a:lnTo>
                    <a:pt x="9" y="108"/>
                  </a:lnTo>
                  <a:lnTo>
                    <a:pt x="5" y="108"/>
                  </a:lnTo>
                  <a:lnTo>
                    <a:pt x="4" y="108"/>
                  </a:lnTo>
                  <a:lnTo>
                    <a:pt x="2" y="106"/>
                  </a:lnTo>
                  <a:lnTo>
                    <a:pt x="0" y="106"/>
                  </a:lnTo>
                  <a:lnTo>
                    <a:pt x="2" y="108"/>
                  </a:lnTo>
                  <a:lnTo>
                    <a:pt x="4" y="108"/>
                  </a:lnTo>
                  <a:lnTo>
                    <a:pt x="5" y="109"/>
                  </a:lnTo>
                  <a:lnTo>
                    <a:pt x="7" y="109"/>
                  </a:lnTo>
                  <a:lnTo>
                    <a:pt x="9" y="109"/>
                  </a:lnTo>
                  <a:lnTo>
                    <a:pt x="12" y="111"/>
                  </a:lnTo>
                  <a:lnTo>
                    <a:pt x="13" y="111"/>
                  </a:lnTo>
                  <a:lnTo>
                    <a:pt x="12" y="98"/>
                  </a:lnTo>
                  <a:lnTo>
                    <a:pt x="12" y="82"/>
                  </a:lnTo>
                  <a:lnTo>
                    <a:pt x="17" y="66"/>
                  </a:lnTo>
                  <a:lnTo>
                    <a:pt x="23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" name="Freeform 62"/>
            <p:cNvSpPr>
              <a:spLocks noChangeAspect="1"/>
            </p:cNvSpPr>
            <p:nvPr/>
          </p:nvSpPr>
          <p:spPr bwMode="auto">
            <a:xfrm rot="10800000">
              <a:off x="7457" y="1986"/>
              <a:ext cx="39" cy="68"/>
            </a:xfrm>
            <a:custGeom>
              <a:avLst/>
              <a:gdLst>
                <a:gd name="T0" fmla="*/ 14 w 63"/>
                <a:gd name="T1" fmla="*/ 30 h 106"/>
                <a:gd name="T2" fmla="*/ 19 w 63"/>
                <a:gd name="T3" fmla="*/ 21 h 106"/>
                <a:gd name="T4" fmla="*/ 25 w 63"/>
                <a:gd name="T5" fmla="*/ 12 h 106"/>
                <a:gd name="T6" fmla="*/ 32 w 63"/>
                <a:gd name="T7" fmla="*/ 6 h 106"/>
                <a:gd name="T8" fmla="*/ 39 w 63"/>
                <a:gd name="T9" fmla="*/ 3 h 106"/>
                <a:gd name="T10" fmla="*/ 38 w 63"/>
                <a:gd name="T11" fmla="*/ 2 h 106"/>
                <a:gd name="T12" fmla="*/ 37 w 63"/>
                <a:gd name="T13" fmla="*/ 1 h 106"/>
                <a:gd name="T14" fmla="*/ 36 w 63"/>
                <a:gd name="T15" fmla="*/ 1 h 106"/>
                <a:gd name="T16" fmla="*/ 35 w 63"/>
                <a:gd name="T17" fmla="*/ 0 h 106"/>
                <a:gd name="T18" fmla="*/ 36 w 63"/>
                <a:gd name="T19" fmla="*/ 1 h 106"/>
                <a:gd name="T20" fmla="*/ 36 w 63"/>
                <a:gd name="T21" fmla="*/ 1 h 106"/>
                <a:gd name="T22" fmla="*/ 36 w 63"/>
                <a:gd name="T23" fmla="*/ 1 h 106"/>
                <a:gd name="T24" fmla="*/ 37 w 63"/>
                <a:gd name="T25" fmla="*/ 1 h 106"/>
                <a:gd name="T26" fmla="*/ 30 w 63"/>
                <a:gd name="T27" fmla="*/ 5 h 106"/>
                <a:gd name="T28" fmla="*/ 23 w 63"/>
                <a:gd name="T29" fmla="*/ 12 h 106"/>
                <a:gd name="T30" fmla="*/ 17 w 63"/>
                <a:gd name="T31" fmla="*/ 19 h 106"/>
                <a:gd name="T32" fmla="*/ 12 w 63"/>
                <a:gd name="T33" fmla="*/ 29 h 106"/>
                <a:gd name="T34" fmla="*/ 8 w 63"/>
                <a:gd name="T35" fmla="*/ 39 h 106"/>
                <a:gd name="T36" fmla="*/ 5 w 63"/>
                <a:gd name="T37" fmla="*/ 49 h 106"/>
                <a:gd name="T38" fmla="*/ 5 w 63"/>
                <a:gd name="T39" fmla="*/ 58 h 106"/>
                <a:gd name="T40" fmla="*/ 6 w 63"/>
                <a:gd name="T41" fmla="*/ 66 h 106"/>
                <a:gd name="T42" fmla="*/ 5 w 63"/>
                <a:gd name="T43" fmla="*/ 66 h 106"/>
                <a:gd name="T44" fmla="*/ 4 w 63"/>
                <a:gd name="T45" fmla="*/ 66 h 106"/>
                <a:gd name="T46" fmla="*/ 3 w 63"/>
                <a:gd name="T47" fmla="*/ 66 h 106"/>
                <a:gd name="T48" fmla="*/ 2 w 63"/>
                <a:gd name="T49" fmla="*/ 66 h 106"/>
                <a:gd name="T50" fmla="*/ 1 w 63"/>
                <a:gd name="T51" fmla="*/ 65 h 106"/>
                <a:gd name="T52" fmla="*/ 1 w 63"/>
                <a:gd name="T53" fmla="*/ 65 h 106"/>
                <a:gd name="T54" fmla="*/ 1 w 63"/>
                <a:gd name="T55" fmla="*/ 65 h 106"/>
                <a:gd name="T56" fmla="*/ 0 w 63"/>
                <a:gd name="T57" fmla="*/ 65 h 106"/>
                <a:gd name="T58" fmla="*/ 1 w 63"/>
                <a:gd name="T59" fmla="*/ 66 h 106"/>
                <a:gd name="T60" fmla="*/ 2 w 63"/>
                <a:gd name="T61" fmla="*/ 66 h 106"/>
                <a:gd name="T62" fmla="*/ 3 w 63"/>
                <a:gd name="T63" fmla="*/ 67 h 106"/>
                <a:gd name="T64" fmla="*/ 4 w 63"/>
                <a:gd name="T65" fmla="*/ 67 h 106"/>
                <a:gd name="T66" fmla="*/ 5 w 63"/>
                <a:gd name="T67" fmla="*/ 68 h 106"/>
                <a:gd name="T68" fmla="*/ 6 w 63"/>
                <a:gd name="T69" fmla="*/ 68 h 106"/>
                <a:gd name="T70" fmla="*/ 7 w 63"/>
                <a:gd name="T71" fmla="*/ 68 h 106"/>
                <a:gd name="T72" fmla="*/ 8 w 63"/>
                <a:gd name="T73" fmla="*/ 68 h 106"/>
                <a:gd name="T74" fmla="*/ 7 w 63"/>
                <a:gd name="T75" fmla="*/ 60 h 106"/>
                <a:gd name="T76" fmla="*/ 7 w 63"/>
                <a:gd name="T77" fmla="*/ 51 h 106"/>
                <a:gd name="T78" fmla="*/ 10 w 63"/>
                <a:gd name="T79" fmla="*/ 40 h 106"/>
                <a:gd name="T80" fmla="*/ 14 w 63"/>
                <a:gd name="T81" fmla="*/ 30 h 10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3"/>
                <a:gd name="T124" fmla="*/ 0 h 106"/>
                <a:gd name="T125" fmla="*/ 63 w 63"/>
                <a:gd name="T126" fmla="*/ 106 h 10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3" h="106">
                  <a:moveTo>
                    <a:pt x="22" y="47"/>
                  </a:moveTo>
                  <a:lnTo>
                    <a:pt x="31" y="32"/>
                  </a:lnTo>
                  <a:lnTo>
                    <a:pt x="40" y="19"/>
                  </a:lnTo>
                  <a:lnTo>
                    <a:pt x="51" y="10"/>
                  </a:lnTo>
                  <a:lnTo>
                    <a:pt x="63" y="5"/>
                  </a:lnTo>
                  <a:lnTo>
                    <a:pt x="61" y="3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6" y="0"/>
                  </a:lnTo>
                  <a:lnTo>
                    <a:pt x="58" y="2"/>
                  </a:lnTo>
                  <a:lnTo>
                    <a:pt x="60" y="2"/>
                  </a:lnTo>
                  <a:lnTo>
                    <a:pt x="48" y="8"/>
                  </a:lnTo>
                  <a:lnTo>
                    <a:pt x="37" y="18"/>
                  </a:lnTo>
                  <a:lnTo>
                    <a:pt x="27" y="29"/>
                  </a:lnTo>
                  <a:lnTo>
                    <a:pt x="19" y="45"/>
                  </a:lnTo>
                  <a:lnTo>
                    <a:pt x="13" y="61"/>
                  </a:lnTo>
                  <a:lnTo>
                    <a:pt x="8" y="76"/>
                  </a:lnTo>
                  <a:lnTo>
                    <a:pt x="8" y="90"/>
                  </a:lnTo>
                  <a:lnTo>
                    <a:pt x="10" y="103"/>
                  </a:lnTo>
                  <a:lnTo>
                    <a:pt x="8" y="103"/>
                  </a:lnTo>
                  <a:lnTo>
                    <a:pt x="6" y="103"/>
                  </a:lnTo>
                  <a:lnTo>
                    <a:pt x="5" y="103"/>
                  </a:lnTo>
                  <a:lnTo>
                    <a:pt x="3" y="103"/>
                  </a:lnTo>
                  <a:lnTo>
                    <a:pt x="2" y="101"/>
                  </a:lnTo>
                  <a:lnTo>
                    <a:pt x="0" y="101"/>
                  </a:lnTo>
                  <a:lnTo>
                    <a:pt x="2" y="103"/>
                  </a:lnTo>
                  <a:lnTo>
                    <a:pt x="3" y="103"/>
                  </a:lnTo>
                  <a:lnTo>
                    <a:pt x="5" y="105"/>
                  </a:lnTo>
                  <a:lnTo>
                    <a:pt x="6" y="105"/>
                  </a:lnTo>
                  <a:lnTo>
                    <a:pt x="8" y="106"/>
                  </a:lnTo>
                  <a:lnTo>
                    <a:pt x="10" y="106"/>
                  </a:lnTo>
                  <a:lnTo>
                    <a:pt x="11" y="106"/>
                  </a:lnTo>
                  <a:lnTo>
                    <a:pt x="13" y="106"/>
                  </a:lnTo>
                  <a:lnTo>
                    <a:pt x="11" y="93"/>
                  </a:lnTo>
                  <a:lnTo>
                    <a:pt x="11" y="79"/>
                  </a:lnTo>
                  <a:lnTo>
                    <a:pt x="16" y="63"/>
                  </a:lnTo>
                  <a:lnTo>
                    <a:pt x="22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1" name="Freeform 63"/>
            <p:cNvSpPr>
              <a:spLocks noChangeAspect="1"/>
            </p:cNvSpPr>
            <p:nvPr/>
          </p:nvSpPr>
          <p:spPr bwMode="auto">
            <a:xfrm rot="10800000">
              <a:off x="7636" y="2103"/>
              <a:ext cx="9" cy="5"/>
            </a:xfrm>
            <a:custGeom>
              <a:avLst/>
              <a:gdLst>
                <a:gd name="T0" fmla="*/ 1 w 12"/>
                <a:gd name="T1" fmla="*/ 5 h 8"/>
                <a:gd name="T2" fmla="*/ 3 w 12"/>
                <a:gd name="T3" fmla="*/ 4 h 8"/>
                <a:gd name="T4" fmla="*/ 5 w 12"/>
                <a:gd name="T5" fmla="*/ 2 h 8"/>
                <a:gd name="T6" fmla="*/ 7 w 12"/>
                <a:gd name="T7" fmla="*/ 1 h 8"/>
                <a:gd name="T8" fmla="*/ 9 w 12"/>
                <a:gd name="T9" fmla="*/ 0 h 8"/>
                <a:gd name="T10" fmla="*/ 9 w 12"/>
                <a:gd name="T11" fmla="*/ 0 h 8"/>
                <a:gd name="T12" fmla="*/ 9 w 12"/>
                <a:gd name="T13" fmla="*/ 0 h 8"/>
                <a:gd name="T14" fmla="*/ 8 w 12"/>
                <a:gd name="T15" fmla="*/ 0 h 8"/>
                <a:gd name="T16" fmla="*/ 8 w 12"/>
                <a:gd name="T17" fmla="*/ 0 h 8"/>
                <a:gd name="T18" fmla="*/ 6 w 12"/>
                <a:gd name="T19" fmla="*/ 1 h 8"/>
                <a:gd name="T20" fmla="*/ 3 w 12"/>
                <a:gd name="T21" fmla="*/ 2 h 8"/>
                <a:gd name="T22" fmla="*/ 2 w 12"/>
                <a:gd name="T23" fmla="*/ 3 h 8"/>
                <a:gd name="T24" fmla="*/ 0 w 12"/>
                <a:gd name="T25" fmla="*/ 4 h 8"/>
                <a:gd name="T26" fmla="*/ 1 w 12"/>
                <a:gd name="T27" fmla="*/ 5 h 8"/>
                <a:gd name="T28" fmla="*/ 1 w 12"/>
                <a:gd name="T29" fmla="*/ 5 h 8"/>
                <a:gd name="T30" fmla="*/ 1 w 12"/>
                <a:gd name="T31" fmla="*/ 5 h 8"/>
                <a:gd name="T32" fmla="*/ 1 w 12"/>
                <a:gd name="T33" fmla="*/ 5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"/>
                <a:gd name="T52" fmla="*/ 0 h 8"/>
                <a:gd name="T53" fmla="*/ 12 w 12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" h="8">
                  <a:moveTo>
                    <a:pt x="1" y="8"/>
                  </a:moveTo>
                  <a:lnTo>
                    <a:pt x="4" y="6"/>
                  </a:lnTo>
                  <a:lnTo>
                    <a:pt x="6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3" y="5"/>
                  </a:lnTo>
                  <a:lnTo>
                    <a:pt x="0" y="6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Freeform 64"/>
            <p:cNvSpPr>
              <a:spLocks noChangeAspect="1"/>
            </p:cNvSpPr>
            <p:nvPr/>
          </p:nvSpPr>
          <p:spPr bwMode="auto">
            <a:xfrm rot="10800000">
              <a:off x="6724" y="1671"/>
              <a:ext cx="204" cy="83"/>
            </a:xfrm>
            <a:custGeom>
              <a:avLst/>
              <a:gdLst>
                <a:gd name="T0" fmla="*/ 30 w 321"/>
                <a:gd name="T1" fmla="*/ 6 h 129"/>
                <a:gd name="T2" fmla="*/ 36 w 321"/>
                <a:gd name="T3" fmla="*/ 6 h 129"/>
                <a:gd name="T4" fmla="*/ 42 w 321"/>
                <a:gd name="T5" fmla="*/ 6 h 129"/>
                <a:gd name="T6" fmla="*/ 50 w 321"/>
                <a:gd name="T7" fmla="*/ 8 h 129"/>
                <a:gd name="T8" fmla="*/ 57 w 321"/>
                <a:gd name="T9" fmla="*/ 10 h 129"/>
                <a:gd name="T10" fmla="*/ 64 w 321"/>
                <a:gd name="T11" fmla="*/ 12 h 129"/>
                <a:gd name="T12" fmla="*/ 71 w 321"/>
                <a:gd name="T13" fmla="*/ 15 h 129"/>
                <a:gd name="T14" fmla="*/ 78 w 321"/>
                <a:gd name="T15" fmla="*/ 17 h 129"/>
                <a:gd name="T16" fmla="*/ 84 w 321"/>
                <a:gd name="T17" fmla="*/ 20 h 129"/>
                <a:gd name="T18" fmla="*/ 168 w 321"/>
                <a:gd name="T19" fmla="*/ 59 h 129"/>
                <a:gd name="T20" fmla="*/ 173 w 321"/>
                <a:gd name="T21" fmla="*/ 60 h 129"/>
                <a:gd name="T22" fmla="*/ 178 w 321"/>
                <a:gd name="T23" fmla="*/ 64 h 129"/>
                <a:gd name="T24" fmla="*/ 184 w 321"/>
                <a:gd name="T25" fmla="*/ 66 h 129"/>
                <a:gd name="T26" fmla="*/ 189 w 321"/>
                <a:gd name="T27" fmla="*/ 69 h 129"/>
                <a:gd name="T28" fmla="*/ 193 w 321"/>
                <a:gd name="T29" fmla="*/ 73 h 129"/>
                <a:gd name="T30" fmla="*/ 196 w 321"/>
                <a:gd name="T31" fmla="*/ 76 h 129"/>
                <a:gd name="T32" fmla="*/ 201 w 321"/>
                <a:gd name="T33" fmla="*/ 80 h 129"/>
                <a:gd name="T34" fmla="*/ 203 w 321"/>
                <a:gd name="T35" fmla="*/ 83 h 129"/>
                <a:gd name="T36" fmla="*/ 204 w 321"/>
                <a:gd name="T37" fmla="*/ 83 h 129"/>
                <a:gd name="T38" fmla="*/ 201 w 321"/>
                <a:gd name="T39" fmla="*/ 79 h 129"/>
                <a:gd name="T40" fmla="*/ 199 w 321"/>
                <a:gd name="T41" fmla="*/ 75 h 129"/>
                <a:gd name="T42" fmla="*/ 193 w 321"/>
                <a:gd name="T43" fmla="*/ 71 h 129"/>
                <a:gd name="T44" fmla="*/ 186 w 321"/>
                <a:gd name="T45" fmla="*/ 66 h 129"/>
                <a:gd name="T46" fmla="*/ 178 w 321"/>
                <a:gd name="T47" fmla="*/ 62 h 129"/>
                <a:gd name="T48" fmla="*/ 170 w 321"/>
                <a:gd name="T49" fmla="*/ 59 h 129"/>
                <a:gd name="T50" fmla="*/ 163 w 321"/>
                <a:gd name="T51" fmla="*/ 55 h 129"/>
                <a:gd name="T52" fmla="*/ 157 w 321"/>
                <a:gd name="T53" fmla="*/ 52 h 129"/>
                <a:gd name="T54" fmla="*/ 76 w 321"/>
                <a:gd name="T55" fmla="*/ 15 h 129"/>
                <a:gd name="T56" fmla="*/ 70 w 321"/>
                <a:gd name="T57" fmla="*/ 13 h 129"/>
                <a:gd name="T58" fmla="*/ 64 w 321"/>
                <a:gd name="T59" fmla="*/ 11 h 129"/>
                <a:gd name="T60" fmla="*/ 57 w 321"/>
                <a:gd name="T61" fmla="*/ 8 h 129"/>
                <a:gd name="T62" fmla="*/ 50 w 321"/>
                <a:gd name="T63" fmla="*/ 6 h 129"/>
                <a:gd name="T64" fmla="*/ 42 w 321"/>
                <a:gd name="T65" fmla="*/ 6 h 129"/>
                <a:gd name="T66" fmla="*/ 35 w 321"/>
                <a:gd name="T67" fmla="*/ 3 h 129"/>
                <a:gd name="T68" fmla="*/ 29 w 321"/>
                <a:gd name="T69" fmla="*/ 3 h 129"/>
                <a:gd name="T70" fmla="*/ 24 w 321"/>
                <a:gd name="T71" fmla="*/ 3 h 129"/>
                <a:gd name="T72" fmla="*/ 1 w 321"/>
                <a:gd name="T73" fmla="*/ 0 h 129"/>
                <a:gd name="T74" fmla="*/ 0 w 321"/>
                <a:gd name="T75" fmla="*/ 0 h 129"/>
                <a:gd name="T76" fmla="*/ 3 w 321"/>
                <a:gd name="T77" fmla="*/ 1 h 129"/>
                <a:gd name="T78" fmla="*/ 6 w 321"/>
                <a:gd name="T79" fmla="*/ 3 h 129"/>
                <a:gd name="T80" fmla="*/ 13 w 321"/>
                <a:gd name="T81" fmla="*/ 3 h 129"/>
                <a:gd name="T82" fmla="*/ 18 w 321"/>
                <a:gd name="T83" fmla="*/ 3 h 129"/>
                <a:gd name="T84" fmla="*/ 24 w 321"/>
                <a:gd name="T85" fmla="*/ 5 h 129"/>
                <a:gd name="T86" fmla="*/ 28 w 321"/>
                <a:gd name="T87" fmla="*/ 6 h 129"/>
                <a:gd name="T88" fmla="*/ 30 w 321"/>
                <a:gd name="T89" fmla="*/ 6 h 12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21"/>
                <a:gd name="T136" fmla="*/ 0 h 129"/>
                <a:gd name="T137" fmla="*/ 321 w 321"/>
                <a:gd name="T138" fmla="*/ 129 h 12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21" h="129">
                  <a:moveTo>
                    <a:pt x="47" y="9"/>
                  </a:moveTo>
                  <a:lnTo>
                    <a:pt x="57" y="9"/>
                  </a:lnTo>
                  <a:lnTo>
                    <a:pt x="66" y="10"/>
                  </a:lnTo>
                  <a:lnTo>
                    <a:pt x="78" y="13"/>
                  </a:lnTo>
                  <a:lnTo>
                    <a:pt x="89" y="15"/>
                  </a:lnTo>
                  <a:lnTo>
                    <a:pt x="100" y="18"/>
                  </a:lnTo>
                  <a:lnTo>
                    <a:pt x="111" y="23"/>
                  </a:lnTo>
                  <a:lnTo>
                    <a:pt x="123" y="26"/>
                  </a:lnTo>
                  <a:lnTo>
                    <a:pt x="132" y="31"/>
                  </a:lnTo>
                  <a:lnTo>
                    <a:pt x="264" y="91"/>
                  </a:lnTo>
                  <a:lnTo>
                    <a:pt x="272" y="94"/>
                  </a:lnTo>
                  <a:lnTo>
                    <a:pt x="280" y="99"/>
                  </a:lnTo>
                  <a:lnTo>
                    <a:pt x="289" y="103"/>
                  </a:lnTo>
                  <a:lnTo>
                    <a:pt x="297" y="108"/>
                  </a:lnTo>
                  <a:lnTo>
                    <a:pt x="303" y="113"/>
                  </a:lnTo>
                  <a:lnTo>
                    <a:pt x="309" y="118"/>
                  </a:lnTo>
                  <a:lnTo>
                    <a:pt x="316" y="124"/>
                  </a:lnTo>
                  <a:lnTo>
                    <a:pt x="319" y="129"/>
                  </a:lnTo>
                  <a:lnTo>
                    <a:pt x="321" y="129"/>
                  </a:lnTo>
                  <a:lnTo>
                    <a:pt x="317" y="123"/>
                  </a:lnTo>
                  <a:lnTo>
                    <a:pt x="313" y="116"/>
                  </a:lnTo>
                  <a:lnTo>
                    <a:pt x="303" y="110"/>
                  </a:lnTo>
                  <a:lnTo>
                    <a:pt x="292" y="103"/>
                  </a:lnTo>
                  <a:lnTo>
                    <a:pt x="280" y="97"/>
                  </a:lnTo>
                  <a:lnTo>
                    <a:pt x="268" y="91"/>
                  </a:lnTo>
                  <a:lnTo>
                    <a:pt x="256" y="86"/>
                  </a:lnTo>
                  <a:lnTo>
                    <a:pt x="247" y="81"/>
                  </a:lnTo>
                  <a:lnTo>
                    <a:pt x="119" y="23"/>
                  </a:lnTo>
                  <a:lnTo>
                    <a:pt x="110" y="20"/>
                  </a:lnTo>
                  <a:lnTo>
                    <a:pt x="100" y="17"/>
                  </a:lnTo>
                  <a:lnTo>
                    <a:pt x="89" y="13"/>
                  </a:lnTo>
                  <a:lnTo>
                    <a:pt x="78" y="10"/>
                  </a:lnTo>
                  <a:lnTo>
                    <a:pt x="66" y="9"/>
                  </a:lnTo>
                  <a:lnTo>
                    <a:pt x="55" y="5"/>
                  </a:lnTo>
                  <a:lnTo>
                    <a:pt x="45" y="5"/>
                  </a:lnTo>
                  <a:lnTo>
                    <a:pt x="37" y="4"/>
                  </a:lnTo>
                  <a:lnTo>
                    <a:pt x="2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10" y="4"/>
                  </a:lnTo>
                  <a:lnTo>
                    <a:pt x="20" y="4"/>
                  </a:lnTo>
                  <a:lnTo>
                    <a:pt x="29" y="5"/>
                  </a:lnTo>
                  <a:lnTo>
                    <a:pt x="37" y="7"/>
                  </a:lnTo>
                  <a:lnTo>
                    <a:pt x="44" y="9"/>
                  </a:lnTo>
                  <a:lnTo>
                    <a:pt x="47" y="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3" name="Freeform 65"/>
            <p:cNvSpPr>
              <a:spLocks noChangeAspect="1"/>
            </p:cNvSpPr>
            <p:nvPr/>
          </p:nvSpPr>
          <p:spPr bwMode="auto">
            <a:xfrm rot="10800000">
              <a:off x="6738" y="1627"/>
              <a:ext cx="171" cy="90"/>
            </a:xfrm>
            <a:custGeom>
              <a:avLst/>
              <a:gdLst>
                <a:gd name="T0" fmla="*/ 171 w 268"/>
                <a:gd name="T1" fmla="*/ 90 h 142"/>
                <a:gd name="T2" fmla="*/ 171 w 268"/>
                <a:gd name="T3" fmla="*/ 89 h 142"/>
                <a:gd name="T4" fmla="*/ 0 w 268"/>
                <a:gd name="T5" fmla="*/ 0 h 142"/>
                <a:gd name="T6" fmla="*/ 0 w 268"/>
                <a:gd name="T7" fmla="*/ 1 h 142"/>
                <a:gd name="T8" fmla="*/ 171 w 268"/>
                <a:gd name="T9" fmla="*/ 90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8"/>
                <a:gd name="T16" fmla="*/ 0 h 142"/>
                <a:gd name="T17" fmla="*/ 268 w 268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8" h="142">
                  <a:moveTo>
                    <a:pt x="268" y="142"/>
                  </a:moveTo>
                  <a:lnTo>
                    <a:pt x="268" y="14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68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4" name="Freeform 66"/>
            <p:cNvSpPr>
              <a:spLocks noChangeAspect="1"/>
            </p:cNvSpPr>
            <p:nvPr/>
          </p:nvSpPr>
          <p:spPr bwMode="auto">
            <a:xfrm rot="10800000">
              <a:off x="7419" y="2018"/>
              <a:ext cx="18" cy="11"/>
            </a:xfrm>
            <a:custGeom>
              <a:avLst/>
              <a:gdLst>
                <a:gd name="T0" fmla="*/ 16 w 27"/>
                <a:gd name="T1" fmla="*/ 9 h 16"/>
                <a:gd name="T2" fmla="*/ 17 w 27"/>
                <a:gd name="T3" fmla="*/ 8 h 16"/>
                <a:gd name="T4" fmla="*/ 18 w 27"/>
                <a:gd name="T5" fmla="*/ 6 h 16"/>
                <a:gd name="T6" fmla="*/ 18 w 27"/>
                <a:gd name="T7" fmla="*/ 6 h 16"/>
                <a:gd name="T8" fmla="*/ 18 w 27"/>
                <a:gd name="T9" fmla="*/ 4 h 16"/>
                <a:gd name="T10" fmla="*/ 18 w 27"/>
                <a:gd name="T11" fmla="*/ 4 h 16"/>
                <a:gd name="T12" fmla="*/ 18 w 27"/>
                <a:gd name="T13" fmla="*/ 4 h 16"/>
                <a:gd name="T14" fmla="*/ 18 w 27"/>
                <a:gd name="T15" fmla="*/ 4 h 16"/>
                <a:gd name="T16" fmla="*/ 17 w 27"/>
                <a:gd name="T17" fmla="*/ 3 h 16"/>
                <a:gd name="T18" fmla="*/ 14 w 27"/>
                <a:gd name="T19" fmla="*/ 1 h 16"/>
                <a:gd name="T20" fmla="*/ 12 w 27"/>
                <a:gd name="T21" fmla="*/ 0 h 16"/>
                <a:gd name="T22" fmla="*/ 11 w 27"/>
                <a:gd name="T23" fmla="*/ 0 h 16"/>
                <a:gd name="T24" fmla="*/ 11 w 27"/>
                <a:gd name="T25" fmla="*/ 0 h 16"/>
                <a:gd name="T26" fmla="*/ 5 w 27"/>
                <a:gd name="T27" fmla="*/ 4 h 16"/>
                <a:gd name="T28" fmla="*/ 2 w 27"/>
                <a:gd name="T29" fmla="*/ 6 h 16"/>
                <a:gd name="T30" fmla="*/ 0 w 27"/>
                <a:gd name="T31" fmla="*/ 10 h 16"/>
                <a:gd name="T32" fmla="*/ 0 w 27"/>
                <a:gd name="T33" fmla="*/ 11 h 16"/>
                <a:gd name="T34" fmla="*/ 3 w 27"/>
                <a:gd name="T35" fmla="*/ 11 h 16"/>
                <a:gd name="T36" fmla="*/ 9 w 27"/>
                <a:gd name="T37" fmla="*/ 11 h 16"/>
                <a:gd name="T38" fmla="*/ 13 w 27"/>
                <a:gd name="T39" fmla="*/ 10 h 16"/>
                <a:gd name="T40" fmla="*/ 16 w 27"/>
                <a:gd name="T41" fmla="*/ 9 h 1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7"/>
                <a:gd name="T64" fmla="*/ 0 h 16"/>
                <a:gd name="T65" fmla="*/ 27 w 27"/>
                <a:gd name="T66" fmla="*/ 16 h 1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7" h="16">
                  <a:moveTo>
                    <a:pt x="24" y="13"/>
                  </a:moveTo>
                  <a:lnTo>
                    <a:pt x="26" y="11"/>
                  </a:lnTo>
                  <a:lnTo>
                    <a:pt x="27" y="9"/>
                  </a:lnTo>
                  <a:lnTo>
                    <a:pt x="27" y="8"/>
                  </a:lnTo>
                  <a:lnTo>
                    <a:pt x="27" y="6"/>
                  </a:lnTo>
                  <a:lnTo>
                    <a:pt x="26" y="5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8" y="6"/>
                  </a:lnTo>
                  <a:lnTo>
                    <a:pt x="3" y="9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5" y="16"/>
                  </a:lnTo>
                  <a:lnTo>
                    <a:pt x="13" y="16"/>
                  </a:lnTo>
                  <a:lnTo>
                    <a:pt x="19" y="14"/>
                  </a:lnTo>
                  <a:lnTo>
                    <a:pt x="24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5" name="Freeform 67"/>
            <p:cNvSpPr>
              <a:spLocks noChangeAspect="1"/>
            </p:cNvSpPr>
            <p:nvPr/>
          </p:nvSpPr>
          <p:spPr bwMode="auto">
            <a:xfrm rot="10800000">
              <a:off x="7393" y="2004"/>
              <a:ext cx="18" cy="9"/>
            </a:xfrm>
            <a:custGeom>
              <a:avLst/>
              <a:gdLst>
                <a:gd name="T0" fmla="*/ 16 w 27"/>
                <a:gd name="T1" fmla="*/ 7 h 14"/>
                <a:gd name="T2" fmla="*/ 17 w 27"/>
                <a:gd name="T3" fmla="*/ 6 h 14"/>
                <a:gd name="T4" fmla="*/ 18 w 27"/>
                <a:gd name="T5" fmla="*/ 5 h 14"/>
                <a:gd name="T6" fmla="*/ 18 w 27"/>
                <a:gd name="T7" fmla="*/ 5 h 14"/>
                <a:gd name="T8" fmla="*/ 18 w 27"/>
                <a:gd name="T9" fmla="*/ 4 h 14"/>
                <a:gd name="T10" fmla="*/ 18 w 27"/>
                <a:gd name="T11" fmla="*/ 4 h 14"/>
                <a:gd name="T12" fmla="*/ 18 w 27"/>
                <a:gd name="T13" fmla="*/ 4 h 14"/>
                <a:gd name="T14" fmla="*/ 18 w 27"/>
                <a:gd name="T15" fmla="*/ 4 h 14"/>
                <a:gd name="T16" fmla="*/ 17 w 27"/>
                <a:gd name="T17" fmla="*/ 3 h 14"/>
                <a:gd name="T18" fmla="*/ 14 w 27"/>
                <a:gd name="T19" fmla="*/ 1 h 14"/>
                <a:gd name="T20" fmla="*/ 11 w 27"/>
                <a:gd name="T21" fmla="*/ 0 h 14"/>
                <a:gd name="T22" fmla="*/ 11 w 27"/>
                <a:gd name="T23" fmla="*/ 0 h 14"/>
                <a:gd name="T24" fmla="*/ 11 w 27"/>
                <a:gd name="T25" fmla="*/ 0 h 14"/>
                <a:gd name="T26" fmla="*/ 5 w 27"/>
                <a:gd name="T27" fmla="*/ 3 h 14"/>
                <a:gd name="T28" fmla="*/ 2 w 27"/>
                <a:gd name="T29" fmla="*/ 6 h 14"/>
                <a:gd name="T30" fmla="*/ 0 w 27"/>
                <a:gd name="T31" fmla="*/ 8 h 14"/>
                <a:gd name="T32" fmla="*/ 0 w 27"/>
                <a:gd name="T33" fmla="*/ 9 h 14"/>
                <a:gd name="T34" fmla="*/ 3 w 27"/>
                <a:gd name="T35" fmla="*/ 9 h 14"/>
                <a:gd name="T36" fmla="*/ 9 w 27"/>
                <a:gd name="T37" fmla="*/ 9 h 14"/>
                <a:gd name="T38" fmla="*/ 13 w 27"/>
                <a:gd name="T39" fmla="*/ 8 h 14"/>
                <a:gd name="T40" fmla="*/ 16 w 27"/>
                <a:gd name="T41" fmla="*/ 7 h 1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7"/>
                <a:gd name="T64" fmla="*/ 0 h 14"/>
                <a:gd name="T65" fmla="*/ 27 w 27"/>
                <a:gd name="T66" fmla="*/ 14 h 1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7" h="14">
                  <a:moveTo>
                    <a:pt x="24" y="11"/>
                  </a:moveTo>
                  <a:lnTo>
                    <a:pt x="26" y="9"/>
                  </a:lnTo>
                  <a:lnTo>
                    <a:pt x="27" y="8"/>
                  </a:lnTo>
                  <a:lnTo>
                    <a:pt x="27" y="6"/>
                  </a:lnTo>
                  <a:lnTo>
                    <a:pt x="26" y="5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8" y="5"/>
                  </a:lnTo>
                  <a:lnTo>
                    <a:pt x="3" y="9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5" y="14"/>
                  </a:lnTo>
                  <a:lnTo>
                    <a:pt x="13" y="14"/>
                  </a:lnTo>
                  <a:lnTo>
                    <a:pt x="19" y="13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Freeform 68"/>
            <p:cNvSpPr>
              <a:spLocks noChangeAspect="1"/>
            </p:cNvSpPr>
            <p:nvPr/>
          </p:nvSpPr>
          <p:spPr bwMode="auto">
            <a:xfrm rot="10800000">
              <a:off x="7365" y="1991"/>
              <a:ext cx="17" cy="8"/>
            </a:xfrm>
            <a:custGeom>
              <a:avLst/>
              <a:gdLst>
                <a:gd name="T0" fmla="*/ 15 w 26"/>
                <a:gd name="T1" fmla="*/ 7 h 13"/>
                <a:gd name="T2" fmla="*/ 16 w 26"/>
                <a:gd name="T3" fmla="*/ 7 h 13"/>
                <a:gd name="T4" fmla="*/ 17 w 26"/>
                <a:gd name="T5" fmla="*/ 6 h 13"/>
                <a:gd name="T6" fmla="*/ 17 w 26"/>
                <a:gd name="T7" fmla="*/ 5 h 13"/>
                <a:gd name="T8" fmla="*/ 17 w 26"/>
                <a:gd name="T9" fmla="*/ 4 h 13"/>
                <a:gd name="T10" fmla="*/ 17 w 26"/>
                <a:gd name="T11" fmla="*/ 4 h 13"/>
                <a:gd name="T12" fmla="*/ 17 w 26"/>
                <a:gd name="T13" fmla="*/ 4 h 13"/>
                <a:gd name="T14" fmla="*/ 17 w 26"/>
                <a:gd name="T15" fmla="*/ 4 h 13"/>
                <a:gd name="T16" fmla="*/ 16 w 26"/>
                <a:gd name="T17" fmla="*/ 3 h 13"/>
                <a:gd name="T18" fmla="*/ 13 w 26"/>
                <a:gd name="T19" fmla="*/ 1 h 13"/>
                <a:gd name="T20" fmla="*/ 12 w 26"/>
                <a:gd name="T21" fmla="*/ 0 h 13"/>
                <a:gd name="T22" fmla="*/ 10 w 26"/>
                <a:gd name="T23" fmla="*/ 0 h 13"/>
                <a:gd name="T24" fmla="*/ 10 w 26"/>
                <a:gd name="T25" fmla="*/ 0 h 13"/>
                <a:gd name="T26" fmla="*/ 5 w 26"/>
                <a:gd name="T27" fmla="*/ 3 h 13"/>
                <a:gd name="T28" fmla="*/ 2 w 26"/>
                <a:gd name="T29" fmla="*/ 5 h 13"/>
                <a:gd name="T30" fmla="*/ 0 w 26"/>
                <a:gd name="T31" fmla="*/ 7 h 13"/>
                <a:gd name="T32" fmla="*/ 0 w 26"/>
                <a:gd name="T33" fmla="*/ 8 h 13"/>
                <a:gd name="T34" fmla="*/ 3 w 26"/>
                <a:gd name="T35" fmla="*/ 8 h 13"/>
                <a:gd name="T36" fmla="*/ 8 w 26"/>
                <a:gd name="T37" fmla="*/ 8 h 13"/>
                <a:gd name="T38" fmla="*/ 12 w 26"/>
                <a:gd name="T39" fmla="*/ 8 h 13"/>
                <a:gd name="T40" fmla="*/ 15 w 26"/>
                <a:gd name="T41" fmla="*/ 7 h 1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"/>
                <a:gd name="T64" fmla="*/ 0 h 13"/>
                <a:gd name="T65" fmla="*/ 26 w 26"/>
                <a:gd name="T66" fmla="*/ 13 h 1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" h="13">
                  <a:moveTo>
                    <a:pt x="23" y="11"/>
                  </a:moveTo>
                  <a:lnTo>
                    <a:pt x="24" y="11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6" y="6"/>
                  </a:lnTo>
                  <a:lnTo>
                    <a:pt x="24" y="5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8" y="5"/>
                  </a:lnTo>
                  <a:lnTo>
                    <a:pt x="3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5" y="13"/>
                  </a:lnTo>
                  <a:lnTo>
                    <a:pt x="12" y="13"/>
                  </a:lnTo>
                  <a:lnTo>
                    <a:pt x="18" y="13"/>
                  </a:lnTo>
                  <a:lnTo>
                    <a:pt x="23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7" name="Freeform 69"/>
            <p:cNvSpPr>
              <a:spLocks noChangeAspect="1"/>
            </p:cNvSpPr>
            <p:nvPr/>
          </p:nvSpPr>
          <p:spPr bwMode="auto">
            <a:xfrm rot="10800000">
              <a:off x="7524" y="2075"/>
              <a:ext cx="20" cy="15"/>
            </a:xfrm>
            <a:custGeom>
              <a:avLst/>
              <a:gdLst>
                <a:gd name="T0" fmla="*/ 17 w 32"/>
                <a:gd name="T1" fmla="*/ 9 h 24"/>
                <a:gd name="T2" fmla="*/ 19 w 32"/>
                <a:gd name="T3" fmla="*/ 8 h 24"/>
                <a:gd name="T4" fmla="*/ 20 w 32"/>
                <a:gd name="T5" fmla="*/ 6 h 24"/>
                <a:gd name="T6" fmla="*/ 20 w 32"/>
                <a:gd name="T7" fmla="*/ 5 h 24"/>
                <a:gd name="T8" fmla="*/ 20 w 32"/>
                <a:gd name="T9" fmla="*/ 4 h 24"/>
                <a:gd name="T10" fmla="*/ 20 w 32"/>
                <a:gd name="T11" fmla="*/ 4 h 24"/>
                <a:gd name="T12" fmla="*/ 20 w 32"/>
                <a:gd name="T13" fmla="*/ 4 h 24"/>
                <a:gd name="T14" fmla="*/ 20 w 32"/>
                <a:gd name="T15" fmla="*/ 4 h 24"/>
                <a:gd name="T16" fmla="*/ 19 w 32"/>
                <a:gd name="T17" fmla="*/ 3 h 24"/>
                <a:gd name="T18" fmla="*/ 16 w 32"/>
                <a:gd name="T19" fmla="*/ 1 h 24"/>
                <a:gd name="T20" fmla="*/ 14 w 32"/>
                <a:gd name="T21" fmla="*/ 0 h 24"/>
                <a:gd name="T22" fmla="*/ 13 w 32"/>
                <a:gd name="T23" fmla="*/ 0 h 24"/>
                <a:gd name="T24" fmla="*/ 13 w 32"/>
                <a:gd name="T25" fmla="*/ 0 h 24"/>
                <a:gd name="T26" fmla="*/ 7 w 32"/>
                <a:gd name="T27" fmla="*/ 5 h 24"/>
                <a:gd name="T28" fmla="*/ 2 w 32"/>
                <a:gd name="T29" fmla="*/ 10 h 24"/>
                <a:gd name="T30" fmla="*/ 0 w 32"/>
                <a:gd name="T31" fmla="*/ 13 h 24"/>
                <a:gd name="T32" fmla="*/ 0 w 32"/>
                <a:gd name="T33" fmla="*/ 15 h 24"/>
                <a:gd name="T34" fmla="*/ 3 w 32"/>
                <a:gd name="T35" fmla="*/ 15 h 24"/>
                <a:gd name="T36" fmla="*/ 8 w 32"/>
                <a:gd name="T37" fmla="*/ 13 h 24"/>
                <a:gd name="T38" fmla="*/ 13 w 32"/>
                <a:gd name="T39" fmla="*/ 11 h 24"/>
                <a:gd name="T40" fmla="*/ 17 w 32"/>
                <a:gd name="T41" fmla="*/ 9 h 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"/>
                <a:gd name="T64" fmla="*/ 0 h 24"/>
                <a:gd name="T65" fmla="*/ 32 w 32"/>
                <a:gd name="T66" fmla="*/ 24 h 2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" h="24">
                  <a:moveTo>
                    <a:pt x="27" y="15"/>
                  </a:moveTo>
                  <a:lnTo>
                    <a:pt x="30" y="13"/>
                  </a:lnTo>
                  <a:lnTo>
                    <a:pt x="32" y="10"/>
                  </a:lnTo>
                  <a:lnTo>
                    <a:pt x="32" y="8"/>
                  </a:lnTo>
                  <a:lnTo>
                    <a:pt x="32" y="7"/>
                  </a:lnTo>
                  <a:lnTo>
                    <a:pt x="30" y="5"/>
                  </a:lnTo>
                  <a:lnTo>
                    <a:pt x="26" y="2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1" y="8"/>
                  </a:lnTo>
                  <a:lnTo>
                    <a:pt x="3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5" y="24"/>
                  </a:lnTo>
                  <a:lnTo>
                    <a:pt x="13" y="21"/>
                  </a:lnTo>
                  <a:lnTo>
                    <a:pt x="21" y="18"/>
                  </a:lnTo>
                  <a:lnTo>
                    <a:pt x="27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8" name="Freeform 70"/>
            <p:cNvSpPr>
              <a:spLocks noChangeAspect="1"/>
            </p:cNvSpPr>
            <p:nvPr/>
          </p:nvSpPr>
          <p:spPr bwMode="auto">
            <a:xfrm rot="10800000">
              <a:off x="7496" y="2061"/>
              <a:ext cx="21" cy="15"/>
            </a:xfrm>
            <a:custGeom>
              <a:avLst/>
              <a:gdLst>
                <a:gd name="T0" fmla="*/ 18 w 32"/>
                <a:gd name="T1" fmla="*/ 10 h 24"/>
                <a:gd name="T2" fmla="*/ 20 w 32"/>
                <a:gd name="T3" fmla="*/ 8 h 24"/>
                <a:gd name="T4" fmla="*/ 21 w 32"/>
                <a:gd name="T5" fmla="*/ 7 h 24"/>
                <a:gd name="T6" fmla="*/ 21 w 32"/>
                <a:gd name="T7" fmla="*/ 5 h 24"/>
                <a:gd name="T8" fmla="*/ 21 w 32"/>
                <a:gd name="T9" fmla="*/ 4 h 24"/>
                <a:gd name="T10" fmla="*/ 21 w 32"/>
                <a:gd name="T11" fmla="*/ 4 h 24"/>
                <a:gd name="T12" fmla="*/ 21 w 32"/>
                <a:gd name="T13" fmla="*/ 4 h 24"/>
                <a:gd name="T14" fmla="*/ 21 w 32"/>
                <a:gd name="T15" fmla="*/ 4 h 24"/>
                <a:gd name="T16" fmla="*/ 20 w 32"/>
                <a:gd name="T17" fmla="*/ 4 h 24"/>
                <a:gd name="T18" fmla="*/ 17 w 32"/>
                <a:gd name="T19" fmla="*/ 2 h 24"/>
                <a:gd name="T20" fmla="*/ 14 w 32"/>
                <a:gd name="T21" fmla="*/ 0 h 24"/>
                <a:gd name="T22" fmla="*/ 14 w 32"/>
                <a:gd name="T23" fmla="*/ 0 h 24"/>
                <a:gd name="T24" fmla="*/ 14 w 32"/>
                <a:gd name="T25" fmla="*/ 0 h 24"/>
                <a:gd name="T26" fmla="*/ 7 w 32"/>
                <a:gd name="T27" fmla="*/ 5 h 24"/>
                <a:gd name="T28" fmla="*/ 2 w 32"/>
                <a:gd name="T29" fmla="*/ 10 h 24"/>
                <a:gd name="T30" fmla="*/ 0 w 32"/>
                <a:gd name="T31" fmla="*/ 13 h 24"/>
                <a:gd name="T32" fmla="*/ 0 w 32"/>
                <a:gd name="T33" fmla="*/ 15 h 24"/>
                <a:gd name="T34" fmla="*/ 3 w 32"/>
                <a:gd name="T35" fmla="*/ 15 h 24"/>
                <a:gd name="T36" fmla="*/ 9 w 32"/>
                <a:gd name="T37" fmla="*/ 13 h 24"/>
                <a:gd name="T38" fmla="*/ 14 w 32"/>
                <a:gd name="T39" fmla="*/ 11 h 24"/>
                <a:gd name="T40" fmla="*/ 18 w 32"/>
                <a:gd name="T41" fmla="*/ 10 h 2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"/>
                <a:gd name="T64" fmla="*/ 0 h 24"/>
                <a:gd name="T65" fmla="*/ 32 w 32"/>
                <a:gd name="T66" fmla="*/ 24 h 2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" h="24">
                  <a:moveTo>
                    <a:pt x="27" y="16"/>
                  </a:moveTo>
                  <a:lnTo>
                    <a:pt x="30" y="13"/>
                  </a:lnTo>
                  <a:lnTo>
                    <a:pt x="32" y="11"/>
                  </a:lnTo>
                  <a:lnTo>
                    <a:pt x="32" y="8"/>
                  </a:lnTo>
                  <a:lnTo>
                    <a:pt x="32" y="6"/>
                  </a:lnTo>
                  <a:lnTo>
                    <a:pt x="30" y="6"/>
                  </a:lnTo>
                  <a:lnTo>
                    <a:pt x="26" y="3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1" y="8"/>
                  </a:lnTo>
                  <a:lnTo>
                    <a:pt x="3" y="16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5" y="24"/>
                  </a:lnTo>
                  <a:lnTo>
                    <a:pt x="13" y="21"/>
                  </a:lnTo>
                  <a:lnTo>
                    <a:pt x="21" y="17"/>
                  </a:lnTo>
                  <a:lnTo>
                    <a:pt x="27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9" name="Freeform 71"/>
            <p:cNvSpPr>
              <a:spLocks noChangeAspect="1"/>
            </p:cNvSpPr>
            <p:nvPr/>
          </p:nvSpPr>
          <p:spPr bwMode="auto">
            <a:xfrm rot="10800000">
              <a:off x="7469" y="2047"/>
              <a:ext cx="19" cy="13"/>
            </a:xfrm>
            <a:custGeom>
              <a:avLst/>
              <a:gdLst>
                <a:gd name="T0" fmla="*/ 17 w 31"/>
                <a:gd name="T1" fmla="*/ 9 h 21"/>
                <a:gd name="T2" fmla="*/ 18 w 31"/>
                <a:gd name="T3" fmla="*/ 8 h 21"/>
                <a:gd name="T4" fmla="*/ 19 w 31"/>
                <a:gd name="T5" fmla="*/ 6 h 21"/>
                <a:gd name="T6" fmla="*/ 19 w 31"/>
                <a:gd name="T7" fmla="*/ 5 h 21"/>
                <a:gd name="T8" fmla="*/ 19 w 31"/>
                <a:gd name="T9" fmla="*/ 4 h 21"/>
                <a:gd name="T10" fmla="*/ 19 w 31"/>
                <a:gd name="T11" fmla="*/ 4 h 21"/>
                <a:gd name="T12" fmla="*/ 19 w 31"/>
                <a:gd name="T13" fmla="*/ 4 h 21"/>
                <a:gd name="T14" fmla="*/ 19 w 31"/>
                <a:gd name="T15" fmla="*/ 4 h 21"/>
                <a:gd name="T16" fmla="*/ 18 w 31"/>
                <a:gd name="T17" fmla="*/ 3 h 21"/>
                <a:gd name="T18" fmla="*/ 15 w 31"/>
                <a:gd name="T19" fmla="*/ 1 h 21"/>
                <a:gd name="T20" fmla="*/ 13 w 31"/>
                <a:gd name="T21" fmla="*/ 0 h 21"/>
                <a:gd name="T22" fmla="*/ 12 w 31"/>
                <a:gd name="T23" fmla="*/ 0 h 21"/>
                <a:gd name="T24" fmla="*/ 12 w 31"/>
                <a:gd name="T25" fmla="*/ 0 h 21"/>
                <a:gd name="T26" fmla="*/ 6 w 31"/>
                <a:gd name="T27" fmla="*/ 4 h 21"/>
                <a:gd name="T28" fmla="*/ 2 w 31"/>
                <a:gd name="T29" fmla="*/ 8 h 21"/>
                <a:gd name="T30" fmla="*/ 0 w 31"/>
                <a:gd name="T31" fmla="*/ 11 h 21"/>
                <a:gd name="T32" fmla="*/ 0 w 31"/>
                <a:gd name="T33" fmla="*/ 13 h 21"/>
                <a:gd name="T34" fmla="*/ 3 w 31"/>
                <a:gd name="T35" fmla="*/ 13 h 21"/>
                <a:gd name="T36" fmla="*/ 8 w 31"/>
                <a:gd name="T37" fmla="*/ 12 h 21"/>
                <a:gd name="T38" fmla="*/ 13 w 31"/>
                <a:gd name="T39" fmla="*/ 11 h 21"/>
                <a:gd name="T40" fmla="*/ 17 w 31"/>
                <a:gd name="T41" fmla="*/ 9 h 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1"/>
                <a:gd name="T64" fmla="*/ 0 h 21"/>
                <a:gd name="T65" fmla="*/ 31 w 31"/>
                <a:gd name="T66" fmla="*/ 21 h 2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1" h="21">
                  <a:moveTo>
                    <a:pt x="28" y="15"/>
                  </a:moveTo>
                  <a:lnTo>
                    <a:pt x="29" y="13"/>
                  </a:lnTo>
                  <a:lnTo>
                    <a:pt x="31" y="10"/>
                  </a:lnTo>
                  <a:lnTo>
                    <a:pt x="31" y="8"/>
                  </a:lnTo>
                  <a:lnTo>
                    <a:pt x="31" y="7"/>
                  </a:lnTo>
                  <a:lnTo>
                    <a:pt x="29" y="5"/>
                  </a:lnTo>
                  <a:lnTo>
                    <a:pt x="24" y="2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0" y="7"/>
                  </a:lnTo>
                  <a:lnTo>
                    <a:pt x="3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5" y="21"/>
                  </a:lnTo>
                  <a:lnTo>
                    <a:pt x="13" y="20"/>
                  </a:lnTo>
                  <a:lnTo>
                    <a:pt x="21" y="17"/>
                  </a:lnTo>
                  <a:lnTo>
                    <a:pt x="28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" name="Freeform 72"/>
            <p:cNvSpPr>
              <a:spLocks noChangeAspect="1"/>
            </p:cNvSpPr>
            <p:nvPr/>
          </p:nvSpPr>
          <p:spPr bwMode="auto">
            <a:xfrm rot="10800000">
              <a:off x="6923" y="1724"/>
              <a:ext cx="373" cy="213"/>
            </a:xfrm>
            <a:custGeom>
              <a:avLst/>
              <a:gdLst>
                <a:gd name="T0" fmla="*/ 370 w 586"/>
                <a:gd name="T1" fmla="*/ 213 h 331"/>
                <a:gd name="T2" fmla="*/ 371 w 586"/>
                <a:gd name="T3" fmla="*/ 213 h 331"/>
                <a:gd name="T4" fmla="*/ 371 w 586"/>
                <a:gd name="T5" fmla="*/ 212 h 331"/>
                <a:gd name="T6" fmla="*/ 371 w 586"/>
                <a:gd name="T7" fmla="*/ 212 h 331"/>
                <a:gd name="T8" fmla="*/ 371 w 586"/>
                <a:gd name="T9" fmla="*/ 211 h 331"/>
                <a:gd name="T10" fmla="*/ 373 w 586"/>
                <a:gd name="T11" fmla="*/ 203 h 331"/>
                <a:gd name="T12" fmla="*/ 370 w 586"/>
                <a:gd name="T13" fmla="*/ 197 h 331"/>
                <a:gd name="T14" fmla="*/ 363 w 586"/>
                <a:gd name="T15" fmla="*/ 192 h 331"/>
                <a:gd name="T16" fmla="*/ 355 w 586"/>
                <a:gd name="T17" fmla="*/ 187 h 331"/>
                <a:gd name="T18" fmla="*/ 111 w 586"/>
                <a:gd name="T19" fmla="*/ 58 h 331"/>
                <a:gd name="T20" fmla="*/ 35 w 586"/>
                <a:gd name="T21" fmla="*/ 3 h 331"/>
                <a:gd name="T22" fmla="*/ 30 w 586"/>
                <a:gd name="T23" fmla="*/ 1 h 331"/>
                <a:gd name="T24" fmla="*/ 25 w 586"/>
                <a:gd name="T25" fmla="*/ 0 h 331"/>
                <a:gd name="T26" fmla="*/ 20 w 586"/>
                <a:gd name="T27" fmla="*/ 0 h 331"/>
                <a:gd name="T28" fmla="*/ 15 w 586"/>
                <a:gd name="T29" fmla="*/ 1 h 331"/>
                <a:gd name="T30" fmla="*/ 11 w 586"/>
                <a:gd name="T31" fmla="*/ 2 h 331"/>
                <a:gd name="T32" fmla="*/ 7 w 586"/>
                <a:gd name="T33" fmla="*/ 5 h 331"/>
                <a:gd name="T34" fmla="*/ 3 w 586"/>
                <a:gd name="T35" fmla="*/ 8 h 331"/>
                <a:gd name="T36" fmla="*/ 0 w 586"/>
                <a:gd name="T37" fmla="*/ 13 h 331"/>
                <a:gd name="T38" fmla="*/ 22 w 586"/>
                <a:gd name="T39" fmla="*/ 26 h 331"/>
                <a:gd name="T40" fmla="*/ 45 w 586"/>
                <a:gd name="T41" fmla="*/ 39 h 331"/>
                <a:gd name="T42" fmla="*/ 67 w 586"/>
                <a:gd name="T43" fmla="*/ 52 h 331"/>
                <a:gd name="T44" fmla="*/ 90 w 586"/>
                <a:gd name="T45" fmla="*/ 66 h 331"/>
                <a:gd name="T46" fmla="*/ 113 w 586"/>
                <a:gd name="T47" fmla="*/ 78 h 331"/>
                <a:gd name="T48" fmla="*/ 136 w 586"/>
                <a:gd name="T49" fmla="*/ 90 h 331"/>
                <a:gd name="T50" fmla="*/ 158 w 586"/>
                <a:gd name="T51" fmla="*/ 102 h 331"/>
                <a:gd name="T52" fmla="*/ 182 w 586"/>
                <a:gd name="T53" fmla="*/ 114 h 331"/>
                <a:gd name="T54" fmla="*/ 206 w 586"/>
                <a:gd name="T55" fmla="*/ 126 h 331"/>
                <a:gd name="T56" fmla="*/ 229 w 586"/>
                <a:gd name="T57" fmla="*/ 138 h 331"/>
                <a:gd name="T58" fmla="*/ 252 w 586"/>
                <a:gd name="T59" fmla="*/ 150 h 331"/>
                <a:gd name="T60" fmla="*/ 276 w 586"/>
                <a:gd name="T61" fmla="*/ 163 h 331"/>
                <a:gd name="T62" fmla="*/ 299 w 586"/>
                <a:gd name="T63" fmla="*/ 175 h 331"/>
                <a:gd name="T64" fmla="*/ 323 w 586"/>
                <a:gd name="T65" fmla="*/ 187 h 331"/>
                <a:gd name="T66" fmla="*/ 346 w 586"/>
                <a:gd name="T67" fmla="*/ 200 h 331"/>
                <a:gd name="T68" fmla="*/ 370 w 586"/>
                <a:gd name="T69" fmla="*/ 213 h 33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86"/>
                <a:gd name="T106" fmla="*/ 0 h 331"/>
                <a:gd name="T107" fmla="*/ 586 w 586"/>
                <a:gd name="T108" fmla="*/ 331 h 331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86" h="331">
                  <a:moveTo>
                    <a:pt x="581" y="331"/>
                  </a:moveTo>
                  <a:lnTo>
                    <a:pt x="583" y="331"/>
                  </a:lnTo>
                  <a:lnTo>
                    <a:pt x="583" y="330"/>
                  </a:lnTo>
                  <a:lnTo>
                    <a:pt x="583" y="328"/>
                  </a:lnTo>
                  <a:lnTo>
                    <a:pt x="586" y="315"/>
                  </a:lnTo>
                  <a:lnTo>
                    <a:pt x="581" y="306"/>
                  </a:lnTo>
                  <a:lnTo>
                    <a:pt x="571" y="298"/>
                  </a:lnTo>
                  <a:lnTo>
                    <a:pt x="557" y="291"/>
                  </a:lnTo>
                  <a:lnTo>
                    <a:pt x="175" y="90"/>
                  </a:lnTo>
                  <a:lnTo>
                    <a:pt x="55" y="5"/>
                  </a:lnTo>
                  <a:lnTo>
                    <a:pt x="47" y="2"/>
                  </a:lnTo>
                  <a:lnTo>
                    <a:pt x="40" y="0"/>
                  </a:lnTo>
                  <a:lnTo>
                    <a:pt x="32" y="0"/>
                  </a:lnTo>
                  <a:lnTo>
                    <a:pt x="24" y="2"/>
                  </a:lnTo>
                  <a:lnTo>
                    <a:pt x="18" y="3"/>
                  </a:lnTo>
                  <a:lnTo>
                    <a:pt x="11" y="8"/>
                  </a:lnTo>
                  <a:lnTo>
                    <a:pt x="5" y="13"/>
                  </a:lnTo>
                  <a:lnTo>
                    <a:pt x="0" y="20"/>
                  </a:lnTo>
                  <a:lnTo>
                    <a:pt x="35" y="40"/>
                  </a:lnTo>
                  <a:lnTo>
                    <a:pt x="71" y="61"/>
                  </a:lnTo>
                  <a:lnTo>
                    <a:pt x="106" y="81"/>
                  </a:lnTo>
                  <a:lnTo>
                    <a:pt x="142" y="102"/>
                  </a:lnTo>
                  <a:lnTo>
                    <a:pt x="177" y="121"/>
                  </a:lnTo>
                  <a:lnTo>
                    <a:pt x="214" y="140"/>
                  </a:lnTo>
                  <a:lnTo>
                    <a:pt x="249" y="158"/>
                  </a:lnTo>
                  <a:lnTo>
                    <a:pt x="286" y="177"/>
                  </a:lnTo>
                  <a:lnTo>
                    <a:pt x="323" y="196"/>
                  </a:lnTo>
                  <a:lnTo>
                    <a:pt x="359" y="214"/>
                  </a:lnTo>
                  <a:lnTo>
                    <a:pt x="396" y="233"/>
                  </a:lnTo>
                  <a:lnTo>
                    <a:pt x="433" y="253"/>
                  </a:lnTo>
                  <a:lnTo>
                    <a:pt x="470" y="272"/>
                  </a:lnTo>
                  <a:lnTo>
                    <a:pt x="507" y="291"/>
                  </a:lnTo>
                  <a:lnTo>
                    <a:pt x="544" y="311"/>
                  </a:lnTo>
                  <a:lnTo>
                    <a:pt x="581" y="331"/>
                  </a:lnTo>
                  <a:close/>
                </a:path>
              </a:pathLst>
            </a:custGeom>
            <a:solidFill>
              <a:srgbClr val="3F3F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1" name="Freeform 73"/>
            <p:cNvSpPr>
              <a:spLocks noChangeAspect="1"/>
            </p:cNvSpPr>
            <p:nvPr/>
          </p:nvSpPr>
          <p:spPr bwMode="auto">
            <a:xfrm rot="10800000">
              <a:off x="6927" y="1720"/>
              <a:ext cx="373" cy="206"/>
            </a:xfrm>
            <a:custGeom>
              <a:avLst/>
              <a:gdLst>
                <a:gd name="T0" fmla="*/ 4 w 588"/>
                <a:gd name="T1" fmla="*/ 0 h 320"/>
                <a:gd name="T2" fmla="*/ 4 w 588"/>
                <a:gd name="T3" fmla="*/ 1 h 320"/>
                <a:gd name="T4" fmla="*/ 4 w 588"/>
                <a:gd name="T5" fmla="*/ 1 h 320"/>
                <a:gd name="T6" fmla="*/ 3 w 588"/>
                <a:gd name="T7" fmla="*/ 1 h 320"/>
                <a:gd name="T8" fmla="*/ 3 w 588"/>
                <a:gd name="T9" fmla="*/ 2 h 320"/>
                <a:gd name="T10" fmla="*/ 0 w 588"/>
                <a:gd name="T11" fmla="*/ 12 h 320"/>
                <a:gd name="T12" fmla="*/ 1 w 588"/>
                <a:gd name="T13" fmla="*/ 21 h 320"/>
                <a:gd name="T14" fmla="*/ 6 w 588"/>
                <a:gd name="T15" fmla="*/ 31 h 320"/>
                <a:gd name="T16" fmla="*/ 15 w 588"/>
                <a:gd name="T17" fmla="*/ 38 h 320"/>
                <a:gd name="T18" fmla="*/ 105 w 588"/>
                <a:gd name="T19" fmla="*/ 71 h 320"/>
                <a:gd name="T20" fmla="*/ 344 w 588"/>
                <a:gd name="T21" fmla="*/ 198 h 320"/>
                <a:gd name="T22" fmla="*/ 353 w 588"/>
                <a:gd name="T23" fmla="*/ 203 h 320"/>
                <a:gd name="T24" fmla="*/ 361 w 588"/>
                <a:gd name="T25" fmla="*/ 206 h 320"/>
                <a:gd name="T26" fmla="*/ 368 w 588"/>
                <a:gd name="T27" fmla="*/ 206 h 320"/>
                <a:gd name="T28" fmla="*/ 373 w 588"/>
                <a:gd name="T29" fmla="*/ 200 h 320"/>
                <a:gd name="T30" fmla="*/ 350 w 588"/>
                <a:gd name="T31" fmla="*/ 187 h 320"/>
                <a:gd name="T32" fmla="*/ 326 w 588"/>
                <a:gd name="T33" fmla="*/ 174 h 320"/>
                <a:gd name="T34" fmla="*/ 303 w 588"/>
                <a:gd name="T35" fmla="*/ 162 h 320"/>
                <a:gd name="T36" fmla="*/ 279 w 588"/>
                <a:gd name="T37" fmla="*/ 150 h 320"/>
                <a:gd name="T38" fmla="*/ 256 w 588"/>
                <a:gd name="T39" fmla="*/ 137 h 320"/>
                <a:gd name="T40" fmla="*/ 232 w 588"/>
                <a:gd name="T41" fmla="*/ 125 h 320"/>
                <a:gd name="T42" fmla="*/ 209 w 588"/>
                <a:gd name="T43" fmla="*/ 113 h 320"/>
                <a:gd name="T44" fmla="*/ 186 w 588"/>
                <a:gd name="T45" fmla="*/ 101 h 320"/>
                <a:gd name="T46" fmla="*/ 162 w 588"/>
                <a:gd name="T47" fmla="*/ 89 h 320"/>
                <a:gd name="T48" fmla="*/ 140 w 588"/>
                <a:gd name="T49" fmla="*/ 77 h 320"/>
                <a:gd name="T50" fmla="*/ 117 w 588"/>
                <a:gd name="T51" fmla="*/ 65 h 320"/>
                <a:gd name="T52" fmla="*/ 95 w 588"/>
                <a:gd name="T53" fmla="*/ 53 h 320"/>
                <a:gd name="T54" fmla="*/ 72 w 588"/>
                <a:gd name="T55" fmla="*/ 39 h 320"/>
                <a:gd name="T56" fmla="*/ 49 w 588"/>
                <a:gd name="T57" fmla="*/ 26 h 320"/>
                <a:gd name="T58" fmla="*/ 27 w 588"/>
                <a:gd name="T59" fmla="*/ 13 h 320"/>
                <a:gd name="T60" fmla="*/ 4 w 588"/>
                <a:gd name="T61" fmla="*/ 0 h 32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88"/>
                <a:gd name="T94" fmla="*/ 0 h 320"/>
                <a:gd name="T95" fmla="*/ 588 w 588"/>
                <a:gd name="T96" fmla="*/ 320 h 32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88" h="320">
                  <a:moveTo>
                    <a:pt x="7" y="0"/>
                  </a:moveTo>
                  <a:lnTo>
                    <a:pt x="7" y="1"/>
                  </a:lnTo>
                  <a:lnTo>
                    <a:pt x="5" y="1"/>
                  </a:lnTo>
                  <a:lnTo>
                    <a:pt x="5" y="3"/>
                  </a:lnTo>
                  <a:lnTo>
                    <a:pt x="0" y="19"/>
                  </a:lnTo>
                  <a:lnTo>
                    <a:pt x="2" y="33"/>
                  </a:lnTo>
                  <a:lnTo>
                    <a:pt x="10" y="48"/>
                  </a:lnTo>
                  <a:lnTo>
                    <a:pt x="23" y="59"/>
                  </a:lnTo>
                  <a:lnTo>
                    <a:pt x="165" y="110"/>
                  </a:lnTo>
                  <a:lnTo>
                    <a:pt x="543" y="308"/>
                  </a:lnTo>
                  <a:lnTo>
                    <a:pt x="557" y="316"/>
                  </a:lnTo>
                  <a:lnTo>
                    <a:pt x="569" y="320"/>
                  </a:lnTo>
                  <a:lnTo>
                    <a:pt x="580" y="320"/>
                  </a:lnTo>
                  <a:lnTo>
                    <a:pt x="588" y="311"/>
                  </a:lnTo>
                  <a:lnTo>
                    <a:pt x="551" y="291"/>
                  </a:lnTo>
                  <a:lnTo>
                    <a:pt x="514" y="271"/>
                  </a:lnTo>
                  <a:lnTo>
                    <a:pt x="477" y="252"/>
                  </a:lnTo>
                  <a:lnTo>
                    <a:pt x="440" y="233"/>
                  </a:lnTo>
                  <a:lnTo>
                    <a:pt x="403" y="213"/>
                  </a:lnTo>
                  <a:lnTo>
                    <a:pt x="366" y="194"/>
                  </a:lnTo>
                  <a:lnTo>
                    <a:pt x="330" y="176"/>
                  </a:lnTo>
                  <a:lnTo>
                    <a:pt x="293" y="157"/>
                  </a:lnTo>
                  <a:lnTo>
                    <a:pt x="256" y="138"/>
                  </a:lnTo>
                  <a:lnTo>
                    <a:pt x="221" y="120"/>
                  </a:lnTo>
                  <a:lnTo>
                    <a:pt x="184" y="101"/>
                  </a:lnTo>
                  <a:lnTo>
                    <a:pt x="149" y="82"/>
                  </a:lnTo>
                  <a:lnTo>
                    <a:pt x="113" y="61"/>
                  </a:lnTo>
                  <a:lnTo>
                    <a:pt x="78" y="41"/>
                  </a:lnTo>
                  <a:lnTo>
                    <a:pt x="42" y="2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2" name="Freeform 74"/>
            <p:cNvSpPr>
              <a:spLocks noChangeAspect="1"/>
            </p:cNvSpPr>
            <p:nvPr/>
          </p:nvSpPr>
          <p:spPr bwMode="auto">
            <a:xfrm rot="10800000">
              <a:off x="7030" y="1784"/>
              <a:ext cx="259" cy="143"/>
            </a:xfrm>
            <a:custGeom>
              <a:avLst/>
              <a:gdLst>
                <a:gd name="T0" fmla="*/ 259 w 405"/>
                <a:gd name="T1" fmla="*/ 143 h 222"/>
                <a:gd name="T2" fmla="*/ 259 w 405"/>
                <a:gd name="T3" fmla="*/ 143 h 222"/>
                <a:gd name="T4" fmla="*/ 259 w 405"/>
                <a:gd name="T5" fmla="*/ 143 h 222"/>
                <a:gd name="T6" fmla="*/ 259 w 405"/>
                <a:gd name="T7" fmla="*/ 143 h 222"/>
                <a:gd name="T8" fmla="*/ 259 w 405"/>
                <a:gd name="T9" fmla="*/ 142 h 222"/>
                <a:gd name="T10" fmla="*/ 258 w 405"/>
                <a:gd name="T11" fmla="*/ 140 h 222"/>
                <a:gd name="T12" fmla="*/ 252 w 405"/>
                <a:gd name="T13" fmla="*/ 136 h 222"/>
                <a:gd name="T14" fmla="*/ 244 w 405"/>
                <a:gd name="T15" fmla="*/ 131 h 222"/>
                <a:gd name="T16" fmla="*/ 233 w 405"/>
                <a:gd name="T17" fmla="*/ 124 h 222"/>
                <a:gd name="T18" fmla="*/ 218 w 405"/>
                <a:gd name="T19" fmla="*/ 116 h 222"/>
                <a:gd name="T20" fmla="*/ 203 w 405"/>
                <a:gd name="T21" fmla="*/ 107 h 222"/>
                <a:gd name="T22" fmla="*/ 186 w 405"/>
                <a:gd name="T23" fmla="*/ 97 h 222"/>
                <a:gd name="T24" fmla="*/ 169 w 405"/>
                <a:gd name="T25" fmla="*/ 88 h 222"/>
                <a:gd name="T26" fmla="*/ 152 w 405"/>
                <a:gd name="T27" fmla="*/ 79 h 222"/>
                <a:gd name="T28" fmla="*/ 136 w 405"/>
                <a:gd name="T29" fmla="*/ 70 h 222"/>
                <a:gd name="T30" fmla="*/ 120 w 405"/>
                <a:gd name="T31" fmla="*/ 61 h 222"/>
                <a:gd name="T32" fmla="*/ 106 w 405"/>
                <a:gd name="T33" fmla="*/ 54 h 222"/>
                <a:gd name="T34" fmla="*/ 95 w 405"/>
                <a:gd name="T35" fmla="*/ 48 h 222"/>
                <a:gd name="T36" fmla="*/ 85 w 405"/>
                <a:gd name="T37" fmla="*/ 43 h 222"/>
                <a:gd name="T38" fmla="*/ 79 w 405"/>
                <a:gd name="T39" fmla="*/ 39 h 222"/>
                <a:gd name="T40" fmla="*/ 77 w 405"/>
                <a:gd name="T41" fmla="*/ 39 h 222"/>
                <a:gd name="T42" fmla="*/ 22 w 405"/>
                <a:gd name="T43" fmla="*/ 3 h 222"/>
                <a:gd name="T44" fmla="*/ 14 w 405"/>
                <a:gd name="T45" fmla="*/ 1 h 222"/>
                <a:gd name="T46" fmla="*/ 9 w 405"/>
                <a:gd name="T47" fmla="*/ 0 h 222"/>
                <a:gd name="T48" fmla="*/ 4 w 405"/>
                <a:gd name="T49" fmla="*/ 1 h 222"/>
                <a:gd name="T50" fmla="*/ 0 w 405"/>
                <a:gd name="T51" fmla="*/ 5 h 222"/>
                <a:gd name="T52" fmla="*/ 15 w 405"/>
                <a:gd name="T53" fmla="*/ 14 h 222"/>
                <a:gd name="T54" fmla="*/ 32 w 405"/>
                <a:gd name="T55" fmla="*/ 22 h 222"/>
                <a:gd name="T56" fmla="*/ 47 w 405"/>
                <a:gd name="T57" fmla="*/ 32 h 222"/>
                <a:gd name="T58" fmla="*/ 63 w 405"/>
                <a:gd name="T59" fmla="*/ 39 h 222"/>
                <a:gd name="T60" fmla="*/ 79 w 405"/>
                <a:gd name="T61" fmla="*/ 48 h 222"/>
                <a:gd name="T62" fmla="*/ 95 w 405"/>
                <a:gd name="T63" fmla="*/ 57 h 222"/>
                <a:gd name="T64" fmla="*/ 111 w 405"/>
                <a:gd name="T65" fmla="*/ 66 h 222"/>
                <a:gd name="T66" fmla="*/ 127 w 405"/>
                <a:gd name="T67" fmla="*/ 73 h 222"/>
                <a:gd name="T68" fmla="*/ 144 w 405"/>
                <a:gd name="T69" fmla="*/ 82 h 222"/>
                <a:gd name="T70" fmla="*/ 161 w 405"/>
                <a:gd name="T71" fmla="*/ 90 h 222"/>
                <a:gd name="T72" fmla="*/ 177 w 405"/>
                <a:gd name="T73" fmla="*/ 100 h 222"/>
                <a:gd name="T74" fmla="*/ 193 w 405"/>
                <a:gd name="T75" fmla="*/ 108 h 222"/>
                <a:gd name="T76" fmla="*/ 210 w 405"/>
                <a:gd name="T77" fmla="*/ 116 h 222"/>
                <a:gd name="T78" fmla="*/ 226 w 405"/>
                <a:gd name="T79" fmla="*/ 126 h 222"/>
                <a:gd name="T80" fmla="*/ 243 w 405"/>
                <a:gd name="T81" fmla="*/ 134 h 222"/>
                <a:gd name="T82" fmla="*/ 259 w 405"/>
                <a:gd name="T83" fmla="*/ 143 h 22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05"/>
                <a:gd name="T127" fmla="*/ 0 h 222"/>
                <a:gd name="T128" fmla="*/ 405 w 405"/>
                <a:gd name="T129" fmla="*/ 222 h 22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05" h="222">
                  <a:moveTo>
                    <a:pt x="405" y="222"/>
                  </a:moveTo>
                  <a:lnTo>
                    <a:pt x="405" y="222"/>
                  </a:lnTo>
                  <a:lnTo>
                    <a:pt x="405" y="221"/>
                  </a:lnTo>
                  <a:lnTo>
                    <a:pt x="404" y="217"/>
                  </a:lnTo>
                  <a:lnTo>
                    <a:pt x="394" y="211"/>
                  </a:lnTo>
                  <a:lnTo>
                    <a:pt x="381" y="203"/>
                  </a:lnTo>
                  <a:lnTo>
                    <a:pt x="364" y="192"/>
                  </a:lnTo>
                  <a:lnTo>
                    <a:pt x="341" y="180"/>
                  </a:lnTo>
                  <a:lnTo>
                    <a:pt x="317" y="166"/>
                  </a:lnTo>
                  <a:lnTo>
                    <a:pt x="291" y="151"/>
                  </a:lnTo>
                  <a:lnTo>
                    <a:pt x="265" y="137"/>
                  </a:lnTo>
                  <a:lnTo>
                    <a:pt x="238" y="123"/>
                  </a:lnTo>
                  <a:lnTo>
                    <a:pt x="212" y="108"/>
                  </a:lnTo>
                  <a:lnTo>
                    <a:pt x="188" y="95"/>
                  </a:lnTo>
                  <a:lnTo>
                    <a:pt x="166" y="84"/>
                  </a:lnTo>
                  <a:lnTo>
                    <a:pt x="148" y="74"/>
                  </a:lnTo>
                  <a:lnTo>
                    <a:pt x="133" y="66"/>
                  </a:lnTo>
                  <a:lnTo>
                    <a:pt x="124" y="61"/>
                  </a:lnTo>
                  <a:lnTo>
                    <a:pt x="120" y="60"/>
                  </a:lnTo>
                  <a:lnTo>
                    <a:pt x="34" y="5"/>
                  </a:lnTo>
                  <a:lnTo>
                    <a:pt x="22" y="2"/>
                  </a:lnTo>
                  <a:lnTo>
                    <a:pt x="14" y="0"/>
                  </a:lnTo>
                  <a:lnTo>
                    <a:pt x="6" y="2"/>
                  </a:lnTo>
                  <a:lnTo>
                    <a:pt x="0" y="7"/>
                  </a:lnTo>
                  <a:lnTo>
                    <a:pt x="24" y="21"/>
                  </a:lnTo>
                  <a:lnTo>
                    <a:pt x="50" y="34"/>
                  </a:lnTo>
                  <a:lnTo>
                    <a:pt x="74" y="49"/>
                  </a:lnTo>
                  <a:lnTo>
                    <a:pt x="98" y="61"/>
                  </a:lnTo>
                  <a:lnTo>
                    <a:pt x="124" y="74"/>
                  </a:lnTo>
                  <a:lnTo>
                    <a:pt x="149" y="89"/>
                  </a:lnTo>
                  <a:lnTo>
                    <a:pt x="174" y="102"/>
                  </a:lnTo>
                  <a:lnTo>
                    <a:pt x="199" y="114"/>
                  </a:lnTo>
                  <a:lnTo>
                    <a:pt x="225" y="127"/>
                  </a:lnTo>
                  <a:lnTo>
                    <a:pt x="251" y="140"/>
                  </a:lnTo>
                  <a:lnTo>
                    <a:pt x="277" y="155"/>
                  </a:lnTo>
                  <a:lnTo>
                    <a:pt x="302" y="168"/>
                  </a:lnTo>
                  <a:lnTo>
                    <a:pt x="328" y="180"/>
                  </a:lnTo>
                  <a:lnTo>
                    <a:pt x="354" y="195"/>
                  </a:lnTo>
                  <a:lnTo>
                    <a:pt x="380" y="208"/>
                  </a:lnTo>
                  <a:lnTo>
                    <a:pt x="405" y="2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3" name="Group 75"/>
          <p:cNvGrpSpPr>
            <a:grpSpLocks/>
          </p:cNvGrpSpPr>
          <p:nvPr/>
        </p:nvGrpSpPr>
        <p:grpSpPr bwMode="auto">
          <a:xfrm>
            <a:off x="838822" y="4952042"/>
            <a:ext cx="1797646" cy="1577470"/>
            <a:chOff x="4080" y="2849"/>
            <a:chExt cx="1651" cy="767"/>
          </a:xfrm>
        </p:grpSpPr>
        <p:sp>
          <p:nvSpPr>
            <p:cNvPr id="74" name="Oval 76"/>
            <p:cNvSpPr>
              <a:spLocks noChangeAspect="1" noChangeArrowheads="1"/>
            </p:cNvSpPr>
            <p:nvPr/>
          </p:nvSpPr>
          <p:spPr bwMode="auto">
            <a:xfrm>
              <a:off x="4387" y="3289"/>
              <a:ext cx="1344" cy="327"/>
            </a:xfrm>
            <a:prstGeom prst="ellipse">
              <a:avLst/>
            </a:prstGeom>
            <a:noFill/>
            <a:ln w="25400">
              <a:solidFill>
                <a:srgbClr val="00CCFF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80000"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5" name="Group 77"/>
            <p:cNvGrpSpPr>
              <a:grpSpLocks noChangeAspect="1"/>
            </p:cNvGrpSpPr>
            <p:nvPr/>
          </p:nvGrpSpPr>
          <p:grpSpPr bwMode="auto">
            <a:xfrm>
              <a:off x="4080" y="2849"/>
              <a:ext cx="868" cy="744"/>
              <a:chOff x="6724" y="1551"/>
              <a:chExt cx="1122" cy="744"/>
            </a:xfrm>
          </p:grpSpPr>
          <p:sp>
            <p:nvSpPr>
              <p:cNvPr id="76" name="Freeform 78"/>
              <p:cNvSpPr>
                <a:spLocks noChangeAspect="1"/>
              </p:cNvSpPr>
              <p:nvPr/>
            </p:nvSpPr>
            <p:spPr bwMode="auto">
              <a:xfrm rot="10800000">
                <a:off x="7609" y="2294"/>
                <a:ext cx="162" cy="1"/>
              </a:xfrm>
              <a:custGeom>
                <a:avLst/>
                <a:gdLst>
                  <a:gd name="T0" fmla="*/ 81 w 254"/>
                  <a:gd name="T1" fmla="*/ 0 h 1"/>
                  <a:gd name="T2" fmla="*/ 98 w 254"/>
                  <a:gd name="T3" fmla="*/ 0 h 1"/>
                  <a:gd name="T4" fmla="*/ 112 w 254"/>
                  <a:gd name="T5" fmla="*/ 0 h 1"/>
                  <a:gd name="T6" fmla="*/ 126 w 254"/>
                  <a:gd name="T7" fmla="*/ 0 h 1"/>
                  <a:gd name="T8" fmla="*/ 138 w 254"/>
                  <a:gd name="T9" fmla="*/ 0 h 1"/>
                  <a:gd name="T10" fmla="*/ 148 w 254"/>
                  <a:gd name="T11" fmla="*/ 0 h 1"/>
                  <a:gd name="T12" fmla="*/ 156 w 254"/>
                  <a:gd name="T13" fmla="*/ 0 h 1"/>
                  <a:gd name="T14" fmla="*/ 160 w 254"/>
                  <a:gd name="T15" fmla="*/ 0 h 1"/>
                  <a:gd name="T16" fmla="*/ 162 w 254"/>
                  <a:gd name="T17" fmla="*/ 0 h 1"/>
                  <a:gd name="T18" fmla="*/ 160 w 254"/>
                  <a:gd name="T19" fmla="*/ 0 h 1"/>
                  <a:gd name="T20" fmla="*/ 156 w 254"/>
                  <a:gd name="T21" fmla="*/ 0 h 1"/>
                  <a:gd name="T22" fmla="*/ 148 w 254"/>
                  <a:gd name="T23" fmla="*/ 0 h 1"/>
                  <a:gd name="T24" fmla="*/ 138 w 254"/>
                  <a:gd name="T25" fmla="*/ 0 h 1"/>
                  <a:gd name="T26" fmla="*/ 126 w 254"/>
                  <a:gd name="T27" fmla="*/ 0 h 1"/>
                  <a:gd name="T28" fmla="*/ 112 w 254"/>
                  <a:gd name="T29" fmla="*/ 0 h 1"/>
                  <a:gd name="T30" fmla="*/ 98 w 254"/>
                  <a:gd name="T31" fmla="*/ 0 h 1"/>
                  <a:gd name="T32" fmla="*/ 81 w 254"/>
                  <a:gd name="T33" fmla="*/ 0 h 1"/>
                  <a:gd name="T34" fmla="*/ 65 w 254"/>
                  <a:gd name="T35" fmla="*/ 0 h 1"/>
                  <a:gd name="T36" fmla="*/ 50 w 254"/>
                  <a:gd name="T37" fmla="*/ 0 h 1"/>
                  <a:gd name="T38" fmla="*/ 36 w 254"/>
                  <a:gd name="T39" fmla="*/ 0 h 1"/>
                  <a:gd name="T40" fmla="*/ 24 w 254"/>
                  <a:gd name="T41" fmla="*/ 0 h 1"/>
                  <a:gd name="T42" fmla="*/ 15 w 254"/>
                  <a:gd name="T43" fmla="*/ 0 h 1"/>
                  <a:gd name="T44" fmla="*/ 6 w 254"/>
                  <a:gd name="T45" fmla="*/ 0 h 1"/>
                  <a:gd name="T46" fmla="*/ 2 w 254"/>
                  <a:gd name="T47" fmla="*/ 0 h 1"/>
                  <a:gd name="T48" fmla="*/ 0 w 254"/>
                  <a:gd name="T49" fmla="*/ 0 h 1"/>
                  <a:gd name="T50" fmla="*/ 2 w 254"/>
                  <a:gd name="T51" fmla="*/ 0 h 1"/>
                  <a:gd name="T52" fmla="*/ 6 w 254"/>
                  <a:gd name="T53" fmla="*/ 0 h 1"/>
                  <a:gd name="T54" fmla="*/ 15 w 254"/>
                  <a:gd name="T55" fmla="*/ 0 h 1"/>
                  <a:gd name="T56" fmla="*/ 24 w 254"/>
                  <a:gd name="T57" fmla="*/ 0 h 1"/>
                  <a:gd name="T58" fmla="*/ 36 w 254"/>
                  <a:gd name="T59" fmla="*/ 0 h 1"/>
                  <a:gd name="T60" fmla="*/ 50 w 254"/>
                  <a:gd name="T61" fmla="*/ 0 h 1"/>
                  <a:gd name="T62" fmla="*/ 65 w 254"/>
                  <a:gd name="T63" fmla="*/ 0 h 1"/>
                  <a:gd name="T64" fmla="*/ 81 w 254"/>
                  <a:gd name="T65" fmla="*/ 0 h 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4"/>
                  <a:gd name="T100" fmla="*/ 0 h 1"/>
                  <a:gd name="T101" fmla="*/ 254 w 254"/>
                  <a:gd name="T102" fmla="*/ 1 h 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4" h="1">
                    <a:moveTo>
                      <a:pt x="127" y="0"/>
                    </a:moveTo>
                    <a:lnTo>
                      <a:pt x="153" y="0"/>
                    </a:lnTo>
                    <a:lnTo>
                      <a:pt x="176" y="0"/>
                    </a:lnTo>
                    <a:lnTo>
                      <a:pt x="198" y="0"/>
                    </a:lnTo>
                    <a:lnTo>
                      <a:pt x="217" y="0"/>
                    </a:lnTo>
                    <a:lnTo>
                      <a:pt x="232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4" y="0"/>
                    </a:lnTo>
                    <a:lnTo>
                      <a:pt x="251" y="0"/>
                    </a:lnTo>
                    <a:lnTo>
                      <a:pt x="245" y="0"/>
                    </a:lnTo>
                    <a:lnTo>
                      <a:pt x="232" y="0"/>
                    </a:lnTo>
                    <a:lnTo>
                      <a:pt x="217" y="0"/>
                    </a:lnTo>
                    <a:lnTo>
                      <a:pt x="198" y="0"/>
                    </a:lnTo>
                    <a:lnTo>
                      <a:pt x="176" y="0"/>
                    </a:lnTo>
                    <a:lnTo>
                      <a:pt x="153" y="0"/>
                    </a:lnTo>
                    <a:lnTo>
                      <a:pt x="127" y="0"/>
                    </a:lnTo>
                    <a:lnTo>
                      <a:pt x="102" y="0"/>
                    </a:lnTo>
                    <a:lnTo>
                      <a:pt x="79" y="0"/>
                    </a:lnTo>
                    <a:lnTo>
                      <a:pt x="56" y="0"/>
                    </a:lnTo>
                    <a:lnTo>
                      <a:pt x="37" y="0"/>
                    </a:lnTo>
                    <a:lnTo>
                      <a:pt x="23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3" y="0"/>
                    </a:lnTo>
                    <a:lnTo>
                      <a:pt x="10" y="0"/>
                    </a:lnTo>
                    <a:lnTo>
                      <a:pt x="23" y="0"/>
                    </a:lnTo>
                    <a:lnTo>
                      <a:pt x="37" y="0"/>
                    </a:lnTo>
                    <a:lnTo>
                      <a:pt x="56" y="0"/>
                    </a:lnTo>
                    <a:lnTo>
                      <a:pt x="79" y="0"/>
                    </a:lnTo>
                    <a:lnTo>
                      <a:pt x="102" y="0"/>
                    </a:lnTo>
                    <a:lnTo>
                      <a:pt x="127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Freeform 79"/>
              <p:cNvSpPr>
                <a:spLocks noChangeAspect="1"/>
              </p:cNvSpPr>
              <p:nvPr/>
            </p:nvSpPr>
            <p:spPr bwMode="auto">
              <a:xfrm rot="10800000">
                <a:off x="7687" y="2208"/>
                <a:ext cx="159" cy="27"/>
              </a:xfrm>
              <a:custGeom>
                <a:avLst/>
                <a:gdLst>
                  <a:gd name="T0" fmla="*/ 80 w 252"/>
                  <a:gd name="T1" fmla="*/ 14 h 41"/>
                  <a:gd name="T2" fmla="*/ 96 w 252"/>
                  <a:gd name="T3" fmla="*/ 16 h 41"/>
                  <a:gd name="T4" fmla="*/ 110 w 252"/>
                  <a:gd name="T5" fmla="*/ 19 h 41"/>
                  <a:gd name="T6" fmla="*/ 124 w 252"/>
                  <a:gd name="T7" fmla="*/ 21 h 41"/>
                  <a:gd name="T8" fmla="*/ 136 w 252"/>
                  <a:gd name="T9" fmla="*/ 23 h 41"/>
                  <a:gd name="T10" fmla="*/ 146 w 252"/>
                  <a:gd name="T11" fmla="*/ 25 h 41"/>
                  <a:gd name="T12" fmla="*/ 153 w 252"/>
                  <a:gd name="T13" fmla="*/ 26 h 41"/>
                  <a:gd name="T14" fmla="*/ 156 w 252"/>
                  <a:gd name="T15" fmla="*/ 27 h 41"/>
                  <a:gd name="T16" fmla="*/ 159 w 252"/>
                  <a:gd name="T17" fmla="*/ 27 h 41"/>
                  <a:gd name="T18" fmla="*/ 156 w 252"/>
                  <a:gd name="T19" fmla="*/ 27 h 41"/>
                  <a:gd name="T20" fmla="*/ 153 w 252"/>
                  <a:gd name="T21" fmla="*/ 26 h 41"/>
                  <a:gd name="T22" fmla="*/ 146 w 252"/>
                  <a:gd name="T23" fmla="*/ 25 h 41"/>
                  <a:gd name="T24" fmla="*/ 136 w 252"/>
                  <a:gd name="T25" fmla="*/ 23 h 41"/>
                  <a:gd name="T26" fmla="*/ 124 w 252"/>
                  <a:gd name="T27" fmla="*/ 21 h 41"/>
                  <a:gd name="T28" fmla="*/ 110 w 252"/>
                  <a:gd name="T29" fmla="*/ 19 h 41"/>
                  <a:gd name="T30" fmla="*/ 96 w 252"/>
                  <a:gd name="T31" fmla="*/ 16 h 41"/>
                  <a:gd name="T32" fmla="*/ 80 w 252"/>
                  <a:gd name="T33" fmla="*/ 14 h 41"/>
                  <a:gd name="T34" fmla="*/ 63 w 252"/>
                  <a:gd name="T35" fmla="*/ 11 h 41"/>
                  <a:gd name="T36" fmla="*/ 49 w 252"/>
                  <a:gd name="T37" fmla="*/ 9 h 41"/>
                  <a:gd name="T38" fmla="*/ 35 w 252"/>
                  <a:gd name="T39" fmla="*/ 5 h 41"/>
                  <a:gd name="T40" fmla="*/ 23 w 252"/>
                  <a:gd name="T41" fmla="*/ 3 h 41"/>
                  <a:gd name="T42" fmla="*/ 13 w 252"/>
                  <a:gd name="T43" fmla="*/ 2 h 41"/>
                  <a:gd name="T44" fmla="*/ 6 w 252"/>
                  <a:gd name="T45" fmla="*/ 1 h 41"/>
                  <a:gd name="T46" fmla="*/ 3 w 252"/>
                  <a:gd name="T47" fmla="*/ 0 h 41"/>
                  <a:gd name="T48" fmla="*/ 0 w 252"/>
                  <a:gd name="T49" fmla="*/ 0 h 41"/>
                  <a:gd name="T50" fmla="*/ 3 w 252"/>
                  <a:gd name="T51" fmla="*/ 0 h 41"/>
                  <a:gd name="T52" fmla="*/ 6 w 252"/>
                  <a:gd name="T53" fmla="*/ 1 h 41"/>
                  <a:gd name="T54" fmla="*/ 13 w 252"/>
                  <a:gd name="T55" fmla="*/ 2 h 41"/>
                  <a:gd name="T56" fmla="*/ 23 w 252"/>
                  <a:gd name="T57" fmla="*/ 3 h 41"/>
                  <a:gd name="T58" fmla="*/ 35 w 252"/>
                  <a:gd name="T59" fmla="*/ 5 h 41"/>
                  <a:gd name="T60" fmla="*/ 49 w 252"/>
                  <a:gd name="T61" fmla="*/ 9 h 41"/>
                  <a:gd name="T62" fmla="*/ 63 w 252"/>
                  <a:gd name="T63" fmla="*/ 11 h 41"/>
                  <a:gd name="T64" fmla="*/ 80 w 252"/>
                  <a:gd name="T65" fmla="*/ 14 h 4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52"/>
                  <a:gd name="T100" fmla="*/ 0 h 41"/>
                  <a:gd name="T101" fmla="*/ 252 w 252"/>
                  <a:gd name="T102" fmla="*/ 41 h 41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52" h="41">
                    <a:moveTo>
                      <a:pt x="126" y="21"/>
                    </a:moveTo>
                    <a:lnTo>
                      <a:pt x="152" y="25"/>
                    </a:lnTo>
                    <a:lnTo>
                      <a:pt x="174" y="29"/>
                    </a:lnTo>
                    <a:lnTo>
                      <a:pt x="197" y="32"/>
                    </a:lnTo>
                    <a:lnTo>
                      <a:pt x="215" y="35"/>
                    </a:lnTo>
                    <a:lnTo>
                      <a:pt x="231" y="38"/>
                    </a:lnTo>
                    <a:lnTo>
                      <a:pt x="242" y="40"/>
                    </a:lnTo>
                    <a:lnTo>
                      <a:pt x="248" y="41"/>
                    </a:lnTo>
                    <a:lnTo>
                      <a:pt x="252" y="41"/>
                    </a:lnTo>
                    <a:lnTo>
                      <a:pt x="248" y="41"/>
                    </a:lnTo>
                    <a:lnTo>
                      <a:pt x="242" y="40"/>
                    </a:lnTo>
                    <a:lnTo>
                      <a:pt x="231" y="38"/>
                    </a:lnTo>
                    <a:lnTo>
                      <a:pt x="215" y="35"/>
                    </a:lnTo>
                    <a:lnTo>
                      <a:pt x="197" y="32"/>
                    </a:lnTo>
                    <a:lnTo>
                      <a:pt x="174" y="29"/>
                    </a:lnTo>
                    <a:lnTo>
                      <a:pt x="152" y="25"/>
                    </a:lnTo>
                    <a:lnTo>
                      <a:pt x="126" y="21"/>
                    </a:lnTo>
                    <a:lnTo>
                      <a:pt x="100" y="16"/>
                    </a:lnTo>
                    <a:lnTo>
                      <a:pt x="78" y="13"/>
                    </a:lnTo>
                    <a:lnTo>
                      <a:pt x="55" y="8"/>
                    </a:lnTo>
                    <a:lnTo>
                      <a:pt x="37" y="4"/>
                    </a:lnTo>
                    <a:lnTo>
                      <a:pt x="21" y="3"/>
                    </a:lnTo>
                    <a:lnTo>
                      <a:pt x="10" y="1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10" y="1"/>
                    </a:lnTo>
                    <a:lnTo>
                      <a:pt x="21" y="3"/>
                    </a:lnTo>
                    <a:lnTo>
                      <a:pt x="37" y="4"/>
                    </a:lnTo>
                    <a:lnTo>
                      <a:pt x="55" y="8"/>
                    </a:lnTo>
                    <a:lnTo>
                      <a:pt x="78" y="13"/>
                    </a:lnTo>
                    <a:lnTo>
                      <a:pt x="100" y="16"/>
                    </a:lnTo>
                    <a:lnTo>
                      <a:pt x="126" y="2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8" name="Freeform 80"/>
              <p:cNvSpPr>
                <a:spLocks noChangeAspect="1"/>
              </p:cNvSpPr>
              <p:nvPr/>
            </p:nvSpPr>
            <p:spPr bwMode="auto">
              <a:xfrm rot="10800000">
                <a:off x="7568" y="2063"/>
                <a:ext cx="278" cy="149"/>
              </a:xfrm>
              <a:custGeom>
                <a:avLst/>
                <a:gdLst>
                  <a:gd name="T0" fmla="*/ 0 w 438"/>
                  <a:gd name="T1" fmla="*/ 0 h 232"/>
                  <a:gd name="T2" fmla="*/ 2 w 438"/>
                  <a:gd name="T3" fmla="*/ 3 h 232"/>
                  <a:gd name="T4" fmla="*/ 10 w 438"/>
                  <a:gd name="T5" fmla="*/ 8 h 232"/>
                  <a:gd name="T6" fmla="*/ 22 w 438"/>
                  <a:gd name="T7" fmla="*/ 15 h 232"/>
                  <a:gd name="T8" fmla="*/ 39 w 438"/>
                  <a:gd name="T9" fmla="*/ 26 h 232"/>
                  <a:gd name="T10" fmla="*/ 59 w 438"/>
                  <a:gd name="T11" fmla="*/ 39 h 232"/>
                  <a:gd name="T12" fmla="*/ 83 w 438"/>
                  <a:gd name="T13" fmla="*/ 51 h 232"/>
                  <a:gd name="T14" fmla="*/ 109 w 438"/>
                  <a:gd name="T15" fmla="*/ 65 h 232"/>
                  <a:gd name="T16" fmla="*/ 137 w 438"/>
                  <a:gd name="T17" fmla="*/ 80 h 232"/>
                  <a:gd name="T18" fmla="*/ 164 w 438"/>
                  <a:gd name="T19" fmla="*/ 95 h 232"/>
                  <a:gd name="T20" fmla="*/ 191 w 438"/>
                  <a:gd name="T21" fmla="*/ 110 h 232"/>
                  <a:gd name="T22" fmla="*/ 215 w 438"/>
                  <a:gd name="T23" fmla="*/ 121 h 232"/>
                  <a:gd name="T24" fmla="*/ 235 w 438"/>
                  <a:gd name="T25" fmla="*/ 131 h 232"/>
                  <a:gd name="T26" fmla="*/ 253 w 438"/>
                  <a:gd name="T27" fmla="*/ 139 h 232"/>
                  <a:gd name="T28" fmla="*/ 266 w 438"/>
                  <a:gd name="T29" fmla="*/ 146 h 232"/>
                  <a:gd name="T30" fmla="*/ 275 w 438"/>
                  <a:gd name="T31" fmla="*/ 149 h 232"/>
                  <a:gd name="T32" fmla="*/ 278 w 438"/>
                  <a:gd name="T33" fmla="*/ 149 h 232"/>
                  <a:gd name="T34" fmla="*/ 278 w 438"/>
                  <a:gd name="T35" fmla="*/ 149 h 232"/>
                  <a:gd name="T36" fmla="*/ 278 w 438"/>
                  <a:gd name="T37" fmla="*/ 148 h 232"/>
                  <a:gd name="T38" fmla="*/ 278 w 438"/>
                  <a:gd name="T39" fmla="*/ 148 h 232"/>
                  <a:gd name="T40" fmla="*/ 277 w 438"/>
                  <a:gd name="T41" fmla="*/ 146 h 232"/>
                  <a:gd name="T42" fmla="*/ 260 w 438"/>
                  <a:gd name="T43" fmla="*/ 137 h 232"/>
                  <a:gd name="T44" fmla="*/ 243 w 438"/>
                  <a:gd name="T45" fmla="*/ 128 h 232"/>
                  <a:gd name="T46" fmla="*/ 226 w 438"/>
                  <a:gd name="T47" fmla="*/ 119 h 232"/>
                  <a:gd name="T48" fmla="*/ 208 w 438"/>
                  <a:gd name="T49" fmla="*/ 110 h 232"/>
                  <a:gd name="T50" fmla="*/ 191 w 438"/>
                  <a:gd name="T51" fmla="*/ 101 h 232"/>
                  <a:gd name="T52" fmla="*/ 174 w 438"/>
                  <a:gd name="T53" fmla="*/ 92 h 232"/>
                  <a:gd name="T54" fmla="*/ 156 w 438"/>
                  <a:gd name="T55" fmla="*/ 83 h 232"/>
                  <a:gd name="T56" fmla="*/ 140 w 438"/>
                  <a:gd name="T57" fmla="*/ 73 h 232"/>
                  <a:gd name="T58" fmla="*/ 122 w 438"/>
                  <a:gd name="T59" fmla="*/ 64 h 232"/>
                  <a:gd name="T60" fmla="*/ 105 w 438"/>
                  <a:gd name="T61" fmla="*/ 55 h 232"/>
                  <a:gd name="T62" fmla="*/ 88 w 438"/>
                  <a:gd name="T63" fmla="*/ 46 h 232"/>
                  <a:gd name="T64" fmla="*/ 70 w 438"/>
                  <a:gd name="T65" fmla="*/ 36 h 232"/>
                  <a:gd name="T66" fmla="*/ 54 w 438"/>
                  <a:gd name="T67" fmla="*/ 28 h 232"/>
                  <a:gd name="T68" fmla="*/ 37 w 438"/>
                  <a:gd name="T69" fmla="*/ 19 h 232"/>
                  <a:gd name="T70" fmla="*/ 20 w 438"/>
                  <a:gd name="T71" fmla="*/ 10 h 232"/>
                  <a:gd name="T72" fmla="*/ 3 w 438"/>
                  <a:gd name="T73" fmla="*/ 0 h 232"/>
                  <a:gd name="T74" fmla="*/ 2 w 438"/>
                  <a:gd name="T75" fmla="*/ 0 h 232"/>
                  <a:gd name="T76" fmla="*/ 1 w 438"/>
                  <a:gd name="T77" fmla="*/ 0 h 232"/>
                  <a:gd name="T78" fmla="*/ 0 w 438"/>
                  <a:gd name="T79" fmla="*/ 0 h 232"/>
                  <a:gd name="T80" fmla="*/ 0 w 438"/>
                  <a:gd name="T81" fmla="*/ 0 h 2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38"/>
                  <a:gd name="T124" fmla="*/ 0 h 232"/>
                  <a:gd name="T125" fmla="*/ 438 w 438"/>
                  <a:gd name="T126" fmla="*/ 232 h 2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38" h="232">
                    <a:moveTo>
                      <a:pt x="0" y="0"/>
                    </a:moveTo>
                    <a:lnTo>
                      <a:pt x="3" y="5"/>
                    </a:lnTo>
                    <a:lnTo>
                      <a:pt x="15" y="13"/>
                    </a:lnTo>
                    <a:lnTo>
                      <a:pt x="34" y="24"/>
                    </a:lnTo>
                    <a:lnTo>
                      <a:pt x="61" y="40"/>
                    </a:lnTo>
                    <a:lnTo>
                      <a:pt x="93" y="60"/>
                    </a:lnTo>
                    <a:lnTo>
                      <a:pt x="130" y="79"/>
                    </a:lnTo>
                    <a:lnTo>
                      <a:pt x="171" y="101"/>
                    </a:lnTo>
                    <a:lnTo>
                      <a:pt x="216" y="125"/>
                    </a:lnTo>
                    <a:lnTo>
                      <a:pt x="259" y="148"/>
                    </a:lnTo>
                    <a:lnTo>
                      <a:pt x="301" y="171"/>
                    </a:lnTo>
                    <a:lnTo>
                      <a:pt x="338" y="188"/>
                    </a:lnTo>
                    <a:lnTo>
                      <a:pt x="370" y="204"/>
                    </a:lnTo>
                    <a:lnTo>
                      <a:pt x="398" y="217"/>
                    </a:lnTo>
                    <a:lnTo>
                      <a:pt x="419" y="227"/>
                    </a:lnTo>
                    <a:lnTo>
                      <a:pt x="433" y="232"/>
                    </a:lnTo>
                    <a:lnTo>
                      <a:pt x="438" y="232"/>
                    </a:lnTo>
                    <a:lnTo>
                      <a:pt x="438" y="230"/>
                    </a:lnTo>
                    <a:lnTo>
                      <a:pt x="436" y="228"/>
                    </a:lnTo>
                    <a:lnTo>
                      <a:pt x="409" y="214"/>
                    </a:lnTo>
                    <a:lnTo>
                      <a:pt x="383" y="199"/>
                    </a:lnTo>
                    <a:lnTo>
                      <a:pt x="356" y="185"/>
                    </a:lnTo>
                    <a:lnTo>
                      <a:pt x="328" y="172"/>
                    </a:lnTo>
                    <a:lnTo>
                      <a:pt x="301" y="158"/>
                    </a:lnTo>
                    <a:lnTo>
                      <a:pt x="274" y="143"/>
                    </a:lnTo>
                    <a:lnTo>
                      <a:pt x="246" y="129"/>
                    </a:lnTo>
                    <a:lnTo>
                      <a:pt x="221" y="114"/>
                    </a:lnTo>
                    <a:lnTo>
                      <a:pt x="193" y="100"/>
                    </a:lnTo>
                    <a:lnTo>
                      <a:pt x="166" y="85"/>
                    </a:lnTo>
                    <a:lnTo>
                      <a:pt x="138" y="71"/>
                    </a:lnTo>
                    <a:lnTo>
                      <a:pt x="111" y="56"/>
                    </a:lnTo>
                    <a:lnTo>
                      <a:pt x="85" y="43"/>
                    </a:lnTo>
                    <a:lnTo>
                      <a:pt x="58" y="29"/>
                    </a:lnTo>
                    <a:lnTo>
                      <a:pt x="32" y="15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4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9" name="Freeform 81"/>
              <p:cNvSpPr>
                <a:spLocks noChangeAspect="1"/>
              </p:cNvSpPr>
              <p:nvPr/>
            </p:nvSpPr>
            <p:spPr bwMode="auto">
              <a:xfrm rot="10800000">
                <a:off x="7568" y="2065"/>
                <a:ext cx="276" cy="147"/>
              </a:xfrm>
              <a:custGeom>
                <a:avLst/>
                <a:gdLst>
                  <a:gd name="T0" fmla="*/ 0 w 431"/>
                  <a:gd name="T1" fmla="*/ 0 h 228"/>
                  <a:gd name="T2" fmla="*/ 17 w 431"/>
                  <a:gd name="T3" fmla="*/ 10 h 228"/>
                  <a:gd name="T4" fmla="*/ 34 w 431"/>
                  <a:gd name="T5" fmla="*/ 19 h 228"/>
                  <a:gd name="T6" fmla="*/ 51 w 431"/>
                  <a:gd name="T7" fmla="*/ 28 h 228"/>
                  <a:gd name="T8" fmla="*/ 68 w 431"/>
                  <a:gd name="T9" fmla="*/ 36 h 228"/>
                  <a:gd name="T10" fmla="*/ 85 w 431"/>
                  <a:gd name="T11" fmla="*/ 46 h 228"/>
                  <a:gd name="T12" fmla="*/ 103 w 431"/>
                  <a:gd name="T13" fmla="*/ 55 h 228"/>
                  <a:gd name="T14" fmla="*/ 120 w 431"/>
                  <a:gd name="T15" fmla="*/ 64 h 228"/>
                  <a:gd name="T16" fmla="*/ 138 w 431"/>
                  <a:gd name="T17" fmla="*/ 74 h 228"/>
                  <a:gd name="T18" fmla="*/ 154 w 431"/>
                  <a:gd name="T19" fmla="*/ 83 h 228"/>
                  <a:gd name="T20" fmla="*/ 172 w 431"/>
                  <a:gd name="T21" fmla="*/ 92 h 228"/>
                  <a:gd name="T22" fmla="*/ 190 w 431"/>
                  <a:gd name="T23" fmla="*/ 102 h 228"/>
                  <a:gd name="T24" fmla="*/ 207 w 431"/>
                  <a:gd name="T25" fmla="*/ 111 h 228"/>
                  <a:gd name="T26" fmla="*/ 225 w 431"/>
                  <a:gd name="T27" fmla="*/ 119 h 228"/>
                  <a:gd name="T28" fmla="*/ 242 w 431"/>
                  <a:gd name="T29" fmla="*/ 128 h 228"/>
                  <a:gd name="T30" fmla="*/ 259 w 431"/>
                  <a:gd name="T31" fmla="*/ 138 h 228"/>
                  <a:gd name="T32" fmla="*/ 276 w 431"/>
                  <a:gd name="T33" fmla="*/ 147 h 228"/>
                  <a:gd name="T34" fmla="*/ 270 w 431"/>
                  <a:gd name="T35" fmla="*/ 143 h 228"/>
                  <a:gd name="T36" fmla="*/ 261 w 431"/>
                  <a:gd name="T37" fmla="*/ 136 h 228"/>
                  <a:gd name="T38" fmla="*/ 247 w 431"/>
                  <a:gd name="T39" fmla="*/ 128 h 228"/>
                  <a:gd name="T40" fmla="*/ 231 w 431"/>
                  <a:gd name="T41" fmla="*/ 118 h 228"/>
                  <a:gd name="T42" fmla="*/ 211 w 431"/>
                  <a:gd name="T43" fmla="*/ 107 h 228"/>
                  <a:gd name="T44" fmla="*/ 190 w 431"/>
                  <a:gd name="T45" fmla="*/ 95 h 228"/>
                  <a:gd name="T46" fmla="*/ 166 w 431"/>
                  <a:gd name="T47" fmla="*/ 82 h 228"/>
                  <a:gd name="T48" fmla="*/ 141 w 431"/>
                  <a:gd name="T49" fmla="*/ 68 h 228"/>
                  <a:gd name="T50" fmla="*/ 115 w 431"/>
                  <a:gd name="T51" fmla="*/ 55 h 228"/>
                  <a:gd name="T52" fmla="*/ 92 w 431"/>
                  <a:gd name="T53" fmla="*/ 43 h 228"/>
                  <a:gd name="T54" fmla="*/ 69 w 431"/>
                  <a:gd name="T55" fmla="*/ 32 h 228"/>
                  <a:gd name="T56" fmla="*/ 49 w 431"/>
                  <a:gd name="T57" fmla="*/ 22 h 228"/>
                  <a:gd name="T58" fmla="*/ 32 w 431"/>
                  <a:gd name="T59" fmla="*/ 14 h 228"/>
                  <a:gd name="T60" fmla="*/ 17 w 431"/>
                  <a:gd name="T61" fmla="*/ 7 h 228"/>
                  <a:gd name="T62" fmla="*/ 7 w 431"/>
                  <a:gd name="T63" fmla="*/ 2 h 228"/>
                  <a:gd name="T64" fmla="*/ 0 w 431"/>
                  <a:gd name="T65" fmla="*/ 0 h 22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31"/>
                  <a:gd name="T100" fmla="*/ 0 h 228"/>
                  <a:gd name="T101" fmla="*/ 431 w 431"/>
                  <a:gd name="T102" fmla="*/ 228 h 22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31" h="228">
                    <a:moveTo>
                      <a:pt x="0" y="0"/>
                    </a:moveTo>
                    <a:lnTo>
                      <a:pt x="27" y="15"/>
                    </a:lnTo>
                    <a:lnTo>
                      <a:pt x="53" y="29"/>
                    </a:lnTo>
                    <a:lnTo>
                      <a:pt x="80" y="43"/>
                    </a:lnTo>
                    <a:lnTo>
                      <a:pt x="106" y="56"/>
                    </a:lnTo>
                    <a:lnTo>
                      <a:pt x="133" y="71"/>
                    </a:lnTo>
                    <a:lnTo>
                      <a:pt x="161" y="85"/>
                    </a:lnTo>
                    <a:lnTo>
                      <a:pt x="188" y="100"/>
                    </a:lnTo>
                    <a:lnTo>
                      <a:pt x="216" y="114"/>
                    </a:lnTo>
                    <a:lnTo>
                      <a:pt x="241" y="129"/>
                    </a:lnTo>
                    <a:lnTo>
                      <a:pt x="269" y="143"/>
                    </a:lnTo>
                    <a:lnTo>
                      <a:pt x="296" y="158"/>
                    </a:lnTo>
                    <a:lnTo>
                      <a:pt x="323" y="172"/>
                    </a:lnTo>
                    <a:lnTo>
                      <a:pt x="351" y="185"/>
                    </a:lnTo>
                    <a:lnTo>
                      <a:pt x="378" y="199"/>
                    </a:lnTo>
                    <a:lnTo>
                      <a:pt x="404" y="214"/>
                    </a:lnTo>
                    <a:lnTo>
                      <a:pt x="431" y="228"/>
                    </a:lnTo>
                    <a:lnTo>
                      <a:pt x="422" y="222"/>
                    </a:lnTo>
                    <a:lnTo>
                      <a:pt x="407" y="211"/>
                    </a:lnTo>
                    <a:lnTo>
                      <a:pt x="386" y="198"/>
                    </a:lnTo>
                    <a:lnTo>
                      <a:pt x="360" y="183"/>
                    </a:lnTo>
                    <a:lnTo>
                      <a:pt x="330" y="166"/>
                    </a:lnTo>
                    <a:lnTo>
                      <a:pt x="296" y="148"/>
                    </a:lnTo>
                    <a:lnTo>
                      <a:pt x="259" y="127"/>
                    </a:lnTo>
                    <a:lnTo>
                      <a:pt x="220" y="106"/>
                    </a:lnTo>
                    <a:lnTo>
                      <a:pt x="180" y="85"/>
                    </a:lnTo>
                    <a:lnTo>
                      <a:pt x="143" y="66"/>
                    </a:lnTo>
                    <a:lnTo>
                      <a:pt x="108" y="50"/>
                    </a:lnTo>
                    <a:lnTo>
                      <a:pt x="77" y="34"/>
                    </a:lnTo>
                    <a:lnTo>
                      <a:pt x="50" y="21"/>
                    </a:lnTo>
                    <a:lnTo>
                      <a:pt x="27" y="11"/>
                    </a:lnTo>
                    <a:lnTo>
                      <a:pt x="1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E9E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0" name="Freeform 82"/>
              <p:cNvSpPr>
                <a:spLocks noChangeAspect="1"/>
              </p:cNvSpPr>
              <p:nvPr/>
            </p:nvSpPr>
            <p:spPr bwMode="auto">
              <a:xfrm rot="10800000">
                <a:off x="7684" y="2128"/>
                <a:ext cx="146" cy="77"/>
              </a:xfrm>
              <a:custGeom>
                <a:avLst/>
                <a:gdLst>
                  <a:gd name="T0" fmla="*/ 73 w 227"/>
                  <a:gd name="T1" fmla="*/ 39 h 119"/>
                  <a:gd name="T2" fmla="*/ 87 w 227"/>
                  <a:gd name="T3" fmla="*/ 46 h 119"/>
                  <a:gd name="T4" fmla="*/ 102 w 227"/>
                  <a:gd name="T5" fmla="*/ 53 h 119"/>
                  <a:gd name="T6" fmla="*/ 114 w 227"/>
                  <a:gd name="T7" fmla="*/ 60 h 119"/>
                  <a:gd name="T8" fmla="*/ 125 w 227"/>
                  <a:gd name="T9" fmla="*/ 66 h 119"/>
                  <a:gd name="T10" fmla="*/ 134 w 227"/>
                  <a:gd name="T11" fmla="*/ 71 h 119"/>
                  <a:gd name="T12" fmla="*/ 140 w 227"/>
                  <a:gd name="T13" fmla="*/ 74 h 119"/>
                  <a:gd name="T14" fmla="*/ 145 w 227"/>
                  <a:gd name="T15" fmla="*/ 76 h 119"/>
                  <a:gd name="T16" fmla="*/ 146 w 227"/>
                  <a:gd name="T17" fmla="*/ 77 h 119"/>
                  <a:gd name="T18" fmla="*/ 145 w 227"/>
                  <a:gd name="T19" fmla="*/ 76 h 119"/>
                  <a:gd name="T20" fmla="*/ 140 w 227"/>
                  <a:gd name="T21" fmla="*/ 74 h 119"/>
                  <a:gd name="T22" fmla="*/ 134 w 227"/>
                  <a:gd name="T23" fmla="*/ 71 h 119"/>
                  <a:gd name="T24" fmla="*/ 125 w 227"/>
                  <a:gd name="T25" fmla="*/ 66 h 119"/>
                  <a:gd name="T26" fmla="*/ 114 w 227"/>
                  <a:gd name="T27" fmla="*/ 60 h 119"/>
                  <a:gd name="T28" fmla="*/ 102 w 227"/>
                  <a:gd name="T29" fmla="*/ 53 h 119"/>
                  <a:gd name="T30" fmla="*/ 87 w 227"/>
                  <a:gd name="T31" fmla="*/ 46 h 119"/>
                  <a:gd name="T32" fmla="*/ 73 w 227"/>
                  <a:gd name="T33" fmla="*/ 39 h 119"/>
                  <a:gd name="T34" fmla="*/ 59 w 227"/>
                  <a:gd name="T35" fmla="*/ 30 h 119"/>
                  <a:gd name="T36" fmla="*/ 45 w 227"/>
                  <a:gd name="T37" fmla="*/ 23 h 119"/>
                  <a:gd name="T38" fmla="*/ 32 w 227"/>
                  <a:gd name="T39" fmla="*/ 17 h 119"/>
                  <a:gd name="T40" fmla="*/ 22 w 227"/>
                  <a:gd name="T41" fmla="*/ 12 h 119"/>
                  <a:gd name="T42" fmla="*/ 13 w 227"/>
                  <a:gd name="T43" fmla="*/ 6 h 119"/>
                  <a:gd name="T44" fmla="*/ 6 w 227"/>
                  <a:gd name="T45" fmla="*/ 3 h 119"/>
                  <a:gd name="T46" fmla="*/ 1 w 227"/>
                  <a:gd name="T47" fmla="*/ 1 h 119"/>
                  <a:gd name="T48" fmla="*/ 0 w 227"/>
                  <a:gd name="T49" fmla="*/ 0 h 119"/>
                  <a:gd name="T50" fmla="*/ 1 w 227"/>
                  <a:gd name="T51" fmla="*/ 1 h 119"/>
                  <a:gd name="T52" fmla="*/ 6 w 227"/>
                  <a:gd name="T53" fmla="*/ 3 h 119"/>
                  <a:gd name="T54" fmla="*/ 13 w 227"/>
                  <a:gd name="T55" fmla="*/ 6 h 119"/>
                  <a:gd name="T56" fmla="*/ 22 w 227"/>
                  <a:gd name="T57" fmla="*/ 12 h 119"/>
                  <a:gd name="T58" fmla="*/ 32 w 227"/>
                  <a:gd name="T59" fmla="*/ 17 h 119"/>
                  <a:gd name="T60" fmla="*/ 45 w 227"/>
                  <a:gd name="T61" fmla="*/ 23 h 119"/>
                  <a:gd name="T62" fmla="*/ 59 w 227"/>
                  <a:gd name="T63" fmla="*/ 30 h 119"/>
                  <a:gd name="T64" fmla="*/ 73 w 227"/>
                  <a:gd name="T65" fmla="*/ 39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27"/>
                  <a:gd name="T100" fmla="*/ 0 h 119"/>
                  <a:gd name="T101" fmla="*/ 227 w 2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27" h="119">
                    <a:moveTo>
                      <a:pt x="113" y="60"/>
                    </a:moveTo>
                    <a:lnTo>
                      <a:pt x="136" y="71"/>
                    </a:lnTo>
                    <a:lnTo>
                      <a:pt x="158" y="82"/>
                    </a:lnTo>
                    <a:lnTo>
                      <a:pt x="177" y="92"/>
                    </a:lnTo>
                    <a:lnTo>
                      <a:pt x="194" y="102"/>
                    </a:lnTo>
                    <a:lnTo>
                      <a:pt x="208" y="110"/>
                    </a:lnTo>
                    <a:lnTo>
                      <a:pt x="218" y="114"/>
                    </a:lnTo>
                    <a:lnTo>
                      <a:pt x="226" y="118"/>
                    </a:lnTo>
                    <a:lnTo>
                      <a:pt x="227" y="119"/>
                    </a:lnTo>
                    <a:lnTo>
                      <a:pt x="226" y="118"/>
                    </a:lnTo>
                    <a:lnTo>
                      <a:pt x="218" y="114"/>
                    </a:lnTo>
                    <a:lnTo>
                      <a:pt x="208" y="110"/>
                    </a:lnTo>
                    <a:lnTo>
                      <a:pt x="194" y="102"/>
                    </a:lnTo>
                    <a:lnTo>
                      <a:pt x="177" y="92"/>
                    </a:lnTo>
                    <a:lnTo>
                      <a:pt x="158" y="82"/>
                    </a:lnTo>
                    <a:lnTo>
                      <a:pt x="136" y="71"/>
                    </a:lnTo>
                    <a:lnTo>
                      <a:pt x="113" y="60"/>
                    </a:lnTo>
                    <a:lnTo>
                      <a:pt x="91" y="47"/>
                    </a:lnTo>
                    <a:lnTo>
                      <a:pt x="70" y="36"/>
                    </a:lnTo>
                    <a:lnTo>
                      <a:pt x="50" y="26"/>
                    </a:lnTo>
                    <a:lnTo>
                      <a:pt x="34" y="18"/>
                    </a:lnTo>
                    <a:lnTo>
                      <a:pt x="20" y="10"/>
                    </a:lnTo>
                    <a:lnTo>
                      <a:pt x="10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10" y="5"/>
                    </a:lnTo>
                    <a:lnTo>
                      <a:pt x="20" y="10"/>
                    </a:lnTo>
                    <a:lnTo>
                      <a:pt x="34" y="18"/>
                    </a:lnTo>
                    <a:lnTo>
                      <a:pt x="50" y="26"/>
                    </a:lnTo>
                    <a:lnTo>
                      <a:pt x="70" y="36"/>
                    </a:lnTo>
                    <a:lnTo>
                      <a:pt x="91" y="47"/>
                    </a:lnTo>
                    <a:lnTo>
                      <a:pt x="113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Freeform 83"/>
              <p:cNvSpPr>
                <a:spLocks noChangeAspect="1"/>
              </p:cNvSpPr>
              <p:nvPr/>
            </p:nvSpPr>
            <p:spPr bwMode="auto">
              <a:xfrm rot="10800000">
                <a:off x="7251" y="1905"/>
                <a:ext cx="382" cy="214"/>
              </a:xfrm>
              <a:custGeom>
                <a:avLst/>
                <a:gdLst>
                  <a:gd name="T0" fmla="*/ 382 w 600"/>
                  <a:gd name="T1" fmla="*/ 214 h 333"/>
                  <a:gd name="T2" fmla="*/ 378 w 600"/>
                  <a:gd name="T3" fmla="*/ 206 h 333"/>
                  <a:gd name="T4" fmla="*/ 370 w 600"/>
                  <a:gd name="T5" fmla="*/ 197 h 333"/>
                  <a:gd name="T6" fmla="*/ 358 w 600"/>
                  <a:gd name="T7" fmla="*/ 185 h 333"/>
                  <a:gd name="T8" fmla="*/ 344 w 600"/>
                  <a:gd name="T9" fmla="*/ 173 h 333"/>
                  <a:gd name="T10" fmla="*/ 327 w 600"/>
                  <a:gd name="T11" fmla="*/ 161 h 333"/>
                  <a:gd name="T12" fmla="*/ 308 w 600"/>
                  <a:gd name="T13" fmla="*/ 147 h 333"/>
                  <a:gd name="T14" fmla="*/ 288 w 600"/>
                  <a:gd name="T15" fmla="*/ 132 h 333"/>
                  <a:gd name="T16" fmla="*/ 266 w 600"/>
                  <a:gd name="T17" fmla="*/ 119 h 333"/>
                  <a:gd name="T18" fmla="*/ 245 w 600"/>
                  <a:gd name="T19" fmla="*/ 105 h 333"/>
                  <a:gd name="T20" fmla="*/ 222 w 600"/>
                  <a:gd name="T21" fmla="*/ 91 h 333"/>
                  <a:gd name="T22" fmla="*/ 201 w 600"/>
                  <a:gd name="T23" fmla="*/ 79 h 333"/>
                  <a:gd name="T24" fmla="*/ 180 w 600"/>
                  <a:gd name="T25" fmla="*/ 66 h 333"/>
                  <a:gd name="T26" fmla="*/ 161 w 600"/>
                  <a:gd name="T27" fmla="*/ 55 h 333"/>
                  <a:gd name="T28" fmla="*/ 143 w 600"/>
                  <a:gd name="T29" fmla="*/ 46 h 333"/>
                  <a:gd name="T30" fmla="*/ 129 w 600"/>
                  <a:gd name="T31" fmla="*/ 37 h 333"/>
                  <a:gd name="T32" fmla="*/ 117 w 600"/>
                  <a:gd name="T33" fmla="*/ 31 h 333"/>
                  <a:gd name="T34" fmla="*/ 98 w 600"/>
                  <a:gd name="T35" fmla="*/ 22 h 333"/>
                  <a:gd name="T36" fmla="*/ 81 w 600"/>
                  <a:gd name="T37" fmla="*/ 15 h 333"/>
                  <a:gd name="T38" fmla="*/ 64 w 600"/>
                  <a:gd name="T39" fmla="*/ 8 h 333"/>
                  <a:gd name="T40" fmla="*/ 48 w 600"/>
                  <a:gd name="T41" fmla="*/ 4 h 333"/>
                  <a:gd name="T42" fmla="*/ 34 w 600"/>
                  <a:gd name="T43" fmla="*/ 1 h 333"/>
                  <a:gd name="T44" fmla="*/ 20 w 600"/>
                  <a:gd name="T45" fmla="*/ 0 h 333"/>
                  <a:gd name="T46" fmla="*/ 9 w 600"/>
                  <a:gd name="T47" fmla="*/ 1 h 333"/>
                  <a:gd name="T48" fmla="*/ 0 w 600"/>
                  <a:gd name="T49" fmla="*/ 3 h 333"/>
                  <a:gd name="T50" fmla="*/ 18 w 600"/>
                  <a:gd name="T51" fmla="*/ 24 h 333"/>
                  <a:gd name="T52" fmla="*/ 39 w 600"/>
                  <a:gd name="T53" fmla="*/ 42 h 333"/>
                  <a:gd name="T54" fmla="*/ 60 w 600"/>
                  <a:gd name="T55" fmla="*/ 59 h 333"/>
                  <a:gd name="T56" fmla="*/ 83 w 600"/>
                  <a:gd name="T57" fmla="*/ 76 h 333"/>
                  <a:gd name="T58" fmla="*/ 106 w 600"/>
                  <a:gd name="T59" fmla="*/ 89 h 333"/>
                  <a:gd name="T60" fmla="*/ 129 w 600"/>
                  <a:gd name="T61" fmla="*/ 103 h 333"/>
                  <a:gd name="T62" fmla="*/ 153 w 600"/>
                  <a:gd name="T63" fmla="*/ 115 h 333"/>
                  <a:gd name="T64" fmla="*/ 180 w 600"/>
                  <a:gd name="T65" fmla="*/ 127 h 333"/>
                  <a:gd name="T66" fmla="*/ 204 w 600"/>
                  <a:gd name="T67" fmla="*/ 138 h 333"/>
                  <a:gd name="T68" fmla="*/ 229 w 600"/>
                  <a:gd name="T69" fmla="*/ 148 h 333"/>
                  <a:gd name="T70" fmla="*/ 255 w 600"/>
                  <a:gd name="T71" fmla="*/ 158 h 333"/>
                  <a:gd name="T72" fmla="*/ 282 w 600"/>
                  <a:gd name="T73" fmla="*/ 169 h 333"/>
                  <a:gd name="T74" fmla="*/ 308 w 600"/>
                  <a:gd name="T75" fmla="*/ 180 h 333"/>
                  <a:gd name="T76" fmla="*/ 332 w 600"/>
                  <a:gd name="T77" fmla="*/ 190 h 333"/>
                  <a:gd name="T78" fmla="*/ 358 w 600"/>
                  <a:gd name="T79" fmla="*/ 202 h 333"/>
                  <a:gd name="T80" fmla="*/ 382 w 600"/>
                  <a:gd name="T81" fmla="*/ 214 h 33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00"/>
                  <a:gd name="T124" fmla="*/ 0 h 333"/>
                  <a:gd name="T125" fmla="*/ 600 w 600"/>
                  <a:gd name="T126" fmla="*/ 333 h 33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00" h="333">
                    <a:moveTo>
                      <a:pt x="600" y="333"/>
                    </a:moveTo>
                    <a:lnTo>
                      <a:pt x="594" y="320"/>
                    </a:lnTo>
                    <a:lnTo>
                      <a:pt x="581" y="306"/>
                    </a:lnTo>
                    <a:lnTo>
                      <a:pt x="563" y="288"/>
                    </a:lnTo>
                    <a:lnTo>
                      <a:pt x="541" y="269"/>
                    </a:lnTo>
                    <a:lnTo>
                      <a:pt x="513" y="250"/>
                    </a:lnTo>
                    <a:lnTo>
                      <a:pt x="484" y="229"/>
                    </a:lnTo>
                    <a:lnTo>
                      <a:pt x="452" y="206"/>
                    </a:lnTo>
                    <a:lnTo>
                      <a:pt x="418" y="185"/>
                    </a:lnTo>
                    <a:lnTo>
                      <a:pt x="385" y="163"/>
                    </a:lnTo>
                    <a:lnTo>
                      <a:pt x="349" y="142"/>
                    </a:lnTo>
                    <a:lnTo>
                      <a:pt x="315" y="123"/>
                    </a:lnTo>
                    <a:lnTo>
                      <a:pt x="283" y="103"/>
                    </a:lnTo>
                    <a:lnTo>
                      <a:pt x="253" y="86"/>
                    </a:lnTo>
                    <a:lnTo>
                      <a:pt x="225" y="71"/>
                    </a:lnTo>
                    <a:lnTo>
                      <a:pt x="203" y="58"/>
                    </a:lnTo>
                    <a:lnTo>
                      <a:pt x="183" y="49"/>
                    </a:lnTo>
                    <a:lnTo>
                      <a:pt x="154" y="34"/>
                    </a:lnTo>
                    <a:lnTo>
                      <a:pt x="127" y="23"/>
                    </a:lnTo>
                    <a:lnTo>
                      <a:pt x="101" y="13"/>
                    </a:lnTo>
                    <a:lnTo>
                      <a:pt x="76" y="7"/>
                    </a:lnTo>
                    <a:lnTo>
                      <a:pt x="53" y="2"/>
                    </a:lnTo>
                    <a:lnTo>
                      <a:pt x="32" y="0"/>
                    </a:lnTo>
                    <a:lnTo>
                      <a:pt x="14" y="2"/>
                    </a:lnTo>
                    <a:lnTo>
                      <a:pt x="0" y="5"/>
                    </a:lnTo>
                    <a:lnTo>
                      <a:pt x="29" y="37"/>
                    </a:lnTo>
                    <a:lnTo>
                      <a:pt x="61" y="66"/>
                    </a:lnTo>
                    <a:lnTo>
                      <a:pt x="95" y="92"/>
                    </a:lnTo>
                    <a:lnTo>
                      <a:pt x="130" y="118"/>
                    </a:lnTo>
                    <a:lnTo>
                      <a:pt x="166" y="139"/>
                    </a:lnTo>
                    <a:lnTo>
                      <a:pt x="203" y="160"/>
                    </a:lnTo>
                    <a:lnTo>
                      <a:pt x="241" y="179"/>
                    </a:lnTo>
                    <a:lnTo>
                      <a:pt x="282" y="197"/>
                    </a:lnTo>
                    <a:lnTo>
                      <a:pt x="320" y="214"/>
                    </a:lnTo>
                    <a:lnTo>
                      <a:pt x="360" y="230"/>
                    </a:lnTo>
                    <a:lnTo>
                      <a:pt x="401" y="246"/>
                    </a:lnTo>
                    <a:lnTo>
                      <a:pt x="443" y="263"/>
                    </a:lnTo>
                    <a:lnTo>
                      <a:pt x="483" y="280"/>
                    </a:lnTo>
                    <a:lnTo>
                      <a:pt x="521" y="296"/>
                    </a:lnTo>
                    <a:lnTo>
                      <a:pt x="562" y="314"/>
                    </a:lnTo>
                    <a:lnTo>
                      <a:pt x="600" y="333"/>
                    </a:lnTo>
                    <a:close/>
                  </a:path>
                </a:pathLst>
              </a:custGeom>
              <a:solidFill>
                <a:srgbClr val="9E9E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2" name="Freeform 84"/>
              <p:cNvSpPr>
                <a:spLocks noChangeAspect="1"/>
              </p:cNvSpPr>
              <p:nvPr/>
            </p:nvSpPr>
            <p:spPr bwMode="auto">
              <a:xfrm rot="10800000">
                <a:off x="7251" y="1892"/>
                <a:ext cx="396" cy="223"/>
              </a:xfrm>
              <a:custGeom>
                <a:avLst/>
                <a:gdLst>
                  <a:gd name="T0" fmla="*/ 13 w 621"/>
                  <a:gd name="T1" fmla="*/ 0 h 346"/>
                  <a:gd name="T2" fmla="*/ 9 w 621"/>
                  <a:gd name="T3" fmla="*/ 1 h 346"/>
                  <a:gd name="T4" fmla="*/ 6 w 621"/>
                  <a:gd name="T5" fmla="*/ 3 h 346"/>
                  <a:gd name="T6" fmla="*/ 4 w 621"/>
                  <a:gd name="T7" fmla="*/ 5 h 346"/>
                  <a:gd name="T8" fmla="*/ 2 w 621"/>
                  <a:gd name="T9" fmla="*/ 8 h 346"/>
                  <a:gd name="T10" fmla="*/ 0 w 621"/>
                  <a:gd name="T11" fmla="*/ 18 h 346"/>
                  <a:gd name="T12" fmla="*/ 3 w 621"/>
                  <a:gd name="T13" fmla="*/ 28 h 346"/>
                  <a:gd name="T14" fmla="*/ 9 w 621"/>
                  <a:gd name="T15" fmla="*/ 39 h 346"/>
                  <a:gd name="T16" fmla="*/ 20 w 621"/>
                  <a:gd name="T17" fmla="*/ 53 h 346"/>
                  <a:gd name="T18" fmla="*/ 33 w 621"/>
                  <a:gd name="T19" fmla="*/ 66 h 346"/>
                  <a:gd name="T20" fmla="*/ 50 w 621"/>
                  <a:gd name="T21" fmla="*/ 79 h 346"/>
                  <a:gd name="T22" fmla="*/ 69 w 621"/>
                  <a:gd name="T23" fmla="*/ 92 h 346"/>
                  <a:gd name="T24" fmla="*/ 91 w 621"/>
                  <a:gd name="T25" fmla="*/ 105 h 346"/>
                  <a:gd name="T26" fmla="*/ 104 w 621"/>
                  <a:gd name="T27" fmla="*/ 111 h 346"/>
                  <a:gd name="T28" fmla="*/ 120 w 621"/>
                  <a:gd name="T29" fmla="*/ 119 h 346"/>
                  <a:gd name="T30" fmla="*/ 140 w 621"/>
                  <a:gd name="T31" fmla="*/ 130 h 346"/>
                  <a:gd name="T32" fmla="*/ 161 w 621"/>
                  <a:gd name="T33" fmla="*/ 140 h 346"/>
                  <a:gd name="T34" fmla="*/ 185 w 621"/>
                  <a:gd name="T35" fmla="*/ 150 h 346"/>
                  <a:gd name="T36" fmla="*/ 209 w 621"/>
                  <a:gd name="T37" fmla="*/ 162 h 346"/>
                  <a:gd name="T38" fmla="*/ 234 w 621"/>
                  <a:gd name="T39" fmla="*/ 173 h 346"/>
                  <a:gd name="T40" fmla="*/ 260 w 621"/>
                  <a:gd name="T41" fmla="*/ 184 h 346"/>
                  <a:gd name="T42" fmla="*/ 284 w 621"/>
                  <a:gd name="T43" fmla="*/ 194 h 346"/>
                  <a:gd name="T44" fmla="*/ 308 w 621"/>
                  <a:gd name="T45" fmla="*/ 203 h 346"/>
                  <a:gd name="T46" fmla="*/ 330 w 621"/>
                  <a:gd name="T47" fmla="*/ 211 h 346"/>
                  <a:gd name="T48" fmla="*/ 350 w 621"/>
                  <a:gd name="T49" fmla="*/ 217 h 346"/>
                  <a:gd name="T50" fmla="*/ 367 w 621"/>
                  <a:gd name="T51" fmla="*/ 221 h 346"/>
                  <a:gd name="T52" fmla="*/ 381 w 621"/>
                  <a:gd name="T53" fmla="*/ 223 h 346"/>
                  <a:gd name="T54" fmla="*/ 390 w 621"/>
                  <a:gd name="T55" fmla="*/ 222 h 346"/>
                  <a:gd name="T56" fmla="*/ 395 w 621"/>
                  <a:gd name="T57" fmla="*/ 218 h 346"/>
                  <a:gd name="T58" fmla="*/ 396 w 621"/>
                  <a:gd name="T59" fmla="*/ 216 h 346"/>
                  <a:gd name="T60" fmla="*/ 396 w 621"/>
                  <a:gd name="T61" fmla="*/ 215 h 346"/>
                  <a:gd name="T62" fmla="*/ 396 w 621"/>
                  <a:gd name="T63" fmla="*/ 213 h 346"/>
                  <a:gd name="T64" fmla="*/ 396 w 621"/>
                  <a:gd name="T65" fmla="*/ 211 h 346"/>
                  <a:gd name="T66" fmla="*/ 372 w 621"/>
                  <a:gd name="T67" fmla="*/ 199 h 346"/>
                  <a:gd name="T68" fmla="*/ 346 w 621"/>
                  <a:gd name="T69" fmla="*/ 188 h 346"/>
                  <a:gd name="T70" fmla="*/ 321 w 621"/>
                  <a:gd name="T71" fmla="*/ 177 h 346"/>
                  <a:gd name="T72" fmla="*/ 296 w 621"/>
                  <a:gd name="T73" fmla="*/ 166 h 346"/>
                  <a:gd name="T74" fmla="*/ 269 w 621"/>
                  <a:gd name="T75" fmla="*/ 155 h 346"/>
                  <a:gd name="T76" fmla="*/ 243 w 621"/>
                  <a:gd name="T77" fmla="*/ 145 h 346"/>
                  <a:gd name="T78" fmla="*/ 217 w 621"/>
                  <a:gd name="T79" fmla="*/ 135 h 346"/>
                  <a:gd name="T80" fmla="*/ 193 w 621"/>
                  <a:gd name="T81" fmla="*/ 124 h 346"/>
                  <a:gd name="T82" fmla="*/ 167 w 621"/>
                  <a:gd name="T83" fmla="*/ 112 h 346"/>
                  <a:gd name="T84" fmla="*/ 143 w 621"/>
                  <a:gd name="T85" fmla="*/ 100 h 346"/>
                  <a:gd name="T86" fmla="*/ 119 w 621"/>
                  <a:gd name="T87" fmla="*/ 86 h 346"/>
                  <a:gd name="T88" fmla="*/ 96 w 621"/>
                  <a:gd name="T89" fmla="*/ 73 h 346"/>
                  <a:gd name="T90" fmla="*/ 74 w 621"/>
                  <a:gd name="T91" fmla="*/ 56 h 346"/>
                  <a:gd name="T92" fmla="*/ 52 w 621"/>
                  <a:gd name="T93" fmla="*/ 39 h 346"/>
                  <a:gd name="T94" fmla="*/ 32 w 621"/>
                  <a:gd name="T95" fmla="*/ 21 h 346"/>
                  <a:gd name="T96" fmla="*/ 13 w 621"/>
                  <a:gd name="T97" fmla="*/ 0 h 34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21"/>
                  <a:gd name="T148" fmla="*/ 0 h 346"/>
                  <a:gd name="T149" fmla="*/ 621 w 621"/>
                  <a:gd name="T150" fmla="*/ 346 h 34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21" h="346">
                    <a:moveTo>
                      <a:pt x="21" y="0"/>
                    </a:moveTo>
                    <a:lnTo>
                      <a:pt x="14" y="2"/>
                    </a:lnTo>
                    <a:lnTo>
                      <a:pt x="10" y="5"/>
                    </a:lnTo>
                    <a:lnTo>
                      <a:pt x="6" y="8"/>
                    </a:lnTo>
                    <a:lnTo>
                      <a:pt x="3" y="13"/>
                    </a:lnTo>
                    <a:lnTo>
                      <a:pt x="0" y="28"/>
                    </a:lnTo>
                    <a:lnTo>
                      <a:pt x="5" y="44"/>
                    </a:lnTo>
                    <a:lnTo>
                      <a:pt x="14" y="61"/>
                    </a:lnTo>
                    <a:lnTo>
                      <a:pt x="31" y="82"/>
                    </a:lnTo>
                    <a:lnTo>
                      <a:pt x="51" y="102"/>
                    </a:lnTo>
                    <a:lnTo>
                      <a:pt x="79" y="122"/>
                    </a:lnTo>
                    <a:lnTo>
                      <a:pt x="108" y="143"/>
                    </a:lnTo>
                    <a:lnTo>
                      <a:pt x="142" y="163"/>
                    </a:lnTo>
                    <a:lnTo>
                      <a:pt x="163" y="172"/>
                    </a:lnTo>
                    <a:lnTo>
                      <a:pt x="188" y="185"/>
                    </a:lnTo>
                    <a:lnTo>
                      <a:pt x="219" y="201"/>
                    </a:lnTo>
                    <a:lnTo>
                      <a:pt x="253" y="217"/>
                    </a:lnTo>
                    <a:lnTo>
                      <a:pt x="290" y="233"/>
                    </a:lnTo>
                    <a:lnTo>
                      <a:pt x="328" y="251"/>
                    </a:lnTo>
                    <a:lnTo>
                      <a:pt x="367" y="269"/>
                    </a:lnTo>
                    <a:lnTo>
                      <a:pt x="407" y="285"/>
                    </a:lnTo>
                    <a:lnTo>
                      <a:pt x="446" y="301"/>
                    </a:lnTo>
                    <a:lnTo>
                      <a:pt x="483" y="315"/>
                    </a:lnTo>
                    <a:lnTo>
                      <a:pt x="518" y="327"/>
                    </a:lnTo>
                    <a:lnTo>
                      <a:pt x="549" y="336"/>
                    </a:lnTo>
                    <a:lnTo>
                      <a:pt x="575" y="343"/>
                    </a:lnTo>
                    <a:lnTo>
                      <a:pt x="597" y="346"/>
                    </a:lnTo>
                    <a:lnTo>
                      <a:pt x="612" y="344"/>
                    </a:lnTo>
                    <a:lnTo>
                      <a:pt x="620" y="338"/>
                    </a:lnTo>
                    <a:lnTo>
                      <a:pt x="621" y="335"/>
                    </a:lnTo>
                    <a:lnTo>
                      <a:pt x="621" y="333"/>
                    </a:lnTo>
                    <a:lnTo>
                      <a:pt x="621" y="330"/>
                    </a:lnTo>
                    <a:lnTo>
                      <a:pt x="621" y="328"/>
                    </a:lnTo>
                    <a:lnTo>
                      <a:pt x="583" y="309"/>
                    </a:lnTo>
                    <a:lnTo>
                      <a:pt x="542" y="291"/>
                    </a:lnTo>
                    <a:lnTo>
                      <a:pt x="504" y="275"/>
                    </a:lnTo>
                    <a:lnTo>
                      <a:pt x="464" y="258"/>
                    </a:lnTo>
                    <a:lnTo>
                      <a:pt x="422" y="241"/>
                    </a:lnTo>
                    <a:lnTo>
                      <a:pt x="381" y="225"/>
                    </a:lnTo>
                    <a:lnTo>
                      <a:pt x="341" y="209"/>
                    </a:lnTo>
                    <a:lnTo>
                      <a:pt x="303" y="192"/>
                    </a:lnTo>
                    <a:lnTo>
                      <a:pt x="262" y="174"/>
                    </a:lnTo>
                    <a:lnTo>
                      <a:pt x="224" y="155"/>
                    </a:lnTo>
                    <a:lnTo>
                      <a:pt x="187" y="134"/>
                    </a:lnTo>
                    <a:lnTo>
                      <a:pt x="151" y="113"/>
                    </a:lnTo>
                    <a:lnTo>
                      <a:pt x="116" y="87"/>
                    </a:lnTo>
                    <a:lnTo>
                      <a:pt x="82" y="61"/>
                    </a:lnTo>
                    <a:lnTo>
                      <a:pt x="50" y="32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5454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Freeform 85"/>
              <p:cNvSpPr>
                <a:spLocks noChangeAspect="1"/>
              </p:cNvSpPr>
              <p:nvPr/>
            </p:nvSpPr>
            <p:spPr bwMode="auto">
              <a:xfrm rot="10800000">
                <a:off x="7315" y="1951"/>
                <a:ext cx="308" cy="158"/>
              </a:xfrm>
              <a:custGeom>
                <a:avLst/>
                <a:gdLst>
                  <a:gd name="T0" fmla="*/ 116 w 484"/>
                  <a:gd name="T1" fmla="*/ 36 h 246"/>
                  <a:gd name="T2" fmla="*/ 96 w 484"/>
                  <a:gd name="T3" fmla="*/ 26 h 246"/>
                  <a:gd name="T4" fmla="*/ 76 w 484"/>
                  <a:gd name="T5" fmla="*/ 17 h 246"/>
                  <a:gd name="T6" fmla="*/ 55 w 484"/>
                  <a:gd name="T7" fmla="*/ 10 h 246"/>
                  <a:gd name="T8" fmla="*/ 37 w 484"/>
                  <a:gd name="T9" fmla="*/ 6 h 246"/>
                  <a:gd name="T10" fmla="*/ 22 w 484"/>
                  <a:gd name="T11" fmla="*/ 3 h 246"/>
                  <a:gd name="T12" fmla="*/ 9 w 484"/>
                  <a:gd name="T13" fmla="*/ 1 h 246"/>
                  <a:gd name="T14" fmla="*/ 2 w 484"/>
                  <a:gd name="T15" fmla="*/ 0 h 246"/>
                  <a:gd name="T16" fmla="*/ 0 w 484"/>
                  <a:gd name="T17" fmla="*/ 1 h 246"/>
                  <a:gd name="T18" fmla="*/ 10 w 484"/>
                  <a:gd name="T19" fmla="*/ 2 h 246"/>
                  <a:gd name="T20" fmla="*/ 22 w 484"/>
                  <a:gd name="T21" fmla="*/ 5 h 246"/>
                  <a:gd name="T22" fmla="*/ 35 w 484"/>
                  <a:gd name="T23" fmla="*/ 9 h 246"/>
                  <a:gd name="T24" fmla="*/ 50 w 484"/>
                  <a:gd name="T25" fmla="*/ 14 h 246"/>
                  <a:gd name="T26" fmla="*/ 66 w 484"/>
                  <a:gd name="T27" fmla="*/ 21 h 246"/>
                  <a:gd name="T28" fmla="*/ 82 w 484"/>
                  <a:gd name="T29" fmla="*/ 28 h 246"/>
                  <a:gd name="T30" fmla="*/ 98 w 484"/>
                  <a:gd name="T31" fmla="*/ 37 h 246"/>
                  <a:gd name="T32" fmla="*/ 116 w 484"/>
                  <a:gd name="T33" fmla="*/ 46 h 246"/>
                  <a:gd name="T34" fmla="*/ 123 w 484"/>
                  <a:gd name="T35" fmla="*/ 51 h 246"/>
                  <a:gd name="T36" fmla="*/ 133 w 484"/>
                  <a:gd name="T37" fmla="*/ 57 h 246"/>
                  <a:gd name="T38" fmla="*/ 144 w 484"/>
                  <a:gd name="T39" fmla="*/ 63 h 246"/>
                  <a:gd name="T40" fmla="*/ 158 w 484"/>
                  <a:gd name="T41" fmla="*/ 71 h 246"/>
                  <a:gd name="T42" fmla="*/ 173 w 484"/>
                  <a:gd name="T43" fmla="*/ 80 h 246"/>
                  <a:gd name="T44" fmla="*/ 188 w 484"/>
                  <a:gd name="T45" fmla="*/ 90 h 246"/>
                  <a:gd name="T46" fmla="*/ 205 w 484"/>
                  <a:gd name="T47" fmla="*/ 99 h 246"/>
                  <a:gd name="T48" fmla="*/ 221 w 484"/>
                  <a:gd name="T49" fmla="*/ 109 h 246"/>
                  <a:gd name="T50" fmla="*/ 237 w 484"/>
                  <a:gd name="T51" fmla="*/ 118 h 246"/>
                  <a:gd name="T52" fmla="*/ 253 w 484"/>
                  <a:gd name="T53" fmla="*/ 127 h 246"/>
                  <a:gd name="T54" fmla="*/ 267 w 484"/>
                  <a:gd name="T55" fmla="*/ 136 h 246"/>
                  <a:gd name="T56" fmla="*/ 279 w 484"/>
                  <a:gd name="T57" fmla="*/ 143 h 246"/>
                  <a:gd name="T58" fmla="*/ 291 w 484"/>
                  <a:gd name="T59" fmla="*/ 148 h 246"/>
                  <a:gd name="T60" fmla="*/ 299 w 484"/>
                  <a:gd name="T61" fmla="*/ 154 h 246"/>
                  <a:gd name="T62" fmla="*/ 305 w 484"/>
                  <a:gd name="T63" fmla="*/ 157 h 246"/>
                  <a:gd name="T64" fmla="*/ 308 w 484"/>
                  <a:gd name="T65" fmla="*/ 158 h 246"/>
                  <a:gd name="T66" fmla="*/ 295 w 484"/>
                  <a:gd name="T67" fmla="*/ 148 h 246"/>
                  <a:gd name="T68" fmla="*/ 282 w 484"/>
                  <a:gd name="T69" fmla="*/ 139 h 246"/>
                  <a:gd name="T70" fmla="*/ 267 w 484"/>
                  <a:gd name="T71" fmla="*/ 130 h 246"/>
                  <a:gd name="T72" fmla="*/ 253 w 484"/>
                  <a:gd name="T73" fmla="*/ 122 h 246"/>
                  <a:gd name="T74" fmla="*/ 240 w 484"/>
                  <a:gd name="T75" fmla="*/ 112 h 246"/>
                  <a:gd name="T76" fmla="*/ 225 w 484"/>
                  <a:gd name="T77" fmla="*/ 103 h 246"/>
                  <a:gd name="T78" fmla="*/ 212 w 484"/>
                  <a:gd name="T79" fmla="*/ 95 h 246"/>
                  <a:gd name="T80" fmla="*/ 199 w 484"/>
                  <a:gd name="T81" fmla="*/ 87 h 246"/>
                  <a:gd name="T82" fmla="*/ 186 w 484"/>
                  <a:gd name="T83" fmla="*/ 78 h 246"/>
                  <a:gd name="T84" fmla="*/ 174 w 484"/>
                  <a:gd name="T85" fmla="*/ 71 h 246"/>
                  <a:gd name="T86" fmla="*/ 163 w 484"/>
                  <a:gd name="T87" fmla="*/ 64 h 246"/>
                  <a:gd name="T88" fmla="*/ 151 w 484"/>
                  <a:gd name="T89" fmla="*/ 57 h 246"/>
                  <a:gd name="T90" fmla="*/ 141 w 484"/>
                  <a:gd name="T91" fmla="*/ 51 h 246"/>
                  <a:gd name="T92" fmla="*/ 132 w 484"/>
                  <a:gd name="T93" fmla="*/ 46 h 246"/>
                  <a:gd name="T94" fmla="*/ 124 w 484"/>
                  <a:gd name="T95" fmla="*/ 40 h 246"/>
                  <a:gd name="T96" fmla="*/ 116 w 484"/>
                  <a:gd name="T97" fmla="*/ 36 h 24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484"/>
                  <a:gd name="T148" fmla="*/ 0 h 246"/>
                  <a:gd name="T149" fmla="*/ 484 w 484"/>
                  <a:gd name="T150" fmla="*/ 246 h 24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484" h="246">
                    <a:moveTo>
                      <a:pt x="183" y="56"/>
                    </a:moveTo>
                    <a:lnTo>
                      <a:pt x="151" y="40"/>
                    </a:lnTo>
                    <a:lnTo>
                      <a:pt x="119" y="27"/>
                    </a:lnTo>
                    <a:lnTo>
                      <a:pt x="87" y="16"/>
                    </a:lnTo>
                    <a:lnTo>
                      <a:pt x="58" y="10"/>
                    </a:lnTo>
                    <a:lnTo>
                      <a:pt x="34" y="5"/>
                    </a:lnTo>
                    <a:lnTo>
                      <a:pt x="14" y="1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16" y="3"/>
                    </a:lnTo>
                    <a:lnTo>
                      <a:pt x="34" y="8"/>
                    </a:lnTo>
                    <a:lnTo>
                      <a:pt x="55" y="14"/>
                    </a:lnTo>
                    <a:lnTo>
                      <a:pt x="79" y="22"/>
                    </a:lnTo>
                    <a:lnTo>
                      <a:pt x="103" y="32"/>
                    </a:lnTo>
                    <a:lnTo>
                      <a:pt x="129" y="43"/>
                    </a:lnTo>
                    <a:lnTo>
                      <a:pt x="154" y="58"/>
                    </a:lnTo>
                    <a:lnTo>
                      <a:pt x="182" y="72"/>
                    </a:lnTo>
                    <a:lnTo>
                      <a:pt x="193" y="79"/>
                    </a:lnTo>
                    <a:lnTo>
                      <a:pt x="209" y="88"/>
                    </a:lnTo>
                    <a:lnTo>
                      <a:pt x="227" y="98"/>
                    </a:lnTo>
                    <a:lnTo>
                      <a:pt x="248" y="111"/>
                    </a:lnTo>
                    <a:lnTo>
                      <a:pt x="272" y="125"/>
                    </a:lnTo>
                    <a:lnTo>
                      <a:pt x="296" y="140"/>
                    </a:lnTo>
                    <a:lnTo>
                      <a:pt x="322" y="154"/>
                    </a:lnTo>
                    <a:lnTo>
                      <a:pt x="348" y="169"/>
                    </a:lnTo>
                    <a:lnTo>
                      <a:pt x="373" y="183"/>
                    </a:lnTo>
                    <a:lnTo>
                      <a:pt x="398" y="198"/>
                    </a:lnTo>
                    <a:lnTo>
                      <a:pt x="420" y="211"/>
                    </a:lnTo>
                    <a:lnTo>
                      <a:pt x="439" y="222"/>
                    </a:lnTo>
                    <a:lnTo>
                      <a:pt x="457" y="231"/>
                    </a:lnTo>
                    <a:lnTo>
                      <a:pt x="470" y="239"/>
                    </a:lnTo>
                    <a:lnTo>
                      <a:pt x="480" y="244"/>
                    </a:lnTo>
                    <a:lnTo>
                      <a:pt x="484" y="246"/>
                    </a:lnTo>
                    <a:lnTo>
                      <a:pt x="464" y="231"/>
                    </a:lnTo>
                    <a:lnTo>
                      <a:pt x="443" y="217"/>
                    </a:lnTo>
                    <a:lnTo>
                      <a:pt x="420" y="202"/>
                    </a:lnTo>
                    <a:lnTo>
                      <a:pt x="398" y="190"/>
                    </a:lnTo>
                    <a:lnTo>
                      <a:pt x="377" y="175"/>
                    </a:lnTo>
                    <a:lnTo>
                      <a:pt x="354" y="161"/>
                    </a:lnTo>
                    <a:lnTo>
                      <a:pt x="333" y="148"/>
                    </a:lnTo>
                    <a:lnTo>
                      <a:pt x="312" y="135"/>
                    </a:lnTo>
                    <a:lnTo>
                      <a:pt x="293" y="122"/>
                    </a:lnTo>
                    <a:lnTo>
                      <a:pt x="274" y="111"/>
                    </a:lnTo>
                    <a:lnTo>
                      <a:pt x="256" y="100"/>
                    </a:lnTo>
                    <a:lnTo>
                      <a:pt x="238" y="88"/>
                    </a:lnTo>
                    <a:lnTo>
                      <a:pt x="222" y="79"/>
                    </a:lnTo>
                    <a:lnTo>
                      <a:pt x="208" y="71"/>
                    </a:lnTo>
                    <a:lnTo>
                      <a:pt x="195" y="63"/>
                    </a:lnTo>
                    <a:lnTo>
                      <a:pt x="183" y="5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" name="Freeform 86"/>
              <p:cNvSpPr>
                <a:spLocks noChangeAspect="1"/>
              </p:cNvSpPr>
              <p:nvPr/>
            </p:nvSpPr>
            <p:spPr bwMode="auto">
              <a:xfrm rot="10800000">
                <a:off x="6729" y="1551"/>
                <a:ext cx="260" cy="232"/>
              </a:xfrm>
              <a:custGeom>
                <a:avLst/>
                <a:gdLst>
                  <a:gd name="T0" fmla="*/ 1 w 408"/>
                  <a:gd name="T1" fmla="*/ 51 h 360"/>
                  <a:gd name="T2" fmla="*/ 0 w 408"/>
                  <a:gd name="T3" fmla="*/ 41 h 360"/>
                  <a:gd name="T4" fmla="*/ 4 w 408"/>
                  <a:gd name="T5" fmla="*/ 30 h 360"/>
                  <a:gd name="T6" fmla="*/ 11 w 408"/>
                  <a:gd name="T7" fmla="*/ 22 h 360"/>
                  <a:gd name="T8" fmla="*/ 22 w 408"/>
                  <a:gd name="T9" fmla="*/ 17 h 360"/>
                  <a:gd name="T10" fmla="*/ 96 w 408"/>
                  <a:gd name="T11" fmla="*/ 1 h 360"/>
                  <a:gd name="T12" fmla="*/ 102 w 408"/>
                  <a:gd name="T13" fmla="*/ 0 h 360"/>
                  <a:gd name="T14" fmla="*/ 109 w 408"/>
                  <a:gd name="T15" fmla="*/ 0 h 360"/>
                  <a:gd name="T16" fmla="*/ 116 w 408"/>
                  <a:gd name="T17" fmla="*/ 0 h 360"/>
                  <a:gd name="T18" fmla="*/ 124 w 408"/>
                  <a:gd name="T19" fmla="*/ 0 h 360"/>
                  <a:gd name="T20" fmla="*/ 131 w 408"/>
                  <a:gd name="T21" fmla="*/ 1 h 360"/>
                  <a:gd name="T22" fmla="*/ 139 w 408"/>
                  <a:gd name="T23" fmla="*/ 2 h 360"/>
                  <a:gd name="T24" fmla="*/ 146 w 408"/>
                  <a:gd name="T25" fmla="*/ 4 h 360"/>
                  <a:gd name="T26" fmla="*/ 152 w 408"/>
                  <a:gd name="T27" fmla="*/ 6 h 360"/>
                  <a:gd name="T28" fmla="*/ 235 w 408"/>
                  <a:gd name="T29" fmla="*/ 37 h 360"/>
                  <a:gd name="T30" fmla="*/ 245 w 408"/>
                  <a:gd name="T31" fmla="*/ 44 h 360"/>
                  <a:gd name="T32" fmla="*/ 254 w 408"/>
                  <a:gd name="T33" fmla="*/ 54 h 360"/>
                  <a:gd name="T34" fmla="*/ 259 w 408"/>
                  <a:gd name="T35" fmla="*/ 65 h 360"/>
                  <a:gd name="T36" fmla="*/ 260 w 408"/>
                  <a:gd name="T37" fmla="*/ 77 h 360"/>
                  <a:gd name="T38" fmla="*/ 252 w 408"/>
                  <a:gd name="T39" fmla="*/ 143 h 360"/>
                  <a:gd name="T40" fmla="*/ 249 w 408"/>
                  <a:gd name="T41" fmla="*/ 155 h 360"/>
                  <a:gd name="T42" fmla="*/ 243 w 408"/>
                  <a:gd name="T43" fmla="*/ 167 h 360"/>
                  <a:gd name="T44" fmla="*/ 235 w 408"/>
                  <a:gd name="T45" fmla="*/ 179 h 360"/>
                  <a:gd name="T46" fmla="*/ 226 w 408"/>
                  <a:gd name="T47" fmla="*/ 187 h 360"/>
                  <a:gd name="T48" fmla="*/ 171 w 408"/>
                  <a:gd name="T49" fmla="*/ 227 h 360"/>
                  <a:gd name="T50" fmla="*/ 166 w 408"/>
                  <a:gd name="T51" fmla="*/ 230 h 360"/>
                  <a:gd name="T52" fmla="*/ 161 w 408"/>
                  <a:gd name="T53" fmla="*/ 231 h 360"/>
                  <a:gd name="T54" fmla="*/ 154 w 408"/>
                  <a:gd name="T55" fmla="*/ 232 h 360"/>
                  <a:gd name="T56" fmla="*/ 148 w 408"/>
                  <a:gd name="T57" fmla="*/ 232 h 360"/>
                  <a:gd name="T58" fmla="*/ 142 w 408"/>
                  <a:gd name="T59" fmla="*/ 231 h 360"/>
                  <a:gd name="T60" fmla="*/ 136 w 408"/>
                  <a:gd name="T61" fmla="*/ 230 h 360"/>
                  <a:gd name="T62" fmla="*/ 129 w 408"/>
                  <a:gd name="T63" fmla="*/ 227 h 360"/>
                  <a:gd name="T64" fmla="*/ 124 w 408"/>
                  <a:gd name="T65" fmla="*/ 224 h 360"/>
                  <a:gd name="T66" fmla="*/ 55 w 408"/>
                  <a:gd name="T67" fmla="*/ 169 h 360"/>
                  <a:gd name="T68" fmla="*/ 50 w 408"/>
                  <a:gd name="T69" fmla="*/ 165 h 360"/>
                  <a:gd name="T70" fmla="*/ 45 w 408"/>
                  <a:gd name="T71" fmla="*/ 160 h 360"/>
                  <a:gd name="T72" fmla="*/ 41 w 408"/>
                  <a:gd name="T73" fmla="*/ 153 h 360"/>
                  <a:gd name="T74" fmla="*/ 36 w 408"/>
                  <a:gd name="T75" fmla="*/ 147 h 360"/>
                  <a:gd name="T76" fmla="*/ 32 w 408"/>
                  <a:gd name="T77" fmla="*/ 141 h 360"/>
                  <a:gd name="T78" fmla="*/ 29 w 408"/>
                  <a:gd name="T79" fmla="*/ 135 h 360"/>
                  <a:gd name="T80" fmla="*/ 26 w 408"/>
                  <a:gd name="T81" fmla="*/ 128 h 360"/>
                  <a:gd name="T82" fmla="*/ 24 w 408"/>
                  <a:gd name="T83" fmla="*/ 122 h 360"/>
                  <a:gd name="T84" fmla="*/ 1 w 408"/>
                  <a:gd name="T85" fmla="*/ 51 h 36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08"/>
                  <a:gd name="T130" fmla="*/ 0 h 360"/>
                  <a:gd name="T131" fmla="*/ 408 w 408"/>
                  <a:gd name="T132" fmla="*/ 360 h 36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08" h="360">
                    <a:moveTo>
                      <a:pt x="2" y="79"/>
                    </a:moveTo>
                    <a:lnTo>
                      <a:pt x="0" y="63"/>
                    </a:lnTo>
                    <a:lnTo>
                      <a:pt x="7" y="47"/>
                    </a:lnTo>
                    <a:lnTo>
                      <a:pt x="18" y="34"/>
                    </a:lnTo>
                    <a:lnTo>
                      <a:pt x="34" y="27"/>
                    </a:lnTo>
                    <a:lnTo>
                      <a:pt x="150" y="2"/>
                    </a:lnTo>
                    <a:lnTo>
                      <a:pt x="160" y="0"/>
                    </a:lnTo>
                    <a:lnTo>
                      <a:pt x="171" y="0"/>
                    </a:lnTo>
                    <a:lnTo>
                      <a:pt x="182" y="0"/>
                    </a:lnTo>
                    <a:lnTo>
                      <a:pt x="195" y="0"/>
                    </a:lnTo>
                    <a:lnTo>
                      <a:pt x="206" y="2"/>
                    </a:lnTo>
                    <a:lnTo>
                      <a:pt x="218" y="3"/>
                    </a:lnTo>
                    <a:lnTo>
                      <a:pt x="229" y="6"/>
                    </a:lnTo>
                    <a:lnTo>
                      <a:pt x="239" y="10"/>
                    </a:lnTo>
                    <a:lnTo>
                      <a:pt x="369" y="58"/>
                    </a:lnTo>
                    <a:lnTo>
                      <a:pt x="385" y="68"/>
                    </a:lnTo>
                    <a:lnTo>
                      <a:pt x="398" y="84"/>
                    </a:lnTo>
                    <a:lnTo>
                      <a:pt x="406" y="101"/>
                    </a:lnTo>
                    <a:lnTo>
                      <a:pt x="408" y="119"/>
                    </a:lnTo>
                    <a:lnTo>
                      <a:pt x="395" y="222"/>
                    </a:lnTo>
                    <a:lnTo>
                      <a:pt x="390" y="240"/>
                    </a:lnTo>
                    <a:lnTo>
                      <a:pt x="382" y="259"/>
                    </a:lnTo>
                    <a:lnTo>
                      <a:pt x="369" y="277"/>
                    </a:lnTo>
                    <a:lnTo>
                      <a:pt x="355" y="290"/>
                    </a:lnTo>
                    <a:lnTo>
                      <a:pt x="269" y="352"/>
                    </a:lnTo>
                    <a:lnTo>
                      <a:pt x="261" y="357"/>
                    </a:lnTo>
                    <a:lnTo>
                      <a:pt x="252" y="359"/>
                    </a:lnTo>
                    <a:lnTo>
                      <a:pt x="242" y="360"/>
                    </a:lnTo>
                    <a:lnTo>
                      <a:pt x="232" y="360"/>
                    </a:lnTo>
                    <a:lnTo>
                      <a:pt x="223" y="359"/>
                    </a:lnTo>
                    <a:lnTo>
                      <a:pt x="213" y="357"/>
                    </a:lnTo>
                    <a:lnTo>
                      <a:pt x="203" y="352"/>
                    </a:lnTo>
                    <a:lnTo>
                      <a:pt x="195" y="347"/>
                    </a:lnTo>
                    <a:lnTo>
                      <a:pt x="87" y="262"/>
                    </a:lnTo>
                    <a:lnTo>
                      <a:pt x="79" y="256"/>
                    </a:lnTo>
                    <a:lnTo>
                      <a:pt x="71" y="248"/>
                    </a:lnTo>
                    <a:lnTo>
                      <a:pt x="65" y="238"/>
                    </a:lnTo>
                    <a:lnTo>
                      <a:pt x="57" y="228"/>
                    </a:lnTo>
                    <a:lnTo>
                      <a:pt x="50" y="219"/>
                    </a:lnTo>
                    <a:lnTo>
                      <a:pt x="45" y="209"/>
                    </a:lnTo>
                    <a:lnTo>
                      <a:pt x="41" y="199"/>
                    </a:lnTo>
                    <a:lnTo>
                      <a:pt x="37" y="190"/>
                    </a:lnTo>
                    <a:lnTo>
                      <a:pt x="2" y="79"/>
                    </a:lnTo>
                    <a:close/>
                  </a:path>
                </a:pathLst>
              </a:custGeom>
              <a:solidFill>
                <a:srgbClr val="D11C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5" name="Freeform 87"/>
              <p:cNvSpPr>
                <a:spLocks noChangeAspect="1"/>
              </p:cNvSpPr>
              <p:nvPr/>
            </p:nvSpPr>
            <p:spPr bwMode="auto">
              <a:xfrm rot="10800000">
                <a:off x="6724" y="1627"/>
                <a:ext cx="260" cy="138"/>
              </a:xfrm>
              <a:custGeom>
                <a:avLst/>
                <a:gdLst>
                  <a:gd name="T0" fmla="*/ 247 w 408"/>
                  <a:gd name="T1" fmla="*/ 124 h 214"/>
                  <a:gd name="T2" fmla="*/ 260 w 408"/>
                  <a:gd name="T3" fmla="*/ 84 h 214"/>
                  <a:gd name="T4" fmla="*/ 257 w 408"/>
                  <a:gd name="T5" fmla="*/ 80 h 214"/>
                  <a:gd name="T6" fmla="*/ 255 w 408"/>
                  <a:gd name="T7" fmla="*/ 75 h 214"/>
                  <a:gd name="T8" fmla="*/ 249 w 408"/>
                  <a:gd name="T9" fmla="*/ 72 h 214"/>
                  <a:gd name="T10" fmla="*/ 242 w 408"/>
                  <a:gd name="T11" fmla="*/ 66 h 214"/>
                  <a:gd name="T12" fmla="*/ 235 w 408"/>
                  <a:gd name="T13" fmla="*/ 62 h 214"/>
                  <a:gd name="T14" fmla="*/ 227 w 408"/>
                  <a:gd name="T15" fmla="*/ 58 h 214"/>
                  <a:gd name="T16" fmla="*/ 220 w 408"/>
                  <a:gd name="T17" fmla="*/ 55 h 214"/>
                  <a:gd name="T18" fmla="*/ 213 w 408"/>
                  <a:gd name="T19" fmla="*/ 52 h 214"/>
                  <a:gd name="T20" fmla="*/ 133 w 408"/>
                  <a:gd name="T21" fmla="*/ 17 h 214"/>
                  <a:gd name="T22" fmla="*/ 126 w 408"/>
                  <a:gd name="T23" fmla="*/ 14 h 214"/>
                  <a:gd name="T24" fmla="*/ 120 w 408"/>
                  <a:gd name="T25" fmla="*/ 12 h 214"/>
                  <a:gd name="T26" fmla="*/ 113 w 408"/>
                  <a:gd name="T27" fmla="*/ 9 h 214"/>
                  <a:gd name="T28" fmla="*/ 106 w 408"/>
                  <a:gd name="T29" fmla="*/ 7 h 214"/>
                  <a:gd name="T30" fmla="*/ 99 w 408"/>
                  <a:gd name="T31" fmla="*/ 5 h 214"/>
                  <a:gd name="T32" fmla="*/ 92 w 408"/>
                  <a:gd name="T33" fmla="*/ 4 h 214"/>
                  <a:gd name="T34" fmla="*/ 85 w 408"/>
                  <a:gd name="T35" fmla="*/ 3 h 214"/>
                  <a:gd name="T36" fmla="*/ 80 w 408"/>
                  <a:gd name="T37" fmla="*/ 3 h 214"/>
                  <a:gd name="T38" fmla="*/ 15 w 408"/>
                  <a:gd name="T39" fmla="*/ 0 h 214"/>
                  <a:gd name="T40" fmla="*/ 8 w 408"/>
                  <a:gd name="T41" fmla="*/ 0 h 214"/>
                  <a:gd name="T42" fmla="*/ 4 w 408"/>
                  <a:gd name="T43" fmla="*/ 2 h 214"/>
                  <a:gd name="T44" fmla="*/ 1 w 408"/>
                  <a:gd name="T45" fmla="*/ 5 h 214"/>
                  <a:gd name="T46" fmla="*/ 0 w 408"/>
                  <a:gd name="T47" fmla="*/ 9 h 214"/>
                  <a:gd name="T48" fmla="*/ 16 w 408"/>
                  <a:gd name="T49" fmla="*/ 17 h 214"/>
                  <a:gd name="T50" fmla="*/ 31 w 408"/>
                  <a:gd name="T51" fmla="*/ 25 h 214"/>
                  <a:gd name="T52" fmla="*/ 47 w 408"/>
                  <a:gd name="T53" fmla="*/ 33 h 214"/>
                  <a:gd name="T54" fmla="*/ 61 w 408"/>
                  <a:gd name="T55" fmla="*/ 41 h 214"/>
                  <a:gd name="T56" fmla="*/ 76 w 408"/>
                  <a:gd name="T57" fmla="*/ 49 h 214"/>
                  <a:gd name="T58" fmla="*/ 92 w 408"/>
                  <a:gd name="T59" fmla="*/ 57 h 214"/>
                  <a:gd name="T60" fmla="*/ 107 w 408"/>
                  <a:gd name="T61" fmla="*/ 64 h 214"/>
                  <a:gd name="T62" fmla="*/ 122 w 408"/>
                  <a:gd name="T63" fmla="*/ 73 h 214"/>
                  <a:gd name="T64" fmla="*/ 138 w 408"/>
                  <a:gd name="T65" fmla="*/ 81 h 214"/>
                  <a:gd name="T66" fmla="*/ 153 w 408"/>
                  <a:gd name="T67" fmla="*/ 89 h 214"/>
                  <a:gd name="T68" fmla="*/ 168 w 408"/>
                  <a:gd name="T69" fmla="*/ 97 h 214"/>
                  <a:gd name="T70" fmla="*/ 184 w 408"/>
                  <a:gd name="T71" fmla="*/ 106 h 214"/>
                  <a:gd name="T72" fmla="*/ 198 w 408"/>
                  <a:gd name="T73" fmla="*/ 113 h 214"/>
                  <a:gd name="T74" fmla="*/ 213 w 408"/>
                  <a:gd name="T75" fmla="*/ 121 h 214"/>
                  <a:gd name="T76" fmla="*/ 229 w 408"/>
                  <a:gd name="T77" fmla="*/ 130 h 214"/>
                  <a:gd name="T78" fmla="*/ 245 w 408"/>
                  <a:gd name="T79" fmla="*/ 138 h 214"/>
                  <a:gd name="T80" fmla="*/ 245 w 408"/>
                  <a:gd name="T81" fmla="*/ 135 h 214"/>
                  <a:gd name="T82" fmla="*/ 247 w 408"/>
                  <a:gd name="T83" fmla="*/ 131 h 214"/>
                  <a:gd name="T84" fmla="*/ 247 w 408"/>
                  <a:gd name="T85" fmla="*/ 128 h 214"/>
                  <a:gd name="T86" fmla="*/ 247 w 408"/>
                  <a:gd name="T87" fmla="*/ 124 h 21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408"/>
                  <a:gd name="T133" fmla="*/ 0 h 214"/>
                  <a:gd name="T134" fmla="*/ 408 w 408"/>
                  <a:gd name="T135" fmla="*/ 214 h 214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408" h="214">
                    <a:moveTo>
                      <a:pt x="388" y="193"/>
                    </a:moveTo>
                    <a:lnTo>
                      <a:pt x="408" y="130"/>
                    </a:lnTo>
                    <a:lnTo>
                      <a:pt x="404" y="124"/>
                    </a:lnTo>
                    <a:lnTo>
                      <a:pt x="400" y="117"/>
                    </a:lnTo>
                    <a:lnTo>
                      <a:pt x="390" y="111"/>
                    </a:lnTo>
                    <a:lnTo>
                      <a:pt x="380" y="103"/>
                    </a:lnTo>
                    <a:lnTo>
                      <a:pt x="369" y="96"/>
                    </a:lnTo>
                    <a:lnTo>
                      <a:pt x="356" y="90"/>
                    </a:lnTo>
                    <a:lnTo>
                      <a:pt x="345" y="85"/>
                    </a:lnTo>
                    <a:lnTo>
                      <a:pt x="335" y="80"/>
                    </a:lnTo>
                    <a:lnTo>
                      <a:pt x="208" y="26"/>
                    </a:lnTo>
                    <a:lnTo>
                      <a:pt x="198" y="21"/>
                    </a:lnTo>
                    <a:lnTo>
                      <a:pt x="189" y="18"/>
                    </a:lnTo>
                    <a:lnTo>
                      <a:pt x="178" y="14"/>
                    </a:lnTo>
                    <a:lnTo>
                      <a:pt x="166" y="11"/>
                    </a:lnTo>
                    <a:lnTo>
                      <a:pt x="155" y="8"/>
                    </a:lnTo>
                    <a:lnTo>
                      <a:pt x="144" y="6"/>
                    </a:lnTo>
                    <a:lnTo>
                      <a:pt x="134" y="5"/>
                    </a:lnTo>
                    <a:lnTo>
                      <a:pt x="126" y="5"/>
                    </a:lnTo>
                    <a:lnTo>
                      <a:pt x="23" y="0"/>
                    </a:lnTo>
                    <a:lnTo>
                      <a:pt x="13" y="0"/>
                    </a:lnTo>
                    <a:lnTo>
                      <a:pt x="7" y="3"/>
                    </a:lnTo>
                    <a:lnTo>
                      <a:pt x="2" y="8"/>
                    </a:lnTo>
                    <a:lnTo>
                      <a:pt x="0" y="14"/>
                    </a:lnTo>
                    <a:lnTo>
                      <a:pt x="25" y="27"/>
                    </a:lnTo>
                    <a:lnTo>
                      <a:pt x="49" y="39"/>
                    </a:lnTo>
                    <a:lnTo>
                      <a:pt x="73" y="51"/>
                    </a:lnTo>
                    <a:lnTo>
                      <a:pt x="95" y="63"/>
                    </a:lnTo>
                    <a:lnTo>
                      <a:pt x="120" y="76"/>
                    </a:lnTo>
                    <a:lnTo>
                      <a:pt x="144" y="88"/>
                    </a:lnTo>
                    <a:lnTo>
                      <a:pt x="168" y="100"/>
                    </a:lnTo>
                    <a:lnTo>
                      <a:pt x="192" y="113"/>
                    </a:lnTo>
                    <a:lnTo>
                      <a:pt x="216" y="125"/>
                    </a:lnTo>
                    <a:lnTo>
                      <a:pt x="240" y="138"/>
                    </a:lnTo>
                    <a:lnTo>
                      <a:pt x="264" y="151"/>
                    </a:lnTo>
                    <a:lnTo>
                      <a:pt x="289" y="164"/>
                    </a:lnTo>
                    <a:lnTo>
                      <a:pt x="311" y="175"/>
                    </a:lnTo>
                    <a:lnTo>
                      <a:pt x="335" y="188"/>
                    </a:lnTo>
                    <a:lnTo>
                      <a:pt x="359" y="201"/>
                    </a:lnTo>
                    <a:lnTo>
                      <a:pt x="384" y="214"/>
                    </a:lnTo>
                    <a:lnTo>
                      <a:pt x="385" y="209"/>
                    </a:lnTo>
                    <a:lnTo>
                      <a:pt x="388" y="203"/>
                    </a:lnTo>
                    <a:lnTo>
                      <a:pt x="388" y="198"/>
                    </a:lnTo>
                    <a:lnTo>
                      <a:pt x="388" y="193"/>
                    </a:lnTo>
                    <a:close/>
                  </a:path>
                </a:pathLst>
              </a:custGeom>
              <a:solidFill>
                <a:srgbClr val="A8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6" name="Freeform 88"/>
              <p:cNvSpPr>
                <a:spLocks noChangeAspect="1"/>
              </p:cNvSpPr>
              <p:nvPr/>
            </p:nvSpPr>
            <p:spPr bwMode="auto">
              <a:xfrm rot="10800000">
                <a:off x="6738" y="1573"/>
                <a:ext cx="242" cy="186"/>
              </a:xfrm>
              <a:custGeom>
                <a:avLst/>
                <a:gdLst>
                  <a:gd name="T0" fmla="*/ 0 w 380"/>
                  <a:gd name="T1" fmla="*/ 0 h 287"/>
                  <a:gd name="T2" fmla="*/ 0 w 380"/>
                  <a:gd name="T3" fmla="*/ 2 h 287"/>
                  <a:gd name="T4" fmla="*/ 1 w 380"/>
                  <a:gd name="T5" fmla="*/ 3 h 287"/>
                  <a:gd name="T6" fmla="*/ 2 w 380"/>
                  <a:gd name="T7" fmla="*/ 5 h 287"/>
                  <a:gd name="T8" fmla="*/ 4 w 380"/>
                  <a:gd name="T9" fmla="*/ 7 h 287"/>
                  <a:gd name="T10" fmla="*/ 30 w 380"/>
                  <a:gd name="T11" fmla="*/ 54 h 287"/>
                  <a:gd name="T12" fmla="*/ 34 w 380"/>
                  <a:gd name="T13" fmla="*/ 58 h 287"/>
                  <a:gd name="T14" fmla="*/ 39 w 380"/>
                  <a:gd name="T15" fmla="*/ 65 h 287"/>
                  <a:gd name="T16" fmla="*/ 45 w 380"/>
                  <a:gd name="T17" fmla="*/ 74 h 287"/>
                  <a:gd name="T18" fmla="*/ 52 w 380"/>
                  <a:gd name="T19" fmla="*/ 82 h 287"/>
                  <a:gd name="T20" fmla="*/ 60 w 380"/>
                  <a:gd name="T21" fmla="*/ 91 h 287"/>
                  <a:gd name="T22" fmla="*/ 67 w 380"/>
                  <a:gd name="T23" fmla="*/ 100 h 287"/>
                  <a:gd name="T24" fmla="*/ 73 w 380"/>
                  <a:gd name="T25" fmla="*/ 107 h 287"/>
                  <a:gd name="T26" fmla="*/ 79 w 380"/>
                  <a:gd name="T27" fmla="*/ 111 h 287"/>
                  <a:gd name="T28" fmla="*/ 174 w 380"/>
                  <a:gd name="T29" fmla="*/ 184 h 287"/>
                  <a:gd name="T30" fmla="*/ 180 w 380"/>
                  <a:gd name="T31" fmla="*/ 186 h 287"/>
                  <a:gd name="T32" fmla="*/ 186 w 380"/>
                  <a:gd name="T33" fmla="*/ 185 h 287"/>
                  <a:gd name="T34" fmla="*/ 192 w 380"/>
                  <a:gd name="T35" fmla="*/ 182 h 287"/>
                  <a:gd name="T36" fmla="*/ 198 w 380"/>
                  <a:gd name="T37" fmla="*/ 178 h 287"/>
                  <a:gd name="T38" fmla="*/ 203 w 380"/>
                  <a:gd name="T39" fmla="*/ 173 h 287"/>
                  <a:gd name="T40" fmla="*/ 210 w 380"/>
                  <a:gd name="T41" fmla="*/ 168 h 287"/>
                  <a:gd name="T42" fmla="*/ 213 w 380"/>
                  <a:gd name="T43" fmla="*/ 165 h 287"/>
                  <a:gd name="T44" fmla="*/ 218 w 380"/>
                  <a:gd name="T45" fmla="*/ 163 h 287"/>
                  <a:gd name="T46" fmla="*/ 228 w 380"/>
                  <a:gd name="T47" fmla="*/ 150 h 287"/>
                  <a:gd name="T48" fmla="*/ 232 w 380"/>
                  <a:gd name="T49" fmla="*/ 146 h 287"/>
                  <a:gd name="T50" fmla="*/ 236 w 380"/>
                  <a:gd name="T51" fmla="*/ 139 h 287"/>
                  <a:gd name="T52" fmla="*/ 240 w 380"/>
                  <a:gd name="T53" fmla="*/ 132 h 287"/>
                  <a:gd name="T54" fmla="*/ 242 w 380"/>
                  <a:gd name="T55" fmla="*/ 128 h 287"/>
                  <a:gd name="T56" fmla="*/ 227 w 380"/>
                  <a:gd name="T57" fmla="*/ 120 h 287"/>
                  <a:gd name="T58" fmla="*/ 211 w 380"/>
                  <a:gd name="T59" fmla="*/ 111 h 287"/>
                  <a:gd name="T60" fmla="*/ 197 w 380"/>
                  <a:gd name="T61" fmla="*/ 103 h 287"/>
                  <a:gd name="T62" fmla="*/ 182 w 380"/>
                  <a:gd name="T63" fmla="*/ 96 h 287"/>
                  <a:gd name="T64" fmla="*/ 166 w 380"/>
                  <a:gd name="T65" fmla="*/ 87 h 287"/>
                  <a:gd name="T66" fmla="*/ 151 w 380"/>
                  <a:gd name="T67" fmla="*/ 79 h 287"/>
                  <a:gd name="T68" fmla="*/ 136 w 380"/>
                  <a:gd name="T69" fmla="*/ 71 h 287"/>
                  <a:gd name="T70" fmla="*/ 121 w 380"/>
                  <a:gd name="T71" fmla="*/ 64 h 287"/>
                  <a:gd name="T72" fmla="*/ 106 w 380"/>
                  <a:gd name="T73" fmla="*/ 55 h 287"/>
                  <a:gd name="T74" fmla="*/ 92 w 380"/>
                  <a:gd name="T75" fmla="*/ 47 h 287"/>
                  <a:gd name="T76" fmla="*/ 76 w 380"/>
                  <a:gd name="T77" fmla="*/ 40 h 287"/>
                  <a:gd name="T78" fmla="*/ 61 w 380"/>
                  <a:gd name="T79" fmla="*/ 31 h 287"/>
                  <a:gd name="T80" fmla="*/ 45 w 380"/>
                  <a:gd name="T81" fmla="*/ 24 h 287"/>
                  <a:gd name="T82" fmla="*/ 31 w 380"/>
                  <a:gd name="T83" fmla="*/ 16 h 287"/>
                  <a:gd name="T84" fmla="*/ 15 w 380"/>
                  <a:gd name="T85" fmla="*/ 8 h 287"/>
                  <a:gd name="T86" fmla="*/ 0 w 380"/>
                  <a:gd name="T87" fmla="*/ 0 h 28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80"/>
                  <a:gd name="T133" fmla="*/ 0 h 287"/>
                  <a:gd name="T134" fmla="*/ 380 w 380"/>
                  <a:gd name="T135" fmla="*/ 287 h 287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80" h="287">
                    <a:moveTo>
                      <a:pt x="0" y="0"/>
                    </a:moveTo>
                    <a:lnTo>
                      <a:pt x="0" y="3"/>
                    </a:lnTo>
                    <a:lnTo>
                      <a:pt x="2" y="4"/>
                    </a:lnTo>
                    <a:lnTo>
                      <a:pt x="3" y="8"/>
                    </a:lnTo>
                    <a:lnTo>
                      <a:pt x="7" y="11"/>
                    </a:lnTo>
                    <a:lnTo>
                      <a:pt x="47" y="83"/>
                    </a:lnTo>
                    <a:lnTo>
                      <a:pt x="53" y="90"/>
                    </a:lnTo>
                    <a:lnTo>
                      <a:pt x="61" y="101"/>
                    </a:lnTo>
                    <a:lnTo>
                      <a:pt x="71" y="114"/>
                    </a:lnTo>
                    <a:lnTo>
                      <a:pt x="82" y="127"/>
                    </a:lnTo>
                    <a:lnTo>
                      <a:pt x="94" y="141"/>
                    </a:lnTo>
                    <a:lnTo>
                      <a:pt x="105" y="154"/>
                    </a:lnTo>
                    <a:lnTo>
                      <a:pt x="115" y="165"/>
                    </a:lnTo>
                    <a:lnTo>
                      <a:pt x="124" y="172"/>
                    </a:lnTo>
                    <a:lnTo>
                      <a:pt x="274" y="284"/>
                    </a:lnTo>
                    <a:lnTo>
                      <a:pt x="282" y="287"/>
                    </a:lnTo>
                    <a:lnTo>
                      <a:pt x="292" y="286"/>
                    </a:lnTo>
                    <a:lnTo>
                      <a:pt x="301" y="281"/>
                    </a:lnTo>
                    <a:lnTo>
                      <a:pt x="311" y="275"/>
                    </a:lnTo>
                    <a:lnTo>
                      <a:pt x="319" y="267"/>
                    </a:lnTo>
                    <a:lnTo>
                      <a:pt x="329" y="259"/>
                    </a:lnTo>
                    <a:lnTo>
                      <a:pt x="335" y="254"/>
                    </a:lnTo>
                    <a:lnTo>
                      <a:pt x="342" y="251"/>
                    </a:lnTo>
                    <a:lnTo>
                      <a:pt x="358" y="231"/>
                    </a:lnTo>
                    <a:lnTo>
                      <a:pt x="364" y="226"/>
                    </a:lnTo>
                    <a:lnTo>
                      <a:pt x="371" y="215"/>
                    </a:lnTo>
                    <a:lnTo>
                      <a:pt x="377" y="204"/>
                    </a:lnTo>
                    <a:lnTo>
                      <a:pt x="380" y="197"/>
                    </a:lnTo>
                    <a:lnTo>
                      <a:pt x="356" y="185"/>
                    </a:lnTo>
                    <a:lnTo>
                      <a:pt x="332" y="172"/>
                    </a:lnTo>
                    <a:lnTo>
                      <a:pt x="309" y="159"/>
                    </a:lnTo>
                    <a:lnTo>
                      <a:pt x="285" y="148"/>
                    </a:lnTo>
                    <a:lnTo>
                      <a:pt x="261" y="135"/>
                    </a:lnTo>
                    <a:lnTo>
                      <a:pt x="237" y="122"/>
                    </a:lnTo>
                    <a:lnTo>
                      <a:pt x="214" y="109"/>
                    </a:lnTo>
                    <a:lnTo>
                      <a:pt x="190" y="98"/>
                    </a:lnTo>
                    <a:lnTo>
                      <a:pt x="166" y="85"/>
                    </a:lnTo>
                    <a:lnTo>
                      <a:pt x="144" y="72"/>
                    </a:lnTo>
                    <a:lnTo>
                      <a:pt x="119" y="61"/>
                    </a:lnTo>
                    <a:lnTo>
                      <a:pt x="95" y="48"/>
                    </a:lnTo>
                    <a:lnTo>
                      <a:pt x="71" y="37"/>
                    </a:lnTo>
                    <a:lnTo>
                      <a:pt x="49" y="24"/>
                    </a:lnTo>
                    <a:lnTo>
                      <a:pt x="2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7" name="Freeform 89"/>
              <p:cNvSpPr>
                <a:spLocks noChangeAspect="1"/>
              </p:cNvSpPr>
              <p:nvPr/>
            </p:nvSpPr>
            <p:spPr bwMode="auto">
              <a:xfrm rot="10800000">
                <a:off x="7411" y="1969"/>
                <a:ext cx="42" cy="64"/>
              </a:xfrm>
              <a:custGeom>
                <a:avLst/>
                <a:gdLst>
                  <a:gd name="T0" fmla="*/ 18 w 64"/>
                  <a:gd name="T1" fmla="*/ 29 h 100"/>
                  <a:gd name="T2" fmla="*/ 23 w 64"/>
                  <a:gd name="T3" fmla="*/ 19 h 100"/>
                  <a:gd name="T4" fmla="*/ 28 w 64"/>
                  <a:gd name="T5" fmla="*/ 12 h 100"/>
                  <a:gd name="T6" fmla="*/ 35 w 64"/>
                  <a:gd name="T7" fmla="*/ 7 h 100"/>
                  <a:gd name="T8" fmla="*/ 42 w 64"/>
                  <a:gd name="T9" fmla="*/ 4 h 100"/>
                  <a:gd name="T10" fmla="*/ 41 w 64"/>
                  <a:gd name="T11" fmla="*/ 3 h 100"/>
                  <a:gd name="T12" fmla="*/ 41 w 64"/>
                  <a:gd name="T13" fmla="*/ 2 h 100"/>
                  <a:gd name="T14" fmla="*/ 40 w 64"/>
                  <a:gd name="T15" fmla="*/ 2 h 100"/>
                  <a:gd name="T16" fmla="*/ 39 w 64"/>
                  <a:gd name="T17" fmla="*/ 1 h 100"/>
                  <a:gd name="T18" fmla="*/ 35 w 64"/>
                  <a:gd name="T19" fmla="*/ 0 h 100"/>
                  <a:gd name="T20" fmla="*/ 30 w 64"/>
                  <a:gd name="T21" fmla="*/ 0 h 100"/>
                  <a:gd name="T22" fmla="*/ 26 w 64"/>
                  <a:gd name="T23" fmla="*/ 1 h 100"/>
                  <a:gd name="T24" fmla="*/ 22 w 64"/>
                  <a:gd name="T25" fmla="*/ 4 h 100"/>
                  <a:gd name="T26" fmla="*/ 18 w 64"/>
                  <a:gd name="T27" fmla="*/ 7 h 100"/>
                  <a:gd name="T28" fmla="*/ 14 w 64"/>
                  <a:gd name="T29" fmla="*/ 12 h 100"/>
                  <a:gd name="T30" fmla="*/ 9 w 64"/>
                  <a:gd name="T31" fmla="*/ 17 h 100"/>
                  <a:gd name="T32" fmla="*/ 6 w 64"/>
                  <a:gd name="T33" fmla="*/ 22 h 100"/>
                  <a:gd name="T34" fmla="*/ 1 w 64"/>
                  <a:gd name="T35" fmla="*/ 36 h 100"/>
                  <a:gd name="T36" fmla="*/ 0 w 64"/>
                  <a:gd name="T37" fmla="*/ 47 h 100"/>
                  <a:gd name="T38" fmla="*/ 2 w 64"/>
                  <a:gd name="T39" fmla="*/ 56 h 100"/>
                  <a:gd name="T40" fmla="*/ 9 w 64"/>
                  <a:gd name="T41" fmla="*/ 63 h 100"/>
                  <a:gd name="T42" fmla="*/ 9 w 64"/>
                  <a:gd name="T43" fmla="*/ 63 h 100"/>
                  <a:gd name="T44" fmla="*/ 11 w 64"/>
                  <a:gd name="T45" fmla="*/ 63 h 100"/>
                  <a:gd name="T46" fmla="*/ 11 w 64"/>
                  <a:gd name="T47" fmla="*/ 64 h 100"/>
                  <a:gd name="T48" fmla="*/ 12 w 64"/>
                  <a:gd name="T49" fmla="*/ 64 h 100"/>
                  <a:gd name="T50" fmla="*/ 11 w 64"/>
                  <a:gd name="T51" fmla="*/ 56 h 100"/>
                  <a:gd name="T52" fmla="*/ 11 w 64"/>
                  <a:gd name="T53" fmla="*/ 47 h 100"/>
                  <a:gd name="T54" fmla="*/ 14 w 64"/>
                  <a:gd name="T55" fmla="*/ 38 h 100"/>
                  <a:gd name="T56" fmla="*/ 18 w 64"/>
                  <a:gd name="T57" fmla="*/ 29 h 10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4"/>
                  <a:gd name="T88" fmla="*/ 0 h 100"/>
                  <a:gd name="T89" fmla="*/ 64 w 64"/>
                  <a:gd name="T90" fmla="*/ 100 h 10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4" h="100">
                    <a:moveTo>
                      <a:pt x="27" y="45"/>
                    </a:moveTo>
                    <a:lnTo>
                      <a:pt x="35" y="30"/>
                    </a:lnTo>
                    <a:lnTo>
                      <a:pt x="43" y="19"/>
                    </a:lnTo>
                    <a:lnTo>
                      <a:pt x="53" y="11"/>
                    </a:lnTo>
                    <a:lnTo>
                      <a:pt x="64" y="6"/>
                    </a:lnTo>
                    <a:lnTo>
                      <a:pt x="63" y="5"/>
                    </a:lnTo>
                    <a:lnTo>
                      <a:pt x="63" y="3"/>
                    </a:lnTo>
                    <a:lnTo>
                      <a:pt x="61" y="3"/>
                    </a:lnTo>
                    <a:lnTo>
                      <a:pt x="59" y="1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0" y="1"/>
                    </a:lnTo>
                    <a:lnTo>
                      <a:pt x="34" y="6"/>
                    </a:lnTo>
                    <a:lnTo>
                      <a:pt x="27" y="11"/>
                    </a:lnTo>
                    <a:lnTo>
                      <a:pt x="21" y="18"/>
                    </a:lnTo>
                    <a:lnTo>
                      <a:pt x="14" y="26"/>
                    </a:lnTo>
                    <a:lnTo>
                      <a:pt x="9" y="35"/>
                    </a:lnTo>
                    <a:lnTo>
                      <a:pt x="1" y="56"/>
                    </a:lnTo>
                    <a:lnTo>
                      <a:pt x="0" y="74"/>
                    </a:lnTo>
                    <a:lnTo>
                      <a:pt x="3" y="88"/>
                    </a:lnTo>
                    <a:lnTo>
                      <a:pt x="13" y="98"/>
                    </a:lnTo>
                    <a:lnTo>
                      <a:pt x="14" y="98"/>
                    </a:lnTo>
                    <a:lnTo>
                      <a:pt x="16" y="98"/>
                    </a:lnTo>
                    <a:lnTo>
                      <a:pt x="17" y="100"/>
                    </a:lnTo>
                    <a:lnTo>
                      <a:pt x="19" y="100"/>
                    </a:lnTo>
                    <a:lnTo>
                      <a:pt x="17" y="88"/>
                    </a:lnTo>
                    <a:lnTo>
                      <a:pt x="17" y="74"/>
                    </a:lnTo>
                    <a:lnTo>
                      <a:pt x="21" y="59"/>
                    </a:lnTo>
                    <a:lnTo>
                      <a:pt x="27" y="45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8" name="Freeform 90"/>
              <p:cNvSpPr>
                <a:spLocks noChangeAspect="1"/>
              </p:cNvSpPr>
              <p:nvPr/>
            </p:nvSpPr>
            <p:spPr bwMode="auto">
              <a:xfrm rot="10800000">
                <a:off x="7383" y="1956"/>
                <a:ext cx="41" cy="61"/>
              </a:xfrm>
              <a:custGeom>
                <a:avLst/>
                <a:gdLst>
                  <a:gd name="T0" fmla="*/ 17 w 63"/>
                  <a:gd name="T1" fmla="*/ 28 h 93"/>
                  <a:gd name="T2" fmla="*/ 22 w 63"/>
                  <a:gd name="T3" fmla="*/ 19 h 93"/>
                  <a:gd name="T4" fmla="*/ 29 w 63"/>
                  <a:gd name="T5" fmla="*/ 12 h 93"/>
                  <a:gd name="T6" fmla="*/ 34 w 63"/>
                  <a:gd name="T7" fmla="*/ 7 h 93"/>
                  <a:gd name="T8" fmla="*/ 41 w 63"/>
                  <a:gd name="T9" fmla="*/ 4 h 93"/>
                  <a:gd name="T10" fmla="*/ 40 w 63"/>
                  <a:gd name="T11" fmla="*/ 3 h 93"/>
                  <a:gd name="T12" fmla="*/ 40 w 63"/>
                  <a:gd name="T13" fmla="*/ 2 h 93"/>
                  <a:gd name="T14" fmla="*/ 39 w 63"/>
                  <a:gd name="T15" fmla="*/ 1 h 93"/>
                  <a:gd name="T16" fmla="*/ 38 w 63"/>
                  <a:gd name="T17" fmla="*/ 1 h 93"/>
                  <a:gd name="T18" fmla="*/ 34 w 63"/>
                  <a:gd name="T19" fmla="*/ 0 h 93"/>
                  <a:gd name="T20" fmla="*/ 29 w 63"/>
                  <a:gd name="T21" fmla="*/ 0 h 93"/>
                  <a:gd name="T22" fmla="*/ 25 w 63"/>
                  <a:gd name="T23" fmla="*/ 1 h 93"/>
                  <a:gd name="T24" fmla="*/ 21 w 63"/>
                  <a:gd name="T25" fmla="*/ 3 h 93"/>
                  <a:gd name="T26" fmla="*/ 17 w 63"/>
                  <a:gd name="T27" fmla="*/ 7 h 93"/>
                  <a:gd name="T28" fmla="*/ 13 w 63"/>
                  <a:gd name="T29" fmla="*/ 10 h 93"/>
                  <a:gd name="T30" fmla="*/ 8 w 63"/>
                  <a:gd name="T31" fmla="*/ 16 h 93"/>
                  <a:gd name="T32" fmla="*/ 5 w 63"/>
                  <a:gd name="T33" fmla="*/ 22 h 93"/>
                  <a:gd name="T34" fmla="*/ 1 w 63"/>
                  <a:gd name="T35" fmla="*/ 35 h 93"/>
                  <a:gd name="T36" fmla="*/ 0 w 63"/>
                  <a:gd name="T37" fmla="*/ 45 h 93"/>
                  <a:gd name="T38" fmla="*/ 3 w 63"/>
                  <a:gd name="T39" fmla="*/ 55 h 93"/>
                  <a:gd name="T40" fmla="*/ 8 w 63"/>
                  <a:gd name="T41" fmla="*/ 60 h 93"/>
                  <a:gd name="T42" fmla="*/ 10 w 63"/>
                  <a:gd name="T43" fmla="*/ 61 h 93"/>
                  <a:gd name="T44" fmla="*/ 12 w 63"/>
                  <a:gd name="T45" fmla="*/ 61 h 93"/>
                  <a:gd name="T46" fmla="*/ 13 w 63"/>
                  <a:gd name="T47" fmla="*/ 61 h 93"/>
                  <a:gd name="T48" fmla="*/ 14 w 63"/>
                  <a:gd name="T49" fmla="*/ 61 h 93"/>
                  <a:gd name="T50" fmla="*/ 12 w 63"/>
                  <a:gd name="T51" fmla="*/ 54 h 93"/>
                  <a:gd name="T52" fmla="*/ 12 w 63"/>
                  <a:gd name="T53" fmla="*/ 45 h 93"/>
                  <a:gd name="T54" fmla="*/ 13 w 63"/>
                  <a:gd name="T55" fmla="*/ 37 h 93"/>
                  <a:gd name="T56" fmla="*/ 17 w 63"/>
                  <a:gd name="T57" fmla="*/ 28 h 9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3"/>
                  <a:gd name="T88" fmla="*/ 0 h 93"/>
                  <a:gd name="T89" fmla="*/ 63 w 63"/>
                  <a:gd name="T90" fmla="*/ 93 h 9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3" h="93">
                    <a:moveTo>
                      <a:pt x="26" y="42"/>
                    </a:moveTo>
                    <a:lnTo>
                      <a:pt x="34" y="29"/>
                    </a:lnTo>
                    <a:lnTo>
                      <a:pt x="44" y="18"/>
                    </a:lnTo>
                    <a:lnTo>
                      <a:pt x="53" y="11"/>
                    </a:lnTo>
                    <a:lnTo>
                      <a:pt x="63" y="6"/>
                    </a:lnTo>
                    <a:lnTo>
                      <a:pt x="61" y="5"/>
                    </a:lnTo>
                    <a:lnTo>
                      <a:pt x="61" y="3"/>
                    </a:lnTo>
                    <a:lnTo>
                      <a:pt x="6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5" y="0"/>
                    </a:lnTo>
                    <a:lnTo>
                      <a:pt x="39" y="2"/>
                    </a:lnTo>
                    <a:lnTo>
                      <a:pt x="32" y="5"/>
                    </a:lnTo>
                    <a:lnTo>
                      <a:pt x="26" y="10"/>
                    </a:lnTo>
                    <a:lnTo>
                      <a:pt x="20" y="16"/>
                    </a:lnTo>
                    <a:lnTo>
                      <a:pt x="13" y="24"/>
                    </a:lnTo>
                    <a:lnTo>
                      <a:pt x="8" y="34"/>
                    </a:lnTo>
                    <a:lnTo>
                      <a:pt x="2" y="53"/>
                    </a:lnTo>
                    <a:lnTo>
                      <a:pt x="0" y="69"/>
                    </a:lnTo>
                    <a:lnTo>
                      <a:pt x="5" y="84"/>
                    </a:lnTo>
                    <a:lnTo>
                      <a:pt x="13" y="92"/>
                    </a:lnTo>
                    <a:lnTo>
                      <a:pt x="15" y="93"/>
                    </a:lnTo>
                    <a:lnTo>
                      <a:pt x="18" y="93"/>
                    </a:lnTo>
                    <a:lnTo>
                      <a:pt x="20" y="93"/>
                    </a:lnTo>
                    <a:lnTo>
                      <a:pt x="21" y="93"/>
                    </a:lnTo>
                    <a:lnTo>
                      <a:pt x="18" y="82"/>
                    </a:lnTo>
                    <a:lnTo>
                      <a:pt x="18" y="69"/>
                    </a:lnTo>
                    <a:lnTo>
                      <a:pt x="20" y="56"/>
                    </a:lnTo>
                    <a:lnTo>
                      <a:pt x="26" y="42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9" name="Freeform 91"/>
              <p:cNvSpPr>
                <a:spLocks noChangeAspect="1"/>
              </p:cNvSpPr>
              <p:nvPr/>
            </p:nvSpPr>
            <p:spPr bwMode="auto">
              <a:xfrm rot="10800000">
                <a:off x="7357" y="1943"/>
                <a:ext cx="37" cy="58"/>
              </a:xfrm>
              <a:custGeom>
                <a:avLst/>
                <a:gdLst>
                  <a:gd name="T0" fmla="*/ 15 w 60"/>
                  <a:gd name="T1" fmla="*/ 25 h 90"/>
                  <a:gd name="T2" fmla="*/ 19 w 60"/>
                  <a:gd name="T3" fmla="*/ 17 h 90"/>
                  <a:gd name="T4" fmla="*/ 25 w 60"/>
                  <a:gd name="T5" fmla="*/ 12 h 90"/>
                  <a:gd name="T6" fmla="*/ 31 w 60"/>
                  <a:gd name="T7" fmla="*/ 6 h 90"/>
                  <a:gd name="T8" fmla="*/ 37 w 60"/>
                  <a:gd name="T9" fmla="*/ 5 h 90"/>
                  <a:gd name="T10" fmla="*/ 36 w 60"/>
                  <a:gd name="T11" fmla="*/ 3 h 90"/>
                  <a:gd name="T12" fmla="*/ 36 w 60"/>
                  <a:gd name="T13" fmla="*/ 2 h 90"/>
                  <a:gd name="T14" fmla="*/ 35 w 60"/>
                  <a:gd name="T15" fmla="*/ 2 h 90"/>
                  <a:gd name="T16" fmla="*/ 34 w 60"/>
                  <a:gd name="T17" fmla="*/ 1 h 90"/>
                  <a:gd name="T18" fmla="*/ 30 w 60"/>
                  <a:gd name="T19" fmla="*/ 0 h 90"/>
                  <a:gd name="T20" fmla="*/ 27 w 60"/>
                  <a:gd name="T21" fmla="*/ 0 h 90"/>
                  <a:gd name="T22" fmla="*/ 23 w 60"/>
                  <a:gd name="T23" fmla="*/ 1 h 90"/>
                  <a:gd name="T24" fmla="*/ 19 w 60"/>
                  <a:gd name="T25" fmla="*/ 2 h 90"/>
                  <a:gd name="T26" fmla="*/ 15 w 60"/>
                  <a:gd name="T27" fmla="*/ 5 h 90"/>
                  <a:gd name="T28" fmla="*/ 11 w 60"/>
                  <a:gd name="T29" fmla="*/ 10 h 90"/>
                  <a:gd name="T30" fmla="*/ 7 w 60"/>
                  <a:gd name="T31" fmla="*/ 15 h 90"/>
                  <a:gd name="T32" fmla="*/ 4 w 60"/>
                  <a:gd name="T33" fmla="*/ 20 h 90"/>
                  <a:gd name="T34" fmla="*/ 0 w 60"/>
                  <a:gd name="T35" fmla="*/ 32 h 90"/>
                  <a:gd name="T36" fmla="*/ 0 w 60"/>
                  <a:gd name="T37" fmla="*/ 43 h 90"/>
                  <a:gd name="T38" fmla="*/ 2 w 60"/>
                  <a:gd name="T39" fmla="*/ 52 h 90"/>
                  <a:gd name="T40" fmla="*/ 8 w 60"/>
                  <a:gd name="T41" fmla="*/ 57 h 90"/>
                  <a:gd name="T42" fmla="*/ 9 w 60"/>
                  <a:gd name="T43" fmla="*/ 57 h 90"/>
                  <a:gd name="T44" fmla="*/ 10 w 60"/>
                  <a:gd name="T45" fmla="*/ 57 h 90"/>
                  <a:gd name="T46" fmla="*/ 11 w 60"/>
                  <a:gd name="T47" fmla="*/ 58 h 90"/>
                  <a:gd name="T48" fmla="*/ 12 w 60"/>
                  <a:gd name="T49" fmla="*/ 58 h 90"/>
                  <a:gd name="T50" fmla="*/ 11 w 60"/>
                  <a:gd name="T51" fmla="*/ 51 h 90"/>
                  <a:gd name="T52" fmla="*/ 11 w 60"/>
                  <a:gd name="T53" fmla="*/ 43 h 90"/>
                  <a:gd name="T54" fmla="*/ 12 w 60"/>
                  <a:gd name="T55" fmla="*/ 34 h 90"/>
                  <a:gd name="T56" fmla="*/ 15 w 60"/>
                  <a:gd name="T57" fmla="*/ 25 h 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90"/>
                  <a:gd name="T89" fmla="*/ 60 w 60"/>
                  <a:gd name="T90" fmla="*/ 90 h 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90">
                    <a:moveTo>
                      <a:pt x="24" y="39"/>
                    </a:moveTo>
                    <a:lnTo>
                      <a:pt x="31" y="27"/>
                    </a:lnTo>
                    <a:lnTo>
                      <a:pt x="41" y="18"/>
                    </a:lnTo>
                    <a:lnTo>
                      <a:pt x="50" y="10"/>
                    </a:lnTo>
                    <a:lnTo>
                      <a:pt x="60" y="7"/>
                    </a:lnTo>
                    <a:lnTo>
                      <a:pt x="58" y="5"/>
                    </a:lnTo>
                    <a:lnTo>
                      <a:pt x="58" y="3"/>
                    </a:lnTo>
                    <a:lnTo>
                      <a:pt x="57" y="3"/>
                    </a:lnTo>
                    <a:lnTo>
                      <a:pt x="55" y="2"/>
                    </a:lnTo>
                    <a:lnTo>
                      <a:pt x="49" y="0"/>
                    </a:lnTo>
                    <a:lnTo>
                      <a:pt x="44" y="0"/>
                    </a:lnTo>
                    <a:lnTo>
                      <a:pt x="37" y="2"/>
                    </a:lnTo>
                    <a:lnTo>
                      <a:pt x="31" y="3"/>
                    </a:lnTo>
                    <a:lnTo>
                      <a:pt x="24" y="8"/>
                    </a:lnTo>
                    <a:lnTo>
                      <a:pt x="18" y="15"/>
                    </a:lnTo>
                    <a:lnTo>
                      <a:pt x="12" y="23"/>
                    </a:lnTo>
                    <a:lnTo>
                      <a:pt x="7" y="31"/>
                    </a:lnTo>
                    <a:lnTo>
                      <a:pt x="0" y="50"/>
                    </a:lnTo>
                    <a:lnTo>
                      <a:pt x="0" y="66"/>
                    </a:lnTo>
                    <a:lnTo>
                      <a:pt x="4" y="81"/>
                    </a:lnTo>
                    <a:lnTo>
                      <a:pt x="13" y="89"/>
                    </a:lnTo>
                    <a:lnTo>
                      <a:pt x="15" y="89"/>
                    </a:lnTo>
                    <a:lnTo>
                      <a:pt x="16" y="89"/>
                    </a:lnTo>
                    <a:lnTo>
                      <a:pt x="18" y="90"/>
                    </a:lnTo>
                    <a:lnTo>
                      <a:pt x="20" y="90"/>
                    </a:lnTo>
                    <a:lnTo>
                      <a:pt x="18" y="79"/>
                    </a:lnTo>
                    <a:lnTo>
                      <a:pt x="18" y="66"/>
                    </a:lnTo>
                    <a:lnTo>
                      <a:pt x="20" y="53"/>
                    </a:lnTo>
                    <a:lnTo>
                      <a:pt x="24" y="39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0" name="Freeform 92"/>
              <p:cNvSpPr>
                <a:spLocks noChangeAspect="1"/>
              </p:cNvSpPr>
              <p:nvPr/>
            </p:nvSpPr>
            <p:spPr bwMode="auto">
              <a:xfrm rot="10800000">
                <a:off x="7515" y="2019"/>
                <a:ext cx="45" cy="76"/>
              </a:xfrm>
              <a:custGeom>
                <a:avLst/>
                <a:gdLst>
                  <a:gd name="T0" fmla="*/ 18 w 71"/>
                  <a:gd name="T1" fmla="*/ 34 h 118"/>
                  <a:gd name="T2" fmla="*/ 25 w 71"/>
                  <a:gd name="T3" fmla="*/ 24 h 118"/>
                  <a:gd name="T4" fmla="*/ 30 w 71"/>
                  <a:gd name="T5" fmla="*/ 15 h 118"/>
                  <a:gd name="T6" fmla="*/ 38 w 71"/>
                  <a:gd name="T7" fmla="*/ 8 h 118"/>
                  <a:gd name="T8" fmla="*/ 45 w 71"/>
                  <a:gd name="T9" fmla="*/ 5 h 118"/>
                  <a:gd name="T10" fmla="*/ 45 w 71"/>
                  <a:gd name="T11" fmla="*/ 3 h 118"/>
                  <a:gd name="T12" fmla="*/ 44 w 71"/>
                  <a:gd name="T13" fmla="*/ 3 h 118"/>
                  <a:gd name="T14" fmla="*/ 43 w 71"/>
                  <a:gd name="T15" fmla="*/ 3 h 118"/>
                  <a:gd name="T16" fmla="*/ 42 w 71"/>
                  <a:gd name="T17" fmla="*/ 1 h 118"/>
                  <a:gd name="T18" fmla="*/ 38 w 71"/>
                  <a:gd name="T19" fmla="*/ 0 h 118"/>
                  <a:gd name="T20" fmla="*/ 34 w 71"/>
                  <a:gd name="T21" fmla="*/ 0 h 118"/>
                  <a:gd name="T22" fmla="*/ 30 w 71"/>
                  <a:gd name="T23" fmla="*/ 3 h 118"/>
                  <a:gd name="T24" fmla="*/ 25 w 71"/>
                  <a:gd name="T25" fmla="*/ 5 h 118"/>
                  <a:gd name="T26" fmla="*/ 20 w 71"/>
                  <a:gd name="T27" fmla="*/ 10 h 118"/>
                  <a:gd name="T28" fmla="*/ 15 w 71"/>
                  <a:gd name="T29" fmla="*/ 15 h 118"/>
                  <a:gd name="T30" fmla="*/ 11 w 71"/>
                  <a:gd name="T31" fmla="*/ 22 h 118"/>
                  <a:gd name="T32" fmla="*/ 7 w 71"/>
                  <a:gd name="T33" fmla="*/ 29 h 118"/>
                  <a:gd name="T34" fmla="*/ 2 w 71"/>
                  <a:gd name="T35" fmla="*/ 45 h 118"/>
                  <a:gd name="T36" fmla="*/ 0 w 71"/>
                  <a:gd name="T37" fmla="*/ 58 h 118"/>
                  <a:gd name="T38" fmla="*/ 2 w 71"/>
                  <a:gd name="T39" fmla="*/ 69 h 118"/>
                  <a:gd name="T40" fmla="*/ 7 w 71"/>
                  <a:gd name="T41" fmla="*/ 75 h 118"/>
                  <a:gd name="T42" fmla="*/ 8 w 71"/>
                  <a:gd name="T43" fmla="*/ 76 h 118"/>
                  <a:gd name="T44" fmla="*/ 10 w 71"/>
                  <a:gd name="T45" fmla="*/ 76 h 118"/>
                  <a:gd name="T46" fmla="*/ 10 w 71"/>
                  <a:gd name="T47" fmla="*/ 76 h 118"/>
                  <a:gd name="T48" fmla="*/ 11 w 71"/>
                  <a:gd name="T49" fmla="*/ 76 h 118"/>
                  <a:gd name="T50" fmla="*/ 10 w 71"/>
                  <a:gd name="T51" fmla="*/ 68 h 118"/>
                  <a:gd name="T52" fmla="*/ 11 w 71"/>
                  <a:gd name="T53" fmla="*/ 57 h 118"/>
                  <a:gd name="T54" fmla="*/ 15 w 71"/>
                  <a:gd name="T55" fmla="*/ 46 h 118"/>
                  <a:gd name="T56" fmla="*/ 18 w 71"/>
                  <a:gd name="T57" fmla="*/ 34 h 11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71"/>
                  <a:gd name="T88" fmla="*/ 0 h 118"/>
                  <a:gd name="T89" fmla="*/ 71 w 71"/>
                  <a:gd name="T90" fmla="*/ 118 h 11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71" h="118">
                    <a:moveTo>
                      <a:pt x="29" y="53"/>
                    </a:moveTo>
                    <a:lnTo>
                      <a:pt x="39" y="37"/>
                    </a:lnTo>
                    <a:lnTo>
                      <a:pt x="48" y="24"/>
                    </a:lnTo>
                    <a:lnTo>
                      <a:pt x="60" y="13"/>
                    </a:lnTo>
                    <a:lnTo>
                      <a:pt x="71" y="7"/>
                    </a:lnTo>
                    <a:lnTo>
                      <a:pt x="71" y="5"/>
                    </a:lnTo>
                    <a:lnTo>
                      <a:pt x="69" y="4"/>
                    </a:lnTo>
                    <a:lnTo>
                      <a:pt x="68" y="4"/>
                    </a:lnTo>
                    <a:lnTo>
                      <a:pt x="66" y="2"/>
                    </a:lnTo>
                    <a:lnTo>
                      <a:pt x="60" y="0"/>
                    </a:lnTo>
                    <a:lnTo>
                      <a:pt x="53" y="0"/>
                    </a:lnTo>
                    <a:lnTo>
                      <a:pt x="47" y="4"/>
                    </a:lnTo>
                    <a:lnTo>
                      <a:pt x="39" y="8"/>
                    </a:lnTo>
                    <a:lnTo>
                      <a:pt x="32" y="15"/>
                    </a:lnTo>
                    <a:lnTo>
                      <a:pt x="24" y="24"/>
                    </a:lnTo>
                    <a:lnTo>
                      <a:pt x="18" y="34"/>
                    </a:lnTo>
                    <a:lnTo>
                      <a:pt x="11" y="45"/>
                    </a:lnTo>
                    <a:lnTo>
                      <a:pt x="3" y="70"/>
                    </a:lnTo>
                    <a:lnTo>
                      <a:pt x="0" y="90"/>
                    </a:lnTo>
                    <a:lnTo>
                      <a:pt x="3" y="107"/>
                    </a:lnTo>
                    <a:lnTo>
                      <a:pt x="11" y="116"/>
                    </a:lnTo>
                    <a:lnTo>
                      <a:pt x="13" y="118"/>
                    </a:lnTo>
                    <a:lnTo>
                      <a:pt x="15" y="118"/>
                    </a:lnTo>
                    <a:lnTo>
                      <a:pt x="16" y="118"/>
                    </a:lnTo>
                    <a:lnTo>
                      <a:pt x="18" y="118"/>
                    </a:lnTo>
                    <a:lnTo>
                      <a:pt x="16" y="105"/>
                    </a:lnTo>
                    <a:lnTo>
                      <a:pt x="18" y="89"/>
                    </a:lnTo>
                    <a:lnTo>
                      <a:pt x="23" y="71"/>
                    </a:lnTo>
                    <a:lnTo>
                      <a:pt x="29" y="53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1" name="Freeform 93"/>
              <p:cNvSpPr>
                <a:spLocks noChangeAspect="1"/>
              </p:cNvSpPr>
              <p:nvPr/>
            </p:nvSpPr>
            <p:spPr bwMode="auto">
              <a:xfrm rot="10800000">
                <a:off x="7489" y="2008"/>
                <a:ext cx="44" cy="72"/>
              </a:xfrm>
              <a:custGeom>
                <a:avLst/>
                <a:gdLst>
                  <a:gd name="T0" fmla="*/ 18 w 69"/>
                  <a:gd name="T1" fmla="*/ 32 h 111"/>
                  <a:gd name="T2" fmla="*/ 24 w 69"/>
                  <a:gd name="T3" fmla="*/ 22 h 111"/>
                  <a:gd name="T4" fmla="*/ 31 w 69"/>
                  <a:gd name="T5" fmla="*/ 14 h 111"/>
                  <a:gd name="T6" fmla="*/ 37 w 69"/>
                  <a:gd name="T7" fmla="*/ 8 h 111"/>
                  <a:gd name="T8" fmla="*/ 44 w 69"/>
                  <a:gd name="T9" fmla="*/ 5 h 111"/>
                  <a:gd name="T10" fmla="*/ 43 w 69"/>
                  <a:gd name="T11" fmla="*/ 3 h 111"/>
                  <a:gd name="T12" fmla="*/ 43 w 69"/>
                  <a:gd name="T13" fmla="*/ 3 h 111"/>
                  <a:gd name="T14" fmla="*/ 42 w 69"/>
                  <a:gd name="T15" fmla="*/ 1 h 111"/>
                  <a:gd name="T16" fmla="*/ 41 w 69"/>
                  <a:gd name="T17" fmla="*/ 1 h 111"/>
                  <a:gd name="T18" fmla="*/ 37 w 69"/>
                  <a:gd name="T19" fmla="*/ 0 h 111"/>
                  <a:gd name="T20" fmla="*/ 33 w 69"/>
                  <a:gd name="T21" fmla="*/ 0 h 111"/>
                  <a:gd name="T22" fmla="*/ 29 w 69"/>
                  <a:gd name="T23" fmla="*/ 1 h 111"/>
                  <a:gd name="T24" fmla="*/ 24 w 69"/>
                  <a:gd name="T25" fmla="*/ 5 h 111"/>
                  <a:gd name="T26" fmla="*/ 19 w 69"/>
                  <a:gd name="T27" fmla="*/ 8 h 111"/>
                  <a:gd name="T28" fmla="*/ 15 w 69"/>
                  <a:gd name="T29" fmla="*/ 14 h 111"/>
                  <a:gd name="T30" fmla="*/ 11 w 69"/>
                  <a:gd name="T31" fmla="*/ 20 h 111"/>
                  <a:gd name="T32" fmla="*/ 7 w 69"/>
                  <a:gd name="T33" fmla="*/ 27 h 111"/>
                  <a:gd name="T34" fmla="*/ 2 w 69"/>
                  <a:gd name="T35" fmla="*/ 42 h 111"/>
                  <a:gd name="T36" fmla="*/ 0 w 69"/>
                  <a:gd name="T37" fmla="*/ 56 h 111"/>
                  <a:gd name="T38" fmla="*/ 2 w 69"/>
                  <a:gd name="T39" fmla="*/ 66 h 111"/>
                  <a:gd name="T40" fmla="*/ 7 w 69"/>
                  <a:gd name="T41" fmla="*/ 72 h 111"/>
                  <a:gd name="T42" fmla="*/ 8 w 69"/>
                  <a:gd name="T43" fmla="*/ 72 h 111"/>
                  <a:gd name="T44" fmla="*/ 9 w 69"/>
                  <a:gd name="T45" fmla="*/ 72 h 111"/>
                  <a:gd name="T46" fmla="*/ 11 w 69"/>
                  <a:gd name="T47" fmla="*/ 72 h 111"/>
                  <a:gd name="T48" fmla="*/ 12 w 69"/>
                  <a:gd name="T49" fmla="*/ 72 h 111"/>
                  <a:gd name="T50" fmla="*/ 11 w 69"/>
                  <a:gd name="T51" fmla="*/ 64 h 111"/>
                  <a:gd name="T52" fmla="*/ 11 w 69"/>
                  <a:gd name="T53" fmla="*/ 54 h 111"/>
                  <a:gd name="T54" fmla="*/ 14 w 69"/>
                  <a:gd name="T55" fmla="*/ 44 h 111"/>
                  <a:gd name="T56" fmla="*/ 18 w 69"/>
                  <a:gd name="T57" fmla="*/ 32 h 11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9"/>
                  <a:gd name="T88" fmla="*/ 0 h 111"/>
                  <a:gd name="T89" fmla="*/ 69 w 69"/>
                  <a:gd name="T90" fmla="*/ 111 h 11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9" h="111">
                    <a:moveTo>
                      <a:pt x="29" y="50"/>
                    </a:moveTo>
                    <a:lnTo>
                      <a:pt x="38" y="34"/>
                    </a:lnTo>
                    <a:lnTo>
                      <a:pt x="48" y="21"/>
                    </a:lnTo>
                    <a:lnTo>
                      <a:pt x="58" y="13"/>
                    </a:lnTo>
                    <a:lnTo>
                      <a:pt x="69" y="7"/>
                    </a:lnTo>
                    <a:lnTo>
                      <a:pt x="67" y="5"/>
                    </a:lnTo>
                    <a:lnTo>
                      <a:pt x="67" y="4"/>
                    </a:lnTo>
                    <a:lnTo>
                      <a:pt x="66" y="2"/>
                    </a:lnTo>
                    <a:lnTo>
                      <a:pt x="64" y="2"/>
                    </a:lnTo>
                    <a:lnTo>
                      <a:pt x="58" y="0"/>
                    </a:lnTo>
                    <a:lnTo>
                      <a:pt x="51" y="0"/>
                    </a:lnTo>
                    <a:lnTo>
                      <a:pt x="45" y="2"/>
                    </a:lnTo>
                    <a:lnTo>
                      <a:pt x="38" y="7"/>
                    </a:lnTo>
                    <a:lnTo>
                      <a:pt x="30" y="13"/>
                    </a:lnTo>
                    <a:lnTo>
                      <a:pt x="24" y="21"/>
                    </a:lnTo>
                    <a:lnTo>
                      <a:pt x="17" y="31"/>
                    </a:lnTo>
                    <a:lnTo>
                      <a:pt x="11" y="42"/>
                    </a:lnTo>
                    <a:lnTo>
                      <a:pt x="3" y="65"/>
                    </a:lnTo>
                    <a:lnTo>
                      <a:pt x="0" y="86"/>
                    </a:lnTo>
                    <a:lnTo>
                      <a:pt x="3" y="102"/>
                    </a:lnTo>
                    <a:lnTo>
                      <a:pt x="11" y="111"/>
                    </a:lnTo>
                    <a:lnTo>
                      <a:pt x="12" y="111"/>
                    </a:lnTo>
                    <a:lnTo>
                      <a:pt x="14" y="111"/>
                    </a:lnTo>
                    <a:lnTo>
                      <a:pt x="17" y="111"/>
                    </a:lnTo>
                    <a:lnTo>
                      <a:pt x="19" y="111"/>
                    </a:lnTo>
                    <a:lnTo>
                      <a:pt x="17" y="99"/>
                    </a:lnTo>
                    <a:lnTo>
                      <a:pt x="17" y="84"/>
                    </a:lnTo>
                    <a:lnTo>
                      <a:pt x="22" y="68"/>
                    </a:lnTo>
                    <a:lnTo>
                      <a:pt x="29" y="50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2" name="Freeform 94"/>
              <p:cNvSpPr>
                <a:spLocks noChangeAspect="1"/>
              </p:cNvSpPr>
              <p:nvPr/>
            </p:nvSpPr>
            <p:spPr bwMode="auto">
              <a:xfrm rot="10800000">
                <a:off x="7461" y="1994"/>
                <a:ext cx="44" cy="69"/>
              </a:xfrm>
              <a:custGeom>
                <a:avLst/>
                <a:gdLst>
                  <a:gd name="T0" fmla="*/ 18 w 69"/>
                  <a:gd name="T1" fmla="*/ 31 h 107"/>
                  <a:gd name="T2" fmla="*/ 24 w 69"/>
                  <a:gd name="T3" fmla="*/ 21 h 107"/>
                  <a:gd name="T4" fmla="*/ 30 w 69"/>
                  <a:gd name="T5" fmla="*/ 14 h 107"/>
                  <a:gd name="T6" fmla="*/ 37 w 69"/>
                  <a:gd name="T7" fmla="*/ 7 h 107"/>
                  <a:gd name="T8" fmla="*/ 44 w 69"/>
                  <a:gd name="T9" fmla="*/ 4 h 107"/>
                  <a:gd name="T10" fmla="*/ 43 w 69"/>
                  <a:gd name="T11" fmla="*/ 3 h 107"/>
                  <a:gd name="T12" fmla="*/ 42 w 69"/>
                  <a:gd name="T13" fmla="*/ 2 h 107"/>
                  <a:gd name="T14" fmla="*/ 41 w 69"/>
                  <a:gd name="T15" fmla="*/ 2 h 107"/>
                  <a:gd name="T16" fmla="*/ 40 w 69"/>
                  <a:gd name="T17" fmla="*/ 1 h 107"/>
                  <a:gd name="T18" fmla="*/ 37 w 69"/>
                  <a:gd name="T19" fmla="*/ 0 h 107"/>
                  <a:gd name="T20" fmla="*/ 33 w 69"/>
                  <a:gd name="T21" fmla="*/ 0 h 107"/>
                  <a:gd name="T22" fmla="*/ 29 w 69"/>
                  <a:gd name="T23" fmla="*/ 1 h 107"/>
                  <a:gd name="T24" fmla="*/ 24 w 69"/>
                  <a:gd name="T25" fmla="*/ 4 h 107"/>
                  <a:gd name="T26" fmla="*/ 20 w 69"/>
                  <a:gd name="T27" fmla="*/ 8 h 107"/>
                  <a:gd name="T28" fmla="*/ 15 w 69"/>
                  <a:gd name="T29" fmla="*/ 14 h 107"/>
                  <a:gd name="T30" fmla="*/ 11 w 69"/>
                  <a:gd name="T31" fmla="*/ 19 h 107"/>
                  <a:gd name="T32" fmla="*/ 7 w 69"/>
                  <a:gd name="T33" fmla="*/ 26 h 107"/>
                  <a:gd name="T34" fmla="*/ 2 w 69"/>
                  <a:gd name="T35" fmla="*/ 39 h 107"/>
                  <a:gd name="T36" fmla="*/ 0 w 69"/>
                  <a:gd name="T37" fmla="*/ 53 h 107"/>
                  <a:gd name="T38" fmla="*/ 2 w 69"/>
                  <a:gd name="T39" fmla="*/ 62 h 107"/>
                  <a:gd name="T40" fmla="*/ 8 w 69"/>
                  <a:gd name="T41" fmla="*/ 68 h 107"/>
                  <a:gd name="T42" fmla="*/ 10 w 69"/>
                  <a:gd name="T43" fmla="*/ 69 h 107"/>
                  <a:gd name="T44" fmla="*/ 10 w 69"/>
                  <a:gd name="T45" fmla="*/ 69 h 107"/>
                  <a:gd name="T46" fmla="*/ 11 w 69"/>
                  <a:gd name="T47" fmla="*/ 69 h 107"/>
                  <a:gd name="T48" fmla="*/ 12 w 69"/>
                  <a:gd name="T49" fmla="*/ 69 h 107"/>
                  <a:gd name="T50" fmla="*/ 11 w 69"/>
                  <a:gd name="T51" fmla="*/ 61 h 107"/>
                  <a:gd name="T52" fmla="*/ 11 w 69"/>
                  <a:gd name="T53" fmla="*/ 52 h 107"/>
                  <a:gd name="T54" fmla="*/ 15 w 69"/>
                  <a:gd name="T55" fmla="*/ 41 h 107"/>
                  <a:gd name="T56" fmla="*/ 18 w 69"/>
                  <a:gd name="T57" fmla="*/ 31 h 10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9"/>
                  <a:gd name="T88" fmla="*/ 0 h 107"/>
                  <a:gd name="T89" fmla="*/ 69 w 69"/>
                  <a:gd name="T90" fmla="*/ 107 h 10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9" h="107">
                    <a:moveTo>
                      <a:pt x="29" y="48"/>
                    </a:moveTo>
                    <a:lnTo>
                      <a:pt x="37" y="33"/>
                    </a:lnTo>
                    <a:lnTo>
                      <a:pt x="47" y="21"/>
                    </a:lnTo>
                    <a:lnTo>
                      <a:pt x="58" y="11"/>
                    </a:lnTo>
                    <a:lnTo>
                      <a:pt x="69" y="6"/>
                    </a:lnTo>
                    <a:lnTo>
                      <a:pt x="68" y="4"/>
                    </a:lnTo>
                    <a:lnTo>
                      <a:pt x="66" y="3"/>
                    </a:lnTo>
                    <a:lnTo>
                      <a:pt x="64" y="3"/>
                    </a:lnTo>
                    <a:lnTo>
                      <a:pt x="63" y="1"/>
                    </a:lnTo>
                    <a:lnTo>
                      <a:pt x="58" y="0"/>
                    </a:lnTo>
                    <a:lnTo>
                      <a:pt x="52" y="0"/>
                    </a:lnTo>
                    <a:lnTo>
                      <a:pt x="45" y="1"/>
                    </a:lnTo>
                    <a:lnTo>
                      <a:pt x="37" y="6"/>
                    </a:lnTo>
                    <a:lnTo>
                      <a:pt x="31" y="12"/>
                    </a:lnTo>
                    <a:lnTo>
                      <a:pt x="24" y="21"/>
                    </a:lnTo>
                    <a:lnTo>
                      <a:pt x="18" y="29"/>
                    </a:lnTo>
                    <a:lnTo>
                      <a:pt x="11" y="40"/>
                    </a:lnTo>
                    <a:lnTo>
                      <a:pt x="3" y="61"/>
                    </a:lnTo>
                    <a:lnTo>
                      <a:pt x="0" y="82"/>
                    </a:lnTo>
                    <a:lnTo>
                      <a:pt x="3" y="96"/>
                    </a:lnTo>
                    <a:lnTo>
                      <a:pt x="13" y="106"/>
                    </a:lnTo>
                    <a:lnTo>
                      <a:pt x="15" y="107"/>
                    </a:lnTo>
                    <a:lnTo>
                      <a:pt x="16" y="107"/>
                    </a:lnTo>
                    <a:lnTo>
                      <a:pt x="18" y="107"/>
                    </a:lnTo>
                    <a:lnTo>
                      <a:pt x="19" y="107"/>
                    </a:lnTo>
                    <a:lnTo>
                      <a:pt x="18" y="94"/>
                    </a:lnTo>
                    <a:lnTo>
                      <a:pt x="18" y="80"/>
                    </a:lnTo>
                    <a:lnTo>
                      <a:pt x="23" y="64"/>
                    </a:lnTo>
                    <a:lnTo>
                      <a:pt x="29" y="48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3" name="Freeform 95"/>
              <p:cNvSpPr>
                <a:spLocks noChangeAspect="1"/>
              </p:cNvSpPr>
              <p:nvPr/>
            </p:nvSpPr>
            <p:spPr bwMode="auto">
              <a:xfrm rot="10800000">
                <a:off x="7406" y="1959"/>
                <a:ext cx="37" cy="63"/>
              </a:xfrm>
              <a:custGeom>
                <a:avLst/>
                <a:gdLst>
                  <a:gd name="T0" fmla="*/ 13 w 58"/>
                  <a:gd name="T1" fmla="*/ 28 h 96"/>
                  <a:gd name="T2" fmla="*/ 19 w 58"/>
                  <a:gd name="T3" fmla="*/ 19 h 96"/>
                  <a:gd name="T4" fmla="*/ 24 w 58"/>
                  <a:gd name="T5" fmla="*/ 12 h 96"/>
                  <a:gd name="T6" fmla="*/ 29 w 58"/>
                  <a:gd name="T7" fmla="*/ 5 h 96"/>
                  <a:gd name="T8" fmla="*/ 37 w 58"/>
                  <a:gd name="T9" fmla="*/ 2 h 96"/>
                  <a:gd name="T10" fmla="*/ 36 w 58"/>
                  <a:gd name="T11" fmla="*/ 1 h 96"/>
                  <a:gd name="T12" fmla="*/ 36 w 58"/>
                  <a:gd name="T13" fmla="*/ 1 h 96"/>
                  <a:gd name="T14" fmla="*/ 34 w 58"/>
                  <a:gd name="T15" fmla="*/ 0 h 96"/>
                  <a:gd name="T16" fmla="*/ 34 w 58"/>
                  <a:gd name="T17" fmla="*/ 0 h 96"/>
                  <a:gd name="T18" fmla="*/ 34 w 58"/>
                  <a:gd name="T19" fmla="*/ 0 h 96"/>
                  <a:gd name="T20" fmla="*/ 34 w 58"/>
                  <a:gd name="T21" fmla="*/ 0 h 96"/>
                  <a:gd name="T22" fmla="*/ 34 w 58"/>
                  <a:gd name="T23" fmla="*/ 0 h 96"/>
                  <a:gd name="T24" fmla="*/ 34 w 58"/>
                  <a:gd name="T25" fmla="*/ 1 h 96"/>
                  <a:gd name="T26" fmla="*/ 27 w 58"/>
                  <a:gd name="T27" fmla="*/ 4 h 96"/>
                  <a:gd name="T28" fmla="*/ 21 w 58"/>
                  <a:gd name="T29" fmla="*/ 9 h 96"/>
                  <a:gd name="T30" fmla="*/ 16 w 58"/>
                  <a:gd name="T31" fmla="*/ 17 h 96"/>
                  <a:gd name="T32" fmla="*/ 11 w 58"/>
                  <a:gd name="T33" fmla="*/ 26 h 96"/>
                  <a:gd name="T34" fmla="*/ 7 w 58"/>
                  <a:gd name="T35" fmla="*/ 36 h 96"/>
                  <a:gd name="T36" fmla="*/ 5 w 58"/>
                  <a:gd name="T37" fmla="*/ 44 h 96"/>
                  <a:gd name="T38" fmla="*/ 5 w 58"/>
                  <a:gd name="T39" fmla="*/ 54 h 96"/>
                  <a:gd name="T40" fmla="*/ 6 w 58"/>
                  <a:gd name="T41" fmla="*/ 61 h 96"/>
                  <a:gd name="T42" fmla="*/ 5 w 58"/>
                  <a:gd name="T43" fmla="*/ 61 h 96"/>
                  <a:gd name="T44" fmla="*/ 4 w 58"/>
                  <a:gd name="T45" fmla="*/ 61 h 96"/>
                  <a:gd name="T46" fmla="*/ 3 w 58"/>
                  <a:gd name="T47" fmla="*/ 61 h 96"/>
                  <a:gd name="T48" fmla="*/ 2 w 58"/>
                  <a:gd name="T49" fmla="*/ 60 h 96"/>
                  <a:gd name="T50" fmla="*/ 1 w 58"/>
                  <a:gd name="T51" fmla="*/ 60 h 96"/>
                  <a:gd name="T52" fmla="*/ 1 w 58"/>
                  <a:gd name="T53" fmla="*/ 60 h 96"/>
                  <a:gd name="T54" fmla="*/ 1 w 58"/>
                  <a:gd name="T55" fmla="*/ 60 h 96"/>
                  <a:gd name="T56" fmla="*/ 0 w 58"/>
                  <a:gd name="T57" fmla="*/ 60 h 96"/>
                  <a:gd name="T58" fmla="*/ 1 w 58"/>
                  <a:gd name="T59" fmla="*/ 61 h 96"/>
                  <a:gd name="T60" fmla="*/ 2 w 58"/>
                  <a:gd name="T61" fmla="*/ 61 h 96"/>
                  <a:gd name="T62" fmla="*/ 3 w 58"/>
                  <a:gd name="T63" fmla="*/ 61 h 96"/>
                  <a:gd name="T64" fmla="*/ 4 w 58"/>
                  <a:gd name="T65" fmla="*/ 62 h 96"/>
                  <a:gd name="T66" fmla="*/ 5 w 58"/>
                  <a:gd name="T67" fmla="*/ 63 h 96"/>
                  <a:gd name="T68" fmla="*/ 6 w 58"/>
                  <a:gd name="T69" fmla="*/ 63 h 96"/>
                  <a:gd name="T70" fmla="*/ 8 w 58"/>
                  <a:gd name="T71" fmla="*/ 63 h 96"/>
                  <a:gd name="T72" fmla="*/ 9 w 58"/>
                  <a:gd name="T73" fmla="*/ 63 h 96"/>
                  <a:gd name="T74" fmla="*/ 7 w 58"/>
                  <a:gd name="T75" fmla="*/ 56 h 96"/>
                  <a:gd name="T76" fmla="*/ 7 w 58"/>
                  <a:gd name="T77" fmla="*/ 47 h 96"/>
                  <a:gd name="T78" fmla="*/ 9 w 58"/>
                  <a:gd name="T79" fmla="*/ 37 h 96"/>
                  <a:gd name="T80" fmla="*/ 13 w 58"/>
                  <a:gd name="T81" fmla="*/ 28 h 9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8"/>
                  <a:gd name="T124" fmla="*/ 0 h 96"/>
                  <a:gd name="T125" fmla="*/ 58 w 58"/>
                  <a:gd name="T126" fmla="*/ 96 h 9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8" h="96">
                    <a:moveTo>
                      <a:pt x="21" y="42"/>
                    </a:moveTo>
                    <a:lnTo>
                      <a:pt x="29" y="29"/>
                    </a:lnTo>
                    <a:lnTo>
                      <a:pt x="37" y="18"/>
                    </a:lnTo>
                    <a:lnTo>
                      <a:pt x="46" y="8"/>
                    </a:lnTo>
                    <a:lnTo>
                      <a:pt x="58" y="3"/>
                    </a:lnTo>
                    <a:lnTo>
                      <a:pt x="56" y="2"/>
                    </a:lnTo>
                    <a:lnTo>
                      <a:pt x="54" y="0"/>
                    </a:lnTo>
                    <a:lnTo>
                      <a:pt x="53" y="0"/>
                    </a:lnTo>
                    <a:lnTo>
                      <a:pt x="54" y="0"/>
                    </a:lnTo>
                    <a:lnTo>
                      <a:pt x="54" y="2"/>
                    </a:lnTo>
                    <a:lnTo>
                      <a:pt x="43" y="6"/>
                    </a:lnTo>
                    <a:lnTo>
                      <a:pt x="33" y="14"/>
                    </a:lnTo>
                    <a:lnTo>
                      <a:pt x="25" y="26"/>
                    </a:lnTo>
                    <a:lnTo>
                      <a:pt x="17" y="39"/>
                    </a:lnTo>
                    <a:lnTo>
                      <a:pt x="11" y="55"/>
                    </a:lnTo>
                    <a:lnTo>
                      <a:pt x="8" y="67"/>
                    </a:lnTo>
                    <a:lnTo>
                      <a:pt x="8" y="82"/>
                    </a:lnTo>
                    <a:lnTo>
                      <a:pt x="9" y="93"/>
                    </a:lnTo>
                    <a:lnTo>
                      <a:pt x="8" y="93"/>
                    </a:lnTo>
                    <a:lnTo>
                      <a:pt x="6" y="93"/>
                    </a:lnTo>
                    <a:lnTo>
                      <a:pt x="4" y="93"/>
                    </a:lnTo>
                    <a:lnTo>
                      <a:pt x="3" y="92"/>
                    </a:lnTo>
                    <a:lnTo>
                      <a:pt x="1" y="92"/>
                    </a:lnTo>
                    <a:lnTo>
                      <a:pt x="0" y="92"/>
                    </a:lnTo>
                    <a:lnTo>
                      <a:pt x="1" y="93"/>
                    </a:lnTo>
                    <a:lnTo>
                      <a:pt x="3" y="93"/>
                    </a:lnTo>
                    <a:lnTo>
                      <a:pt x="4" y="93"/>
                    </a:lnTo>
                    <a:lnTo>
                      <a:pt x="6" y="95"/>
                    </a:lnTo>
                    <a:lnTo>
                      <a:pt x="8" y="96"/>
                    </a:lnTo>
                    <a:lnTo>
                      <a:pt x="9" y="96"/>
                    </a:lnTo>
                    <a:lnTo>
                      <a:pt x="13" y="96"/>
                    </a:lnTo>
                    <a:lnTo>
                      <a:pt x="14" y="96"/>
                    </a:lnTo>
                    <a:lnTo>
                      <a:pt x="11" y="85"/>
                    </a:lnTo>
                    <a:lnTo>
                      <a:pt x="11" y="71"/>
                    </a:lnTo>
                    <a:lnTo>
                      <a:pt x="14" y="56"/>
                    </a:lnTo>
                    <a:lnTo>
                      <a:pt x="21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4" name="Freeform 96"/>
              <p:cNvSpPr>
                <a:spLocks noChangeAspect="1"/>
              </p:cNvSpPr>
              <p:nvPr/>
            </p:nvSpPr>
            <p:spPr bwMode="auto">
              <a:xfrm rot="10800000">
                <a:off x="7380" y="1948"/>
                <a:ext cx="36" cy="60"/>
              </a:xfrm>
              <a:custGeom>
                <a:avLst/>
                <a:gdLst>
                  <a:gd name="T0" fmla="*/ 11 w 54"/>
                  <a:gd name="T1" fmla="*/ 26 h 94"/>
                  <a:gd name="T2" fmla="*/ 17 w 54"/>
                  <a:gd name="T3" fmla="*/ 18 h 94"/>
                  <a:gd name="T4" fmla="*/ 23 w 54"/>
                  <a:gd name="T5" fmla="*/ 11 h 94"/>
                  <a:gd name="T6" fmla="*/ 30 w 54"/>
                  <a:gd name="T7" fmla="*/ 6 h 94"/>
                  <a:gd name="T8" fmla="*/ 36 w 54"/>
                  <a:gd name="T9" fmla="*/ 3 h 94"/>
                  <a:gd name="T10" fmla="*/ 35 w 54"/>
                  <a:gd name="T11" fmla="*/ 3 h 94"/>
                  <a:gd name="T12" fmla="*/ 35 w 54"/>
                  <a:gd name="T13" fmla="*/ 1 h 94"/>
                  <a:gd name="T14" fmla="*/ 34 w 54"/>
                  <a:gd name="T15" fmla="*/ 1 h 94"/>
                  <a:gd name="T16" fmla="*/ 33 w 54"/>
                  <a:gd name="T17" fmla="*/ 0 h 94"/>
                  <a:gd name="T18" fmla="*/ 33 w 54"/>
                  <a:gd name="T19" fmla="*/ 1 h 94"/>
                  <a:gd name="T20" fmla="*/ 34 w 54"/>
                  <a:gd name="T21" fmla="*/ 1 h 94"/>
                  <a:gd name="T22" fmla="*/ 34 w 54"/>
                  <a:gd name="T23" fmla="*/ 1 h 94"/>
                  <a:gd name="T24" fmla="*/ 34 w 54"/>
                  <a:gd name="T25" fmla="*/ 1 h 94"/>
                  <a:gd name="T26" fmla="*/ 28 w 54"/>
                  <a:gd name="T27" fmla="*/ 4 h 94"/>
                  <a:gd name="T28" fmla="*/ 21 w 54"/>
                  <a:gd name="T29" fmla="*/ 10 h 94"/>
                  <a:gd name="T30" fmla="*/ 15 w 54"/>
                  <a:gd name="T31" fmla="*/ 16 h 94"/>
                  <a:gd name="T32" fmla="*/ 9 w 54"/>
                  <a:gd name="T33" fmla="*/ 24 h 94"/>
                  <a:gd name="T34" fmla="*/ 5 w 54"/>
                  <a:gd name="T35" fmla="*/ 33 h 94"/>
                  <a:gd name="T36" fmla="*/ 4 w 54"/>
                  <a:gd name="T37" fmla="*/ 42 h 94"/>
                  <a:gd name="T38" fmla="*/ 4 w 54"/>
                  <a:gd name="T39" fmla="*/ 50 h 94"/>
                  <a:gd name="T40" fmla="*/ 6 w 54"/>
                  <a:gd name="T41" fmla="*/ 58 h 94"/>
                  <a:gd name="T42" fmla="*/ 5 w 54"/>
                  <a:gd name="T43" fmla="*/ 58 h 94"/>
                  <a:gd name="T44" fmla="*/ 4 w 54"/>
                  <a:gd name="T45" fmla="*/ 58 h 94"/>
                  <a:gd name="T46" fmla="*/ 2 w 54"/>
                  <a:gd name="T47" fmla="*/ 58 h 94"/>
                  <a:gd name="T48" fmla="*/ 1 w 54"/>
                  <a:gd name="T49" fmla="*/ 57 h 94"/>
                  <a:gd name="T50" fmla="*/ 0 w 54"/>
                  <a:gd name="T51" fmla="*/ 57 h 94"/>
                  <a:gd name="T52" fmla="*/ 0 w 54"/>
                  <a:gd name="T53" fmla="*/ 56 h 94"/>
                  <a:gd name="T54" fmla="*/ 0 w 54"/>
                  <a:gd name="T55" fmla="*/ 56 h 94"/>
                  <a:gd name="T56" fmla="*/ 0 w 54"/>
                  <a:gd name="T57" fmla="*/ 56 h 94"/>
                  <a:gd name="T58" fmla="*/ 1 w 54"/>
                  <a:gd name="T59" fmla="*/ 57 h 94"/>
                  <a:gd name="T60" fmla="*/ 2 w 54"/>
                  <a:gd name="T61" fmla="*/ 57 h 94"/>
                  <a:gd name="T62" fmla="*/ 2 w 54"/>
                  <a:gd name="T63" fmla="*/ 58 h 94"/>
                  <a:gd name="T64" fmla="*/ 3 w 54"/>
                  <a:gd name="T65" fmla="*/ 59 h 94"/>
                  <a:gd name="T66" fmla="*/ 4 w 54"/>
                  <a:gd name="T67" fmla="*/ 59 h 94"/>
                  <a:gd name="T68" fmla="*/ 6 w 54"/>
                  <a:gd name="T69" fmla="*/ 59 h 94"/>
                  <a:gd name="T70" fmla="*/ 7 w 54"/>
                  <a:gd name="T71" fmla="*/ 60 h 94"/>
                  <a:gd name="T72" fmla="*/ 9 w 54"/>
                  <a:gd name="T73" fmla="*/ 60 h 94"/>
                  <a:gd name="T74" fmla="*/ 6 w 54"/>
                  <a:gd name="T75" fmla="*/ 52 h 94"/>
                  <a:gd name="T76" fmla="*/ 6 w 54"/>
                  <a:gd name="T77" fmla="*/ 45 h 94"/>
                  <a:gd name="T78" fmla="*/ 7 w 54"/>
                  <a:gd name="T79" fmla="*/ 35 h 94"/>
                  <a:gd name="T80" fmla="*/ 11 w 54"/>
                  <a:gd name="T81" fmla="*/ 26 h 9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4"/>
                  <a:gd name="T124" fmla="*/ 0 h 94"/>
                  <a:gd name="T125" fmla="*/ 54 w 54"/>
                  <a:gd name="T126" fmla="*/ 94 h 9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4" h="94">
                    <a:moveTo>
                      <a:pt x="17" y="41"/>
                    </a:moveTo>
                    <a:lnTo>
                      <a:pt x="25" y="28"/>
                    </a:lnTo>
                    <a:lnTo>
                      <a:pt x="35" y="17"/>
                    </a:lnTo>
                    <a:lnTo>
                      <a:pt x="45" y="10"/>
                    </a:lnTo>
                    <a:lnTo>
                      <a:pt x="54" y="5"/>
                    </a:lnTo>
                    <a:lnTo>
                      <a:pt x="53" y="4"/>
                    </a:lnTo>
                    <a:lnTo>
                      <a:pt x="53" y="2"/>
                    </a:lnTo>
                    <a:lnTo>
                      <a:pt x="51" y="2"/>
                    </a:lnTo>
                    <a:lnTo>
                      <a:pt x="50" y="0"/>
                    </a:lnTo>
                    <a:lnTo>
                      <a:pt x="50" y="2"/>
                    </a:lnTo>
                    <a:lnTo>
                      <a:pt x="51" y="2"/>
                    </a:lnTo>
                    <a:lnTo>
                      <a:pt x="42" y="7"/>
                    </a:lnTo>
                    <a:lnTo>
                      <a:pt x="32" y="15"/>
                    </a:lnTo>
                    <a:lnTo>
                      <a:pt x="22" y="25"/>
                    </a:lnTo>
                    <a:lnTo>
                      <a:pt x="14" y="37"/>
                    </a:lnTo>
                    <a:lnTo>
                      <a:pt x="8" y="52"/>
                    </a:lnTo>
                    <a:lnTo>
                      <a:pt x="6" y="66"/>
                    </a:lnTo>
                    <a:lnTo>
                      <a:pt x="6" y="79"/>
                    </a:lnTo>
                    <a:lnTo>
                      <a:pt x="9" y="91"/>
                    </a:lnTo>
                    <a:lnTo>
                      <a:pt x="8" y="91"/>
                    </a:lnTo>
                    <a:lnTo>
                      <a:pt x="6" y="91"/>
                    </a:lnTo>
                    <a:lnTo>
                      <a:pt x="3" y="91"/>
                    </a:lnTo>
                    <a:lnTo>
                      <a:pt x="1" y="89"/>
                    </a:lnTo>
                    <a:lnTo>
                      <a:pt x="0" y="89"/>
                    </a:lnTo>
                    <a:lnTo>
                      <a:pt x="0" y="87"/>
                    </a:lnTo>
                    <a:lnTo>
                      <a:pt x="1" y="89"/>
                    </a:lnTo>
                    <a:lnTo>
                      <a:pt x="3" y="89"/>
                    </a:lnTo>
                    <a:lnTo>
                      <a:pt x="3" y="91"/>
                    </a:lnTo>
                    <a:lnTo>
                      <a:pt x="5" y="92"/>
                    </a:lnTo>
                    <a:lnTo>
                      <a:pt x="6" y="92"/>
                    </a:lnTo>
                    <a:lnTo>
                      <a:pt x="9" y="92"/>
                    </a:lnTo>
                    <a:lnTo>
                      <a:pt x="11" y="94"/>
                    </a:lnTo>
                    <a:lnTo>
                      <a:pt x="13" y="94"/>
                    </a:lnTo>
                    <a:lnTo>
                      <a:pt x="9" y="82"/>
                    </a:lnTo>
                    <a:lnTo>
                      <a:pt x="9" y="70"/>
                    </a:lnTo>
                    <a:lnTo>
                      <a:pt x="11" y="55"/>
                    </a:lnTo>
                    <a:lnTo>
                      <a:pt x="17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5" name="Freeform 97"/>
              <p:cNvSpPr>
                <a:spLocks noChangeAspect="1"/>
              </p:cNvSpPr>
              <p:nvPr/>
            </p:nvSpPr>
            <p:spPr bwMode="auto">
              <a:xfrm rot="10800000">
                <a:off x="7352" y="1936"/>
                <a:ext cx="35" cy="56"/>
              </a:xfrm>
              <a:custGeom>
                <a:avLst/>
                <a:gdLst>
                  <a:gd name="T0" fmla="*/ 12 w 53"/>
                  <a:gd name="T1" fmla="*/ 24 h 88"/>
                  <a:gd name="T2" fmla="*/ 17 w 53"/>
                  <a:gd name="T3" fmla="*/ 16 h 88"/>
                  <a:gd name="T4" fmla="*/ 22 w 53"/>
                  <a:gd name="T5" fmla="*/ 10 h 88"/>
                  <a:gd name="T6" fmla="*/ 29 w 53"/>
                  <a:gd name="T7" fmla="*/ 6 h 88"/>
                  <a:gd name="T8" fmla="*/ 35 w 53"/>
                  <a:gd name="T9" fmla="*/ 3 h 88"/>
                  <a:gd name="T10" fmla="*/ 34 w 53"/>
                  <a:gd name="T11" fmla="*/ 2 h 88"/>
                  <a:gd name="T12" fmla="*/ 34 w 53"/>
                  <a:gd name="T13" fmla="*/ 1 h 88"/>
                  <a:gd name="T14" fmla="*/ 33 w 53"/>
                  <a:gd name="T15" fmla="*/ 1 h 88"/>
                  <a:gd name="T16" fmla="*/ 32 w 53"/>
                  <a:gd name="T17" fmla="*/ 0 h 88"/>
                  <a:gd name="T18" fmla="*/ 33 w 53"/>
                  <a:gd name="T19" fmla="*/ 1 h 88"/>
                  <a:gd name="T20" fmla="*/ 33 w 53"/>
                  <a:gd name="T21" fmla="*/ 1 h 88"/>
                  <a:gd name="T22" fmla="*/ 33 w 53"/>
                  <a:gd name="T23" fmla="*/ 1 h 88"/>
                  <a:gd name="T24" fmla="*/ 33 w 53"/>
                  <a:gd name="T25" fmla="*/ 1 h 88"/>
                  <a:gd name="T26" fmla="*/ 26 w 53"/>
                  <a:gd name="T27" fmla="*/ 4 h 88"/>
                  <a:gd name="T28" fmla="*/ 20 w 53"/>
                  <a:gd name="T29" fmla="*/ 8 h 88"/>
                  <a:gd name="T30" fmla="*/ 15 w 53"/>
                  <a:gd name="T31" fmla="*/ 14 h 88"/>
                  <a:gd name="T32" fmla="*/ 10 w 53"/>
                  <a:gd name="T33" fmla="*/ 22 h 88"/>
                  <a:gd name="T34" fmla="*/ 7 w 53"/>
                  <a:gd name="T35" fmla="*/ 31 h 88"/>
                  <a:gd name="T36" fmla="*/ 5 w 53"/>
                  <a:gd name="T37" fmla="*/ 39 h 88"/>
                  <a:gd name="T38" fmla="*/ 5 w 53"/>
                  <a:gd name="T39" fmla="*/ 47 h 88"/>
                  <a:gd name="T40" fmla="*/ 7 w 53"/>
                  <a:gd name="T41" fmla="*/ 54 h 88"/>
                  <a:gd name="T42" fmla="*/ 5 w 53"/>
                  <a:gd name="T43" fmla="*/ 54 h 88"/>
                  <a:gd name="T44" fmla="*/ 5 w 53"/>
                  <a:gd name="T45" fmla="*/ 54 h 88"/>
                  <a:gd name="T46" fmla="*/ 3 w 53"/>
                  <a:gd name="T47" fmla="*/ 54 h 88"/>
                  <a:gd name="T48" fmla="*/ 2 w 53"/>
                  <a:gd name="T49" fmla="*/ 53 h 88"/>
                  <a:gd name="T50" fmla="*/ 1 w 53"/>
                  <a:gd name="T51" fmla="*/ 53 h 88"/>
                  <a:gd name="T52" fmla="*/ 1 w 53"/>
                  <a:gd name="T53" fmla="*/ 53 h 88"/>
                  <a:gd name="T54" fmla="*/ 1 w 53"/>
                  <a:gd name="T55" fmla="*/ 53 h 88"/>
                  <a:gd name="T56" fmla="*/ 0 w 53"/>
                  <a:gd name="T57" fmla="*/ 52 h 88"/>
                  <a:gd name="T58" fmla="*/ 1 w 53"/>
                  <a:gd name="T59" fmla="*/ 53 h 88"/>
                  <a:gd name="T60" fmla="*/ 2 w 53"/>
                  <a:gd name="T61" fmla="*/ 53 h 88"/>
                  <a:gd name="T62" fmla="*/ 3 w 53"/>
                  <a:gd name="T63" fmla="*/ 54 h 88"/>
                  <a:gd name="T64" fmla="*/ 5 w 53"/>
                  <a:gd name="T65" fmla="*/ 55 h 88"/>
                  <a:gd name="T66" fmla="*/ 5 w 53"/>
                  <a:gd name="T67" fmla="*/ 56 h 88"/>
                  <a:gd name="T68" fmla="*/ 7 w 53"/>
                  <a:gd name="T69" fmla="*/ 56 h 88"/>
                  <a:gd name="T70" fmla="*/ 7 w 53"/>
                  <a:gd name="T71" fmla="*/ 56 h 88"/>
                  <a:gd name="T72" fmla="*/ 9 w 53"/>
                  <a:gd name="T73" fmla="*/ 56 h 88"/>
                  <a:gd name="T74" fmla="*/ 7 w 53"/>
                  <a:gd name="T75" fmla="*/ 49 h 88"/>
                  <a:gd name="T76" fmla="*/ 7 w 53"/>
                  <a:gd name="T77" fmla="*/ 42 h 88"/>
                  <a:gd name="T78" fmla="*/ 9 w 53"/>
                  <a:gd name="T79" fmla="*/ 32 h 88"/>
                  <a:gd name="T80" fmla="*/ 12 w 53"/>
                  <a:gd name="T81" fmla="*/ 24 h 8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3"/>
                  <a:gd name="T124" fmla="*/ 0 h 88"/>
                  <a:gd name="T125" fmla="*/ 53 w 53"/>
                  <a:gd name="T126" fmla="*/ 88 h 8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3" h="88">
                    <a:moveTo>
                      <a:pt x="18" y="38"/>
                    </a:moveTo>
                    <a:lnTo>
                      <a:pt x="26" y="25"/>
                    </a:lnTo>
                    <a:lnTo>
                      <a:pt x="34" y="16"/>
                    </a:lnTo>
                    <a:lnTo>
                      <a:pt x="44" y="9"/>
                    </a:lnTo>
                    <a:lnTo>
                      <a:pt x="53" y="4"/>
                    </a:lnTo>
                    <a:lnTo>
                      <a:pt x="52" y="3"/>
                    </a:lnTo>
                    <a:lnTo>
                      <a:pt x="52" y="1"/>
                    </a:lnTo>
                    <a:lnTo>
                      <a:pt x="50" y="1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40" y="6"/>
                    </a:lnTo>
                    <a:lnTo>
                      <a:pt x="31" y="12"/>
                    </a:lnTo>
                    <a:lnTo>
                      <a:pt x="23" y="22"/>
                    </a:lnTo>
                    <a:lnTo>
                      <a:pt x="15" y="35"/>
                    </a:lnTo>
                    <a:lnTo>
                      <a:pt x="10" y="48"/>
                    </a:lnTo>
                    <a:lnTo>
                      <a:pt x="8" y="62"/>
                    </a:lnTo>
                    <a:lnTo>
                      <a:pt x="8" y="74"/>
                    </a:lnTo>
                    <a:lnTo>
                      <a:pt x="10" y="85"/>
                    </a:lnTo>
                    <a:lnTo>
                      <a:pt x="8" y="85"/>
                    </a:lnTo>
                    <a:lnTo>
                      <a:pt x="7" y="85"/>
                    </a:lnTo>
                    <a:lnTo>
                      <a:pt x="5" y="85"/>
                    </a:lnTo>
                    <a:lnTo>
                      <a:pt x="3" y="83"/>
                    </a:lnTo>
                    <a:lnTo>
                      <a:pt x="2" y="83"/>
                    </a:lnTo>
                    <a:lnTo>
                      <a:pt x="0" y="82"/>
                    </a:lnTo>
                    <a:lnTo>
                      <a:pt x="2" y="83"/>
                    </a:lnTo>
                    <a:lnTo>
                      <a:pt x="3" y="83"/>
                    </a:lnTo>
                    <a:lnTo>
                      <a:pt x="5" y="85"/>
                    </a:lnTo>
                    <a:lnTo>
                      <a:pt x="7" y="86"/>
                    </a:lnTo>
                    <a:lnTo>
                      <a:pt x="8" y="88"/>
                    </a:lnTo>
                    <a:lnTo>
                      <a:pt x="10" y="88"/>
                    </a:lnTo>
                    <a:lnTo>
                      <a:pt x="11" y="88"/>
                    </a:lnTo>
                    <a:lnTo>
                      <a:pt x="13" y="88"/>
                    </a:lnTo>
                    <a:lnTo>
                      <a:pt x="11" y="77"/>
                    </a:lnTo>
                    <a:lnTo>
                      <a:pt x="11" y="66"/>
                    </a:lnTo>
                    <a:lnTo>
                      <a:pt x="13" y="51"/>
                    </a:lnTo>
                    <a:lnTo>
                      <a:pt x="18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6" name="Freeform 98"/>
              <p:cNvSpPr>
                <a:spLocks noChangeAspect="1"/>
              </p:cNvSpPr>
              <p:nvPr/>
            </p:nvSpPr>
            <p:spPr bwMode="auto">
              <a:xfrm rot="10800000">
                <a:off x="7510" y="2012"/>
                <a:ext cx="41" cy="74"/>
              </a:xfrm>
              <a:custGeom>
                <a:avLst/>
                <a:gdLst>
                  <a:gd name="T0" fmla="*/ 15 w 64"/>
                  <a:gd name="T1" fmla="*/ 33 h 116"/>
                  <a:gd name="T2" fmla="*/ 21 w 64"/>
                  <a:gd name="T3" fmla="*/ 22 h 116"/>
                  <a:gd name="T4" fmla="*/ 27 w 64"/>
                  <a:gd name="T5" fmla="*/ 14 h 116"/>
                  <a:gd name="T6" fmla="*/ 34 w 64"/>
                  <a:gd name="T7" fmla="*/ 7 h 116"/>
                  <a:gd name="T8" fmla="*/ 41 w 64"/>
                  <a:gd name="T9" fmla="*/ 3 h 116"/>
                  <a:gd name="T10" fmla="*/ 41 w 64"/>
                  <a:gd name="T11" fmla="*/ 2 h 116"/>
                  <a:gd name="T12" fmla="*/ 40 w 64"/>
                  <a:gd name="T13" fmla="*/ 1 h 116"/>
                  <a:gd name="T14" fmla="*/ 39 w 64"/>
                  <a:gd name="T15" fmla="*/ 1 h 116"/>
                  <a:gd name="T16" fmla="*/ 38 w 64"/>
                  <a:gd name="T17" fmla="*/ 0 h 116"/>
                  <a:gd name="T18" fmla="*/ 38 w 64"/>
                  <a:gd name="T19" fmla="*/ 0 h 116"/>
                  <a:gd name="T20" fmla="*/ 38 w 64"/>
                  <a:gd name="T21" fmla="*/ 0 h 116"/>
                  <a:gd name="T22" fmla="*/ 38 w 64"/>
                  <a:gd name="T23" fmla="*/ 0 h 116"/>
                  <a:gd name="T24" fmla="*/ 38 w 64"/>
                  <a:gd name="T25" fmla="*/ 0 h 116"/>
                  <a:gd name="T26" fmla="*/ 39 w 64"/>
                  <a:gd name="T27" fmla="*/ 1 h 116"/>
                  <a:gd name="T28" fmla="*/ 39 w 64"/>
                  <a:gd name="T29" fmla="*/ 1 h 116"/>
                  <a:gd name="T30" fmla="*/ 39 w 64"/>
                  <a:gd name="T31" fmla="*/ 1 h 116"/>
                  <a:gd name="T32" fmla="*/ 39 w 64"/>
                  <a:gd name="T33" fmla="*/ 2 h 116"/>
                  <a:gd name="T34" fmla="*/ 32 w 64"/>
                  <a:gd name="T35" fmla="*/ 6 h 116"/>
                  <a:gd name="T36" fmla="*/ 25 w 64"/>
                  <a:gd name="T37" fmla="*/ 12 h 116"/>
                  <a:gd name="T38" fmla="*/ 19 w 64"/>
                  <a:gd name="T39" fmla="*/ 22 h 116"/>
                  <a:gd name="T40" fmla="*/ 12 w 64"/>
                  <a:gd name="T41" fmla="*/ 32 h 116"/>
                  <a:gd name="T42" fmla="*/ 8 w 64"/>
                  <a:gd name="T43" fmla="*/ 43 h 116"/>
                  <a:gd name="T44" fmla="*/ 5 w 64"/>
                  <a:gd name="T45" fmla="*/ 53 h 116"/>
                  <a:gd name="T46" fmla="*/ 4 w 64"/>
                  <a:gd name="T47" fmla="*/ 64 h 116"/>
                  <a:gd name="T48" fmla="*/ 5 w 64"/>
                  <a:gd name="T49" fmla="*/ 71 h 116"/>
                  <a:gd name="T50" fmla="*/ 4 w 64"/>
                  <a:gd name="T51" fmla="*/ 71 h 116"/>
                  <a:gd name="T52" fmla="*/ 3 w 64"/>
                  <a:gd name="T53" fmla="*/ 71 h 116"/>
                  <a:gd name="T54" fmla="*/ 2 w 64"/>
                  <a:gd name="T55" fmla="*/ 71 h 116"/>
                  <a:gd name="T56" fmla="*/ 1 w 64"/>
                  <a:gd name="T57" fmla="*/ 71 h 116"/>
                  <a:gd name="T58" fmla="*/ 0 w 64"/>
                  <a:gd name="T59" fmla="*/ 71 h 116"/>
                  <a:gd name="T60" fmla="*/ 0 w 64"/>
                  <a:gd name="T61" fmla="*/ 71 h 116"/>
                  <a:gd name="T62" fmla="*/ 0 w 64"/>
                  <a:gd name="T63" fmla="*/ 71 h 116"/>
                  <a:gd name="T64" fmla="*/ 0 w 64"/>
                  <a:gd name="T65" fmla="*/ 71 h 116"/>
                  <a:gd name="T66" fmla="*/ 0 w 64"/>
                  <a:gd name="T67" fmla="*/ 71 h 116"/>
                  <a:gd name="T68" fmla="*/ 1 w 64"/>
                  <a:gd name="T69" fmla="*/ 71 h 116"/>
                  <a:gd name="T70" fmla="*/ 2 w 64"/>
                  <a:gd name="T71" fmla="*/ 73 h 116"/>
                  <a:gd name="T72" fmla="*/ 3 w 64"/>
                  <a:gd name="T73" fmla="*/ 73 h 116"/>
                  <a:gd name="T74" fmla="*/ 4 w 64"/>
                  <a:gd name="T75" fmla="*/ 74 h 116"/>
                  <a:gd name="T76" fmla="*/ 5 w 64"/>
                  <a:gd name="T77" fmla="*/ 74 h 116"/>
                  <a:gd name="T78" fmla="*/ 6 w 64"/>
                  <a:gd name="T79" fmla="*/ 74 h 116"/>
                  <a:gd name="T80" fmla="*/ 7 w 64"/>
                  <a:gd name="T81" fmla="*/ 74 h 116"/>
                  <a:gd name="T82" fmla="*/ 6 w 64"/>
                  <a:gd name="T83" fmla="*/ 66 h 116"/>
                  <a:gd name="T84" fmla="*/ 7 w 64"/>
                  <a:gd name="T85" fmla="*/ 56 h 116"/>
                  <a:gd name="T86" fmla="*/ 10 w 64"/>
                  <a:gd name="T87" fmla="*/ 44 h 116"/>
                  <a:gd name="T88" fmla="*/ 15 w 64"/>
                  <a:gd name="T89" fmla="*/ 33 h 11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4"/>
                  <a:gd name="T136" fmla="*/ 0 h 116"/>
                  <a:gd name="T137" fmla="*/ 64 w 64"/>
                  <a:gd name="T138" fmla="*/ 116 h 11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4" h="116">
                    <a:moveTo>
                      <a:pt x="23" y="51"/>
                    </a:moveTo>
                    <a:lnTo>
                      <a:pt x="32" y="35"/>
                    </a:lnTo>
                    <a:lnTo>
                      <a:pt x="42" y="22"/>
                    </a:lnTo>
                    <a:lnTo>
                      <a:pt x="53" y="11"/>
                    </a:lnTo>
                    <a:lnTo>
                      <a:pt x="64" y="5"/>
                    </a:lnTo>
                    <a:lnTo>
                      <a:pt x="64" y="3"/>
                    </a:lnTo>
                    <a:lnTo>
                      <a:pt x="63" y="1"/>
                    </a:lnTo>
                    <a:lnTo>
                      <a:pt x="61" y="1"/>
                    </a:lnTo>
                    <a:lnTo>
                      <a:pt x="60" y="0"/>
                    </a:lnTo>
                    <a:lnTo>
                      <a:pt x="61" y="1"/>
                    </a:lnTo>
                    <a:lnTo>
                      <a:pt x="61" y="3"/>
                    </a:lnTo>
                    <a:lnTo>
                      <a:pt x="50" y="9"/>
                    </a:lnTo>
                    <a:lnTo>
                      <a:pt x="39" y="19"/>
                    </a:lnTo>
                    <a:lnTo>
                      <a:pt x="29" y="34"/>
                    </a:lnTo>
                    <a:lnTo>
                      <a:pt x="19" y="50"/>
                    </a:lnTo>
                    <a:lnTo>
                      <a:pt x="13" y="67"/>
                    </a:lnTo>
                    <a:lnTo>
                      <a:pt x="8" y="83"/>
                    </a:lnTo>
                    <a:lnTo>
                      <a:pt x="6" y="100"/>
                    </a:lnTo>
                    <a:lnTo>
                      <a:pt x="8" y="112"/>
                    </a:lnTo>
                    <a:lnTo>
                      <a:pt x="6" y="112"/>
                    </a:lnTo>
                    <a:lnTo>
                      <a:pt x="5" y="112"/>
                    </a:lnTo>
                    <a:lnTo>
                      <a:pt x="3" y="112"/>
                    </a:lnTo>
                    <a:lnTo>
                      <a:pt x="2" y="112"/>
                    </a:lnTo>
                    <a:lnTo>
                      <a:pt x="0" y="111"/>
                    </a:lnTo>
                    <a:lnTo>
                      <a:pt x="0" y="112"/>
                    </a:lnTo>
                    <a:lnTo>
                      <a:pt x="2" y="112"/>
                    </a:lnTo>
                    <a:lnTo>
                      <a:pt x="3" y="114"/>
                    </a:lnTo>
                    <a:lnTo>
                      <a:pt x="5" y="114"/>
                    </a:lnTo>
                    <a:lnTo>
                      <a:pt x="6" y="116"/>
                    </a:lnTo>
                    <a:lnTo>
                      <a:pt x="8" y="116"/>
                    </a:lnTo>
                    <a:lnTo>
                      <a:pt x="10" y="116"/>
                    </a:lnTo>
                    <a:lnTo>
                      <a:pt x="11" y="116"/>
                    </a:lnTo>
                    <a:lnTo>
                      <a:pt x="10" y="103"/>
                    </a:lnTo>
                    <a:lnTo>
                      <a:pt x="11" y="87"/>
                    </a:lnTo>
                    <a:lnTo>
                      <a:pt x="16" y="69"/>
                    </a:lnTo>
                    <a:lnTo>
                      <a:pt x="23" y="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7" name="Freeform 99"/>
              <p:cNvSpPr>
                <a:spLocks noChangeAspect="1"/>
              </p:cNvSpPr>
              <p:nvPr/>
            </p:nvSpPr>
            <p:spPr bwMode="auto">
              <a:xfrm rot="10800000">
                <a:off x="7483" y="1999"/>
                <a:ext cx="41" cy="72"/>
              </a:xfrm>
              <a:custGeom>
                <a:avLst/>
                <a:gdLst>
                  <a:gd name="T0" fmla="*/ 15 w 63"/>
                  <a:gd name="T1" fmla="*/ 31 h 111"/>
                  <a:gd name="T2" fmla="*/ 21 w 63"/>
                  <a:gd name="T3" fmla="*/ 22 h 111"/>
                  <a:gd name="T4" fmla="*/ 27 w 63"/>
                  <a:gd name="T5" fmla="*/ 14 h 111"/>
                  <a:gd name="T6" fmla="*/ 34 w 63"/>
                  <a:gd name="T7" fmla="*/ 7 h 111"/>
                  <a:gd name="T8" fmla="*/ 41 w 63"/>
                  <a:gd name="T9" fmla="*/ 3 h 111"/>
                  <a:gd name="T10" fmla="*/ 41 w 63"/>
                  <a:gd name="T11" fmla="*/ 2 h 111"/>
                  <a:gd name="T12" fmla="*/ 40 w 63"/>
                  <a:gd name="T13" fmla="*/ 1 h 111"/>
                  <a:gd name="T14" fmla="*/ 39 w 63"/>
                  <a:gd name="T15" fmla="*/ 1 h 111"/>
                  <a:gd name="T16" fmla="*/ 38 w 63"/>
                  <a:gd name="T17" fmla="*/ 0 h 111"/>
                  <a:gd name="T18" fmla="*/ 38 w 63"/>
                  <a:gd name="T19" fmla="*/ 0 h 111"/>
                  <a:gd name="T20" fmla="*/ 38 w 63"/>
                  <a:gd name="T21" fmla="*/ 0 h 111"/>
                  <a:gd name="T22" fmla="*/ 38 w 63"/>
                  <a:gd name="T23" fmla="*/ 0 h 111"/>
                  <a:gd name="T24" fmla="*/ 38 w 63"/>
                  <a:gd name="T25" fmla="*/ 0 h 111"/>
                  <a:gd name="T26" fmla="*/ 39 w 63"/>
                  <a:gd name="T27" fmla="*/ 0 h 111"/>
                  <a:gd name="T28" fmla="*/ 39 w 63"/>
                  <a:gd name="T29" fmla="*/ 0 h 111"/>
                  <a:gd name="T30" fmla="*/ 39 w 63"/>
                  <a:gd name="T31" fmla="*/ 1 h 111"/>
                  <a:gd name="T32" fmla="*/ 39 w 63"/>
                  <a:gd name="T33" fmla="*/ 1 h 111"/>
                  <a:gd name="T34" fmla="*/ 32 w 63"/>
                  <a:gd name="T35" fmla="*/ 5 h 111"/>
                  <a:gd name="T36" fmla="*/ 25 w 63"/>
                  <a:gd name="T37" fmla="*/ 12 h 111"/>
                  <a:gd name="T38" fmla="*/ 19 w 63"/>
                  <a:gd name="T39" fmla="*/ 20 h 111"/>
                  <a:gd name="T40" fmla="*/ 13 w 63"/>
                  <a:gd name="T41" fmla="*/ 30 h 111"/>
                  <a:gd name="T42" fmla="*/ 8 w 63"/>
                  <a:gd name="T43" fmla="*/ 41 h 111"/>
                  <a:gd name="T44" fmla="*/ 6 w 63"/>
                  <a:gd name="T45" fmla="*/ 51 h 111"/>
                  <a:gd name="T46" fmla="*/ 6 w 63"/>
                  <a:gd name="T47" fmla="*/ 62 h 111"/>
                  <a:gd name="T48" fmla="*/ 7 w 63"/>
                  <a:gd name="T49" fmla="*/ 70 h 111"/>
                  <a:gd name="T50" fmla="*/ 6 w 63"/>
                  <a:gd name="T51" fmla="*/ 70 h 111"/>
                  <a:gd name="T52" fmla="*/ 3 w 63"/>
                  <a:gd name="T53" fmla="*/ 70 h 111"/>
                  <a:gd name="T54" fmla="*/ 3 w 63"/>
                  <a:gd name="T55" fmla="*/ 70 h 111"/>
                  <a:gd name="T56" fmla="*/ 1 w 63"/>
                  <a:gd name="T57" fmla="*/ 69 h 111"/>
                  <a:gd name="T58" fmla="*/ 1 w 63"/>
                  <a:gd name="T59" fmla="*/ 69 h 111"/>
                  <a:gd name="T60" fmla="*/ 1 w 63"/>
                  <a:gd name="T61" fmla="*/ 69 h 111"/>
                  <a:gd name="T62" fmla="*/ 0 w 63"/>
                  <a:gd name="T63" fmla="*/ 69 h 111"/>
                  <a:gd name="T64" fmla="*/ 0 w 63"/>
                  <a:gd name="T65" fmla="*/ 69 h 111"/>
                  <a:gd name="T66" fmla="*/ 1 w 63"/>
                  <a:gd name="T67" fmla="*/ 70 h 111"/>
                  <a:gd name="T68" fmla="*/ 3 w 63"/>
                  <a:gd name="T69" fmla="*/ 70 h 111"/>
                  <a:gd name="T70" fmla="*/ 3 w 63"/>
                  <a:gd name="T71" fmla="*/ 70 h 111"/>
                  <a:gd name="T72" fmla="*/ 3 w 63"/>
                  <a:gd name="T73" fmla="*/ 71 h 111"/>
                  <a:gd name="T74" fmla="*/ 5 w 63"/>
                  <a:gd name="T75" fmla="*/ 71 h 111"/>
                  <a:gd name="T76" fmla="*/ 6 w 63"/>
                  <a:gd name="T77" fmla="*/ 71 h 111"/>
                  <a:gd name="T78" fmla="*/ 8 w 63"/>
                  <a:gd name="T79" fmla="*/ 72 h 111"/>
                  <a:gd name="T80" fmla="*/ 8 w 63"/>
                  <a:gd name="T81" fmla="*/ 72 h 111"/>
                  <a:gd name="T82" fmla="*/ 8 w 63"/>
                  <a:gd name="T83" fmla="*/ 64 h 111"/>
                  <a:gd name="T84" fmla="*/ 8 w 63"/>
                  <a:gd name="T85" fmla="*/ 53 h 111"/>
                  <a:gd name="T86" fmla="*/ 11 w 63"/>
                  <a:gd name="T87" fmla="*/ 43 h 111"/>
                  <a:gd name="T88" fmla="*/ 15 w 63"/>
                  <a:gd name="T89" fmla="*/ 31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3"/>
                  <a:gd name="T136" fmla="*/ 0 h 111"/>
                  <a:gd name="T137" fmla="*/ 63 w 63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3" h="111">
                    <a:moveTo>
                      <a:pt x="23" y="48"/>
                    </a:moveTo>
                    <a:lnTo>
                      <a:pt x="33" y="34"/>
                    </a:lnTo>
                    <a:lnTo>
                      <a:pt x="42" y="21"/>
                    </a:lnTo>
                    <a:lnTo>
                      <a:pt x="52" y="11"/>
                    </a:lnTo>
                    <a:lnTo>
                      <a:pt x="63" y="5"/>
                    </a:lnTo>
                    <a:lnTo>
                      <a:pt x="63" y="3"/>
                    </a:lnTo>
                    <a:lnTo>
                      <a:pt x="62" y="2"/>
                    </a:lnTo>
                    <a:lnTo>
                      <a:pt x="60" y="2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0" y="2"/>
                    </a:lnTo>
                    <a:lnTo>
                      <a:pt x="49" y="8"/>
                    </a:lnTo>
                    <a:lnTo>
                      <a:pt x="39" y="18"/>
                    </a:lnTo>
                    <a:lnTo>
                      <a:pt x="29" y="31"/>
                    </a:lnTo>
                    <a:lnTo>
                      <a:pt x="20" y="47"/>
                    </a:lnTo>
                    <a:lnTo>
                      <a:pt x="13" y="63"/>
                    </a:lnTo>
                    <a:lnTo>
                      <a:pt x="9" y="79"/>
                    </a:lnTo>
                    <a:lnTo>
                      <a:pt x="9" y="95"/>
                    </a:lnTo>
                    <a:lnTo>
                      <a:pt x="10" y="108"/>
                    </a:lnTo>
                    <a:lnTo>
                      <a:pt x="9" y="108"/>
                    </a:lnTo>
                    <a:lnTo>
                      <a:pt x="5" y="108"/>
                    </a:lnTo>
                    <a:lnTo>
                      <a:pt x="4" y="108"/>
                    </a:lnTo>
                    <a:lnTo>
                      <a:pt x="2" y="106"/>
                    </a:lnTo>
                    <a:lnTo>
                      <a:pt x="0" y="106"/>
                    </a:lnTo>
                    <a:lnTo>
                      <a:pt x="2" y="108"/>
                    </a:lnTo>
                    <a:lnTo>
                      <a:pt x="4" y="108"/>
                    </a:lnTo>
                    <a:lnTo>
                      <a:pt x="5" y="109"/>
                    </a:lnTo>
                    <a:lnTo>
                      <a:pt x="7" y="109"/>
                    </a:lnTo>
                    <a:lnTo>
                      <a:pt x="9" y="109"/>
                    </a:lnTo>
                    <a:lnTo>
                      <a:pt x="12" y="111"/>
                    </a:lnTo>
                    <a:lnTo>
                      <a:pt x="13" y="111"/>
                    </a:lnTo>
                    <a:lnTo>
                      <a:pt x="12" y="98"/>
                    </a:lnTo>
                    <a:lnTo>
                      <a:pt x="12" y="82"/>
                    </a:lnTo>
                    <a:lnTo>
                      <a:pt x="17" y="66"/>
                    </a:lnTo>
                    <a:lnTo>
                      <a:pt x="23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8" name="Freeform 100"/>
              <p:cNvSpPr>
                <a:spLocks noChangeAspect="1"/>
              </p:cNvSpPr>
              <p:nvPr/>
            </p:nvSpPr>
            <p:spPr bwMode="auto">
              <a:xfrm rot="10800000">
                <a:off x="7457" y="1986"/>
                <a:ext cx="39" cy="68"/>
              </a:xfrm>
              <a:custGeom>
                <a:avLst/>
                <a:gdLst>
                  <a:gd name="T0" fmla="*/ 14 w 63"/>
                  <a:gd name="T1" fmla="*/ 30 h 106"/>
                  <a:gd name="T2" fmla="*/ 19 w 63"/>
                  <a:gd name="T3" fmla="*/ 21 h 106"/>
                  <a:gd name="T4" fmla="*/ 25 w 63"/>
                  <a:gd name="T5" fmla="*/ 12 h 106"/>
                  <a:gd name="T6" fmla="*/ 32 w 63"/>
                  <a:gd name="T7" fmla="*/ 6 h 106"/>
                  <a:gd name="T8" fmla="*/ 39 w 63"/>
                  <a:gd name="T9" fmla="*/ 3 h 106"/>
                  <a:gd name="T10" fmla="*/ 38 w 63"/>
                  <a:gd name="T11" fmla="*/ 2 h 106"/>
                  <a:gd name="T12" fmla="*/ 37 w 63"/>
                  <a:gd name="T13" fmla="*/ 1 h 106"/>
                  <a:gd name="T14" fmla="*/ 36 w 63"/>
                  <a:gd name="T15" fmla="*/ 1 h 106"/>
                  <a:gd name="T16" fmla="*/ 35 w 63"/>
                  <a:gd name="T17" fmla="*/ 0 h 106"/>
                  <a:gd name="T18" fmla="*/ 36 w 63"/>
                  <a:gd name="T19" fmla="*/ 1 h 106"/>
                  <a:gd name="T20" fmla="*/ 36 w 63"/>
                  <a:gd name="T21" fmla="*/ 1 h 106"/>
                  <a:gd name="T22" fmla="*/ 36 w 63"/>
                  <a:gd name="T23" fmla="*/ 1 h 106"/>
                  <a:gd name="T24" fmla="*/ 37 w 63"/>
                  <a:gd name="T25" fmla="*/ 1 h 106"/>
                  <a:gd name="T26" fmla="*/ 30 w 63"/>
                  <a:gd name="T27" fmla="*/ 5 h 106"/>
                  <a:gd name="T28" fmla="*/ 23 w 63"/>
                  <a:gd name="T29" fmla="*/ 12 h 106"/>
                  <a:gd name="T30" fmla="*/ 17 w 63"/>
                  <a:gd name="T31" fmla="*/ 19 h 106"/>
                  <a:gd name="T32" fmla="*/ 12 w 63"/>
                  <a:gd name="T33" fmla="*/ 29 h 106"/>
                  <a:gd name="T34" fmla="*/ 8 w 63"/>
                  <a:gd name="T35" fmla="*/ 39 h 106"/>
                  <a:gd name="T36" fmla="*/ 5 w 63"/>
                  <a:gd name="T37" fmla="*/ 49 h 106"/>
                  <a:gd name="T38" fmla="*/ 5 w 63"/>
                  <a:gd name="T39" fmla="*/ 58 h 106"/>
                  <a:gd name="T40" fmla="*/ 6 w 63"/>
                  <a:gd name="T41" fmla="*/ 66 h 106"/>
                  <a:gd name="T42" fmla="*/ 5 w 63"/>
                  <a:gd name="T43" fmla="*/ 66 h 106"/>
                  <a:gd name="T44" fmla="*/ 4 w 63"/>
                  <a:gd name="T45" fmla="*/ 66 h 106"/>
                  <a:gd name="T46" fmla="*/ 3 w 63"/>
                  <a:gd name="T47" fmla="*/ 66 h 106"/>
                  <a:gd name="T48" fmla="*/ 2 w 63"/>
                  <a:gd name="T49" fmla="*/ 66 h 106"/>
                  <a:gd name="T50" fmla="*/ 1 w 63"/>
                  <a:gd name="T51" fmla="*/ 65 h 106"/>
                  <a:gd name="T52" fmla="*/ 1 w 63"/>
                  <a:gd name="T53" fmla="*/ 65 h 106"/>
                  <a:gd name="T54" fmla="*/ 1 w 63"/>
                  <a:gd name="T55" fmla="*/ 65 h 106"/>
                  <a:gd name="T56" fmla="*/ 0 w 63"/>
                  <a:gd name="T57" fmla="*/ 65 h 106"/>
                  <a:gd name="T58" fmla="*/ 1 w 63"/>
                  <a:gd name="T59" fmla="*/ 66 h 106"/>
                  <a:gd name="T60" fmla="*/ 2 w 63"/>
                  <a:gd name="T61" fmla="*/ 66 h 106"/>
                  <a:gd name="T62" fmla="*/ 3 w 63"/>
                  <a:gd name="T63" fmla="*/ 67 h 106"/>
                  <a:gd name="T64" fmla="*/ 4 w 63"/>
                  <a:gd name="T65" fmla="*/ 67 h 106"/>
                  <a:gd name="T66" fmla="*/ 5 w 63"/>
                  <a:gd name="T67" fmla="*/ 68 h 106"/>
                  <a:gd name="T68" fmla="*/ 6 w 63"/>
                  <a:gd name="T69" fmla="*/ 68 h 106"/>
                  <a:gd name="T70" fmla="*/ 7 w 63"/>
                  <a:gd name="T71" fmla="*/ 68 h 106"/>
                  <a:gd name="T72" fmla="*/ 8 w 63"/>
                  <a:gd name="T73" fmla="*/ 68 h 106"/>
                  <a:gd name="T74" fmla="*/ 7 w 63"/>
                  <a:gd name="T75" fmla="*/ 60 h 106"/>
                  <a:gd name="T76" fmla="*/ 7 w 63"/>
                  <a:gd name="T77" fmla="*/ 51 h 106"/>
                  <a:gd name="T78" fmla="*/ 10 w 63"/>
                  <a:gd name="T79" fmla="*/ 40 h 106"/>
                  <a:gd name="T80" fmla="*/ 14 w 63"/>
                  <a:gd name="T81" fmla="*/ 30 h 10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3"/>
                  <a:gd name="T124" fmla="*/ 0 h 106"/>
                  <a:gd name="T125" fmla="*/ 63 w 63"/>
                  <a:gd name="T126" fmla="*/ 106 h 10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3" h="106">
                    <a:moveTo>
                      <a:pt x="22" y="47"/>
                    </a:moveTo>
                    <a:lnTo>
                      <a:pt x="31" y="32"/>
                    </a:lnTo>
                    <a:lnTo>
                      <a:pt x="40" y="19"/>
                    </a:lnTo>
                    <a:lnTo>
                      <a:pt x="51" y="10"/>
                    </a:lnTo>
                    <a:lnTo>
                      <a:pt x="63" y="5"/>
                    </a:lnTo>
                    <a:lnTo>
                      <a:pt x="61" y="3"/>
                    </a:lnTo>
                    <a:lnTo>
                      <a:pt x="60" y="2"/>
                    </a:lnTo>
                    <a:lnTo>
                      <a:pt x="58" y="2"/>
                    </a:lnTo>
                    <a:lnTo>
                      <a:pt x="56" y="0"/>
                    </a:lnTo>
                    <a:lnTo>
                      <a:pt x="58" y="2"/>
                    </a:lnTo>
                    <a:lnTo>
                      <a:pt x="60" y="2"/>
                    </a:lnTo>
                    <a:lnTo>
                      <a:pt x="48" y="8"/>
                    </a:lnTo>
                    <a:lnTo>
                      <a:pt x="37" y="18"/>
                    </a:lnTo>
                    <a:lnTo>
                      <a:pt x="27" y="29"/>
                    </a:lnTo>
                    <a:lnTo>
                      <a:pt x="19" y="45"/>
                    </a:lnTo>
                    <a:lnTo>
                      <a:pt x="13" y="61"/>
                    </a:lnTo>
                    <a:lnTo>
                      <a:pt x="8" y="76"/>
                    </a:lnTo>
                    <a:lnTo>
                      <a:pt x="8" y="90"/>
                    </a:lnTo>
                    <a:lnTo>
                      <a:pt x="10" y="103"/>
                    </a:lnTo>
                    <a:lnTo>
                      <a:pt x="8" y="103"/>
                    </a:lnTo>
                    <a:lnTo>
                      <a:pt x="6" y="103"/>
                    </a:lnTo>
                    <a:lnTo>
                      <a:pt x="5" y="103"/>
                    </a:lnTo>
                    <a:lnTo>
                      <a:pt x="3" y="103"/>
                    </a:lnTo>
                    <a:lnTo>
                      <a:pt x="2" y="101"/>
                    </a:lnTo>
                    <a:lnTo>
                      <a:pt x="0" y="101"/>
                    </a:lnTo>
                    <a:lnTo>
                      <a:pt x="2" y="103"/>
                    </a:lnTo>
                    <a:lnTo>
                      <a:pt x="3" y="103"/>
                    </a:lnTo>
                    <a:lnTo>
                      <a:pt x="5" y="105"/>
                    </a:lnTo>
                    <a:lnTo>
                      <a:pt x="6" y="105"/>
                    </a:lnTo>
                    <a:lnTo>
                      <a:pt x="8" y="106"/>
                    </a:lnTo>
                    <a:lnTo>
                      <a:pt x="10" y="106"/>
                    </a:lnTo>
                    <a:lnTo>
                      <a:pt x="11" y="106"/>
                    </a:lnTo>
                    <a:lnTo>
                      <a:pt x="13" y="106"/>
                    </a:lnTo>
                    <a:lnTo>
                      <a:pt x="11" y="93"/>
                    </a:lnTo>
                    <a:lnTo>
                      <a:pt x="11" y="79"/>
                    </a:lnTo>
                    <a:lnTo>
                      <a:pt x="16" y="63"/>
                    </a:lnTo>
                    <a:lnTo>
                      <a:pt x="22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9" name="Freeform 101"/>
              <p:cNvSpPr>
                <a:spLocks noChangeAspect="1"/>
              </p:cNvSpPr>
              <p:nvPr/>
            </p:nvSpPr>
            <p:spPr bwMode="auto">
              <a:xfrm rot="10800000">
                <a:off x="7636" y="2103"/>
                <a:ext cx="9" cy="5"/>
              </a:xfrm>
              <a:custGeom>
                <a:avLst/>
                <a:gdLst>
                  <a:gd name="T0" fmla="*/ 1 w 12"/>
                  <a:gd name="T1" fmla="*/ 5 h 8"/>
                  <a:gd name="T2" fmla="*/ 3 w 12"/>
                  <a:gd name="T3" fmla="*/ 4 h 8"/>
                  <a:gd name="T4" fmla="*/ 5 w 12"/>
                  <a:gd name="T5" fmla="*/ 2 h 8"/>
                  <a:gd name="T6" fmla="*/ 7 w 12"/>
                  <a:gd name="T7" fmla="*/ 1 h 8"/>
                  <a:gd name="T8" fmla="*/ 9 w 12"/>
                  <a:gd name="T9" fmla="*/ 0 h 8"/>
                  <a:gd name="T10" fmla="*/ 9 w 12"/>
                  <a:gd name="T11" fmla="*/ 0 h 8"/>
                  <a:gd name="T12" fmla="*/ 9 w 12"/>
                  <a:gd name="T13" fmla="*/ 0 h 8"/>
                  <a:gd name="T14" fmla="*/ 8 w 12"/>
                  <a:gd name="T15" fmla="*/ 0 h 8"/>
                  <a:gd name="T16" fmla="*/ 8 w 12"/>
                  <a:gd name="T17" fmla="*/ 0 h 8"/>
                  <a:gd name="T18" fmla="*/ 6 w 12"/>
                  <a:gd name="T19" fmla="*/ 1 h 8"/>
                  <a:gd name="T20" fmla="*/ 3 w 12"/>
                  <a:gd name="T21" fmla="*/ 2 h 8"/>
                  <a:gd name="T22" fmla="*/ 2 w 12"/>
                  <a:gd name="T23" fmla="*/ 3 h 8"/>
                  <a:gd name="T24" fmla="*/ 0 w 12"/>
                  <a:gd name="T25" fmla="*/ 4 h 8"/>
                  <a:gd name="T26" fmla="*/ 1 w 12"/>
                  <a:gd name="T27" fmla="*/ 5 h 8"/>
                  <a:gd name="T28" fmla="*/ 1 w 12"/>
                  <a:gd name="T29" fmla="*/ 5 h 8"/>
                  <a:gd name="T30" fmla="*/ 1 w 12"/>
                  <a:gd name="T31" fmla="*/ 5 h 8"/>
                  <a:gd name="T32" fmla="*/ 1 w 12"/>
                  <a:gd name="T33" fmla="*/ 5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"/>
                  <a:gd name="T52" fmla="*/ 0 h 8"/>
                  <a:gd name="T53" fmla="*/ 12 w 12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" h="8">
                    <a:moveTo>
                      <a:pt x="1" y="8"/>
                    </a:moveTo>
                    <a:lnTo>
                      <a:pt x="4" y="6"/>
                    </a:lnTo>
                    <a:lnTo>
                      <a:pt x="6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3" y="5"/>
                    </a:lnTo>
                    <a:lnTo>
                      <a:pt x="0" y="6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0" name="Freeform 102"/>
              <p:cNvSpPr>
                <a:spLocks noChangeAspect="1"/>
              </p:cNvSpPr>
              <p:nvPr/>
            </p:nvSpPr>
            <p:spPr bwMode="auto">
              <a:xfrm rot="10800000">
                <a:off x="6724" y="1671"/>
                <a:ext cx="204" cy="83"/>
              </a:xfrm>
              <a:custGeom>
                <a:avLst/>
                <a:gdLst>
                  <a:gd name="T0" fmla="*/ 30 w 321"/>
                  <a:gd name="T1" fmla="*/ 6 h 129"/>
                  <a:gd name="T2" fmla="*/ 36 w 321"/>
                  <a:gd name="T3" fmla="*/ 6 h 129"/>
                  <a:gd name="T4" fmla="*/ 42 w 321"/>
                  <a:gd name="T5" fmla="*/ 6 h 129"/>
                  <a:gd name="T6" fmla="*/ 50 w 321"/>
                  <a:gd name="T7" fmla="*/ 8 h 129"/>
                  <a:gd name="T8" fmla="*/ 57 w 321"/>
                  <a:gd name="T9" fmla="*/ 10 h 129"/>
                  <a:gd name="T10" fmla="*/ 64 w 321"/>
                  <a:gd name="T11" fmla="*/ 12 h 129"/>
                  <a:gd name="T12" fmla="*/ 71 w 321"/>
                  <a:gd name="T13" fmla="*/ 15 h 129"/>
                  <a:gd name="T14" fmla="*/ 78 w 321"/>
                  <a:gd name="T15" fmla="*/ 17 h 129"/>
                  <a:gd name="T16" fmla="*/ 84 w 321"/>
                  <a:gd name="T17" fmla="*/ 20 h 129"/>
                  <a:gd name="T18" fmla="*/ 168 w 321"/>
                  <a:gd name="T19" fmla="*/ 59 h 129"/>
                  <a:gd name="T20" fmla="*/ 173 w 321"/>
                  <a:gd name="T21" fmla="*/ 60 h 129"/>
                  <a:gd name="T22" fmla="*/ 178 w 321"/>
                  <a:gd name="T23" fmla="*/ 64 h 129"/>
                  <a:gd name="T24" fmla="*/ 184 w 321"/>
                  <a:gd name="T25" fmla="*/ 66 h 129"/>
                  <a:gd name="T26" fmla="*/ 189 w 321"/>
                  <a:gd name="T27" fmla="*/ 69 h 129"/>
                  <a:gd name="T28" fmla="*/ 193 w 321"/>
                  <a:gd name="T29" fmla="*/ 73 h 129"/>
                  <a:gd name="T30" fmla="*/ 196 w 321"/>
                  <a:gd name="T31" fmla="*/ 76 h 129"/>
                  <a:gd name="T32" fmla="*/ 201 w 321"/>
                  <a:gd name="T33" fmla="*/ 80 h 129"/>
                  <a:gd name="T34" fmla="*/ 203 w 321"/>
                  <a:gd name="T35" fmla="*/ 83 h 129"/>
                  <a:gd name="T36" fmla="*/ 204 w 321"/>
                  <a:gd name="T37" fmla="*/ 83 h 129"/>
                  <a:gd name="T38" fmla="*/ 201 w 321"/>
                  <a:gd name="T39" fmla="*/ 79 h 129"/>
                  <a:gd name="T40" fmla="*/ 199 w 321"/>
                  <a:gd name="T41" fmla="*/ 75 h 129"/>
                  <a:gd name="T42" fmla="*/ 193 w 321"/>
                  <a:gd name="T43" fmla="*/ 71 h 129"/>
                  <a:gd name="T44" fmla="*/ 186 w 321"/>
                  <a:gd name="T45" fmla="*/ 66 h 129"/>
                  <a:gd name="T46" fmla="*/ 178 w 321"/>
                  <a:gd name="T47" fmla="*/ 62 h 129"/>
                  <a:gd name="T48" fmla="*/ 170 w 321"/>
                  <a:gd name="T49" fmla="*/ 59 h 129"/>
                  <a:gd name="T50" fmla="*/ 163 w 321"/>
                  <a:gd name="T51" fmla="*/ 55 h 129"/>
                  <a:gd name="T52" fmla="*/ 157 w 321"/>
                  <a:gd name="T53" fmla="*/ 52 h 129"/>
                  <a:gd name="T54" fmla="*/ 76 w 321"/>
                  <a:gd name="T55" fmla="*/ 15 h 129"/>
                  <a:gd name="T56" fmla="*/ 70 w 321"/>
                  <a:gd name="T57" fmla="*/ 13 h 129"/>
                  <a:gd name="T58" fmla="*/ 64 w 321"/>
                  <a:gd name="T59" fmla="*/ 11 h 129"/>
                  <a:gd name="T60" fmla="*/ 57 w 321"/>
                  <a:gd name="T61" fmla="*/ 8 h 129"/>
                  <a:gd name="T62" fmla="*/ 50 w 321"/>
                  <a:gd name="T63" fmla="*/ 6 h 129"/>
                  <a:gd name="T64" fmla="*/ 42 w 321"/>
                  <a:gd name="T65" fmla="*/ 6 h 129"/>
                  <a:gd name="T66" fmla="*/ 35 w 321"/>
                  <a:gd name="T67" fmla="*/ 3 h 129"/>
                  <a:gd name="T68" fmla="*/ 29 w 321"/>
                  <a:gd name="T69" fmla="*/ 3 h 129"/>
                  <a:gd name="T70" fmla="*/ 24 w 321"/>
                  <a:gd name="T71" fmla="*/ 3 h 129"/>
                  <a:gd name="T72" fmla="*/ 1 w 321"/>
                  <a:gd name="T73" fmla="*/ 0 h 129"/>
                  <a:gd name="T74" fmla="*/ 0 w 321"/>
                  <a:gd name="T75" fmla="*/ 0 h 129"/>
                  <a:gd name="T76" fmla="*/ 3 w 321"/>
                  <a:gd name="T77" fmla="*/ 1 h 129"/>
                  <a:gd name="T78" fmla="*/ 6 w 321"/>
                  <a:gd name="T79" fmla="*/ 3 h 129"/>
                  <a:gd name="T80" fmla="*/ 13 w 321"/>
                  <a:gd name="T81" fmla="*/ 3 h 129"/>
                  <a:gd name="T82" fmla="*/ 18 w 321"/>
                  <a:gd name="T83" fmla="*/ 3 h 129"/>
                  <a:gd name="T84" fmla="*/ 24 w 321"/>
                  <a:gd name="T85" fmla="*/ 5 h 129"/>
                  <a:gd name="T86" fmla="*/ 28 w 321"/>
                  <a:gd name="T87" fmla="*/ 6 h 129"/>
                  <a:gd name="T88" fmla="*/ 30 w 321"/>
                  <a:gd name="T89" fmla="*/ 6 h 12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21"/>
                  <a:gd name="T136" fmla="*/ 0 h 129"/>
                  <a:gd name="T137" fmla="*/ 321 w 321"/>
                  <a:gd name="T138" fmla="*/ 129 h 12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21" h="129">
                    <a:moveTo>
                      <a:pt x="47" y="9"/>
                    </a:moveTo>
                    <a:lnTo>
                      <a:pt x="57" y="9"/>
                    </a:lnTo>
                    <a:lnTo>
                      <a:pt x="66" y="10"/>
                    </a:lnTo>
                    <a:lnTo>
                      <a:pt x="78" y="13"/>
                    </a:lnTo>
                    <a:lnTo>
                      <a:pt x="89" y="15"/>
                    </a:lnTo>
                    <a:lnTo>
                      <a:pt x="100" y="18"/>
                    </a:lnTo>
                    <a:lnTo>
                      <a:pt x="111" y="23"/>
                    </a:lnTo>
                    <a:lnTo>
                      <a:pt x="123" y="26"/>
                    </a:lnTo>
                    <a:lnTo>
                      <a:pt x="132" y="31"/>
                    </a:lnTo>
                    <a:lnTo>
                      <a:pt x="264" y="91"/>
                    </a:lnTo>
                    <a:lnTo>
                      <a:pt x="272" y="94"/>
                    </a:lnTo>
                    <a:lnTo>
                      <a:pt x="280" y="99"/>
                    </a:lnTo>
                    <a:lnTo>
                      <a:pt x="289" y="103"/>
                    </a:lnTo>
                    <a:lnTo>
                      <a:pt x="297" y="108"/>
                    </a:lnTo>
                    <a:lnTo>
                      <a:pt x="303" y="113"/>
                    </a:lnTo>
                    <a:lnTo>
                      <a:pt x="309" y="118"/>
                    </a:lnTo>
                    <a:lnTo>
                      <a:pt x="316" y="124"/>
                    </a:lnTo>
                    <a:lnTo>
                      <a:pt x="319" y="129"/>
                    </a:lnTo>
                    <a:lnTo>
                      <a:pt x="321" y="129"/>
                    </a:lnTo>
                    <a:lnTo>
                      <a:pt x="317" y="123"/>
                    </a:lnTo>
                    <a:lnTo>
                      <a:pt x="313" y="116"/>
                    </a:lnTo>
                    <a:lnTo>
                      <a:pt x="303" y="110"/>
                    </a:lnTo>
                    <a:lnTo>
                      <a:pt x="292" y="103"/>
                    </a:lnTo>
                    <a:lnTo>
                      <a:pt x="280" y="97"/>
                    </a:lnTo>
                    <a:lnTo>
                      <a:pt x="268" y="91"/>
                    </a:lnTo>
                    <a:lnTo>
                      <a:pt x="256" y="86"/>
                    </a:lnTo>
                    <a:lnTo>
                      <a:pt x="247" y="81"/>
                    </a:lnTo>
                    <a:lnTo>
                      <a:pt x="119" y="23"/>
                    </a:lnTo>
                    <a:lnTo>
                      <a:pt x="110" y="20"/>
                    </a:lnTo>
                    <a:lnTo>
                      <a:pt x="100" y="17"/>
                    </a:lnTo>
                    <a:lnTo>
                      <a:pt x="89" y="13"/>
                    </a:lnTo>
                    <a:lnTo>
                      <a:pt x="78" y="10"/>
                    </a:lnTo>
                    <a:lnTo>
                      <a:pt x="66" y="9"/>
                    </a:lnTo>
                    <a:lnTo>
                      <a:pt x="55" y="5"/>
                    </a:lnTo>
                    <a:lnTo>
                      <a:pt x="45" y="5"/>
                    </a:lnTo>
                    <a:lnTo>
                      <a:pt x="37" y="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0" y="4"/>
                    </a:lnTo>
                    <a:lnTo>
                      <a:pt x="20" y="4"/>
                    </a:lnTo>
                    <a:lnTo>
                      <a:pt x="29" y="5"/>
                    </a:lnTo>
                    <a:lnTo>
                      <a:pt x="37" y="7"/>
                    </a:lnTo>
                    <a:lnTo>
                      <a:pt x="44" y="9"/>
                    </a:lnTo>
                    <a:lnTo>
                      <a:pt x="47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1" name="Freeform 103"/>
              <p:cNvSpPr>
                <a:spLocks noChangeAspect="1"/>
              </p:cNvSpPr>
              <p:nvPr/>
            </p:nvSpPr>
            <p:spPr bwMode="auto">
              <a:xfrm rot="10800000">
                <a:off x="6738" y="1627"/>
                <a:ext cx="171" cy="90"/>
              </a:xfrm>
              <a:custGeom>
                <a:avLst/>
                <a:gdLst>
                  <a:gd name="T0" fmla="*/ 171 w 268"/>
                  <a:gd name="T1" fmla="*/ 90 h 142"/>
                  <a:gd name="T2" fmla="*/ 171 w 268"/>
                  <a:gd name="T3" fmla="*/ 89 h 142"/>
                  <a:gd name="T4" fmla="*/ 0 w 268"/>
                  <a:gd name="T5" fmla="*/ 0 h 142"/>
                  <a:gd name="T6" fmla="*/ 0 w 268"/>
                  <a:gd name="T7" fmla="*/ 1 h 142"/>
                  <a:gd name="T8" fmla="*/ 171 w 268"/>
                  <a:gd name="T9" fmla="*/ 90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8"/>
                  <a:gd name="T16" fmla="*/ 0 h 142"/>
                  <a:gd name="T17" fmla="*/ 268 w 268"/>
                  <a:gd name="T18" fmla="*/ 142 h 1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8" h="142">
                    <a:moveTo>
                      <a:pt x="268" y="142"/>
                    </a:moveTo>
                    <a:lnTo>
                      <a:pt x="268" y="14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268" y="1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2" name="Freeform 104"/>
              <p:cNvSpPr>
                <a:spLocks noChangeAspect="1"/>
              </p:cNvSpPr>
              <p:nvPr/>
            </p:nvSpPr>
            <p:spPr bwMode="auto">
              <a:xfrm rot="10800000">
                <a:off x="7419" y="2018"/>
                <a:ext cx="18" cy="11"/>
              </a:xfrm>
              <a:custGeom>
                <a:avLst/>
                <a:gdLst>
                  <a:gd name="T0" fmla="*/ 16 w 27"/>
                  <a:gd name="T1" fmla="*/ 9 h 16"/>
                  <a:gd name="T2" fmla="*/ 17 w 27"/>
                  <a:gd name="T3" fmla="*/ 8 h 16"/>
                  <a:gd name="T4" fmla="*/ 18 w 27"/>
                  <a:gd name="T5" fmla="*/ 6 h 16"/>
                  <a:gd name="T6" fmla="*/ 18 w 27"/>
                  <a:gd name="T7" fmla="*/ 6 h 16"/>
                  <a:gd name="T8" fmla="*/ 18 w 27"/>
                  <a:gd name="T9" fmla="*/ 4 h 16"/>
                  <a:gd name="T10" fmla="*/ 18 w 27"/>
                  <a:gd name="T11" fmla="*/ 4 h 16"/>
                  <a:gd name="T12" fmla="*/ 18 w 27"/>
                  <a:gd name="T13" fmla="*/ 4 h 16"/>
                  <a:gd name="T14" fmla="*/ 18 w 27"/>
                  <a:gd name="T15" fmla="*/ 4 h 16"/>
                  <a:gd name="T16" fmla="*/ 17 w 27"/>
                  <a:gd name="T17" fmla="*/ 3 h 16"/>
                  <a:gd name="T18" fmla="*/ 14 w 27"/>
                  <a:gd name="T19" fmla="*/ 1 h 16"/>
                  <a:gd name="T20" fmla="*/ 12 w 27"/>
                  <a:gd name="T21" fmla="*/ 0 h 16"/>
                  <a:gd name="T22" fmla="*/ 11 w 27"/>
                  <a:gd name="T23" fmla="*/ 0 h 16"/>
                  <a:gd name="T24" fmla="*/ 11 w 27"/>
                  <a:gd name="T25" fmla="*/ 0 h 16"/>
                  <a:gd name="T26" fmla="*/ 5 w 27"/>
                  <a:gd name="T27" fmla="*/ 4 h 16"/>
                  <a:gd name="T28" fmla="*/ 2 w 27"/>
                  <a:gd name="T29" fmla="*/ 6 h 16"/>
                  <a:gd name="T30" fmla="*/ 0 w 27"/>
                  <a:gd name="T31" fmla="*/ 10 h 16"/>
                  <a:gd name="T32" fmla="*/ 0 w 27"/>
                  <a:gd name="T33" fmla="*/ 11 h 16"/>
                  <a:gd name="T34" fmla="*/ 3 w 27"/>
                  <a:gd name="T35" fmla="*/ 11 h 16"/>
                  <a:gd name="T36" fmla="*/ 9 w 27"/>
                  <a:gd name="T37" fmla="*/ 11 h 16"/>
                  <a:gd name="T38" fmla="*/ 13 w 27"/>
                  <a:gd name="T39" fmla="*/ 10 h 16"/>
                  <a:gd name="T40" fmla="*/ 16 w 27"/>
                  <a:gd name="T41" fmla="*/ 9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7"/>
                  <a:gd name="T64" fmla="*/ 0 h 16"/>
                  <a:gd name="T65" fmla="*/ 27 w 27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7" h="16">
                    <a:moveTo>
                      <a:pt x="24" y="13"/>
                    </a:moveTo>
                    <a:lnTo>
                      <a:pt x="26" y="11"/>
                    </a:lnTo>
                    <a:lnTo>
                      <a:pt x="27" y="9"/>
                    </a:lnTo>
                    <a:lnTo>
                      <a:pt x="27" y="8"/>
                    </a:lnTo>
                    <a:lnTo>
                      <a:pt x="27" y="6"/>
                    </a:lnTo>
                    <a:lnTo>
                      <a:pt x="26" y="5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8" y="6"/>
                    </a:lnTo>
                    <a:lnTo>
                      <a:pt x="3" y="9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5" y="16"/>
                    </a:lnTo>
                    <a:lnTo>
                      <a:pt x="13" y="16"/>
                    </a:lnTo>
                    <a:lnTo>
                      <a:pt x="19" y="14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3" name="Freeform 105"/>
              <p:cNvSpPr>
                <a:spLocks noChangeAspect="1"/>
              </p:cNvSpPr>
              <p:nvPr/>
            </p:nvSpPr>
            <p:spPr bwMode="auto">
              <a:xfrm rot="10800000">
                <a:off x="7393" y="2004"/>
                <a:ext cx="18" cy="9"/>
              </a:xfrm>
              <a:custGeom>
                <a:avLst/>
                <a:gdLst>
                  <a:gd name="T0" fmla="*/ 16 w 27"/>
                  <a:gd name="T1" fmla="*/ 7 h 14"/>
                  <a:gd name="T2" fmla="*/ 17 w 27"/>
                  <a:gd name="T3" fmla="*/ 6 h 14"/>
                  <a:gd name="T4" fmla="*/ 18 w 27"/>
                  <a:gd name="T5" fmla="*/ 5 h 14"/>
                  <a:gd name="T6" fmla="*/ 18 w 27"/>
                  <a:gd name="T7" fmla="*/ 5 h 14"/>
                  <a:gd name="T8" fmla="*/ 18 w 27"/>
                  <a:gd name="T9" fmla="*/ 4 h 14"/>
                  <a:gd name="T10" fmla="*/ 18 w 27"/>
                  <a:gd name="T11" fmla="*/ 4 h 14"/>
                  <a:gd name="T12" fmla="*/ 18 w 27"/>
                  <a:gd name="T13" fmla="*/ 4 h 14"/>
                  <a:gd name="T14" fmla="*/ 18 w 27"/>
                  <a:gd name="T15" fmla="*/ 4 h 14"/>
                  <a:gd name="T16" fmla="*/ 17 w 27"/>
                  <a:gd name="T17" fmla="*/ 3 h 14"/>
                  <a:gd name="T18" fmla="*/ 14 w 27"/>
                  <a:gd name="T19" fmla="*/ 1 h 14"/>
                  <a:gd name="T20" fmla="*/ 11 w 27"/>
                  <a:gd name="T21" fmla="*/ 0 h 14"/>
                  <a:gd name="T22" fmla="*/ 11 w 27"/>
                  <a:gd name="T23" fmla="*/ 0 h 14"/>
                  <a:gd name="T24" fmla="*/ 11 w 27"/>
                  <a:gd name="T25" fmla="*/ 0 h 14"/>
                  <a:gd name="T26" fmla="*/ 5 w 27"/>
                  <a:gd name="T27" fmla="*/ 3 h 14"/>
                  <a:gd name="T28" fmla="*/ 2 w 27"/>
                  <a:gd name="T29" fmla="*/ 6 h 14"/>
                  <a:gd name="T30" fmla="*/ 0 w 27"/>
                  <a:gd name="T31" fmla="*/ 8 h 14"/>
                  <a:gd name="T32" fmla="*/ 0 w 27"/>
                  <a:gd name="T33" fmla="*/ 9 h 14"/>
                  <a:gd name="T34" fmla="*/ 3 w 27"/>
                  <a:gd name="T35" fmla="*/ 9 h 14"/>
                  <a:gd name="T36" fmla="*/ 9 w 27"/>
                  <a:gd name="T37" fmla="*/ 9 h 14"/>
                  <a:gd name="T38" fmla="*/ 13 w 27"/>
                  <a:gd name="T39" fmla="*/ 8 h 14"/>
                  <a:gd name="T40" fmla="*/ 16 w 27"/>
                  <a:gd name="T41" fmla="*/ 7 h 1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7"/>
                  <a:gd name="T64" fmla="*/ 0 h 14"/>
                  <a:gd name="T65" fmla="*/ 27 w 27"/>
                  <a:gd name="T66" fmla="*/ 14 h 1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7" h="14">
                    <a:moveTo>
                      <a:pt x="24" y="11"/>
                    </a:moveTo>
                    <a:lnTo>
                      <a:pt x="26" y="9"/>
                    </a:lnTo>
                    <a:lnTo>
                      <a:pt x="27" y="8"/>
                    </a:lnTo>
                    <a:lnTo>
                      <a:pt x="27" y="6"/>
                    </a:lnTo>
                    <a:lnTo>
                      <a:pt x="26" y="5"/>
                    </a:lnTo>
                    <a:lnTo>
                      <a:pt x="21" y="1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8" y="5"/>
                    </a:lnTo>
                    <a:lnTo>
                      <a:pt x="3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5" y="14"/>
                    </a:lnTo>
                    <a:lnTo>
                      <a:pt x="13" y="14"/>
                    </a:lnTo>
                    <a:lnTo>
                      <a:pt x="19" y="13"/>
                    </a:lnTo>
                    <a:lnTo>
                      <a:pt x="24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4" name="Freeform 106"/>
              <p:cNvSpPr>
                <a:spLocks noChangeAspect="1"/>
              </p:cNvSpPr>
              <p:nvPr/>
            </p:nvSpPr>
            <p:spPr bwMode="auto">
              <a:xfrm rot="10800000">
                <a:off x="7365" y="1991"/>
                <a:ext cx="17" cy="8"/>
              </a:xfrm>
              <a:custGeom>
                <a:avLst/>
                <a:gdLst>
                  <a:gd name="T0" fmla="*/ 15 w 26"/>
                  <a:gd name="T1" fmla="*/ 7 h 13"/>
                  <a:gd name="T2" fmla="*/ 16 w 26"/>
                  <a:gd name="T3" fmla="*/ 7 h 13"/>
                  <a:gd name="T4" fmla="*/ 17 w 26"/>
                  <a:gd name="T5" fmla="*/ 6 h 13"/>
                  <a:gd name="T6" fmla="*/ 17 w 26"/>
                  <a:gd name="T7" fmla="*/ 5 h 13"/>
                  <a:gd name="T8" fmla="*/ 17 w 26"/>
                  <a:gd name="T9" fmla="*/ 4 h 13"/>
                  <a:gd name="T10" fmla="*/ 17 w 26"/>
                  <a:gd name="T11" fmla="*/ 4 h 13"/>
                  <a:gd name="T12" fmla="*/ 17 w 26"/>
                  <a:gd name="T13" fmla="*/ 4 h 13"/>
                  <a:gd name="T14" fmla="*/ 17 w 26"/>
                  <a:gd name="T15" fmla="*/ 4 h 13"/>
                  <a:gd name="T16" fmla="*/ 16 w 26"/>
                  <a:gd name="T17" fmla="*/ 3 h 13"/>
                  <a:gd name="T18" fmla="*/ 13 w 26"/>
                  <a:gd name="T19" fmla="*/ 1 h 13"/>
                  <a:gd name="T20" fmla="*/ 12 w 26"/>
                  <a:gd name="T21" fmla="*/ 0 h 13"/>
                  <a:gd name="T22" fmla="*/ 10 w 26"/>
                  <a:gd name="T23" fmla="*/ 0 h 13"/>
                  <a:gd name="T24" fmla="*/ 10 w 26"/>
                  <a:gd name="T25" fmla="*/ 0 h 13"/>
                  <a:gd name="T26" fmla="*/ 5 w 26"/>
                  <a:gd name="T27" fmla="*/ 3 h 13"/>
                  <a:gd name="T28" fmla="*/ 2 w 26"/>
                  <a:gd name="T29" fmla="*/ 5 h 13"/>
                  <a:gd name="T30" fmla="*/ 0 w 26"/>
                  <a:gd name="T31" fmla="*/ 7 h 13"/>
                  <a:gd name="T32" fmla="*/ 0 w 26"/>
                  <a:gd name="T33" fmla="*/ 8 h 13"/>
                  <a:gd name="T34" fmla="*/ 3 w 26"/>
                  <a:gd name="T35" fmla="*/ 8 h 13"/>
                  <a:gd name="T36" fmla="*/ 8 w 26"/>
                  <a:gd name="T37" fmla="*/ 8 h 13"/>
                  <a:gd name="T38" fmla="*/ 12 w 26"/>
                  <a:gd name="T39" fmla="*/ 8 h 13"/>
                  <a:gd name="T40" fmla="*/ 15 w 26"/>
                  <a:gd name="T41" fmla="*/ 7 h 1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6"/>
                  <a:gd name="T64" fmla="*/ 0 h 13"/>
                  <a:gd name="T65" fmla="*/ 26 w 26"/>
                  <a:gd name="T66" fmla="*/ 13 h 1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6" h="13">
                    <a:moveTo>
                      <a:pt x="23" y="11"/>
                    </a:moveTo>
                    <a:lnTo>
                      <a:pt x="24" y="11"/>
                    </a:lnTo>
                    <a:lnTo>
                      <a:pt x="26" y="10"/>
                    </a:lnTo>
                    <a:lnTo>
                      <a:pt x="26" y="8"/>
                    </a:lnTo>
                    <a:lnTo>
                      <a:pt x="26" y="6"/>
                    </a:lnTo>
                    <a:lnTo>
                      <a:pt x="24" y="5"/>
                    </a:lnTo>
                    <a:lnTo>
                      <a:pt x="20" y="2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8" y="5"/>
                    </a:lnTo>
                    <a:lnTo>
                      <a:pt x="3" y="8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5" y="13"/>
                    </a:lnTo>
                    <a:lnTo>
                      <a:pt x="12" y="13"/>
                    </a:lnTo>
                    <a:lnTo>
                      <a:pt x="18" y="13"/>
                    </a:lnTo>
                    <a:lnTo>
                      <a:pt x="23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5" name="Freeform 107"/>
              <p:cNvSpPr>
                <a:spLocks noChangeAspect="1"/>
              </p:cNvSpPr>
              <p:nvPr/>
            </p:nvSpPr>
            <p:spPr bwMode="auto">
              <a:xfrm rot="10800000">
                <a:off x="7524" y="2075"/>
                <a:ext cx="20" cy="15"/>
              </a:xfrm>
              <a:custGeom>
                <a:avLst/>
                <a:gdLst>
                  <a:gd name="T0" fmla="*/ 17 w 32"/>
                  <a:gd name="T1" fmla="*/ 9 h 24"/>
                  <a:gd name="T2" fmla="*/ 19 w 32"/>
                  <a:gd name="T3" fmla="*/ 8 h 24"/>
                  <a:gd name="T4" fmla="*/ 20 w 32"/>
                  <a:gd name="T5" fmla="*/ 6 h 24"/>
                  <a:gd name="T6" fmla="*/ 20 w 32"/>
                  <a:gd name="T7" fmla="*/ 5 h 24"/>
                  <a:gd name="T8" fmla="*/ 20 w 32"/>
                  <a:gd name="T9" fmla="*/ 4 h 24"/>
                  <a:gd name="T10" fmla="*/ 20 w 32"/>
                  <a:gd name="T11" fmla="*/ 4 h 24"/>
                  <a:gd name="T12" fmla="*/ 20 w 32"/>
                  <a:gd name="T13" fmla="*/ 4 h 24"/>
                  <a:gd name="T14" fmla="*/ 20 w 32"/>
                  <a:gd name="T15" fmla="*/ 4 h 24"/>
                  <a:gd name="T16" fmla="*/ 19 w 32"/>
                  <a:gd name="T17" fmla="*/ 3 h 24"/>
                  <a:gd name="T18" fmla="*/ 16 w 32"/>
                  <a:gd name="T19" fmla="*/ 1 h 24"/>
                  <a:gd name="T20" fmla="*/ 14 w 32"/>
                  <a:gd name="T21" fmla="*/ 0 h 24"/>
                  <a:gd name="T22" fmla="*/ 13 w 32"/>
                  <a:gd name="T23" fmla="*/ 0 h 24"/>
                  <a:gd name="T24" fmla="*/ 13 w 32"/>
                  <a:gd name="T25" fmla="*/ 0 h 24"/>
                  <a:gd name="T26" fmla="*/ 7 w 32"/>
                  <a:gd name="T27" fmla="*/ 5 h 24"/>
                  <a:gd name="T28" fmla="*/ 2 w 32"/>
                  <a:gd name="T29" fmla="*/ 10 h 24"/>
                  <a:gd name="T30" fmla="*/ 0 w 32"/>
                  <a:gd name="T31" fmla="*/ 13 h 24"/>
                  <a:gd name="T32" fmla="*/ 0 w 32"/>
                  <a:gd name="T33" fmla="*/ 15 h 24"/>
                  <a:gd name="T34" fmla="*/ 3 w 32"/>
                  <a:gd name="T35" fmla="*/ 15 h 24"/>
                  <a:gd name="T36" fmla="*/ 8 w 32"/>
                  <a:gd name="T37" fmla="*/ 13 h 24"/>
                  <a:gd name="T38" fmla="*/ 13 w 32"/>
                  <a:gd name="T39" fmla="*/ 11 h 24"/>
                  <a:gd name="T40" fmla="*/ 17 w 32"/>
                  <a:gd name="T41" fmla="*/ 9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2"/>
                  <a:gd name="T64" fmla="*/ 0 h 24"/>
                  <a:gd name="T65" fmla="*/ 32 w 32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2" h="24">
                    <a:moveTo>
                      <a:pt x="27" y="15"/>
                    </a:moveTo>
                    <a:lnTo>
                      <a:pt x="30" y="13"/>
                    </a:lnTo>
                    <a:lnTo>
                      <a:pt x="32" y="10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2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11" y="8"/>
                    </a:lnTo>
                    <a:lnTo>
                      <a:pt x="3" y="16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13" y="21"/>
                    </a:lnTo>
                    <a:lnTo>
                      <a:pt x="21" y="18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6" name="Freeform 108"/>
              <p:cNvSpPr>
                <a:spLocks noChangeAspect="1"/>
              </p:cNvSpPr>
              <p:nvPr/>
            </p:nvSpPr>
            <p:spPr bwMode="auto">
              <a:xfrm rot="10800000">
                <a:off x="7496" y="2061"/>
                <a:ext cx="21" cy="15"/>
              </a:xfrm>
              <a:custGeom>
                <a:avLst/>
                <a:gdLst>
                  <a:gd name="T0" fmla="*/ 18 w 32"/>
                  <a:gd name="T1" fmla="*/ 10 h 24"/>
                  <a:gd name="T2" fmla="*/ 20 w 32"/>
                  <a:gd name="T3" fmla="*/ 8 h 24"/>
                  <a:gd name="T4" fmla="*/ 21 w 32"/>
                  <a:gd name="T5" fmla="*/ 7 h 24"/>
                  <a:gd name="T6" fmla="*/ 21 w 32"/>
                  <a:gd name="T7" fmla="*/ 5 h 24"/>
                  <a:gd name="T8" fmla="*/ 21 w 32"/>
                  <a:gd name="T9" fmla="*/ 4 h 24"/>
                  <a:gd name="T10" fmla="*/ 21 w 32"/>
                  <a:gd name="T11" fmla="*/ 4 h 24"/>
                  <a:gd name="T12" fmla="*/ 21 w 32"/>
                  <a:gd name="T13" fmla="*/ 4 h 24"/>
                  <a:gd name="T14" fmla="*/ 21 w 32"/>
                  <a:gd name="T15" fmla="*/ 4 h 24"/>
                  <a:gd name="T16" fmla="*/ 20 w 32"/>
                  <a:gd name="T17" fmla="*/ 4 h 24"/>
                  <a:gd name="T18" fmla="*/ 17 w 32"/>
                  <a:gd name="T19" fmla="*/ 2 h 24"/>
                  <a:gd name="T20" fmla="*/ 14 w 32"/>
                  <a:gd name="T21" fmla="*/ 0 h 24"/>
                  <a:gd name="T22" fmla="*/ 14 w 32"/>
                  <a:gd name="T23" fmla="*/ 0 h 24"/>
                  <a:gd name="T24" fmla="*/ 14 w 32"/>
                  <a:gd name="T25" fmla="*/ 0 h 24"/>
                  <a:gd name="T26" fmla="*/ 7 w 32"/>
                  <a:gd name="T27" fmla="*/ 5 h 24"/>
                  <a:gd name="T28" fmla="*/ 2 w 32"/>
                  <a:gd name="T29" fmla="*/ 10 h 24"/>
                  <a:gd name="T30" fmla="*/ 0 w 32"/>
                  <a:gd name="T31" fmla="*/ 13 h 24"/>
                  <a:gd name="T32" fmla="*/ 0 w 32"/>
                  <a:gd name="T33" fmla="*/ 15 h 24"/>
                  <a:gd name="T34" fmla="*/ 3 w 32"/>
                  <a:gd name="T35" fmla="*/ 15 h 24"/>
                  <a:gd name="T36" fmla="*/ 9 w 32"/>
                  <a:gd name="T37" fmla="*/ 13 h 24"/>
                  <a:gd name="T38" fmla="*/ 14 w 32"/>
                  <a:gd name="T39" fmla="*/ 11 h 24"/>
                  <a:gd name="T40" fmla="*/ 18 w 32"/>
                  <a:gd name="T41" fmla="*/ 10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2"/>
                  <a:gd name="T64" fmla="*/ 0 h 24"/>
                  <a:gd name="T65" fmla="*/ 32 w 32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2" h="24">
                    <a:moveTo>
                      <a:pt x="27" y="16"/>
                    </a:moveTo>
                    <a:lnTo>
                      <a:pt x="30" y="13"/>
                    </a:lnTo>
                    <a:lnTo>
                      <a:pt x="32" y="11"/>
                    </a:lnTo>
                    <a:lnTo>
                      <a:pt x="32" y="8"/>
                    </a:lnTo>
                    <a:lnTo>
                      <a:pt x="32" y="6"/>
                    </a:lnTo>
                    <a:lnTo>
                      <a:pt x="30" y="6"/>
                    </a:lnTo>
                    <a:lnTo>
                      <a:pt x="26" y="3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11" y="8"/>
                    </a:lnTo>
                    <a:lnTo>
                      <a:pt x="3" y="16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13" y="21"/>
                    </a:lnTo>
                    <a:lnTo>
                      <a:pt x="21" y="17"/>
                    </a:lnTo>
                    <a:lnTo>
                      <a:pt x="27" y="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7" name="Freeform 109"/>
              <p:cNvSpPr>
                <a:spLocks noChangeAspect="1"/>
              </p:cNvSpPr>
              <p:nvPr/>
            </p:nvSpPr>
            <p:spPr bwMode="auto">
              <a:xfrm rot="10800000">
                <a:off x="7469" y="2047"/>
                <a:ext cx="19" cy="13"/>
              </a:xfrm>
              <a:custGeom>
                <a:avLst/>
                <a:gdLst>
                  <a:gd name="T0" fmla="*/ 17 w 31"/>
                  <a:gd name="T1" fmla="*/ 9 h 21"/>
                  <a:gd name="T2" fmla="*/ 18 w 31"/>
                  <a:gd name="T3" fmla="*/ 8 h 21"/>
                  <a:gd name="T4" fmla="*/ 19 w 31"/>
                  <a:gd name="T5" fmla="*/ 6 h 21"/>
                  <a:gd name="T6" fmla="*/ 19 w 31"/>
                  <a:gd name="T7" fmla="*/ 5 h 21"/>
                  <a:gd name="T8" fmla="*/ 19 w 31"/>
                  <a:gd name="T9" fmla="*/ 4 h 21"/>
                  <a:gd name="T10" fmla="*/ 19 w 31"/>
                  <a:gd name="T11" fmla="*/ 4 h 21"/>
                  <a:gd name="T12" fmla="*/ 19 w 31"/>
                  <a:gd name="T13" fmla="*/ 4 h 21"/>
                  <a:gd name="T14" fmla="*/ 19 w 31"/>
                  <a:gd name="T15" fmla="*/ 4 h 21"/>
                  <a:gd name="T16" fmla="*/ 18 w 31"/>
                  <a:gd name="T17" fmla="*/ 3 h 21"/>
                  <a:gd name="T18" fmla="*/ 15 w 31"/>
                  <a:gd name="T19" fmla="*/ 1 h 21"/>
                  <a:gd name="T20" fmla="*/ 13 w 31"/>
                  <a:gd name="T21" fmla="*/ 0 h 21"/>
                  <a:gd name="T22" fmla="*/ 12 w 31"/>
                  <a:gd name="T23" fmla="*/ 0 h 21"/>
                  <a:gd name="T24" fmla="*/ 12 w 31"/>
                  <a:gd name="T25" fmla="*/ 0 h 21"/>
                  <a:gd name="T26" fmla="*/ 6 w 31"/>
                  <a:gd name="T27" fmla="*/ 4 h 21"/>
                  <a:gd name="T28" fmla="*/ 2 w 31"/>
                  <a:gd name="T29" fmla="*/ 8 h 21"/>
                  <a:gd name="T30" fmla="*/ 0 w 31"/>
                  <a:gd name="T31" fmla="*/ 11 h 21"/>
                  <a:gd name="T32" fmla="*/ 0 w 31"/>
                  <a:gd name="T33" fmla="*/ 13 h 21"/>
                  <a:gd name="T34" fmla="*/ 3 w 31"/>
                  <a:gd name="T35" fmla="*/ 13 h 21"/>
                  <a:gd name="T36" fmla="*/ 8 w 31"/>
                  <a:gd name="T37" fmla="*/ 12 h 21"/>
                  <a:gd name="T38" fmla="*/ 13 w 31"/>
                  <a:gd name="T39" fmla="*/ 11 h 21"/>
                  <a:gd name="T40" fmla="*/ 17 w 31"/>
                  <a:gd name="T41" fmla="*/ 9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1"/>
                  <a:gd name="T64" fmla="*/ 0 h 21"/>
                  <a:gd name="T65" fmla="*/ 31 w 31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1" h="21">
                    <a:moveTo>
                      <a:pt x="28" y="15"/>
                    </a:moveTo>
                    <a:lnTo>
                      <a:pt x="29" y="13"/>
                    </a:lnTo>
                    <a:lnTo>
                      <a:pt x="31" y="10"/>
                    </a:lnTo>
                    <a:lnTo>
                      <a:pt x="31" y="8"/>
                    </a:lnTo>
                    <a:lnTo>
                      <a:pt x="31" y="7"/>
                    </a:lnTo>
                    <a:lnTo>
                      <a:pt x="29" y="5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0" y="7"/>
                    </a:lnTo>
                    <a:lnTo>
                      <a:pt x="3" y="13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5" y="21"/>
                    </a:lnTo>
                    <a:lnTo>
                      <a:pt x="13" y="20"/>
                    </a:lnTo>
                    <a:lnTo>
                      <a:pt x="21" y="17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8" name="Freeform 110"/>
              <p:cNvSpPr>
                <a:spLocks noChangeAspect="1"/>
              </p:cNvSpPr>
              <p:nvPr/>
            </p:nvSpPr>
            <p:spPr bwMode="auto">
              <a:xfrm rot="10800000">
                <a:off x="6923" y="1724"/>
                <a:ext cx="373" cy="213"/>
              </a:xfrm>
              <a:custGeom>
                <a:avLst/>
                <a:gdLst>
                  <a:gd name="T0" fmla="*/ 370 w 586"/>
                  <a:gd name="T1" fmla="*/ 213 h 331"/>
                  <a:gd name="T2" fmla="*/ 371 w 586"/>
                  <a:gd name="T3" fmla="*/ 213 h 331"/>
                  <a:gd name="T4" fmla="*/ 371 w 586"/>
                  <a:gd name="T5" fmla="*/ 212 h 331"/>
                  <a:gd name="T6" fmla="*/ 371 w 586"/>
                  <a:gd name="T7" fmla="*/ 212 h 331"/>
                  <a:gd name="T8" fmla="*/ 371 w 586"/>
                  <a:gd name="T9" fmla="*/ 211 h 331"/>
                  <a:gd name="T10" fmla="*/ 373 w 586"/>
                  <a:gd name="T11" fmla="*/ 203 h 331"/>
                  <a:gd name="T12" fmla="*/ 370 w 586"/>
                  <a:gd name="T13" fmla="*/ 197 h 331"/>
                  <a:gd name="T14" fmla="*/ 363 w 586"/>
                  <a:gd name="T15" fmla="*/ 192 h 331"/>
                  <a:gd name="T16" fmla="*/ 355 w 586"/>
                  <a:gd name="T17" fmla="*/ 187 h 331"/>
                  <a:gd name="T18" fmla="*/ 111 w 586"/>
                  <a:gd name="T19" fmla="*/ 58 h 331"/>
                  <a:gd name="T20" fmla="*/ 35 w 586"/>
                  <a:gd name="T21" fmla="*/ 3 h 331"/>
                  <a:gd name="T22" fmla="*/ 30 w 586"/>
                  <a:gd name="T23" fmla="*/ 1 h 331"/>
                  <a:gd name="T24" fmla="*/ 25 w 586"/>
                  <a:gd name="T25" fmla="*/ 0 h 331"/>
                  <a:gd name="T26" fmla="*/ 20 w 586"/>
                  <a:gd name="T27" fmla="*/ 0 h 331"/>
                  <a:gd name="T28" fmla="*/ 15 w 586"/>
                  <a:gd name="T29" fmla="*/ 1 h 331"/>
                  <a:gd name="T30" fmla="*/ 11 w 586"/>
                  <a:gd name="T31" fmla="*/ 2 h 331"/>
                  <a:gd name="T32" fmla="*/ 7 w 586"/>
                  <a:gd name="T33" fmla="*/ 5 h 331"/>
                  <a:gd name="T34" fmla="*/ 3 w 586"/>
                  <a:gd name="T35" fmla="*/ 8 h 331"/>
                  <a:gd name="T36" fmla="*/ 0 w 586"/>
                  <a:gd name="T37" fmla="*/ 13 h 331"/>
                  <a:gd name="T38" fmla="*/ 22 w 586"/>
                  <a:gd name="T39" fmla="*/ 26 h 331"/>
                  <a:gd name="T40" fmla="*/ 45 w 586"/>
                  <a:gd name="T41" fmla="*/ 39 h 331"/>
                  <a:gd name="T42" fmla="*/ 67 w 586"/>
                  <a:gd name="T43" fmla="*/ 52 h 331"/>
                  <a:gd name="T44" fmla="*/ 90 w 586"/>
                  <a:gd name="T45" fmla="*/ 66 h 331"/>
                  <a:gd name="T46" fmla="*/ 113 w 586"/>
                  <a:gd name="T47" fmla="*/ 78 h 331"/>
                  <a:gd name="T48" fmla="*/ 136 w 586"/>
                  <a:gd name="T49" fmla="*/ 90 h 331"/>
                  <a:gd name="T50" fmla="*/ 158 w 586"/>
                  <a:gd name="T51" fmla="*/ 102 h 331"/>
                  <a:gd name="T52" fmla="*/ 182 w 586"/>
                  <a:gd name="T53" fmla="*/ 114 h 331"/>
                  <a:gd name="T54" fmla="*/ 206 w 586"/>
                  <a:gd name="T55" fmla="*/ 126 h 331"/>
                  <a:gd name="T56" fmla="*/ 229 w 586"/>
                  <a:gd name="T57" fmla="*/ 138 h 331"/>
                  <a:gd name="T58" fmla="*/ 252 w 586"/>
                  <a:gd name="T59" fmla="*/ 150 h 331"/>
                  <a:gd name="T60" fmla="*/ 276 w 586"/>
                  <a:gd name="T61" fmla="*/ 163 h 331"/>
                  <a:gd name="T62" fmla="*/ 299 w 586"/>
                  <a:gd name="T63" fmla="*/ 175 h 331"/>
                  <a:gd name="T64" fmla="*/ 323 w 586"/>
                  <a:gd name="T65" fmla="*/ 187 h 331"/>
                  <a:gd name="T66" fmla="*/ 346 w 586"/>
                  <a:gd name="T67" fmla="*/ 200 h 331"/>
                  <a:gd name="T68" fmla="*/ 370 w 586"/>
                  <a:gd name="T69" fmla="*/ 213 h 33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86"/>
                  <a:gd name="T106" fmla="*/ 0 h 331"/>
                  <a:gd name="T107" fmla="*/ 586 w 586"/>
                  <a:gd name="T108" fmla="*/ 331 h 331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86" h="331">
                    <a:moveTo>
                      <a:pt x="581" y="331"/>
                    </a:moveTo>
                    <a:lnTo>
                      <a:pt x="583" y="331"/>
                    </a:lnTo>
                    <a:lnTo>
                      <a:pt x="583" y="330"/>
                    </a:lnTo>
                    <a:lnTo>
                      <a:pt x="583" y="328"/>
                    </a:lnTo>
                    <a:lnTo>
                      <a:pt x="586" y="315"/>
                    </a:lnTo>
                    <a:lnTo>
                      <a:pt x="581" y="306"/>
                    </a:lnTo>
                    <a:lnTo>
                      <a:pt x="571" y="298"/>
                    </a:lnTo>
                    <a:lnTo>
                      <a:pt x="557" y="291"/>
                    </a:lnTo>
                    <a:lnTo>
                      <a:pt x="175" y="90"/>
                    </a:lnTo>
                    <a:lnTo>
                      <a:pt x="55" y="5"/>
                    </a:lnTo>
                    <a:lnTo>
                      <a:pt x="47" y="2"/>
                    </a:lnTo>
                    <a:lnTo>
                      <a:pt x="40" y="0"/>
                    </a:lnTo>
                    <a:lnTo>
                      <a:pt x="32" y="0"/>
                    </a:lnTo>
                    <a:lnTo>
                      <a:pt x="24" y="2"/>
                    </a:lnTo>
                    <a:lnTo>
                      <a:pt x="18" y="3"/>
                    </a:lnTo>
                    <a:lnTo>
                      <a:pt x="11" y="8"/>
                    </a:lnTo>
                    <a:lnTo>
                      <a:pt x="5" y="13"/>
                    </a:lnTo>
                    <a:lnTo>
                      <a:pt x="0" y="20"/>
                    </a:lnTo>
                    <a:lnTo>
                      <a:pt x="35" y="40"/>
                    </a:lnTo>
                    <a:lnTo>
                      <a:pt x="71" y="61"/>
                    </a:lnTo>
                    <a:lnTo>
                      <a:pt x="106" y="81"/>
                    </a:lnTo>
                    <a:lnTo>
                      <a:pt x="142" y="102"/>
                    </a:lnTo>
                    <a:lnTo>
                      <a:pt x="177" y="121"/>
                    </a:lnTo>
                    <a:lnTo>
                      <a:pt x="214" y="140"/>
                    </a:lnTo>
                    <a:lnTo>
                      <a:pt x="249" y="158"/>
                    </a:lnTo>
                    <a:lnTo>
                      <a:pt x="286" y="177"/>
                    </a:lnTo>
                    <a:lnTo>
                      <a:pt x="323" y="196"/>
                    </a:lnTo>
                    <a:lnTo>
                      <a:pt x="359" y="214"/>
                    </a:lnTo>
                    <a:lnTo>
                      <a:pt x="396" y="233"/>
                    </a:lnTo>
                    <a:lnTo>
                      <a:pt x="433" y="253"/>
                    </a:lnTo>
                    <a:lnTo>
                      <a:pt x="470" y="272"/>
                    </a:lnTo>
                    <a:lnTo>
                      <a:pt x="507" y="291"/>
                    </a:lnTo>
                    <a:lnTo>
                      <a:pt x="544" y="311"/>
                    </a:lnTo>
                    <a:lnTo>
                      <a:pt x="581" y="331"/>
                    </a:lnTo>
                    <a:close/>
                  </a:path>
                </a:pathLst>
              </a:custGeom>
              <a:solidFill>
                <a:srgbClr val="3F3F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9" name="Freeform 111"/>
              <p:cNvSpPr>
                <a:spLocks noChangeAspect="1"/>
              </p:cNvSpPr>
              <p:nvPr/>
            </p:nvSpPr>
            <p:spPr bwMode="auto">
              <a:xfrm rot="10800000">
                <a:off x="6927" y="1720"/>
                <a:ext cx="373" cy="206"/>
              </a:xfrm>
              <a:custGeom>
                <a:avLst/>
                <a:gdLst>
                  <a:gd name="T0" fmla="*/ 4 w 588"/>
                  <a:gd name="T1" fmla="*/ 0 h 320"/>
                  <a:gd name="T2" fmla="*/ 4 w 588"/>
                  <a:gd name="T3" fmla="*/ 1 h 320"/>
                  <a:gd name="T4" fmla="*/ 4 w 588"/>
                  <a:gd name="T5" fmla="*/ 1 h 320"/>
                  <a:gd name="T6" fmla="*/ 3 w 588"/>
                  <a:gd name="T7" fmla="*/ 1 h 320"/>
                  <a:gd name="T8" fmla="*/ 3 w 588"/>
                  <a:gd name="T9" fmla="*/ 2 h 320"/>
                  <a:gd name="T10" fmla="*/ 0 w 588"/>
                  <a:gd name="T11" fmla="*/ 12 h 320"/>
                  <a:gd name="T12" fmla="*/ 1 w 588"/>
                  <a:gd name="T13" fmla="*/ 21 h 320"/>
                  <a:gd name="T14" fmla="*/ 6 w 588"/>
                  <a:gd name="T15" fmla="*/ 31 h 320"/>
                  <a:gd name="T16" fmla="*/ 15 w 588"/>
                  <a:gd name="T17" fmla="*/ 38 h 320"/>
                  <a:gd name="T18" fmla="*/ 105 w 588"/>
                  <a:gd name="T19" fmla="*/ 71 h 320"/>
                  <a:gd name="T20" fmla="*/ 344 w 588"/>
                  <a:gd name="T21" fmla="*/ 198 h 320"/>
                  <a:gd name="T22" fmla="*/ 353 w 588"/>
                  <a:gd name="T23" fmla="*/ 203 h 320"/>
                  <a:gd name="T24" fmla="*/ 361 w 588"/>
                  <a:gd name="T25" fmla="*/ 206 h 320"/>
                  <a:gd name="T26" fmla="*/ 368 w 588"/>
                  <a:gd name="T27" fmla="*/ 206 h 320"/>
                  <a:gd name="T28" fmla="*/ 373 w 588"/>
                  <a:gd name="T29" fmla="*/ 200 h 320"/>
                  <a:gd name="T30" fmla="*/ 350 w 588"/>
                  <a:gd name="T31" fmla="*/ 187 h 320"/>
                  <a:gd name="T32" fmla="*/ 326 w 588"/>
                  <a:gd name="T33" fmla="*/ 174 h 320"/>
                  <a:gd name="T34" fmla="*/ 303 w 588"/>
                  <a:gd name="T35" fmla="*/ 162 h 320"/>
                  <a:gd name="T36" fmla="*/ 279 w 588"/>
                  <a:gd name="T37" fmla="*/ 150 h 320"/>
                  <a:gd name="T38" fmla="*/ 256 w 588"/>
                  <a:gd name="T39" fmla="*/ 137 h 320"/>
                  <a:gd name="T40" fmla="*/ 232 w 588"/>
                  <a:gd name="T41" fmla="*/ 125 h 320"/>
                  <a:gd name="T42" fmla="*/ 209 w 588"/>
                  <a:gd name="T43" fmla="*/ 113 h 320"/>
                  <a:gd name="T44" fmla="*/ 186 w 588"/>
                  <a:gd name="T45" fmla="*/ 101 h 320"/>
                  <a:gd name="T46" fmla="*/ 162 w 588"/>
                  <a:gd name="T47" fmla="*/ 89 h 320"/>
                  <a:gd name="T48" fmla="*/ 140 w 588"/>
                  <a:gd name="T49" fmla="*/ 77 h 320"/>
                  <a:gd name="T50" fmla="*/ 117 w 588"/>
                  <a:gd name="T51" fmla="*/ 65 h 320"/>
                  <a:gd name="T52" fmla="*/ 95 w 588"/>
                  <a:gd name="T53" fmla="*/ 53 h 320"/>
                  <a:gd name="T54" fmla="*/ 72 w 588"/>
                  <a:gd name="T55" fmla="*/ 39 h 320"/>
                  <a:gd name="T56" fmla="*/ 49 w 588"/>
                  <a:gd name="T57" fmla="*/ 26 h 320"/>
                  <a:gd name="T58" fmla="*/ 27 w 588"/>
                  <a:gd name="T59" fmla="*/ 13 h 320"/>
                  <a:gd name="T60" fmla="*/ 4 w 588"/>
                  <a:gd name="T61" fmla="*/ 0 h 32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88"/>
                  <a:gd name="T94" fmla="*/ 0 h 320"/>
                  <a:gd name="T95" fmla="*/ 588 w 588"/>
                  <a:gd name="T96" fmla="*/ 320 h 32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88" h="320">
                    <a:moveTo>
                      <a:pt x="7" y="0"/>
                    </a:moveTo>
                    <a:lnTo>
                      <a:pt x="7" y="1"/>
                    </a:lnTo>
                    <a:lnTo>
                      <a:pt x="5" y="1"/>
                    </a:lnTo>
                    <a:lnTo>
                      <a:pt x="5" y="3"/>
                    </a:lnTo>
                    <a:lnTo>
                      <a:pt x="0" y="19"/>
                    </a:lnTo>
                    <a:lnTo>
                      <a:pt x="2" y="33"/>
                    </a:lnTo>
                    <a:lnTo>
                      <a:pt x="10" y="48"/>
                    </a:lnTo>
                    <a:lnTo>
                      <a:pt x="23" y="59"/>
                    </a:lnTo>
                    <a:lnTo>
                      <a:pt x="165" y="110"/>
                    </a:lnTo>
                    <a:lnTo>
                      <a:pt x="543" y="308"/>
                    </a:lnTo>
                    <a:lnTo>
                      <a:pt x="557" y="316"/>
                    </a:lnTo>
                    <a:lnTo>
                      <a:pt x="569" y="320"/>
                    </a:lnTo>
                    <a:lnTo>
                      <a:pt x="580" y="320"/>
                    </a:lnTo>
                    <a:lnTo>
                      <a:pt x="588" y="311"/>
                    </a:lnTo>
                    <a:lnTo>
                      <a:pt x="551" y="291"/>
                    </a:lnTo>
                    <a:lnTo>
                      <a:pt x="514" y="271"/>
                    </a:lnTo>
                    <a:lnTo>
                      <a:pt x="477" y="252"/>
                    </a:lnTo>
                    <a:lnTo>
                      <a:pt x="440" y="233"/>
                    </a:lnTo>
                    <a:lnTo>
                      <a:pt x="403" y="213"/>
                    </a:lnTo>
                    <a:lnTo>
                      <a:pt x="366" y="194"/>
                    </a:lnTo>
                    <a:lnTo>
                      <a:pt x="330" y="176"/>
                    </a:lnTo>
                    <a:lnTo>
                      <a:pt x="293" y="157"/>
                    </a:lnTo>
                    <a:lnTo>
                      <a:pt x="256" y="138"/>
                    </a:lnTo>
                    <a:lnTo>
                      <a:pt x="221" y="120"/>
                    </a:lnTo>
                    <a:lnTo>
                      <a:pt x="184" y="101"/>
                    </a:lnTo>
                    <a:lnTo>
                      <a:pt x="149" y="82"/>
                    </a:lnTo>
                    <a:lnTo>
                      <a:pt x="113" y="61"/>
                    </a:lnTo>
                    <a:lnTo>
                      <a:pt x="78" y="41"/>
                    </a:lnTo>
                    <a:lnTo>
                      <a:pt x="42" y="2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0" name="Freeform 112"/>
              <p:cNvSpPr>
                <a:spLocks noChangeAspect="1"/>
              </p:cNvSpPr>
              <p:nvPr/>
            </p:nvSpPr>
            <p:spPr bwMode="auto">
              <a:xfrm rot="10800000">
                <a:off x="7030" y="1784"/>
                <a:ext cx="259" cy="143"/>
              </a:xfrm>
              <a:custGeom>
                <a:avLst/>
                <a:gdLst>
                  <a:gd name="T0" fmla="*/ 259 w 405"/>
                  <a:gd name="T1" fmla="*/ 143 h 222"/>
                  <a:gd name="T2" fmla="*/ 259 w 405"/>
                  <a:gd name="T3" fmla="*/ 143 h 222"/>
                  <a:gd name="T4" fmla="*/ 259 w 405"/>
                  <a:gd name="T5" fmla="*/ 143 h 222"/>
                  <a:gd name="T6" fmla="*/ 259 w 405"/>
                  <a:gd name="T7" fmla="*/ 143 h 222"/>
                  <a:gd name="T8" fmla="*/ 259 w 405"/>
                  <a:gd name="T9" fmla="*/ 142 h 222"/>
                  <a:gd name="T10" fmla="*/ 258 w 405"/>
                  <a:gd name="T11" fmla="*/ 140 h 222"/>
                  <a:gd name="T12" fmla="*/ 252 w 405"/>
                  <a:gd name="T13" fmla="*/ 136 h 222"/>
                  <a:gd name="T14" fmla="*/ 244 w 405"/>
                  <a:gd name="T15" fmla="*/ 131 h 222"/>
                  <a:gd name="T16" fmla="*/ 233 w 405"/>
                  <a:gd name="T17" fmla="*/ 124 h 222"/>
                  <a:gd name="T18" fmla="*/ 218 w 405"/>
                  <a:gd name="T19" fmla="*/ 116 h 222"/>
                  <a:gd name="T20" fmla="*/ 203 w 405"/>
                  <a:gd name="T21" fmla="*/ 107 h 222"/>
                  <a:gd name="T22" fmla="*/ 186 w 405"/>
                  <a:gd name="T23" fmla="*/ 97 h 222"/>
                  <a:gd name="T24" fmla="*/ 169 w 405"/>
                  <a:gd name="T25" fmla="*/ 88 h 222"/>
                  <a:gd name="T26" fmla="*/ 152 w 405"/>
                  <a:gd name="T27" fmla="*/ 79 h 222"/>
                  <a:gd name="T28" fmla="*/ 136 w 405"/>
                  <a:gd name="T29" fmla="*/ 70 h 222"/>
                  <a:gd name="T30" fmla="*/ 120 w 405"/>
                  <a:gd name="T31" fmla="*/ 61 h 222"/>
                  <a:gd name="T32" fmla="*/ 106 w 405"/>
                  <a:gd name="T33" fmla="*/ 54 h 222"/>
                  <a:gd name="T34" fmla="*/ 95 w 405"/>
                  <a:gd name="T35" fmla="*/ 48 h 222"/>
                  <a:gd name="T36" fmla="*/ 85 w 405"/>
                  <a:gd name="T37" fmla="*/ 43 h 222"/>
                  <a:gd name="T38" fmla="*/ 79 w 405"/>
                  <a:gd name="T39" fmla="*/ 39 h 222"/>
                  <a:gd name="T40" fmla="*/ 77 w 405"/>
                  <a:gd name="T41" fmla="*/ 39 h 222"/>
                  <a:gd name="T42" fmla="*/ 22 w 405"/>
                  <a:gd name="T43" fmla="*/ 3 h 222"/>
                  <a:gd name="T44" fmla="*/ 14 w 405"/>
                  <a:gd name="T45" fmla="*/ 1 h 222"/>
                  <a:gd name="T46" fmla="*/ 9 w 405"/>
                  <a:gd name="T47" fmla="*/ 0 h 222"/>
                  <a:gd name="T48" fmla="*/ 4 w 405"/>
                  <a:gd name="T49" fmla="*/ 1 h 222"/>
                  <a:gd name="T50" fmla="*/ 0 w 405"/>
                  <a:gd name="T51" fmla="*/ 5 h 222"/>
                  <a:gd name="T52" fmla="*/ 15 w 405"/>
                  <a:gd name="T53" fmla="*/ 14 h 222"/>
                  <a:gd name="T54" fmla="*/ 32 w 405"/>
                  <a:gd name="T55" fmla="*/ 22 h 222"/>
                  <a:gd name="T56" fmla="*/ 47 w 405"/>
                  <a:gd name="T57" fmla="*/ 32 h 222"/>
                  <a:gd name="T58" fmla="*/ 63 w 405"/>
                  <a:gd name="T59" fmla="*/ 39 h 222"/>
                  <a:gd name="T60" fmla="*/ 79 w 405"/>
                  <a:gd name="T61" fmla="*/ 48 h 222"/>
                  <a:gd name="T62" fmla="*/ 95 w 405"/>
                  <a:gd name="T63" fmla="*/ 57 h 222"/>
                  <a:gd name="T64" fmla="*/ 111 w 405"/>
                  <a:gd name="T65" fmla="*/ 66 h 222"/>
                  <a:gd name="T66" fmla="*/ 127 w 405"/>
                  <a:gd name="T67" fmla="*/ 73 h 222"/>
                  <a:gd name="T68" fmla="*/ 144 w 405"/>
                  <a:gd name="T69" fmla="*/ 82 h 222"/>
                  <a:gd name="T70" fmla="*/ 161 w 405"/>
                  <a:gd name="T71" fmla="*/ 90 h 222"/>
                  <a:gd name="T72" fmla="*/ 177 w 405"/>
                  <a:gd name="T73" fmla="*/ 100 h 222"/>
                  <a:gd name="T74" fmla="*/ 193 w 405"/>
                  <a:gd name="T75" fmla="*/ 108 h 222"/>
                  <a:gd name="T76" fmla="*/ 210 w 405"/>
                  <a:gd name="T77" fmla="*/ 116 h 222"/>
                  <a:gd name="T78" fmla="*/ 226 w 405"/>
                  <a:gd name="T79" fmla="*/ 126 h 222"/>
                  <a:gd name="T80" fmla="*/ 243 w 405"/>
                  <a:gd name="T81" fmla="*/ 134 h 222"/>
                  <a:gd name="T82" fmla="*/ 259 w 405"/>
                  <a:gd name="T83" fmla="*/ 143 h 22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05"/>
                  <a:gd name="T127" fmla="*/ 0 h 222"/>
                  <a:gd name="T128" fmla="*/ 405 w 405"/>
                  <a:gd name="T129" fmla="*/ 222 h 22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05" h="222">
                    <a:moveTo>
                      <a:pt x="405" y="222"/>
                    </a:moveTo>
                    <a:lnTo>
                      <a:pt x="405" y="222"/>
                    </a:lnTo>
                    <a:lnTo>
                      <a:pt x="405" y="221"/>
                    </a:lnTo>
                    <a:lnTo>
                      <a:pt x="404" y="217"/>
                    </a:lnTo>
                    <a:lnTo>
                      <a:pt x="394" y="211"/>
                    </a:lnTo>
                    <a:lnTo>
                      <a:pt x="381" y="203"/>
                    </a:lnTo>
                    <a:lnTo>
                      <a:pt x="364" y="192"/>
                    </a:lnTo>
                    <a:lnTo>
                      <a:pt x="341" y="180"/>
                    </a:lnTo>
                    <a:lnTo>
                      <a:pt x="317" y="166"/>
                    </a:lnTo>
                    <a:lnTo>
                      <a:pt x="291" y="151"/>
                    </a:lnTo>
                    <a:lnTo>
                      <a:pt x="265" y="137"/>
                    </a:lnTo>
                    <a:lnTo>
                      <a:pt x="238" y="123"/>
                    </a:lnTo>
                    <a:lnTo>
                      <a:pt x="212" y="108"/>
                    </a:lnTo>
                    <a:lnTo>
                      <a:pt x="188" y="95"/>
                    </a:lnTo>
                    <a:lnTo>
                      <a:pt x="166" y="84"/>
                    </a:lnTo>
                    <a:lnTo>
                      <a:pt x="148" y="74"/>
                    </a:lnTo>
                    <a:lnTo>
                      <a:pt x="133" y="66"/>
                    </a:lnTo>
                    <a:lnTo>
                      <a:pt x="124" y="61"/>
                    </a:lnTo>
                    <a:lnTo>
                      <a:pt x="120" y="60"/>
                    </a:lnTo>
                    <a:lnTo>
                      <a:pt x="34" y="5"/>
                    </a:lnTo>
                    <a:lnTo>
                      <a:pt x="22" y="2"/>
                    </a:lnTo>
                    <a:lnTo>
                      <a:pt x="14" y="0"/>
                    </a:lnTo>
                    <a:lnTo>
                      <a:pt x="6" y="2"/>
                    </a:lnTo>
                    <a:lnTo>
                      <a:pt x="0" y="7"/>
                    </a:lnTo>
                    <a:lnTo>
                      <a:pt x="24" y="21"/>
                    </a:lnTo>
                    <a:lnTo>
                      <a:pt x="50" y="34"/>
                    </a:lnTo>
                    <a:lnTo>
                      <a:pt x="74" y="49"/>
                    </a:lnTo>
                    <a:lnTo>
                      <a:pt x="98" y="61"/>
                    </a:lnTo>
                    <a:lnTo>
                      <a:pt x="124" y="74"/>
                    </a:lnTo>
                    <a:lnTo>
                      <a:pt x="149" y="89"/>
                    </a:lnTo>
                    <a:lnTo>
                      <a:pt x="174" y="102"/>
                    </a:lnTo>
                    <a:lnTo>
                      <a:pt x="199" y="114"/>
                    </a:lnTo>
                    <a:lnTo>
                      <a:pt x="225" y="127"/>
                    </a:lnTo>
                    <a:lnTo>
                      <a:pt x="251" y="140"/>
                    </a:lnTo>
                    <a:lnTo>
                      <a:pt x="277" y="155"/>
                    </a:lnTo>
                    <a:lnTo>
                      <a:pt x="302" y="168"/>
                    </a:lnTo>
                    <a:lnTo>
                      <a:pt x="328" y="180"/>
                    </a:lnTo>
                    <a:lnTo>
                      <a:pt x="354" y="195"/>
                    </a:lnTo>
                    <a:lnTo>
                      <a:pt x="380" y="208"/>
                    </a:lnTo>
                    <a:lnTo>
                      <a:pt x="405" y="22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1" name="Freeform 113"/>
              <p:cNvSpPr>
                <a:spLocks noChangeAspect="1"/>
              </p:cNvSpPr>
              <p:nvPr/>
            </p:nvSpPr>
            <p:spPr bwMode="auto">
              <a:xfrm rot="10800000">
                <a:off x="7568" y="2063"/>
                <a:ext cx="278" cy="149"/>
              </a:xfrm>
              <a:custGeom>
                <a:avLst/>
                <a:gdLst>
                  <a:gd name="T0" fmla="*/ 0 w 438"/>
                  <a:gd name="T1" fmla="*/ 0 h 232"/>
                  <a:gd name="T2" fmla="*/ 2 w 438"/>
                  <a:gd name="T3" fmla="*/ 3 h 232"/>
                  <a:gd name="T4" fmla="*/ 10 w 438"/>
                  <a:gd name="T5" fmla="*/ 8 h 232"/>
                  <a:gd name="T6" fmla="*/ 22 w 438"/>
                  <a:gd name="T7" fmla="*/ 15 h 232"/>
                  <a:gd name="T8" fmla="*/ 39 w 438"/>
                  <a:gd name="T9" fmla="*/ 26 h 232"/>
                  <a:gd name="T10" fmla="*/ 59 w 438"/>
                  <a:gd name="T11" fmla="*/ 39 h 232"/>
                  <a:gd name="T12" fmla="*/ 83 w 438"/>
                  <a:gd name="T13" fmla="*/ 51 h 232"/>
                  <a:gd name="T14" fmla="*/ 109 w 438"/>
                  <a:gd name="T15" fmla="*/ 65 h 232"/>
                  <a:gd name="T16" fmla="*/ 137 w 438"/>
                  <a:gd name="T17" fmla="*/ 80 h 232"/>
                  <a:gd name="T18" fmla="*/ 164 w 438"/>
                  <a:gd name="T19" fmla="*/ 95 h 232"/>
                  <a:gd name="T20" fmla="*/ 191 w 438"/>
                  <a:gd name="T21" fmla="*/ 110 h 232"/>
                  <a:gd name="T22" fmla="*/ 215 w 438"/>
                  <a:gd name="T23" fmla="*/ 121 h 232"/>
                  <a:gd name="T24" fmla="*/ 235 w 438"/>
                  <a:gd name="T25" fmla="*/ 131 h 232"/>
                  <a:gd name="T26" fmla="*/ 253 w 438"/>
                  <a:gd name="T27" fmla="*/ 139 h 232"/>
                  <a:gd name="T28" fmla="*/ 266 w 438"/>
                  <a:gd name="T29" fmla="*/ 146 h 232"/>
                  <a:gd name="T30" fmla="*/ 275 w 438"/>
                  <a:gd name="T31" fmla="*/ 149 h 232"/>
                  <a:gd name="T32" fmla="*/ 278 w 438"/>
                  <a:gd name="T33" fmla="*/ 149 h 232"/>
                  <a:gd name="T34" fmla="*/ 278 w 438"/>
                  <a:gd name="T35" fmla="*/ 149 h 232"/>
                  <a:gd name="T36" fmla="*/ 278 w 438"/>
                  <a:gd name="T37" fmla="*/ 148 h 232"/>
                  <a:gd name="T38" fmla="*/ 278 w 438"/>
                  <a:gd name="T39" fmla="*/ 148 h 232"/>
                  <a:gd name="T40" fmla="*/ 277 w 438"/>
                  <a:gd name="T41" fmla="*/ 146 h 232"/>
                  <a:gd name="T42" fmla="*/ 260 w 438"/>
                  <a:gd name="T43" fmla="*/ 137 h 232"/>
                  <a:gd name="T44" fmla="*/ 243 w 438"/>
                  <a:gd name="T45" fmla="*/ 128 h 232"/>
                  <a:gd name="T46" fmla="*/ 226 w 438"/>
                  <a:gd name="T47" fmla="*/ 119 h 232"/>
                  <a:gd name="T48" fmla="*/ 208 w 438"/>
                  <a:gd name="T49" fmla="*/ 110 h 232"/>
                  <a:gd name="T50" fmla="*/ 191 w 438"/>
                  <a:gd name="T51" fmla="*/ 101 h 232"/>
                  <a:gd name="T52" fmla="*/ 174 w 438"/>
                  <a:gd name="T53" fmla="*/ 92 h 232"/>
                  <a:gd name="T54" fmla="*/ 156 w 438"/>
                  <a:gd name="T55" fmla="*/ 83 h 232"/>
                  <a:gd name="T56" fmla="*/ 140 w 438"/>
                  <a:gd name="T57" fmla="*/ 73 h 232"/>
                  <a:gd name="T58" fmla="*/ 122 w 438"/>
                  <a:gd name="T59" fmla="*/ 64 h 232"/>
                  <a:gd name="T60" fmla="*/ 105 w 438"/>
                  <a:gd name="T61" fmla="*/ 55 h 232"/>
                  <a:gd name="T62" fmla="*/ 88 w 438"/>
                  <a:gd name="T63" fmla="*/ 46 h 232"/>
                  <a:gd name="T64" fmla="*/ 70 w 438"/>
                  <a:gd name="T65" fmla="*/ 36 h 232"/>
                  <a:gd name="T66" fmla="*/ 54 w 438"/>
                  <a:gd name="T67" fmla="*/ 28 h 232"/>
                  <a:gd name="T68" fmla="*/ 37 w 438"/>
                  <a:gd name="T69" fmla="*/ 19 h 232"/>
                  <a:gd name="T70" fmla="*/ 20 w 438"/>
                  <a:gd name="T71" fmla="*/ 10 h 232"/>
                  <a:gd name="T72" fmla="*/ 3 w 438"/>
                  <a:gd name="T73" fmla="*/ 0 h 232"/>
                  <a:gd name="T74" fmla="*/ 2 w 438"/>
                  <a:gd name="T75" fmla="*/ 0 h 232"/>
                  <a:gd name="T76" fmla="*/ 1 w 438"/>
                  <a:gd name="T77" fmla="*/ 0 h 232"/>
                  <a:gd name="T78" fmla="*/ 0 w 438"/>
                  <a:gd name="T79" fmla="*/ 0 h 232"/>
                  <a:gd name="T80" fmla="*/ 0 w 438"/>
                  <a:gd name="T81" fmla="*/ 0 h 23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438"/>
                  <a:gd name="T124" fmla="*/ 0 h 232"/>
                  <a:gd name="T125" fmla="*/ 438 w 438"/>
                  <a:gd name="T126" fmla="*/ 232 h 23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438" h="232">
                    <a:moveTo>
                      <a:pt x="0" y="0"/>
                    </a:moveTo>
                    <a:lnTo>
                      <a:pt x="3" y="5"/>
                    </a:lnTo>
                    <a:lnTo>
                      <a:pt x="15" y="13"/>
                    </a:lnTo>
                    <a:lnTo>
                      <a:pt x="34" y="24"/>
                    </a:lnTo>
                    <a:lnTo>
                      <a:pt x="61" y="40"/>
                    </a:lnTo>
                    <a:lnTo>
                      <a:pt x="93" y="60"/>
                    </a:lnTo>
                    <a:lnTo>
                      <a:pt x="130" y="79"/>
                    </a:lnTo>
                    <a:lnTo>
                      <a:pt x="171" y="101"/>
                    </a:lnTo>
                    <a:lnTo>
                      <a:pt x="216" y="125"/>
                    </a:lnTo>
                    <a:lnTo>
                      <a:pt x="259" y="148"/>
                    </a:lnTo>
                    <a:lnTo>
                      <a:pt x="301" y="171"/>
                    </a:lnTo>
                    <a:lnTo>
                      <a:pt x="338" y="188"/>
                    </a:lnTo>
                    <a:lnTo>
                      <a:pt x="370" y="204"/>
                    </a:lnTo>
                    <a:lnTo>
                      <a:pt x="398" y="217"/>
                    </a:lnTo>
                    <a:lnTo>
                      <a:pt x="419" y="227"/>
                    </a:lnTo>
                    <a:lnTo>
                      <a:pt x="433" y="232"/>
                    </a:lnTo>
                    <a:lnTo>
                      <a:pt x="438" y="232"/>
                    </a:lnTo>
                    <a:lnTo>
                      <a:pt x="438" y="230"/>
                    </a:lnTo>
                    <a:lnTo>
                      <a:pt x="436" y="228"/>
                    </a:lnTo>
                    <a:lnTo>
                      <a:pt x="409" y="214"/>
                    </a:lnTo>
                    <a:lnTo>
                      <a:pt x="383" y="199"/>
                    </a:lnTo>
                    <a:lnTo>
                      <a:pt x="356" y="185"/>
                    </a:lnTo>
                    <a:lnTo>
                      <a:pt x="328" y="172"/>
                    </a:lnTo>
                    <a:lnTo>
                      <a:pt x="301" y="158"/>
                    </a:lnTo>
                    <a:lnTo>
                      <a:pt x="274" y="143"/>
                    </a:lnTo>
                    <a:lnTo>
                      <a:pt x="246" y="129"/>
                    </a:lnTo>
                    <a:lnTo>
                      <a:pt x="221" y="114"/>
                    </a:lnTo>
                    <a:lnTo>
                      <a:pt x="193" y="100"/>
                    </a:lnTo>
                    <a:lnTo>
                      <a:pt x="166" y="85"/>
                    </a:lnTo>
                    <a:lnTo>
                      <a:pt x="138" y="71"/>
                    </a:lnTo>
                    <a:lnTo>
                      <a:pt x="111" y="56"/>
                    </a:lnTo>
                    <a:lnTo>
                      <a:pt x="85" y="43"/>
                    </a:lnTo>
                    <a:lnTo>
                      <a:pt x="58" y="29"/>
                    </a:lnTo>
                    <a:lnTo>
                      <a:pt x="32" y="15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4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2" name="Freeform 114"/>
              <p:cNvSpPr>
                <a:spLocks noChangeAspect="1"/>
              </p:cNvSpPr>
              <p:nvPr/>
            </p:nvSpPr>
            <p:spPr bwMode="auto">
              <a:xfrm rot="10800000">
                <a:off x="7568" y="2065"/>
                <a:ext cx="276" cy="147"/>
              </a:xfrm>
              <a:custGeom>
                <a:avLst/>
                <a:gdLst>
                  <a:gd name="T0" fmla="*/ 0 w 431"/>
                  <a:gd name="T1" fmla="*/ 0 h 228"/>
                  <a:gd name="T2" fmla="*/ 17 w 431"/>
                  <a:gd name="T3" fmla="*/ 10 h 228"/>
                  <a:gd name="T4" fmla="*/ 34 w 431"/>
                  <a:gd name="T5" fmla="*/ 19 h 228"/>
                  <a:gd name="T6" fmla="*/ 51 w 431"/>
                  <a:gd name="T7" fmla="*/ 28 h 228"/>
                  <a:gd name="T8" fmla="*/ 68 w 431"/>
                  <a:gd name="T9" fmla="*/ 36 h 228"/>
                  <a:gd name="T10" fmla="*/ 85 w 431"/>
                  <a:gd name="T11" fmla="*/ 46 h 228"/>
                  <a:gd name="T12" fmla="*/ 103 w 431"/>
                  <a:gd name="T13" fmla="*/ 55 h 228"/>
                  <a:gd name="T14" fmla="*/ 120 w 431"/>
                  <a:gd name="T15" fmla="*/ 64 h 228"/>
                  <a:gd name="T16" fmla="*/ 138 w 431"/>
                  <a:gd name="T17" fmla="*/ 74 h 228"/>
                  <a:gd name="T18" fmla="*/ 154 w 431"/>
                  <a:gd name="T19" fmla="*/ 83 h 228"/>
                  <a:gd name="T20" fmla="*/ 172 w 431"/>
                  <a:gd name="T21" fmla="*/ 92 h 228"/>
                  <a:gd name="T22" fmla="*/ 190 w 431"/>
                  <a:gd name="T23" fmla="*/ 102 h 228"/>
                  <a:gd name="T24" fmla="*/ 207 w 431"/>
                  <a:gd name="T25" fmla="*/ 111 h 228"/>
                  <a:gd name="T26" fmla="*/ 225 w 431"/>
                  <a:gd name="T27" fmla="*/ 119 h 228"/>
                  <a:gd name="T28" fmla="*/ 242 w 431"/>
                  <a:gd name="T29" fmla="*/ 128 h 228"/>
                  <a:gd name="T30" fmla="*/ 259 w 431"/>
                  <a:gd name="T31" fmla="*/ 138 h 228"/>
                  <a:gd name="T32" fmla="*/ 276 w 431"/>
                  <a:gd name="T33" fmla="*/ 147 h 228"/>
                  <a:gd name="T34" fmla="*/ 270 w 431"/>
                  <a:gd name="T35" fmla="*/ 143 h 228"/>
                  <a:gd name="T36" fmla="*/ 261 w 431"/>
                  <a:gd name="T37" fmla="*/ 136 h 228"/>
                  <a:gd name="T38" fmla="*/ 247 w 431"/>
                  <a:gd name="T39" fmla="*/ 128 h 228"/>
                  <a:gd name="T40" fmla="*/ 231 w 431"/>
                  <a:gd name="T41" fmla="*/ 118 h 228"/>
                  <a:gd name="T42" fmla="*/ 211 w 431"/>
                  <a:gd name="T43" fmla="*/ 107 h 228"/>
                  <a:gd name="T44" fmla="*/ 190 w 431"/>
                  <a:gd name="T45" fmla="*/ 95 h 228"/>
                  <a:gd name="T46" fmla="*/ 166 w 431"/>
                  <a:gd name="T47" fmla="*/ 82 h 228"/>
                  <a:gd name="T48" fmla="*/ 141 w 431"/>
                  <a:gd name="T49" fmla="*/ 68 h 228"/>
                  <a:gd name="T50" fmla="*/ 115 w 431"/>
                  <a:gd name="T51" fmla="*/ 55 h 228"/>
                  <a:gd name="T52" fmla="*/ 92 w 431"/>
                  <a:gd name="T53" fmla="*/ 43 h 228"/>
                  <a:gd name="T54" fmla="*/ 69 w 431"/>
                  <a:gd name="T55" fmla="*/ 32 h 228"/>
                  <a:gd name="T56" fmla="*/ 49 w 431"/>
                  <a:gd name="T57" fmla="*/ 22 h 228"/>
                  <a:gd name="T58" fmla="*/ 32 w 431"/>
                  <a:gd name="T59" fmla="*/ 14 h 228"/>
                  <a:gd name="T60" fmla="*/ 17 w 431"/>
                  <a:gd name="T61" fmla="*/ 7 h 228"/>
                  <a:gd name="T62" fmla="*/ 7 w 431"/>
                  <a:gd name="T63" fmla="*/ 2 h 228"/>
                  <a:gd name="T64" fmla="*/ 0 w 431"/>
                  <a:gd name="T65" fmla="*/ 0 h 22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31"/>
                  <a:gd name="T100" fmla="*/ 0 h 228"/>
                  <a:gd name="T101" fmla="*/ 431 w 431"/>
                  <a:gd name="T102" fmla="*/ 228 h 22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31" h="228">
                    <a:moveTo>
                      <a:pt x="0" y="0"/>
                    </a:moveTo>
                    <a:lnTo>
                      <a:pt x="27" y="15"/>
                    </a:lnTo>
                    <a:lnTo>
                      <a:pt x="53" y="29"/>
                    </a:lnTo>
                    <a:lnTo>
                      <a:pt x="80" y="43"/>
                    </a:lnTo>
                    <a:lnTo>
                      <a:pt x="106" y="56"/>
                    </a:lnTo>
                    <a:lnTo>
                      <a:pt x="133" y="71"/>
                    </a:lnTo>
                    <a:lnTo>
                      <a:pt x="161" y="85"/>
                    </a:lnTo>
                    <a:lnTo>
                      <a:pt x="188" y="100"/>
                    </a:lnTo>
                    <a:lnTo>
                      <a:pt x="216" y="114"/>
                    </a:lnTo>
                    <a:lnTo>
                      <a:pt x="241" y="129"/>
                    </a:lnTo>
                    <a:lnTo>
                      <a:pt x="269" y="143"/>
                    </a:lnTo>
                    <a:lnTo>
                      <a:pt x="296" y="158"/>
                    </a:lnTo>
                    <a:lnTo>
                      <a:pt x="323" y="172"/>
                    </a:lnTo>
                    <a:lnTo>
                      <a:pt x="351" y="185"/>
                    </a:lnTo>
                    <a:lnTo>
                      <a:pt x="378" y="199"/>
                    </a:lnTo>
                    <a:lnTo>
                      <a:pt x="404" y="214"/>
                    </a:lnTo>
                    <a:lnTo>
                      <a:pt x="431" y="228"/>
                    </a:lnTo>
                    <a:lnTo>
                      <a:pt x="422" y="222"/>
                    </a:lnTo>
                    <a:lnTo>
                      <a:pt x="407" y="211"/>
                    </a:lnTo>
                    <a:lnTo>
                      <a:pt x="386" y="198"/>
                    </a:lnTo>
                    <a:lnTo>
                      <a:pt x="360" y="183"/>
                    </a:lnTo>
                    <a:lnTo>
                      <a:pt x="330" y="166"/>
                    </a:lnTo>
                    <a:lnTo>
                      <a:pt x="296" y="148"/>
                    </a:lnTo>
                    <a:lnTo>
                      <a:pt x="259" y="127"/>
                    </a:lnTo>
                    <a:lnTo>
                      <a:pt x="220" y="106"/>
                    </a:lnTo>
                    <a:lnTo>
                      <a:pt x="180" y="85"/>
                    </a:lnTo>
                    <a:lnTo>
                      <a:pt x="143" y="66"/>
                    </a:lnTo>
                    <a:lnTo>
                      <a:pt x="108" y="50"/>
                    </a:lnTo>
                    <a:lnTo>
                      <a:pt x="77" y="34"/>
                    </a:lnTo>
                    <a:lnTo>
                      <a:pt x="50" y="21"/>
                    </a:lnTo>
                    <a:lnTo>
                      <a:pt x="27" y="11"/>
                    </a:lnTo>
                    <a:lnTo>
                      <a:pt x="11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E9E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3" name="Freeform 115"/>
              <p:cNvSpPr>
                <a:spLocks noChangeAspect="1"/>
              </p:cNvSpPr>
              <p:nvPr/>
            </p:nvSpPr>
            <p:spPr bwMode="auto">
              <a:xfrm rot="10800000">
                <a:off x="7684" y="2128"/>
                <a:ext cx="146" cy="80"/>
              </a:xfrm>
              <a:custGeom>
                <a:avLst/>
                <a:gdLst>
                  <a:gd name="T0" fmla="*/ 73 w 227"/>
                  <a:gd name="T1" fmla="*/ 39 h 119"/>
                  <a:gd name="T2" fmla="*/ 87 w 227"/>
                  <a:gd name="T3" fmla="*/ 46 h 119"/>
                  <a:gd name="T4" fmla="*/ 102 w 227"/>
                  <a:gd name="T5" fmla="*/ 53 h 119"/>
                  <a:gd name="T6" fmla="*/ 114 w 227"/>
                  <a:gd name="T7" fmla="*/ 60 h 119"/>
                  <a:gd name="T8" fmla="*/ 125 w 227"/>
                  <a:gd name="T9" fmla="*/ 66 h 119"/>
                  <a:gd name="T10" fmla="*/ 134 w 227"/>
                  <a:gd name="T11" fmla="*/ 71 h 119"/>
                  <a:gd name="T12" fmla="*/ 140 w 227"/>
                  <a:gd name="T13" fmla="*/ 74 h 119"/>
                  <a:gd name="T14" fmla="*/ 145 w 227"/>
                  <a:gd name="T15" fmla="*/ 76 h 119"/>
                  <a:gd name="T16" fmla="*/ 146 w 227"/>
                  <a:gd name="T17" fmla="*/ 77 h 119"/>
                  <a:gd name="T18" fmla="*/ 145 w 227"/>
                  <a:gd name="T19" fmla="*/ 76 h 119"/>
                  <a:gd name="T20" fmla="*/ 140 w 227"/>
                  <a:gd name="T21" fmla="*/ 74 h 119"/>
                  <a:gd name="T22" fmla="*/ 134 w 227"/>
                  <a:gd name="T23" fmla="*/ 71 h 119"/>
                  <a:gd name="T24" fmla="*/ 125 w 227"/>
                  <a:gd name="T25" fmla="*/ 66 h 119"/>
                  <a:gd name="T26" fmla="*/ 114 w 227"/>
                  <a:gd name="T27" fmla="*/ 60 h 119"/>
                  <a:gd name="T28" fmla="*/ 102 w 227"/>
                  <a:gd name="T29" fmla="*/ 53 h 119"/>
                  <a:gd name="T30" fmla="*/ 87 w 227"/>
                  <a:gd name="T31" fmla="*/ 46 h 119"/>
                  <a:gd name="T32" fmla="*/ 73 w 227"/>
                  <a:gd name="T33" fmla="*/ 39 h 119"/>
                  <a:gd name="T34" fmla="*/ 59 w 227"/>
                  <a:gd name="T35" fmla="*/ 30 h 119"/>
                  <a:gd name="T36" fmla="*/ 45 w 227"/>
                  <a:gd name="T37" fmla="*/ 23 h 119"/>
                  <a:gd name="T38" fmla="*/ 32 w 227"/>
                  <a:gd name="T39" fmla="*/ 17 h 119"/>
                  <a:gd name="T40" fmla="*/ 22 w 227"/>
                  <a:gd name="T41" fmla="*/ 12 h 119"/>
                  <a:gd name="T42" fmla="*/ 13 w 227"/>
                  <a:gd name="T43" fmla="*/ 6 h 119"/>
                  <a:gd name="T44" fmla="*/ 6 w 227"/>
                  <a:gd name="T45" fmla="*/ 3 h 119"/>
                  <a:gd name="T46" fmla="*/ 1 w 227"/>
                  <a:gd name="T47" fmla="*/ 1 h 119"/>
                  <a:gd name="T48" fmla="*/ 0 w 227"/>
                  <a:gd name="T49" fmla="*/ 0 h 119"/>
                  <a:gd name="T50" fmla="*/ 1 w 227"/>
                  <a:gd name="T51" fmla="*/ 1 h 119"/>
                  <a:gd name="T52" fmla="*/ 6 w 227"/>
                  <a:gd name="T53" fmla="*/ 3 h 119"/>
                  <a:gd name="T54" fmla="*/ 13 w 227"/>
                  <a:gd name="T55" fmla="*/ 6 h 119"/>
                  <a:gd name="T56" fmla="*/ 22 w 227"/>
                  <a:gd name="T57" fmla="*/ 12 h 119"/>
                  <a:gd name="T58" fmla="*/ 32 w 227"/>
                  <a:gd name="T59" fmla="*/ 17 h 119"/>
                  <a:gd name="T60" fmla="*/ 45 w 227"/>
                  <a:gd name="T61" fmla="*/ 23 h 119"/>
                  <a:gd name="T62" fmla="*/ 59 w 227"/>
                  <a:gd name="T63" fmla="*/ 30 h 119"/>
                  <a:gd name="T64" fmla="*/ 73 w 227"/>
                  <a:gd name="T65" fmla="*/ 39 h 1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227"/>
                  <a:gd name="T100" fmla="*/ 0 h 119"/>
                  <a:gd name="T101" fmla="*/ 227 w 227"/>
                  <a:gd name="T102" fmla="*/ 119 h 119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227" h="119">
                    <a:moveTo>
                      <a:pt x="113" y="60"/>
                    </a:moveTo>
                    <a:lnTo>
                      <a:pt x="136" y="71"/>
                    </a:lnTo>
                    <a:lnTo>
                      <a:pt x="158" y="82"/>
                    </a:lnTo>
                    <a:lnTo>
                      <a:pt x="177" y="92"/>
                    </a:lnTo>
                    <a:lnTo>
                      <a:pt x="194" y="102"/>
                    </a:lnTo>
                    <a:lnTo>
                      <a:pt x="208" y="110"/>
                    </a:lnTo>
                    <a:lnTo>
                      <a:pt x="218" y="114"/>
                    </a:lnTo>
                    <a:lnTo>
                      <a:pt x="226" y="118"/>
                    </a:lnTo>
                    <a:lnTo>
                      <a:pt x="227" y="119"/>
                    </a:lnTo>
                    <a:lnTo>
                      <a:pt x="226" y="118"/>
                    </a:lnTo>
                    <a:lnTo>
                      <a:pt x="218" y="114"/>
                    </a:lnTo>
                    <a:lnTo>
                      <a:pt x="208" y="110"/>
                    </a:lnTo>
                    <a:lnTo>
                      <a:pt x="194" y="102"/>
                    </a:lnTo>
                    <a:lnTo>
                      <a:pt x="177" y="92"/>
                    </a:lnTo>
                    <a:lnTo>
                      <a:pt x="158" y="82"/>
                    </a:lnTo>
                    <a:lnTo>
                      <a:pt x="136" y="71"/>
                    </a:lnTo>
                    <a:lnTo>
                      <a:pt x="113" y="60"/>
                    </a:lnTo>
                    <a:lnTo>
                      <a:pt x="91" y="47"/>
                    </a:lnTo>
                    <a:lnTo>
                      <a:pt x="70" y="36"/>
                    </a:lnTo>
                    <a:lnTo>
                      <a:pt x="50" y="26"/>
                    </a:lnTo>
                    <a:lnTo>
                      <a:pt x="34" y="18"/>
                    </a:lnTo>
                    <a:lnTo>
                      <a:pt x="20" y="10"/>
                    </a:lnTo>
                    <a:lnTo>
                      <a:pt x="10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2" y="2"/>
                    </a:lnTo>
                    <a:lnTo>
                      <a:pt x="10" y="5"/>
                    </a:lnTo>
                    <a:lnTo>
                      <a:pt x="20" y="10"/>
                    </a:lnTo>
                    <a:lnTo>
                      <a:pt x="34" y="18"/>
                    </a:lnTo>
                    <a:lnTo>
                      <a:pt x="50" y="26"/>
                    </a:lnTo>
                    <a:lnTo>
                      <a:pt x="70" y="36"/>
                    </a:lnTo>
                    <a:lnTo>
                      <a:pt x="91" y="47"/>
                    </a:lnTo>
                    <a:lnTo>
                      <a:pt x="113" y="6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4" name="Freeform 116"/>
              <p:cNvSpPr>
                <a:spLocks noChangeAspect="1"/>
              </p:cNvSpPr>
              <p:nvPr/>
            </p:nvSpPr>
            <p:spPr bwMode="auto">
              <a:xfrm rot="10800000">
                <a:off x="7251" y="1905"/>
                <a:ext cx="382" cy="214"/>
              </a:xfrm>
              <a:custGeom>
                <a:avLst/>
                <a:gdLst>
                  <a:gd name="T0" fmla="*/ 382 w 600"/>
                  <a:gd name="T1" fmla="*/ 214 h 333"/>
                  <a:gd name="T2" fmla="*/ 378 w 600"/>
                  <a:gd name="T3" fmla="*/ 206 h 333"/>
                  <a:gd name="T4" fmla="*/ 370 w 600"/>
                  <a:gd name="T5" fmla="*/ 197 h 333"/>
                  <a:gd name="T6" fmla="*/ 358 w 600"/>
                  <a:gd name="T7" fmla="*/ 185 h 333"/>
                  <a:gd name="T8" fmla="*/ 344 w 600"/>
                  <a:gd name="T9" fmla="*/ 173 h 333"/>
                  <a:gd name="T10" fmla="*/ 327 w 600"/>
                  <a:gd name="T11" fmla="*/ 161 h 333"/>
                  <a:gd name="T12" fmla="*/ 308 w 600"/>
                  <a:gd name="T13" fmla="*/ 147 h 333"/>
                  <a:gd name="T14" fmla="*/ 288 w 600"/>
                  <a:gd name="T15" fmla="*/ 132 h 333"/>
                  <a:gd name="T16" fmla="*/ 266 w 600"/>
                  <a:gd name="T17" fmla="*/ 119 h 333"/>
                  <a:gd name="T18" fmla="*/ 245 w 600"/>
                  <a:gd name="T19" fmla="*/ 105 h 333"/>
                  <a:gd name="T20" fmla="*/ 222 w 600"/>
                  <a:gd name="T21" fmla="*/ 91 h 333"/>
                  <a:gd name="T22" fmla="*/ 201 w 600"/>
                  <a:gd name="T23" fmla="*/ 79 h 333"/>
                  <a:gd name="T24" fmla="*/ 180 w 600"/>
                  <a:gd name="T25" fmla="*/ 66 h 333"/>
                  <a:gd name="T26" fmla="*/ 161 w 600"/>
                  <a:gd name="T27" fmla="*/ 55 h 333"/>
                  <a:gd name="T28" fmla="*/ 143 w 600"/>
                  <a:gd name="T29" fmla="*/ 46 h 333"/>
                  <a:gd name="T30" fmla="*/ 129 w 600"/>
                  <a:gd name="T31" fmla="*/ 37 h 333"/>
                  <a:gd name="T32" fmla="*/ 117 w 600"/>
                  <a:gd name="T33" fmla="*/ 31 h 333"/>
                  <a:gd name="T34" fmla="*/ 98 w 600"/>
                  <a:gd name="T35" fmla="*/ 22 h 333"/>
                  <a:gd name="T36" fmla="*/ 81 w 600"/>
                  <a:gd name="T37" fmla="*/ 15 h 333"/>
                  <a:gd name="T38" fmla="*/ 64 w 600"/>
                  <a:gd name="T39" fmla="*/ 8 h 333"/>
                  <a:gd name="T40" fmla="*/ 48 w 600"/>
                  <a:gd name="T41" fmla="*/ 4 h 333"/>
                  <a:gd name="T42" fmla="*/ 34 w 600"/>
                  <a:gd name="T43" fmla="*/ 1 h 333"/>
                  <a:gd name="T44" fmla="*/ 20 w 600"/>
                  <a:gd name="T45" fmla="*/ 0 h 333"/>
                  <a:gd name="T46" fmla="*/ 9 w 600"/>
                  <a:gd name="T47" fmla="*/ 1 h 333"/>
                  <a:gd name="T48" fmla="*/ 0 w 600"/>
                  <a:gd name="T49" fmla="*/ 3 h 333"/>
                  <a:gd name="T50" fmla="*/ 18 w 600"/>
                  <a:gd name="T51" fmla="*/ 24 h 333"/>
                  <a:gd name="T52" fmla="*/ 39 w 600"/>
                  <a:gd name="T53" fmla="*/ 42 h 333"/>
                  <a:gd name="T54" fmla="*/ 60 w 600"/>
                  <a:gd name="T55" fmla="*/ 59 h 333"/>
                  <a:gd name="T56" fmla="*/ 83 w 600"/>
                  <a:gd name="T57" fmla="*/ 76 h 333"/>
                  <a:gd name="T58" fmla="*/ 106 w 600"/>
                  <a:gd name="T59" fmla="*/ 89 h 333"/>
                  <a:gd name="T60" fmla="*/ 129 w 600"/>
                  <a:gd name="T61" fmla="*/ 103 h 333"/>
                  <a:gd name="T62" fmla="*/ 153 w 600"/>
                  <a:gd name="T63" fmla="*/ 115 h 333"/>
                  <a:gd name="T64" fmla="*/ 180 w 600"/>
                  <a:gd name="T65" fmla="*/ 127 h 333"/>
                  <a:gd name="T66" fmla="*/ 204 w 600"/>
                  <a:gd name="T67" fmla="*/ 138 h 333"/>
                  <a:gd name="T68" fmla="*/ 229 w 600"/>
                  <a:gd name="T69" fmla="*/ 148 h 333"/>
                  <a:gd name="T70" fmla="*/ 255 w 600"/>
                  <a:gd name="T71" fmla="*/ 158 h 333"/>
                  <a:gd name="T72" fmla="*/ 282 w 600"/>
                  <a:gd name="T73" fmla="*/ 169 h 333"/>
                  <a:gd name="T74" fmla="*/ 308 w 600"/>
                  <a:gd name="T75" fmla="*/ 180 h 333"/>
                  <a:gd name="T76" fmla="*/ 332 w 600"/>
                  <a:gd name="T77" fmla="*/ 190 h 333"/>
                  <a:gd name="T78" fmla="*/ 358 w 600"/>
                  <a:gd name="T79" fmla="*/ 202 h 333"/>
                  <a:gd name="T80" fmla="*/ 382 w 600"/>
                  <a:gd name="T81" fmla="*/ 214 h 33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00"/>
                  <a:gd name="T124" fmla="*/ 0 h 333"/>
                  <a:gd name="T125" fmla="*/ 600 w 600"/>
                  <a:gd name="T126" fmla="*/ 333 h 33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00" h="333">
                    <a:moveTo>
                      <a:pt x="600" y="333"/>
                    </a:moveTo>
                    <a:lnTo>
                      <a:pt x="594" y="320"/>
                    </a:lnTo>
                    <a:lnTo>
                      <a:pt x="581" y="306"/>
                    </a:lnTo>
                    <a:lnTo>
                      <a:pt x="563" y="288"/>
                    </a:lnTo>
                    <a:lnTo>
                      <a:pt x="541" y="269"/>
                    </a:lnTo>
                    <a:lnTo>
                      <a:pt x="513" y="250"/>
                    </a:lnTo>
                    <a:lnTo>
                      <a:pt x="484" y="229"/>
                    </a:lnTo>
                    <a:lnTo>
                      <a:pt x="452" y="206"/>
                    </a:lnTo>
                    <a:lnTo>
                      <a:pt x="418" y="185"/>
                    </a:lnTo>
                    <a:lnTo>
                      <a:pt x="385" y="163"/>
                    </a:lnTo>
                    <a:lnTo>
                      <a:pt x="349" y="142"/>
                    </a:lnTo>
                    <a:lnTo>
                      <a:pt x="315" y="123"/>
                    </a:lnTo>
                    <a:lnTo>
                      <a:pt x="283" y="103"/>
                    </a:lnTo>
                    <a:lnTo>
                      <a:pt x="253" y="86"/>
                    </a:lnTo>
                    <a:lnTo>
                      <a:pt x="225" y="71"/>
                    </a:lnTo>
                    <a:lnTo>
                      <a:pt x="203" y="58"/>
                    </a:lnTo>
                    <a:lnTo>
                      <a:pt x="183" y="49"/>
                    </a:lnTo>
                    <a:lnTo>
                      <a:pt x="154" y="34"/>
                    </a:lnTo>
                    <a:lnTo>
                      <a:pt x="127" y="23"/>
                    </a:lnTo>
                    <a:lnTo>
                      <a:pt x="101" y="13"/>
                    </a:lnTo>
                    <a:lnTo>
                      <a:pt x="76" y="7"/>
                    </a:lnTo>
                    <a:lnTo>
                      <a:pt x="53" y="2"/>
                    </a:lnTo>
                    <a:lnTo>
                      <a:pt x="32" y="0"/>
                    </a:lnTo>
                    <a:lnTo>
                      <a:pt x="14" y="2"/>
                    </a:lnTo>
                    <a:lnTo>
                      <a:pt x="0" y="5"/>
                    </a:lnTo>
                    <a:lnTo>
                      <a:pt x="29" y="37"/>
                    </a:lnTo>
                    <a:lnTo>
                      <a:pt x="61" y="66"/>
                    </a:lnTo>
                    <a:lnTo>
                      <a:pt x="95" y="92"/>
                    </a:lnTo>
                    <a:lnTo>
                      <a:pt x="130" y="118"/>
                    </a:lnTo>
                    <a:lnTo>
                      <a:pt x="166" y="139"/>
                    </a:lnTo>
                    <a:lnTo>
                      <a:pt x="203" y="160"/>
                    </a:lnTo>
                    <a:lnTo>
                      <a:pt x="241" y="179"/>
                    </a:lnTo>
                    <a:lnTo>
                      <a:pt x="282" y="197"/>
                    </a:lnTo>
                    <a:lnTo>
                      <a:pt x="320" y="214"/>
                    </a:lnTo>
                    <a:lnTo>
                      <a:pt x="360" y="230"/>
                    </a:lnTo>
                    <a:lnTo>
                      <a:pt x="401" y="246"/>
                    </a:lnTo>
                    <a:lnTo>
                      <a:pt x="443" y="263"/>
                    </a:lnTo>
                    <a:lnTo>
                      <a:pt x="483" y="280"/>
                    </a:lnTo>
                    <a:lnTo>
                      <a:pt x="521" y="296"/>
                    </a:lnTo>
                    <a:lnTo>
                      <a:pt x="562" y="314"/>
                    </a:lnTo>
                    <a:lnTo>
                      <a:pt x="600" y="333"/>
                    </a:lnTo>
                    <a:close/>
                  </a:path>
                </a:pathLst>
              </a:custGeom>
              <a:solidFill>
                <a:srgbClr val="9E9E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5" name="Freeform 117"/>
              <p:cNvSpPr>
                <a:spLocks noChangeAspect="1"/>
              </p:cNvSpPr>
              <p:nvPr/>
            </p:nvSpPr>
            <p:spPr bwMode="auto">
              <a:xfrm rot="10800000">
                <a:off x="7251" y="1892"/>
                <a:ext cx="396" cy="232"/>
              </a:xfrm>
              <a:custGeom>
                <a:avLst/>
                <a:gdLst>
                  <a:gd name="T0" fmla="*/ 13 w 621"/>
                  <a:gd name="T1" fmla="*/ 0 h 346"/>
                  <a:gd name="T2" fmla="*/ 9 w 621"/>
                  <a:gd name="T3" fmla="*/ 1 h 346"/>
                  <a:gd name="T4" fmla="*/ 6 w 621"/>
                  <a:gd name="T5" fmla="*/ 3 h 346"/>
                  <a:gd name="T6" fmla="*/ 4 w 621"/>
                  <a:gd name="T7" fmla="*/ 5 h 346"/>
                  <a:gd name="T8" fmla="*/ 2 w 621"/>
                  <a:gd name="T9" fmla="*/ 8 h 346"/>
                  <a:gd name="T10" fmla="*/ 0 w 621"/>
                  <a:gd name="T11" fmla="*/ 18 h 346"/>
                  <a:gd name="T12" fmla="*/ 3 w 621"/>
                  <a:gd name="T13" fmla="*/ 28 h 346"/>
                  <a:gd name="T14" fmla="*/ 9 w 621"/>
                  <a:gd name="T15" fmla="*/ 39 h 346"/>
                  <a:gd name="T16" fmla="*/ 20 w 621"/>
                  <a:gd name="T17" fmla="*/ 53 h 346"/>
                  <a:gd name="T18" fmla="*/ 33 w 621"/>
                  <a:gd name="T19" fmla="*/ 66 h 346"/>
                  <a:gd name="T20" fmla="*/ 50 w 621"/>
                  <a:gd name="T21" fmla="*/ 79 h 346"/>
                  <a:gd name="T22" fmla="*/ 69 w 621"/>
                  <a:gd name="T23" fmla="*/ 92 h 346"/>
                  <a:gd name="T24" fmla="*/ 91 w 621"/>
                  <a:gd name="T25" fmla="*/ 105 h 346"/>
                  <a:gd name="T26" fmla="*/ 104 w 621"/>
                  <a:gd name="T27" fmla="*/ 111 h 346"/>
                  <a:gd name="T28" fmla="*/ 120 w 621"/>
                  <a:gd name="T29" fmla="*/ 119 h 346"/>
                  <a:gd name="T30" fmla="*/ 140 w 621"/>
                  <a:gd name="T31" fmla="*/ 130 h 346"/>
                  <a:gd name="T32" fmla="*/ 161 w 621"/>
                  <a:gd name="T33" fmla="*/ 140 h 346"/>
                  <a:gd name="T34" fmla="*/ 185 w 621"/>
                  <a:gd name="T35" fmla="*/ 150 h 346"/>
                  <a:gd name="T36" fmla="*/ 209 w 621"/>
                  <a:gd name="T37" fmla="*/ 162 h 346"/>
                  <a:gd name="T38" fmla="*/ 234 w 621"/>
                  <a:gd name="T39" fmla="*/ 173 h 346"/>
                  <a:gd name="T40" fmla="*/ 260 w 621"/>
                  <a:gd name="T41" fmla="*/ 184 h 346"/>
                  <a:gd name="T42" fmla="*/ 284 w 621"/>
                  <a:gd name="T43" fmla="*/ 194 h 346"/>
                  <a:gd name="T44" fmla="*/ 308 w 621"/>
                  <a:gd name="T45" fmla="*/ 203 h 346"/>
                  <a:gd name="T46" fmla="*/ 330 w 621"/>
                  <a:gd name="T47" fmla="*/ 211 h 346"/>
                  <a:gd name="T48" fmla="*/ 350 w 621"/>
                  <a:gd name="T49" fmla="*/ 217 h 346"/>
                  <a:gd name="T50" fmla="*/ 367 w 621"/>
                  <a:gd name="T51" fmla="*/ 221 h 346"/>
                  <a:gd name="T52" fmla="*/ 381 w 621"/>
                  <a:gd name="T53" fmla="*/ 223 h 346"/>
                  <a:gd name="T54" fmla="*/ 390 w 621"/>
                  <a:gd name="T55" fmla="*/ 222 h 346"/>
                  <a:gd name="T56" fmla="*/ 395 w 621"/>
                  <a:gd name="T57" fmla="*/ 218 h 346"/>
                  <a:gd name="T58" fmla="*/ 396 w 621"/>
                  <a:gd name="T59" fmla="*/ 216 h 346"/>
                  <a:gd name="T60" fmla="*/ 396 w 621"/>
                  <a:gd name="T61" fmla="*/ 215 h 346"/>
                  <a:gd name="T62" fmla="*/ 396 w 621"/>
                  <a:gd name="T63" fmla="*/ 213 h 346"/>
                  <a:gd name="T64" fmla="*/ 396 w 621"/>
                  <a:gd name="T65" fmla="*/ 211 h 346"/>
                  <a:gd name="T66" fmla="*/ 372 w 621"/>
                  <a:gd name="T67" fmla="*/ 199 h 346"/>
                  <a:gd name="T68" fmla="*/ 346 w 621"/>
                  <a:gd name="T69" fmla="*/ 188 h 346"/>
                  <a:gd name="T70" fmla="*/ 321 w 621"/>
                  <a:gd name="T71" fmla="*/ 177 h 346"/>
                  <a:gd name="T72" fmla="*/ 296 w 621"/>
                  <a:gd name="T73" fmla="*/ 166 h 346"/>
                  <a:gd name="T74" fmla="*/ 269 w 621"/>
                  <a:gd name="T75" fmla="*/ 155 h 346"/>
                  <a:gd name="T76" fmla="*/ 243 w 621"/>
                  <a:gd name="T77" fmla="*/ 145 h 346"/>
                  <a:gd name="T78" fmla="*/ 217 w 621"/>
                  <a:gd name="T79" fmla="*/ 135 h 346"/>
                  <a:gd name="T80" fmla="*/ 193 w 621"/>
                  <a:gd name="T81" fmla="*/ 124 h 346"/>
                  <a:gd name="T82" fmla="*/ 167 w 621"/>
                  <a:gd name="T83" fmla="*/ 112 h 346"/>
                  <a:gd name="T84" fmla="*/ 143 w 621"/>
                  <a:gd name="T85" fmla="*/ 100 h 346"/>
                  <a:gd name="T86" fmla="*/ 119 w 621"/>
                  <a:gd name="T87" fmla="*/ 86 h 346"/>
                  <a:gd name="T88" fmla="*/ 96 w 621"/>
                  <a:gd name="T89" fmla="*/ 73 h 346"/>
                  <a:gd name="T90" fmla="*/ 74 w 621"/>
                  <a:gd name="T91" fmla="*/ 56 h 346"/>
                  <a:gd name="T92" fmla="*/ 52 w 621"/>
                  <a:gd name="T93" fmla="*/ 39 h 346"/>
                  <a:gd name="T94" fmla="*/ 32 w 621"/>
                  <a:gd name="T95" fmla="*/ 21 h 346"/>
                  <a:gd name="T96" fmla="*/ 13 w 621"/>
                  <a:gd name="T97" fmla="*/ 0 h 34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621"/>
                  <a:gd name="T148" fmla="*/ 0 h 346"/>
                  <a:gd name="T149" fmla="*/ 621 w 621"/>
                  <a:gd name="T150" fmla="*/ 346 h 34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621" h="346">
                    <a:moveTo>
                      <a:pt x="21" y="0"/>
                    </a:moveTo>
                    <a:lnTo>
                      <a:pt x="14" y="2"/>
                    </a:lnTo>
                    <a:lnTo>
                      <a:pt x="10" y="5"/>
                    </a:lnTo>
                    <a:lnTo>
                      <a:pt x="6" y="8"/>
                    </a:lnTo>
                    <a:lnTo>
                      <a:pt x="3" y="13"/>
                    </a:lnTo>
                    <a:lnTo>
                      <a:pt x="0" y="28"/>
                    </a:lnTo>
                    <a:lnTo>
                      <a:pt x="5" y="44"/>
                    </a:lnTo>
                    <a:lnTo>
                      <a:pt x="14" y="61"/>
                    </a:lnTo>
                    <a:lnTo>
                      <a:pt x="31" y="82"/>
                    </a:lnTo>
                    <a:lnTo>
                      <a:pt x="51" y="102"/>
                    </a:lnTo>
                    <a:lnTo>
                      <a:pt x="79" y="122"/>
                    </a:lnTo>
                    <a:lnTo>
                      <a:pt x="108" y="143"/>
                    </a:lnTo>
                    <a:lnTo>
                      <a:pt x="142" y="163"/>
                    </a:lnTo>
                    <a:lnTo>
                      <a:pt x="163" y="172"/>
                    </a:lnTo>
                    <a:lnTo>
                      <a:pt x="188" y="185"/>
                    </a:lnTo>
                    <a:lnTo>
                      <a:pt x="219" y="201"/>
                    </a:lnTo>
                    <a:lnTo>
                      <a:pt x="253" y="217"/>
                    </a:lnTo>
                    <a:lnTo>
                      <a:pt x="290" y="233"/>
                    </a:lnTo>
                    <a:lnTo>
                      <a:pt x="328" y="251"/>
                    </a:lnTo>
                    <a:lnTo>
                      <a:pt x="367" y="269"/>
                    </a:lnTo>
                    <a:lnTo>
                      <a:pt x="407" y="285"/>
                    </a:lnTo>
                    <a:lnTo>
                      <a:pt x="446" y="301"/>
                    </a:lnTo>
                    <a:lnTo>
                      <a:pt x="483" y="315"/>
                    </a:lnTo>
                    <a:lnTo>
                      <a:pt x="518" y="327"/>
                    </a:lnTo>
                    <a:lnTo>
                      <a:pt x="549" y="336"/>
                    </a:lnTo>
                    <a:lnTo>
                      <a:pt x="575" y="343"/>
                    </a:lnTo>
                    <a:lnTo>
                      <a:pt x="597" y="346"/>
                    </a:lnTo>
                    <a:lnTo>
                      <a:pt x="612" y="344"/>
                    </a:lnTo>
                    <a:lnTo>
                      <a:pt x="620" y="338"/>
                    </a:lnTo>
                    <a:lnTo>
                      <a:pt x="621" y="335"/>
                    </a:lnTo>
                    <a:lnTo>
                      <a:pt x="621" y="333"/>
                    </a:lnTo>
                    <a:lnTo>
                      <a:pt x="621" y="330"/>
                    </a:lnTo>
                    <a:lnTo>
                      <a:pt x="621" y="328"/>
                    </a:lnTo>
                    <a:lnTo>
                      <a:pt x="583" y="309"/>
                    </a:lnTo>
                    <a:lnTo>
                      <a:pt x="542" y="291"/>
                    </a:lnTo>
                    <a:lnTo>
                      <a:pt x="504" y="275"/>
                    </a:lnTo>
                    <a:lnTo>
                      <a:pt x="464" y="258"/>
                    </a:lnTo>
                    <a:lnTo>
                      <a:pt x="422" y="241"/>
                    </a:lnTo>
                    <a:lnTo>
                      <a:pt x="381" y="225"/>
                    </a:lnTo>
                    <a:lnTo>
                      <a:pt x="341" y="209"/>
                    </a:lnTo>
                    <a:lnTo>
                      <a:pt x="303" y="192"/>
                    </a:lnTo>
                    <a:lnTo>
                      <a:pt x="262" y="174"/>
                    </a:lnTo>
                    <a:lnTo>
                      <a:pt x="224" y="155"/>
                    </a:lnTo>
                    <a:lnTo>
                      <a:pt x="187" y="134"/>
                    </a:lnTo>
                    <a:lnTo>
                      <a:pt x="151" y="113"/>
                    </a:lnTo>
                    <a:lnTo>
                      <a:pt x="116" y="87"/>
                    </a:lnTo>
                    <a:lnTo>
                      <a:pt x="82" y="61"/>
                    </a:lnTo>
                    <a:lnTo>
                      <a:pt x="50" y="32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5454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6" name="Freeform 118"/>
              <p:cNvSpPr>
                <a:spLocks noChangeAspect="1"/>
              </p:cNvSpPr>
              <p:nvPr/>
            </p:nvSpPr>
            <p:spPr bwMode="auto">
              <a:xfrm rot="10800000">
                <a:off x="7315" y="1951"/>
                <a:ext cx="308" cy="158"/>
              </a:xfrm>
              <a:custGeom>
                <a:avLst/>
                <a:gdLst>
                  <a:gd name="T0" fmla="*/ 116 w 484"/>
                  <a:gd name="T1" fmla="*/ 36 h 246"/>
                  <a:gd name="T2" fmla="*/ 96 w 484"/>
                  <a:gd name="T3" fmla="*/ 26 h 246"/>
                  <a:gd name="T4" fmla="*/ 76 w 484"/>
                  <a:gd name="T5" fmla="*/ 17 h 246"/>
                  <a:gd name="T6" fmla="*/ 55 w 484"/>
                  <a:gd name="T7" fmla="*/ 10 h 246"/>
                  <a:gd name="T8" fmla="*/ 37 w 484"/>
                  <a:gd name="T9" fmla="*/ 6 h 246"/>
                  <a:gd name="T10" fmla="*/ 22 w 484"/>
                  <a:gd name="T11" fmla="*/ 3 h 246"/>
                  <a:gd name="T12" fmla="*/ 9 w 484"/>
                  <a:gd name="T13" fmla="*/ 1 h 246"/>
                  <a:gd name="T14" fmla="*/ 2 w 484"/>
                  <a:gd name="T15" fmla="*/ 0 h 246"/>
                  <a:gd name="T16" fmla="*/ 0 w 484"/>
                  <a:gd name="T17" fmla="*/ 1 h 246"/>
                  <a:gd name="T18" fmla="*/ 10 w 484"/>
                  <a:gd name="T19" fmla="*/ 2 h 246"/>
                  <a:gd name="T20" fmla="*/ 22 w 484"/>
                  <a:gd name="T21" fmla="*/ 5 h 246"/>
                  <a:gd name="T22" fmla="*/ 35 w 484"/>
                  <a:gd name="T23" fmla="*/ 9 h 246"/>
                  <a:gd name="T24" fmla="*/ 50 w 484"/>
                  <a:gd name="T25" fmla="*/ 14 h 246"/>
                  <a:gd name="T26" fmla="*/ 66 w 484"/>
                  <a:gd name="T27" fmla="*/ 21 h 246"/>
                  <a:gd name="T28" fmla="*/ 82 w 484"/>
                  <a:gd name="T29" fmla="*/ 28 h 246"/>
                  <a:gd name="T30" fmla="*/ 98 w 484"/>
                  <a:gd name="T31" fmla="*/ 37 h 246"/>
                  <a:gd name="T32" fmla="*/ 116 w 484"/>
                  <a:gd name="T33" fmla="*/ 46 h 246"/>
                  <a:gd name="T34" fmla="*/ 123 w 484"/>
                  <a:gd name="T35" fmla="*/ 51 h 246"/>
                  <a:gd name="T36" fmla="*/ 133 w 484"/>
                  <a:gd name="T37" fmla="*/ 57 h 246"/>
                  <a:gd name="T38" fmla="*/ 144 w 484"/>
                  <a:gd name="T39" fmla="*/ 63 h 246"/>
                  <a:gd name="T40" fmla="*/ 158 w 484"/>
                  <a:gd name="T41" fmla="*/ 71 h 246"/>
                  <a:gd name="T42" fmla="*/ 173 w 484"/>
                  <a:gd name="T43" fmla="*/ 80 h 246"/>
                  <a:gd name="T44" fmla="*/ 188 w 484"/>
                  <a:gd name="T45" fmla="*/ 90 h 246"/>
                  <a:gd name="T46" fmla="*/ 205 w 484"/>
                  <a:gd name="T47" fmla="*/ 99 h 246"/>
                  <a:gd name="T48" fmla="*/ 221 w 484"/>
                  <a:gd name="T49" fmla="*/ 109 h 246"/>
                  <a:gd name="T50" fmla="*/ 237 w 484"/>
                  <a:gd name="T51" fmla="*/ 118 h 246"/>
                  <a:gd name="T52" fmla="*/ 253 w 484"/>
                  <a:gd name="T53" fmla="*/ 127 h 246"/>
                  <a:gd name="T54" fmla="*/ 267 w 484"/>
                  <a:gd name="T55" fmla="*/ 136 h 246"/>
                  <a:gd name="T56" fmla="*/ 279 w 484"/>
                  <a:gd name="T57" fmla="*/ 143 h 246"/>
                  <a:gd name="T58" fmla="*/ 291 w 484"/>
                  <a:gd name="T59" fmla="*/ 148 h 246"/>
                  <a:gd name="T60" fmla="*/ 299 w 484"/>
                  <a:gd name="T61" fmla="*/ 154 h 246"/>
                  <a:gd name="T62" fmla="*/ 305 w 484"/>
                  <a:gd name="T63" fmla="*/ 157 h 246"/>
                  <a:gd name="T64" fmla="*/ 308 w 484"/>
                  <a:gd name="T65" fmla="*/ 158 h 246"/>
                  <a:gd name="T66" fmla="*/ 295 w 484"/>
                  <a:gd name="T67" fmla="*/ 148 h 246"/>
                  <a:gd name="T68" fmla="*/ 282 w 484"/>
                  <a:gd name="T69" fmla="*/ 139 h 246"/>
                  <a:gd name="T70" fmla="*/ 267 w 484"/>
                  <a:gd name="T71" fmla="*/ 130 h 246"/>
                  <a:gd name="T72" fmla="*/ 253 w 484"/>
                  <a:gd name="T73" fmla="*/ 122 h 246"/>
                  <a:gd name="T74" fmla="*/ 240 w 484"/>
                  <a:gd name="T75" fmla="*/ 112 h 246"/>
                  <a:gd name="T76" fmla="*/ 225 w 484"/>
                  <a:gd name="T77" fmla="*/ 103 h 246"/>
                  <a:gd name="T78" fmla="*/ 212 w 484"/>
                  <a:gd name="T79" fmla="*/ 95 h 246"/>
                  <a:gd name="T80" fmla="*/ 199 w 484"/>
                  <a:gd name="T81" fmla="*/ 87 h 246"/>
                  <a:gd name="T82" fmla="*/ 186 w 484"/>
                  <a:gd name="T83" fmla="*/ 78 h 246"/>
                  <a:gd name="T84" fmla="*/ 174 w 484"/>
                  <a:gd name="T85" fmla="*/ 71 h 246"/>
                  <a:gd name="T86" fmla="*/ 163 w 484"/>
                  <a:gd name="T87" fmla="*/ 64 h 246"/>
                  <a:gd name="T88" fmla="*/ 151 w 484"/>
                  <a:gd name="T89" fmla="*/ 57 h 246"/>
                  <a:gd name="T90" fmla="*/ 141 w 484"/>
                  <a:gd name="T91" fmla="*/ 51 h 246"/>
                  <a:gd name="T92" fmla="*/ 132 w 484"/>
                  <a:gd name="T93" fmla="*/ 46 h 246"/>
                  <a:gd name="T94" fmla="*/ 124 w 484"/>
                  <a:gd name="T95" fmla="*/ 40 h 246"/>
                  <a:gd name="T96" fmla="*/ 116 w 484"/>
                  <a:gd name="T97" fmla="*/ 36 h 24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484"/>
                  <a:gd name="T148" fmla="*/ 0 h 246"/>
                  <a:gd name="T149" fmla="*/ 484 w 484"/>
                  <a:gd name="T150" fmla="*/ 246 h 24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484" h="246">
                    <a:moveTo>
                      <a:pt x="183" y="56"/>
                    </a:moveTo>
                    <a:lnTo>
                      <a:pt x="151" y="40"/>
                    </a:lnTo>
                    <a:lnTo>
                      <a:pt x="119" y="27"/>
                    </a:lnTo>
                    <a:lnTo>
                      <a:pt x="87" y="16"/>
                    </a:lnTo>
                    <a:lnTo>
                      <a:pt x="58" y="10"/>
                    </a:lnTo>
                    <a:lnTo>
                      <a:pt x="34" y="5"/>
                    </a:lnTo>
                    <a:lnTo>
                      <a:pt x="14" y="1"/>
                    </a:lnTo>
                    <a:lnTo>
                      <a:pt x="3" y="0"/>
                    </a:lnTo>
                    <a:lnTo>
                      <a:pt x="0" y="1"/>
                    </a:lnTo>
                    <a:lnTo>
                      <a:pt x="16" y="3"/>
                    </a:lnTo>
                    <a:lnTo>
                      <a:pt x="34" y="8"/>
                    </a:lnTo>
                    <a:lnTo>
                      <a:pt x="55" y="14"/>
                    </a:lnTo>
                    <a:lnTo>
                      <a:pt x="79" y="22"/>
                    </a:lnTo>
                    <a:lnTo>
                      <a:pt x="103" y="32"/>
                    </a:lnTo>
                    <a:lnTo>
                      <a:pt x="129" y="43"/>
                    </a:lnTo>
                    <a:lnTo>
                      <a:pt x="154" y="58"/>
                    </a:lnTo>
                    <a:lnTo>
                      <a:pt x="182" y="72"/>
                    </a:lnTo>
                    <a:lnTo>
                      <a:pt x="193" y="79"/>
                    </a:lnTo>
                    <a:lnTo>
                      <a:pt x="209" y="88"/>
                    </a:lnTo>
                    <a:lnTo>
                      <a:pt x="227" y="98"/>
                    </a:lnTo>
                    <a:lnTo>
                      <a:pt x="248" y="111"/>
                    </a:lnTo>
                    <a:lnTo>
                      <a:pt x="272" y="125"/>
                    </a:lnTo>
                    <a:lnTo>
                      <a:pt x="296" y="140"/>
                    </a:lnTo>
                    <a:lnTo>
                      <a:pt x="322" y="154"/>
                    </a:lnTo>
                    <a:lnTo>
                      <a:pt x="348" y="169"/>
                    </a:lnTo>
                    <a:lnTo>
                      <a:pt x="373" y="183"/>
                    </a:lnTo>
                    <a:lnTo>
                      <a:pt x="398" y="198"/>
                    </a:lnTo>
                    <a:lnTo>
                      <a:pt x="420" y="211"/>
                    </a:lnTo>
                    <a:lnTo>
                      <a:pt x="439" y="222"/>
                    </a:lnTo>
                    <a:lnTo>
                      <a:pt x="457" y="231"/>
                    </a:lnTo>
                    <a:lnTo>
                      <a:pt x="470" y="239"/>
                    </a:lnTo>
                    <a:lnTo>
                      <a:pt x="480" y="244"/>
                    </a:lnTo>
                    <a:lnTo>
                      <a:pt x="484" y="246"/>
                    </a:lnTo>
                    <a:lnTo>
                      <a:pt x="464" y="231"/>
                    </a:lnTo>
                    <a:lnTo>
                      <a:pt x="443" y="217"/>
                    </a:lnTo>
                    <a:lnTo>
                      <a:pt x="420" y="202"/>
                    </a:lnTo>
                    <a:lnTo>
                      <a:pt x="398" y="190"/>
                    </a:lnTo>
                    <a:lnTo>
                      <a:pt x="377" y="175"/>
                    </a:lnTo>
                    <a:lnTo>
                      <a:pt x="354" y="161"/>
                    </a:lnTo>
                    <a:lnTo>
                      <a:pt x="333" y="148"/>
                    </a:lnTo>
                    <a:lnTo>
                      <a:pt x="312" y="135"/>
                    </a:lnTo>
                    <a:lnTo>
                      <a:pt x="293" y="122"/>
                    </a:lnTo>
                    <a:lnTo>
                      <a:pt x="274" y="111"/>
                    </a:lnTo>
                    <a:lnTo>
                      <a:pt x="256" y="100"/>
                    </a:lnTo>
                    <a:lnTo>
                      <a:pt x="238" y="88"/>
                    </a:lnTo>
                    <a:lnTo>
                      <a:pt x="222" y="79"/>
                    </a:lnTo>
                    <a:lnTo>
                      <a:pt x="208" y="71"/>
                    </a:lnTo>
                    <a:lnTo>
                      <a:pt x="195" y="63"/>
                    </a:lnTo>
                    <a:lnTo>
                      <a:pt x="183" y="5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7" name="Freeform 119"/>
              <p:cNvSpPr>
                <a:spLocks noChangeAspect="1"/>
              </p:cNvSpPr>
              <p:nvPr/>
            </p:nvSpPr>
            <p:spPr bwMode="auto">
              <a:xfrm rot="10800000">
                <a:off x="6729" y="1551"/>
                <a:ext cx="260" cy="232"/>
              </a:xfrm>
              <a:custGeom>
                <a:avLst/>
                <a:gdLst>
                  <a:gd name="T0" fmla="*/ 1 w 408"/>
                  <a:gd name="T1" fmla="*/ 51 h 360"/>
                  <a:gd name="T2" fmla="*/ 0 w 408"/>
                  <a:gd name="T3" fmla="*/ 41 h 360"/>
                  <a:gd name="T4" fmla="*/ 4 w 408"/>
                  <a:gd name="T5" fmla="*/ 30 h 360"/>
                  <a:gd name="T6" fmla="*/ 11 w 408"/>
                  <a:gd name="T7" fmla="*/ 22 h 360"/>
                  <a:gd name="T8" fmla="*/ 22 w 408"/>
                  <a:gd name="T9" fmla="*/ 17 h 360"/>
                  <a:gd name="T10" fmla="*/ 96 w 408"/>
                  <a:gd name="T11" fmla="*/ 1 h 360"/>
                  <a:gd name="T12" fmla="*/ 102 w 408"/>
                  <a:gd name="T13" fmla="*/ 0 h 360"/>
                  <a:gd name="T14" fmla="*/ 109 w 408"/>
                  <a:gd name="T15" fmla="*/ 0 h 360"/>
                  <a:gd name="T16" fmla="*/ 116 w 408"/>
                  <a:gd name="T17" fmla="*/ 0 h 360"/>
                  <a:gd name="T18" fmla="*/ 124 w 408"/>
                  <a:gd name="T19" fmla="*/ 0 h 360"/>
                  <a:gd name="T20" fmla="*/ 131 w 408"/>
                  <a:gd name="T21" fmla="*/ 1 h 360"/>
                  <a:gd name="T22" fmla="*/ 139 w 408"/>
                  <a:gd name="T23" fmla="*/ 2 h 360"/>
                  <a:gd name="T24" fmla="*/ 146 w 408"/>
                  <a:gd name="T25" fmla="*/ 4 h 360"/>
                  <a:gd name="T26" fmla="*/ 152 w 408"/>
                  <a:gd name="T27" fmla="*/ 6 h 360"/>
                  <a:gd name="T28" fmla="*/ 235 w 408"/>
                  <a:gd name="T29" fmla="*/ 37 h 360"/>
                  <a:gd name="T30" fmla="*/ 245 w 408"/>
                  <a:gd name="T31" fmla="*/ 44 h 360"/>
                  <a:gd name="T32" fmla="*/ 254 w 408"/>
                  <a:gd name="T33" fmla="*/ 54 h 360"/>
                  <a:gd name="T34" fmla="*/ 259 w 408"/>
                  <a:gd name="T35" fmla="*/ 65 h 360"/>
                  <a:gd name="T36" fmla="*/ 260 w 408"/>
                  <a:gd name="T37" fmla="*/ 77 h 360"/>
                  <a:gd name="T38" fmla="*/ 252 w 408"/>
                  <a:gd name="T39" fmla="*/ 143 h 360"/>
                  <a:gd name="T40" fmla="*/ 249 w 408"/>
                  <a:gd name="T41" fmla="*/ 155 h 360"/>
                  <a:gd name="T42" fmla="*/ 243 w 408"/>
                  <a:gd name="T43" fmla="*/ 167 h 360"/>
                  <a:gd name="T44" fmla="*/ 235 w 408"/>
                  <a:gd name="T45" fmla="*/ 179 h 360"/>
                  <a:gd name="T46" fmla="*/ 226 w 408"/>
                  <a:gd name="T47" fmla="*/ 187 h 360"/>
                  <a:gd name="T48" fmla="*/ 171 w 408"/>
                  <a:gd name="T49" fmla="*/ 227 h 360"/>
                  <a:gd name="T50" fmla="*/ 166 w 408"/>
                  <a:gd name="T51" fmla="*/ 230 h 360"/>
                  <a:gd name="T52" fmla="*/ 161 w 408"/>
                  <a:gd name="T53" fmla="*/ 231 h 360"/>
                  <a:gd name="T54" fmla="*/ 154 w 408"/>
                  <a:gd name="T55" fmla="*/ 232 h 360"/>
                  <a:gd name="T56" fmla="*/ 148 w 408"/>
                  <a:gd name="T57" fmla="*/ 232 h 360"/>
                  <a:gd name="T58" fmla="*/ 142 w 408"/>
                  <a:gd name="T59" fmla="*/ 231 h 360"/>
                  <a:gd name="T60" fmla="*/ 136 w 408"/>
                  <a:gd name="T61" fmla="*/ 230 h 360"/>
                  <a:gd name="T62" fmla="*/ 129 w 408"/>
                  <a:gd name="T63" fmla="*/ 227 h 360"/>
                  <a:gd name="T64" fmla="*/ 124 w 408"/>
                  <a:gd name="T65" fmla="*/ 224 h 360"/>
                  <a:gd name="T66" fmla="*/ 55 w 408"/>
                  <a:gd name="T67" fmla="*/ 169 h 360"/>
                  <a:gd name="T68" fmla="*/ 50 w 408"/>
                  <a:gd name="T69" fmla="*/ 165 h 360"/>
                  <a:gd name="T70" fmla="*/ 45 w 408"/>
                  <a:gd name="T71" fmla="*/ 160 h 360"/>
                  <a:gd name="T72" fmla="*/ 41 w 408"/>
                  <a:gd name="T73" fmla="*/ 153 h 360"/>
                  <a:gd name="T74" fmla="*/ 36 w 408"/>
                  <a:gd name="T75" fmla="*/ 147 h 360"/>
                  <a:gd name="T76" fmla="*/ 32 w 408"/>
                  <a:gd name="T77" fmla="*/ 141 h 360"/>
                  <a:gd name="T78" fmla="*/ 29 w 408"/>
                  <a:gd name="T79" fmla="*/ 135 h 360"/>
                  <a:gd name="T80" fmla="*/ 26 w 408"/>
                  <a:gd name="T81" fmla="*/ 128 h 360"/>
                  <a:gd name="T82" fmla="*/ 24 w 408"/>
                  <a:gd name="T83" fmla="*/ 122 h 360"/>
                  <a:gd name="T84" fmla="*/ 1 w 408"/>
                  <a:gd name="T85" fmla="*/ 51 h 36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08"/>
                  <a:gd name="T130" fmla="*/ 0 h 360"/>
                  <a:gd name="T131" fmla="*/ 408 w 408"/>
                  <a:gd name="T132" fmla="*/ 360 h 36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08" h="360">
                    <a:moveTo>
                      <a:pt x="2" y="79"/>
                    </a:moveTo>
                    <a:lnTo>
                      <a:pt x="0" y="63"/>
                    </a:lnTo>
                    <a:lnTo>
                      <a:pt x="7" y="47"/>
                    </a:lnTo>
                    <a:lnTo>
                      <a:pt x="18" y="34"/>
                    </a:lnTo>
                    <a:lnTo>
                      <a:pt x="34" y="27"/>
                    </a:lnTo>
                    <a:lnTo>
                      <a:pt x="150" y="2"/>
                    </a:lnTo>
                    <a:lnTo>
                      <a:pt x="160" y="0"/>
                    </a:lnTo>
                    <a:lnTo>
                      <a:pt x="171" y="0"/>
                    </a:lnTo>
                    <a:lnTo>
                      <a:pt x="182" y="0"/>
                    </a:lnTo>
                    <a:lnTo>
                      <a:pt x="195" y="0"/>
                    </a:lnTo>
                    <a:lnTo>
                      <a:pt x="206" y="2"/>
                    </a:lnTo>
                    <a:lnTo>
                      <a:pt x="218" y="3"/>
                    </a:lnTo>
                    <a:lnTo>
                      <a:pt x="229" y="6"/>
                    </a:lnTo>
                    <a:lnTo>
                      <a:pt x="239" y="10"/>
                    </a:lnTo>
                    <a:lnTo>
                      <a:pt x="369" y="58"/>
                    </a:lnTo>
                    <a:lnTo>
                      <a:pt x="385" y="68"/>
                    </a:lnTo>
                    <a:lnTo>
                      <a:pt x="398" y="84"/>
                    </a:lnTo>
                    <a:lnTo>
                      <a:pt x="406" y="101"/>
                    </a:lnTo>
                    <a:lnTo>
                      <a:pt x="408" y="119"/>
                    </a:lnTo>
                    <a:lnTo>
                      <a:pt x="395" y="222"/>
                    </a:lnTo>
                    <a:lnTo>
                      <a:pt x="390" y="240"/>
                    </a:lnTo>
                    <a:lnTo>
                      <a:pt x="382" y="259"/>
                    </a:lnTo>
                    <a:lnTo>
                      <a:pt x="369" y="277"/>
                    </a:lnTo>
                    <a:lnTo>
                      <a:pt x="355" y="290"/>
                    </a:lnTo>
                    <a:lnTo>
                      <a:pt x="269" y="352"/>
                    </a:lnTo>
                    <a:lnTo>
                      <a:pt x="261" y="357"/>
                    </a:lnTo>
                    <a:lnTo>
                      <a:pt x="252" y="359"/>
                    </a:lnTo>
                    <a:lnTo>
                      <a:pt x="242" y="360"/>
                    </a:lnTo>
                    <a:lnTo>
                      <a:pt x="232" y="360"/>
                    </a:lnTo>
                    <a:lnTo>
                      <a:pt x="223" y="359"/>
                    </a:lnTo>
                    <a:lnTo>
                      <a:pt x="213" y="357"/>
                    </a:lnTo>
                    <a:lnTo>
                      <a:pt x="203" y="352"/>
                    </a:lnTo>
                    <a:lnTo>
                      <a:pt x="195" y="347"/>
                    </a:lnTo>
                    <a:lnTo>
                      <a:pt x="87" y="262"/>
                    </a:lnTo>
                    <a:lnTo>
                      <a:pt x="79" y="256"/>
                    </a:lnTo>
                    <a:lnTo>
                      <a:pt x="71" y="248"/>
                    </a:lnTo>
                    <a:lnTo>
                      <a:pt x="65" y="238"/>
                    </a:lnTo>
                    <a:lnTo>
                      <a:pt x="57" y="228"/>
                    </a:lnTo>
                    <a:lnTo>
                      <a:pt x="50" y="219"/>
                    </a:lnTo>
                    <a:lnTo>
                      <a:pt x="45" y="209"/>
                    </a:lnTo>
                    <a:lnTo>
                      <a:pt x="41" y="199"/>
                    </a:lnTo>
                    <a:lnTo>
                      <a:pt x="37" y="190"/>
                    </a:lnTo>
                    <a:lnTo>
                      <a:pt x="2" y="79"/>
                    </a:lnTo>
                    <a:close/>
                  </a:path>
                </a:pathLst>
              </a:custGeom>
              <a:solidFill>
                <a:srgbClr val="D11C2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8" name="Freeform 120"/>
              <p:cNvSpPr>
                <a:spLocks noChangeAspect="1"/>
              </p:cNvSpPr>
              <p:nvPr/>
            </p:nvSpPr>
            <p:spPr bwMode="auto">
              <a:xfrm rot="10800000">
                <a:off x="6724" y="1627"/>
                <a:ext cx="260" cy="138"/>
              </a:xfrm>
              <a:custGeom>
                <a:avLst/>
                <a:gdLst>
                  <a:gd name="T0" fmla="*/ 247 w 408"/>
                  <a:gd name="T1" fmla="*/ 124 h 214"/>
                  <a:gd name="T2" fmla="*/ 260 w 408"/>
                  <a:gd name="T3" fmla="*/ 84 h 214"/>
                  <a:gd name="T4" fmla="*/ 257 w 408"/>
                  <a:gd name="T5" fmla="*/ 80 h 214"/>
                  <a:gd name="T6" fmla="*/ 255 w 408"/>
                  <a:gd name="T7" fmla="*/ 75 h 214"/>
                  <a:gd name="T8" fmla="*/ 249 w 408"/>
                  <a:gd name="T9" fmla="*/ 72 h 214"/>
                  <a:gd name="T10" fmla="*/ 242 w 408"/>
                  <a:gd name="T11" fmla="*/ 66 h 214"/>
                  <a:gd name="T12" fmla="*/ 235 w 408"/>
                  <a:gd name="T13" fmla="*/ 62 h 214"/>
                  <a:gd name="T14" fmla="*/ 227 w 408"/>
                  <a:gd name="T15" fmla="*/ 58 h 214"/>
                  <a:gd name="T16" fmla="*/ 220 w 408"/>
                  <a:gd name="T17" fmla="*/ 55 h 214"/>
                  <a:gd name="T18" fmla="*/ 213 w 408"/>
                  <a:gd name="T19" fmla="*/ 52 h 214"/>
                  <a:gd name="T20" fmla="*/ 133 w 408"/>
                  <a:gd name="T21" fmla="*/ 17 h 214"/>
                  <a:gd name="T22" fmla="*/ 126 w 408"/>
                  <a:gd name="T23" fmla="*/ 14 h 214"/>
                  <a:gd name="T24" fmla="*/ 120 w 408"/>
                  <a:gd name="T25" fmla="*/ 12 h 214"/>
                  <a:gd name="T26" fmla="*/ 113 w 408"/>
                  <a:gd name="T27" fmla="*/ 9 h 214"/>
                  <a:gd name="T28" fmla="*/ 106 w 408"/>
                  <a:gd name="T29" fmla="*/ 7 h 214"/>
                  <a:gd name="T30" fmla="*/ 99 w 408"/>
                  <a:gd name="T31" fmla="*/ 5 h 214"/>
                  <a:gd name="T32" fmla="*/ 92 w 408"/>
                  <a:gd name="T33" fmla="*/ 4 h 214"/>
                  <a:gd name="T34" fmla="*/ 85 w 408"/>
                  <a:gd name="T35" fmla="*/ 3 h 214"/>
                  <a:gd name="T36" fmla="*/ 80 w 408"/>
                  <a:gd name="T37" fmla="*/ 3 h 214"/>
                  <a:gd name="T38" fmla="*/ 15 w 408"/>
                  <a:gd name="T39" fmla="*/ 0 h 214"/>
                  <a:gd name="T40" fmla="*/ 8 w 408"/>
                  <a:gd name="T41" fmla="*/ 0 h 214"/>
                  <a:gd name="T42" fmla="*/ 4 w 408"/>
                  <a:gd name="T43" fmla="*/ 2 h 214"/>
                  <a:gd name="T44" fmla="*/ 1 w 408"/>
                  <a:gd name="T45" fmla="*/ 5 h 214"/>
                  <a:gd name="T46" fmla="*/ 0 w 408"/>
                  <a:gd name="T47" fmla="*/ 9 h 214"/>
                  <a:gd name="T48" fmla="*/ 16 w 408"/>
                  <a:gd name="T49" fmla="*/ 17 h 214"/>
                  <a:gd name="T50" fmla="*/ 31 w 408"/>
                  <a:gd name="T51" fmla="*/ 25 h 214"/>
                  <a:gd name="T52" fmla="*/ 47 w 408"/>
                  <a:gd name="T53" fmla="*/ 33 h 214"/>
                  <a:gd name="T54" fmla="*/ 61 w 408"/>
                  <a:gd name="T55" fmla="*/ 41 h 214"/>
                  <a:gd name="T56" fmla="*/ 76 w 408"/>
                  <a:gd name="T57" fmla="*/ 49 h 214"/>
                  <a:gd name="T58" fmla="*/ 92 w 408"/>
                  <a:gd name="T59" fmla="*/ 57 h 214"/>
                  <a:gd name="T60" fmla="*/ 107 w 408"/>
                  <a:gd name="T61" fmla="*/ 64 h 214"/>
                  <a:gd name="T62" fmla="*/ 122 w 408"/>
                  <a:gd name="T63" fmla="*/ 73 h 214"/>
                  <a:gd name="T64" fmla="*/ 138 w 408"/>
                  <a:gd name="T65" fmla="*/ 81 h 214"/>
                  <a:gd name="T66" fmla="*/ 153 w 408"/>
                  <a:gd name="T67" fmla="*/ 89 h 214"/>
                  <a:gd name="T68" fmla="*/ 168 w 408"/>
                  <a:gd name="T69" fmla="*/ 97 h 214"/>
                  <a:gd name="T70" fmla="*/ 184 w 408"/>
                  <a:gd name="T71" fmla="*/ 106 h 214"/>
                  <a:gd name="T72" fmla="*/ 198 w 408"/>
                  <a:gd name="T73" fmla="*/ 113 h 214"/>
                  <a:gd name="T74" fmla="*/ 213 w 408"/>
                  <a:gd name="T75" fmla="*/ 121 h 214"/>
                  <a:gd name="T76" fmla="*/ 229 w 408"/>
                  <a:gd name="T77" fmla="*/ 130 h 214"/>
                  <a:gd name="T78" fmla="*/ 245 w 408"/>
                  <a:gd name="T79" fmla="*/ 138 h 214"/>
                  <a:gd name="T80" fmla="*/ 245 w 408"/>
                  <a:gd name="T81" fmla="*/ 135 h 214"/>
                  <a:gd name="T82" fmla="*/ 247 w 408"/>
                  <a:gd name="T83" fmla="*/ 131 h 214"/>
                  <a:gd name="T84" fmla="*/ 247 w 408"/>
                  <a:gd name="T85" fmla="*/ 128 h 214"/>
                  <a:gd name="T86" fmla="*/ 247 w 408"/>
                  <a:gd name="T87" fmla="*/ 124 h 214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408"/>
                  <a:gd name="T133" fmla="*/ 0 h 214"/>
                  <a:gd name="T134" fmla="*/ 408 w 408"/>
                  <a:gd name="T135" fmla="*/ 214 h 214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408" h="214">
                    <a:moveTo>
                      <a:pt x="388" y="193"/>
                    </a:moveTo>
                    <a:lnTo>
                      <a:pt x="408" y="130"/>
                    </a:lnTo>
                    <a:lnTo>
                      <a:pt x="404" y="124"/>
                    </a:lnTo>
                    <a:lnTo>
                      <a:pt x="400" y="117"/>
                    </a:lnTo>
                    <a:lnTo>
                      <a:pt x="390" y="111"/>
                    </a:lnTo>
                    <a:lnTo>
                      <a:pt x="380" y="103"/>
                    </a:lnTo>
                    <a:lnTo>
                      <a:pt x="369" y="96"/>
                    </a:lnTo>
                    <a:lnTo>
                      <a:pt x="356" y="90"/>
                    </a:lnTo>
                    <a:lnTo>
                      <a:pt x="345" y="85"/>
                    </a:lnTo>
                    <a:lnTo>
                      <a:pt x="335" y="80"/>
                    </a:lnTo>
                    <a:lnTo>
                      <a:pt x="208" y="26"/>
                    </a:lnTo>
                    <a:lnTo>
                      <a:pt x="198" y="21"/>
                    </a:lnTo>
                    <a:lnTo>
                      <a:pt x="189" y="18"/>
                    </a:lnTo>
                    <a:lnTo>
                      <a:pt x="178" y="14"/>
                    </a:lnTo>
                    <a:lnTo>
                      <a:pt x="166" y="11"/>
                    </a:lnTo>
                    <a:lnTo>
                      <a:pt x="155" y="8"/>
                    </a:lnTo>
                    <a:lnTo>
                      <a:pt x="144" y="6"/>
                    </a:lnTo>
                    <a:lnTo>
                      <a:pt x="134" y="5"/>
                    </a:lnTo>
                    <a:lnTo>
                      <a:pt x="126" y="5"/>
                    </a:lnTo>
                    <a:lnTo>
                      <a:pt x="23" y="0"/>
                    </a:lnTo>
                    <a:lnTo>
                      <a:pt x="13" y="0"/>
                    </a:lnTo>
                    <a:lnTo>
                      <a:pt x="7" y="3"/>
                    </a:lnTo>
                    <a:lnTo>
                      <a:pt x="2" y="8"/>
                    </a:lnTo>
                    <a:lnTo>
                      <a:pt x="0" y="14"/>
                    </a:lnTo>
                    <a:lnTo>
                      <a:pt x="25" y="27"/>
                    </a:lnTo>
                    <a:lnTo>
                      <a:pt x="49" y="39"/>
                    </a:lnTo>
                    <a:lnTo>
                      <a:pt x="73" y="51"/>
                    </a:lnTo>
                    <a:lnTo>
                      <a:pt x="95" y="63"/>
                    </a:lnTo>
                    <a:lnTo>
                      <a:pt x="120" y="76"/>
                    </a:lnTo>
                    <a:lnTo>
                      <a:pt x="144" y="88"/>
                    </a:lnTo>
                    <a:lnTo>
                      <a:pt x="168" y="100"/>
                    </a:lnTo>
                    <a:lnTo>
                      <a:pt x="192" y="113"/>
                    </a:lnTo>
                    <a:lnTo>
                      <a:pt x="216" y="125"/>
                    </a:lnTo>
                    <a:lnTo>
                      <a:pt x="240" y="138"/>
                    </a:lnTo>
                    <a:lnTo>
                      <a:pt x="264" y="151"/>
                    </a:lnTo>
                    <a:lnTo>
                      <a:pt x="289" y="164"/>
                    </a:lnTo>
                    <a:lnTo>
                      <a:pt x="311" y="175"/>
                    </a:lnTo>
                    <a:lnTo>
                      <a:pt x="335" y="188"/>
                    </a:lnTo>
                    <a:lnTo>
                      <a:pt x="359" y="201"/>
                    </a:lnTo>
                    <a:lnTo>
                      <a:pt x="384" y="214"/>
                    </a:lnTo>
                    <a:lnTo>
                      <a:pt x="385" y="209"/>
                    </a:lnTo>
                    <a:lnTo>
                      <a:pt x="388" y="203"/>
                    </a:lnTo>
                    <a:lnTo>
                      <a:pt x="388" y="198"/>
                    </a:lnTo>
                    <a:lnTo>
                      <a:pt x="388" y="193"/>
                    </a:lnTo>
                    <a:close/>
                  </a:path>
                </a:pathLst>
              </a:custGeom>
              <a:solidFill>
                <a:srgbClr val="A8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9" name="Freeform 121"/>
              <p:cNvSpPr>
                <a:spLocks noChangeAspect="1"/>
              </p:cNvSpPr>
              <p:nvPr/>
            </p:nvSpPr>
            <p:spPr bwMode="auto">
              <a:xfrm rot="10800000">
                <a:off x="6738" y="1573"/>
                <a:ext cx="242" cy="194"/>
              </a:xfrm>
              <a:custGeom>
                <a:avLst/>
                <a:gdLst>
                  <a:gd name="T0" fmla="*/ 0 w 380"/>
                  <a:gd name="T1" fmla="*/ 0 h 287"/>
                  <a:gd name="T2" fmla="*/ 0 w 380"/>
                  <a:gd name="T3" fmla="*/ 2 h 287"/>
                  <a:gd name="T4" fmla="*/ 1 w 380"/>
                  <a:gd name="T5" fmla="*/ 3 h 287"/>
                  <a:gd name="T6" fmla="*/ 2 w 380"/>
                  <a:gd name="T7" fmla="*/ 5 h 287"/>
                  <a:gd name="T8" fmla="*/ 4 w 380"/>
                  <a:gd name="T9" fmla="*/ 7 h 287"/>
                  <a:gd name="T10" fmla="*/ 30 w 380"/>
                  <a:gd name="T11" fmla="*/ 54 h 287"/>
                  <a:gd name="T12" fmla="*/ 34 w 380"/>
                  <a:gd name="T13" fmla="*/ 58 h 287"/>
                  <a:gd name="T14" fmla="*/ 39 w 380"/>
                  <a:gd name="T15" fmla="*/ 65 h 287"/>
                  <a:gd name="T16" fmla="*/ 45 w 380"/>
                  <a:gd name="T17" fmla="*/ 74 h 287"/>
                  <a:gd name="T18" fmla="*/ 52 w 380"/>
                  <a:gd name="T19" fmla="*/ 82 h 287"/>
                  <a:gd name="T20" fmla="*/ 60 w 380"/>
                  <a:gd name="T21" fmla="*/ 91 h 287"/>
                  <a:gd name="T22" fmla="*/ 67 w 380"/>
                  <a:gd name="T23" fmla="*/ 100 h 287"/>
                  <a:gd name="T24" fmla="*/ 73 w 380"/>
                  <a:gd name="T25" fmla="*/ 107 h 287"/>
                  <a:gd name="T26" fmla="*/ 79 w 380"/>
                  <a:gd name="T27" fmla="*/ 111 h 287"/>
                  <a:gd name="T28" fmla="*/ 174 w 380"/>
                  <a:gd name="T29" fmla="*/ 184 h 287"/>
                  <a:gd name="T30" fmla="*/ 180 w 380"/>
                  <a:gd name="T31" fmla="*/ 186 h 287"/>
                  <a:gd name="T32" fmla="*/ 186 w 380"/>
                  <a:gd name="T33" fmla="*/ 185 h 287"/>
                  <a:gd name="T34" fmla="*/ 192 w 380"/>
                  <a:gd name="T35" fmla="*/ 182 h 287"/>
                  <a:gd name="T36" fmla="*/ 198 w 380"/>
                  <a:gd name="T37" fmla="*/ 178 h 287"/>
                  <a:gd name="T38" fmla="*/ 203 w 380"/>
                  <a:gd name="T39" fmla="*/ 173 h 287"/>
                  <a:gd name="T40" fmla="*/ 210 w 380"/>
                  <a:gd name="T41" fmla="*/ 168 h 287"/>
                  <a:gd name="T42" fmla="*/ 213 w 380"/>
                  <a:gd name="T43" fmla="*/ 165 h 287"/>
                  <a:gd name="T44" fmla="*/ 218 w 380"/>
                  <a:gd name="T45" fmla="*/ 163 h 287"/>
                  <a:gd name="T46" fmla="*/ 228 w 380"/>
                  <a:gd name="T47" fmla="*/ 150 h 287"/>
                  <a:gd name="T48" fmla="*/ 232 w 380"/>
                  <a:gd name="T49" fmla="*/ 146 h 287"/>
                  <a:gd name="T50" fmla="*/ 236 w 380"/>
                  <a:gd name="T51" fmla="*/ 139 h 287"/>
                  <a:gd name="T52" fmla="*/ 240 w 380"/>
                  <a:gd name="T53" fmla="*/ 132 h 287"/>
                  <a:gd name="T54" fmla="*/ 242 w 380"/>
                  <a:gd name="T55" fmla="*/ 128 h 287"/>
                  <a:gd name="T56" fmla="*/ 227 w 380"/>
                  <a:gd name="T57" fmla="*/ 120 h 287"/>
                  <a:gd name="T58" fmla="*/ 211 w 380"/>
                  <a:gd name="T59" fmla="*/ 111 h 287"/>
                  <a:gd name="T60" fmla="*/ 197 w 380"/>
                  <a:gd name="T61" fmla="*/ 103 h 287"/>
                  <a:gd name="T62" fmla="*/ 182 w 380"/>
                  <a:gd name="T63" fmla="*/ 96 h 287"/>
                  <a:gd name="T64" fmla="*/ 166 w 380"/>
                  <a:gd name="T65" fmla="*/ 87 h 287"/>
                  <a:gd name="T66" fmla="*/ 151 w 380"/>
                  <a:gd name="T67" fmla="*/ 79 h 287"/>
                  <a:gd name="T68" fmla="*/ 136 w 380"/>
                  <a:gd name="T69" fmla="*/ 71 h 287"/>
                  <a:gd name="T70" fmla="*/ 121 w 380"/>
                  <a:gd name="T71" fmla="*/ 64 h 287"/>
                  <a:gd name="T72" fmla="*/ 106 w 380"/>
                  <a:gd name="T73" fmla="*/ 55 h 287"/>
                  <a:gd name="T74" fmla="*/ 92 w 380"/>
                  <a:gd name="T75" fmla="*/ 47 h 287"/>
                  <a:gd name="T76" fmla="*/ 76 w 380"/>
                  <a:gd name="T77" fmla="*/ 40 h 287"/>
                  <a:gd name="T78" fmla="*/ 61 w 380"/>
                  <a:gd name="T79" fmla="*/ 31 h 287"/>
                  <a:gd name="T80" fmla="*/ 45 w 380"/>
                  <a:gd name="T81" fmla="*/ 24 h 287"/>
                  <a:gd name="T82" fmla="*/ 31 w 380"/>
                  <a:gd name="T83" fmla="*/ 16 h 287"/>
                  <a:gd name="T84" fmla="*/ 15 w 380"/>
                  <a:gd name="T85" fmla="*/ 8 h 287"/>
                  <a:gd name="T86" fmla="*/ 0 w 380"/>
                  <a:gd name="T87" fmla="*/ 0 h 28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80"/>
                  <a:gd name="T133" fmla="*/ 0 h 287"/>
                  <a:gd name="T134" fmla="*/ 380 w 380"/>
                  <a:gd name="T135" fmla="*/ 287 h 287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80" h="287">
                    <a:moveTo>
                      <a:pt x="0" y="0"/>
                    </a:moveTo>
                    <a:lnTo>
                      <a:pt x="0" y="3"/>
                    </a:lnTo>
                    <a:lnTo>
                      <a:pt x="2" y="4"/>
                    </a:lnTo>
                    <a:lnTo>
                      <a:pt x="3" y="8"/>
                    </a:lnTo>
                    <a:lnTo>
                      <a:pt x="7" y="11"/>
                    </a:lnTo>
                    <a:lnTo>
                      <a:pt x="47" y="83"/>
                    </a:lnTo>
                    <a:lnTo>
                      <a:pt x="53" y="90"/>
                    </a:lnTo>
                    <a:lnTo>
                      <a:pt x="61" y="101"/>
                    </a:lnTo>
                    <a:lnTo>
                      <a:pt x="71" y="114"/>
                    </a:lnTo>
                    <a:lnTo>
                      <a:pt x="82" y="127"/>
                    </a:lnTo>
                    <a:lnTo>
                      <a:pt x="94" y="141"/>
                    </a:lnTo>
                    <a:lnTo>
                      <a:pt x="105" y="154"/>
                    </a:lnTo>
                    <a:lnTo>
                      <a:pt x="115" y="165"/>
                    </a:lnTo>
                    <a:lnTo>
                      <a:pt x="124" y="172"/>
                    </a:lnTo>
                    <a:lnTo>
                      <a:pt x="274" y="284"/>
                    </a:lnTo>
                    <a:lnTo>
                      <a:pt x="282" y="287"/>
                    </a:lnTo>
                    <a:lnTo>
                      <a:pt x="292" y="286"/>
                    </a:lnTo>
                    <a:lnTo>
                      <a:pt x="301" y="281"/>
                    </a:lnTo>
                    <a:lnTo>
                      <a:pt x="311" y="275"/>
                    </a:lnTo>
                    <a:lnTo>
                      <a:pt x="319" y="267"/>
                    </a:lnTo>
                    <a:lnTo>
                      <a:pt x="329" y="259"/>
                    </a:lnTo>
                    <a:lnTo>
                      <a:pt x="335" y="254"/>
                    </a:lnTo>
                    <a:lnTo>
                      <a:pt x="342" y="251"/>
                    </a:lnTo>
                    <a:lnTo>
                      <a:pt x="358" y="231"/>
                    </a:lnTo>
                    <a:lnTo>
                      <a:pt x="364" y="226"/>
                    </a:lnTo>
                    <a:lnTo>
                      <a:pt x="371" y="215"/>
                    </a:lnTo>
                    <a:lnTo>
                      <a:pt x="377" y="204"/>
                    </a:lnTo>
                    <a:lnTo>
                      <a:pt x="380" y="197"/>
                    </a:lnTo>
                    <a:lnTo>
                      <a:pt x="356" y="185"/>
                    </a:lnTo>
                    <a:lnTo>
                      <a:pt x="332" y="172"/>
                    </a:lnTo>
                    <a:lnTo>
                      <a:pt x="309" y="159"/>
                    </a:lnTo>
                    <a:lnTo>
                      <a:pt x="285" y="148"/>
                    </a:lnTo>
                    <a:lnTo>
                      <a:pt x="261" y="135"/>
                    </a:lnTo>
                    <a:lnTo>
                      <a:pt x="237" y="122"/>
                    </a:lnTo>
                    <a:lnTo>
                      <a:pt x="214" y="109"/>
                    </a:lnTo>
                    <a:lnTo>
                      <a:pt x="190" y="98"/>
                    </a:lnTo>
                    <a:lnTo>
                      <a:pt x="166" y="85"/>
                    </a:lnTo>
                    <a:lnTo>
                      <a:pt x="144" y="72"/>
                    </a:lnTo>
                    <a:lnTo>
                      <a:pt x="119" y="61"/>
                    </a:lnTo>
                    <a:lnTo>
                      <a:pt x="95" y="48"/>
                    </a:lnTo>
                    <a:lnTo>
                      <a:pt x="71" y="37"/>
                    </a:lnTo>
                    <a:lnTo>
                      <a:pt x="49" y="24"/>
                    </a:lnTo>
                    <a:lnTo>
                      <a:pt x="24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F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0" name="Freeform 122"/>
              <p:cNvSpPr>
                <a:spLocks noChangeAspect="1"/>
              </p:cNvSpPr>
              <p:nvPr/>
            </p:nvSpPr>
            <p:spPr bwMode="auto">
              <a:xfrm rot="10800000">
                <a:off x="7411" y="1969"/>
                <a:ext cx="42" cy="64"/>
              </a:xfrm>
              <a:custGeom>
                <a:avLst/>
                <a:gdLst>
                  <a:gd name="T0" fmla="*/ 18 w 64"/>
                  <a:gd name="T1" fmla="*/ 29 h 100"/>
                  <a:gd name="T2" fmla="*/ 23 w 64"/>
                  <a:gd name="T3" fmla="*/ 19 h 100"/>
                  <a:gd name="T4" fmla="*/ 28 w 64"/>
                  <a:gd name="T5" fmla="*/ 12 h 100"/>
                  <a:gd name="T6" fmla="*/ 35 w 64"/>
                  <a:gd name="T7" fmla="*/ 7 h 100"/>
                  <a:gd name="T8" fmla="*/ 42 w 64"/>
                  <a:gd name="T9" fmla="*/ 4 h 100"/>
                  <a:gd name="T10" fmla="*/ 41 w 64"/>
                  <a:gd name="T11" fmla="*/ 3 h 100"/>
                  <a:gd name="T12" fmla="*/ 41 w 64"/>
                  <a:gd name="T13" fmla="*/ 2 h 100"/>
                  <a:gd name="T14" fmla="*/ 40 w 64"/>
                  <a:gd name="T15" fmla="*/ 2 h 100"/>
                  <a:gd name="T16" fmla="*/ 39 w 64"/>
                  <a:gd name="T17" fmla="*/ 1 h 100"/>
                  <a:gd name="T18" fmla="*/ 35 w 64"/>
                  <a:gd name="T19" fmla="*/ 0 h 100"/>
                  <a:gd name="T20" fmla="*/ 30 w 64"/>
                  <a:gd name="T21" fmla="*/ 0 h 100"/>
                  <a:gd name="T22" fmla="*/ 26 w 64"/>
                  <a:gd name="T23" fmla="*/ 1 h 100"/>
                  <a:gd name="T24" fmla="*/ 22 w 64"/>
                  <a:gd name="T25" fmla="*/ 4 h 100"/>
                  <a:gd name="T26" fmla="*/ 18 w 64"/>
                  <a:gd name="T27" fmla="*/ 7 h 100"/>
                  <a:gd name="T28" fmla="*/ 14 w 64"/>
                  <a:gd name="T29" fmla="*/ 12 h 100"/>
                  <a:gd name="T30" fmla="*/ 9 w 64"/>
                  <a:gd name="T31" fmla="*/ 17 h 100"/>
                  <a:gd name="T32" fmla="*/ 6 w 64"/>
                  <a:gd name="T33" fmla="*/ 22 h 100"/>
                  <a:gd name="T34" fmla="*/ 1 w 64"/>
                  <a:gd name="T35" fmla="*/ 36 h 100"/>
                  <a:gd name="T36" fmla="*/ 0 w 64"/>
                  <a:gd name="T37" fmla="*/ 47 h 100"/>
                  <a:gd name="T38" fmla="*/ 2 w 64"/>
                  <a:gd name="T39" fmla="*/ 56 h 100"/>
                  <a:gd name="T40" fmla="*/ 9 w 64"/>
                  <a:gd name="T41" fmla="*/ 63 h 100"/>
                  <a:gd name="T42" fmla="*/ 9 w 64"/>
                  <a:gd name="T43" fmla="*/ 63 h 100"/>
                  <a:gd name="T44" fmla="*/ 11 w 64"/>
                  <a:gd name="T45" fmla="*/ 63 h 100"/>
                  <a:gd name="T46" fmla="*/ 11 w 64"/>
                  <a:gd name="T47" fmla="*/ 64 h 100"/>
                  <a:gd name="T48" fmla="*/ 12 w 64"/>
                  <a:gd name="T49" fmla="*/ 64 h 100"/>
                  <a:gd name="T50" fmla="*/ 11 w 64"/>
                  <a:gd name="T51" fmla="*/ 56 h 100"/>
                  <a:gd name="T52" fmla="*/ 11 w 64"/>
                  <a:gd name="T53" fmla="*/ 47 h 100"/>
                  <a:gd name="T54" fmla="*/ 14 w 64"/>
                  <a:gd name="T55" fmla="*/ 38 h 100"/>
                  <a:gd name="T56" fmla="*/ 18 w 64"/>
                  <a:gd name="T57" fmla="*/ 29 h 10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4"/>
                  <a:gd name="T88" fmla="*/ 0 h 100"/>
                  <a:gd name="T89" fmla="*/ 64 w 64"/>
                  <a:gd name="T90" fmla="*/ 100 h 10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4" h="100">
                    <a:moveTo>
                      <a:pt x="27" y="45"/>
                    </a:moveTo>
                    <a:lnTo>
                      <a:pt x="35" y="30"/>
                    </a:lnTo>
                    <a:lnTo>
                      <a:pt x="43" y="19"/>
                    </a:lnTo>
                    <a:lnTo>
                      <a:pt x="53" y="11"/>
                    </a:lnTo>
                    <a:lnTo>
                      <a:pt x="64" y="6"/>
                    </a:lnTo>
                    <a:lnTo>
                      <a:pt x="63" y="5"/>
                    </a:lnTo>
                    <a:lnTo>
                      <a:pt x="63" y="3"/>
                    </a:lnTo>
                    <a:lnTo>
                      <a:pt x="61" y="3"/>
                    </a:lnTo>
                    <a:lnTo>
                      <a:pt x="59" y="1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0" y="1"/>
                    </a:lnTo>
                    <a:lnTo>
                      <a:pt x="34" y="6"/>
                    </a:lnTo>
                    <a:lnTo>
                      <a:pt x="27" y="11"/>
                    </a:lnTo>
                    <a:lnTo>
                      <a:pt x="21" y="18"/>
                    </a:lnTo>
                    <a:lnTo>
                      <a:pt x="14" y="26"/>
                    </a:lnTo>
                    <a:lnTo>
                      <a:pt x="9" y="35"/>
                    </a:lnTo>
                    <a:lnTo>
                      <a:pt x="1" y="56"/>
                    </a:lnTo>
                    <a:lnTo>
                      <a:pt x="0" y="74"/>
                    </a:lnTo>
                    <a:lnTo>
                      <a:pt x="3" y="88"/>
                    </a:lnTo>
                    <a:lnTo>
                      <a:pt x="13" y="98"/>
                    </a:lnTo>
                    <a:lnTo>
                      <a:pt x="14" y="98"/>
                    </a:lnTo>
                    <a:lnTo>
                      <a:pt x="16" y="98"/>
                    </a:lnTo>
                    <a:lnTo>
                      <a:pt x="17" y="100"/>
                    </a:lnTo>
                    <a:lnTo>
                      <a:pt x="19" y="100"/>
                    </a:lnTo>
                    <a:lnTo>
                      <a:pt x="17" y="88"/>
                    </a:lnTo>
                    <a:lnTo>
                      <a:pt x="17" y="74"/>
                    </a:lnTo>
                    <a:lnTo>
                      <a:pt x="21" y="59"/>
                    </a:lnTo>
                    <a:lnTo>
                      <a:pt x="27" y="45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1" name="Freeform 123"/>
              <p:cNvSpPr>
                <a:spLocks noChangeAspect="1"/>
              </p:cNvSpPr>
              <p:nvPr/>
            </p:nvSpPr>
            <p:spPr bwMode="auto">
              <a:xfrm rot="10800000">
                <a:off x="7383" y="1956"/>
                <a:ext cx="41" cy="61"/>
              </a:xfrm>
              <a:custGeom>
                <a:avLst/>
                <a:gdLst>
                  <a:gd name="T0" fmla="*/ 17 w 63"/>
                  <a:gd name="T1" fmla="*/ 28 h 93"/>
                  <a:gd name="T2" fmla="*/ 22 w 63"/>
                  <a:gd name="T3" fmla="*/ 19 h 93"/>
                  <a:gd name="T4" fmla="*/ 29 w 63"/>
                  <a:gd name="T5" fmla="*/ 12 h 93"/>
                  <a:gd name="T6" fmla="*/ 34 w 63"/>
                  <a:gd name="T7" fmla="*/ 7 h 93"/>
                  <a:gd name="T8" fmla="*/ 41 w 63"/>
                  <a:gd name="T9" fmla="*/ 4 h 93"/>
                  <a:gd name="T10" fmla="*/ 40 w 63"/>
                  <a:gd name="T11" fmla="*/ 3 h 93"/>
                  <a:gd name="T12" fmla="*/ 40 w 63"/>
                  <a:gd name="T13" fmla="*/ 2 h 93"/>
                  <a:gd name="T14" fmla="*/ 39 w 63"/>
                  <a:gd name="T15" fmla="*/ 1 h 93"/>
                  <a:gd name="T16" fmla="*/ 38 w 63"/>
                  <a:gd name="T17" fmla="*/ 1 h 93"/>
                  <a:gd name="T18" fmla="*/ 34 w 63"/>
                  <a:gd name="T19" fmla="*/ 0 h 93"/>
                  <a:gd name="T20" fmla="*/ 29 w 63"/>
                  <a:gd name="T21" fmla="*/ 0 h 93"/>
                  <a:gd name="T22" fmla="*/ 25 w 63"/>
                  <a:gd name="T23" fmla="*/ 1 h 93"/>
                  <a:gd name="T24" fmla="*/ 21 w 63"/>
                  <a:gd name="T25" fmla="*/ 3 h 93"/>
                  <a:gd name="T26" fmla="*/ 17 w 63"/>
                  <a:gd name="T27" fmla="*/ 7 h 93"/>
                  <a:gd name="T28" fmla="*/ 13 w 63"/>
                  <a:gd name="T29" fmla="*/ 10 h 93"/>
                  <a:gd name="T30" fmla="*/ 8 w 63"/>
                  <a:gd name="T31" fmla="*/ 16 h 93"/>
                  <a:gd name="T32" fmla="*/ 5 w 63"/>
                  <a:gd name="T33" fmla="*/ 22 h 93"/>
                  <a:gd name="T34" fmla="*/ 1 w 63"/>
                  <a:gd name="T35" fmla="*/ 35 h 93"/>
                  <a:gd name="T36" fmla="*/ 0 w 63"/>
                  <a:gd name="T37" fmla="*/ 45 h 93"/>
                  <a:gd name="T38" fmla="*/ 3 w 63"/>
                  <a:gd name="T39" fmla="*/ 55 h 93"/>
                  <a:gd name="T40" fmla="*/ 8 w 63"/>
                  <a:gd name="T41" fmla="*/ 60 h 93"/>
                  <a:gd name="T42" fmla="*/ 10 w 63"/>
                  <a:gd name="T43" fmla="*/ 61 h 93"/>
                  <a:gd name="T44" fmla="*/ 12 w 63"/>
                  <a:gd name="T45" fmla="*/ 61 h 93"/>
                  <a:gd name="T46" fmla="*/ 13 w 63"/>
                  <a:gd name="T47" fmla="*/ 61 h 93"/>
                  <a:gd name="T48" fmla="*/ 14 w 63"/>
                  <a:gd name="T49" fmla="*/ 61 h 93"/>
                  <a:gd name="T50" fmla="*/ 12 w 63"/>
                  <a:gd name="T51" fmla="*/ 54 h 93"/>
                  <a:gd name="T52" fmla="*/ 12 w 63"/>
                  <a:gd name="T53" fmla="*/ 45 h 93"/>
                  <a:gd name="T54" fmla="*/ 13 w 63"/>
                  <a:gd name="T55" fmla="*/ 37 h 93"/>
                  <a:gd name="T56" fmla="*/ 17 w 63"/>
                  <a:gd name="T57" fmla="*/ 28 h 9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3"/>
                  <a:gd name="T88" fmla="*/ 0 h 93"/>
                  <a:gd name="T89" fmla="*/ 63 w 63"/>
                  <a:gd name="T90" fmla="*/ 93 h 93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3" h="93">
                    <a:moveTo>
                      <a:pt x="26" y="42"/>
                    </a:moveTo>
                    <a:lnTo>
                      <a:pt x="34" y="29"/>
                    </a:lnTo>
                    <a:lnTo>
                      <a:pt x="44" y="18"/>
                    </a:lnTo>
                    <a:lnTo>
                      <a:pt x="53" y="11"/>
                    </a:lnTo>
                    <a:lnTo>
                      <a:pt x="63" y="6"/>
                    </a:lnTo>
                    <a:lnTo>
                      <a:pt x="61" y="5"/>
                    </a:lnTo>
                    <a:lnTo>
                      <a:pt x="61" y="3"/>
                    </a:lnTo>
                    <a:lnTo>
                      <a:pt x="60" y="2"/>
                    </a:lnTo>
                    <a:lnTo>
                      <a:pt x="58" y="2"/>
                    </a:lnTo>
                    <a:lnTo>
                      <a:pt x="52" y="0"/>
                    </a:lnTo>
                    <a:lnTo>
                      <a:pt x="45" y="0"/>
                    </a:lnTo>
                    <a:lnTo>
                      <a:pt x="39" y="2"/>
                    </a:lnTo>
                    <a:lnTo>
                      <a:pt x="32" y="5"/>
                    </a:lnTo>
                    <a:lnTo>
                      <a:pt x="26" y="10"/>
                    </a:lnTo>
                    <a:lnTo>
                      <a:pt x="20" y="16"/>
                    </a:lnTo>
                    <a:lnTo>
                      <a:pt x="13" y="24"/>
                    </a:lnTo>
                    <a:lnTo>
                      <a:pt x="8" y="34"/>
                    </a:lnTo>
                    <a:lnTo>
                      <a:pt x="2" y="53"/>
                    </a:lnTo>
                    <a:lnTo>
                      <a:pt x="0" y="69"/>
                    </a:lnTo>
                    <a:lnTo>
                      <a:pt x="5" y="84"/>
                    </a:lnTo>
                    <a:lnTo>
                      <a:pt x="13" y="92"/>
                    </a:lnTo>
                    <a:lnTo>
                      <a:pt x="15" y="93"/>
                    </a:lnTo>
                    <a:lnTo>
                      <a:pt x="18" y="93"/>
                    </a:lnTo>
                    <a:lnTo>
                      <a:pt x="20" y="93"/>
                    </a:lnTo>
                    <a:lnTo>
                      <a:pt x="21" y="93"/>
                    </a:lnTo>
                    <a:lnTo>
                      <a:pt x="18" y="82"/>
                    </a:lnTo>
                    <a:lnTo>
                      <a:pt x="18" y="69"/>
                    </a:lnTo>
                    <a:lnTo>
                      <a:pt x="20" y="56"/>
                    </a:lnTo>
                    <a:lnTo>
                      <a:pt x="26" y="42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2" name="Freeform 124"/>
              <p:cNvSpPr>
                <a:spLocks noChangeAspect="1"/>
              </p:cNvSpPr>
              <p:nvPr/>
            </p:nvSpPr>
            <p:spPr bwMode="auto">
              <a:xfrm rot="10800000">
                <a:off x="7357" y="1943"/>
                <a:ext cx="37" cy="58"/>
              </a:xfrm>
              <a:custGeom>
                <a:avLst/>
                <a:gdLst>
                  <a:gd name="T0" fmla="*/ 15 w 60"/>
                  <a:gd name="T1" fmla="*/ 25 h 90"/>
                  <a:gd name="T2" fmla="*/ 19 w 60"/>
                  <a:gd name="T3" fmla="*/ 17 h 90"/>
                  <a:gd name="T4" fmla="*/ 25 w 60"/>
                  <a:gd name="T5" fmla="*/ 12 h 90"/>
                  <a:gd name="T6" fmla="*/ 31 w 60"/>
                  <a:gd name="T7" fmla="*/ 6 h 90"/>
                  <a:gd name="T8" fmla="*/ 37 w 60"/>
                  <a:gd name="T9" fmla="*/ 5 h 90"/>
                  <a:gd name="T10" fmla="*/ 36 w 60"/>
                  <a:gd name="T11" fmla="*/ 3 h 90"/>
                  <a:gd name="T12" fmla="*/ 36 w 60"/>
                  <a:gd name="T13" fmla="*/ 2 h 90"/>
                  <a:gd name="T14" fmla="*/ 35 w 60"/>
                  <a:gd name="T15" fmla="*/ 2 h 90"/>
                  <a:gd name="T16" fmla="*/ 34 w 60"/>
                  <a:gd name="T17" fmla="*/ 1 h 90"/>
                  <a:gd name="T18" fmla="*/ 30 w 60"/>
                  <a:gd name="T19" fmla="*/ 0 h 90"/>
                  <a:gd name="T20" fmla="*/ 27 w 60"/>
                  <a:gd name="T21" fmla="*/ 0 h 90"/>
                  <a:gd name="T22" fmla="*/ 23 w 60"/>
                  <a:gd name="T23" fmla="*/ 1 h 90"/>
                  <a:gd name="T24" fmla="*/ 19 w 60"/>
                  <a:gd name="T25" fmla="*/ 2 h 90"/>
                  <a:gd name="T26" fmla="*/ 15 w 60"/>
                  <a:gd name="T27" fmla="*/ 5 h 90"/>
                  <a:gd name="T28" fmla="*/ 11 w 60"/>
                  <a:gd name="T29" fmla="*/ 10 h 90"/>
                  <a:gd name="T30" fmla="*/ 7 w 60"/>
                  <a:gd name="T31" fmla="*/ 15 h 90"/>
                  <a:gd name="T32" fmla="*/ 4 w 60"/>
                  <a:gd name="T33" fmla="*/ 20 h 90"/>
                  <a:gd name="T34" fmla="*/ 0 w 60"/>
                  <a:gd name="T35" fmla="*/ 32 h 90"/>
                  <a:gd name="T36" fmla="*/ 0 w 60"/>
                  <a:gd name="T37" fmla="*/ 43 h 90"/>
                  <a:gd name="T38" fmla="*/ 2 w 60"/>
                  <a:gd name="T39" fmla="*/ 52 h 90"/>
                  <a:gd name="T40" fmla="*/ 8 w 60"/>
                  <a:gd name="T41" fmla="*/ 57 h 90"/>
                  <a:gd name="T42" fmla="*/ 9 w 60"/>
                  <a:gd name="T43" fmla="*/ 57 h 90"/>
                  <a:gd name="T44" fmla="*/ 10 w 60"/>
                  <a:gd name="T45" fmla="*/ 57 h 90"/>
                  <a:gd name="T46" fmla="*/ 11 w 60"/>
                  <a:gd name="T47" fmla="*/ 58 h 90"/>
                  <a:gd name="T48" fmla="*/ 12 w 60"/>
                  <a:gd name="T49" fmla="*/ 58 h 90"/>
                  <a:gd name="T50" fmla="*/ 11 w 60"/>
                  <a:gd name="T51" fmla="*/ 51 h 90"/>
                  <a:gd name="T52" fmla="*/ 11 w 60"/>
                  <a:gd name="T53" fmla="*/ 43 h 90"/>
                  <a:gd name="T54" fmla="*/ 12 w 60"/>
                  <a:gd name="T55" fmla="*/ 34 h 90"/>
                  <a:gd name="T56" fmla="*/ 15 w 60"/>
                  <a:gd name="T57" fmla="*/ 25 h 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"/>
                  <a:gd name="T88" fmla="*/ 0 h 90"/>
                  <a:gd name="T89" fmla="*/ 60 w 60"/>
                  <a:gd name="T90" fmla="*/ 90 h 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" h="90">
                    <a:moveTo>
                      <a:pt x="24" y="39"/>
                    </a:moveTo>
                    <a:lnTo>
                      <a:pt x="31" y="27"/>
                    </a:lnTo>
                    <a:lnTo>
                      <a:pt x="41" y="18"/>
                    </a:lnTo>
                    <a:lnTo>
                      <a:pt x="50" y="10"/>
                    </a:lnTo>
                    <a:lnTo>
                      <a:pt x="60" y="7"/>
                    </a:lnTo>
                    <a:lnTo>
                      <a:pt x="58" y="5"/>
                    </a:lnTo>
                    <a:lnTo>
                      <a:pt x="58" y="3"/>
                    </a:lnTo>
                    <a:lnTo>
                      <a:pt x="57" y="3"/>
                    </a:lnTo>
                    <a:lnTo>
                      <a:pt x="55" y="2"/>
                    </a:lnTo>
                    <a:lnTo>
                      <a:pt x="49" y="0"/>
                    </a:lnTo>
                    <a:lnTo>
                      <a:pt x="44" y="0"/>
                    </a:lnTo>
                    <a:lnTo>
                      <a:pt x="37" y="2"/>
                    </a:lnTo>
                    <a:lnTo>
                      <a:pt x="31" y="3"/>
                    </a:lnTo>
                    <a:lnTo>
                      <a:pt x="24" y="8"/>
                    </a:lnTo>
                    <a:lnTo>
                      <a:pt x="18" y="15"/>
                    </a:lnTo>
                    <a:lnTo>
                      <a:pt x="12" y="23"/>
                    </a:lnTo>
                    <a:lnTo>
                      <a:pt x="7" y="31"/>
                    </a:lnTo>
                    <a:lnTo>
                      <a:pt x="0" y="50"/>
                    </a:lnTo>
                    <a:lnTo>
                      <a:pt x="0" y="66"/>
                    </a:lnTo>
                    <a:lnTo>
                      <a:pt x="4" y="81"/>
                    </a:lnTo>
                    <a:lnTo>
                      <a:pt x="13" y="89"/>
                    </a:lnTo>
                    <a:lnTo>
                      <a:pt x="15" y="89"/>
                    </a:lnTo>
                    <a:lnTo>
                      <a:pt x="16" y="89"/>
                    </a:lnTo>
                    <a:lnTo>
                      <a:pt x="18" y="90"/>
                    </a:lnTo>
                    <a:lnTo>
                      <a:pt x="20" y="90"/>
                    </a:lnTo>
                    <a:lnTo>
                      <a:pt x="18" y="79"/>
                    </a:lnTo>
                    <a:lnTo>
                      <a:pt x="18" y="66"/>
                    </a:lnTo>
                    <a:lnTo>
                      <a:pt x="20" y="53"/>
                    </a:lnTo>
                    <a:lnTo>
                      <a:pt x="24" y="39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3" name="Freeform 125"/>
              <p:cNvSpPr>
                <a:spLocks noChangeAspect="1"/>
              </p:cNvSpPr>
              <p:nvPr/>
            </p:nvSpPr>
            <p:spPr bwMode="auto">
              <a:xfrm rot="10800000">
                <a:off x="7515" y="2019"/>
                <a:ext cx="45" cy="76"/>
              </a:xfrm>
              <a:custGeom>
                <a:avLst/>
                <a:gdLst>
                  <a:gd name="T0" fmla="*/ 18 w 71"/>
                  <a:gd name="T1" fmla="*/ 34 h 118"/>
                  <a:gd name="T2" fmla="*/ 25 w 71"/>
                  <a:gd name="T3" fmla="*/ 24 h 118"/>
                  <a:gd name="T4" fmla="*/ 30 w 71"/>
                  <a:gd name="T5" fmla="*/ 15 h 118"/>
                  <a:gd name="T6" fmla="*/ 38 w 71"/>
                  <a:gd name="T7" fmla="*/ 8 h 118"/>
                  <a:gd name="T8" fmla="*/ 45 w 71"/>
                  <a:gd name="T9" fmla="*/ 5 h 118"/>
                  <a:gd name="T10" fmla="*/ 45 w 71"/>
                  <a:gd name="T11" fmla="*/ 3 h 118"/>
                  <a:gd name="T12" fmla="*/ 44 w 71"/>
                  <a:gd name="T13" fmla="*/ 3 h 118"/>
                  <a:gd name="T14" fmla="*/ 43 w 71"/>
                  <a:gd name="T15" fmla="*/ 3 h 118"/>
                  <a:gd name="T16" fmla="*/ 42 w 71"/>
                  <a:gd name="T17" fmla="*/ 1 h 118"/>
                  <a:gd name="T18" fmla="*/ 38 w 71"/>
                  <a:gd name="T19" fmla="*/ 0 h 118"/>
                  <a:gd name="T20" fmla="*/ 34 w 71"/>
                  <a:gd name="T21" fmla="*/ 0 h 118"/>
                  <a:gd name="T22" fmla="*/ 30 w 71"/>
                  <a:gd name="T23" fmla="*/ 3 h 118"/>
                  <a:gd name="T24" fmla="*/ 25 w 71"/>
                  <a:gd name="T25" fmla="*/ 5 h 118"/>
                  <a:gd name="T26" fmla="*/ 20 w 71"/>
                  <a:gd name="T27" fmla="*/ 10 h 118"/>
                  <a:gd name="T28" fmla="*/ 15 w 71"/>
                  <a:gd name="T29" fmla="*/ 15 h 118"/>
                  <a:gd name="T30" fmla="*/ 11 w 71"/>
                  <a:gd name="T31" fmla="*/ 22 h 118"/>
                  <a:gd name="T32" fmla="*/ 7 w 71"/>
                  <a:gd name="T33" fmla="*/ 29 h 118"/>
                  <a:gd name="T34" fmla="*/ 2 w 71"/>
                  <a:gd name="T35" fmla="*/ 45 h 118"/>
                  <a:gd name="T36" fmla="*/ 0 w 71"/>
                  <a:gd name="T37" fmla="*/ 58 h 118"/>
                  <a:gd name="T38" fmla="*/ 2 w 71"/>
                  <a:gd name="T39" fmla="*/ 69 h 118"/>
                  <a:gd name="T40" fmla="*/ 7 w 71"/>
                  <a:gd name="T41" fmla="*/ 75 h 118"/>
                  <a:gd name="T42" fmla="*/ 8 w 71"/>
                  <a:gd name="T43" fmla="*/ 76 h 118"/>
                  <a:gd name="T44" fmla="*/ 10 w 71"/>
                  <a:gd name="T45" fmla="*/ 76 h 118"/>
                  <a:gd name="T46" fmla="*/ 10 w 71"/>
                  <a:gd name="T47" fmla="*/ 76 h 118"/>
                  <a:gd name="T48" fmla="*/ 11 w 71"/>
                  <a:gd name="T49" fmla="*/ 76 h 118"/>
                  <a:gd name="T50" fmla="*/ 10 w 71"/>
                  <a:gd name="T51" fmla="*/ 68 h 118"/>
                  <a:gd name="T52" fmla="*/ 11 w 71"/>
                  <a:gd name="T53" fmla="*/ 57 h 118"/>
                  <a:gd name="T54" fmla="*/ 15 w 71"/>
                  <a:gd name="T55" fmla="*/ 46 h 118"/>
                  <a:gd name="T56" fmla="*/ 18 w 71"/>
                  <a:gd name="T57" fmla="*/ 34 h 11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71"/>
                  <a:gd name="T88" fmla="*/ 0 h 118"/>
                  <a:gd name="T89" fmla="*/ 71 w 71"/>
                  <a:gd name="T90" fmla="*/ 118 h 118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71" h="118">
                    <a:moveTo>
                      <a:pt x="29" y="53"/>
                    </a:moveTo>
                    <a:lnTo>
                      <a:pt x="39" y="37"/>
                    </a:lnTo>
                    <a:lnTo>
                      <a:pt x="48" y="24"/>
                    </a:lnTo>
                    <a:lnTo>
                      <a:pt x="60" y="13"/>
                    </a:lnTo>
                    <a:lnTo>
                      <a:pt x="71" y="7"/>
                    </a:lnTo>
                    <a:lnTo>
                      <a:pt x="71" y="5"/>
                    </a:lnTo>
                    <a:lnTo>
                      <a:pt x="69" y="4"/>
                    </a:lnTo>
                    <a:lnTo>
                      <a:pt x="68" y="4"/>
                    </a:lnTo>
                    <a:lnTo>
                      <a:pt x="66" y="2"/>
                    </a:lnTo>
                    <a:lnTo>
                      <a:pt x="60" y="0"/>
                    </a:lnTo>
                    <a:lnTo>
                      <a:pt x="53" y="0"/>
                    </a:lnTo>
                    <a:lnTo>
                      <a:pt x="47" y="4"/>
                    </a:lnTo>
                    <a:lnTo>
                      <a:pt x="39" y="8"/>
                    </a:lnTo>
                    <a:lnTo>
                      <a:pt x="32" y="15"/>
                    </a:lnTo>
                    <a:lnTo>
                      <a:pt x="24" y="24"/>
                    </a:lnTo>
                    <a:lnTo>
                      <a:pt x="18" y="34"/>
                    </a:lnTo>
                    <a:lnTo>
                      <a:pt x="11" y="45"/>
                    </a:lnTo>
                    <a:lnTo>
                      <a:pt x="3" y="70"/>
                    </a:lnTo>
                    <a:lnTo>
                      <a:pt x="0" y="90"/>
                    </a:lnTo>
                    <a:lnTo>
                      <a:pt x="3" y="107"/>
                    </a:lnTo>
                    <a:lnTo>
                      <a:pt x="11" y="116"/>
                    </a:lnTo>
                    <a:lnTo>
                      <a:pt x="13" y="118"/>
                    </a:lnTo>
                    <a:lnTo>
                      <a:pt x="15" y="118"/>
                    </a:lnTo>
                    <a:lnTo>
                      <a:pt x="16" y="118"/>
                    </a:lnTo>
                    <a:lnTo>
                      <a:pt x="18" y="118"/>
                    </a:lnTo>
                    <a:lnTo>
                      <a:pt x="16" y="105"/>
                    </a:lnTo>
                    <a:lnTo>
                      <a:pt x="18" y="89"/>
                    </a:lnTo>
                    <a:lnTo>
                      <a:pt x="23" y="71"/>
                    </a:lnTo>
                    <a:lnTo>
                      <a:pt x="29" y="53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4" name="Freeform 126"/>
              <p:cNvSpPr>
                <a:spLocks noChangeAspect="1"/>
              </p:cNvSpPr>
              <p:nvPr/>
            </p:nvSpPr>
            <p:spPr bwMode="auto">
              <a:xfrm rot="10800000">
                <a:off x="7489" y="2008"/>
                <a:ext cx="44" cy="72"/>
              </a:xfrm>
              <a:custGeom>
                <a:avLst/>
                <a:gdLst>
                  <a:gd name="T0" fmla="*/ 18 w 69"/>
                  <a:gd name="T1" fmla="*/ 32 h 111"/>
                  <a:gd name="T2" fmla="*/ 24 w 69"/>
                  <a:gd name="T3" fmla="*/ 22 h 111"/>
                  <a:gd name="T4" fmla="*/ 31 w 69"/>
                  <a:gd name="T5" fmla="*/ 14 h 111"/>
                  <a:gd name="T6" fmla="*/ 37 w 69"/>
                  <a:gd name="T7" fmla="*/ 8 h 111"/>
                  <a:gd name="T8" fmla="*/ 44 w 69"/>
                  <a:gd name="T9" fmla="*/ 5 h 111"/>
                  <a:gd name="T10" fmla="*/ 43 w 69"/>
                  <a:gd name="T11" fmla="*/ 3 h 111"/>
                  <a:gd name="T12" fmla="*/ 43 w 69"/>
                  <a:gd name="T13" fmla="*/ 3 h 111"/>
                  <a:gd name="T14" fmla="*/ 42 w 69"/>
                  <a:gd name="T15" fmla="*/ 1 h 111"/>
                  <a:gd name="T16" fmla="*/ 41 w 69"/>
                  <a:gd name="T17" fmla="*/ 1 h 111"/>
                  <a:gd name="T18" fmla="*/ 37 w 69"/>
                  <a:gd name="T19" fmla="*/ 0 h 111"/>
                  <a:gd name="T20" fmla="*/ 33 w 69"/>
                  <a:gd name="T21" fmla="*/ 0 h 111"/>
                  <a:gd name="T22" fmla="*/ 29 w 69"/>
                  <a:gd name="T23" fmla="*/ 1 h 111"/>
                  <a:gd name="T24" fmla="*/ 24 w 69"/>
                  <a:gd name="T25" fmla="*/ 5 h 111"/>
                  <a:gd name="T26" fmla="*/ 19 w 69"/>
                  <a:gd name="T27" fmla="*/ 8 h 111"/>
                  <a:gd name="T28" fmla="*/ 15 w 69"/>
                  <a:gd name="T29" fmla="*/ 14 h 111"/>
                  <a:gd name="T30" fmla="*/ 11 w 69"/>
                  <a:gd name="T31" fmla="*/ 20 h 111"/>
                  <a:gd name="T32" fmla="*/ 7 w 69"/>
                  <a:gd name="T33" fmla="*/ 27 h 111"/>
                  <a:gd name="T34" fmla="*/ 2 w 69"/>
                  <a:gd name="T35" fmla="*/ 42 h 111"/>
                  <a:gd name="T36" fmla="*/ 0 w 69"/>
                  <a:gd name="T37" fmla="*/ 56 h 111"/>
                  <a:gd name="T38" fmla="*/ 2 w 69"/>
                  <a:gd name="T39" fmla="*/ 66 h 111"/>
                  <a:gd name="T40" fmla="*/ 7 w 69"/>
                  <a:gd name="T41" fmla="*/ 72 h 111"/>
                  <a:gd name="T42" fmla="*/ 8 w 69"/>
                  <a:gd name="T43" fmla="*/ 72 h 111"/>
                  <a:gd name="T44" fmla="*/ 9 w 69"/>
                  <a:gd name="T45" fmla="*/ 72 h 111"/>
                  <a:gd name="T46" fmla="*/ 11 w 69"/>
                  <a:gd name="T47" fmla="*/ 72 h 111"/>
                  <a:gd name="T48" fmla="*/ 12 w 69"/>
                  <a:gd name="T49" fmla="*/ 72 h 111"/>
                  <a:gd name="T50" fmla="*/ 11 w 69"/>
                  <a:gd name="T51" fmla="*/ 64 h 111"/>
                  <a:gd name="T52" fmla="*/ 11 w 69"/>
                  <a:gd name="T53" fmla="*/ 54 h 111"/>
                  <a:gd name="T54" fmla="*/ 14 w 69"/>
                  <a:gd name="T55" fmla="*/ 44 h 111"/>
                  <a:gd name="T56" fmla="*/ 18 w 69"/>
                  <a:gd name="T57" fmla="*/ 32 h 11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9"/>
                  <a:gd name="T88" fmla="*/ 0 h 111"/>
                  <a:gd name="T89" fmla="*/ 69 w 69"/>
                  <a:gd name="T90" fmla="*/ 111 h 11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9" h="111">
                    <a:moveTo>
                      <a:pt x="29" y="50"/>
                    </a:moveTo>
                    <a:lnTo>
                      <a:pt x="38" y="34"/>
                    </a:lnTo>
                    <a:lnTo>
                      <a:pt x="48" y="21"/>
                    </a:lnTo>
                    <a:lnTo>
                      <a:pt x="58" y="13"/>
                    </a:lnTo>
                    <a:lnTo>
                      <a:pt x="69" y="7"/>
                    </a:lnTo>
                    <a:lnTo>
                      <a:pt x="67" y="5"/>
                    </a:lnTo>
                    <a:lnTo>
                      <a:pt x="67" y="4"/>
                    </a:lnTo>
                    <a:lnTo>
                      <a:pt x="66" y="2"/>
                    </a:lnTo>
                    <a:lnTo>
                      <a:pt x="64" y="2"/>
                    </a:lnTo>
                    <a:lnTo>
                      <a:pt x="58" y="0"/>
                    </a:lnTo>
                    <a:lnTo>
                      <a:pt x="51" y="0"/>
                    </a:lnTo>
                    <a:lnTo>
                      <a:pt x="45" y="2"/>
                    </a:lnTo>
                    <a:lnTo>
                      <a:pt x="38" y="7"/>
                    </a:lnTo>
                    <a:lnTo>
                      <a:pt x="30" y="13"/>
                    </a:lnTo>
                    <a:lnTo>
                      <a:pt x="24" y="21"/>
                    </a:lnTo>
                    <a:lnTo>
                      <a:pt x="17" y="31"/>
                    </a:lnTo>
                    <a:lnTo>
                      <a:pt x="11" y="42"/>
                    </a:lnTo>
                    <a:lnTo>
                      <a:pt x="3" y="65"/>
                    </a:lnTo>
                    <a:lnTo>
                      <a:pt x="0" y="86"/>
                    </a:lnTo>
                    <a:lnTo>
                      <a:pt x="3" y="102"/>
                    </a:lnTo>
                    <a:lnTo>
                      <a:pt x="11" y="111"/>
                    </a:lnTo>
                    <a:lnTo>
                      <a:pt x="12" y="111"/>
                    </a:lnTo>
                    <a:lnTo>
                      <a:pt x="14" y="111"/>
                    </a:lnTo>
                    <a:lnTo>
                      <a:pt x="17" y="111"/>
                    </a:lnTo>
                    <a:lnTo>
                      <a:pt x="19" y="111"/>
                    </a:lnTo>
                    <a:lnTo>
                      <a:pt x="17" y="99"/>
                    </a:lnTo>
                    <a:lnTo>
                      <a:pt x="17" y="84"/>
                    </a:lnTo>
                    <a:lnTo>
                      <a:pt x="22" y="68"/>
                    </a:lnTo>
                    <a:lnTo>
                      <a:pt x="29" y="50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5" name="Freeform 127"/>
              <p:cNvSpPr>
                <a:spLocks noChangeAspect="1"/>
              </p:cNvSpPr>
              <p:nvPr/>
            </p:nvSpPr>
            <p:spPr bwMode="auto">
              <a:xfrm rot="10800000">
                <a:off x="7461" y="1994"/>
                <a:ext cx="44" cy="69"/>
              </a:xfrm>
              <a:custGeom>
                <a:avLst/>
                <a:gdLst>
                  <a:gd name="T0" fmla="*/ 18 w 69"/>
                  <a:gd name="T1" fmla="*/ 31 h 107"/>
                  <a:gd name="T2" fmla="*/ 24 w 69"/>
                  <a:gd name="T3" fmla="*/ 21 h 107"/>
                  <a:gd name="T4" fmla="*/ 30 w 69"/>
                  <a:gd name="T5" fmla="*/ 14 h 107"/>
                  <a:gd name="T6" fmla="*/ 37 w 69"/>
                  <a:gd name="T7" fmla="*/ 7 h 107"/>
                  <a:gd name="T8" fmla="*/ 44 w 69"/>
                  <a:gd name="T9" fmla="*/ 4 h 107"/>
                  <a:gd name="T10" fmla="*/ 43 w 69"/>
                  <a:gd name="T11" fmla="*/ 3 h 107"/>
                  <a:gd name="T12" fmla="*/ 42 w 69"/>
                  <a:gd name="T13" fmla="*/ 2 h 107"/>
                  <a:gd name="T14" fmla="*/ 41 w 69"/>
                  <a:gd name="T15" fmla="*/ 2 h 107"/>
                  <a:gd name="T16" fmla="*/ 40 w 69"/>
                  <a:gd name="T17" fmla="*/ 1 h 107"/>
                  <a:gd name="T18" fmla="*/ 37 w 69"/>
                  <a:gd name="T19" fmla="*/ 0 h 107"/>
                  <a:gd name="T20" fmla="*/ 33 w 69"/>
                  <a:gd name="T21" fmla="*/ 0 h 107"/>
                  <a:gd name="T22" fmla="*/ 29 w 69"/>
                  <a:gd name="T23" fmla="*/ 1 h 107"/>
                  <a:gd name="T24" fmla="*/ 24 w 69"/>
                  <a:gd name="T25" fmla="*/ 4 h 107"/>
                  <a:gd name="T26" fmla="*/ 20 w 69"/>
                  <a:gd name="T27" fmla="*/ 8 h 107"/>
                  <a:gd name="T28" fmla="*/ 15 w 69"/>
                  <a:gd name="T29" fmla="*/ 14 h 107"/>
                  <a:gd name="T30" fmla="*/ 11 w 69"/>
                  <a:gd name="T31" fmla="*/ 19 h 107"/>
                  <a:gd name="T32" fmla="*/ 7 w 69"/>
                  <a:gd name="T33" fmla="*/ 26 h 107"/>
                  <a:gd name="T34" fmla="*/ 2 w 69"/>
                  <a:gd name="T35" fmla="*/ 39 h 107"/>
                  <a:gd name="T36" fmla="*/ 0 w 69"/>
                  <a:gd name="T37" fmla="*/ 53 h 107"/>
                  <a:gd name="T38" fmla="*/ 2 w 69"/>
                  <a:gd name="T39" fmla="*/ 62 h 107"/>
                  <a:gd name="T40" fmla="*/ 8 w 69"/>
                  <a:gd name="T41" fmla="*/ 68 h 107"/>
                  <a:gd name="T42" fmla="*/ 10 w 69"/>
                  <a:gd name="T43" fmla="*/ 69 h 107"/>
                  <a:gd name="T44" fmla="*/ 10 w 69"/>
                  <a:gd name="T45" fmla="*/ 69 h 107"/>
                  <a:gd name="T46" fmla="*/ 11 w 69"/>
                  <a:gd name="T47" fmla="*/ 69 h 107"/>
                  <a:gd name="T48" fmla="*/ 12 w 69"/>
                  <a:gd name="T49" fmla="*/ 69 h 107"/>
                  <a:gd name="T50" fmla="*/ 11 w 69"/>
                  <a:gd name="T51" fmla="*/ 61 h 107"/>
                  <a:gd name="T52" fmla="*/ 11 w 69"/>
                  <a:gd name="T53" fmla="*/ 52 h 107"/>
                  <a:gd name="T54" fmla="*/ 15 w 69"/>
                  <a:gd name="T55" fmla="*/ 41 h 107"/>
                  <a:gd name="T56" fmla="*/ 18 w 69"/>
                  <a:gd name="T57" fmla="*/ 31 h 10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9"/>
                  <a:gd name="T88" fmla="*/ 0 h 107"/>
                  <a:gd name="T89" fmla="*/ 69 w 69"/>
                  <a:gd name="T90" fmla="*/ 107 h 10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9" h="107">
                    <a:moveTo>
                      <a:pt x="29" y="48"/>
                    </a:moveTo>
                    <a:lnTo>
                      <a:pt x="37" y="33"/>
                    </a:lnTo>
                    <a:lnTo>
                      <a:pt x="47" y="21"/>
                    </a:lnTo>
                    <a:lnTo>
                      <a:pt x="58" y="11"/>
                    </a:lnTo>
                    <a:lnTo>
                      <a:pt x="69" y="6"/>
                    </a:lnTo>
                    <a:lnTo>
                      <a:pt x="68" y="4"/>
                    </a:lnTo>
                    <a:lnTo>
                      <a:pt x="66" y="3"/>
                    </a:lnTo>
                    <a:lnTo>
                      <a:pt x="64" y="3"/>
                    </a:lnTo>
                    <a:lnTo>
                      <a:pt x="63" y="1"/>
                    </a:lnTo>
                    <a:lnTo>
                      <a:pt x="58" y="0"/>
                    </a:lnTo>
                    <a:lnTo>
                      <a:pt x="52" y="0"/>
                    </a:lnTo>
                    <a:lnTo>
                      <a:pt x="45" y="1"/>
                    </a:lnTo>
                    <a:lnTo>
                      <a:pt x="37" y="6"/>
                    </a:lnTo>
                    <a:lnTo>
                      <a:pt x="31" y="12"/>
                    </a:lnTo>
                    <a:lnTo>
                      <a:pt x="24" y="21"/>
                    </a:lnTo>
                    <a:lnTo>
                      <a:pt x="18" y="29"/>
                    </a:lnTo>
                    <a:lnTo>
                      <a:pt x="11" y="40"/>
                    </a:lnTo>
                    <a:lnTo>
                      <a:pt x="3" y="61"/>
                    </a:lnTo>
                    <a:lnTo>
                      <a:pt x="0" y="82"/>
                    </a:lnTo>
                    <a:lnTo>
                      <a:pt x="3" y="96"/>
                    </a:lnTo>
                    <a:lnTo>
                      <a:pt x="13" y="106"/>
                    </a:lnTo>
                    <a:lnTo>
                      <a:pt x="15" y="107"/>
                    </a:lnTo>
                    <a:lnTo>
                      <a:pt x="16" y="107"/>
                    </a:lnTo>
                    <a:lnTo>
                      <a:pt x="18" y="107"/>
                    </a:lnTo>
                    <a:lnTo>
                      <a:pt x="19" y="107"/>
                    </a:lnTo>
                    <a:lnTo>
                      <a:pt x="18" y="94"/>
                    </a:lnTo>
                    <a:lnTo>
                      <a:pt x="18" y="80"/>
                    </a:lnTo>
                    <a:lnTo>
                      <a:pt x="23" y="64"/>
                    </a:lnTo>
                    <a:lnTo>
                      <a:pt x="29" y="48"/>
                    </a:lnTo>
                    <a:close/>
                  </a:path>
                </a:pathLst>
              </a:custGeom>
              <a:solidFill>
                <a:srgbClr val="BFB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6" name="Freeform 128"/>
              <p:cNvSpPr>
                <a:spLocks noChangeAspect="1"/>
              </p:cNvSpPr>
              <p:nvPr/>
            </p:nvSpPr>
            <p:spPr bwMode="auto">
              <a:xfrm rot="10800000">
                <a:off x="7406" y="1959"/>
                <a:ext cx="37" cy="63"/>
              </a:xfrm>
              <a:custGeom>
                <a:avLst/>
                <a:gdLst>
                  <a:gd name="T0" fmla="*/ 13 w 58"/>
                  <a:gd name="T1" fmla="*/ 28 h 96"/>
                  <a:gd name="T2" fmla="*/ 19 w 58"/>
                  <a:gd name="T3" fmla="*/ 19 h 96"/>
                  <a:gd name="T4" fmla="*/ 24 w 58"/>
                  <a:gd name="T5" fmla="*/ 12 h 96"/>
                  <a:gd name="T6" fmla="*/ 29 w 58"/>
                  <a:gd name="T7" fmla="*/ 5 h 96"/>
                  <a:gd name="T8" fmla="*/ 37 w 58"/>
                  <a:gd name="T9" fmla="*/ 2 h 96"/>
                  <a:gd name="T10" fmla="*/ 36 w 58"/>
                  <a:gd name="T11" fmla="*/ 1 h 96"/>
                  <a:gd name="T12" fmla="*/ 36 w 58"/>
                  <a:gd name="T13" fmla="*/ 1 h 96"/>
                  <a:gd name="T14" fmla="*/ 34 w 58"/>
                  <a:gd name="T15" fmla="*/ 0 h 96"/>
                  <a:gd name="T16" fmla="*/ 34 w 58"/>
                  <a:gd name="T17" fmla="*/ 0 h 96"/>
                  <a:gd name="T18" fmla="*/ 34 w 58"/>
                  <a:gd name="T19" fmla="*/ 0 h 96"/>
                  <a:gd name="T20" fmla="*/ 34 w 58"/>
                  <a:gd name="T21" fmla="*/ 0 h 96"/>
                  <a:gd name="T22" fmla="*/ 34 w 58"/>
                  <a:gd name="T23" fmla="*/ 0 h 96"/>
                  <a:gd name="T24" fmla="*/ 34 w 58"/>
                  <a:gd name="T25" fmla="*/ 1 h 96"/>
                  <a:gd name="T26" fmla="*/ 27 w 58"/>
                  <a:gd name="T27" fmla="*/ 4 h 96"/>
                  <a:gd name="T28" fmla="*/ 21 w 58"/>
                  <a:gd name="T29" fmla="*/ 9 h 96"/>
                  <a:gd name="T30" fmla="*/ 16 w 58"/>
                  <a:gd name="T31" fmla="*/ 17 h 96"/>
                  <a:gd name="T32" fmla="*/ 11 w 58"/>
                  <a:gd name="T33" fmla="*/ 26 h 96"/>
                  <a:gd name="T34" fmla="*/ 7 w 58"/>
                  <a:gd name="T35" fmla="*/ 36 h 96"/>
                  <a:gd name="T36" fmla="*/ 5 w 58"/>
                  <a:gd name="T37" fmla="*/ 44 h 96"/>
                  <a:gd name="T38" fmla="*/ 5 w 58"/>
                  <a:gd name="T39" fmla="*/ 54 h 96"/>
                  <a:gd name="T40" fmla="*/ 6 w 58"/>
                  <a:gd name="T41" fmla="*/ 61 h 96"/>
                  <a:gd name="T42" fmla="*/ 5 w 58"/>
                  <a:gd name="T43" fmla="*/ 61 h 96"/>
                  <a:gd name="T44" fmla="*/ 4 w 58"/>
                  <a:gd name="T45" fmla="*/ 61 h 96"/>
                  <a:gd name="T46" fmla="*/ 3 w 58"/>
                  <a:gd name="T47" fmla="*/ 61 h 96"/>
                  <a:gd name="T48" fmla="*/ 2 w 58"/>
                  <a:gd name="T49" fmla="*/ 60 h 96"/>
                  <a:gd name="T50" fmla="*/ 1 w 58"/>
                  <a:gd name="T51" fmla="*/ 60 h 96"/>
                  <a:gd name="T52" fmla="*/ 1 w 58"/>
                  <a:gd name="T53" fmla="*/ 60 h 96"/>
                  <a:gd name="T54" fmla="*/ 1 w 58"/>
                  <a:gd name="T55" fmla="*/ 60 h 96"/>
                  <a:gd name="T56" fmla="*/ 0 w 58"/>
                  <a:gd name="T57" fmla="*/ 60 h 96"/>
                  <a:gd name="T58" fmla="*/ 1 w 58"/>
                  <a:gd name="T59" fmla="*/ 61 h 96"/>
                  <a:gd name="T60" fmla="*/ 2 w 58"/>
                  <a:gd name="T61" fmla="*/ 61 h 96"/>
                  <a:gd name="T62" fmla="*/ 3 w 58"/>
                  <a:gd name="T63" fmla="*/ 61 h 96"/>
                  <a:gd name="T64" fmla="*/ 4 w 58"/>
                  <a:gd name="T65" fmla="*/ 62 h 96"/>
                  <a:gd name="T66" fmla="*/ 5 w 58"/>
                  <a:gd name="T67" fmla="*/ 63 h 96"/>
                  <a:gd name="T68" fmla="*/ 6 w 58"/>
                  <a:gd name="T69" fmla="*/ 63 h 96"/>
                  <a:gd name="T70" fmla="*/ 8 w 58"/>
                  <a:gd name="T71" fmla="*/ 63 h 96"/>
                  <a:gd name="T72" fmla="*/ 9 w 58"/>
                  <a:gd name="T73" fmla="*/ 63 h 96"/>
                  <a:gd name="T74" fmla="*/ 7 w 58"/>
                  <a:gd name="T75" fmla="*/ 56 h 96"/>
                  <a:gd name="T76" fmla="*/ 7 w 58"/>
                  <a:gd name="T77" fmla="*/ 47 h 96"/>
                  <a:gd name="T78" fmla="*/ 9 w 58"/>
                  <a:gd name="T79" fmla="*/ 37 h 96"/>
                  <a:gd name="T80" fmla="*/ 13 w 58"/>
                  <a:gd name="T81" fmla="*/ 28 h 9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8"/>
                  <a:gd name="T124" fmla="*/ 0 h 96"/>
                  <a:gd name="T125" fmla="*/ 58 w 58"/>
                  <a:gd name="T126" fmla="*/ 96 h 9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8" h="96">
                    <a:moveTo>
                      <a:pt x="21" y="42"/>
                    </a:moveTo>
                    <a:lnTo>
                      <a:pt x="29" y="29"/>
                    </a:lnTo>
                    <a:lnTo>
                      <a:pt x="37" y="18"/>
                    </a:lnTo>
                    <a:lnTo>
                      <a:pt x="46" y="8"/>
                    </a:lnTo>
                    <a:lnTo>
                      <a:pt x="58" y="3"/>
                    </a:lnTo>
                    <a:lnTo>
                      <a:pt x="56" y="2"/>
                    </a:lnTo>
                    <a:lnTo>
                      <a:pt x="54" y="0"/>
                    </a:lnTo>
                    <a:lnTo>
                      <a:pt x="53" y="0"/>
                    </a:lnTo>
                    <a:lnTo>
                      <a:pt x="54" y="0"/>
                    </a:lnTo>
                    <a:lnTo>
                      <a:pt x="54" y="2"/>
                    </a:lnTo>
                    <a:lnTo>
                      <a:pt x="43" y="6"/>
                    </a:lnTo>
                    <a:lnTo>
                      <a:pt x="33" y="14"/>
                    </a:lnTo>
                    <a:lnTo>
                      <a:pt x="25" y="26"/>
                    </a:lnTo>
                    <a:lnTo>
                      <a:pt x="17" y="39"/>
                    </a:lnTo>
                    <a:lnTo>
                      <a:pt x="11" y="55"/>
                    </a:lnTo>
                    <a:lnTo>
                      <a:pt x="8" y="67"/>
                    </a:lnTo>
                    <a:lnTo>
                      <a:pt x="8" y="82"/>
                    </a:lnTo>
                    <a:lnTo>
                      <a:pt x="9" y="93"/>
                    </a:lnTo>
                    <a:lnTo>
                      <a:pt x="8" y="93"/>
                    </a:lnTo>
                    <a:lnTo>
                      <a:pt x="6" y="93"/>
                    </a:lnTo>
                    <a:lnTo>
                      <a:pt x="4" y="93"/>
                    </a:lnTo>
                    <a:lnTo>
                      <a:pt x="3" y="92"/>
                    </a:lnTo>
                    <a:lnTo>
                      <a:pt x="1" y="92"/>
                    </a:lnTo>
                    <a:lnTo>
                      <a:pt x="0" y="92"/>
                    </a:lnTo>
                    <a:lnTo>
                      <a:pt x="1" y="93"/>
                    </a:lnTo>
                    <a:lnTo>
                      <a:pt x="3" y="93"/>
                    </a:lnTo>
                    <a:lnTo>
                      <a:pt x="4" y="93"/>
                    </a:lnTo>
                    <a:lnTo>
                      <a:pt x="6" y="95"/>
                    </a:lnTo>
                    <a:lnTo>
                      <a:pt x="8" y="96"/>
                    </a:lnTo>
                    <a:lnTo>
                      <a:pt x="9" y="96"/>
                    </a:lnTo>
                    <a:lnTo>
                      <a:pt x="13" y="96"/>
                    </a:lnTo>
                    <a:lnTo>
                      <a:pt x="14" y="96"/>
                    </a:lnTo>
                    <a:lnTo>
                      <a:pt x="11" y="85"/>
                    </a:lnTo>
                    <a:lnTo>
                      <a:pt x="11" y="71"/>
                    </a:lnTo>
                    <a:lnTo>
                      <a:pt x="14" y="56"/>
                    </a:lnTo>
                    <a:lnTo>
                      <a:pt x="21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7" name="Freeform 129"/>
              <p:cNvSpPr>
                <a:spLocks noChangeAspect="1"/>
              </p:cNvSpPr>
              <p:nvPr/>
            </p:nvSpPr>
            <p:spPr bwMode="auto">
              <a:xfrm rot="10800000">
                <a:off x="7380" y="1948"/>
                <a:ext cx="36" cy="60"/>
              </a:xfrm>
              <a:custGeom>
                <a:avLst/>
                <a:gdLst>
                  <a:gd name="T0" fmla="*/ 11 w 54"/>
                  <a:gd name="T1" fmla="*/ 26 h 94"/>
                  <a:gd name="T2" fmla="*/ 17 w 54"/>
                  <a:gd name="T3" fmla="*/ 18 h 94"/>
                  <a:gd name="T4" fmla="*/ 23 w 54"/>
                  <a:gd name="T5" fmla="*/ 11 h 94"/>
                  <a:gd name="T6" fmla="*/ 30 w 54"/>
                  <a:gd name="T7" fmla="*/ 6 h 94"/>
                  <a:gd name="T8" fmla="*/ 36 w 54"/>
                  <a:gd name="T9" fmla="*/ 3 h 94"/>
                  <a:gd name="T10" fmla="*/ 35 w 54"/>
                  <a:gd name="T11" fmla="*/ 3 h 94"/>
                  <a:gd name="T12" fmla="*/ 35 w 54"/>
                  <a:gd name="T13" fmla="*/ 1 h 94"/>
                  <a:gd name="T14" fmla="*/ 34 w 54"/>
                  <a:gd name="T15" fmla="*/ 1 h 94"/>
                  <a:gd name="T16" fmla="*/ 33 w 54"/>
                  <a:gd name="T17" fmla="*/ 0 h 94"/>
                  <a:gd name="T18" fmla="*/ 33 w 54"/>
                  <a:gd name="T19" fmla="*/ 1 h 94"/>
                  <a:gd name="T20" fmla="*/ 34 w 54"/>
                  <a:gd name="T21" fmla="*/ 1 h 94"/>
                  <a:gd name="T22" fmla="*/ 34 w 54"/>
                  <a:gd name="T23" fmla="*/ 1 h 94"/>
                  <a:gd name="T24" fmla="*/ 34 w 54"/>
                  <a:gd name="T25" fmla="*/ 1 h 94"/>
                  <a:gd name="T26" fmla="*/ 28 w 54"/>
                  <a:gd name="T27" fmla="*/ 4 h 94"/>
                  <a:gd name="T28" fmla="*/ 21 w 54"/>
                  <a:gd name="T29" fmla="*/ 10 h 94"/>
                  <a:gd name="T30" fmla="*/ 15 w 54"/>
                  <a:gd name="T31" fmla="*/ 16 h 94"/>
                  <a:gd name="T32" fmla="*/ 9 w 54"/>
                  <a:gd name="T33" fmla="*/ 24 h 94"/>
                  <a:gd name="T34" fmla="*/ 5 w 54"/>
                  <a:gd name="T35" fmla="*/ 33 h 94"/>
                  <a:gd name="T36" fmla="*/ 4 w 54"/>
                  <a:gd name="T37" fmla="*/ 42 h 94"/>
                  <a:gd name="T38" fmla="*/ 4 w 54"/>
                  <a:gd name="T39" fmla="*/ 50 h 94"/>
                  <a:gd name="T40" fmla="*/ 6 w 54"/>
                  <a:gd name="T41" fmla="*/ 58 h 94"/>
                  <a:gd name="T42" fmla="*/ 5 w 54"/>
                  <a:gd name="T43" fmla="*/ 58 h 94"/>
                  <a:gd name="T44" fmla="*/ 4 w 54"/>
                  <a:gd name="T45" fmla="*/ 58 h 94"/>
                  <a:gd name="T46" fmla="*/ 2 w 54"/>
                  <a:gd name="T47" fmla="*/ 58 h 94"/>
                  <a:gd name="T48" fmla="*/ 1 w 54"/>
                  <a:gd name="T49" fmla="*/ 57 h 94"/>
                  <a:gd name="T50" fmla="*/ 0 w 54"/>
                  <a:gd name="T51" fmla="*/ 57 h 94"/>
                  <a:gd name="T52" fmla="*/ 0 w 54"/>
                  <a:gd name="T53" fmla="*/ 56 h 94"/>
                  <a:gd name="T54" fmla="*/ 0 w 54"/>
                  <a:gd name="T55" fmla="*/ 56 h 94"/>
                  <a:gd name="T56" fmla="*/ 0 w 54"/>
                  <a:gd name="T57" fmla="*/ 56 h 94"/>
                  <a:gd name="T58" fmla="*/ 1 w 54"/>
                  <a:gd name="T59" fmla="*/ 57 h 94"/>
                  <a:gd name="T60" fmla="*/ 2 w 54"/>
                  <a:gd name="T61" fmla="*/ 57 h 94"/>
                  <a:gd name="T62" fmla="*/ 2 w 54"/>
                  <a:gd name="T63" fmla="*/ 58 h 94"/>
                  <a:gd name="T64" fmla="*/ 3 w 54"/>
                  <a:gd name="T65" fmla="*/ 59 h 94"/>
                  <a:gd name="T66" fmla="*/ 4 w 54"/>
                  <a:gd name="T67" fmla="*/ 59 h 94"/>
                  <a:gd name="T68" fmla="*/ 6 w 54"/>
                  <a:gd name="T69" fmla="*/ 59 h 94"/>
                  <a:gd name="T70" fmla="*/ 7 w 54"/>
                  <a:gd name="T71" fmla="*/ 60 h 94"/>
                  <a:gd name="T72" fmla="*/ 9 w 54"/>
                  <a:gd name="T73" fmla="*/ 60 h 94"/>
                  <a:gd name="T74" fmla="*/ 6 w 54"/>
                  <a:gd name="T75" fmla="*/ 52 h 94"/>
                  <a:gd name="T76" fmla="*/ 6 w 54"/>
                  <a:gd name="T77" fmla="*/ 45 h 94"/>
                  <a:gd name="T78" fmla="*/ 7 w 54"/>
                  <a:gd name="T79" fmla="*/ 35 h 94"/>
                  <a:gd name="T80" fmla="*/ 11 w 54"/>
                  <a:gd name="T81" fmla="*/ 26 h 94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4"/>
                  <a:gd name="T124" fmla="*/ 0 h 94"/>
                  <a:gd name="T125" fmla="*/ 54 w 54"/>
                  <a:gd name="T126" fmla="*/ 94 h 94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4" h="94">
                    <a:moveTo>
                      <a:pt x="17" y="41"/>
                    </a:moveTo>
                    <a:lnTo>
                      <a:pt x="25" y="28"/>
                    </a:lnTo>
                    <a:lnTo>
                      <a:pt x="35" y="17"/>
                    </a:lnTo>
                    <a:lnTo>
                      <a:pt x="45" y="10"/>
                    </a:lnTo>
                    <a:lnTo>
                      <a:pt x="54" y="5"/>
                    </a:lnTo>
                    <a:lnTo>
                      <a:pt x="53" y="4"/>
                    </a:lnTo>
                    <a:lnTo>
                      <a:pt x="53" y="2"/>
                    </a:lnTo>
                    <a:lnTo>
                      <a:pt x="51" y="2"/>
                    </a:lnTo>
                    <a:lnTo>
                      <a:pt x="50" y="0"/>
                    </a:lnTo>
                    <a:lnTo>
                      <a:pt x="50" y="2"/>
                    </a:lnTo>
                    <a:lnTo>
                      <a:pt x="51" y="2"/>
                    </a:lnTo>
                    <a:lnTo>
                      <a:pt x="42" y="7"/>
                    </a:lnTo>
                    <a:lnTo>
                      <a:pt x="32" y="15"/>
                    </a:lnTo>
                    <a:lnTo>
                      <a:pt x="22" y="25"/>
                    </a:lnTo>
                    <a:lnTo>
                      <a:pt x="14" y="37"/>
                    </a:lnTo>
                    <a:lnTo>
                      <a:pt x="8" y="52"/>
                    </a:lnTo>
                    <a:lnTo>
                      <a:pt x="6" y="66"/>
                    </a:lnTo>
                    <a:lnTo>
                      <a:pt x="6" y="79"/>
                    </a:lnTo>
                    <a:lnTo>
                      <a:pt x="9" y="91"/>
                    </a:lnTo>
                    <a:lnTo>
                      <a:pt x="8" y="91"/>
                    </a:lnTo>
                    <a:lnTo>
                      <a:pt x="6" y="91"/>
                    </a:lnTo>
                    <a:lnTo>
                      <a:pt x="3" y="91"/>
                    </a:lnTo>
                    <a:lnTo>
                      <a:pt x="1" y="89"/>
                    </a:lnTo>
                    <a:lnTo>
                      <a:pt x="0" y="89"/>
                    </a:lnTo>
                    <a:lnTo>
                      <a:pt x="0" y="87"/>
                    </a:lnTo>
                    <a:lnTo>
                      <a:pt x="1" y="89"/>
                    </a:lnTo>
                    <a:lnTo>
                      <a:pt x="3" y="89"/>
                    </a:lnTo>
                    <a:lnTo>
                      <a:pt x="3" y="91"/>
                    </a:lnTo>
                    <a:lnTo>
                      <a:pt x="5" y="92"/>
                    </a:lnTo>
                    <a:lnTo>
                      <a:pt x="6" y="92"/>
                    </a:lnTo>
                    <a:lnTo>
                      <a:pt x="9" y="92"/>
                    </a:lnTo>
                    <a:lnTo>
                      <a:pt x="11" y="94"/>
                    </a:lnTo>
                    <a:lnTo>
                      <a:pt x="13" y="94"/>
                    </a:lnTo>
                    <a:lnTo>
                      <a:pt x="9" y="82"/>
                    </a:lnTo>
                    <a:lnTo>
                      <a:pt x="9" y="70"/>
                    </a:lnTo>
                    <a:lnTo>
                      <a:pt x="11" y="55"/>
                    </a:lnTo>
                    <a:lnTo>
                      <a:pt x="17" y="4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Freeform 130"/>
              <p:cNvSpPr>
                <a:spLocks noChangeAspect="1"/>
              </p:cNvSpPr>
              <p:nvPr/>
            </p:nvSpPr>
            <p:spPr bwMode="auto">
              <a:xfrm rot="10800000">
                <a:off x="7352" y="1936"/>
                <a:ext cx="35" cy="56"/>
              </a:xfrm>
              <a:custGeom>
                <a:avLst/>
                <a:gdLst>
                  <a:gd name="T0" fmla="*/ 12 w 53"/>
                  <a:gd name="T1" fmla="*/ 24 h 88"/>
                  <a:gd name="T2" fmla="*/ 17 w 53"/>
                  <a:gd name="T3" fmla="*/ 16 h 88"/>
                  <a:gd name="T4" fmla="*/ 22 w 53"/>
                  <a:gd name="T5" fmla="*/ 10 h 88"/>
                  <a:gd name="T6" fmla="*/ 29 w 53"/>
                  <a:gd name="T7" fmla="*/ 6 h 88"/>
                  <a:gd name="T8" fmla="*/ 35 w 53"/>
                  <a:gd name="T9" fmla="*/ 3 h 88"/>
                  <a:gd name="T10" fmla="*/ 34 w 53"/>
                  <a:gd name="T11" fmla="*/ 2 h 88"/>
                  <a:gd name="T12" fmla="*/ 34 w 53"/>
                  <a:gd name="T13" fmla="*/ 1 h 88"/>
                  <a:gd name="T14" fmla="*/ 33 w 53"/>
                  <a:gd name="T15" fmla="*/ 1 h 88"/>
                  <a:gd name="T16" fmla="*/ 32 w 53"/>
                  <a:gd name="T17" fmla="*/ 0 h 88"/>
                  <a:gd name="T18" fmla="*/ 33 w 53"/>
                  <a:gd name="T19" fmla="*/ 1 h 88"/>
                  <a:gd name="T20" fmla="*/ 33 w 53"/>
                  <a:gd name="T21" fmla="*/ 1 h 88"/>
                  <a:gd name="T22" fmla="*/ 33 w 53"/>
                  <a:gd name="T23" fmla="*/ 1 h 88"/>
                  <a:gd name="T24" fmla="*/ 33 w 53"/>
                  <a:gd name="T25" fmla="*/ 1 h 88"/>
                  <a:gd name="T26" fmla="*/ 26 w 53"/>
                  <a:gd name="T27" fmla="*/ 4 h 88"/>
                  <a:gd name="T28" fmla="*/ 20 w 53"/>
                  <a:gd name="T29" fmla="*/ 8 h 88"/>
                  <a:gd name="T30" fmla="*/ 15 w 53"/>
                  <a:gd name="T31" fmla="*/ 14 h 88"/>
                  <a:gd name="T32" fmla="*/ 10 w 53"/>
                  <a:gd name="T33" fmla="*/ 22 h 88"/>
                  <a:gd name="T34" fmla="*/ 7 w 53"/>
                  <a:gd name="T35" fmla="*/ 31 h 88"/>
                  <a:gd name="T36" fmla="*/ 5 w 53"/>
                  <a:gd name="T37" fmla="*/ 39 h 88"/>
                  <a:gd name="T38" fmla="*/ 5 w 53"/>
                  <a:gd name="T39" fmla="*/ 47 h 88"/>
                  <a:gd name="T40" fmla="*/ 7 w 53"/>
                  <a:gd name="T41" fmla="*/ 54 h 88"/>
                  <a:gd name="T42" fmla="*/ 5 w 53"/>
                  <a:gd name="T43" fmla="*/ 54 h 88"/>
                  <a:gd name="T44" fmla="*/ 5 w 53"/>
                  <a:gd name="T45" fmla="*/ 54 h 88"/>
                  <a:gd name="T46" fmla="*/ 3 w 53"/>
                  <a:gd name="T47" fmla="*/ 54 h 88"/>
                  <a:gd name="T48" fmla="*/ 2 w 53"/>
                  <a:gd name="T49" fmla="*/ 53 h 88"/>
                  <a:gd name="T50" fmla="*/ 1 w 53"/>
                  <a:gd name="T51" fmla="*/ 53 h 88"/>
                  <a:gd name="T52" fmla="*/ 1 w 53"/>
                  <a:gd name="T53" fmla="*/ 53 h 88"/>
                  <a:gd name="T54" fmla="*/ 1 w 53"/>
                  <a:gd name="T55" fmla="*/ 53 h 88"/>
                  <a:gd name="T56" fmla="*/ 0 w 53"/>
                  <a:gd name="T57" fmla="*/ 52 h 88"/>
                  <a:gd name="T58" fmla="*/ 1 w 53"/>
                  <a:gd name="T59" fmla="*/ 53 h 88"/>
                  <a:gd name="T60" fmla="*/ 2 w 53"/>
                  <a:gd name="T61" fmla="*/ 53 h 88"/>
                  <a:gd name="T62" fmla="*/ 3 w 53"/>
                  <a:gd name="T63" fmla="*/ 54 h 88"/>
                  <a:gd name="T64" fmla="*/ 5 w 53"/>
                  <a:gd name="T65" fmla="*/ 55 h 88"/>
                  <a:gd name="T66" fmla="*/ 5 w 53"/>
                  <a:gd name="T67" fmla="*/ 56 h 88"/>
                  <a:gd name="T68" fmla="*/ 7 w 53"/>
                  <a:gd name="T69" fmla="*/ 56 h 88"/>
                  <a:gd name="T70" fmla="*/ 7 w 53"/>
                  <a:gd name="T71" fmla="*/ 56 h 88"/>
                  <a:gd name="T72" fmla="*/ 9 w 53"/>
                  <a:gd name="T73" fmla="*/ 56 h 88"/>
                  <a:gd name="T74" fmla="*/ 7 w 53"/>
                  <a:gd name="T75" fmla="*/ 49 h 88"/>
                  <a:gd name="T76" fmla="*/ 7 w 53"/>
                  <a:gd name="T77" fmla="*/ 42 h 88"/>
                  <a:gd name="T78" fmla="*/ 9 w 53"/>
                  <a:gd name="T79" fmla="*/ 32 h 88"/>
                  <a:gd name="T80" fmla="*/ 12 w 53"/>
                  <a:gd name="T81" fmla="*/ 24 h 8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53"/>
                  <a:gd name="T124" fmla="*/ 0 h 88"/>
                  <a:gd name="T125" fmla="*/ 53 w 53"/>
                  <a:gd name="T126" fmla="*/ 88 h 8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53" h="88">
                    <a:moveTo>
                      <a:pt x="18" y="38"/>
                    </a:moveTo>
                    <a:lnTo>
                      <a:pt x="26" y="25"/>
                    </a:lnTo>
                    <a:lnTo>
                      <a:pt x="34" y="16"/>
                    </a:lnTo>
                    <a:lnTo>
                      <a:pt x="44" y="9"/>
                    </a:lnTo>
                    <a:lnTo>
                      <a:pt x="53" y="4"/>
                    </a:lnTo>
                    <a:lnTo>
                      <a:pt x="52" y="3"/>
                    </a:lnTo>
                    <a:lnTo>
                      <a:pt x="52" y="1"/>
                    </a:lnTo>
                    <a:lnTo>
                      <a:pt x="50" y="1"/>
                    </a:lnTo>
                    <a:lnTo>
                      <a:pt x="48" y="0"/>
                    </a:lnTo>
                    <a:lnTo>
                      <a:pt x="50" y="1"/>
                    </a:lnTo>
                    <a:lnTo>
                      <a:pt x="40" y="6"/>
                    </a:lnTo>
                    <a:lnTo>
                      <a:pt x="31" y="12"/>
                    </a:lnTo>
                    <a:lnTo>
                      <a:pt x="23" y="22"/>
                    </a:lnTo>
                    <a:lnTo>
                      <a:pt x="15" y="35"/>
                    </a:lnTo>
                    <a:lnTo>
                      <a:pt x="10" y="48"/>
                    </a:lnTo>
                    <a:lnTo>
                      <a:pt x="8" y="62"/>
                    </a:lnTo>
                    <a:lnTo>
                      <a:pt x="8" y="74"/>
                    </a:lnTo>
                    <a:lnTo>
                      <a:pt x="10" y="85"/>
                    </a:lnTo>
                    <a:lnTo>
                      <a:pt x="8" y="85"/>
                    </a:lnTo>
                    <a:lnTo>
                      <a:pt x="7" y="85"/>
                    </a:lnTo>
                    <a:lnTo>
                      <a:pt x="5" y="85"/>
                    </a:lnTo>
                    <a:lnTo>
                      <a:pt x="3" y="83"/>
                    </a:lnTo>
                    <a:lnTo>
                      <a:pt x="2" y="83"/>
                    </a:lnTo>
                    <a:lnTo>
                      <a:pt x="0" y="82"/>
                    </a:lnTo>
                    <a:lnTo>
                      <a:pt x="2" y="83"/>
                    </a:lnTo>
                    <a:lnTo>
                      <a:pt x="3" y="83"/>
                    </a:lnTo>
                    <a:lnTo>
                      <a:pt x="5" y="85"/>
                    </a:lnTo>
                    <a:lnTo>
                      <a:pt x="7" y="86"/>
                    </a:lnTo>
                    <a:lnTo>
                      <a:pt x="8" y="88"/>
                    </a:lnTo>
                    <a:lnTo>
                      <a:pt x="10" y="88"/>
                    </a:lnTo>
                    <a:lnTo>
                      <a:pt x="11" y="88"/>
                    </a:lnTo>
                    <a:lnTo>
                      <a:pt x="13" y="88"/>
                    </a:lnTo>
                    <a:lnTo>
                      <a:pt x="11" y="77"/>
                    </a:lnTo>
                    <a:lnTo>
                      <a:pt x="11" y="66"/>
                    </a:lnTo>
                    <a:lnTo>
                      <a:pt x="13" y="51"/>
                    </a:lnTo>
                    <a:lnTo>
                      <a:pt x="18" y="3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9" name="Freeform 131"/>
              <p:cNvSpPr>
                <a:spLocks noChangeAspect="1"/>
              </p:cNvSpPr>
              <p:nvPr/>
            </p:nvSpPr>
            <p:spPr bwMode="auto">
              <a:xfrm rot="10800000">
                <a:off x="7510" y="2012"/>
                <a:ext cx="41" cy="74"/>
              </a:xfrm>
              <a:custGeom>
                <a:avLst/>
                <a:gdLst>
                  <a:gd name="T0" fmla="*/ 15 w 64"/>
                  <a:gd name="T1" fmla="*/ 33 h 116"/>
                  <a:gd name="T2" fmla="*/ 21 w 64"/>
                  <a:gd name="T3" fmla="*/ 22 h 116"/>
                  <a:gd name="T4" fmla="*/ 27 w 64"/>
                  <a:gd name="T5" fmla="*/ 14 h 116"/>
                  <a:gd name="T6" fmla="*/ 34 w 64"/>
                  <a:gd name="T7" fmla="*/ 7 h 116"/>
                  <a:gd name="T8" fmla="*/ 41 w 64"/>
                  <a:gd name="T9" fmla="*/ 3 h 116"/>
                  <a:gd name="T10" fmla="*/ 41 w 64"/>
                  <a:gd name="T11" fmla="*/ 2 h 116"/>
                  <a:gd name="T12" fmla="*/ 40 w 64"/>
                  <a:gd name="T13" fmla="*/ 1 h 116"/>
                  <a:gd name="T14" fmla="*/ 39 w 64"/>
                  <a:gd name="T15" fmla="*/ 1 h 116"/>
                  <a:gd name="T16" fmla="*/ 38 w 64"/>
                  <a:gd name="T17" fmla="*/ 0 h 116"/>
                  <a:gd name="T18" fmla="*/ 38 w 64"/>
                  <a:gd name="T19" fmla="*/ 0 h 116"/>
                  <a:gd name="T20" fmla="*/ 38 w 64"/>
                  <a:gd name="T21" fmla="*/ 0 h 116"/>
                  <a:gd name="T22" fmla="*/ 38 w 64"/>
                  <a:gd name="T23" fmla="*/ 0 h 116"/>
                  <a:gd name="T24" fmla="*/ 38 w 64"/>
                  <a:gd name="T25" fmla="*/ 0 h 116"/>
                  <a:gd name="T26" fmla="*/ 39 w 64"/>
                  <a:gd name="T27" fmla="*/ 1 h 116"/>
                  <a:gd name="T28" fmla="*/ 39 w 64"/>
                  <a:gd name="T29" fmla="*/ 1 h 116"/>
                  <a:gd name="T30" fmla="*/ 39 w 64"/>
                  <a:gd name="T31" fmla="*/ 1 h 116"/>
                  <a:gd name="T32" fmla="*/ 39 w 64"/>
                  <a:gd name="T33" fmla="*/ 2 h 116"/>
                  <a:gd name="T34" fmla="*/ 32 w 64"/>
                  <a:gd name="T35" fmla="*/ 6 h 116"/>
                  <a:gd name="T36" fmla="*/ 25 w 64"/>
                  <a:gd name="T37" fmla="*/ 12 h 116"/>
                  <a:gd name="T38" fmla="*/ 19 w 64"/>
                  <a:gd name="T39" fmla="*/ 22 h 116"/>
                  <a:gd name="T40" fmla="*/ 12 w 64"/>
                  <a:gd name="T41" fmla="*/ 32 h 116"/>
                  <a:gd name="T42" fmla="*/ 8 w 64"/>
                  <a:gd name="T43" fmla="*/ 43 h 116"/>
                  <a:gd name="T44" fmla="*/ 5 w 64"/>
                  <a:gd name="T45" fmla="*/ 53 h 116"/>
                  <a:gd name="T46" fmla="*/ 4 w 64"/>
                  <a:gd name="T47" fmla="*/ 64 h 116"/>
                  <a:gd name="T48" fmla="*/ 5 w 64"/>
                  <a:gd name="T49" fmla="*/ 71 h 116"/>
                  <a:gd name="T50" fmla="*/ 4 w 64"/>
                  <a:gd name="T51" fmla="*/ 71 h 116"/>
                  <a:gd name="T52" fmla="*/ 3 w 64"/>
                  <a:gd name="T53" fmla="*/ 71 h 116"/>
                  <a:gd name="T54" fmla="*/ 2 w 64"/>
                  <a:gd name="T55" fmla="*/ 71 h 116"/>
                  <a:gd name="T56" fmla="*/ 1 w 64"/>
                  <a:gd name="T57" fmla="*/ 71 h 116"/>
                  <a:gd name="T58" fmla="*/ 0 w 64"/>
                  <a:gd name="T59" fmla="*/ 71 h 116"/>
                  <a:gd name="T60" fmla="*/ 0 w 64"/>
                  <a:gd name="T61" fmla="*/ 71 h 116"/>
                  <a:gd name="T62" fmla="*/ 0 w 64"/>
                  <a:gd name="T63" fmla="*/ 71 h 116"/>
                  <a:gd name="T64" fmla="*/ 0 w 64"/>
                  <a:gd name="T65" fmla="*/ 71 h 116"/>
                  <a:gd name="T66" fmla="*/ 0 w 64"/>
                  <a:gd name="T67" fmla="*/ 71 h 116"/>
                  <a:gd name="T68" fmla="*/ 1 w 64"/>
                  <a:gd name="T69" fmla="*/ 71 h 116"/>
                  <a:gd name="T70" fmla="*/ 2 w 64"/>
                  <a:gd name="T71" fmla="*/ 73 h 116"/>
                  <a:gd name="T72" fmla="*/ 3 w 64"/>
                  <a:gd name="T73" fmla="*/ 73 h 116"/>
                  <a:gd name="T74" fmla="*/ 4 w 64"/>
                  <a:gd name="T75" fmla="*/ 74 h 116"/>
                  <a:gd name="T76" fmla="*/ 5 w 64"/>
                  <a:gd name="T77" fmla="*/ 74 h 116"/>
                  <a:gd name="T78" fmla="*/ 6 w 64"/>
                  <a:gd name="T79" fmla="*/ 74 h 116"/>
                  <a:gd name="T80" fmla="*/ 7 w 64"/>
                  <a:gd name="T81" fmla="*/ 74 h 116"/>
                  <a:gd name="T82" fmla="*/ 6 w 64"/>
                  <a:gd name="T83" fmla="*/ 66 h 116"/>
                  <a:gd name="T84" fmla="*/ 7 w 64"/>
                  <a:gd name="T85" fmla="*/ 56 h 116"/>
                  <a:gd name="T86" fmla="*/ 10 w 64"/>
                  <a:gd name="T87" fmla="*/ 44 h 116"/>
                  <a:gd name="T88" fmla="*/ 15 w 64"/>
                  <a:gd name="T89" fmla="*/ 33 h 11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4"/>
                  <a:gd name="T136" fmla="*/ 0 h 116"/>
                  <a:gd name="T137" fmla="*/ 64 w 64"/>
                  <a:gd name="T138" fmla="*/ 116 h 11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4" h="116">
                    <a:moveTo>
                      <a:pt x="23" y="51"/>
                    </a:moveTo>
                    <a:lnTo>
                      <a:pt x="32" y="35"/>
                    </a:lnTo>
                    <a:lnTo>
                      <a:pt x="42" y="22"/>
                    </a:lnTo>
                    <a:lnTo>
                      <a:pt x="53" y="11"/>
                    </a:lnTo>
                    <a:lnTo>
                      <a:pt x="64" y="5"/>
                    </a:lnTo>
                    <a:lnTo>
                      <a:pt x="64" y="3"/>
                    </a:lnTo>
                    <a:lnTo>
                      <a:pt x="63" y="1"/>
                    </a:lnTo>
                    <a:lnTo>
                      <a:pt x="61" y="1"/>
                    </a:lnTo>
                    <a:lnTo>
                      <a:pt x="60" y="0"/>
                    </a:lnTo>
                    <a:lnTo>
                      <a:pt x="61" y="1"/>
                    </a:lnTo>
                    <a:lnTo>
                      <a:pt x="61" y="3"/>
                    </a:lnTo>
                    <a:lnTo>
                      <a:pt x="50" y="9"/>
                    </a:lnTo>
                    <a:lnTo>
                      <a:pt x="39" y="19"/>
                    </a:lnTo>
                    <a:lnTo>
                      <a:pt x="29" y="34"/>
                    </a:lnTo>
                    <a:lnTo>
                      <a:pt x="19" y="50"/>
                    </a:lnTo>
                    <a:lnTo>
                      <a:pt x="13" y="67"/>
                    </a:lnTo>
                    <a:lnTo>
                      <a:pt x="8" y="83"/>
                    </a:lnTo>
                    <a:lnTo>
                      <a:pt x="6" y="100"/>
                    </a:lnTo>
                    <a:lnTo>
                      <a:pt x="8" y="112"/>
                    </a:lnTo>
                    <a:lnTo>
                      <a:pt x="6" y="112"/>
                    </a:lnTo>
                    <a:lnTo>
                      <a:pt x="5" y="112"/>
                    </a:lnTo>
                    <a:lnTo>
                      <a:pt x="3" y="112"/>
                    </a:lnTo>
                    <a:lnTo>
                      <a:pt x="2" y="112"/>
                    </a:lnTo>
                    <a:lnTo>
                      <a:pt x="0" y="111"/>
                    </a:lnTo>
                    <a:lnTo>
                      <a:pt x="0" y="112"/>
                    </a:lnTo>
                    <a:lnTo>
                      <a:pt x="2" y="112"/>
                    </a:lnTo>
                    <a:lnTo>
                      <a:pt x="3" y="114"/>
                    </a:lnTo>
                    <a:lnTo>
                      <a:pt x="5" y="114"/>
                    </a:lnTo>
                    <a:lnTo>
                      <a:pt x="6" y="116"/>
                    </a:lnTo>
                    <a:lnTo>
                      <a:pt x="8" y="116"/>
                    </a:lnTo>
                    <a:lnTo>
                      <a:pt x="10" y="116"/>
                    </a:lnTo>
                    <a:lnTo>
                      <a:pt x="11" y="116"/>
                    </a:lnTo>
                    <a:lnTo>
                      <a:pt x="10" y="103"/>
                    </a:lnTo>
                    <a:lnTo>
                      <a:pt x="11" y="87"/>
                    </a:lnTo>
                    <a:lnTo>
                      <a:pt x="16" y="69"/>
                    </a:lnTo>
                    <a:lnTo>
                      <a:pt x="23" y="5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0" name="Freeform 132"/>
              <p:cNvSpPr>
                <a:spLocks noChangeAspect="1"/>
              </p:cNvSpPr>
              <p:nvPr/>
            </p:nvSpPr>
            <p:spPr bwMode="auto">
              <a:xfrm rot="10800000">
                <a:off x="7483" y="1999"/>
                <a:ext cx="41" cy="72"/>
              </a:xfrm>
              <a:custGeom>
                <a:avLst/>
                <a:gdLst>
                  <a:gd name="T0" fmla="*/ 15 w 63"/>
                  <a:gd name="T1" fmla="*/ 31 h 111"/>
                  <a:gd name="T2" fmla="*/ 21 w 63"/>
                  <a:gd name="T3" fmla="*/ 22 h 111"/>
                  <a:gd name="T4" fmla="*/ 27 w 63"/>
                  <a:gd name="T5" fmla="*/ 14 h 111"/>
                  <a:gd name="T6" fmla="*/ 34 w 63"/>
                  <a:gd name="T7" fmla="*/ 7 h 111"/>
                  <a:gd name="T8" fmla="*/ 41 w 63"/>
                  <a:gd name="T9" fmla="*/ 3 h 111"/>
                  <a:gd name="T10" fmla="*/ 41 w 63"/>
                  <a:gd name="T11" fmla="*/ 2 h 111"/>
                  <a:gd name="T12" fmla="*/ 40 w 63"/>
                  <a:gd name="T13" fmla="*/ 1 h 111"/>
                  <a:gd name="T14" fmla="*/ 39 w 63"/>
                  <a:gd name="T15" fmla="*/ 1 h 111"/>
                  <a:gd name="T16" fmla="*/ 38 w 63"/>
                  <a:gd name="T17" fmla="*/ 0 h 111"/>
                  <a:gd name="T18" fmla="*/ 38 w 63"/>
                  <a:gd name="T19" fmla="*/ 0 h 111"/>
                  <a:gd name="T20" fmla="*/ 38 w 63"/>
                  <a:gd name="T21" fmla="*/ 0 h 111"/>
                  <a:gd name="T22" fmla="*/ 38 w 63"/>
                  <a:gd name="T23" fmla="*/ 0 h 111"/>
                  <a:gd name="T24" fmla="*/ 38 w 63"/>
                  <a:gd name="T25" fmla="*/ 0 h 111"/>
                  <a:gd name="T26" fmla="*/ 39 w 63"/>
                  <a:gd name="T27" fmla="*/ 0 h 111"/>
                  <a:gd name="T28" fmla="*/ 39 w 63"/>
                  <a:gd name="T29" fmla="*/ 0 h 111"/>
                  <a:gd name="T30" fmla="*/ 39 w 63"/>
                  <a:gd name="T31" fmla="*/ 1 h 111"/>
                  <a:gd name="T32" fmla="*/ 39 w 63"/>
                  <a:gd name="T33" fmla="*/ 1 h 111"/>
                  <a:gd name="T34" fmla="*/ 32 w 63"/>
                  <a:gd name="T35" fmla="*/ 5 h 111"/>
                  <a:gd name="T36" fmla="*/ 25 w 63"/>
                  <a:gd name="T37" fmla="*/ 12 h 111"/>
                  <a:gd name="T38" fmla="*/ 19 w 63"/>
                  <a:gd name="T39" fmla="*/ 20 h 111"/>
                  <a:gd name="T40" fmla="*/ 13 w 63"/>
                  <a:gd name="T41" fmla="*/ 30 h 111"/>
                  <a:gd name="T42" fmla="*/ 8 w 63"/>
                  <a:gd name="T43" fmla="*/ 41 h 111"/>
                  <a:gd name="T44" fmla="*/ 6 w 63"/>
                  <a:gd name="T45" fmla="*/ 51 h 111"/>
                  <a:gd name="T46" fmla="*/ 6 w 63"/>
                  <a:gd name="T47" fmla="*/ 62 h 111"/>
                  <a:gd name="T48" fmla="*/ 7 w 63"/>
                  <a:gd name="T49" fmla="*/ 70 h 111"/>
                  <a:gd name="T50" fmla="*/ 6 w 63"/>
                  <a:gd name="T51" fmla="*/ 70 h 111"/>
                  <a:gd name="T52" fmla="*/ 3 w 63"/>
                  <a:gd name="T53" fmla="*/ 70 h 111"/>
                  <a:gd name="T54" fmla="*/ 3 w 63"/>
                  <a:gd name="T55" fmla="*/ 70 h 111"/>
                  <a:gd name="T56" fmla="*/ 1 w 63"/>
                  <a:gd name="T57" fmla="*/ 69 h 111"/>
                  <a:gd name="T58" fmla="*/ 1 w 63"/>
                  <a:gd name="T59" fmla="*/ 69 h 111"/>
                  <a:gd name="T60" fmla="*/ 1 w 63"/>
                  <a:gd name="T61" fmla="*/ 69 h 111"/>
                  <a:gd name="T62" fmla="*/ 0 w 63"/>
                  <a:gd name="T63" fmla="*/ 69 h 111"/>
                  <a:gd name="T64" fmla="*/ 0 w 63"/>
                  <a:gd name="T65" fmla="*/ 69 h 111"/>
                  <a:gd name="T66" fmla="*/ 1 w 63"/>
                  <a:gd name="T67" fmla="*/ 70 h 111"/>
                  <a:gd name="T68" fmla="*/ 3 w 63"/>
                  <a:gd name="T69" fmla="*/ 70 h 111"/>
                  <a:gd name="T70" fmla="*/ 3 w 63"/>
                  <a:gd name="T71" fmla="*/ 70 h 111"/>
                  <a:gd name="T72" fmla="*/ 3 w 63"/>
                  <a:gd name="T73" fmla="*/ 71 h 111"/>
                  <a:gd name="T74" fmla="*/ 5 w 63"/>
                  <a:gd name="T75" fmla="*/ 71 h 111"/>
                  <a:gd name="T76" fmla="*/ 6 w 63"/>
                  <a:gd name="T77" fmla="*/ 71 h 111"/>
                  <a:gd name="T78" fmla="*/ 8 w 63"/>
                  <a:gd name="T79" fmla="*/ 72 h 111"/>
                  <a:gd name="T80" fmla="*/ 8 w 63"/>
                  <a:gd name="T81" fmla="*/ 72 h 111"/>
                  <a:gd name="T82" fmla="*/ 8 w 63"/>
                  <a:gd name="T83" fmla="*/ 64 h 111"/>
                  <a:gd name="T84" fmla="*/ 8 w 63"/>
                  <a:gd name="T85" fmla="*/ 53 h 111"/>
                  <a:gd name="T86" fmla="*/ 11 w 63"/>
                  <a:gd name="T87" fmla="*/ 43 h 111"/>
                  <a:gd name="T88" fmla="*/ 15 w 63"/>
                  <a:gd name="T89" fmla="*/ 31 h 11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63"/>
                  <a:gd name="T136" fmla="*/ 0 h 111"/>
                  <a:gd name="T137" fmla="*/ 63 w 63"/>
                  <a:gd name="T138" fmla="*/ 111 h 111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63" h="111">
                    <a:moveTo>
                      <a:pt x="23" y="48"/>
                    </a:moveTo>
                    <a:lnTo>
                      <a:pt x="33" y="34"/>
                    </a:lnTo>
                    <a:lnTo>
                      <a:pt x="42" y="21"/>
                    </a:lnTo>
                    <a:lnTo>
                      <a:pt x="52" y="11"/>
                    </a:lnTo>
                    <a:lnTo>
                      <a:pt x="63" y="5"/>
                    </a:lnTo>
                    <a:lnTo>
                      <a:pt x="63" y="3"/>
                    </a:lnTo>
                    <a:lnTo>
                      <a:pt x="62" y="2"/>
                    </a:lnTo>
                    <a:lnTo>
                      <a:pt x="60" y="2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0" y="2"/>
                    </a:lnTo>
                    <a:lnTo>
                      <a:pt x="49" y="8"/>
                    </a:lnTo>
                    <a:lnTo>
                      <a:pt x="39" y="18"/>
                    </a:lnTo>
                    <a:lnTo>
                      <a:pt x="29" y="31"/>
                    </a:lnTo>
                    <a:lnTo>
                      <a:pt x="20" y="47"/>
                    </a:lnTo>
                    <a:lnTo>
                      <a:pt x="13" y="63"/>
                    </a:lnTo>
                    <a:lnTo>
                      <a:pt x="9" y="79"/>
                    </a:lnTo>
                    <a:lnTo>
                      <a:pt x="9" y="95"/>
                    </a:lnTo>
                    <a:lnTo>
                      <a:pt x="10" y="108"/>
                    </a:lnTo>
                    <a:lnTo>
                      <a:pt x="9" y="108"/>
                    </a:lnTo>
                    <a:lnTo>
                      <a:pt x="5" y="108"/>
                    </a:lnTo>
                    <a:lnTo>
                      <a:pt x="4" y="108"/>
                    </a:lnTo>
                    <a:lnTo>
                      <a:pt x="2" y="106"/>
                    </a:lnTo>
                    <a:lnTo>
                      <a:pt x="0" y="106"/>
                    </a:lnTo>
                    <a:lnTo>
                      <a:pt x="2" y="108"/>
                    </a:lnTo>
                    <a:lnTo>
                      <a:pt x="4" y="108"/>
                    </a:lnTo>
                    <a:lnTo>
                      <a:pt x="5" y="109"/>
                    </a:lnTo>
                    <a:lnTo>
                      <a:pt x="7" y="109"/>
                    </a:lnTo>
                    <a:lnTo>
                      <a:pt x="9" y="109"/>
                    </a:lnTo>
                    <a:lnTo>
                      <a:pt x="12" y="111"/>
                    </a:lnTo>
                    <a:lnTo>
                      <a:pt x="13" y="111"/>
                    </a:lnTo>
                    <a:lnTo>
                      <a:pt x="12" y="98"/>
                    </a:lnTo>
                    <a:lnTo>
                      <a:pt x="12" y="82"/>
                    </a:lnTo>
                    <a:lnTo>
                      <a:pt x="17" y="66"/>
                    </a:lnTo>
                    <a:lnTo>
                      <a:pt x="23" y="4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1" name="Freeform 133"/>
              <p:cNvSpPr>
                <a:spLocks noChangeAspect="1"/>
              </p:cNvSpPr>
              <p:nvPr/>
            </p:nvSpPr>
            <p:spPr bwMode="auto">
              <a:xfrm rot="10800000">
                <a:off x="7457" y="1986"/>
                <a:ext cx="39" cy="68"/>
              </a:xfrm>
              <a:custGeom>
                <a:avLst/>
                <a:gdLst>
                  <a:gd name="T0" fmla="*/ 14 w 63"/>
                  <a:gd name="T1" fmla="*/ 30 h 106"/>
                  <a:gd name="T2" fmla="*/ 19 w 63"/>
                  <a:gd name="T3" fmla="*/ 21 h 106"/>
                  <a:gd name="T4" fmla="*/ 25 w 63"/>
                  <a:gd name="T5" fmla="*/ 12 h 106"/>
                  <a:gd name="T6" fmla="*/ 32 w 63"/>
                  <a:gd name="T7" fmla="*/ 6 h 106"/>
                  <a:gd name="T8" fmla="*/ 39 w 63"/>
                  <a:gd name="T9" fmla="*/ 3 h 106"/>
                  <a:gd name="T10" fmla="*/ 38 w 63"/>
                  <a:gd name="T11" fmla="*/ 2 h 106"/>
                  <a:gd name="T12" fmla="*/ 37 w 63"/>
                  <a:gd name="T13" fmla="*/ 1 h 106"/>
                  <a:gd name="T14" fmla="*/ 36 w 63"/>
                  <a:gd name="T15" fmla="*/ 1 h 106"/>
                  <a:gd name="T16" fmla="*/ 35 w 63"/>
                  <a:gd name="T17" fmla="*/ 0 h 106"/>
                  <a:gd name="T18" fmla="*/ 36 w 63"/>
                  <a:gd name="T19" fmla="*/ 1 h 106"/>
                  <a:gd name="T20" fmla="*/ 36 w 63"/>
                  <a:gd name="T21" fmla="*/ 1 h 106"/>
                  <a:gd name="T22" fmla="*/ 36 w 63"/>
                  <a:gd name="T23" fmla="*/ 1 h 106"/>
                  <a:gd name="T24" fmla="*/ 37 w 63"/>
                  <a:gd name="T25" fmla="*/ 1 h 106"/>
                  <a:gd name="T26" fmla="*/ 30 w 63"/>
                  <a:gd name="T27" fmla="*/ 5 h 106"/>
                  <a:gd name="T28" fmla="*/ 23 w 63"/>
                  <a:gd name="T29" fmla="*/ 12 h 106"/>
                  <a:gd name="T30" fmla="*/ 17 w 63"/>
                  <a:gd name="T31" fmla="*/ 19 h 106"/>
                  <a:gd name="T32" fmla="*/ 12 w 63"/>
                  <a:gd name="T33" fmla="*/ 29 h 106"/>
                  <a:gd name="T34" fmla="*/ 8 w 63"/>
                  <a:gd name="T35" fmla="*/ 39 h 106"/>
                  <a:gd name="T36" fmla="*/ 5 w 63"/>
                  <a:gd name="T37" fmla="*/ 49 h 106"/>
                  <a:gd name="T38" fmla="*/ 5 w 63"/>
                  <a:gd name="T39" fmla="*/ 58 h 106"/>
                  <a:gd name="T40" fmla="*/ 6 w 63"/>
                  <a:gd name="T41" fmla="*/ 66 h 106"/>
                  <a:gd name="T42" fmla="*/ 5 w 63"/>
                  <a:gd name="T43" fmla="*/ 66 h 106"/>
                  <a:gd name="T44" fmla="*/ 4 w 63"/>
                  <a:gd name="T45" fmla="*/ 66 h 106"/>
                  <a:gd name="T46" fmla="*/ 3 w 63"/>
                  <a:gd name="T47" fmla="*/ 66 h 106"/>
                  <a:gd name="T48" fmla="*/ 2 w 63"/>
                  <a:gd name="T49" fmla="*/ 66 h 106"/>
                  <a:gd name="T50" fmla="*/ 1 w 63"/>
                  <a:gd name="T51" fmla="*/ 65 h 106"/>
                  <a:gd name="T52" fmla="*/ 1 w 63"/>
                  <a:gd name="T53" fmla="*/ 65 h 106"/>
                  <a:gd name="T54" fmla="*/ 1 w 63"/>
                  <a:gd name="T55" fmla="*/ 65 h 106"/>
                  <a:gd name="T56" fmla="*/ 0 w 63"/>
                  <a:gd name="T57" fmla="*/ 65 h 106"/>
                  <a:gd name="T58" fmla="*/ 1 w 63"/>
                  <a:gd name="T59" fmla="*/ 66 h 106"/>
                  <a:gd name="T60" fmla="*/ 2 w 63"/>
                  <a:gd name="T61" fmla="*/ 66 h 106"/>
                  <a:gd name="T62" fmla="*/ 3 w 63"/>
                  <a:gd name="T63" fmla="*/ 67 h 106"/>
                  <a:gd name="T64" fmla="*/ 4 w 63"/>
                  <a:gd name="T65" fmla="*/ 67 h 106"/>
                  <a:gd name="T66" fmla="*/ 5 w 63"/>
                  <a:gd name="T67" fmla="*/ 68 h 106"/>
                  <a:gd name="T68" fmla="*/ 6 w 63"/>
                  <a:gd name="T69" fmla="*/ 68 h 106"/>
                  <a:gd name="T70" fmla="*/ 7 w 63"/>
                  <a:gd name="T71" fmla="*/ 68 h 106"/>
                  <a:gd name="T72" fmla="*/ 8 w 63"/>
                  <a:gd name="T73" fmla="*/ 68 h 106"/>
                  <a:gd name="T74" fmla="*/ 7 w 63"/>
                  <a:gd name="T75" fmla="*/ 60 h 106"/>
                  <a:gd name="T76" fmla="*/ 7 w 63"/>
                  <a:gd name="T77" fmla="*/ 51 h 106"/>
                  <a:gd name="T78" fmla="*/ 10 w 63"/>
                  <a:gd name="T79" fmla="*/ 40 h 106"/>
                  <a:gd name="T80" fmla="*/ 14 w 63"/>
                  <a:gd name="T81" fmla="*/ 30 h 10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63"/>
                  <a:gd name="T124" fmla="*/ 0 h 106"/>
                  <a:gd name="T125" fmla="*/ 63 w 63"/>
                  <a:gd name="T126" fmla="*/ 106 h 10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63" h="106">
                    <a:moveTo>
                      <a:pt x="22" y="47"/>
                    </a:moveTo>
                    <a:lnTo>
                      <a:pt x="31" y="32"/>
                    </a:lnTo>
                    <a:lnTo>
                      <a:pt x="40" y="19"/>
                    </a:lnTo>
                    <a:lnTo>
                      <a:pt x="51" y="10"/>
                    </a:lnTo>
                    <a:lnTo>
                      <a:pt x="63" y="5"/>
                    </a:lnTo>
                    <a:lnTo>
                      <a:pt x="61" y="3"/>
                    </a:lnTo>
                    <a:lnTo>
                      <a:pt x="60" y="2"/>
                    </a:lnTo>
                    <a:lnTo>
                      <a:pt x="58" y="2"/>
                    </a:lnTo>
                    <a:lnTo>
                      <a:pt x="56" y="0"/>
                    </a:lnTo>
                    <a:lnTo>
                      <a:pt x="58" y="2"/>
                    </a:lnTo>
                    <a:lnTo>
                      <a:pt x="60" y="2"/>
                    </a:lnTo>
                    <a:lnTo>
                      <a:pt x="48" y="8"/>
                    </a:lnTo>
                    <a:lnTo>
                      <a:pt x="37" y="18"/>
                    </a:lnTo>
                    <a:lnTo>
                      <a:pt x="27" y="29"/>
                    </a:lnTo>
                    <a:lnTo>
                      <a:pt x="19" y="45"/>
                    </a:lnTo>
                    <a:lnTo>
                      <a:pt x="13" y="61"/>
                    </a:lnTo>
                    <a:lnTo>
                      <a:pt x="8" y="76"/>
                    </a:lnTo>
                    <a:lnTo>
                      <a:pt x="8" y="90"/>
                    </a:lnTo>
                    <a:lnTo>
                      <a:pt x="10" y="103"/>
                    </a:lnTo>
                    <a:lnTo>
                      <a:pt x="8" y="103"/>
                    </a:lnTo>
                    <a:lnTo>
                      <a:pt x="6" y="103"/>
                    </a:lnTo>
                    <a:lnTo>
                      <a:pt x="5" y="103"/>
                    </a:lnTo>
                    <a:lnTo>
                      <a:pt x="3" y="103"/>
                    </a:lnTo>
                    <a:lnTo>
                      <a:pt x="2" y="101"/>
                    </a:lnTo>
                    <a:lnTo>
                      <a:pt x="0" y="101"/>
                    </a:lnTo>
                    <a:lnTo>
                      <a:pt x="2" y="103"/>
                    </a:lnTo>
                    <a:lnTo>
                      <a:pt x="3" y="103"/>
                    </a:lnTo>
                    <a:lnTo>
                      <a:pt x="5" y="105"/>
                    </a:lnTo>
                    <a:lnTo>
                      <a:pt x="6" y="105"/>
                    </a:lnTo>
                    <a:lnTo>
                      <a:pt x="8" y="106"/>
                    </a:lnTo>
                    <a:lnTo>
                      <a:pt x="10" y="106"/>
                    </a:lnTo>
                    <a:lnTo>
                      <a:pt x="11" y="106"/>
                    </a:lnTo>
                    <a:lnTo>
                      <a:pt x="13" y="106"/>
                    </a:lnTo>
                    <a:lnTo>
                      <a:pt x="11" y="93"/>
                    </a:lnTo>
                    <a:lnTo>
                      <a:pt x="11" y="79"/>
                    </a:lnTo>
                    <a:lnTo>
                      <a:pt x="16" y="63"/>
                    </a:lnTo>
                    <a:lnTo>
                      <a:pt x="22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2" name="Freeform 134"/>
              <p:cNvSpPr>
                <a:spLocks noChangeAspect="1"/>
              </p:cNvSpPr>
              <p:nvPr/>
            </p:nvSpPr>
            <p:spPr bwMode="auto">
              <a:xfrm rot="10800000">
                <a:off x="7636" y="2103"/>
                <a:ext cx="9" cy="5"/>
              </a:xfrm>
              <a:custGeom>
                <a:avLst/>
                <a:gdLst>
                  <a:gd name="T0" fmla="*/ 1 w 12"/>
                  <a:gd name="T1" fmla="*/ 5 h 8"/>
                  <a:gd name="T2" fmla="*/ 3 w 12"/>
                  <a:gd name="T3" fmla="*/ 4 h 8"/>
                  <a:gd name="T4" fmla="*/ 5 w 12"/>
                  <a:gd name="T5" fmla="*/ 2 h 8"/>
                  <a:gd name="T6" fmla="*/ 7 w 12"/>
                  <a:gd name="T7" fmla="*/ 1 h 8"/>
                  <a:gd name="T8" fmla="*/ 9 w 12"/>
                  <a:gd name="T9" fmla="*/ 0 h 8"/>
                  <a:gd name="T10" fmla="*/ 9 w 12"/>
                  <a:gd name="T11" fmla="*/ 0 h 8"/>
                  <a:gd name="T12" fmla="*/ 9 w 12"/>
                  <a:gd name="T13" fmla="*/ 0 h 8"/>
                  <a:gd name="T14" fmla="*/ 8 w 12"/>
                  <a:gd name="T15" fmla="*/ 0 h 8"/>
                  <a:gd name="T16" fmla="*/ 8 w 12"/>
                  <a:gd name="T17" fmla="*/ 0 h 8"/>
                  <a:gd name="T18" fmla="*/ 6 w 12"/>
                  <a:gd name="T19" fmla="*/ 1 h 8"/>
                  <a:gd name="T20" fmla="*/ 3 w 12"/>
                  <a:gd name="T21" fmla="*/ 2 h 8"/>
                  <a:gd name="T22" fmla="*/ 2 w 12"/>
                  <a:gd name="T23" fmla="*/ 3 h 8"/>
                  <a:gd name="T24" fmla="*/ 0 w 12"/>
                  <a:gd name="T25" fmla="*/ 4 h 8"/>
                  <a:gd name="T26" fmla="*/ 1 w 12"/>
                  <a:gd name="T27" fmla="*/ 5 h 8"/>
                  <a:gd name="T28" fmla="*/ 1 w 12"/>
                  <a:gd name="T29" fmla="*/ 5 h 8"/>
                  <a:gd name="T30" fmla="*/ 1 w 12"/>
                  <a:gd name="T31" fmla="*/ 5 h 8"/>
                  <a:gd name="T32" fmla="*/ 1 w 12"/>
                  <a:gd name="T33" fmla="*/ 5 h 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"/>
                  <a:gd name="T52" fmla="*/ 0 h 8"/>
                  <a:gd name="T53" fmla="*/ 12 w 12"/>
                  <a:gd name="T54" fmla="*/ 8 h 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" h="8">
                    <a:moveTo>
                      <a:pt x="1" y="8"/>
                    </a:moveTo>
                    <a:lnTo>
                      <a:pt x="4" y="6"/>
                    </a:lnTo>
                    <a:lnTo>
                      <a:pt x="6" y="3"/>
                    </a:lnTo>
                    <a:lnTo>
                      <a:pt x="9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3" y="5"/>
                    </a:lnTo>
                    <a:lnTo>
                      <a:pt x="0" y="6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3" name="Freeform 135"/>
              <p:cNvSpPr>
                <a:spLocks noChangeAspect="1"/>
              </p:cNvSpPr>
              <p:nvPr/>
            </p:nvSpPr>
            <p:spPr bwMode="auto">
              <a:xfrm rot="10800000">
                <a:off x="6724" y="1671"/>
                <a:ext cx="204" cy="83"/>
              </a:xfrm>
              <a:custGeom>
                <a:avLst/>
                <a:gdLst>
                  <a:gd name="T0" fmla="*/ 30 w 321"/>
                  <a:gd name="T1" fmla="*/ 6 h 129"/>
                  <a:gd name="T2" fmla="*/ 36 w 321"/>
                  <a:gd name="T3" fmla="*/ 6 h 129"/>
                  <a:gd name="T4" fmla="*/ 42 w 321"/>
                  <a:gd name="T5" fmla="*/ 6 h 129"/>
                  <a:gd name="T6" fmla="*/ 50 w 321"/>
                  <a:gd name="T7" fmla="*/ 8 h 129"/>
                  <a:gd name="T8" fmla="*/ 57 w 321"/>
                  <a:gd name="T9" fmla="*/ 10 h 129"/>
                  <a:gd name="T10" fmla="*/ 64 w 321"/>
                  <a:gd name="T11" fmla="*/ 12 h 129"/>
                  <a:gd name="T12" fmla="*/ 71 w 321"/>
                  <a:gd name="T13" fmla="*/ 15 h 129"/>
                  <a:gd name="T14" fmla="*/ 78 w 321"/>
                  <a:gd name="T15" fmla="*/ 17 h 129"/>
                  <a:gd name="T16" fmla="*/ 84 w 321"/>
                  <a:gd name="T17" fmla="*/ 20 h 129"/>
                  <a:gd name="T18" fmla="*/ 168 w 321"/>
                  <a:gd name="T19" fmla="*/ 59 h 129"/>
                  <a:gd name="T20" fmla="*/ 173 w 321"/>
                  <a:gd name="T21" fmla="*/ 60 h 129"/>
                  <a:gd name="T22" fmla="*/ 178 w 321"/>
                  <a:gd name="T23" fmla="*/ 64 h 129"/>
                  <a:gd name="T24" fmla="*/ 184 w 321"/>
                  <a:gd name="T25" fmla="*/ 66 h 129"/>
                  <a:gd name="T26" fmla="*/ 189 w 321"/>
                  <a:gd name="T27" fmla="*/ 69 h 129"/>
                  <a:gd name="T28" fmla="*/ 193 w 321"/>
                  <a:gd name="T29" fmla="*/ 73 h 129"/>
                  <a:gd name="T30" fmla="*/ 196 w 321"/>
                  <a:gd name="T31" fmla="*/ 76 h 129"/>
                  <a:gd name="T32" fmla="*/ 201 w 321"/>
                  <a:gd name="T33" fmla="*/ 80 h 129"/>
                  <a:gd name="T34" fmla="*/ 203 w 321"/>
                  <a:gd name="T35" fmla="*/ 83 h 129"/>
                  <a:gd name="T36" fmla="*/ 204 w 321"/>
                  <a:gd name="T37" fmla="*/ 83 h 129"/>
                  <a:gd name="T38" fmla="*/ 201 w 321"/>
                  <a:gd name="T39" fmla="*/ 79 h 129"/>
                  <a:gd name="T40" fmla="*/ 199 w 321"/>
                  <a:gd name="T41" fmla="*/ 75 h 129"/>
                  <a:gd name="T42" fmla="*/ 193 w 321"/>
                  <a:gd name="T43" fmla="*/ 71 h 129"/>
                  <a:gd name="T44" fmla="*/ 186 w 321"/>
                  <a:gd name="T45" fmla="*/ 66 h 129"/>
                  <a:gd name="T46" fmla="*/ 178 w 321"/>
                  <a:gd name="T47" fmla="*/ 62 h 129"/>
                  <a:gd name="T48" fmla="*/ 170 w 321"/>
                  <a:gd name="T49" fmla="*/ 59 h 129"/>
                  <a:gd name="T50" fmla="*/ 163 w 321"/>
                  <a:gd name="T51" fmla="*/ 55 h 129"/>
                  <a:gd name="T52" fmla="*/ 157 w 321"/>
                  <a:gd name="T53" fmla="*/ 52 h 129"/>
                  <a:gd name="T54" fmla="*/ 76 w 321"/>
                  <a:gd name="T55" fmla="*/ 15 h 129"/>
                  <a:gd name="T56" fmla="*/ 70 w 321"/>
                  <a:gd name="T57" fmla="*/ 13 h 129"/>
                  <a:gd name="T58" fmla="*/ 64 w 321"/>
                  <a:gd name="T59" fmla="*/ 11 h 129"/>
                  <a:gd name="T60" fmla="*/ 57 w 321"/>
                  <a:gd name="T61" fmla="*/ 8 h 129"/>
                  <a:gd name="T62" fmla="*/ 50 w 321"/>
                  <a:gd name="T63" fmla="*/ 6 h 129"/>
                  <a:gd name="T64" fmla="*/ 42 w 321"/>
                  <a:gd name="T65" fmla="*/ 6 h 129"/>
                  <a:gd name="T66" fmla="*/ 35 w 321"/>
                  <a:gd name="T67" fmla="*/ 3 h 129"/>
                  <a:gd name="T68" fmla="*/ 29 w 321"/>
                  <a:gd name="T69" fmla="*/ 3 h 129"/>
                  <a:gd name="T70" fmla="*/ 24 w 321"/>
                  <a:gd name="T71" fmla="*/ 3 h 129"/>
                  <a:gd name="T72" fmla="*/ 1 w 321"/>
                  <a:gd name="T73" fmla="*/ 0 h 129"/>
                  <a:gd name="T74" fmla="*/ 0 w 321"/>
                  <a:gd name="T75" fmla="*/ 0 h 129"/>
                  <a:gd name="T76" fmla="*/ 3 w 321"/>
                  <a:gd name="T77" fmla="*/ 1 h 129"/>
                  <a:gd name="T78" fmla="*/ 6 w 321"/>
                  <a:gd name="T79" fmla="*/ 3 h 129"/>
                  <a:gd name="T80" fmla="*/ 13 w 321"/>
                  <a:gd name="T81" fmla="*/ 3 h 129"/>
                  <a:gd name="T82" fmla="*/ 18 w 321"/>
                  <a:gd name="T83" fmla="*/ 3 h 129"/>
                  <a:gd name="T84" fmla="*/ 24 w 321"/>
                  <a:gd name="T85" fmla="*/ 5 h 129"/>
                  <a:gd name="T86" fmla="*/ 28 w 321"/>
                  <a:gd name="T87" fmla="*/ 6 h 129"/>
                  <a:gd name="T88" fmla="*/ 30 w 321"/>
                  <a:gd name="T89" fmla="*/ 6 h 12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321"/>
                  <a:gd name="T136" fmla="*/ 0 h 129"/>
                  <a:gd name="T137" fmla="*/ 321 w 321"/>
                  <a:gd name="T138" fmla="*/ 129 h 12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321" h="129">
                    <a:moveTo>
                      <a:pt x="47" y="9"/>
                    </a:moveTo>
                    <a:lnTo>
                      <a:pt x="57" y="9"/>
                    </a:lnTo>
                    <a:lnTo>
                      <a:pt x="66" y="10"/>
                    </a:lnTo>
                    <a:lnTo>
                      <a:pt x="78" y="13"/>
                    </a:lnTo>
                    <a:lnTo>
                      <a:pt x="89" y="15"/>
                    </a:lnTo>
                    <a:lnTo>
                      <a:pt x="100" y="18"/>
                    </a:lnTo>
                    <a:lnTo>
                      <a:pt x="111" y="23"/>
                    </a:lnTo>
                    <a:lnTo>
                      <a:pt x="123" y="26"/>
                    </a:lnTo>
                    <a:lnTo>
                      <a:pt x="132" y="31"/>
                    </a:lnTo>
                    <a:lnTo>
                      <a:pt x="264" y="91"/>
                    </a:lnTo>
                    <a:lnTo>
                      <a:pt x="272" y="94"/>
                    </a:lnTo>
                    <a:lnTo>
                      <a:pt x="280" y="99"/>
                    </a:lnTo>
                    <a:lnTo>
                      <a:pt x="289" y="103"/>
                    </a:lnTo>
                    <a:lnTo>
                      <a:pt x="297" y="108"/>
                    </a:lnTo>
                    <a:lnTo>
                      <a:pt x="303" y="113"/>
                    </a:lnTo>
                    <a:lnTo>
                      <a:pt x="309" y="118"/>
                    </a:lnTo>
                    <a:lnTo>
                      <a:pt x="316" y="124"/>
                    </a:lnTo>
                    <a:lnTo>
                      <a:pt x="319" y="129"/>
                    </a:lnTo>
                    <a:lnTo>
                      <a:pt x="321" y="129"/>
                    </a:lnTo>
                    <a:lnTo>
                      <a:pt x="317" y="123"/>
                    </a:lnTo>
                    <a:lnTo>
                      <a:pt x="313" y="116"/>
                    </a:lnTo>
                    <a:lnTo>
                      <a:pt x="303" y="110"/>
                    </a:lnTo>
                    <a:lnTo>
                      <a:pt x="292" y="103"/>
                    </a:lnTo>
                    <a:lnTo>
                      <a:pt x="280" y="97"/>
                    </a:lnTo>
                    <a:lnTo>
                      <a:pt x="268" y="91"/>
                    </a:lnTo>
                    <a:lnTo>
                      <a:pt x="256" y="86"/>
                    </a:lnTo>
                    <a:lnTo>
                      <a:pt x="247" y="81"/>
                    </a:lnTo>
                    <a:lnTo>
                      <a:pt x="119" y="23"/>
                    </a:lnTo>
                    <a:lnTo>
                      <a:pt x="110" y="20"/>
                    </a:lnTo>
                    <a:lnTo>
                      <a:pt x="100" y="17"/>
                    </a:lnTo>
                    <a:lnTo>
                      <a:pt x="89" y="13"/>
                    </a:lnTo>
                    <a:lnTo>
                      <a:pt x="78" y="10"/>
                    </a:lnTo>
                    <a:lnTo>
                      <a:pt x="66" y="9"/>
                    </a:lnTo>
                    <a:lnTo>
                      <a:pt x="55" y="5"/>
                    </a:lnTo>
                    <a:lnTo>
                      <a:pt x="45" y="5"/>
                    </a:lnTo>
                    <a:lnTo>
                      <a:pt x="37" y="4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10" y="4"/>
                    </a:lnTo>
                    <a:lnTo>
                      <a:pt x="20" y="4"/>
                    </a:lnTo>
                    <a:lnTo>
                      <a:pt x="29" y="5"/>
                    </a:lnTo>
                    <a:lnTo>
                      <a:pt x="37" y="7"/>
                    </a:lnTo>
                    <a:lnTo>
                      <a:pt x="44" y="9"/>
                    </a:lnTo>
                    <a:lnTo>
                      <a:pt x="47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4" name="Freeform 136"/>
              <p:cNvSpPr>
                <a:spLocks noChangeAspect="1"/>
              </p:cNvSpPr>
              <p:nvPr/>
            </p:nvSpPr>
            <p:spPr bwMode="auto">
              <a:xfrm rot="10800000">
                <a:off x="6738" y="1627"/>
                <a:ext cx="171" cy="90"/>
              </a:xfrm>
              <a:custGeom>
                <a:avLst/>
                <a:gdLst>
                  <a:gd name="T0" fmla="*/ 171 w 268"/>
                  <a:gd name="T1" fmla="*/ 90 h 142"/>
                  <a:gd name="T2" fmla="*/ 171 w 268"/>
                  <a:gd name="T3" fmla="*/ 89 h 142"/>
                  <a:gd name="T4" fmla="*/ 0 w 268"/>
                  <a:gd name="T5" fmla="*/ 0 h 142"/>
                  <a:gd name="T6" fmla="*/ 0 w 268"/>
                  <a:gd name="T7" fmla="*/ 1 h 142"/>
                  <a:gd name="T8" fmla="*/ 171 w 268"/>
                  <a:gd name="T9" fmla="*/ 90 h 1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8"/>
                  <a:gd name="T16" fmla="*/ 0 h 142"/>
                  <a:gd name="T17" fmla="*/ 268 w 268"/>
                  <a:gd name="T18" fmla="*/ 142 h 1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8" h="142">
                    <a:moveTo>
                      <a:pt x="268" y="142"/>
                    </a:moveTo>
                    <a:lnTo>
                      <a:pt x="268" y="14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268" y="1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5" name="Freeform 137"/>
              <p:cNvSpPr>
                <a:spLocks noChangeAspect="1"/>
              </p:cNvSpPr>
              <p:nvPr/>
            </p:nvSpPr>
            <p:spPr bwMode="auto">
              <a:xfrm rot="10800000">
                <a:off x="7419" y="2018"/>
                <a:ext cx="18" cy="11"/>
              </a:xfrm>
              <a:custGeom>
                <a:avLst/>
                <a:gdLst>
                  <a:gd name="T0" fmla="*/ 16 w 27"/>
                  <a:gd name="T1" fmla="*/ 9 h 16"/>
                  <a:gd name="T2" fmla="*/ 17 w 27"/>
                  <a:gd name="T3" fmla="*/ 8 h 16"/>
                  <a:gd name="T4" fmla="*/ 18 w 27"/>
                  <a:gd name="T5" fmla="*/ 6 h 16"/>
                  <a:gd name="T6" fmla="*/ 18 w 27"/>
                  <a:gd name="T7" fmla="*/ 6 h 16"/>
                  <a:gd name="T8" fmla="*/ 18 w 27"/>
                  <a:gd name="T9" fmla="*/ 4 h 16"/>
                  <a:gd name="T10" fmla="*/ 18 w 27"/>
                  <a:gd name="T11" fmla="*/ 4 h 16"/>
                  <a:gd name="T12" fmla="*/ 18 w 27"/>
                  <a:gd name="T13" fmla="*/ 4 h 16"/>
                  <a:gd name="T14" fmla="*/ 18 w 27"/>
                  <a:gd name="T15" fmla="*/ 4 h 16"/>
                  <a:gd name="T16" fmla="*/ 17 w 27"/>
                  <a:gd name="T17" fmla="*/ 3 h 16"/>
                  <a:gd name="T18" fmla="*/ 14 w 27"/>
                  <a:gd name="T19" fmla="*/ 1 h 16"/>
                  <a:gd name="T20" fmla="*/ 12 w 27"/>
                  <a:gd name="T21" fmla="*/ 0 h 16"/>
                  <a:gd name="T22" fmla="*/ 11 w 27"/>
                  <a:gd name="T23" fmla="*/ 0 h 16"/>
                  <a:gd name="T24" fmla="*/ 11 w 27"/>
                  <a:gd name="T25" fmla="*/ 0 h 16"/>
                  <a:gd name="T26" fmla="*/ 5 w 27"/>
                  <a:gd name="T27" fmla="*/ 4 h 16"/>
                  <a:gd name="T28" fmla="*/ 2 w 27"/>
                  <a:gd name="T29" fmla="*/ 6 h 16"/>
                  <a:gd name="T30" fmla="*/ 0 w 27"/>
                  <a:gd name="T31" fmla="*/ 10 h 16"/>
                  <a:gd name="T32" fmla="*/ 0 w 27"/>
                  <a:gd name="T33" fmla="*/ 11 h 16"/>
                  <a:gd name="T34" fmla="*/ 3 w 27"/>
                  <a:gd name="T35" fmla="*/ 11 h 16"/>
                  <a:gd name="T36" fmla="*/ 9 w 27"/>
                  <a:gd name="T37" fmla="*/ 11 h 16"/>
                  <a:gd name="T38" fmla="*/ 13 w 27"/>
                  <a:gd name="T39" fmla="*/ 10 h 16"/>
                  <a:gd name="T40" fmla="*/ 16 w 27"/>
                  <a:gd name="T41" fmla="*/ 9 h 1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7"/>
                  <a:gd name="T64" fmla="*/ 0 h 16"/>
                  <a:gd name="T65" fmla="*/ 27 w 27"/>
                  <a:gd name="T66" fmla="*/ 16 h 1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7" h="16">
                    <a:moveTo>
                      <a:pt x="24" y="13"/>
                    </a:moveTo>
                    <a:lnTo>
                      <a:pt x="26" y="11"/>
                    </a:lnTo>
                    <a:lnTo>
                      <a:pt x="27" y="9"/>
                    </a:lnTo>
                    <a:lnTo>
                      <a:pt x="27" y="8"/>
                    </a:lnTo>
                    <a:lnTo>
                      <a:pt x="27" y="6"/>
                    </a:lnTo>
                    <a:lnTo>
                      <a:pt x="26" y="5"/>
                    </a:lnTo>
                    <a:lnTo>
                      <a:pt x="21" y="1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8" y="6"/>
                    </a:lnTo>
                    <a:lnTo>
                      <a:pt x="3" y="9"/>
                    </a:lnTo>
                    <a:lnTo>
                      <a:pt x="0" y="14"/>
                    </a:lnTo>
                    <a:lnTo>
                      <a:pt x="0" y="16"/>
                    </a:lnTo>
                    <a:lnTo>
                      <a:pt x="5" y="16"/>
                    </a:lnTo>
                    <a:lnTo>
                      <a:pt x="13" y="16"/>
                    </a:lnTo>
                    <a:lnTo>
                      <a:pt x="19" y="14"/>
                    </a:lnTo>
                    <a:lnTo>
                      <a:pt x="24" y="1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6" name="Freeform 138"/>
              <p:cNvSpPr>
                <a:spLocks noChangeAspect="1"/>
              </p:cNvSpPr>
              <p:nvPr/>
            </p:nvSpPr>
            <p:spPr bwMode="auto">
              <a:xfrm rot="10800000">
                <a:off x="7393" y="2004"/>
                <a:ext cx="18" cy="9"/>
              </a:xfrm>
              <a:custGeom>
                <a:avLst/>
                <a:gdLst>
                  <a:gd name="T0" fmla="*/ 16 w 27"/>
                  <a:gd name="T1" fmla="*/ 7 h 14"/>
                  <a:gd name="T2" fmla="*/ 17 w 27"/>
                  <a:gd name="T3" fmla="*/ 6 h 14"/>
                  <a:gd name="T4" fmla="*/ 18 w 27"/>
                  <a:gd name="T5" fmla="*/ 5 h 14"/>
                  <a:gd name="T6" fmla="*/ 18 w 27"/>
                  <a:gd name="T7" fmla="*/ 5 h 14"/>
                  <a:gd name="T8" fmla="*/ 18 w 27"/>
                  <a:gd name="T9" fmla="*/ 4 h 14"/>
                  <a:gd name="T10" fmla="*/ 18 w 27"/>
                  <a:gd name="T11" fmla="*/ 4 h 14"/>
                  <a:gd name="T12" fmla="*/ 18 w 27"/>
                  <a:gd name="T13" fmla="*/ 4 h 14"/>
                  <a:gd name="T14" fmla="*/ 18 w 27"/>
                  <a:gd name="T15" fmla="*/ 4 h 14"/>
                  <a:gd name="T16" fmla="*/ 17 w 27"/>
                  <a:gd name="T17" fmla="*/ 3 h 14"/>
                  <a:gd name="T18" fmla="*/ 14 w 27"/>
                  <a:gd name="T19" fmla="*/ 1 h 14"/>
                  <a:gd name="T20" fmla="*/ 11 w 27"/>
                  <a:gd name="T21" fmla="*/ 0 h 14"/>
                  <a:gd name="T22" fmla="*/ 11 w 27"/>
                  <a:gd name="T23" fmla="*/ 0 h 14"/>
                  <a:gd name="T24" fmla="*/ 11 w 27"/>
                  <a:gd name="T25" fmla="*/ 0 h 14"/>
                  <a:gd name="T26" fmla="*/ 5 w 27"/>
                  <a:gd name="T27" fmla="*/ 3 h 14"/>
                  <a:gd name="T28" fmla="*/ 2 w 27"/>
                  <a:gd name="T29" fmla="*/ 6 h 14"/>
                  <a:gd name="T30" fmla="*/ 0 w 27"/>
                  <a:gd name="T31" fmla="*/ 8 h 14"/>
                  <a:gd name="T32" fmla="*/ 0 w 27"/>
                  <a:gd name="T33" fmla="*/ 9 h 14"/>
                  <a:gd name="T34" fmla="*/ 3 w 27"/>
                  <a:gd name="T35" fmla="*/ 9 h 14"/>
                  <a:gd name="T36" fmla="*/ 9 w 27"/>
                  <a:gd name="T37" fmla="*/ 9 h 14"/>
                  <a:gd name="T38" fmla="*/ 13 w 27"/>
                  <a:gd name="T39" fmla="*/ 8 h 14"/>
                  <a:gd name="T40" fmla="*/ 16 w 27"/>
                  <a:gd name="T41" fmla="*/ 7 h 1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7"/>
                  <a:gd name="T64" fmla="*/ 0 h 14"/>
                  <a:gd name="T65" fmla="*/ 27 w 27"/>
                  <a:gd name="T66" fmla="*/ 14 h 1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7" h="14">
                    <a:moveTo>
                      <a:pt x="24" y="11"/>
                    </a:moveTo>
                    <a:lnTo>
                      <a:pt x="26" y="9"/>
                    </a:lnTo>
                    <a:lnTo>
                      <a:pt x="27" y="8"/>
                    </a:lnTo>
                    <a:lnTo>
                      <a:pt x="27" y="6"/>
                    </a:lnTo>
                    <a:lnTo>
                      <a:pt x="26" y="5"/>
                    </a:lnTo>
                    <a:lnTo>
                      <a:pt x="21" y="1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8" y="5"/>
                    </a:lnTo>
                    <a:lnTo>
                      <a:pt x="3" y="9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5" y="14"/>
                    </a:lnTo>
                    <a:lnTo>
                      <a:pt x="13" y="14"/>
                    </a:lnTo>
                    <a:lnTo>
                      <a:pt x="19" y="13"/>
                    </a:lnTo>
                    <a:lnTo>
                      <a:pt x="24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Freeform 139"/>
              <p:cNvSpPr>
                <a:spLocks noChangeAspect="1"/>
              </p:cNvSpPr>
              <p:nvPr/>
            </p:nvSpPr>
            <p:spPr bwMode="auto">
              <a:xfrm rot="10800000">
                <a:off x="7365" y="1991"/>
                <a:ext cx="17" cy="8"/>
              </a:xfrm>
              <a:custGeom>
                <a:avLst/>
                <a:gdLst>
                  <a:gd name="T0" fmla="*/ 15 w 26"/>
                  <a:gd name="T1" fmla="*/ 7 h 13"/>
                  <a:gd name="T2" fmla="*/ 16 w 26"/>
                  <a:gd name="T3" fmla="*/ 7 h 13"/>
                  <a:gd name="T4" fmla="*/ 17 w 26"/>
                  <a:gd name="T5" fmla="*/ 6 h 13"/>
                  <a:gd name="T6" fmla="*/ 17 w 26"/>
                  <a:gd name="T7" fmla="*/ 5 h 13"/>
                  <a:gd name="T8" fmla="*/ 17 w 26"/>
                  <a:gd name="T9" fmla="*/ 4 h 13"/>
                  <a:gd name="T10" fmla="*/ 17 w 26"/>
                  <a:gd name="T11" fmla="*/ 4 h 13"/>
                  <a:gd name="T12" fmla="*/ 17 w 26"/>
                  <a:gd name="T13" fmla="*/ 4 h 13"/>
                  <a:gd name="T14" fmla="*/ 17 w 26"/>
                  <a:gd name="T15" fmla="*/ 4 h 13"/>
                  <a:gd name="T16" fmla="*/ 16 w 26"/>
                  <a:gd name="T17" fmla="*/ 3 h 13"/>
                  <a:gd name="T18" fmla="*/ 13 w 26"/>
                  <a:gd name="T19" fmla="*/ 1 h 13"/>
                  <a:gd name="T20" fmla="*/ 12 w 26"/>
                  <a:gd name="T21" fmla="*/ 0 h 13"/>
                  <a:gd name="T22" fmla="*/ 10 w 26"/>
                  <a:gd name="T23" fmla="*/ 0 h 13"/>
                  <a:gd name="T24" fmla="*/ 10 w 26"/>
                  <a:gd name="T25" fmla="*/ 0 h 13"/>
                  <a:gd name="T26" fmla="*/ 5 w 26"/>
                  <a:gd name="T27" fmla="*/ 3 h 13"/>
                  <a:gd name="T28" fmla="*/ 2 w 26"/>
                  <a:gd name="T29" fmla="*/ 5 h 13"/>
                  <a:gd name="T30" fmla="*/ 0 w 26"/>
                  <a:gd name="T31" fmla="*/ 7 h 13"/>
                  <a:gd name="T32" fmla="*/ 0 w 26"/>
                  <a:gd name="T33" fmla="*/ 8 h 13"/>
                  <a:gd name="T34" fmla="*/ 3 w 26"/>
                  <a:gd name="T35" fmla="*/ 8 h 13"/>
                  <a:gd name="T36" fmla="*/ 8 w 26"/>
                  <a:gd name="T37" fmla="*/ 8 h 13"/>
                  <a:gd name="T38" fmla="*/ 12 w 26"/>
                  <a:gd name="T39" fmla="*/ 8 h 13"/>
                  <a:gd name="T40" fmla="*/ 15 w 26"/>
                  <a:gd name="T41" fmla="*/ 7 h 1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6"/>
                  <a:gd name="T64" fmla="*/ 0 h 13"/>
                  <a:gd name="T65" fmla="*/ 26 w 26"/>
                  <a:gd name="T66" fmla="*/ 13 h 13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6" h="13">
                    <a:moveTo>
                      <a:pt x="23" y="11"/>
                    </a:moveTo>
                    <a:lnTo>
                      <a:pt x="24" y="11"/>
                    </a:lnTo>
                    <a:lnTo>
                      <a:pt x="26" y="10"/>
                    </a:lnTo>
                    <a:lnTo>
                      <a:pt x="26" y="8"/>
                    </a:lnTo>
                    <a:lnTo>
                      <a:pt x="26" y="6"/>
                    </a:lnTo>
                    <a:lnTo>
                      <a:pt x="24" y="5"/>
                    </a:lnTo>
                    <a:lnTo>
                      <a:pt x="20" y="2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8" y="5"/>
                    </a:lnTo>
                    <a:lnTo>
                      <a:pt x="3" y="8"/>
                    </a:lnTo>
                    <a:lnTo>
                      <a:pt x="0" y="11"/>
                    </a:lnTo>
                    <a:lnTo>
                      <a:pt x="0" y="13"/>
                    </a:lnTo>
                    <a:lnTo>
                      <a:pt x="5" y="13"/>
                    </a:lnTo>
                    <a:lnTo>
                      <a:pt x="12" y="13"/>
                    </a:lnTo>
                    <a:lnTo>
                      <a:pt x="18" y="13"/>
                    </a:lnTo>
                    <a:lnTo>
                      <a:pt x="23" y="1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8" name="Freeform 140"/>
              <p:cNvSpPr>
                <a:spLocks noChangeAspect="1"/>
              </p:cNvSpPr>
              <p:nvPr/>
            </p:nvSpPr>
            <p:spPr bwMode="auto">
              <a:xfrm rot="10800000">
                <a:off x="7524" y="2075"/>
                <a:ext cx="20" cy="15"/>
              </a:xfrm>
              <a:custGeom>
                <a:avLst/>
                <a:gdLst>
                  <a:gd name="T0" fmla="*/ 17 w 32"/>
                  <a:gd name="T1" fmla="*/ 9 h 24"/>
                  <a:gd name="T2" fmla="*/ 19 w 32"/>
                  <a:gd name="T3" fmla="*/ 8 h 24"/>
                  <a:gd name="T4" fmla="*/ 20 w 32"/>
                  <a:gd name="T5" fmla="*/ 6 h 24"/>
                  <a:gd name="T6" fmla="*/ 20 w 32"/>
                  <a:gd name="T7" fmla="*/ 5 h 24"/>
                  <a:gd name="T8" fmla="*/ 20 w 32"/>
                  <a:gd name="T9" fmla="*/ 4 h 24"/>
                  <a:gd name="T10" fmla="*/ 20 w 32"/>
                  <a:gd name="T11" fmla="*/ 4 h 24"/>
                  <a:gd name="T12" fmla="*/ 20 w 32"/>
                  <a:gd name="T13" fmla="*/ 4 h 24"/>
                  <a:gd name="T14" fmla="*/ 20 w 32"/>
                  <a:gd name="T15" fmla="*/ 4 h 24"/>
                  <a:gd name="T16" fmla="*/ 19 w 32"/>
                  <a:gd name="T17" fmla="*/ 3 h 24"/>
                  <a:gd name="T18" fmla="*/ 16 w 32"/>
                  <a:gd name="T19" fmla="*/ 1 h 24"/>
                  <a:gd name="T20" fmla="*/ 14 w 32"/>
                  <a:gd name="T21" fmla="*/ 0 h 24"/>
                  <a:gd name="T22" fmla="*/ 13 w 32"/>
                  <a:gd name="T23" fmla="*/ 0 h 24"/>
                  <a:gd name="T24" fmla="*/ 13 w 32"/>
                  <a:gd name="T25" fmla="*/ 0 h 24"/>
                  <a:gd name="T26" fmla="*/ 7 w 32"/>
                  <a:gd name="T27" fmla="*/ 5 h 24"/>
                  <a:gd name="T28" fmla="*/ 2 w 32"/>
                  <a:gd name="T29" fmla="*/ 10 h 24"/>
                  <a:gd name="T30" fmla="*/ 0 w 32"/>
                  <a:gd name="T31" fmla="*/ 13 h 24"/>
                  <a:gd name="T32" fmla="*/ 0 w 32"/>
                  <a:gd name="T33" fmla="*/ 15 h 24"/>
                  <a:gd name="T34" fmla="*/ 3 w 32"/>
                  <a:gd name="T35" fmla="*/ 15 h 24"/>
                  <a:gd name="T36" fmla="*/ 8 w 32"/>
                  <a:gd name="T37" fmla="*/ 13 h 24"/>
                  <a:gd name="T38" fmla="*/ 13 w 32"/>
                  <a:gd name="T39" fmla="*/ 11 h 24"/>
                  <a:gd name="T40" fmla="*/ 17 w 32"/>
                  <a:gd name="T41" fmla="*/ 9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2"/>
                  <a:gd name="T64" fmla="*/ 0 h 24"/>
                  <a:gd name="T65" fmla="*/ 32 w 32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2" h="24">
                    <a:moveTo>
                      <a:pt x="27" y="15"/>
                    </a:moveTo>
                    <a:lnTo>
                      <a:pt x="30" y="13"/>
                    </a:lnTo>
                    <a:lnTo>
                      <a:pt x="32" y="10"/>
                    </a:lnTo>
                    <a:lnTo>
                      <a:pt x="32" y="8"/>
                    </a:lnTo>
                    <a:lnTo>
                      <a:pt x="32" y="7"/>
                    </a:lnTo>
                    <a:lnTo>
                      <a:pt x="30" y="5"/>
                    </a:lnTo>
                    <a:lnTo>
                      <a:pt x="26" y="2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11" y="8"/>
                    </a:lnTo>
                    <a:lnTo>
                      <a:pt x="3" y="16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13" y="21"/>
                    </a:lnTo>
                    <a:lnTo>
                      <a:pt x="21" y="18"/>
                    </a:lnTo>
                    <a:lnTo>
                      <a:pt x="27" y="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9" name="Freeform 141"/>
              <p:cNvSpPr>
                <a:spLocks noChangeAspect="1"/>
              </p:cNvSpPr>
              <p:nvPr/>
            </p:nvSpPr>
            <p:spPr bwMode="auto">
              <a:xfrm rot="10800000">
                <a:off x="7496" y="2061"/>
                <a:ext cx="21" cy="15"/>
              </a:xfrm>
              <a:custGeom>
                <a:avLst/>
                <a:gdLst>
                  <a:gd name="T0" fmla="*/ 18 w 32"/>
                  <a:gd name="T1" fmla="*/ 10 h 24"/>
                  <a:gd name="T2" fmla="*/ 20 w 32"/>
                  <a:gd name="T3" fmla="*/ 8 h 24"/>
                  <a:gd name="T4" fmla="*/ 21 w 32"/>
                  <a:gd name="T5" fmla="*/ 7 h 24"/>
                  <a:gd name="T6" fmla="*/ 21 w 32"/>
                  <a:gd name="T7" fmla="*/ 5 h 24"/>
                  <a:gd name="T8" fmla="*/ 21 w 32"/>
                  <a:gd name="T9" fmla="*/ 4 h 24"/>
                  <a:gd name="T10" fmla="*/ 21 w 32"/>
                  <a:gd name="T11" fmla="*/ 4 h 24"/>
                  <a:gd name="T12" fmla="*/ 21 w 32"/>
                  <a:gd name="T13" fmla="*/ 4 h 24"/>
                  <a:gd name="T14" fmla="*/ 21 w 32"/>
                  <a:gd name="T15" fmla="*/ 4 h 24"/>
                  <a:gd name="T16" fmla="*/ 20 w 32"/>
                  <a:gd name="T17" fmla="*/ 4 h 24"/>
                  <a:gd name="T18" fmla="*/ 17 w 32"/>
                  <a:gd name="T19" fmla="*/ 2 h 24"/>
                  <a:gd name="T20" fmla="*/ 14 w 32"/>
                  <a:gd name="T21" fmla="*/ 0 h 24"/>
                  <a:gd name="T22" fmla="*/ 14 w 32"/>
                  <a:gd name="T23" fmla="*/ 0 h 24"/>
                  <a:gd name="T24" fmla="*/ 14 w 32"/>
                  <a:gd name="T25" fmla="*/ 0 h 24"/>
                  <a:gd name="T26" fmla="*/ 7 w 32"/>
                  <a:gd name="T27" fmla="*/ 5 h 24"/>
                  <a:gd name="T28" fmla="*/ 2 w 32"/>
                  <a:gd name="T29" fmla="*/ 10 h 24"/>
                  <a:gd name="T30" fmla="*/ 0 w 32"/>
                  <a:gd name="T31" fmla="*/ 13 h 24"/>
                  <a:gd name="T32" fmla="*/ 0 w 32"/>
                  <a:gd name="T33" fmla="*/ 15 h 24"/>
                  <a:gd name="T34" fmla="*/ 3 w 32"/>
                  <a:gd name="T35" fmla="*/ 15 h 24"/>
                  <a:gd name="T36" fmla="*/ 9 w 32"/>
                  <a:gd name="T37" fmla="*/ 13 h 24"/>
                  <a:gd name="T38" fmla="*/ 14 w 32"/>
                  <a:gd name="T39" fmla="*/ 11 h 24"/>
                  <a:gd name="T40" fmla="*/ 18 w 32"/>
                  <a:gd name="T41" fmla="*/ 10 h 2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2"/>
                  <a:gd name="T64" fmla="*/ 0 h 24"/>
                  <a:gd name="T65" fmla="*/ 32 w 32"/>
                  <a:gd name="T66" fmla="*/ 24 h 2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2" h="24">
                    <a:moveTo>
                      <a:pt x="27" y="16"/>
                    </a:moveTo>
                    <a:lnTo>
                      <a:pt x="30" y="13"/>
                    </a:lnTo>
                    <a:lnTo>
                      <a:pt x="32" y="11"/>
                    </a:lnTo>
                    <a:lnTo>
                      <a:pt x="32" y="8"/>
                    </a:lnTo>
                    <a:lnTo>
                      <a:pt x="32" y="6"/>
                    </a:lnTo>
                    <a:lnTo>
                      <a:pt x="30" y="6"/>
                    </a:lnTo>
                    <a:lnTo>
                      <a:pt x="26" y="3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11" y="8"/>
                    </a:lnTo>
                    <a:lnTo>
                      <a:pt x="3" y="16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5" y="24"/>
                    </a:lnTo>
                    <a:lnTo>
                      <a:pt x="13" y="21"/>
                    </a:lnTo>
                    <a:lnTo>
                      <a:pt x="21" y="17"/>
                    </a:lnTo>
                    <a:lnTo>
                      <a:pt x="27" y="1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Freeform 142"/>
              <p:cNvSpPr>
                <a:spLocks noChangeAspect="1"/>
              </p:cNvSpPr>
              <p:nvPr/>
            </p:nvSpPr>
            <p:spPr bwMode="auto">
              <a:xfrm rot="10800000">
                <a:off x="7469" y="2047"/>
                <a:ext cx="19" cy="13"/>
              </a:xfrm>
              <a:custGeom>
                <a:avLst/>
                <a:gdLst>
                  <a:gd name="T0" fmla="*/ 17 w 31"/>
                  <a:gd name="T1" fmla="*/ 9 h 21"/>
                  <a:gd name="T2" fmla="*/ 18 w 31"/>
                  <a:gd name="T3" fmla="*/ 8 h 21"/>
                  <a:gd name="T4" fmla="*/ 19 w 31"/>
                  <a:gd name="T5" fmla="*/ 6 h 21"/>
                  <a:gd name="T6" fmla="*/ 19 w 31"/>
                  <a:gd name="T7" fmla="*/ 5 h 21"/>
                  <a:gd name="T8" fmla="*/ 19 w 31"/>
                  <a:gd name="T9" fmla="*/ 4 h 21"/>
                  <a:gd name="T10" fmla="*/ 19 w 31"/>
                  <a:gd name="T11" fmla="*/ 4 h 21"/>
                  <a:gd name="T12" fmla="*/ 19 w 31"/>
                  <a:gd name="T13" fmla="*/ 4 h 21"/>
                  <a:gd name="T14" fmla="*/ 19 w 31"/>
                  <a:gd name="T15" fmla="*/ 4 h 21"/>
                  <a:gd name="T16" fmla="*/ 18 w 31"/>
                  <a:gd name="T17" fmla="*/ 3 h 21"/>
                  <a:gd name="T18" fmla="*/ 15 w 31"/>
                  <a:gd name="T19" fmla="*/ 1 h 21"/>
                  <a:gd name="T20" fmla="*/ 13 w 31"/>
                  <a:gd name="T21" fmla="*/ 0 h 21"/>
                  <a:gd name="T22" fmla="*/ 12 w 31"/>
                  <a:gd name="T23" fmla="*/ 0 h 21"/>
                  <a:gd name="T24" fmla="*/ 12 w 31"/>
                  <a:gd name="T25" fmla="*/ 0 h 21"/>
                  <a:gd name="T26" fmla="*/ 6 w 31"/>
                  <a:gd name="T27" fmla="*/ 4 h 21"/>
                  <a:gd name="T28" fmla="*/ 2 w 31"/>
                  <a:gd name="T29" fmla="*/ 8 h 21"/>
                  <a:gd name="T30" fmla="*/ 0 w 31"/>
                  <a:gd name="T31" fmla="*/ 11 h 21"/>
                  <a:gd name="T32" fmla="*/ 0 w 31"/>
                  <a:gd name="T33" fmla="*/ 13 h 21"/>
                  <a:gd name="T34" fmla="*/ 3 w 31"/>
                  <a:gd name="T35" fmla="*/ 13 h 21"/>
                  <a:gd name="T36" fmla="*/ 8 w 31"/>
                  <a:gd name="T37" fmla="*/ 12 h 21"/>
                  <a:gd name="T38" fmla="*/ 13 w 31"/>
                  <a:gd name="T39" fmla="*/ 11 h 21"/>
                  <a:gd name="T40" fmla="*/ 17 w 31"/>
                  <a:gd name="T41" fmla="*/ 9 h 2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1"/>
                  <a:gd name="T64" fmla="*/ 0 h 21"/>
                  <a:gd name="T65" fmla="*/ 31 w 31"/>
                  <a:gd name="T66" fmla="*/ 21 h 21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1" h="21">
                    <a:moveTo>
                      <a:pt x="28" y="15"/>
                    </a:moveTo>
                    <a:lnTo>
                      <a:pt x="29" y="13"/>
                    </a:lnTo>
                    <a:lnTo>
                      <a:pt x="31" y="10"/>
                    </a:lnTo>
                    <a:lnTo>
                      <a:pt x="31" y="8"/>
                    </a:lnTo>
                    <a:lnTo>
                      <a:pt x="31" y="7"/>
                    </a:lnTo>
                    <a:lnTo>
                      <a:pt x="29" y="5"/>
                    </a:lnTo>
                    <a:lnTo>
                      <a:pt x="24" y="2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0" y="7"/>
                    </a:lnTo>
                    <a:lnTo>
                      <a:pt x="3" y="13"/>
                    </a:lnTo>
                    <a:lnTo>
                      <a:pt x="0" y="18"/>
                    </a:lnTo>
                    <a:lnTo>
                      <a:pt x="0" y="21"/>
                    </a:lnTo>
                    <a:lnTo>
                      <a:pt x="5" y="21"/>
                    </a:lnTo>
                    <a:lnTo>
                      <a:pt x="13" y="20"/>
                    </a:lnTo>
                    <a:lnTo>
                      <a:pt x="21" y="17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1" name="Freeform 143"/>
              <p:cNvSpPr>
                <a:spLocks noChangeAspect="1"/>
              </p:cNvSpPr>
              <p:nvPr/>
            </p:nvSpPr>
            <p:spPr bwMode="auto">
              <a:xfrm rot="10800000">
                <a:off x="6923" y="1724"/>
                <a:ext cx="373" cy="213"/>
              </a:xfrm>
              <a:custGeom>
                <a:avLst/>
                <a:gdLst>
                  <a:gd name="T0" fmla="*/ 370 w 586"/>
                  <a:gd name="T1" fmla="*/ 213 h 331"/>
                  <a:gd name="T2" fmla="*/ 371 w 586"/>
                  <a:gd name="T3" fmla="*/ 213 h 331"/>
                  <a:gd name="T4" fmla="*/ 371 w 586"/>
                  <a:gd name="T5" fmla="*/ 212 h 331"/>
                  <a:gd name="T6" fmla="*/ 371 w 586"/>
                  <a:gd name="T7" fmla="*/ 212 h 331"/>
                  <a:gd name="T8" fmla="*/ 371 w 586"/>
                  <a:gd name="T9" fmla="*/ 211 h 331"/>
                  <a:gd name="T10" fmla="*/ 373 w 586"/>
                  <a:gd name="T11" fmla="*/ 203 h 331"/>
                  <a:gd name="T12" fmla="*/ 370 w 586"/>
                  <a:gd name="T13" fmla="*/ 197 h 331"/>
                  <a:gd name="T14" fmla="*/ 363 w 586"/>
                  <a:gd name="T15" fmla="*/ 192 h 331"/>
                  <a:gd name="T16" fmla="*/ 355 w 586"/>
                  <a:gd name="T17" fmla="*/ 187 h 331"/>
                  <a:gd name="T18" fmla="*/ 111 w 586"/>
                  <a:gd name="T19" fmla="*/ 58 h 331"/>
                  <a:gd name="T20" fmla="*/ 35 w 586"/>
                  <a:gd name="T21" fmla="*/ 3 h 331"/>
                  <a:gd name="T22" fmla="*/ 30 w 586"/>
                  <a:gd name="T23" fmla="*/ 1 h 331"/>
                  <a:gd name="T24" fmla="*/ 25 w 586"/>
                  <a:gd name="T25" fmla="*/ 0 h 331"/>
                  <a:gd name="T26" fmla="*/ 20 w 586"/>
                  <a:gd name="T27" fmla="*/ 0 h 331"/>
                  <a:gd name="T28" fmla="*/ 15 w 586"/>
                  <a:gd name="T29" fmla="*/ 1 h 331"/>
                  <a:gd name="T30" fmla="*/ 11 w 586"/>
                  <a:gd name="T31" fmla="*/ 2 h 331"/>
                  <a:gd name="T32" fmla="*/ 7 w 586"/>
                  <a:gd name="T33" fmla="*/ 5 h 331"/>
                  <a:gd name="T34" fmla="*/ 3 w 586"/>
                  <a:gd name="T35" fmla="*/ 8 h 331"/>
                  <a:gd name="T36" fmla="*/ 0 w 586"/>
                  <a:gd name="T37" fmla="*/ 13 h 331"/>
                  <a:gd name="T38" fmla="*/ 22 w 586"/>
                  <a:gd name="T39" fmla="*/ 26 h 331"/>
                  <a:gd name="T40" fmla="*/ 45 w 586"/>
                  <a:gd name="T41" fmla="*/ 39 h 331"/>
                  <a:gd name="T42" fmla="*/ 67 w 586"/>
                  <a:gd name="T43" fmla="*/ 52 h 331"/>
                  <a:gd name="T44" fmla="*/ 90 w 586"/>
                  <a:gd name="T45" fmla="*/ 66 h 331"/>
                  <a:gd name="T46" fmla="*/ 113 w 586"/>
                  <a:gd name="T47" fmla="*/ 78 h 331"/>
                  <a:gd name="T48" fmla="*/ 136 w 586"/>
                  <a:gd name="T49" fmla="*/ 90 h 331"/>
                  <a:gd name="T50" fmla="*/ 158 w 586"/>
                  <a:gd name="T51" fmla="*/ 102 h 331"/>
                  <a:gd name="T52" fmla="*/ 182 w 586"/>
                  <a:gd name="T53" fmla="*/ 114 h 331"/>
                  <a:gd name="T54" fmla="*/ 206 w 586"/>
                  <a:gd name="T55" fmla="*/ 126 h 331"/>
                  <a:gd name="T56" fmla="*/ 229 w 586"/>
                  <a:gd name="T57" fmla="*/ 138 h 331"/>
                  <a:gd name="T58" fmla="*/ 252 w 586"/>
                  <a:gd name="T59" fmla="*/ 150 h 331"/>
                  <a:gd name="T60" fmla="*/ 276 w 586"/>
                  <a:gd name="T61" fmla="*/ 163 h 331"/>
                  <a:gd name="T62" fmla="*/ 299 w 586"/>
                  <a:gd name="T63" fmla="*/ 175 h 331"/>
                  <a:gd name="T64" fmla="*/ 323 w 586"/>
                  <a:gd name="T65" fmla="*/ 187 h 331"/>
                  <a:gd name="T66" fmla="*/ 346 w 586"/>
                  <a:gd name="T67" fmla="*/ 200 h 331"/>
                  <a:gd name="T68" fmla="*/ 370 w 586"/>
                  <a:gd name="T69" fmla="*/ 213 h 33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86"/>
                  <a:gd name="T106" fmla="*/ 0 h 331"/>
                  <a:gd name="T107" fmla="*/ 586 w 586"/>
                  <a:gd name="T108" fmla="*/ 331 h 331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86" h="331">
                    <a:moveTo>
                      <a:pt x="581" y="331"/>
                    </a:moveTo>
                    <a:lnTo>
                      <a:pt x="583" y="331"/>
                    </a:lnTo>
                    <a:lnTo>
                      <a:pt x="583" y="330"/>
                    </a:lnTo>
                    <a:lnTo>
                      <a:pt x="583" y="328"/>
                    </a:lnTo>
                    <a:lnTo>
                      <a:pt x="586" y="315"/>
                    </a:lnTo>
                    <a:lnTo>
                      <a:pt x="581" y="306"/>
                    </a:lnTo>
                    <a:lnTo>
                      <a:pt x="571" y="298"/>
                    </a:lnTo>
                    <a:lnTo>
                      <a:pt x="557" y="291"/>
                    </a:lnTo>
                    <a:lnTo>
                      <a:pt x="175" y="90"/>
                    </a:lnTo>
                    <a:lnTo>
                      <a:pt x="55" y="5"/>
                    </a:lnTo>
                    <a:lnTo>
                      <a:pt x="47" y="2"/>
                    </a:lnTo>
                    <a:lnTo>
                      <a:pt x="40" y="0"/>
                    </a:lnTo>
                    <a:lnTo>
                      <a:pt x="32" y="0"/>
                    </a:lnTo>
                    <a:lnTo>
                      <a:pt x="24" y="2"/>
                    </a:lnTo>
                    <a:lnTo>
                      <a:pt x="18" y="3"/>
                    </a:lnTo>
                    <a:lnTo>
                      <a:pt x="11" y="8"/>
                    </a:lnTo>
                    <a:lnTo>
                      <a:pt x="5" y="13"/>
                    </a:lnTo>
                    <a:lnTo>
                      <a:pt x="0" y="20"/>
                    </a:lnTo>
                    <a:lnTo>
                      <a:pt x="35" y="40"/>
                    </a:lnTo>
                    <a:lnTo>
                      <a:pt x="71" y="61"/>
                    </a:lnTo>
                    <a:lnTo>
                      <a:pt x="106" y="81"/>
                    </a:lnTo>
                    <a:lnTo>
                      <a:pt x="142" y="102"/>
                    </a:lnTo>
                    <a:lnTo>
                      <a:pt x="177" y="121"/>
                    </a:lnTo>
                    <a:lnTo>
                      <a:pt x="214" y="140"/>
                    </a:lnTo>
                    <a:lnTo>
                      <a:pt x="249" y="158"/>
                    </a:lnTo>
                    <a:lnTo>
                      <a:pt x="286" y="177"/>
                    </a:lnTo>
                    <a:lnTo>
                      <a:pt x="323" y="196"/>
                    </a:lnTo>
                    <a:lnTo>
                      <a:pt x="359" y="214"/>
                    </a:lnTo>
                    <a:lnTo>
                      <a:pt x="396" y="233"/>
                    </a:lnTo>
                    <a:lnTo>
                      <a:pt x="433" y="253"/>
                    </a:lnTo>
                    <a:lnTo>
                      <a:pt x="470" y="272"/>
                    </a:lnTo>
                    <a:lnTo>
                      <a:pt x="507" y="291"/>
                    </a:lnTo>
                    <a:lnTo>
                      <a:pt x="544" y="311"/>
                    </a:lnTo>
                    <a:lnTo>
                      <a:pt x="581" y="331"/>
                    </a:lnTo>
                    <a:close/>
                  </a:path>
                </a:pathLst>
              </a:custGeom>
              <a:solidFill>
                <a:srgbClr val="3F3F9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2" name="Freeform 144"/>
              <p:cNvSpPr>
                <a:spLocks noChangeAspect="1"/>
              </p:cNvSpPr>
              <p:nvPr/>
            </p:nvSpPr>
            <p:spPr bwMode="auto">
              <a:xfrm rot="10800000">
                <a:off x="6927" y="1720"/>
                <a:ext cx="373" cy="206"/>
              </a:xfrm>
              <a:custGeom>
                <a:avLst/>
                <a:gdLst>
                  <a:gd name="T0" fmla="*/ 4 w 588"/>
                  <a:gd name="T1" fmla="*/ 0 h 320"/>
                  <a:gd name="T2" fmla="*/ 4 w 588"/>
                  <a:gd name="T3" fmla="*/ 1 h 320"/>
                  <a:gd name="T4" fmla="*/ 4 w 588"/>
                  <a:gd name="T5" fmla="*/ 1 h 320"/>
                  <a:gd name="T6" fmla="*/ 3 w 588"/>
                  <a:gd name="T7" fmla="*/ 1 h 320"/>
                  <a:gd name="T8" fmla="*/ 3 w 588"/>
                  <a:gd name="T9" fmla="*/ 2 h 320"/>
                  <a:gd name="T10" fmla="*/ 0 w 588"/>
                  <a:gd name="T11" fmla="*/ 12 h 320"/>
                  <a:gd name="T12" fmla="*/ 1 w 588"/>
                  <a:gd name="T13" fmla="*/ 21 h 320"/>
                  <a:gd name="T14" fmla="*/ 6 w 588"/>
                  <a:gd name="T15" fmla="*/ 31 h 320"/>
                  <a:gd name="T16" fmla="*/ 15 w 588"/>
                  <a:gd name="T17" fmla="*/ 38 h 320"/>
                  <a:gd name="T18" fmla="*/ 105 w 588"/>
                  <a:gd name="T19" fmla="*/ 71 h 320"/>
                  <a:gd name="T20" fmla="*/ 344 w 588"/>
                  <a:gd name="T21" fmla="*/ 198 h 320"/>
                  <a:gd name="T22" fmla="*/ 353 w 588"/>
                  <a:gd name="T23" fmla="*/ 203 h 320"/>
                  <a:gd name="T24" fmla="*/ 361 w 588"/>
                  <a:gd name="T25" fmla="*/ 206 h 320"/>
                  <a:gd name="T26" fmla="*/ 368 w 588"/>
                  <a:gd name="T27" fmla="*/ 206 h 320"/>
                  <a:gd name="T28" fmla="*/ 373 w 588"/>
                  <a:gd name="T29" fmla="*/ 200 h 320"/>
                  <a:gd name="T30" fmla="*/ 350 w 588"/>
                  <a:gd name="T31" fmla="*/ 187 h 320"/>
                  <a:gd name="T32" fmla="*/ 326 w 588"/>
                  <a:gd name="T33" fmla="*/ 174 h 320"/>
                  <a:gd name="T34" fmla="*/ 303 w 588"/>
                  <a:gd name="T35" fmla="*/ 162 h 320"/>
                  <a:gd name="T36" fmla="*/ 279 w 588"/>
                  <a:gd name="T37" fmla="*/ 150 h 320"/>
                  <a:gd name="T38" fmla="*/ 256 w 588"/>
                  <a:gd name="T39" fmla="*/ 137 h 320"/>
                  <a:gd name="T40" fmla="*/ 232 w 588"/>
                  <a:gd name="T41" fmla="*/ 125 h 320"/>
                  <a:gd name="T42" fmla="*/ 209 w 588"/>
                  <a:gd name="T43" fmla="*/ 113 h 320"/>
                  <a:gd name="T44" fmla="*/ 186 w 588"/>
                  <a:gd name="T45" fmla="*/ 101 h 320"/>
                  <a:gd name="T46" fmla="*/ 162 w 588"/>
                  <a:gd name="T47" fmla="*/ 89 h 320"/>
                  <a:gd name="T48" fmla="*/ 140 w 588"/>
                  <a:gd name="T49" fmla="*/ 77 h 320"/>
                  <a:gd name="T50" fmla="*/ 117 w 588"/>
                  <a:gd name="T51" fmla="*/ 65 h 320"/>
                  <a:gd name="T52" fmla="*/ 95 w 588"/>
                  <a:gd name="T53" fmla="*/ 53 h 320"/>
                  <a:gd name="T54" fmla="*/ 72 w 588"/>
                  <a:gd name="T55" fmla="*/ 39 h 320"/>
                  <a:gd name="T56" fmla="*/ 49 w 588"/>
                  <a:gd name="T57" fmla="*/ 26 h 320"/>
                  <a:gd name="T58" fmla="*/ 27 w 588"/>
                  <a:gd name="T59" fmla="*/ 13 h 320"/>
                  <a:gd name="T60" fmla="*/ 4 w 588"/>
                  <a:gd name="T61" fmla="*/ 0 h 32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88"/>
                  <a:gd name="T94" fmla="*/ 0 h 320"/>
                  <a:gd name="T95" fmla="*/ 588 w 588"/>
                  <a:gd name="T96" fmla="*/ 320 h 32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88" h="320">
                    <a:moveTo>
                      <a:pt x="7" y="0"/>
                    </a:moveTo>
                    <a:lnTo>
                      <a:pt x="7" y="1"/>
                    </a:lnTo>
                    <a:lnTo>
                      <a:pt x="5" y="1"/>
                    </a:lnTo>
                    <a:lnTo>
                      <a:pt x="5" y="3"/>
                    </a:lnTo>
                    <a:lnTo>
                      <a:pt x="0" y="19"/>
                    </a:lnTo>
                    <a:lnTo>
                      <a:pt x="2" y="33"/>
                    </a:lnTo>
                    <a:lnTo>
                      <a:pt x="10" y="48"/>
                    </a:lnTo>
                    <a:lnTo>
                      <a:pt x="23" y="59"/>
                    </a:lnTo>
                    <a:lnTo>
                      <a:pt x="165" y="110"/>
                    </a:lnTo>
                    <a:lnTo>
                      <a:pt x="543" y="308"/>
                    </a:lnTo>
                    <a:lnTo>
                      <a:pt x="557" y="316"/>
                    </a:lnTo>
                    <a:lnTo>
                      <a:pt x="569" y="320"/>
                    </a:lnTo>
                    <a:lnTo>
                      <a:pt x="580" y="320"/>
                    </a:lnTo>
                    <a:lnTo>
                      <a:pt x="588" y="311"/>
                    </a:lnTo>
                    <a:lnTo>
                      <a:pt x="551" y="291"/>
                    </a:lnTo>
                    <a:lnTo>
                      <a:pt x="514" y="271"/>
                    </a:lnTo>
                    <a:lnTo>
                      <a:pt x="477" y="252"/>
                    </a:lnTo>
                    <a:lnTo>
                      <a:pt x="440" y="233"/>
                    </a:lnTo>
                    <a:lnTo>
                      <a:pt x="403" y="213"/>
                    </a:lnTo>
                    <a:lnTo>
                      <a:pt x="366" y="194"/>
                    </a:lnTo>
                    <a:lnTo>
                      <a:pt x="330" y="176"/>
                    </a:lnTo>
                    <a:lnTo>
                      <a:pt x="293" y="157"/>
                    </a:lnTo>
                    <a:lnTo>
                      <a:pt x="256" y="138"/>
                    </a:lnTo>
                    <a:lnTo>
                      <a:pt x="221" y="120"/>
                    </a:lnTo>
                    <a:lnTo>
                      <a:pt x="184" y="101"/>
                    </a:lnTo>
                    <a:lnTo>
                      <a:pt x="149" y="82"/>
                    </a:lnTo>
                    <a:lnTo>
                      <a:pt x="113" y="61"/>
                    </a:lnTo>
                    <a:lnTo>
                      <a:pt x="78" y="41"/>
                    </a:lnTo>
                    <a:lnTo>
                      <a:pt x="42" y="2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3" name="Freeform 145"/>
              <p:cNvSpPr>
                <a:spLocks noChangeAspect="1"/>
              </p:cNvSpPr>
              <p:nvPr/>
            </p:nvSpPr>
            <p:spPr bwMode="auto">
              <a:xfrm rot="10800000">
                <a:off x="7030" y="1784"/>
                <a:ext cx="259" cy="149"/>
              </a:xfrm>
              <a:custGeom>
                <a:avLst/>
                <a:gdLst>
                  <a:gd name="T0" fmla="*/ 259 w 405"/>
                  <a:gd name="T1" fmla="*/ 143 h 222"/>
                  <a:gd name="T2" fmla="*/ 259 w 405"/>
                  <a:gd name="T3" fmla="*/ 143 h 222"/>
                  <a:gd name="T4" fmla="*/ 259 w 405"/>
                  <a:gd name="T5" fmla="*/ 143 h 222"/>
                  <a:gd name="T6" fmla="*/ 259 w 405"/>
                  <a:gd name="T7" fmla="*/ 143 h 222"/>
                  <a:gd name="T8" fmla="*/ 259 w 405"/>
                  <a:gd name="T9" fmla="*/ 142 h 222"/>
                  <a:gd name="T10" fmla="*/ 258 w 405"/>
                  <a:gd name="T11" fmla="*/ 140 h 222"/>
                  <a:gd name="T12" fmla="*/ 252 w 405"/>
                  <a:gd name="T13" fmla="*/ 136 h 222"/>
                  <a:gd name="T14" fmla="*/ 244 w 405"/>
                  <a:gd name="T15" fmla="*/ 131 h 222"/>
                  <a:gd name="T16" fmla="*/ 233 w 405"/>
                  <a:gd name="T17" fmla="*/ 124 h 222"/>
                  <a:gd name="T18" fmla="*/ 218 w 405"/>
                  <a:gd name="T19" fmla="*/ 116 h 222"/>
                  <a:gd name="T20" fmla="*/ 203 w 405"/>
                  <a:gd name="T21" fmla="*/ 107 h 222"/>
                  <a:gd name="T22" fmla="*/ 186 w 405"/>
                  <a:gd name="T23" fmla="*/ 97 h 222"/>
                  <a:gd name="T24" fmla="*/ 169 w 405"/>
                  <a:gd name="T25" fmla="*/ 88 h 222"/>
                  <a:gd name="T26" fmla="*/ 152 w 405"/>
                  <a:gd name="T27" fmla="*/ 79 h 222"/>
                  <a:gd name="T28" fmla="*/ 136 w 405"/>
                  <a:gd name="T29" fmla="*/ 70 h 222"/>
                  <a:gd name="T30" fmla="*/ 120 w 405"/>
                  <a:gd name="T31" fmla="*/ 61 h 222"/>
                  <a:gd name="T32" fmla="*/ 106 w 405"/>
                  <a:gd name="T33" fmla="*/ 54 h 222"/>
                  <a:gd name="T34" fmla="*/ 95 w 405"/>
                  <a:gd name="T35" fmla="*/ 48 h 222"/>
                  <a:gd name="T36" fmla="*/ 85 w 405"/>
                  <a:gd name="T37" fmla="*/ 43 h 222"/>
                  <a:gd name="T38" fmla="*/ 79 w 405"/>
                  <a:gd name="T39" fmla="*/ 39 h 222"/>
                  <a:gd name="T40" fmla="*/ 77 w 405"/>
                  <a:gd name="T41" fmla="*/ 39 h 222"/>
                  <a:gd name="T42" fmla="*/ 22 w 405"/>
                  <a:gd name="T43" fmla="*/ 3 h 222"/>
                  <a:gd name="T44" fmla="*/ 14 w 405"/>
                  <a:gd name="T45" fmla="*/ 1 h 222"/>
                  <a:gd name="T46" fmla="*/ 9 w 405"/>
                  <a:gd name="T47" fmla="*/ 0 h 222"/>
                  <a:gd name="T48" fmla="*/ 4 w 405"/>
                  <a:gd name="T49" fmla="*/ 1 h 222"/>
                  <a:gd name="T50" fmla="*/ 0 w 405"/>
                  <a:gd name="T51" fmla="*/ 5 h 222"/>
                  <a:gd name="T52" fmla="*/ 15 w 405"/>
                  <a:gd name="T53" fmla="*/ 14 h 222"/>
                  <a:gd name="T54" fmla="*/ 32 w 405"/>
                  <a:gd name="T55" fmla="*/ 22 h 222"/>
                  <a:gd name="T56" fmla="*/ 47 w 405"/>
                  <a:gd name="T57" fmla="*/ 32 h 222"/>
                  <a:gd name="T58" fmla="*/ 63 w 405"/>
                  <a:gd name="T59" fmla="*/ 39 h 222"/>
                  <a:gd name="T60" fmla="*/ 79 w 405"/>
                  <a:gd name="T61" fmla="*/ 48 h 222"/>
                  <a:gd name="T62" fmla="*/ 95 w 405"/>
                  <a:gd name="T63" fmla="*/ 57 h 222"/>
                  <a:gd name="T64" fmla="*/ 111 w 405"/>
                  <a:gd name="T65" fmla="*/ 66 h 222"/>
                  <a:gd name="T66" fmla="*/ 127 w 405"/>
                  <a:gd name="T67" fmla="*/ 73 h 222"/>
                  <a:gd name="T68" fmla="*/ 144 w 405"/>
                  <a:gd name="T69" fmla="*/ 82 h 222"/>
                  <a:gd name="T70" fmla="*/ 161 w 405"/>
                  <a:gd name="T71" fmla="*/ 90 h 222"/>
                  <a:gd name="T72" fmla="*/ 177 w 405"/>
                  <a:gd name="T73" fmla="*/ 100 h 222"/>
                  <a:gd name="T74" fmla="*/ 193 w 405"/>
                  <a:gd name="T75" fmla="*/ 108 h 222"/>
                  <a:gd name="T76" fmla="*/ 210 w 405"/>
                  <a:gd name="T77" fmla="*/ 116 h 222"/>
                  <a:gd name="T78" fmla="*/ 226 w 405"/>
                  <a:gd name="T79" fmla="*/ 126 h 222"/>
                  <a:gd name="T80" fmla="*/ 243 w 405"/>
                  <a:gd name="T81" fmla="*/ 134 h 222"/>
                  <a:gd name="T82" fmla="*/ 259 w 405"/>
                  <a:gd name="T83" fmla="*/ 143 h 22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05"/>
                  <a:gd name="T127" fmla="*/ 0 h 222"/>
                  <a:gd name="T128" fmla="*/ 405 w 405"/>
                  <a:gd name="T129" fmla="*/ 222 h 22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05" h="222">
                    <a:moveTo>
                      <a:pt x="405" y="222"/>
                    </a:moveTo>
                    <a:lnTo>
                      <a:pt x="405" y="222"/>
                    </a:lnTo>
                    <a:lnTo>
                      <a:pt x="405" y="221"/>
                    </a:lnTo>
                    <a:lnTo>
                      <a:pt x="404" y="217"/>
                    </a:lnTo>
                    <a:lnTo>
                      <a:pt x="394" y="211"/>
                    </a:lnTo>
                    <a:lnTo>
                      <a:pt x="381" y="203"/>
                    </a:lnTo>
                    <a:lnTo>
                      <a:pt x="364" y="192"/>
                    </a:lnTo>
                    <a:lnTo>
                      <a:pt x="341" y="180"/>
                    </a:lnTo>
                    <a:lnTo>
                      <a:pt x="317" y="166"/>
                    </a:lnTo>
                    <a:lnTo>
                      <a:pt x="291" y="151"/>
                    </a:lnTo>
                    <a:lnTo>
                      <a:pt x="265" y="137"/>
                    </a:lnTo>
                    <a:lnTo>
                      <a:pt x="238" y="123"/>
                    </a:lnTo>
                    <a:lnTo>
                      <a:pt x="212" y="108"/>
                    </a:lnTo>
                    <a:lnTo>
                      <a:pt x="188" y="95"/>
                    </a:lnTo>
                    <a:lnTo>
                      <a:pt x="166" y="84"/>
                    </a:lnTo>
                    <a:lnTo>
                      <a:pt x="148" y="74"/>
                    </a:lnTo>
                    <a:lnTo>
                      <a:pt x="133" y="66"/>
                    </a:lnTo>
                    <a:lnTo>
                      <a:pt x="124" y="61"/>
                    </a:lnTo>
                    <a:lnTo>
                      <a:pt x="120" y="60"/>
                    </a:lnTo>
                    <a:lnTo>
                      <a:pt x="34" y="5"/>
                    </a:lnTo>
                    <a:lnTo>
                      <a:pt x="22" y="2"/>
                    </a:lnTo>
                    <a:lnTo>
                      <a:pt x="14" y="0"/>
                    </a:lnTo>
                    <a:lnTo>
                      <a:pt x="6" y="2"/>
                    </a:lnTo>
                    <a:lnTo>
                      <a:pt x="0" y="7"/>
                    </a:lnTo>
                    <a:lnTo>
                      <a:pt x="24" y="21"/>
                    </a:lnTo>
                    <a:lnTo>
                      <a:pt x="50" y="34"/>
                    </a:lnTo>
                    <a:lnTo>
                      <a:pt x="74" y="49"/>
                    </a:lnTo>
                    <a:lnTo>
                      <a:pt x="98" y="61"/>
                    </a:lnTo>
                    <a:lnTo>
                      <a:pt x="124" y="74"/>
                    </a:lnTo>
                    <a:lnTo>
                      <a:pt x="149" y="89"/>
                    </a:lnTo>
                    <a:lnTo>
                      <a:pt x="174" y="102"/>
                    </a:lnTo>
                    <a:lnTo>
                      <a:pt x="199" y="114"/>
                    </a:lnTo>
                    <a:lnTo>
                      <a:pt x="225" y="127"/>
                    </a:lnTo>
                    <a:lnTo>
                      <a:pt x="251" y="140"/>
                    </a:lnTo>
                    <a:lnTo>
                      <a:pt x="277" y="155"/>
                    </a:lnTo>
                    <a:lnTo>
                      <a:pt x="302" y="168"/>
                    </a:lnTo>
                    <a:lnTo>
                      <a:pt x="328" y="180"/>
                    </a:lnTo>
                    <a:lnTo>
                      <a:pt x="354" y="195"/>
                    </a:lnTo>
                    <a:lnTo>
                      <a:pt x="380" y="208"/>
                    </a:lnTo>
                    <a:lnTo>
                      <a:pt x="405" y="22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4" name="Line 146"/>
          <p:cNvSpPr>
            <a:spLocks noChangeShapeType="1"/>
          </p:cNvSpPr>
          <p:nvPr/>
        </p:nvSpPr>
        <p:spPr bwMode="auto">
          <a:xfrm>
            <a:off x="3609110" y="5038908"/>
            <a:ext cx="35814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5" name="Text Box 147"/>
          <p:cNvSpPr txBox="1">
            <a:spLocks noChangeArrowheads="1"/>
          </p:cNvSpPr>
          <p:nvPr/>
        </p:nvSpPr>
        <p:spPr bwMode="auto">
          <a:xfrm>
            <a:off x="5081927" y="4338761"/>
            <a:ext cx="67839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50</a:t>
            </a:r>
            <a:r>
              <a:rPr kumimoji="0" lang="en-US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46" name="Line 148"/>
          <p:cNvSpPr>
            <a:spLocks noChangeShapeType="1"/>
          </p:cNvSpPr>
          <p:nvPr/>
        </p:nvSpPr>
        <p:spPr bwMode="auto">
          <a:xfrm>
            <a:off x="5447782" y="4752365"/>
            <a:ext cx="0" cy="214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7" name="Line 149"/>
          <p:cNvSpPr>
            <a:spLocks noChangeShapeType="1"/>
          </p:cNvSpPr>
          <p:nvPr/>
        </p:nvSpPr>
        <p:spPr bwMode="auto">
          <a:xfrm flipH="1">
            <a:off x="4950692" y="4747601"/>
            <a:ext cx="228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stealth" w="sm" len="me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8" name="Text Box 151"/>
          <p:cNvSpPr txBox="1">
            <a:spLocks noChangeArrowheads="1"/>
          </p:cNvSpPr>
          <p:nvPr/>
        </p:nvSpPr>
        <p:spPr bwMode="auto">
          <a:xfrm>
            <a:off x="4465977" y="4389561"/>
            <a:ext cx="67839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55</a:t>
            </a:r>
            <a:r>
              <a:rPr kumimoji="0" lang="en-US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49" name="Text Box 152"/>
          <p:cNvSpPr txBox="1">
            <a:spLocks noChangeArrowheads="1"/>
          </p:cNvSpPr>
          <p:nvPr/>
        </p:nvSpPr>
        <p:spPr bwMode="auto">
          <a:xfrm>
            <a:off x="5843927" y="4389561"/>
            <a:ext cx="67839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45</a:t>
            </a:r>
            <a:r>
              <a:rPr kumimoji="0" lang="en-US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50" name="Line 153"/>
          <p:cNvSpPr>
            <a:spLocks noChangeShapeType="1"/>
          </p:cNvSpPr>
          <p:nvPr/>
        </p:nvSpPr>
        <p:spPr bwMode="auto">
          <a:xfrm>
            <a:off x="4795320" y="4752365"/>
            <a:ext cx="0" cy="2143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sm" len="sm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1" name="Line 154"/>
          <p:cNvSpPr>
            <a:spLocks noChangeShapeType="1"/>
          </p:cNvSpPr>
          <p:nvPr/>
        </p:nvSpPr>
        <p:spPr bwMode="auto">
          <a:xfrm>
            <a:off x="6133582" y="4752365"/>
            <a:ext cx="0" cy="2143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sm" len="sm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2" name="Line 155"/>
          <p:cNvSpPr>
            <a:spLocks noChangeShapeType="1"/>
          </p:cNvSpPr>
          <p:nvPr/>
        </p:nvSpPr>
        <p:spPr bwMode="auto">
          <a:xfrm>
            <a:off x="3588327" y="6484771"/>
            <a:ext cx="35814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 type="triangle" w="med" len="med"/>
            <a:tailEnd type="triangle" w="med" len="med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3" name="Text Box 156"/>
          <p:cNvSpPr txBox="1">
            <a:spLocks noChangeArrowheads="1"/>
          </p:cNvSpPr>
          <p:nvPr/>
        </p:nvSpPr>
        <p:spPr bwMode="auto">
          <a:xfrm>
            <a:off x="5061144" y="5784624"/>
            <a:ext cx="67839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50</a:t>
            </a:r>
            <a:r>
              <a:rPr kumimoji="0" lang="en-US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54" name="Line 157"/>
          <p:cNvSpPr>
            <a:spLocks noChangeShapeType="1"/>
          </p:cNvSpPr>
          <p:nvPr/>
        </p:nvSpPr>
        <p:spPr bwMode="auto">
          <a:xfrm>
            <a:off x="5426999" y="6198228"/>
            <a:ext cx="0" cy="214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sm" len="sm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5" name="Text Box 158"/>
          <p:cNvSpPr txBox="1">
            <a:spLocks noChangeArrowheads="1"/>
          </p:cNvSpPr>
          <p:nvPr/>
        </p:nvSpPr>
        <p:spPr bwMode="auto">
          <a:xfrm>
            <a:off x="3689544" y="5835424"/>
            <a:ext cx="67839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60</a:t>
            </a:r>
            <a:r>
              <a:rPr kumimoji="0" lang="en-US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56" name="Text Box 159"/>
          <p:cNvSpPr txBox="1">
            <a:spLocks noChangeArrowheads="1"/>
          </p:cNvSpPr>
          <p:nvPr/>
        </p:nvSpPr>
        <p:spPr bwMode="auto">
          <a:xfrm>
            <a:off x="6512119" y="5835424"/>
            <a:ext cx="678391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80000"/>
              <a:buFontTx/>
              <a:buNone/>
              <a:tabLst/>
              <a:defRPr/>
            </a:pPr>
            <a:r>
              <a:rPr kumimoji="0" lang="ar-D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40</a:t>
            </a:r>
            <a:r>
              <a:rPr kumimoji="0" lang="en-US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Simplified Arabic" panose="02020603050405020304" pitchFamily="18" charset="-78"/>
                <a:ea typeface="+mn-ea"/>
                <a:cs typeface="Simplified Arabic" panose="02020603050405020304" pitchFamily="18" charset="-78"/>
              </a:rPr>
              <a:t>%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Simplified Arabic" panose="02020603050405020304" pitchFamily="18" charset="-78"/>
              <a:ea typeface="+mn-ea"/>
              <a:cs typeface="Simplified Arabic" panose="02020603050405020304" pitchFamily="18" charset="-78"/>
            </a:endParaRPr>
          </a:p>
        </p:txBody>
      </p:sp>
      <p:sp>
        <p:nvSpPr>
          <p:cNvPr id="157" name="Line 160"/>
          <p:cNvSpPr>
            <a:spLocks noChangeShapeType="1"/>
          </p:cNvSpPr>
          <p:nvPr/>
        </p:nvSpPr>
        <p:spPr bwMode="auto">
          <a:xfrm>
            <a:off x="4018887" y="6198228"/>
            <a:ext cx="0" cy="2143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sm" len="sm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8" name="Line 161"/>
          <p:cNvSpPr>
            <a:spLocks noChangeShapeType="1"/>
          </p:cNvSpPr>
          <p:nvPr/>
        </p:nvSpPr>
        <p:spPr bwMode="auto">
          <a:xfrm>
            <a:off x="6801774" y="6198228"/>
            <a:ext cx="0" cy="2143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sm" len="sm"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9" name="Line 162"/>
          <p:cNvSpPr>
            <a:spLocks noChangeShapeType="1"/>
          </p:cNvSpPr>
          <p:nvPr/>
        </p:nvSpPr>
        <p:spPr bwMode="auto">
          <a:xfrm flipH="1">
            <a:off x="4197927" y="6132346"/>
            <a:ext cx="91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stealth" w="sm" len="me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0" name="Line 163"/>
          <p:cNvSpPr>
            <a:spLocks noChangeShapeType="1"/>
          </p:cNvSpPr>
          <p:nvPr/>
        </p:nvSpPr>
        <p:spPr bwMode="auto">
          <a:xfrm flipH="1">
            <a:off x="5679065" y="6132346"/>
            <a:ext cx="914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stealth" w="med" len="med"/>
            <a:tailEnd type="none" w="sm" len="me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1" name="Line 150"/>
          <p:cNvSpPr>
            <a:spLocks noChangeShapeType="1"/>
          </p:cNvSpPr>
          <p:nvPr/>
        </p:nvSpPr>
        <p:spPr bwMode="auto">
          <a:xfrm flipH="1">
            <a:off x="5760317" y="4752364"/>
            <a:ext cx="228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stealth" w="med" len="med"/>
            <a:tailEnd type="none" w="sm" len="med"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619570" y="959364"/>
            <a:ext cx="56953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400" kern="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تقديرنا </a:t>
            </a:r>
            <a:r>
              <a:rPr lang="ar-SA" sz="2400" kern="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للمتوسط الحقيقي للإنتاج سيكون أكثر دقة حينما نتوقع </a:t>
            </a:r>
            <a:r>
              <a:rPr lang="ar-SA" sz="2400" kern="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أن</a:t>
            </a:r>
            <a:r>
              <a:rPr lang="ar-DZ" sz="2400" kern="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</a:t>
            </a:r>
            <a:r>
              <a:rPr lang="ar-SA" sz="2400" kern="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400" kern="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يقع  بين 45 و 55 </a:t>
            </a:r>
            <a:r>
              <a:rPr lang="ar-SA" sz="2400" kern="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وحدة</a:t>
            </a:r>
            <a:endParaRPr lang="ar-DZ" sz="2400" kern="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2400" kern="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63" name="ZoneTexte 162"/>
          <p:cNvSpPr txBox="1"/>
          <p:nvPr/>
        </p:nvSpPr>
        <p:spPr>
          <a:xfrm>
            <a:off x="2387695" y="2291749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Simplified Arabic" panose="02020603050405020304" pitchFamily="18" charset="-78"/>
                <a:ea typeface="Calibri" pitchFamily="34" charset="0"/>
                <a:cs typeface="Simplified Arabic" panose="02020603050405020304" pitchFamily="18" charset="-78"/>
              </a:rPr>
              <a:t>μ </a:t>
            </a:r>
            <a:r>
              <a:rPr lang="fr-FR" sz="2400" b="1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50</a:t>
            </a:r>
            <a:r>
              <a:rPr lang="ar-IQ" sz="2400" b="1" dirty="0">
                <a:solidFill>
                  <a:prstClr val="black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lang="ar-IQ" sz="2400" b="1" dirty="0" smtClean="0">
                <a:solidFill>
                  <a:prstClr val="black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±</a:t>
            </a:r>
            <a:r>
              <a:rPr lang="fr-FR" sz="2400" b="1" dirty="0" smtClean="0">
                <a:solidFill>
                  <a:prstClr val="black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10</a:t>
            </a:r>
            <a:endParaRPr lang="en-US" sz="2400" b="1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3058467" y="3451187"/>
            <a:ext cx="58609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ولكننا سنكون أكثر ثقة في تقديرنا الأساسي أكثر </a:t>
            </a:r>
            <a:r>
              <a:rPr kumimoji="0" lang="ar-DZ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من تقديرنا الثاني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5" name="ZoneTexte 164"/>
          <p:cNvSpPr txBox="1"/>
          <p:nvPr/>
        </p:nvSpPr>
        <p:spPr>
          <a:xfrm>
            <a:off x="2406985" y="1113252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prstClr val="black"/>
                </a:solidFill>
                <a:latin typeface="Simplified Arabic" panose="02020603050405020304" pitchFamily="18" charset="-78"/>
                <a:ea typeface="Calibri" pitchFamily="34" charset="0"/>
                <a:cs typeface="Simplified Arabic" panose="02020603050405020304" pitchFamily="18" charset="-78"/>
              </a:rPr>
              <a:t>μ </a:t>
            </a:r>
            <a:r>
              <a:rPr lang="fr-FR" sz="2400" b="1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= 50</a:t>
            </a:r>
            <a:r>
              <a:rPr lang="ar-IQ" sz="2400" b="1" dirty="0">
                <a:solidFill>
                  <a:prstClr val="black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</a:t>
            </a:r>
            <a:r>
              <a:rPr lang="ar-DZ" sz="2400" b="1" dirty="0" smtClean="0">
                <a:solidFill>
                  <a:prstClr val="black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5 </a:t>
            </a:r>
            <a:r>
              <a:rPr lang="ar-IQ" sz="2400" b="1" dirty="0">
                <a:solidFill>
                  <a:prstClr val="black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±</a:t>
            </a:r>
            <a:endParaRPr lang="en-US" sz="2400" b="1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6156929" y="173385"/>
            <a:ext cx="46907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في المثال السابق المتعلق بمعدل الإنتاج في </a:t>
            </a:r>
            <a:r>
              <a:rPr kumimoji="0" lang="ar-SA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المصنع</a:t>
            </a:r>
            <a:r>
              <a:rPr kumimoji="0" lang="ar-DZ" sz="2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4950692" y="2247331"/>
            <a:ext cx="50770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defRPr/>
            </a:pPr>
            <a:r>
              <a:rPr lang="ar-SA" sz="2400" kern="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بالمقارنة بتوقعنا الأساسي </a:t>
            </a:r>
            <a:r>
              <a:rPr lang="ar-SA" sz="2400" kern="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وهو</a:t>
            </a:r>
            <a:r>
              <a:rPr lang="ar-DZ" sz="2400" kern="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400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بين 40 و60 وحدة</a:t>
            </a:r>
            <a:r>
              <a:rPr lang="ar-SA" sz="2400" kern="0" dirty="0" smtClean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en-US" sz="2400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564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4" grpId="0" animBg="1"/>
      <p:bldP spid="145" grpId="0"/>
      <p:bldP spid="146" grpId="0" animBg="1"/>
      <p:bldP spid="148" grpId="0"/>
      <p:bldP spid="149" grpId="0"/>
      <p:bldP spid="150" grpId="0" animBg="1"/>
      <p:bldP spid="151" grpId="0" animBg="1"/>
      <p:bldP spid="152" grpId="0" animBg="1"/>
      <p:bldP spid="153" grpId="0"/>
      <p:bldP spid="154" grpId="0" animBg="1"/>
      <p:bldP spid="155" grpId="0"/>
      <p:bldP spid="156" grpId="0"/>
      <p:bldP spid="157" grpId="0" animBg="1"/>
      <p:bldP spid="158" grpId="0" animBg="1"/>
      <p:bldP spid="159" grpId="0" animBg="1"/>
      <p:bldP spid="160" grpId="0" animBg="1"/>
      <p:bldP spid="162" grpId="0"/>
      <p:bldP spid="163" grpId="0"/>
      <p:bldP spid="164" grpId="0"/>
      <p:bldP spid="165" grpId="0"/>
      <p:bldP spid="166" grpId="0"/>
      <p:bldP spid="1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8053" y="469124"/>
            <a:ext cx="3456395" cy="523220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marL="0" marR="0" lvl="0" indent="269875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درجة التباين أو الاختلاف 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3553" y="1364576"/>
            <a:ext cx="73344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القاعدة الذهبية في البحث العلمي أنه كلما كبر حجم العينة المطلوبة نحصل على مستوى أفضل من الدقة وال</a:t>
            </a:r>
            <a:r>
              <a:rPr kumimoji="0" lang="ar-DZ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ثقة</a:t>
            </a:r>
            <a:r>
              <a:rPr kumimoji="0" lang="ar-IQ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69212" y="2629360"/>
            <a:ext cx="5794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ولكن هذا يرتبط بتجانس توزيع هذه الصفات في المجتمع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97604" y="4134273"/>
            <a:ext cx="266291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نحتاج إلى عينات كبيرة في حالة عدم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تجانس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81180" y="4062265"/>
            <a:ext cx="258712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نحتاج الى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عينات أصغر في حالة </a:t>
            </a:r>
            <a:r>
              <a:rPr kumimoji="0" lang="ar-D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تجانس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7586744" y="3121882"/>
            <a:ext cx="484632" cy="97840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lèche vers le bas 9"/>
          <p:cNvSpPr/>
          <p:nvPr/>
        </p:nvSpPr>
        <p:spPr>
          <a:xfrm>
            <a:off x="4001384" y="3120537"/>
            <a:ext cx="484632" cy="97840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02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 animBg="1"/>
      <p:bldP spid="7" grpId="0" animBg="1"/>
      <p:bldP spid="8" grpId="0" animBg="1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1369</Words>
  <Application>Microsoft Office PowerPoint</Application>
  <PresentationFormat>Grand écran</PresentationFormat>
  <Paragraphs>174</Paragraphs>
  <Slides>23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3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7" baseType="lpstr">
      <vt:lpstr>MS PGothic</vt:lpstr>
      <vt:lpstr>Arial</vt:lpstr>
      <vt:lpstr>Calibri</vt:lpstr>
      <vt:lpstr>Calibri Light</vt:lpstr>
      <vt:lpstr>Majalla UI</vt:lpstr>
      <vt:lpstr>Simplified Arabic</vt:lpstr>
      <vt:lpstr>Symbol</vt:lpstr>
      <vt:lpstr>Times New Roman</vt:lpstr>
      <vt:lpstr>Wingdings</vt:lpstr>
      <vt:lpstr>Wingdings 2</vt:lpstr>
      <vt:lpstr>Thème Office</vt:lpstr>
      <vt:lpstr>نسق Office</vt:lpstr>
      <vt:lpstr>1_Thème Office</vt:lpstr>
      <vt:lpstr>Clip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AIB</dc:creator>
  <cp:lastModifiedBy>AIB</cp:lastModifiedBy>
  <cp:revision>15</cp:revision>
  <dcterms:created xsi:type="dcterms:W3CDTF">2024-11-01T10:24:16Z</dcterms:created>
  <dcterms:modified xsi:type="dcterms:W3CDTF">2024-11-17T05:48:12Z</dcterms:modified>
</cp:coreProperties>
</file>