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1" r:id="rId1"/>
  </p:sldMasterIdLst>
  <p:notesMasterIdLst>
    <p:notesMasterId r:id="rId14"/>
  </p:notesMasterIdLst>
  <p:sldIdLst>
    <p:sldId id="256" r:id="rId2"/>
    <p:sldId id="258" r:id="rId3"/>
    <p:sldId id="333" r:id="rId4"/>
    <p:sldId id="302" r:id="rId5"/>
    <p:sldId id="303" r:id="rId6"/>
    <p:sldId id="304" r:id="rId7"/>
    <p:sldId id="305" r:id="rId8"/>
    <p:sldId id="306" r:id="rId9"/>
    <p:sldId id="307" r:id="rId10"/>
    <p:sldId id="308" r:id="rId11"/>
    <p:sldId id="334" r:id="rId12"/>
    <p:sldId id="309" r:id="rId13"/>
  </p:sldIdLst>
  <p:sldSz cx="9144000" cy="5143500" type="screen16x9"/>
  <p:notesSz cx="6858000" cy="9144000"/>
  <p:embeddedFontLst>
    <p:embeddedFont>
      <p:font typeface="Andalus" pitchFamily="18" charset="-78"/>
      <p:regular r:id="rId15"/>
    </p:embeddedFont>
    <p:embeddedFont>
      <p:font typeface="Simplified Arabic" pitchFamily="18" charset="-78"/>
      <p:regular r:id="rId16"/>
      <p:bold r:id="rId17"/>
    </p:embeddedFont>
    <p:embeddedFont>
      <p:font typeface="Urbanist" charset="0"/>
      <p:regular r:id="rId18"/>
      <p:bold r:id="rId19"/>
      <p:italic r:id="rId20"/>
      <p:boldItalic r:id="rId21"/>
    </p:embeddedFont>
    <p:embeddedFont>
      <p:font typeface="Raleway" charset="0"/>
      <p:regular r:id="rId22"/>
      <p:bold r:id="rId23"/>
      <p:italic r:id="rId24"/>
      <p:boldItalic r:id="rId25"/>
    </p:embeddedFont>
    <p:embeddedFont>
      <p:font typeface="Open Sans" charset="0"/>
      <p:regular r:id="rId26"/>
    </p:embeddedFont>
    <p:embeddedFont>
      <p:font typeface="Albert Sans" charset="0"/>
      <p:regular r:id="rId27"/>
      <p:bold r:id="rId28"/>
      <p:italic r:id="rId29"/>
      <p:boldItalic r:id="rId30"/>
    </p:embeddedFont>
    <p:embeddedFont>
      <p:font typeface="Calibri" pitchFamily="34" charset="0"/>
      <p:regular r:id="rId31"/>
      <p:bold r:id="rId32"/>
      <p:italic r:id="rId33"/>
      <p:boldItalic r:id="rId3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7997ADE8-BFB3-4F6C-9867-16FF7F8259F7}">
  <a:tblStyle styleId="{7997ADE8-BFB3-4F6C-9867-16FF7F8259F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4576" autoAdjust="0"/>
  </p:normalViewPr>
  <p:slideViewPr>
    <p:cSldViewPr>
      <p:cViewPr>
        <p:scale>
          <a:sx n="70" d="100"/>
          <a:sy n="70" d="100"/>
        </p:scale>
        <p:origin x="-852" y="-145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font" Target="fonts/font12.fntdata"/><Relationship Id="rId3" Type="http://schemas.openxmlformats.org/officeDocument/2006/relationships/slide" Target="slides/slide2.xml"/><Relationship Id="rId21" Type="http://schemas.openxmlformats.org/officeDocument/2006/relationships/font" Target="fonts/font7.fntdata"/><Relationship Id="rId34" Type="http://schemas.openxmlformats.org/officeDocument/2006/relationships/font" Target="fonts/font20.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font" Target="fonts/font11.fntdata"/><Relationship Id="rId33" Type="http://schemas.openxmlformats.org/officeDocument/2006/relationships/font" Target="fonts/font19.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29" Type="http://schemas.openxmlformats.org/officeDocument/2006/relationships/font" Target="fonts/font1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0.fntdata"/><Relationship Id="rId32" Type="http://schemas.openxmlformats.org/officeDocument/2006/relationships/font" Target="fonts/font18.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font" Target="fonts/font9.fntdata"/><Relationship Id="rId28" Type="http://schemas.openxmlformats.org/officeDocument/2006/relationships/font" Target="fonts/font14.fntdata"/><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5.fntdata"/><Relationship Id="rId31" Type="http://schemas.openxmlformats.org/officeDocument/2006/relationships/font" Target="fonts/font1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 Id="rId27" Type="http://schemas.openxmlformats.org/officeDocument/2006/relationships/font" Target="fonts/font13.fntdata"/><Relationship Id="rId30" Type="http://schemas.openxmlformats.org/officeDocument/2006/relationships/font" Target="fonts/font16.fntdata"/><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23376467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1e821fc43d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1e821fc43d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dd0c7d16c6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dd0c7d16c6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dd0c7d16c6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dd0c7d16c6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702225" y="799925"/>
            <a:ext cx="4941900" cy="25038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8500"/>
              <a:buNone/>
              <a:defRPr sz="5200"/>
            </a:lvl1pPr>
            <a:lvl2pPr lvl="1" algn="ctr" rtl="0">
              <a:spcBef>
                <a:spcPts val="0"/>
              </a:spcBef>
              <a:spcAft>
                <a:spcPts val="0"/>
              </a:spcAft>
              <a:buSzPts val="8500"/>
              <a:buNone/>
              <a:defRPr sz="8500"/>
            </a:lvl2pPr>
            <a:lvl3pPr lvl="2" algn="ctr" rtl="0">
              <a:spcBef>
                <a:spcPts val="0"/>
              </a:spcBef>
              <a:spcAft>
                <a:spcPts val="0"/>
              </a:spcAft>
              <a:buSzPts val="8500"/>
              <a:buNone/>
              <a:defRPr sz="8500"/>
            </a:lvl3pPr>
            <a:lvl4pPr lvl="3" algn="ctr" rtl="0">
              <a:spcBef>
                <a:spcPts val="0"/>
              </a:spcBef>
              <a:spcAft>
                <a:spcPts val="0"/>
              </a:spcAft>
              <a:buSzPts val="8500"/>
              <a:buNone/>
              <a:defRPr sz="8500"/>
            </a:lvl4pPr>
            <a:lvl5pPr lvl="4" algn="ctr" rtl="0">
              <a:spcBef>
                <a:spcPts val="0"/>
              </a:spcBef>
              <a:spcAft>
                <a:spcPts val="0"/>
              </a:spcAft>
              <a:buSzPts val="8500"/>
              <a:buNone/>
              <a:defRPr sz="8500"/>
            </a:lvl5pPr>
            <a:lvl6pPr lvl="5" algn="ctr" rtl="0">
              <a:spcBef>
                <a:spcPts val="0"/>
              </a:spcBef>
              <a:spcAft>
                <a:spcPts val="0"/>
              </a:spcAft>
              <a:buSzPts val="8500"/>
              <a:buNone/>
              <a:defRPr sz="8500"/>
            </a:lvl6pPr>
            <a:lvl7pPr lvl="6" algn="ctr" rtl="0">
              <a:spcBef>
                <a:spcPts val="0"/>
              </a:spcBef>
              <a:spcAft>
                <a:spcPts val="0"/>
              </a:spcAft>
              <a:buSzPts val="8500"/>
              <a:buNone/>
              <a:defRPr sz="8500"/>
            </a:lvl7pPr>
            <a:lvl8pPr lvl="7" algn="ctr" rtl="0">
              <a:spcBef>
                <a:spcPts val="0"/>
              </a:spcBef>
              <a:spcAft>
                <a:spcPts val="0"/>
              </a:spcAft>
              <a:buSzPts val="8500"/>
              <a:buNone/>
              <a:defRPr sz="8500"/>
            </a:lvl8pPr>
            <a:lvl9pPr lvl="8" algn="ctr" rtl="0">
              <a:spcBef>
                <a:spcPts val="0"/>
              </a:spcBef>
              <a:spcAft>
                <a:spcPts val="0"/>
              </a:spcAft>
              <a:buSzPts val="8500"/>
              <a:buNone/>
              <a:defRPr sz="8500"/>
            </a:lvl9pPr>
          </a:lstStyle>
          <a:p>
            <a:endParaRPr/>
          </a:p>
        </p:txBody>
      </p:sp>
      <p:sp>
        <p:nvSpPr>
          <p:cNvPr id="10" name="Google Shape;10;p2"/>
          <p:cNvSpPr txBox="1">
            <a:spLocks noGrp="1"/>
          </p:cNvSpPr>
          <p:nvPr>
            <p:ph type="subTitle" idx="1"/>
          </p:nvPr>
        </p:nvSpPr>
        <p:spPr>
          <a:xfrm>
            <a:off x="800100" y="3632050"/>
            <a:ext cx="5234100" cy="395400"/>
          </a:xfrm>
          <a:prstGeom prst="rect">
            <a:avLst/>
          </a:prstGeom>
          <a:solidFill>
            <a:schemeClr val="dk2"/>
          </a:solidFill>
        </p:spPr>
        <p:txBody>
          <a:bodyPr spcFirstLastPara="1" wrap="square" lIns="91425" tIns="91425" rIns="91425" bIns="91425" anchor="t" anchorCtr="0">
            <a:noAutofit/>
          </a:bodyPr>
          <a:lstStyle>
            <a:lvl1pPr lvl="0" rtl="0">
              <a:lnSpc>
                <a:spcPct val="100000"/>
              </a:lnSpc>
              <a:spcBef>
                <a:spcPts val="0"/>
              </a:spcBef>
              <a:spcAft>
                <a:spcPts val="0"/>
              </a:spcAft>
              <a:buSzPts val="1800"/>
              <a:buNone/>
              <a:defRPr sz="1600">
                <a:solidFill>
                  <a:schemeClr val="lt1"/>
                </a:solidFill>
              </a:defRPr>
            </a:lvl1pPr>
            <a:lvl2pPr lvl="1" algn="ctr" rtl="0">
              <a:lnSpc>
                <a:spcPct val="100000"/>
              </a:lnSpc>
              <a:spcBef>
                <a:spcPts val="0"/>
              </a:spcBef>
              <a:spcAft>
                <a:spcPts val="0"/>
              </a:spcAft>
              <a:buSzPts val="1800"/>
              <a:buNone/>
              <a:defRPr sz="1800"/>
            </a:lvl2pPr>
            <a:lvl3pPr lvl="2" algn="ctr" rtl="0">
              <a:lnSpc>
                <a:spcPct val="100000"/>
              </a:lnSpc>
              <a:spcBef>
                <a:spcPts val="0"/>
              </a:spcBef>
              <a:spcAft>
                <a:spcPts val="0"/>
              </a:spcAft>
              <a:buSzPts val="1800"/>
              <a:buNone/>
              <a:defRPr sz="1800"/>
            </a:lvl3pPr>
            <a:lvl4pPr lvl="3" algn="ctr" rtl="0">
              <a:lnSpc>
                <a:spcPct val="100000"/>
              </a:lnSpc>
              <a:spcBef>
                <a:spcPts val="0"/>
              </a:spcBef>
              <a:spcAft>
                <a:spcPts val="0"/>
              </a:spcAft>
              <a:buSzPts val="1800"/>
              <a:buNone/>
              <a:defRPr sz="1800"/>
            </a:lvl4pPr>
            <a:lvl5pPr lvl="4" algn="ctr" rtl="0">
              <a:lnSpc>
                <a:spcPct val="100000"/>
              </a:lnSpc>
              <a:spcBef>
                <a:spcPts val="0"/>
              </a:spcBef>
              <a:spcAft>
                <a:spcPts val="0"/>
              </a:spcAft>
              <a:buSzPts val="1800"/>
              <a:buNone/>
              <a:defRPr sz="1800"/>
            </a:lvl5pPr>
            <a:lvl6pPr lvl="5" algn="ctr" rtl="0">
              <a:lnSpc>
                <a:spcPct val="100000"/>
              </a:lnSpc>
              <a:spcBef>
                <a:spcPts val="0"/>
              </a:spcBef>
              <a:spcAft>
                <a:spcPts val="0"/>
              </a:spcAft>
              <a:buSzPts val="1800"/>
              <a:buNone/>
              <a:defRPr sz="1800"/>
            </a:lvl6pPr>
            <a:lvl7pPr lvl="6" algn="ctr" rtl="0">
              <a:lnSpc>
                <a:spcPct val="100000"/>
              </a:lnSpc>
              <a:spcBef>
                <a:spcPts val="0"/>
              </a:spcBef>
              <a:spcAft>
                <a:spcPts val="0"/>
              </a:spcAft>
              <a:buSzPts val="1800"/>
              <a:buNone/>
              <a:defRPr sz="1800"/>
            </a:lvl7pPr>
            <a:lvl8pPr lvl="7" algn="ctr" rtl="0">
              <a:lnSpc>
                <a:spcPct val="100000"/>
              </a:lnSpc>
              <a:spcBef>
                <a:spcPts val="0"/>
              </a:spcBef>
              <a:spcAft>
                <a:spcPts val="0"/>
              </a:spcAft>
              <a:buSzPts val="1800"/>
              <a:buNone/>
              <a:defRPr sz="1800"/>
            </a:lvl8pPr>
            <a:lvl9pPr lvl="8" algn="ctr" rtl="0">
              <a:lnSpc>
                <a:spcPct val="100000"/>
              </a:lnSpc>
              <a:spcBef>
                <a:spcPts val="0"/>
              </a:spcBef>
              <a:spcAft>
                <a:spcPts val="0"/>
              </a:spcAft>
              <a:buSzPts val="1800"/>
              <a:buNone/>
              <a:defRPr sz="1800"/>
            </a:lvl9pPr>
          </a:lstStyle>
          <a:p>
            <a:endParaRPr/>
          </a:p>
        </p:txBody>
      </p:sp>
      <p:sp>
        <p:nvSpPr>
          <p:cNvPr id="11" name="Google Shape;11;p2"/>
          <p:cNvSpPr>
            <a:spLocks noGrp="1"/>
          </p:cNvSpPr>
          <p:nvPr>
            <p:ph type="pic" idx="2"/>
          </p:nvPr>
        </p:nvSpPr>
        <p:spPr>
          <a:xfrm>
            <a:off x="5607650" y="0"/>
            <a:ext cx="3536400" cy="5143500"/>
          </a:xfrm>
          <a:prstGeom prst="rect">
            <a:avLst/>
          </a:prstGeom>
          <a:noFill/>
          <a:ln>
            <a:noFill/>
          </a:ln>
        </p:spPr>
      </p:sp>
      <p:sp>
        <p:nvSpPr>
          <p:cNvPr id="12" name="Google Shape;12;p2"/>
          <p:cNvSpPr/>
          <p:nvPr/>
        </p:nvSpPr>
        <p:spPr>
          <a:xfrm>
            <a:off x="122700" y="0"/>
            <a:ext cx="945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0" name="Google Shape;20;p4"/>
          <p:cNvSpPr txBox="1">
            <a:spLocks noGrp="1"/>
          </p:cNvSpPr>
          <p:nvPr>
            <p:ph type="body" idx="1"/>
          </p:nvPr>
        </p:nvSpPr>
        <p:spPr>
          <a:xfrm>
            <a:off x="720000" y="1203200"/>
            <a:ext cx="7704000" cy="403800"/>
          </a:xfrm>
          <a:prstGeom prst="rect">
            <a:avLst/>
          </a:prstGeom>
        </p:spPr>
        <p:txBody>
          <a:bodyPr spcFirstLastPara="1" wrap="square" lIns="91425" tIns="91425" rIns="91425" bIns="91425" anchor="t" anchorCtr="0">
            <a:noAutofit/>
          </a:bodyPr>
          <a:lstStyle>
            <a:lvl1pPr marL="457200" lvl="0" indent="-304800">
              <a:lnSpc>
                <a:spcPct val="100000"/>
              </a:lnSpc>
              <a:spcBef>
                <a:spcPts val="0"/>
              </a:spcBef>
              <a:spcAft>
                <a:spcPts val="0"/>
              </a:spcAft>
              <a:buClr>
                <a:srgbClr val="434343"/>
              </a:buClr>
              <a:buSzPts val="1200"/>
              <a:buAutoNum type="arabicPeriod"/>
              <a:defRPr sz="1250"/>
            </a:lvl1pPr>
            <a:lvl2pPr marL="914400" lvl="1" indent="-304800">
              <a:spcBef>
                <a:spcPts val="0"/>
              </a:spcBef>
              <a:spcAft>
                <a:spcPts val="0"/>
              </a:spcAft>
              <a:buClr>
                <a:srgbClr val="434343"/>
              </a:buClr>
              <a:buSzPts val="1200"/>
              <a:buFont typeface="Roboto Condensed Light"/>
              <a:buAutoNum type="alphaLcPeriod"/>
              <a:defRPr/>
            </a:lvl2pPr>
            <a:lvl3pPr marL="1371600" lvl="2" indent="-304800">
              <a:spcBef>
                <a:spcPts val="0"/>
              </a:spcBef>
              <a:spcAft>
                <a:spcPts val="0"/>
              </a:spcAft>
              <a:buClr>
                <a:srgbClr val="434343"/>
              </a:buClr>
              <a:buSzPts val="1200"/>
              <a:buFont typeface="Roboto Condensed Light"/>
              <a:buAutoNum type="romanLcPeriod"/>
              <a:defRPr/>
            </a:lvl3pPr>
            <a:lvl4pPr marL="1828800" lvl="3" indent="-304800">
              <a:spcBef>
                <a:spcPts val="0"/>
              </a:spcBef>
              <a:spcAft>
                <a:spcPts val="0"/>
              </a:spcAft>
              <a:buClr>
                <a:srgbClr val="434343"/>
              </a:buClr>
              <a:buSzPts val="1200"/>
              <a:buFont typeface="Roboto Condensed Light"/>
              <a:buAutoNum type="arabicPeriod"/>
              <a:defRPr/>
            </a:lvl4pPr>
            <a:lvl5pPr marL="2286000" lvl="4" indent="-304800">
              <a:spcBef>
                <a:spcPts val="0"/>
              </a:spcBef>
              <a:spcAft>
                <a:spcPts val="0"/>
              </a:spcAft>
              <a:buClr>
                <a:srgbClr val="434343"/>
              </a:buClr>
              <a:buSzPts val="1200"/>
              <a:buFont typeface="Roboto Condensed Light"/>
              <a:buAutoNum type="alphaLcPeriod"/>
              <a:defRPr/>
            </a:lvl5pPr>
            <a:lvl6pPr marL="2743200" lvl="5" indent="-304800">
              <a:spcBef>
                <a:spcPts val="0"/>
              </a:spcBef>
              <a:spcAft>
                <a:spcPts val="0"/>
              </a:spcAft>
              <a:buClr>
                <a:srgbClr val="434343"/>
              </a:buClr>
              <a:buSzPts val="1200"/>
              <a:buFont typeface="Roboto Condensed Light"/>
              <a:buAutoNum type="romanLcPeriod"/>
              <a:defRPr/>
            </a:lvl6pPr>
            <a:lvl7pPr marL="3200400" lvl="6" indent="-304800">
              <a:spcBef>
                <a:spcPts val="0"/>
              </a:spcBef>
              <a:spcAft>
                <a:spcPts val="0"/>
              </a:spcAft>
              <a:buClr>
                <a:srgbClr val="434343"/>
              </a:buClr>
              <a:buSzPts val="1200"/>
              <a:buFont typeface="Roboto Condensed Light"/>
              <a:buAutoNum type="arabicPeriod"/>
              <a:defRPr/>
            </a:lvl7pPr>
            <a:lvl8pPr marL="3657600" lvl="7" indent="-304800">
              <a:spcBef>
                <a:spcPts val="0"/>
              </a:spcBef>
              <a:spcAft>
                <a:spcPts val="0"/>
              </a:spcAft>
              <a:buClr>
                <a:srgbClr val="434343"/>
              </a:buClr>
              <a:buSzPts val="1200"/>
              <a:buFont typeface="Roboto Condensed Light"/>
              <a:buAutoNum type="alphaLcPeriod"/>
              <a:defRPr/>
            </a:lvl8pPr>
            <a:lvl9pPr marL="4114800" lvl="8" indent="-304800">
              <a:spcBef>
                <a:spcPts val="0"/>
              </a:spcBef>
              <a:spcAft>
                <a:spcPts val="0"/>
              </a:spcAft>
              <a:buClr>
                <a:srgbClr val="434343"/>
              </a:buClr>
              <a:buSzPts val="1200"/>
              <a:buFont typeface="Roboto Condensed Light"/>
              <a:buAutoNum type="romanLcPeriod"/>
              <a:defRPr/>
            </a:lvl9pPr>
          </a:lstStyle>
          <a:p>
            <a:endParaRPr/>
          </a:p>
        </p:txBody>
      </p:sp>
      <p:sp>
        <p:nvSpPr>
          <p:cNvPr id="21" name="Google Shape;21;p4"/>
          <p:cNvSpPr/>
          <p:nvPr/>
        </p:nvSpPr>
        <p:spPr>
          <a:xfrm rot="5400000">
            <a:off x="4519050" y="372850"/>
            <a:ext cx="94500" cy="9155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3"/>
        <p:cNvGrpSpPr/>
        <p:nvPr/>
      </p:nvGrpSpPr>
      <p:grpSpPr>
        <a:xfrm>
          <a:off x="0" y="0"/>
          <a:ext cx="0" cy="0"/>
          <a:chOff x="0" y="0"/>
          <a:chExt cx="0" cy="0"/>
        </a:xfrm>
      </p:grpSpPr>
      <p:sp>
        <p:nvSpPr>
          <p:cNvPr id="44" name="Google Shape;44;p9"/>
          <p:cNvSpPr txBox="1">
            <a:spLocks noGrp="1"/>
          </p:cNvSpPr>
          <p:nvPr>
            <p:ph type="body" idx="1"/>
          </p:nvPr>
        </p:nvSpPr>
        <p:spPr>
          <a:xfrm>
            <a:off x="720000" y="1570575"/>
            <a:ext cx="4047000" cy="2186100"/>
          </a:xfrm>
          <a:prstGeom prst="rect">
            <a:avLst/>
          </a:prstGeom>
        </p:spPr>
        <p:txBody>
          <a:bodyPr spcFirstLastPara="1" wrap="square" lIns="91425" tIns="91425" rIns="91425" bIns="91425" anchor="t" anchorCtr="0">
            <a:noAutofit/>
          </a:bodyPr>
          <a:lstStyle>
            <a:lvl1pPr marL="457200" lvl="0" indent="-279400">
              <a:spcBef>
                <a:spcPts val="0"/>
              </a:spcBef>
              <a:spcAft>
                <a:spcPts val="0"/>
              </a:spcAft>
              <a:buClr>
                <a:srgbClr val="999999"/>
              </a:buClr>
              <a:buSzPts val="800"/>
              <a:buFont typeface="Open Sans"/>
              <a:buChar char="-"/>
              <a:defRPr/>
            </a:lvl1pPr>
            <a:lvl2pPr marL="914400" lvl="1" indent="-279400">
              <a:spcBef>
                <a:spcPts val="0"/>
              </a:spcBef>
              <a:spcAft>
                <a:spcPts val="0"/>
              </a:spcAft>
              <a:buClr>
                <a:srgbClr val="999999"/>
              </a:buClr>
              <a:buSzPts val="800"/>
              <a:buFont typeface="Open Sans"/>
              <a:buChar char="○"/>
              <a:defRPr/>
            </a:lvl2pPr>
            <a:lvl3pPr marL="1371600" lvl="2" indent="-279400">
              <a:spcBef>
                <a:spcPts val="0"/>
              </a:spcBef>
              <a:spcAft>
                <a:spcPts val="0"/>
              </a:spcAft>
              <a:buClr>
                <a:srgbClr val="999999"/>
              </a:buClr>
              <a:buSzPts val="800"/>
              <a:buFont typeface="Open Sans"/>
              <a:buChar char="■"/>
              <a:defRPr/>
            </a:lvl3pPr>
            <a:lvl4pPr marL="1828800" lvl="3" indent="-279400">
              <a:spcBef>
                <a:spcPts val="0"/>
              </a:spcBef>
              <a:spcAft>
                <a:spcPts val="0"/>
              </a:spcAft>
              <a:buClr>
                <a:srgbClr val="999999"/>
              </a:buClr>
              <a:buSzPts val="800"/>
              <a:buFont typeface="Open Sans"/>
              <a:buChar char="●"/>
              <a:defRPr/>
            </a:lvl4pPr>
            <a:lvl5pPr marL="2286000" lvl="4" indent="-304800">
              <a:spcBef>
                <a:spcPts val="0"/>
              </a:spcBef>
              <a:spcAft>
                <a:spcPts val="0"/>
              </a:spcAft>
              <a:buClr>
                <a:srgbClr val="999999"/>
              </a:buClr>
              <a:buSzPts val="1200"/>
              <a:buFont typeface="Open Sans"/>
              <a:buChar char="○"/>
              <a:defRPr/>
            </a:lvl5pPr>
            <a:lvl6pPr marL="2743200" lvl="5" indent="-304800">
              <a:spcBef>
                <a:spcPts val="0"/>
              </a:spcBef>
              <a:spcAft>
                <a:spcPts val="0"/>
              </a:spcAft>
              <a:buClr>
                <a:srgbClr val="999999"/>
              </a:buClr>
              <a:buSzPts val="1200"/>
              <a:buFont typeface="Open Sans"/>
              <a:buChar char="■"/>
              <a:defRPr/>
            </a:lvl6pPr>
            <a:lvl7pPr marL="3200400" lvl="6" indent="-273050">
              <a:spcBef>
                <a:spcPts val="0"/>
              </a:spcBef>
              <a:spcAft>
                <a:spcPts val="0"/>
              </a:spcAft>
              <a:buClr>
                <a:srgbClr val="999999"/>
              </a:buClr>
              <a:buSzPts val="700"/>
              <a:buFont typeface="Open Sans"/>
              <a:buChar char="●"/>
              <a:defRPr/>
            </a:lvl7pPr>
            <a:lvl8pPr marL="3657600" lvl="7" indent="-273050">
              <a:spcBef>
                <a:spcPts val="0"/>
              </a:spcBef>
              <a:spcAft>
                <a:spcPts val="0"/>
              </a:spcAft>
              <a:buClr>
                <a:srgbClr val="999999"/>
              </a:buClr>
              <a:buSzPts val="700"/>
              <a:buFont typeface="Open Sans"/>
              <a:buChar char="○"/>
              <a:defRPr/>
            </a:lvl8pPr>
            <a:lvl9pPr marL="4114800" lvl="8" indent="-266700">
              <a:spcBef>
                <a:spcPts val="0"/>
              </a:spcBef>
              <a:spcAft>
                <a:spcPts val="0"/>
              </a:spcAft>
              <a:buClr>
                <a:srgbClr val="999999"/>
              </a:buClr>
              <a:buSzPts val="600"/>
              <a:buFont typeface="Open Sans"/>
              <a:buChar char="■"/>
              <a:defRPr/>
            </a:lvl9pPr>
          </a:lstStyle>
          <a:p>
            <a:endParaRPr/>
          </a:p>
        </p:txBody>
      </p:sp>
      <p:sp>
        <p:nvSpPr>
          <p:cNvPr id="45" name="Google Shape;45;p9"/>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46" name="Google Shape;46;p9"/>
          <p:cNvSpPr/>
          <p:nvPr/>
        </p:nvSpPr>
        <p:spPr>
          <a:xfrm rot="5400000">
            <a:off x="4519050" y="372850"/>
            <a:ext cx="94500" cy="9155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7"/>
        <p:cNvGrpSpPr/>
        <p:nvPr/>
      </p:nvGrpSpPr>
      <p:grpSpPr>
        <a:xfrm>
          <a:off x="0" y="0"/>
          <a:ext cx="0" cy="0"/>
          <a:chOff x="0" y="0"/>
          <a:chExt cx="0" cy="0"/>
        </a:xfrm>
      </p:grpSpPr>
      <p:sp>
        <p:nvSpPr>
          <p:cNvPr id="48" name="Google Shape;48;p10"/>
          <p:cNvSpPr>
            <a:spLocks noGrp="1"/>
          </p:cNvSpPr>
          <p:nvPr>
            <p:ph type="pic" idx="2"/>
          </p:nvPr>
        </p:nvSpPr>
        <p:spPr>
          <a:xfrm>
            <a:off x="0" y="0"/>
            <a:ext cx="9144000" cy="5143500"/>
          </a:xfrm>
          <a:prstGeom prst="rect">
            <a:avLst/>
          </a:prstGeom>
          <a:noFill/>
          <a:ln>
            <a:noFill/>
          </a:ln>
        </p:spPr>
      </p:sp>
      <p:sp>
        <p:nvSpPr>
          <p:cNvPr id="49" name="Google Shape;49;p10"/>
          <p:cNvSpPr txBox="1">
            <a:spLocks noGrp="1"/>
          </p:cNvSpPr>
          <p:nvPr>
            <p:ph type="body" idx="1"/>
          </p:nvPr>
        </p:nvSpPr>
        <p:spPr>
          <a:xfrm>
            <a:off x="720000" y="2269200"/>
            <a:ext cx="7704000" cy="605100"/>
          </a:xfrm>
          <a:prstGeom prst="rect">
            <a:avLst/>
          </a:prstGeom>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marL="457200" lvl="0" indent="-228600" algn="ctr">
              <a:lnSpc>
                <a:spcPct val="100000"/>
              </a:lnSpc>
              <a:spcBef>
                <a:spcPts val="0"/>
              </a:spcBef>
              <a:spcAft>
                <a:spcPts val="0"/>
              </a:spcAft>
              <a:buSzPts val="1200"/>
              <a:buFont typeface="Raleway"/>
              <a:buNone/>
              <a:defRPr sz="4000" b="1">
                <a:solidFill>
                  <a:schemeClr val="dk1"/>
                </a:solidFill>
                <a:latin typeface="Raleway"/>
                <a:ea typeface="Raleway"/>
                <a:cs typeface="Raleway"/>
                <a:sym typeface="Raleway"/>
              </a:defRPr>
            </a:lvl1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55"/>
        <p:cNvGrpSpPr/>
        <p:nvPr/>
      </p:nvGrpSpPr>
      <p:grpSpPr>
        <a:xfrm>
          <a:off x="0" y="0"/>
          <a:ext cx="0" cy="0"/>
          <a:chOff x="0" y="0"/>
          <a:chExt cx="0" cy="0"/>
        </a:xfrm>
      </p:grpSpPr>
      <p:sp>
        <p:nvSpPr>
          <p:cNvPr id="56" name="Google Shape;56;p13"/>
          <p:cNvSpPr txBox="1">
            <a:spLocks noGrp="1"/>
          </p:cNvSpPr>
          <p:nvPr>
            <p:ph type="title"/>
          </p:nvPr>
        </p:nvSpPr>
        <p:spPr>
          <a:xfrm>
            <a:off x="720000" y="445025"/>
            <a:ext cx="7700700" cy="572700"/>
          </a:xfrm>
          <a:prstGeom prst="rect">
            <a:avLst/>
          </a:prstGeom>
          <a:noFill/>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57" name="Google Shape;57;p13"/>
          <p:cNvSpPr txBox="1">
            <a:spLocks noGrp="1"/>
          </p:cNvSpPr>
          <p:nvPr>
            <p:ph type="title" idx="2"/>
          </p:nvPr>
        </p:nvSpPr>
        <p:spPr>
          <a:xfrm>
            <a:off x="1976992" y="1392250"/>
            <a:ext cx="2414100" cy="775800"/>
          </a:xfrm>
          <a:prstGeom prst="rect">
            <a:avLst/>
          </a:prstGeom>
        </p:spPr>
        <p:txBody>
          <a:bodyPr spcFirstLastPara="1" wrap="square" lIns="91425" tIns="91425" rIns="91425" bIns="91425" anchor="b" anchorCtr="0">
            <a:noAutofit/>
          </a:bodyPr>
          <a:lstStyle>
            <a:lvl1pPr lvl="0" algn="l" rtl="0">
              <a:spcBef>
                <a:spcPts val="0"/>
              </a:spcBef>
              <a:spcAft>
                <a:spcPts val="0"/>
              </a:spcAft>
              <a:buSzPts val="3000"/>
              <a:buNone/>
              <a:defRPr sz="1800">
                <a:solidFill>
                  <a:schemeClr val="dk2"/>
                </a:solidFill>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58" name="Google Shape;58;p13"/>
          <p:cNvSpPr txBox="1">
            <a:spLocks noGrp="1"/>
          </p:cNvSpPr>
          <p:nvPr>
            <p:ph type="title" idx="3"/>
          </p:nvPr>
        </p:nvSpPr>
        <p:spPr>
          <a:xfrm>
            <a:off x="5720717" y="1392250"/>
            <a:ext cx="2414100" cy="775800"/>
          </a:xfrm>
          <a:prstGeom prst="rect">
            <a:avLst/>
          </a:prstGeom>
        </p:spPr>
        <p:txBody>
          <a:bodyPr spcFirstLastPara="1" wrap="square" lIns="91425" tIns="91425" rIns="91425" bIns="91425" anchor="b" anchorCtr="0">
            <a:noAutofit/>
          </a:bodyPr>
          <a:lstStyle>
            <a:lvl1pPr lvl="0" algn="l" rtl="0">
              <a:spcBef>
                <a:spcPts val="0"/>
              </a:spcBef>
              <a:spcAft>
                <a:spcPts val="0"/>
              </a:spcAft>
              <a:buSzPts val="3000"/>
              <a:buNone/>
              <a:defRPr sz="1800">
                <a:solidFill>
                  <a:schemeClr val="dk2"/>
                </a:solidFill>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59" name="Google Shape;59;p13"/>
          <p:cNvSpPr txBox="1">
            <a:spLocks noGrp="1"/>
          </p:cNvSpPr>
          <p:nvPr>
            <p:ph type="subTitle" idx="1"/>
          </p:nvPr>
        </p:nvSpPr>
        <p:spPr>
          <a:xfrm>
            <a:off x="1976994" y="2168050"/>
            <a:ext cx="2414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spcBef>
                <a:spcPts val="0"/>
              </a:spcBef>
              <a:spcAft>
                <a:spcPts val="0"/>
              </a:spcAft>
              <a:buSzPts val="1200"/>
              <a:buNone/>
              <a:defRPr/>
            </a:lvl2pPr>
            <a:lvl3pPr lvl="2" algn="ctr" rtl="0">
              <a:spcBef>
                <a:spcPts val="0"/>
              </a:spcBef>
              <a:spcAft>
                <a:spcPts val="0"/>
              </a:spcAft>
              <a:buSzPts val="1200"/>
              <a:buNone/>
              <a:defRPr/>
            </a:lvl3pPr>
            <a:lvl4pPr lvl="3" algn="ctr" rtl="0">
              <a:spcBef>
                <a:spcPts val="0"/>
              </a:spcBef>
              <a:spcAft>
                <a:spcPts val="0"/>
              </a:spcAft>
              <a:buSzPts val="1200"/>
              <a:buNone/>
              <a:defRPr/>
            </a:lvl4pPr>
            <a:lvl5pPr lvl="4" algn="ctr" rtl="0">
              <a:spcBef>
                <a:spcPts val="0"/>
              </a:spcBef>
              <a:spcAft>
                <a:spcPts val="0"/>
              </a:spcAft>
              <a:buSzPts val="1200"/>
              <a:buNone/>
              <a:defRPr/>
            </a:lvl5pPr>
            <a:lvl6pPr lvl="5" algn="ctr" rtl="0">
              <a:spcBef>
                <a:spcPts val="0"/>
              </a:spcBef>
              <a:spcAft>
                <a:spcPts val="0"/>
              </a:spcAft>
              <a:buSzPts val="1200"/>
              <a:buNone/>
              <a:defRPr/>
            </a:lvl6pPr>
            <a:lvl7pPr lvl="6" algn="ctr" rtl="0">
              <a:spcBef>
                <a:spcPts val="0"/>
              </a:spcBef>
              <a:spcAft>
                <a:spcPts val="0"/>
              </a:spcAft>
              <a:buSzPts val="1200"/>
              <a:buNone/>
              <a:defRPr/>
            </a:lvl7pPr>
            <a:lvl8pPr lvl="7" algn="ctr" rtl="0">
              <a:spcBef>
                <a:spcPts val="0"/>
              </a:spcBef>
              <a:spcAft>
                <a:spcPts val="0"/>
              </a:spcAft>
              <a:buSzPts val="1200"/>
              <a:buNone/>
              <a:defRPr/>
            </a:lvl8pPr>
            <a:lvl9pPr lvl="8" algn="ctr" rtl="0">
              <a:spcBef>
                <a:spcPts val="0"/>
              </a:spcBef>
              <a:spcAft>
                <a:spcPts val="0"/>
              </a:spcAft>
              <a:buSzPts val="1200"/>
              <a:buNone/>
              <a:defRPr/>
            </a:lvl9pPr>
          </a:lstStyle>
          <a:p>
            <a:endParaRPr/>
          </a:p>
        </p:txBody>
      </p:sp>
      <p:sp>
        <p:nvSpPr>
          <p:cNvPr id="60" name="Google Shape;60;p13"/>
          <p:cNvSpPr txBox="1">
            <a:spLocks noGrp="1"/>
          </p:cNvSpPr>
          <p:nvPr>
            <p:ph type="subTitle" idx="4"/>
          </p:nvPr>
        </p:nvSpPr>
        <p:spPr>
          <a:xfrm>
            <a:off x="5720719" y="2168050"/>
            <a:ext cx="2414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spcBef>
                <a:spcPts val="0"/>
              </a:spcBef>
              <a:spcAft>
                <a:spcPts val="0"/>
              </a:spcAft>
              <a:buSzPts val="1200"/>
              <a:buNone/>
              <a:defRPr/>
            </a:lvl2pPr>
            <a:lvl3pPr lvl="2" algn="ctr" rtl="0">
              <a:spcBef>
                <a:spcPts val="0"/>
              </a:spcBef>
              <a:spcAft>
                <a:spcPts val="0"/>
              </a:spcAft>
              <a:buSzPts val="1200"/>
              <a:buNone/>
              <a:defRPr/>
            </a:lvl3pPr>
            <a:lvl4pPr lvl="3" algn="ctr" rtl="0">
              <a:spcBef>
                <a:spcPts val="0"/>
              </a:spcBef>
              <a:spcAft>
                <a:spcPts val="0"/>
              </a:spcAft>
              <a:buSzPts val="1200"/>
              <a:buNone/>
              <a:defRPr/>
            </a:lvl4pPr>
            <a:lvl5pPr lvl="4" algn="ctr" rtl="0">
              <a:spcBef>
                <a:spcPts val="0"/>
              </a:spcBef>
              <a:spcAft>
                <a:spcPts val="0"/>
              </a:spcAft>
              <a:buSzPts val="1200"/>
              <a:buNone/>
              <a:defRPr/>
            </a:lvl5pPr>
            <a:lvl6pPr lvl="5" algn="ctr" rtl="0">
              <a:spcBef>
                <a:spcPts val="0"/>
              </a:spcBef>
              <a:spcAft>
                <a:spcPts val="0"/>
              </a:spcAft>
              <a:buSzPts val="1200"/>
              <a:buNone/>
              <a:defRPr/>
            </a:lvl6pPr>
            <a:lvl7pPr lvl="6" algn="ctr" rtl="0">
              <a:spcBef>
                <a:spcPts val="0"/>
              </a:spcBef>
              <a:spcAft>
                <a:spcPts val="0"/>
              </a:spcAft>
              <a:buSzPts val="1200"/>
              <a:buNone/>
              <a:defRPr/>
            </a:lvl7pPr>
            <a:lvl8pPr lvl="7" algn="ctr" rtl="0">
              <a:spcBef>
                <a:spcPts val="0"/>
              </a:spcBef>
              <a:spcAft>
                <a:spcPts val="0"/>
              </a:spcAft>
              <a:buSzPts val="1200"/>
              <a:buNone/>
              <a:defRPr/>
            </a:lvl8pPr>
            <a:lvl9pPr lvl="8" algn="ctr" rtl="0">
              <a:spcBef>
                <a:spcPts val="0"/>
              </a:spcBef>
              <a:spcAft>
                <a:spcPts val="0"/>
              </a:spcAft>
              <a:buSzPts val="1200"/>
              <a:buNone/>
              <a:defRPr/>
            </a:lvl9pPr>
          </a:lstStyle>
          <a:p>
            <a:endParaRPr/>
          </a:p>
        </p:txBody>
      </p:sp>
      <p:sp>
        <p:nvSpPr>
          <p:cNvPr id="61" name="Google Shape;61;p13"/>
          <p:cNvSpPr txBox="1">
            <a:spLocks noGrp="1"/>
          </p:cNvSpPr>
          <p:nvPr>
            <p:ph type="title" idx="5"/>
          </p:nvPr>
        </p:nvSpPr>
        <p:spPr>
          <a:xfrm>
            <a:off x="1976992" y="2916750"/>
            <a:ext cx="2414100" cy="775800"/>
          </a:xfrm>
          <a:prstGeom prst="rect">
            <a:avLst/>
          </a:prstGeom>
        </p:spPr>
        <p:txBody>
          <a:bodyPr spcFirstLastPara="1" wrap="square" lIns="91425" tIns="91425" rIns="91425" bIns="91425" anchor="b" anchorCtr="0">
            <a:noAutofit/>
          </a:bodyPr>
          <a:lstStyle>
            <a:lvl1pPr lvl="0" algn="l" rtl="0">
              <a:spcBef>
                <a:spcPts val="0"/>
              </a:spcBef>
              <a:spcAft>
                <a:spcPts val="0"/>
              </a:spcAft>
              <a:buSzPts val="3000"/>
              <a:buNone/>
              <a:defRPr sz="1800">
                <a:solidFill>
                  <a:schemeClr val="dk2"/>
                </a:solidFill>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62" name="Google Shape;62;p13"/>
          <p:cNvSpPr txBox="1">
            <a:spLocks noGrp="1"/>
          </p:cNvSpPr>
          <p:nvPr>
            <p:ph type="title" idx="6"/>
          </p:nvPr>
        </p:nvSpPr>
        <p:spPr>
          <a:xfrm>
            <a:off x="5720717" y="2916750"/>
            <a:ext cx="2414100" cy="775800"/>
          </a:xfrm>
          <a:prstGeom prst="rect">
            <a:avLst/>
          </a:prstGeom>
        </p:spPr>
        <p:txBody>
          <a:bodyPr spcFirstLastPara="1" wrap="square" lIns="91425" tIns="91425" rIns="91425" bIns="91425" anchor="b" anchorCtr="0">
            <a:noAutofit/>
          </a:bodyPr>
          <a:lstStyle>
            <a:lvl1pPr lvl="0" algn="l" rtl="0">
              <a:spcBef>
                <a:spcPts val="0"/>
              </a:spcBef>
              <a:spcAft>
                <a:spcPts val="0"/>
              </a:spcAft>
              <a:buSzPts val="3000"/>
              <a:buNone/>
              <a:defRPr sz="1800">
                <a:solidFill>
                  <a:schemeClr val="dk2"/>
                </a:solidFill>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63" name="Google Shape;63;p13"/>
          <p:cNvSpPr txBox="1">
            <a:spLocks noGrp="1"/>
          </p:cNvSpPr>
          <p:nvPr>
            <p:ph type="subTitle" idx="7"/>
          </p:nvPr>
        </p:nvSpPr>
        <p:spPr>
          <a:xfrm>
            <a:off x="1977021" y="3692550"/>
            <a:ext cx="2414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spcBef>
                <a:spcPts val="0"/>
              </a:spcBef>
              <a:spcAft>
                <a:spcPts val="0"/>
              </a:spcAft>
              <a:buSzPts val="1200"/>
              <a:buNone/>
              <a:defRPr/>
            </a:lvl2pPr>
            <a:lvl3pPr lvl="2" algn="ctr" rtl="0">
              <a:spcBef>
                <a:spcPts val="0"/>
              </a:spcBef>
              <a:spcAft>
                <a:spcPts val="0"/>
              </a:spcAft>
              <a:buSzPts val="1200"/>
              <a:buNone/>
              <a:defRPr/>
            </a:lvl3pPr>
            <a:lvl4pPr lvl="3" algn="ctr" rtl="0">
              <a:spcBef>
                <a:spcPts val="0"/>
              </a:spcBef>
              <a:spcAft>
                <a:spcPts val="0"/>
              </a:spcAft>
              <a:buSzPts val="1200"/>
              <a:buNone/>
              <a:defRPr/>
            </a:lvl4pPr>
            <a:lvl5pPr lvl="4" algn="ctr" rtl="0">
              <a:spcBef>
                <a:spcPts val="0"/>
              </a:spcBef>
              <a:spcAft>
                <a:spcPts val="0"/>
              </a:spcAft>
              <a:buSzPts val="1200"/>
              <a:buNone/>
              <a:defRPr/>
            </a:lvl5pPr>
            <a:lvl6pPr lvl="5" algn="ctr" rtl="0">
              <a:spcBef>
                <a:spcPts val="0"/>
              </a:spcBef>
              <a:spcAft>
                <a:spcPts val="0"/>
              </a:spcAft>
              <a:buSzPts val="1200"/>
              <a:buNone/>
              <a:defRPr/>
            </a:lvl6pPr>
            <a:lvl7pPr lvl="6" algn="ctr" rtl="0">
              <a:spcBef>
                <a:spcPts val="0"/>
              </a:spcBef>
              <a:spcAft>
                <a:spcPts val="0"/>
              </a:spcAft>
              <a:buSzPts val="1200"/>
              <a:buNone/>
              <a:defRPr/>
            </a:lvl7pPr>
            <a:lvl8pPr lvl="7" algn="ctr" rtl="0">
              <a:spcBef>
                <a:spcPts val="0"/>
              </a:spcBef>
              <a:spcAft>
                <a:spcPts val="0"/>
              </a:spcAft>
              <a:buSzPts val="1200"/>
              <a:buNone/>
              <a:defRPr/>
            </a:lvl8pPr>
            <a:lvl9pPr lvl="8" algn="ctr" rtl="0">
              <a:spcBef>
                <a:spcPts val="0"/>
              </a:spcBef>
              <a:spcAft>
                <a:spcPts val="0"/>
              </a:spcAft>
              <a:buSzPts val="1200"/>
              <a:buNone/>
              <a:defRPr/>
            </a:lvl9pPr>
          </a:lstStyle>
          <a:p>
            <a:endParaRPr/>
          </a:p>
        </p:txBody>
      </p:sp>
      <p:sp>
        <p:nvSpPr>
          <p:cNvPr id="64" name="Google Shape;64;p13"/>
          <p:cNvSpPr txBox="1">
            <a:spLocks noGrp="1"/>
          </p:cNvSpPr>
          <p:nvPr>
            <p:ph type="subTitle" idx="8"/>
          </p:nvPr>
        </p:nvSpPr>
        <p:spPr>
          <a:xfrm>
            <a:off x="5720723" y="3692550"/>
            <a:ext cx="2414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spcBef>
                <a:spcPts val="0"/>
              </a:spcBef>
              <a:spcAft>
                <a:spcPts val="0"/>
              </a:spcAft>
              <a:buSzPts val="1200"/>
              <a:buNone/>
              <a:defRPr/>
            </a:lvl2pPr>
            <a:lvl3pPr lvl="2" algn="ctr" rtl="0">
              <a:spcBef>
                <a:spcPts val="0"/>
              </a:spcBef>
              <a:spcAft>
                <a:spcPts val="0"/>
              </a:spcAft>
              <a:buSzPts val="1200"/>
              <a:buNone/>
              <a:defRPr/>
            </a:lvl3pPr>
            <a:lvl4pPr lvl="3" algn="ctr" rtl="0">
              <a:spcBef>
                <a:spcPts val="0"/>
              </a:spcBef>
              <a:spcAft>
                <a:spcPts val="0"/>
              </a:spcAft>
              <a:buSzPts val="1200"/>
              <a:buNone/>
              <a:defRPr/>
            </a:lvl4pPr>
            <a:lvl5pPr lvl="4" algn="ctr" rtl="0">
              <a:spcBef>
                <a:spcPts val="0"/>
              </a:spcBef>
              <a:spcAft>
                <a:spcPts val="0"/>
              </a:spcAft>
              <a:buSzPts val="1200"/>
              <a:buNone/>
              <a:defRPr/>
            </a:lvl5pPr>
            <a:lvl6pPr lvl="5" algn="ctr" rtl="0">
              <a:spcBef>
                <a:spcPts val="0"/>
              </a:spcBef>
              <a:spcAft>
                <a:spcPts val="0"/>
              </a:spcAft>
              <a:buSzPts val="1200"/>
              <a:buNone/>
              <a:defRPr/>
            </a:lvl6pPr>
            <a:lvl7pPr lvl="6" algn="ctr" rtl="0">
              <a:spcBef>
                <a:spcPts val="0"/>
              </a:spcBef>
              <a:spcAft>
                <a:spcPts val="0"/>
              </a:spcAft>
              <a:buSzPts val="1200"/>
              <a:buNone/>
              <a:defRPr/>
            </a:lvl7pPr>
            <a:lvl8pPr lvl="7" algn="ctr" rtl="0">
              <a:spcBef>
                <a:spcPts val="0"/>
              </a:spcBef>
              <a:spcAft>
                <a:spcPts val="0"/>
              </a:spcAft>
              <a:buSzPts val="1200"/>
              <a:buNone/>
              <a:defRPr/>
            </a:lvl8pPr>
            <a:lvl9pPr lvl="8" algn="ctr" rtl="0">
              <a:spcBef>
                <a:spcPts val="0"/>
              </a:spcBef>
              <a:spcAft>
                <a:spcPts val="0"/>
              </a:spcAft>
              <a:buSzPts val="1200"/>
              <a:buNone/>
              <a:defRPr/>
            </a:lvl9pPr>
          </a:lstStyle>
          <a:p>
            <a:endParaRPr/>
          </a:p>
        </p:txBody>
      </p:sp>
      <p:sp>
        <p:nvSpPr>
          <p:cNvPr id="65" name="Google Shape;65;p13"/>
          <p:cNvSpPr txBox="1">
            <a:spLocks noGrp="1"/>
          </p:cNvSpPr>
          <p:nvPr>
            <p:ph type="title" idx="9" hasCustomPrompt="1"/>
          </p:nvPr>
        </p:nvSpPr>
        <p:spPr>
          <a:xfrm>
            <a:off x="1009177" y="1529795"/>
            <a:ext cx="775800" cy="7758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spcBef>
                <a:spcPts val="0"/>
              </a:spcBef>
              <a:spcAft>
                <a:spcPts val="0"/>
              </a:spcAft>
              <a:buSzPts val="4000"/>
              <a:buNone/>
              <a:defRPr>
                <a:solidFill>
                  <a:schemeClr val="dk2"/>
                </a:solidFill>
              </a:defRPr>
            </a:lvl1pPr>
            <a:lvl2pPr lvl="1" algn="ctr" rtl="0">
              <a:spcBef>
                <a:spcPts val="0"/>
              </a:spcBef>
              <a:spcAft>
                <a:spcPts val="0"/>
              </a:spcAft>
              <a:buSzPts val="4000"/>
              <a:buNone/>
              <a:defRPr sz="4000"/>
            </a:lvl2pPr>
            <a:lvl3pPr lvl="2" algn="ctr" rtl="0">
              <a:spcBef>
                <a:spcPts val="0"/>
              </a:spcBef>
              <a:spcAft>
                <a:spcPts val="0"/>
              </a:spcAft>
              <a:buSzPts val="4000"/>
              <a:buNone/>
              <a:defRPr sz="4000"/>
            </a:lvl3pPr>
            <a:lvl4pPr lvl="3" algn="ctr" rtl="0">
              <a:spcBef>
                <a:spcPts val="0"/>
              </a:spcBef>
              <a:spcAft>
                <a:spcPts val="0"/>
              </a:spcAft>
              <a:buSzPts val="4000"/>
              <a:buNone/>
              <a:defRPr sz="4000"/>
            </a:lvl4pPr>
            <a:lvl5pPr lvl="4" algn="ctr" rtl="0">
              <a:spcBef>
                <a:spcPts val="0"/>
              </a:spcBef>
              <a:spcAft>
                <a:spcPts val="0"/>
              </a:spcAft>
              <a:buSzPts val="4000"/>
              <a:buNone/>
              <a:defRPr sz="4000"/>
            </a:lvl5pPr>
            <a:lvl6pPr lvl="5" algn="ctr" rtl="0">
              <a:spcBef>
                <a:spcPts val="0"/>
              </a:spcBef>
              <a:spcAft>
                <a:spcPts val="0"/>
              </a:spcAft>
              <a:buSzPts val="4000"/>
              <a:buNone/>
              <a:defRPr sz="4000"/>
            </a:lvl6pPr>
            <a:lvl7pPr lvl="6" algn="ctr" rtl="0">
              <a:spcBef>
                <a:spcPts val="0"/>
              </a:spcBef>
              <a:spcAft>
                <a:spcPts val="0"/>
              </a:spcAft>
              <a:buSzPts val="4000"/>
              <a:buNone/>
              <a:defRPr sz="4000"/>
            </a:lvl7pPr>
            <a:lvl8pPr lvl="7" algn="ctr" rtl="0">
              <a:spcBef>
                <a:spcPts val="0"/>
              </a:spcBef>
              <a:spcAft>
                <a:spcPts val="0"/>
              </a:spcAft>
              <a:buSzPts val="4000"/>
              <a:buNone/>
              <a:defRPr sz="4000"/>
            </a:lvl8pPr>
            <a:lvl9pPr lvl="8" algn="ctr" rtl="0">
              <a:spcBef>
                <a:spcPts val="0"/>
              </a:spcBef>
              <a:spcAft>
                <a:spcPts val="0"/>
              </a:spcAft>
              <a:buSzPts val="4000"/>
              <a:buNone/>
              <a:defRPr sz="4000"/>
            </a:lvl9pPr>
          </a:lstStyle>
          <a:p>
            <a:r>
              <a:t>xx%</a:t>
            </a:r>
          </a:p>
        </p:txBody>
      </p:sp>
      <p:sp>
        <p:nvSpPr>
          <p:cNvPr id="66" name="Google Shape;66;p13"/>
          <p:cNvSpPr txBox="1">
            <a:spLocks noGrp="1"/>
          </p:cNvSpPr>
          <p:nvPr>
            <p:ph type="title" idx="13" hasCustomPrompt="1"/>
          </p:nvPr>
        </p:nvSpPr>
        <p:spPr>
          <a:xfrm>
            <a:off x="1009177" y="3056695"/>
            <a:ext cx="775800" cy="7758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spcBef>
                <a:spcPts val="0"/>
              </a:spcBef>
              <a:spcAft>
                <a:spcPts val="0"/>
              </a:spcAft>
              <a:buSzPts val="4000"/>
              <a:buNone/>
              <a:defRPr>
                <a:solidFill>
                  <a:schemeClr val="dk2"/>
                </a:solidFill>
              </a:defRPr>
            </a:lvl1pPr>
            <a:lvl2pPr lvl="1" algn="ctr" rtl="0">
              <a:spcBef>
                <a:spcPts val="0"/>
              </a:spcBef>
              <a:spcAft>
                <a:spcPts val="0"/>
              </a:spcAft>
              <a:buSzPts val="4000"/>
              <a:buNone/>
              <a:defRPr sz="4000"/>
            </a:lvl2pPr>
            <a:lvl3pPr lvl="2" algn="ctr" rtl="0">
              <a:spcBef>
                <a:spcPts val="0"/>
              </a:spcBef>
              <a:spcAft>
                <a:spcPts val="0"/>
              </a:spcAft>
              <a:buSzPts val="4000"/>
              <a:buNone/>
              <a:defRPr sz="4000"/>
            </a:lvl3pPr>
            <a:lvl4pPr lvl="3" algn="ctr" rtl="0">
              <a:spcBef>
                <a:spcPts val="0"/>
              </a:spcBef>
              <a:spcAft>
                <a:spcPts val="0"/>
              </a:spcAft>
              <a:buSzPts val="4000"/>
              <a:buNone/>
              <a:defRPr sz="4000"/>
            </a:lvl4pPr>
            <a:lvl5pPr lvl="4" algn="ctr" rtl="0">
              <a:spcBef>
                <a:spcPts val="0"/>
              </a:spcBef>
              <a:spcAft>
                <a:spcPts val="0"/>
              </a:spcAft>
              <a:buSzPts val="4000"/>
              <a:buNone/>
              <a:defRPr sz="4000"/>
            </a:lvl5pPr>
            <a:lvl6pPr lvl="5" algn="ctr" rtl="0">
              <a:spcBef>
                <a:spcPts val="0"/>
              </a:spcBef>
              <a:spcAft>
                <a:spcPts val="0"/>
              </a:spcAft>
              <a:buSzPts val="4000"/>
              <a:buNone/>
              <a:defRPr sz="4000"/>
            </a:lvl6pPr>
            <a:lvl7pPr lvl="6" algn="ctr" rtl="0">
              <a:spcBef>
                <a:spcPts val="0"/>
              </a:spcBef>
              <a:spcAft>
                <a:spcPts val="0"/>
              </a:spcAft>
              <a:buSzPts val="4000"/>
              <a:buNone/>
              <a:defRPr sz="4000"/>
            </a:lvl7pPr>
            <a:lvl8pPr lvl="7" algn="ctr" rtl="0">
              <a:spcBef>
                <a:spcPts val="0"/>
              </a:spcBef>
              <a:spcAft>
                <a:spcPts val="0"/>
              </a:spcAft>
              <a:buSzPts val="4000"/>
              <a:buNone/>
              <a:defRPr sz="4000"/>
            </a:lvl8pPr>
            <a:lvl9pPr lvl="8" algn="ctr" rtl="0">
              <a:spcBef>
                <a:spcPts val="0"/>
              </a:spcBef>
              <a:spcAft>
                <a:spcPts val="0"/>
              </a:spcAft>
              <a:buSzPts val="4000"/>
              <a:buNone/>
              <a:defRPr sz="4000"/>
            </a:lvl9pPr>
          </a:lstStyle>
          <a:p>
            <a:r>
              <a:t>xx%</a:t>
            </a:r>
          </a:p>
        </p:txBody>
      </p:sp>
      <p:sp>
        <p:nvSpPr>
          <p:cNvPr id="67" name="Google Shape;67;p13"/>
          <p:cNvSpPr txBox="1">
            <a:spLocks noGrp="1"/>
          </p:cNvSpPr>
          <p:nvPr>
            <p:ph type="title" idx="14" hasCustomPrompt="1"/>
          </p:nvPr>
        </p:nvSpPr>
        <p:spPr>
          <a:xfrm>
            <a:off x="4753027" y="1529795"/>
            <a:ext cx="775800" cy="7758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spcBef>
                <a:spcPts val="0"/>
              </a:spcBef>
              <a:spcAft>
                <a:spcPts val="0"/>
              </a:spcAft>
              <a:buSzPts val="4000"/>
              <a:buNone/>
              <a:defRPr>
                <a:solidFill>
                  <a:schemeClr val="dk2"/>
                </a:solidFill>
              </a:defRPr>
            </a:lvl1pPr>
            <a:lvl2pPr lvl="1" algn="ctr" rtl="0">
              <a:spcBef>
                <a:spcPts val="0"/>
              </a:spcBef>
              <a:spcAft>
                <a:spcPts val="0"/>
              </a:spcAft>
              <a:buSzPts val="4000"/>
              <a:buNone/>
              <a:defRPr sz="4000"/>
            </a:lvl2pPr>
            <a:lvl3pPr lvl="2" algn="ctr" rtl="0">
              <a:spcBef>
                <a:spcPts val="0"/>
              </a:spcBef>
              <a:spcAft>
                <a:spcPts val="0"/>
              </a:spcAft>
              <a:buSzPts val="4000"/>
              <a:buNone/>
              <a:defRPr sz="4000"/>
            </a:lvl3pPr>
            <a:lvl4pPr lvl="3" algn="ctr" rtl="0">
              <a:spcBef>
                <a:spcPts val="0"/>
              </a:spcBef>
              <a:spcAft>
                <a:spcPts val="0"/>
              </a:spcAft>
              <a:buSzPts val="4000"/>
              <a:buNone/>
              <a:defRPr sz="4000"/>
            </a:lvl4pPr>
            <a:lvl5pPr lvl="4" algn="ctr" rtl="0">
              <a:spcBef>
                <a:spcPts val="0"/>
              </a:spcBef>
              <a:spcAft>
                <a:spcPts val="0"/>
              </a:spcAft>
              <a:buSzPts val="4000"/>
              <a:buNone/>
              <a:defRPr sz="4000"/>
            </a:lvl5pPr>
            <a:lvl6pPr lvl="5" algn="ctr" rtl="0">
              <a:spcBef>
                <a:spcPts val="0"/>
              </a:spcBef>
              <a:spcAft>
                <a:spcPts val="0"/>
              </a:spcAft>
              <a:buSzPts val="4000"/>
              <a:buNone/>
              <a:defRPr sz="4000"/>
            </a:lvl6pPr>
            <a:lvl7pPr lvl="6" algn="ctr" rtl="0">
              <a:spcBef>
                <a:spcPts val="0"/>
              </a:spcBef>
              <a:spcAft>
                <a:spcPts val="0"/>
              </a:spcAft>
              <a:buSzPts val="4000"/>
              <a:buNone/>
              <a:defRPr sz="4000"/>
            </a:lvl7pPr>
            <a:lvl8pPr lvl="7" algn="ctr" rtl="0">
              <a:spcBef>
                <a:spcPts val="0"/>
              </a:spcBef>
              <a:spcAft>
                <a:spcPts val="0"/>
              </a:spcAft>
              <a:buSzPts val="4000"/>
              <a:buNone/>
              <a:defRPr sz="4000"/>
            </a:lvl8pPr>
            <a:lvl9pPr lvl="8" algn="ctr" rtl="0">
              <a:spcBef>
                <a:spcPts val="0"/>
              </a:spcBef>
              <a:spcAft>
                <a:spcPts val="0"/>
              </a:spcAft>
              <a:buSzPts val="4000"/>
              <a:buNone/>
              <a:defRPr sz="4000"/>
            </a:lvl9pPr>
          </a:lstStyle>
          <a:p>
            <a:r>
              <a:t>xx%</a:t>
            </a:r>
          </a:p>
        </p:txBody>
      </p:sp>
      <p:sp>
        <p:nvSpPr>
          <p:cNvPr id="68" name="Google Shape;68;p13"/>
          <p:cNvSpPr txBox="1">
            <a:spLocks noGrp="1"/>
          </p:cNvSpPr>
          <p:nvPr>
            <p:ph type="title" idx="15" hasCustomPrompt="1"/>
          </p:nvPr>
        </p:nvSpPr>
        <p:spPr>
          <a:xfrm>
            <a:off x="4753027" y="3056695"/>
            <a:ext cx="775800" cy="7758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spcBef>
                <a:spcPts val="0"/>
              </a:spcBef>
              <a:spcAft>
                <a:spcPts val="0"/>
              </a:spcAft>
              <a:buSzPts val="4000"/>
              <a:buNone/>
              <a:defRPr>
                <a:solidFill>
                  <a:schemeClr val="dk2"/>
                </a:solidFill>
              </a:defRPr>
            </a:lvl1pPr>
            <a:lvl2pPr lvl="1" algn="ctr" rtl="0">
              <a:spcBef>
                <a:spcPts val="0"/>
              </a:spcBef>
              <a:spcAft>
                <a:spcPts val="0"/>
              </a:spcAft>
              <a:buSzPts val="4000"/>
              <a:buNone/>
              <a:defRPr sz="4000"/>
            </a:lvl2pPr>
            <a:lvl3pPr lvl="2" algn="ctr" rtl="0">
              <a:spcBef>
                <a:spcPts val="0"/>
              </a:spcBef>
              <a:spcAft>
                <a:spcPts val="0"/>
              </a:spcAft>
              <a:buSzPts val="4000"/>
              <a:buNone/>
              <a:defRPr sz="4000"/>
            </a:lvl3pPr>
            <a:lvl4pPr lvl="3" algn="ctr" rtl="0">
              <a:spcBef>
                <a:spcPts val="0"/>
              </a:spcBef>
              <a:spcAft>
                <a:spcPts val="0"/>
              </a:spcAft>
              <a:buSzPts val="4000"/>
              <a:buNone/>
              <a:defRPr sz="4000"/>
            </a:lvl4pPr>
            <a:lvl5pPr lvl="4" algn="ctr" rtl="0">
              <a:spcBef>
                <a:spcPts val="0"/>
              </a:spcBef>
              <a:spcAft>
                <a:spcPts val="0"/>
              </a:spcAft>
              <a:buSzPts val="4000"/>
              <a:buNone/>
              <a:defRPr sz="4000"/>
            </a:lvl5pPr>
            <a:lvl6pPr lvl="5" algn="ctr" rtl="0">
              <a:spcBef>
                <a:spcPts val="0"/>
              </a:spcBef>
              <a:spcAft>
                <a:spcPts val="0"/>
              </a:spcAft>
              <a:buSzPts val="4000"/>
              <a:buNone/>
              <a:defRPr sz="4000"/>
            </a:lvl6pPr>
            <a:lvl7pPr lvl="6" algn="ctr" rtl="0">
              <a:spcBef>
                <a:spcPts val="0"/>
              </a:spcBef>
              <a:spcAft>
                <a:spcPts val="0"/>
              </a:spcAft>
              <a:buSzPts val="4000"/>
              <a:buNone/>
              <a:defRPr sz="4000"/>
            </a:lvl7pPr>
            <a:lvl8pPr lvl="7" algn="ctr" rtl="0">
              <a:spcBef>
                <a:spcPts val="0"/>
              </a:spcBef>
              <a:spcAft>
                <a:spcPts val="0"/>
              </a:spcAft>
              <a:buSzPts val="4000"/>
              <a:buNone/>
              <a:defRPr sz="4000"/>
            </a:lvl8pPr>
            <a:lvl9pPr lvl="8" algn="ctr" rtl="0">
              <a:spcBef>
                <a:spcPts val="0"/>
              </a:spcBef>
              <a:spcAft>
                <a:spcPts val="0"/>
              </a:spcAft>
              <a:buSzPts val="4000"/>
              <a:buNone/>
              <a:defRPr sz="4000"/>
            </a:lvl9pPr>
          </a:lstStyle>
          <a:p>
            <a:r>
              <a:t>xx%</a:t>
            </a:r>
          </a:p>
        </p:txBody>
      </p:sp>
      <p:sp>
        <p:nvSpPr>
          <p:cNvPr id="69" name="Google Shape;69;p13"/>
          <p:cNvSpPr/>
          <p:nvPr/>
        </p:nvSpPr>
        <p:spPr>
          <a:xfrm>
            <a:off x="8920875" y="0"/>
            <a:ext cx="945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3450" y="445025"/>
            <a:ext cx="7697100" cy="5727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dk1"/>
              </a:buClr>
              <a:buSzPts val="3000"/>
              <a:buFont typeface="Urbanist"/>
              <a:buNone/>
              <a:defRPr sz="3000" b="1">
                <a:solidFill>
                  <a:schemeClr val="dk1"/>
                </a:solidFill>
                <a:latin typeface="Urbanist"/>
                <a:ea typeface="Urbanist"/>
                <a:cs typeface="Urbanist"/>
                <a:sym typeface="Urbanist"/>
              </a:defRPr>
            </a:lvl1pPr>
            <a:lvl2pPr lvl="1">
              <a:spcBef>
                <a:spcPts val="0"/>
              </a:spcBef>
              <a:spcAft>
                <a:spcPts val="0"/>
              </a:spcAft>
              <a:buClr>
                <a:schemeClr val="dk1"/>
              </a:buClr>
              <a:buSzPts val="3000"/>
              <a:buFont typeface="Raleway"/>
              <a:buNone/>
              <a:defRPr sz="3000" b="1">
                <a:solidFill>
                  <a:schemeClr val="dk1"/>
                </a:solidFill>
                <a:latin typeface="Raleway"/>
                <a:ea typeface="Raleway"/>
                <a:cs typeface="Raleway"/>
                <a:sym typeface="Raleway"/>
              </a:defRPr>
            </a:lvl2pPr>
            <a:lvl3pPr lvl="2">
              <a:spcBef>
                <a:spcPts val="0"/>
              </a:spcBef>
              <a:spcAft>
                <a:spcPts val="0"/>
              </a:spcAft>
              <a:buClr>
                <a:schemeClr val="dk1"/>
              </a:buClr>
              <a:buSzPts val="3000"/>
              <a:buFont typeface="Raleway"/>
              <a:buNone/>
              <a:defRPr sz="3000" b="1">
                <a:solidFill>
                  <a:schemeClr val="dk1"/>
                </a:solidFill>
                <a:latin typeface="Raleway"/>
                <a:ea typeface="Raleway"/>
                <a:cs typeface="Raleway"/>
                <a:sym typeface="Raleway"/>
              </a:defRPr>
            </a:lvl3pPr>
            <a:lvl4pPr lvl="3">
              <a:spcBef>
                <a:spcPts val="0"/>
              </a:spcBef>
              <a:spcAft>
                <a:spcPts val="0"/>
              </a:spcAft>
              <a:buClr>
                <a:schemeClr val="dk1"/>
              </a:buClr>
              <a:buSzPts val="3000"/>
              <a:buFont typeface="Raleway"/>
              <a:buNone/>
              <a:defRPr sz="3000" b="1">
                <a:solidFill>
                  <a:schemeClr val="dk1"/>
                </a:solidFill>
                <a:latin typeface="Raleway"/>
                <a:ea typeface="Raleway"/>
                <a:cs typeface="Raleway"/>
                <a:sym typeface="Raleway"/>
              </a:defRPr>
            </a:lvl4pPr>
            <a:lvl5pPr lvl="4">
              <a:spcBef>
                <a:spcPts val="0"/>
              </a:spcBef>
              <a:spcAft>
                <a:spcPts val="0"/>
              </a:spcAft>
              <a:buClr>
                <a:schemeClr val="dk1"/>
              </a:buClr>
              <a:buSzPts val="3000"/>
              <a:buFont typeface="Raleway"/>
              <a:buNone/>
              <a:defRPr sz="3000" b="1">
                <a:solidFill>
                  <a:schemeClr val="dk1"/>
                </a:solidFill>
                <a:latin typeface="Raleway"/>
                <a:ea typeface="Raleway"/>
                <a:cs typeface="Raleway"/>
                <a:sym typeface="Raleway"/>
              </a:defRPr>
            </a:lvl5pPr>
            <a:lvl6pPr lvl="5">
              <a:spcBef>
                <a:spcPts val="0"/>
              </a:spcBef>
              <a:spcAft>
                <a:spcPts val="0"/>
              </a:spcAft>
              <a:buClr>
                <a:schemeClr val="dk1"/>
              </a:buClr>
              <a:buSzPts val="3000"/>
              <a:buFont typeface="Raleway"/>
              <a:buNone/>
              <a:defRPr sz="3000" b="1">
                <a:solidFill>
                  <a:schemeClr val="dk1"/>
                </a:solidFill>
                <a:latin typeface="Raleway"/>
                <a:ea typeface="Raleway"/>
                <a:cs typeface="Raleway"/>
                <a:sym typeface="Raleway"/>
              </a:defRPr>
            </a:lvl6pPr>
            <a:lvl7pPr lvl="6">
              <a:spcBef>
                <a:spcPts val="0"/>
              </a:spcBef>
              <a:spcAft>
                <a:spcPts val="0"/>
              </a:spcAft>
              <a:buClr>
                <a:schemeClr val="dk1"/>
              </a:buClr>
              <a:buSzPts val="3000"/>
              <a:buFont typeface="Raleway"/>
              <a:buNone/>
              <a:defRPr sz="3000" b="1">
                <a:solidFill>
                  <a:schemeClr val="dk1"/>
                </a:solidFill>
                <a:latin typeface="Raleway"/>
                <a:ea typeface="Raleway"/>
                <a:cs typeface="Raleway"/>
                <a:sym typeface="Raleway"/>
              </a:defRPr>
            </a:lvl7pPr>
            <a:lvl8pPr lvl="7">
              <a:spcBef>
                <a:spcPts val="0"/>
              </a:spcBef>
              <a:spcAft>
                <a:spcPts val="0"/>
              </a:spcAft>
              <a:buClr>
                <a:schemeClr val="dk1"/>
              </a:buClr>
              <a:buSzPts val="3000"/>
              <a:buFont typeface="Raleway"/>
              <a:buNone/>
              <a:defRPr sz="3000" b="1">
                <a:solidFill>
                  <a:schemeClr val="dk1"/>
                </a:solidFill>
                <a:latin typeface="Raleway"/>
                <a:ea typeface="Raleway"/>
                <a:cs typeface="Raleway"/>
                <a:sym typeface="Raleway"/>
              </a:defRPr>
            </a:lvl8pPr>
            <a:lvl9pPr lvl="8">
              <a:spcBef>
                <a:spcPts val="0"/>
              </a:spcBef>
              <a:spcAft>
                <a:spcPts val="0"/>
              </a:spcAft>
              <a:buClr>
                <a:schemeClr val="dk1"/>
              </a:buClr>
              <a:buSzPts val="3000"/>
              <a:buFont typeface="Raleway"/>
              <a:buNone/>
              <a:defRPr sz="3000" b="1">
                <a:solidFill>
                  <a:schemeClr val="dk1"/>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723450" y="1152475"/>
            <a:ext cx="8109000" cy="3416400"/>
          </a:xfrm>
          <a:prstGeom prst="rect">
            <a:avLst/>
          </a:prstGeom>
          <a:noFill/>
          <a:ln>
            <a:noFill/>
          </a:ln>
        </p:spPr>
        <p:txBody>
          <a:bodyPr spcFirstLastPara="1" wrap="square" lIns="91425" tIns="91425" rIns="91425" bIns="91425" anchor="t" anchorCtr="0">
            <a:noAutofit/>
          </a:bodyPr>
          <a:lstStyle>
            <a:lvl1pPr marL="457200" lvl="0"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1pPr>
            <a:lvl2pPr marL="914400" lvl="1"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2pPr>
            <a:lvl3pPr marL="1371600" lvl="2"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3pPr>
            <a:lvl4pPr marL="1828800" lvl="3"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4pPr>
            <a:lvl5pPr marL="2286000" lvl="4"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5pPr>
            <a:lvl6pPr marL="2743200" lvl="5"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6pPr>
            <a:lvl7pPr marL="3200400" lvl="6"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7pPr>
            <a:lvl8pPr marL="3657600" lvl="7"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8pPr>
            <a:lvl9pPr marL="4114800" lvl="8"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5" r:id="rId3"/>
    <p:sldLayoutId id="2147483656" r:id="rId4"/>
    <p:sldLayoutId id="2147483659"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91638"/>
        </a:solidFill>
        <a:effectLst/>
      </p:bgPr>
    </p:bg>
    <p:spTree>
      <p:nvGrpSpPr>
        <p:cNvPr id="1" name="Shape 144"/>
        <p:cNvGrpSpPr/>
        <p:nvPr/>
      </p:nvGrpSpPr>
      <p:grpSpPr>
        <a:xfrm>
          <a:off x="0" y="0"/>
          <a:ext cx="0" cy="0"/>
          <a:chOff x="0" y="0"/>
          <a:chExt cx="0" cy="0"/>
        </a:xfrm>
      </p:grpSpPr>
      <p:sp>
        <p:nvSpPr>
          <p:cNvPr id="146" name="Google Shape;146;p26"/>
          <p:cNvSpPr txBox="1">
            <a:spLocks noGrp="1"/>
          </p:cNvSpPr>
          <p:nvPr>
            <p:ph type="ctrTitle"/>
          </p:nvPr>
        </p:nvSpPr>
        <p:spPr>
          <a:xfrm>
            <a:off x="323528" y="132526"/>
            <a:ext cx="4941900" cy="1863160"/>
          </a:xfrm>
          <a:prstGeom prst="rect">
            <a:avLst/>
          </a:prstGeom>
        </p:spPr>
        <p:txBody>
          <a:bodyPr spcFirstLastPara="1" wrap="square" lIns="91425" tIns="91425" rIns="91425" bIns="91425" anchor="ctr" anchorCtr="0">
            <a:noAutofit/>
          </a:bodyPr>
          <a:lstStyle/>
          <a:p>
            <a:pPr lvl="0" algn="ctr" rtl="1" fontAlgn="base">
              <a:spcBef>
                <a:spcPct val="0"/>
              </a:spcBef>
              <a:spcAft>
                <a:spcPts val="1000"/>
              </a:spcAft>
            </a:pPr>
            <a:r>
              <a:rPr lang="ar-DZ" sz="1400" u="sng" dirty="0">
                <a:solidFill>
                  <a:schemeClr val="tx2"/>
                </a:solidFill>
                <a:latin typeface="Andalus" pitchFamily="18" charset="-78"/>
                <a:ea typeface="Arial" pitchFamily="34" charset="0"/>
                <a:cs typeface="Simplified Arabic" pitchFamily="2" charset="-78"/>
              </a:rPr>
              <a:t>جامعة محمد خيضر بسكرة </a:t>
            </a:r>
            <a:br>
              <a:rPr lang="ar-DZ" sz="1400" u="sng" dirty="0">
                <a:solidFill>
                  <a:schemeClr val="tx2"/>
                </a:solidFill>
                <a:latin typeface="Andalus" pitchFamily="18" charset="-78"/>
                <a:ea typeface="Arial" pitchFamily="34" charset="0"/>
                <a:cs typeface="Simplified Arabic" pitchFamily="2" charset="-78"/>
              </a:rPr>
            </a:br>
            <a:r>
              <a:rPr lang="ar-DZ" sz="1400" u="sng" dirty="0">
                <a:solidFill>
                  <a:schemeClr val="tx2"/>
                </a:solidFill>
                <a:latin typeface="Andalus" pitchFamily="18" charset="-78"/>
                <a:ea typeface="Arial" pitchFamily="34" charset="0"/>
                <a:cs typeface="Simplified Arabic" pitchFamily="2" charset="-78"/>
              </a:rPr>
              <a:t>كلية العلوم الاقتصادية وعلوم التسيير</a:t>
            </a:r>
            <a:br>
              <a:rPr lang="ar-DZ" sz="1400" u="sng" dirty="0">
                <a:solidFill>
                  <a:schemeClr val="tx2"/>
                </a:solidFill>
                <a:latin typeface="Andalus" pitchFamily="18" charset="-78"/>
                <a:ea typeface="Arial" pitchFamily="34" charset="0"/>
                <a:cs typeface="Simplified Arabic" pitchFamily="2" charset="-78"/>
              </a:rPr>
            </a:br>
            <a:r>
              <a:rPr lang="ar-DZ" sz="1400" u="sng" dirty="0">
                <a:solidFill>
                  <a:schemeClr val="tx2"/>
                </a:solidFill>
                <a:latin typeface="Andalus" pitchFamily="18" charset="-78"/>
                <a:ea typeface="Arial" pitchFamily="34" charset="0"/>
                <a:cs typeface="Simplified Arabic" pitchFamily="2" charset="-78"/>
              </a:rPr>
              <a:t>قسم العلوم التجارية</a:t>
            </a:r>
            <a:br>
              <a:rPr lang="ar-DZ" sz="1400" u="sng" dirty="0">
                <a:solidFill>
                  <a:schemeClr val="tx2"/>
                </a:solidFill>
                <a:latin typeface="Andalus" pitchFamily="18" charset="-78"/>
                <a:ea typeface="Arial" pitchFamily="34" charset="0"/>
                <a:cs typeface="Simplified Arabic" pitchFamily="2" charset="-78"/>
              </a:rPr>
            </a:br>
            <a:r>
              <a:rPr lang="ar-DZ" sz="1400" u="sng" dirty="0">
                <a:solidFill>
                  <a:schemeClr val="tx2"/>
                </a:solidFill>
                <a:latin typeface="Andalus" pitchFamily="18" charset="-78"/>
                <a:ea typeface="Arial" pitchFamily="34" charset="0"/>
                <a:cs typeface="Simplified Arabic" pitchFamily="2" charset="-78"/>
              </a:rPr>
              <a:t/>
            </a:r>
            <a:br>
              <a:rPr lang="ar-DZ" sz="1400" u="sng" dirty="0">
                <a:solidFill>
                  <a:schemeClr val="tx2"/>
                </a:solidFill>
                <a:latin typeface="Andalus" pitchFamily="18" charset="-78"/>
                <a:ea typeface="Arial" pitchFamily="34" charset="0"/>
                <a:cs typeface="Simplified Arabic" pitchFamily="2" charset="-78"/>
              </a:rPr>
            </a:br>
            <a:r>
              <a:rPr lang="ar-DZ" sz="1400" dirty="0">
                <a:solidFill>
                  <a:schemeClr val="tx2"/>
                </a:solidFill>
                <a:latin typeface="Andalus" pitchFamily="18" charset="-78"/>
                <a:ea typeface="Arial" pitchFamily="34" charset="0"/>
                <a:cs typeface="Simplified Arabic" pitchFamily="2" charset="-78"/>
              </a:rPr>
              <a:t>السنة الثانية ماستر: </a:t>
            </a:r>
            <a:r>
              <a:rPr lang="ar-DZ" sz="1400" dirty="0" err="1">
                <a:solidFill>
                  <a:schemeClr val="tx2"/>
                </a:solidFill>
                <a:latin typeface="Andalus" pitchFamily="18" charset="-78"/>
                <a:ea typeface="Arial" pitchFamily="34" charset="0"/>
                <a:cs typeface="Simplified Arabic" pitchFamily="2" charset="-78"/>
              </a:rPr>
              <a:t>اللوجيستيك</a:t>
            </a:r>
            <a:r>
              <a:rPr lang="ar-DZ" sz="1400" dirty="0">
                <a:solidFill>
                  <a:schemeClr val="tx2"/>
                </a:solidFill>
                <a:latin typeface="Andalus" pitchFamily="18" charset="-78"/>
                <a:ea typeface="Arial" pitchFamily="34" charset="0"/>
                <a:cs typeface="Simplified Arabic" pitchFamily="2" charset="-78"/>
              </a:rPr>
              <a:t> وادارة سلسلة الامداد  </a:t>
            </a:r>
            <a:br>
              <a:rPr lang="ar-DZ" sz="1400" dirty="0">
                <a:solidFill>
                  <a:schemeClr val="tx2"/>
                </a:solidFill>
                <a:latin typeface="Andalus" pitchFamily="18" charset="-78"/>
                <a:ea typeface="Arial" pitchFamily="34" charset="0"/>
                <a:cs typeface="Simplified Arabic" pitchFamily="2" charset="-78"/>
              </a:rPr>
            </a:br>
            <a:r>
              <a:rPr lang="ar-DZ" sz="1400" dirty="0">
                <a:solidFill>
                  <a:schemeClr val="tx2"/>
                </a:solidFill>
                <a:latin typeface="Andalus" pitchFamily="18" charset="-78"/>
                <a:ea typeface="Arial" pitchFamily="34" charset="0"/>
                <a:cs typeface="Simplified Arabic" pitchFamily="2" charset="-78"/>
              </a:rPr>
              <a:t>       مقياس سلاسل الامداد الخضراء </a:t>
            </a:r>
            <a:r>
              <a:rPr lang="ar-DZ" sz="1400" dirty="0" smtClean="0">
                <a:solidFill>
                  <a:schemeClr val="tx2"/>
                </a:solidFill>
                <a:latin typeface="Andalus" pitchFamily="18" charset="-78"/>
                <a:ea typeface="Arial" pitchFamily="34" charset="0"/>
                <a:cs typeface="Simplified Arabic" pitchFamily="2" charset="-78"/>
              </a:rPr>
              <a:t>و </a:t>
            </a:r>
            <a:r>
              <a:rPr lang="ar-DZ" sz="1400" dirty="0" smtClean="0">
                <a:solidFill>
                  <a:schemeClr val="tx2"/>
                </a:solidFill>
                <a:latin typeface="Andalus" pitchFamily="18" charset="-78"/>
                <a:ea typeface="Arial" pitchFamily="34" charset="0"/>
                <a:cs typeface="Simplified Arabic" pitchFamily="2" charset="-78"/>
              </a:rPr>
              <a:t>التنافسية</a:t>
            </a:r>
            <a:endParaRPr lang="ar-SA" sz="1400" dirty="0">
              <a:solidFill>
                <a:schemeClr val="tx2"/>
              </a:solidFill>
              <a:latin typeface="Andalus" pitchFamily="18" charset="-78"/>
              <a:ea typeface="Arial" pitchFamily="34" charset="0"/>
              <a:cs typeface="Simplified Arabic" pitchFamily="2" charset="-78"/>
            </a:endParaRPr>
          </a:p>
        </p:txBody>
      </p:sp>
      <p:sp>
        <p:nvSpPr>
          <p:cNvPr id="147" name="Google Shape;147;p26"/>
          <p:cNvSpPr txBox="1">
            <a:spLocks noGrp="1"/>
          </p:cNvSpPr>
          <p:nvPr>
            <p:ph type="subTitle" idx="1"/>
          </p:nvPr>
        </p:nvSpPr>
        <p:spPr>
          <a:xfrm>
            <a:off x="0" y="3431628"/>
            <a:ext cx="5508104" cy="1512168"/>
          </a:xfrm>
          <a:prstGeom prst="rect">
            <a:avLst/>
          </a:prstGeom>
        </p:spPr>
        <p:txBody>
          <a:bodyPr spcFirstLastPara="1" wrap="square" lIns="91425" tIns="91425" rIns="91425" bIns="91425" anchor="ctr" anchorCtr="0">
            <a:noAutofit/>
          </a:bodyPr>
          <a:lstStyle/>
          <a:p>
            <a:pPr marL="0" lvl="0" indent="0" algn="r" rtl="1">
              <a:spcBef>
                <a:spcPts val="0"/>
              </a:spcBef>
              <a:spcAft>
                <a:spcPts val="0"/>
              </a:spcAft>
              <a:buNone/>
            </a:pPr>
            <a:endParaRPr lang="ar-DZ" b="1" dirty="0" smtClean="0"/>
          </a:p>
          <a:p>
            <a:pPr marL="0" lvl="0" indent="0" algn="just" rtl="1" fontAlgn="base">
              <a:spcBef>
                <a:spcPts val="1800"/>
              </a:spcBef>
              <a:spcAft>
                <a:spcPts val="1000"/>
              </a:spcAft>
              <a:buClrTx/>
              <a:buSzTx/>
            </a:pPr>
            <a:r>
              <a:rPr lang="ar-SA" b="1" u="sng" dirty="0">
                <a:solidFill>
                  <a:srgbClr val="080808"/>
                </a:solidFill>
                <a:latin typeface="Andalus" pitchFamily="18" charset="-78"/>
                <a:ea typeface="Arial" pitchFamily="34" charset="0"/>
                <a:cs typeface="Simplified Arabic" pitchFamily="2" charset="-78"/>
              </a:rPr>
              <a:t>إعداد </a:t>
            </a:r>
            <a:r>
              <a:rPr lang="ar-SA" b="1" dirty="0" smtClean="0">
                <a:solidFill>
                  <a:srgbClr val="080808"/>
                </a:solidFill>
                <a:latin typeface="Andalus" pitchFamily="18" charset="-78"/>
                <a:ea typeface="Arial" pitchFamily="34" charset="0"/>
                <a:cs typeface="Simplified Arabic" pitchFamily="2" charset="-78"/>
              </a:rPr>
              <a:t>:</a:t>
            </a:r>
            <a:r>
              <a:rPr lang="ar-DZ" b="1" dirty="0" smtClean="0">
                <a:solidFill>
                  <a:srgbClr val="080808"/>
                </a:solidFill>
                <a:latin typeface="Andalus" pitchFamily="18" charset="-78"/>
                <a:ea typeface="Arial" pitchFamily="34" charset="0"/>
                <a:cs typeface="Simplified Arabic" pitchFamily="2" charset="-78"/>
              </a:rPr>
              <a:t> </a:t>
            </a:r>
            <a:r>
              <a:rPr lang="ar-DZ" sz="1800" b="1" dirty="0" smtClean="0">
                <a:solidFill>
                  <a:srgbClr val="080808"/>
                </a:solidFill>
                <a:latin typeface="Andalus" pitchFamily="18" charset="-78"/>
                <a:ea typeface="Arial" pitchFamily="34" charset="0"/>
                <a:cs typeface="Simplified Arabic" pitchFamily="2" charset="-78"/>
                <a:sym typeface="Wingdings" pitchFamily="2" charset="2"/>
              </a:rPr>
              <a:t>د</a:t>
            </a:r>
            <a:r>
              <a:rPr lang="ar-DZ" sz="1800" b="1" dirty="0">
                <a:solidFill>
                  <a:srgbClr val="080808"/>
                </a:solidFill>
                <a:latin typeface="Andalus" pitchFamily="18" charset="-78"/>
                <a:ea typeface="Arial" pitchFamily="34" charset="0"/>
                <a:cs typeface="Simplified Arabic" pitchFamily="2" charset="-78"/>
                <a:sym typeface="Wingdings" pitchFamily="2" charset="2"/>
              </a:rPr>
              <a:t>/ وصاف عتيقة</a:t>
            </a:r>
          </a:p>
          <a:p>
            <a:pPr lvl="0" algn="ctr" rtl="1" fontAlgn="base">
              <a:spcBef>
                <a:spcPct val="0"/>
              </a:spcBef>
              <a:spcAft>
                <a:spcPts val="1000"/>
              </a:spcAft>
            </a:pPr>
            <a:r>
              <a:rPr lang="ar-DZ" b="1" dirty="0" smtClean="0">
                <a:solidFill>
                  <a:srgbClr val="080808"/>
                </a:solidFill>
                <a:latin typeface="Andalus" pitchFamily="18" charset="-78"/>
                <a:ea typeface="Arial" pitchFamily="34" charset="0"/>
                <a:cs typeface="Simplified Arabic" pitchFamily="2" charset="-78"/>
                <a:sym typeface="Wingdings" pitchFamily="2" charset="2"/>
              </a:rPr>
              <a:t>السنة الجامعية: 2025/2024</a:t>
            </a:r>
            <a:endParaRPr lang="ar-DZ" b="1" dirty="0">
              <a:solidFill>
                <a:srgbClr val="080808"/>
              </a:solidFill>
              <a:latin typeface="Andalus" pitchFamily="18" charset="-78"/>
              <a:ea typeface="Arial" pitchFamily="34" charset="0"/>
              <a:cs typeface="Simplified Arabic" pitchFamily="2" charset="-78"/>
              <a:sym typeface="Wingdings" pitchFamily="2" charset="2"/>
            </a:endParaRPr>
          </a:p>
        </p:txBody>
      </p:sp>
      <p:grpSp>
        <p:nvGrpSpPr>
          <p:cNvPr id="148" name="Google Shape;148;p26"/>
          <p:cNvGrpSpPr/>
          <p:nvPr/>
        </p:nvGrpSpPr>
        <p:grpSpPr>
          <a:xfrm>
            <a:off x="5076056" y="132526"/>
            <a:ext cx="1308300" cy="718963"/>
            <a:chOff x="5189575" y="335200"/>
            <a:chExt cx="1308300" cy="718963"/>
          </a:xfrm>
        </p:grpSpPr>
        <p:sp>
          <p:nvSpPr>
            <p:cNvPr id="149" name="Google Shape;149;p26"/>
            <p:cNvSpPr/>
            <p:nvPr/>
          </p:nvSpPr>
          <p:spPr>
            <a:xfrm>
              <a:off x="5189575" y="619163"/>
              <a:ext cx="1308300" cy="4350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sp>
          <p:nvSpPr>
            <p:cNvPr id="150" name="Google Shape;150;p26"/>
            <p:cNvSpPr/>
            <p:nvPr/>
          </p:nvSpPr>
          <p:spPr>
            <a:xfrm>
              <a:off x="5189575" y="524509"/>
              <a:ext cx="1308300" cy="4350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sp>
          <p:nvSpPr>
            <p:cNvPr id="151" name="Google Shape;151;p26"/>
            <p:cNvSpPr/>
            <p:nvPr/>
          </p:nvSpPr>
          <p:spPr>
            <a:xfrm>
              <a:off x="5189575" y="429854"/>
              <a:ext cx="1308300" cy="4350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sp>
          <p:nvSpPr>
            <p:cNvPr id="152" name="Google Shape;152;p26"/>
            <p:cNvSpPr/>
            <p:nvPr/>
          </p:nvSpPr>
          <p:spPr>
            <a:xfrm>
              <a:off x="5189575" y="335200"/>
              <a:ext cx="1308300" cy="4350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grpSp>
      <p:grpSp>
        <p:nvGrpSpPr>
          <p:cNvPr id="153" name="Google Shape;153;p26"/>
          <p:cNvGrpSpPr/>
          <p:nvPr/>
        </p:nvGrpSpPr>
        <p:grpSpPr>
          <a:xfrm>
            <a:off x="341474" y="4948014"/>
            <a:ext cx="695145" cy="157997"/>
            <a:chOff x="5911175" y="650875"/>
            <a:chExt cx="506850" cy="115200"/>
          </a:xfrm>
        </p:grpSpPr>
        <p:sp>
          <p:nvSpPr>
            <p:cNvPr id="154" name="Google Shape;154;p26"/>
            <p:cNvSpPr/>
            <p:nvPr/>
          </p:nvSpPr>
          <p:spPr>
            <a:xfrm>
              <a:off x="5911175" y="650875"/>
              <a:ext cx="115200" cy="1152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sp>
          <p:nvSpPr>
            <p:cNvPr id="155" name="Google Shape;155;p26"/>
            <p:cNvSpPr/>
            <p:nvPr/>
          </p:nvSpPr>
          <p:spPr>
            <a:xfrm>
              <a:off x="6107000" y="650875"/>
              <a:ext cx="115200" cy="115200"/>
            </a:xfrm>
            <a:prstGeom prst="ellipse">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sp>
          <p:nvSpPr>
            <p:cNvPr id="156" name="Google Shape;156;p26"/>
            <p:cNvSpPr/>
            <p:nvPr/>
          </p:nvSpPr>
          <p:spPr>
            <a:xfrm>
              <a:off x="6302825" y="650875"/>
              <a:ext cx="115200" cy="1152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grpSp>
      <p:sp>
        <p:nvSpPr>
          <p:cNvPr id="2" name="AutoShape 2" descr="‫طريقة النقل إدارة النقل والإمداد اللوجستية واللوجستية, متنوعة, نقل البضائع  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0" name="Picture 6" descr="مستودع النقل والإمداد صناعة البضائع ، مستودع, متفرقات, زاوية, خدمة png"/>
          <p:cNvPicPr>
            <a:picLocks noGrp="1" noChangeAspect="1" noChangeArrowheads="1"/>
          </p:cNvPicPr>
          <p:nvPr>
            <p:ph type="pic" idx="2"/>
          </p:nvPr>
        </p:nvPicPr>
        <p:blipFill>
          <a:blip r:embed="rId3">
            <a:extLst>
              <a:ext uri="{28A0092B-C50C-407E-A947-70E740481C1C}">
                <a14:useLocalDpi xmlns:a14="http://schemas.microsoft.com/office/drawing/2010/main" val="0"/>
              </a:ext>
            </a:extLst>
          </a:blip>
          <a:srcRect l="25334" r="25334"/>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
        <p:nvSpPr>
          <p:cNvPr id="18" name="Rectangle à coins arrondis 17"/>
          <p:cNvSpPr/>
          <p:nvPr/>
        </p:nvSpPr>
        <p:spPr>
          <a:xfrm>
            <a:off x="460375" y="2283718"/>
            <a:ext cx="5191745" cy="1008112"/>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r" rtl="1"/>
            <a:r>
              <a:rPr lang="ar-DZ" sz="4000" dirty="0" smtClean="0">
                <a:ln>
                  <a:solidFill>
                    <a:srgbClr val="080808"/>
                  </a:solidFill>
                </a:ln>
                <a:solidFill>
                  <a:srgbClr val="080808"/>
                </a:solidFill>
                <a:cs typeface="Simplified Arabic" pitchFamily="2" charset="-78"/>
              </a:rPr>
              <a:t>المحاضرة </a:t>
            </a:r>
            <a:r>
              <a:rPr lang="ar-DZ" sz="4000" dirty="0" smtClean="0">
                <a:ln>
                  <a:solidFill>
                    <a:srgbClr val="080808"/>
                  </a:solidFill>
                </a:ln>
                <a:solidFill>
                  <a:srgbClr val="080808"/>
                </a:solidFill>
                <a:cs typeface="Simplified Arabic" pitchFamily="2" charset="-78"/>
              </a:rPr>
              <a:t>السابعة </a:t>
            </a:r>
            <a:r>
              <a:rPr lang="ar-DZ" sz="4000" smtClean="0">
                <a:ln>
                  <a:solidFill>
                    <a:srgbClr val="080808"/>
                  </a:solidFill>
                </a:ln>
                <a:solidFill>
                  <a:srgbClr val="080808"/>
                </a:solidFill>
                <a:cs typeface="Simplified Arabic" pitchFamily="2" charset="-78"/>
              </a:rPr>
              <a:t>: </a:t>
            </a:r>
            <a:r>
              <a:rPr lang="ar-DZ" sz="4000" smtClean="0">
                <a:ln>
                  <a:solidFill>
                    <a:srgbClr val="080808"/>
                  </a:solidFill>
                </a:ln>
                <a:solidFill>
                  <a:srgbClr val="080808"/>
                </a:solidFill>
                <a:cs typeface="Simplified Arabic" pitchFamily="2" charset="-78"/>
              </a:rPr>
              <a:t>اللوجستيات </a:t>
            </a:r>
            <a:r>
              <a:rPr lang="ar-DZ" sz="4000" dirty="0" smtClean="0">
                <a:ln>
                  <a:solidFill>
                    <a:srgbClr val="080808"/>
                  </a:solidFill>
                </a:ln>
                <a:solidFill>
                  <a:srgbClr val="080808"/>
                </a:solidFill>
                <a:cs typeface="Simplified Arabic" pitchFamily="2" charset="-78"/>
              </a:rPr>
              <a:t>العكسية الخضراء</a:t>
            </a:r>
            <a:endParaRPr lang="fr-FR" sz="3600" dirty="0">
              <a:ln>
                <a:solidFill>
                  <a:srgbClr val="080808"/>
                </a:solidFill>
              </a:ln>
              <a:solidFill>
                <a:srgbClr val="080808"/>
              </a:solidFill>
              <a:cs typeface="Simplified Arabic"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Effect transition="in" filter="fade">
                                      <p:cBhvr>
                                        <p:cTn id="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79512" y="483518"/>
            <a:ext cx="8784976" cy="4093428"/>
          </a:xfrm>
          <a:prstGeom prst="rect">
            <a:avLst/>
          </a:prstGeom>
          <a:solidFill>
            <a:schemeClr val="bg2"/>
          </a:solidFill>
        </p:spPr>
        <p:txBody>
          <a:bodyPr wrap="square" rtlCol="1">
            <a:spAutoFit/>
          </a:bodyPr>
          <a:lstStyle/>
          <a:p>
            <a:pPr algn="r" rtl="1"/>
            <a:r>
              <a:rPr lang="ar-SA" sz="2000" b="1" dirty="0"/>
              <a:t>رابعا: معوقات اللوجستيات العكسية الخضراء:</a:t>
            </a:r>
            <a:endParaRPr lang="fr-FR" sz="2000" dirty="0"/>
          </a:p>
          <a:p>
            <a:pPr algn="r" rtl="1"/>
            <a:r>
              <a:rPr lang="ar-SA" sz="2000" dirty="0"/>
              <a:t>عادة نجد الكثير من الشركات تتجاهل تطبيق هذه العمليات بشكل فعال , بسبب قلة الخبرة و الوعي من قبل الادارة المختصة , علاوة على ذلك فان الكثير من الشركات قد فشلت في تطبيق هذا المفهوم بسبب عدم الاهتمام الكافي من قبلها , فضلا عن تكاليف التجميع و الفحص و الفرز وتشخيص جودة المرتجعات التي تعد من المعيقات الاساسية في اللوجستيات العكسية . </a:t>
            </a:r>
            <a:endParaRPr lang="fr-FR" sz="2000" dirty="0"/>
          </a:p>
          <a:p>
            <a:pPr algn="r" rtl="1"/>
            <a:r>
              <a:rPr lang="ar-SA" sz="2000" dirty="0"/>
              <a:t>العوائق الرئيسية امام تنفيذ اللوجستيات العكسية هو الحاجة الى اضافة موارد اضافية ليس فقط الموارد المالية , ولكن ايضا بذل جهد اضافي في التخطيط و التعاون , حيث تميل الاعمال الورقية و عمليات سير العمل الضعيفة الى اعاقة عمليات اللوجستيات العكسية . </a:t>
            </a:r>
            <a:endParaRPr lang="fr-FR" sz="2000" dirty="0"/>
          </a:p>
          <a:p>
            <a:pPr algn="r"/>
            <a:r>
              <a:rPr lang="ar-SA" sz="2000" dirty="0"/>
              <a:t>تعاني ادارة سلسلة التوريد من نقص كبير في المعلومات , مما يزيد من عدم اليقين في القرارات , وقد شرح </a:t>
            </a:r>
            <a:r>
              <a:rPr lang="fr-FR" sz="2000" dirty="0"/>
              <a:t>Srivastava </a:t>
            </a:r>
            <a:r>
              <a:rPr lang="ar-DZ" sz="2000" dirty="0"/>
              <a:t> الفوائد المحتملة لمعلومات الانظمة لإدارة سلسلة التوريد </a:t>
            </a:r>
            <a:r>
              <a:rPr lang="fr-FR" sz="2000" dirty="0"/>
              <a:t>SCM</a:t>
            </a:r>
            <a:r>
              <a:rPr lang="ar-DZ" sz="2000" dirty="0"/>
              <a:t> واللوجستيات العكسية </a:t>
            </a:r>
            <a:r>
              <a:rPr lang="fr-FR" sz="2000" dirty="0"/>
              <a:t>RL</a:t>
            </a:r>
            <a:r>
              <a:rPr lang="ar-DZ" sz="2000" dirty="0"/>
              <a:t> , حيث قد لوحظ نقص المعلومات في التوقيت و النوعية و الكمية و تنوع العوائد و تقدير العملية والمعلمات المتعلقة بالتكلفة لشبكات اللوجستيات العكسية التي تشكل بعض المخاطر المتعلقة باسترداد المنتج , و ينشأ عدم اليقين في شبكات الاسترداد من حيث الجودة و التوافر في أهمية عمليات الفصل و الفرز </a:t>
            </a:r>
            <a:endParaRPr lang="fr-FR" sz="1600" dirty="0"/>
          </a:p>
        </p:txBody>
      </p:sp>
    </p:spTree>
    <p:extLst>
      <p:ext uri="{BB962C8B-B14F-4D97-AF65-F5344CB8AC3E}">
        <p14:creationId xmlns:p14="http://schemas.microsoft.com/office/powerpoint/2010/main" val="36003524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p:txBody>
          <a:bodyPr/>
          <a:lstStyle/>
          <a:p>
            <a:pPr marL="152400" indent="0" algn="r" rtl="1">
              <a:buNone/>
            </a:pPr>
            <a:r>
              <a:rPr lang="ar-SA" b="1" dirty="0" smtClean="0"/>
              <a:t>ا</a:t>
            </a:r>
            <a:r>
              <a:rPr lang="ar-DZ" dirty="0" smtClean="0"/>
              <a:t>- </a:t>
            </a:r>
            <a:r>
              <a:rPr lang="ar-SA" dirty="0"/>
              <a:t>المنتج الأخضر </a:t>
            </a:r>
            <a:r>
              <a:rPr lang="fr-FR" dirty="0"/>
              <a:t>(</a:t>
            </a:r>
            <a:r>
              <a:rPr lang="fr-FR" dirty="0" err="1"/>
              <a:t>product</a:t>
            </a:r>
            <a:r>
              <a:rPr lang="fr-FR" dirty="0"/>
              <a:t> )</a:t>
            </a:r>
            <a:r>
              <a:rPr lang="ar-SA" dirty="0"/>
              <a:t>:</a:t>
            </a:r>
            <a:endParaRPr lang="fr-FR" dirty="0"/>
          </a:p>
          <a:p>
            <a:pPr marL="152400" indent="0" algn="r" rtl="1">
              <a:buNone/>
            </a:pPr>
            <a:r>
              <a:rPr lang="ar-SA" dirty="0"/>
              <a:t>2- </a:t>
            </a:r>
            <a:r>
              <a:rPr lang="ar-SA" dirty="0" err="1"/>
              <a:t>التسعیر</a:t>
            </a:r>
            <a:r>
              <a:rPr lang="ar-SA" dirty="0"/>
              <a:t> الأخضر </a:t>
            </a:r>
            <a:r>
              <a:rPr lang="fr-FR" dirty="0"/>
              <a:t>(</a:t>
            </a:r>
            <a:r>
              <a:rPr lang="fr-FR" dirty="0" err="1"/>
              <a:t>price</a:t>
            </a:r>
            <a:r>
              <a:rPr lang="fr-FR" dirty="0"/>
              <a:t> )</a:t>
            </a:r>
            <a:r>
              <a:rPr lang="ar-SA" dirty="0"/>
              <a:t>: </a:t>
            </a:r>
            <a:endParaRPr lang="fr-FR" dirty="0"/>
          </a:p>
          <a:p>
            <a:pPr marL="152400" indent="0" algn="r" rtl="1">
              <a:buNone/>
            </a:pPr>
            <a:r>
              <a:rPr lang="ar-SA" dirty="0"/>
              <a:t>3-الترویج الأخضر </a:t>
            </a:r>
            <a:r>
              <a:rPr lang="fr-FR" dirty="0"/>
              <a:t>(promotion )</a:t>
            </a:r>
            <a:r>
              <a:rPr lang="ar-SA" dirty="0"/>
              <a:t>:</a:t>
            </a:r>
            <a:endParaRPr lang="fr-FR" dirty="0"/>
          </a:p>
          <a:p>
            <a:pPr marL="152400" indent="0" algn="r" rtl="1">
              <a:buNone/>
            </a:pPr>
            <a:r>
              <a:rPr lang="ar-SA" dirty="0"/>
              <a:t>4-  </a:t>
            </a:r>
            <a:r>
              <a:rPr lang="ar-SA" dirty="0" err="1"/>
              <a:t>التوزیع</a:t>
            </a:r>
            <a:r>
              <a:rPr lang="ar-SA" dirty="0"/>
              <a:t> الأخضر </a:t>
            </a:r>
            <a:r>
              <a:rPr lang="fr-FR" dirty="0"/>
              <a:t>(place )</a:t>
            </a:r>
            <a:r>
              <a:rPr lang="ar-SA" dirty="0"/>
              <a:t>:</a:t>
            </a:r>
            <a:endParaRPr lang="fr-FR" dirty="0"/>
          </a:p>
          <a:p>
            <a:pPr marL="152400" indent="0" algn="r" rtl="1">
              <a:buNone/>
            </a:pPr>
            <a:r>
              <a:rPr lang="ar-SA" dirty="0"/>
              <a:t>5-  </a:t>
            </a:r>
            <a:r>
              <a:rPr lang="ar-SA" dirty="0" err="1"/>
              <a:t>تقدیم</a:t>
            </a:r>
            <a:r>
              <a:rPr lang="ar-SA" dirty="0"/>
              <a:t> المعلومات </a:t>
            </a:r>
            <a:r>
              <a:rPr lang="fr-FR" dirty="0"/>
              <a:t>(</a:t>
            </a:r>
            <a:r>
              <a:rPr lang="fr-FR" dirty="0" err="1"/>
              <a:t>Providing</a:t>
            </a:r>
            <a:r>
              <a:rPr lang="fr-FR" dirty="0"/>
              <a:t> Information)</a:t>
            </a:r>
            <a:r>
              <a:rPr lang="ar-SA" dirty="0"/>
              <a:t>: </a:t>
            </a:r>
            <a:endParaRPr lang="fr-FR" dirty="0"/>
          </a:p>
          <a:p>
            <a:pPr marL="152400" indent="0" algn="r" rtl="1">
              <a:buNone/>
            </a:pPr>
            <a:r>
              <a:rPr lang="ar-SA" dirty="0"/>
              <a:t>6-  </a:t>
            </a:r>
            <a:r>
              <a:rPr lang="ar-SA" dirty="0" err="1"/>
              <a:t>العملیات</a:t>
            </a:r>
            <a:r>
              <a:rPr lang="ar-SA" dirty="0"/>
              <a:t>: </a:t>
            </a:r>
            <a:r>
              <a:rPr lang="fr-FR" dirty="0"/>
              <a:t>(</a:t>
            </a:r>
            <a:r>
              <a:rPr lang="fr-FR" dirty="0" err="1"/>
              <a:t>Processes</a:t>
            </a:r>
            <a:r>
              <a:rPr lang="fr-FR" dirty="0"/>
              <a:t>)</a:t>
            </a:r>
          </a:p>
          <a:p>
            <a:pPr marL="152400" indent="0" algn="r" rtl="1">
              <a:buNone/>
            </a:pPr>
            <a:r>
              <a:rPr lang="ar-SA" dirty="0"/>
              <a:t>7- </a:t>
            </a:r>
            <a:r>
              <a:rPr lang="ar-SA" dirty="0" err="1"/>
              <a:t>السیاسات</a:t>
            </a:r>
            <a:r>
              <a:rPr lang="ar-SA" dirty="0"/>
              <a:t> </a:t>
            </a:r>
            <a:r>
              <a:rPr lang="fr-FR" dirty="0"/>
              <a:t>(</a:t>
            </a:r>
            <a:r>
              <a:rPr lang="fr-FR" dirty="0" err="1"/>
              <a:t>Policies</a:t>
            </a:r>
            <a:r>
              <a:rPr lang="fr-FR" dirty="0"/>
              <a:t>)</a:t>
            </a:r>
          </a:p>
          <a:p>
            <a:pPr marL="152400" indent="0" algn="r" rtl="1">
              <a:buNone/>
            </a:pPr>
            <a:r>
              <a:rPr lang="ar-SA" dirty="0"/>
              <a:t>8- الافراد </a:t>
            </a:r>
            <a:r>
              <a:rPr lang="fr-FR" dirty="0"/>
              <a:t>(People)</a:t>
            </a:r>
            <a:r>
              <a:rPr lang="ar-SA" dirty="0"/>
              <a:t>: </a:t>
            </a:r>
            <a:endParaRPr lang="fr-FR" dirty="0"/>
          </a:p>
          <a:p>
            <a:pPr marL="152400" indent="0" algn="r" rtl="1">
              <a:buNone/>
            </a:pPr>
            <a:r>
              <a:rPr lang="ar-SA" b="1" dirty="0"/>
              <a:t>القسم الثاني</a:t>
            </a:r>
            <a:r>
              <a:rPr lang="fr-FR" b="1" dirty="0"/>
              <a:t> / </a:t>
            </a:r>
            <a:r>
              <a:rPr lang="ar-SA" b="1" dirty="0" err="1"/>
              <a:t>المزیج</a:t>
            </a:r>
            <a:r>
              <a:rPr lang="ar-SA" b="1" dirty="0"/>
              <a:t> </a:t>
            </a:r>
            <a:r>
              <a:rPr lang="ar-SA" b="1" dirty="0" err="1"/>
              <a:t>التسویقي</a:t>
            </a:r>
            <a:r>
              <a:rPr lang="ar-SA" b="1" dirty="0"/>
              <a:t> الأخضر الخارجي</a:t>
            </a:r>
            <a:r>
              <a:rPr lang="ar-SA" dirty="0"/>
              <a:t>: </a:t>
            </a:r>
            <a:r>
              <a:rPr lang="ar-SA" dirty="0" err="1"/>
              <a:t>ویتألف</a:t>
            </a:r>
            <a:r>
              <a:rPr lang="ar-SA" dirty="0"/>
              <a:t> من </a:t>
            </a:r>
            <a:r>
              <a:rPr lang="ar-SA" dirty="0" err="1"/>
              <a:t>ثمانیة</a:t>
            </a:r>
            <a:r>
              <a:rPr lang="ar-SA" dirty="0"/>
              <a:t> عناصر </a:t>
            </a:r>
            <a:r>
              <a:rPr lang="fr-FR" dirty="0"/>
              <a:t>(7Ps )</a:t>
            </a:r>
            <a:r>
              <a:rPr lang="ar-SA" dirty="0"/>
              <a:t>:</a:t>
            </a:r>
            <a:endParaRPr lang="fr-FR" dirty="0"/>
          </a:p>
          <a:p>
            <a:pPr marL="152400" lvl="0" indent="0" algn="r" rtl="1">
              <a:buNone/>
            </a:pPr>
            <a:r>
              <a:rPr lang="ar-DZ" dirty="0" smtClean="0"/>
              <a:t>           1- </a:t>
            </a:r>
            <a:r>
              <a:rPr lang="fr-FR" dirty="0" smtClean="0"/>
              <a:t> </a:t>
            </a:r>
            <a:r>
              <a:rPr lang="ar-SA" dirty="0" smtClean="0"/>
              <a:t>المستهلك </a:t>
            </a:r>
            <a:r>
              <a:rPr lang="ar-SA" dirty="0"/>
              <a:t>الأخضر </a:t>
            </a:r>
            <a:r>
              <a:rPr lang="fr-FR" dirty="0"/>
              <a:t>(people )</a:t>
            </a:r>
            <a:r>
              <a:rPr lang="ar-SA" dirty="0"/>
              <a:t>: </a:t>
            </a:r>
            <a:endParaRPr lang="fr-FR" dirty="0"/>
          </a:p>
          <a:p>
            <a:pPr marL="152400" lvl="0" indent="0" algn="r" rtl="1">
              <a:buNone/>
            </a:pPr>
            <a:r>
              <a:rPr lang="ar-DZ" dirty="0" smtClean="0"/>
              <a:t>           2- </a:t>
            </a:r>
            <a:r>
              <a:rPr lang="ar-SA" dirty="0" smtClean="0"/>
              <a:t>المزودون </a:t>
            </a:r>
            <a:r>
              <a:rPr lang="fr-FR" dirty="0"/>
              <a:t>(providers )</a:t>
            </a:r>
            <a:r>
              <a:rPr lang="ar-SA" dirty="0"/>
              <a:t>:</a:t>
            </a:r>
            <a:endParaRPr lang="fr-FR" dirty="0"/>
          </a:p>
          <a:p>
            <a:pPr marL="152400" lvl="0" indent="0" algn="r" rtl="1">
              <a:buNone/>
            </a:pPr>
            <a:r>
              <a:rPr lang="ar-DZ" dirty="0" smtClean="0"/>
              <a:t>          3- </a:t>
            </a:r>
            <a:r>
              <a:rPr lang="ar-SA" dirty="0" smtClean="0"/>
              <a:t>الساسة </a:t>
            </a:r>
            <a:r>
              <a:rPr lang="fr-FR" dirty="0"/>
              <a:t>(</a:t>
            </a:r>
            <a:r>
              <a:rPr lang="fr-FR" dirty="0" err="1"/>
              <a:t>politicians</a:t>
            </a:r>
            <a:r>
              <a:rPr lang="fr-FR" dirty="0"/>
              <a:t> )</a:t>
            </a:r>
            <a:r>
              <a:rPr lang="ar-SA" dirty="0"/>
              <a:t>:</a:t>
            </a:r>
            <a:endParaRPr lang="fr-FR" dirty="0"/>
          </a:p>
          <a:p>
            <a:pPr marL="152400" indent="0" algn="r" rtl="1">
              <a:buNone/>
            </a:pPr>
            <a:r>
              <a:rPr lang="ar-DZ" dirty="0" smtClean="0"/>
              <a:t>       </a:t>
            </a:r>
            <a:r>
              <a:rPr lang="ar-SA" dirty="0" smtClean="0"/>
              <a:t>    </a:t>
            </a:r>
            <a:r>
              <a:rPr lang="ar-SA" dirty="0"/>
              <a:t>4- جماعات الضغط </a:t>
            </a:r>
            <a:r>
              <a:rPr lang="fr-FR" dirty="0"/>
              <a:t>(pressure groups )</a:t>
            </a:r>
            <a:r>
              <a:rPr lang="ar-SA" dirty="0"/>
              <a:t>:</a:t>
            </a:r>
            <a:endParaRPr lang="fr-FR" dirty="0"/>
          </a:p>
          <a:p>
            <a:pPr marL="152400" indent="0" algn="r" rtl="1">
              <a:buNone/>
            </a:pPr>
            <a:r>
              <a:rPr lang="ar-DZ" dirty="0" smtClean="0"/>
              <a:t>           </a:t>
            </a:r>
            <a:r>
              <a:rPr lang="ar-DZ" dirty="0"/>
              <a:t>5- </a:t>
            </a:r>
            <a:r>
              <a:rPr lang="ar-SA" dirty="0"/>
              <a:t>المشكلات </a:t>
            </a:r>
            <a:r>
              <a:rPr lang="ar-SA" dirty="0" err="1"/>
              <a:t>والقضایا</a:t>
            </a:r>
            <a:r>
              <a:rPr lang="ar-SA" dirty="0"/>
              <a:t> </a:t>
            </a:r>
            <a:r>
              <a:rPr lang="fr-FR" dirty="0"/>
              <a:t>(</a:t>
            </a:r>
            <a:r>
              <a:rPr lang="fr-FR" dirty="0" err="1"/>
              <a:t>Problems</a:t>
            </a:r>
            <a:r>
              <a:rPr lang="fr-FR" dirty="0"/>
              <a:t>)</a:t>
            </a:r>
            <a:r>
              <a:rPr lang="ar-SA" dirty="0"/>
              <a:t> :</a:t>
            </a:r>
            <a:endParaRPr lang="fr-FR" dirty="0"/>
          </a:p>
          <a:p>
            <a:pPr marL="152400" indent="0" algn="r" rtl="1">
              <a:buNone/>
            </a:pPr>
            <a:r>
              <a:rPr lang="ar-DZ" dirty="0" smtClean="0"/>
              <a:t>      </a:t>
            </a:r>
            <a:r>
              <a:rPr lang="ar-SA" dirty="0" smtClean="0"/>
              <a:t>    </a:t>
            </a:r>
            <a:r>
              <a:rPr lang="ar-SA" dirty="0"/>
              <a:t>6- التنبؤ </a:t>
            </a:r>
            <a:r>
              <a:rPr lang="fr-FR" dirty="0"/>
              <a:t>(</a:t>
            </a:r>
            <a:r>
              <a:rPr lang="fr-FR" dirty="0" err="1"/>
              <a:t>Prediction</a:t>
            </a:r>
            <a:r>
              <a:rPr lang="fr-FR" dirty="0"/>
              <a:t>)</a:t>
            </a:r>
            <a:r>
              <a:rPr lang="ar-SA" dirty="0"/>
              <a:t>: </a:t>
            </a:r>
            <a:endParaRPr lang="fr-FR" dirty="0"/>
          </a:p>
          <a:p>
            <a:pPr marL="152400" indent="0" algn="r" rtl="1">
              <a:buNone/>
            </a:pPr>
            <a:r>
              <a:rPr lang="ar-DZ" dirty="0" smtClean="0"/>
              <a:t>     </a:t>
            </a:r>
            <a:r>
              <a:rPr lang="ar-SA" dirty="0" smtClean="0"/>
              <a:t>    </a:t>
            </a:r>
            <a:r>
              <a:rPr lang="ar-SA" dirty="0"/>
              <a:t>7-  الشركاء </a:t>
            </a:r>
            <a:r>
              <a:rPr lang="fr-FR" dirty="0"/>
              <a:t>(</a:t>
            </a:r>
            <a:r>
              <a:rPr lang="fr-FR" dirty="0" err="1"/>
              <a:t>Partners</a:t>
            </a:r>
            <a:r>
              <a:rPr lang="fr-FR" dirty="0"/>
              <a:t>)</a:t>
            </a:r>
            <a:r>
              <a:rPr lang="ar-SA" dirty="0"/>
              <a:t>:</a:t>
            </a:r>
            <a:endParaRPr lang="fr-FR" dirty="0"/>
          </a:p>
          <a:p>
            <a:pPr marL="152400" indent="0" algn="r" rtl="1">
              <a:buNone/>
            </a:pPr>
            <a:endParaRPr lang="fr-FR" dirty="0"/>
          </a:p>
        </p:txBody>
      </p:sp>
      <p:sp>
        <p:nvSpPr>
          <p:cNvPr id="4" name="Titre 3"/>
          <p:cNvSpPr txBox="1">
            <a:spLocks noGrp="1"/>
          </p:cNvSpPr>
          <p:nvPr>
            <p:ph type="title"/>
          </p:nvPr>
        </p:nvSpPr>
        <p:spPr>
          <a:xfrm>
            <a:off x="395536" y="445025"/>
            <a:ext cx="8748464" cy="4801284"/>
          </a:xfrm>
          <a:prstGeom prst="rect">
            <a:avLst/>
          </a:prstGeom>
          <a:solidFill>
            <a:schemeClr val="bg2"/>
          </a:solidFill>
        </p:spPr>
        <p:txBody>
          <a:bodyPr wrap="square" rtlCol="1">
            <a:spAutoFit/>
          </a:bodyPr>
          <a:lstStyle/>
          <a:p>
            <a:pPr algn="r" rtl="1"/>
            <a:r>
              <a:rPr lang="ar-SA" sz="2000" dirty="0">
                <a:solidFill>
                  <a:schemeClr val="bg1"/>
                </a:solidFill>
              </a:rPr>
              <a:t>خامسا: التوزيع و النقل الأخضر: </a:t>
            </a:r>
            <a:r>
              <a:rPr lang="fr-FR" sz="2000" dirty="0">
                <a:solidFill>
                  <a:schemeClr val="bg1"/>
                </a:solidFill>
              </a:rPr>
              <a:t/>
            </a:r>
            <a:br>
              <a:rPr lang="fr-FR" sz="2000" dirty="0">
                <a:solidFill>
                  <a:schemeClr val="bg1"/>
                </a:solidFill>
              </a:rPr>
            </a:br>
            <a:r>
              <a:rPr lang="ar-SA" sz="2000" b="0" dirty="0">
                <a:solidFill>
                  <a:schemeClr val="bg1"/>
                </a:solidFill>
              </a:rPr>
              <a:t>إن وصول المنتج إلى المستهلك أمر في غاية الأهمية حيث كلما كان التوزيع مرنا وسهلا كلما ساعد ذلك المؤسسة على التوسيع والانتشار والوصول إلى أكبر عدد من الزبائن؛ ويعرف التوزيع الأخضر بأنه عملية مراعاة الاعتبارات البيئية في تحريك المنتجات من المصدر إلى الزبون وتتمثل الاعتبارات البيئية في التوزيع في الحد من استهلاك الطاقة، الحد من الانبعاث لتخفيف ظاهرة الاحتباس الحراري.</a:t>
            </a:r>
            <a:r>
              <a:rPr lang="fr-FR" sz="2000" b="0" dirty="0">
                <a:solidFill>
                  <a:schemeClr val="bg1"/>
                </a:solidFill>
              </a:rPr>
              <a:t/>
            </a:r>
            <a:br>
              <a:rPr lang="fr-FR" sz="2000" b="0" dirty="0">
                <a:solidFill>
                  <a:schemeClr val="bg1"/>
                </a:solidFill>
              </a:rPr>
            </a:br>
            <a:r>
              <a:rPr lang="ar-SA" sz="2000" b="0" dirty="0" smtClean="0">
                <a:solidFill>
                  <a:schemeClr val="bg1"/>
                </a:solidFill>
              </a:rPr>
              <a:t>ترتبط </a:t>
            </a:r>
            <a:r>
              <a:rPr lang="ar-SA" sz="2000" b="0" dirty="0">
                <a:solidFill>
                  <a:schemeClr val="bg1"/>
                </a:solidFill>
              </a:rPr>
              <a:t>وسائل النقل ارتباطا وثيقا بمصادر الطاقة المستخدمة في تحريكها، لذلك تساهم وسائل النقل في تلويث البيئة وخاصة الهواء وتظهر الحاجة إلى تطبيق ممارسات أقل تلويثا ألا وهي النقل الأخضر، ويعرف على أنه عملية مراعاة الاعتبارات البيئية في تحريك المنتجات من المصدر إلى العميل وتتمثل هذه الاعتبارات البيئية في النقل الأخضر في الحد من استهلاك الطاقة والحد من انبعاث الغاز والنفايات في إطار قدرة النظام البيئي لكوكب الأرض على استيعابها وأن تستخدم الموارد المتجددة لمعدلات إنتاجها مع التقليل من استخدام الأراضي وتوليد الضوضاء؛ ولتطوير عملية النقل الأخضر لابد من:</a:t>
            </a:r>
            <a:r>
              <a:rPr lang="fr-FR" sz="2000" b="0" dirty="0">
                <a:solidFill>
                  <a:schemeClr val="bg1"/>
                </a:solidFill>
              </a:rPr>
              <a:t/>
            </a:r>
            <a:br>
              <a:rPr lang="fr-FR" sz="2000" b="0" dirty="0">
                <a:solidFill>
                  <a:schemeClr val="bg1"/>
                </a:solidFill>
              </a:rPr>
            </a:br>
            <a:r>
              <a:rPr lang="ar-SA" sz="2000" b="0" dirty="0">
                <a:solidFill>
                  <a:schemeClr val="bg1"/>
                </a:solidFill>
              </a:rPr>
              <a:t>تعزيز خيارات النقل الواعية بيئيا، استخدام الشاحنات البيئة.</a:t>
            </a:r>
            <a:r>
              <a:rPr lang="fr-FR" sz="2000" b="0" dirty="0">
                <a:solidFill>
                  <a:schemeClr val="bg1"/>
                </a:solidFill>
              </a:rPr>
              <a:t/>
            </a:r>
            <a:br>
              <a:rPr lang="fr-FR" sz="2000" b="0" dirty="0">
                <a:solidFill>
                  <a:schemeClr val="bg1"/>
                </a:solidFill>
              </a:rPr>
            </a:br>
            <a:r>
              <a:rPr lang="ar-SA" sz="2000" b="0" dirty="0">
                <a:solidFill>
                  <a:schemeClr val="bg1"/>
                </a:solidFill>
              </a:rPr>
              <a:t>استخدام سيارات الديزل الحيوي،  العمل على تحسين عمليات النقل من خلال القيادة البيئية.</a:t>
            </a:r>
            <a:r>
              <a:rPr lang="fr-FR" sz="2000" b="0" dirty="0">
                <a:solidFill>
                  <a:schemeClr val="bg1"/>
                </a:solidFill>
              </a:rPr>
              <a:t/>
            </a:r>
            <a:br>
              <a:rPr lang="fr-FR" sz="2000" b="0" dirty="0">
                <a:solidFill>
                  <a:schemeClr val="bg1"/>
                </a:solidFill>
              </a:rPr>
            </a:br>
            <a:r>
              <a:rPr lang="ar-SA" sz="2000" b="0" dirty="0">
                <a:solidFill>
                  <a:schemeClr val="bg1"/>
                </a:solidFill>
              </a:rPr>
              <a:t>اختيار الحجم الملائم لوسيلة النقل واستخدام النقل المشترك للمواد والحفظ الجيد للمنتجات عند التغليف، </a:t>
            </a:r>
            <a:r>
              <a:rPr lang="ar-SA" sz="2000" b="0" dirty="0" smtClean="0">
                <a:solidFill>
                  <a:schemeClr val="bg1"/>
                </a:solidFill>
              </a:rPr>
              <a:t>تقوية </a:t>
            </a:r>
            <a:r>
              <a:rPr lang="ar-SA" sz="2000" b="0" dirty="0">
                <a:solidFill>
                  <a:schemeClr val="bg1"/>
                </a:solidFill>
              </a:rPr>
              <a:t>التحالف مع شركات التوزيع الأخضر.</a:t>
            </a:r>
            <a:endParaRPr lang="fr-FR" sz="2000" b="0" dirty="0">
              <a:solidFill>
                <a:schemeClr val="bg1"/>
              </a:solidFill>
            </a:endParaRPr>
          </a:p>
        </p:txBody>
      </p:sp>
    </p:spTree>
    <p:extLst>
      <p:ext uri="{BB962C8B-B14F-4D97-AF65-F5344CB8AC3E}">
        <p14:creationId xmlns:p14="http://schemas.microsoft.com/office/powerpoint/2010/main" val="3851447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59024" y="51470"/>
            <a:ext cx="8784976" cy="4678204"/>
          </a:xfrm>
          <a:prstGeom prst="rect">
            <a:avLst/>
          </a:prstGeom>
          <a:solidFill>
            <a:schemeClr val="bg2"/>
          </a:solidFill>
        </p:spPr>
        <p:txBody>
          <a:bodyPr wrap="square" rtlCol="1">
            <a:spAutoFit/>
          </a:bodyPr>
          <a:lstStyle/>
          <a:p>
            <a:pPr algn="r" rtl="1"/>
            <a:r>
              <a:rPr lang="ar-SA" sz="2400" b="1" dirty="0"/>
              <a:t>سادسا: الخدمات الخضراء</a:t>
            </a:r>
            <a:endParaRPr lang="fr-FR" sz="2400" dirty="0"/>
          </a:p>
          <a:p>
            <a:pPr algn="r" rtl="1"/>
            <a:r>
              <a:rPr lang="ar-SA" sz="2400" dirty="0"/>
              <a:t>تعرف كذلك بخدمات ما بعد البيع الخضراء، وهي خدمات داعمة إضافية تقدم بعد الشراء للمستهلك من أجل زيادة رضاه وبناء علاقة قوية معه، وهي جزء لا يتجزأ من استراتيجية المبيعات لأي شركة مهما كان حجمها فالعملاء قد يحتاجون خدمات أخرى بعد تسلم سلعهم مثل الصيانة التركيب التدريب طرق السداد ومنح الخصومات استقبال البضائع والضمان..... الخ ؛</a:t>
            </a:r>
            <a:endParaRPr lang="fr-FR" sz="2400" dirty="0"/>
          </a:p>
          <a:p>
            <a:pPr algn="r"/>
            <a:r>
              <a:rPr lang="ar-SA" sz="2400" dirty="0"/>
              <a:t> أما بخصوص الخدمات الخضراء فهي إحدى أنشطة الوحدة الاقتصادية التي : تأخذ بعين الاعتبار المتطلبات البيئية من أجل تحسين الأداء البيئي مع الزبائن والحد من استهلاك الطاقة، فهي تقوم بتقديم خدمات للزبائن لإضافة قيمة للمنتج ولزيادة رضا الزبائن وتحقيق ميزة تنافسية مستدامة وزيادة حجم المبيعات وتحقيق الأرباح وتخفيض التكاليف. </a:t>
            </a:r>
            <a:endParaRPr lang="ar-DZ" sz="2200" dirty="0" smtClean="0"/>
          </a:p>
          <a:p>
            <a:pPr algn="r" rtl="1"/>
            <a:endParaRPr lang="ar-DZ" sz="2200" dirty="0" smtClean="0"/>
          </a:p>
          <a:p>
            <a:pPr algn="r" rtl="1"/>
            <a:r>
              <a:rPr lang="fr-FR" sz="2200" dirty="0" smtClean="0"/>
              <a:t>: </a:t>
            </a:r>
            <a:endParaRPr lang="fr-FR" sz="2200" dirty="0"/>
          </a:p>
          <a:p>
            <a:pPr rtl="1"/>
            <a:r>
              <a:rPr lang="fr-FR" b="1" dirty="0"/>
              <a:t> </a:t>
            </a:r>
            <a:endParaRPr lang="fr-FR" dirty="0"/>
          </a:p>
        </p:txBody>
      </p:sp>
    </p:spTree>
    <p:extLst>
      <p:ext uri="{BB962C8B-B14F-4D97-AF65-F5344CB8AC3E}">
        <p14:creationId xmlns:p14="http://schemas.microsoft.com/office/powerpoint/2010/main" val="42130827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81" name="Google Shape;181;p28"/>
          <p:cNvSpPr txBox="1">
            <a:spLocks noGrp="1"/>
          </p:cNvSpPr>
          <p:nvPr>
            <p:ph type="title"/>
          </p:nvPr>
        </p:nvSpPr>
        <p:spPr>
          <a:xfrm>
            <a:off x="395536" y="0"/>
            <a:ext cx="7700700" cy="572700"/>
          </a:xfrm>
          <a:prstGeom prst="rect">
            <a:avLst/>
          </a:prstGeom>
        </p:spPr>
        <p:txBody>
          <a:bodyPr spcFirstLastPara="1" wrap="square" lIns="91425" tIns="91425" rIns="91425" bIns="91425" anchor="t" anchorCtr="0">
            <a:noAutofit/>
          </a:bodyPr>
          <a:lstStyle/>
          <a:p>
            <a:r>
              <a:rPr lang="ar-DZ" dirty="0" smtClean="0">
                <a:solidFill>
                  <a:schemeClr val="tx2"/>
                </a:solidFill>
              </a:rPr>
              <a:t>تمهيد:</a:t>
            </a:r>
            <a:endParaRPr dirty="0">
              <a:solidFill>
                <a:schemeClr val="tx2"/>
              </a:solidFill>
            </a:endParaRPr>
          </a:p>
        </p:txBody>
      </p:sp>
      <p:sp>
        <p:nvSpPr>
          <p:cNvPr id="15" name="ZoneTexte 14"/>
          <p:cNvSpPr txBox="1"/>
          <p:nvPr/>
        </p:nvSpPr>
        <p:spPr>
          <a:xfrm>
            <a:off x="251520" y="915566"/>
            <a:ext cx="8280920" cy="2677656"/>
          </a:xfrm>
          <a:prstGeom prst="rect">
            <a:avLst/>
          </a:prstGeom>
          <a:solidFill>
            <a:schemeClr val="bg2"/>
          </a:solidFill>
        </p:spPr>
        <p:txBody>
          <a:bodyPr wrap="square" rtlCol="1">
            <a:spAutoFit/>
          </a:bodyPr>
          <a:lstStyle/>
          <a:p>
            <a:pPr algn="r" rtl="1"/>
            <a:r>
              <a:rPr lang="ar-SA" sz="2400" dirty="0"/>
              <a:t>في ضوء القيود المفروضة على البيئة من خلال نضوب الموارد الطبيعية، واستيعاب النفايات المتولدة، أبدت المنظمات اهتماما واسعا بإعادة الاستخدام من خلال فلسفة اللوجستيات العكسية الخضراء، وذلك لغرض تعزيز الكفاءة البيئية لنظم سلسلة التوريد، وبالتالي يعد الباحثون اللوجستيات العكسية مفهوما يساعد في التخفيف من تكاليف التصنيع، والحد من الضغوط البيئية من خلال دورها في الحد من النفايات، فضلا عن انشاء بيئة تصنيعية صديقة للبيئة.</a:t>
            </a:r>
            <a:endParaRPr lang="fr-FR" sz="2400" dirty="0"/>
          </a:p>
          <a:p>
            <a:pPr algn="r" rtl="1"/>
            <a:r>
              <a:rPr lang="fr-FR" sz="2400" b="1" dirty="0"/>
              <a:t> </a:t>
            </a:r>
            <a:endParaRPr lang="fr-F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1"/>
                                        </p:tgtEl>
                                        <p:attrNameLst>
                                          <p:attrName>style.visibility</p:attrName>
                                        </p:attrNameLst>
                                      </p:cBhvr>
                                      <p:to>
                                        <p:strVal val="visible"/>
                                      </p:to>
                                    </p:set>
                                    <p:animEffect transition="in" filter="fade">
                                      <p:cBhvr>
                                        <p:cTn id="7" dur="1000"/>
                                        <p:tgtEl>
                                          <p:spTgt spid="181"/>
                                        </p:tgtEl>
                                      </p:cBhvr>
                                    </p:animEffect>
                                    <p:anim calcmode="lin" valueType="num">
                                      <p:cBhvr>
                                        <p:cTn id="8" dur="1000" fill="hold"/>
                                        <p:tgtEl>
                                          <p:spTgt spid="181"/>
                                        </p:tgtEl>
                                        <p:attrNameLst>
                                          <p:attrName>ppt_x</p:attrName>
                                        </p:attrNameLst>
                                      </p:cBhvr>
                                      <p:tavLst>
                                        <p:tav tm="0">
                                          <p:val>
                                            <p:strVal val="#ppt_x"/>
                                          </p:val>
                                        </p:tav>
                                        <p:tav tm="100000">
                                          <p:val>
                                            <p:strVal val="#ppt_x"/>
                                          </p:val>
                                        </p:tav>
                                      </p:tavLst>
                                    </p:anim>
                                    <p:anim calcmode="lin" valueType="num">
                                      <p:cBhvr>
                                        <p:cTn id="9" dur="1000" fill="hold"/>
                                        <p:tgtEl>
                                          <p:spTgt spid="18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1000"/>
                                        <p:tgtEl>
                                          <p:spTgt spid="15"/>
                                        </p:tgtEl>
                                      </p:cBhvr>
                                    </p:animEffect>
                                    <p:anim calcmode="lin" valueType="num">
                                      <p:cBhvr>
                                        <p:cTn id="15" dur="1000" fill="hold"/>
                                        <p:tgtEl>
                                          <p:spTgt spid="15"/>
                                        </p:tgtEl>
                                        <p:attrNameLst>
                                          <p:attrName>ppt_x</p:attrName>
                                        </p:attrNameLst>
                                      </p:cBhvr>
                                      <p:tavLst>
                                        <p:tav tm="0">
                                          <p:val>
                                            <p:strVal val="#ppt_x"/>
                                          </p:val>
                                        </p:tav>
                                        <p:tav tm="100000">
                                          <p:val>
                                            <p:strVal val="#ppt_x"/>
                                          </p:val>
                                        </p:tav>
                                      </p:tavLst>
                                    </p:anim>
                                    <p:anim calcmode="lin" valueType="num">
                                      <p:cBhvr>
                                        <p:cTn id="1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 grpId="0"/>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81" name="Google Shape;181;p28"/>
          <p:cNvSpPr txBox="1">
            <a:spLocks noGrp="1"/>
          </p:cNvSpPr>
          <p:nvPr>
            <p:ph type="title"/>
          </p:nvPr>
        </p:nvSpPr>
        <p:spPr>
          <a:xfrm>
            <a:off x="395536" y="0"/>
            <a:ext cx="7700700" cy="572700"/>
          </a:xfrm>
          <a:prstGeom prst="rect">
            <a:avLst/>
          </a:prstGeom>
        </p:spPr>
        <p:txBody>
          <a:bodyPr spcFirstLastPara="1" wrap="square" lIns="91425" tIns="91425" rIns="91425" bIns="91425" anchor="t" anchorCtr="0">
            <a:noAutofit/>
          </a:bodyPr>
          <a:lstStyle/>
          <a:p>
            <a:pPr rtl="1"/>
            <a:r>
              <a:rPr lang="ar-DZ" dirty="0" smtClean="0"/>
              <a:t>أولا</a:t>
            </a:r>
            <a:r>
              <a:rPr lang="ar-SA" dirty="0" smtClean="0"/>
              <a:t>: </a:t>
            </a:r>
            <a:r>
              <a:rPr lang="ar-DZ" dirty="0" smtClean="0"/>
              <a:t>ماهية اللوجستيات العكسية الخضراء</a:t>
            </a:r>
            <a:endParaRPr lang="fr-FR" dirty="0"/>
          </a:p>
        </p:txBody>
      </p:sp>
      <p:sp>
        <p:nvSpPr>
          <p:cNvPr id="15" name="ZoneTexte 14"/>
          <p:cNvSpPr txBox="1"/>
          <p:nvPr/>
        </p:nvSpPr>
        <p:spPr>
          <a:xfrm>
            <a:off x="251520" y="915566"/>
            <a:ext cx="8280920" cy="4154984"/>
          </a:xfrm>
          <a:prstGeom prst="rect">
            <a:avLst/>
          </a:prstGeom>
          <a:solidFill>
            <a:schemeClr val="bg2"/>
          </a:solidFill>
        </p:spPr>
        <p:txBody>
          <a:bodyPr wrap="square" rtlCol="1">
            <a:spAutoFit/>
          </a:bodyPr>
          <a:lstStyle/>
          <a:p>
            <a:pPr lvl="0" algn="r" rtl="1"/>
            <a:r>
              <a:rPr lang="ar-DZ" sz="2400" b="1" dirty="0" smtClean="0"/>
              <a:t>1-</a:t>
            </a:r>
            <a:r>
              <a:rPr lang="ar-SA" sz="2400" b="1" dirty="0" smtClean="0"/>
              <a:t>مفهوم </a:t>
            </a:r>
            <a:r>
              <a:rPr lang="ar-SA" sz="2400" b="1" dirty="0"/>
              <a:t>اللوجستيات العكسية الخضراء وتطورها التاريخي:</a:t>
            </a:r>
            <a:endParaRPr lang="fr-FR" sz="2400" dirty="0"/>
          </a:p>
          <a:p>
            <a:pPr algn="r" rtl="1"/>
            <a:r>
              <a:rPr lang="ar-SA" sz="2400" dirty="0" smtClean="0"/>
              <a:t> </a:t>
            </a:r>
            <a:r>
              <a:rPr lang="ar-SA" sz="2400" dirty="0"/>
              <a:t>يمكن </a:t>
            </a:r>
            <a:r>
              <a:rPr lang="ar-SA" sz="2400" dirty="0" smtClean="0"/>
              <a:t>تعريف</a:t>
            </a:r>
            <a:r>
              <a:rPr lang="ar-DZ" sz="2400" dirty="0" smtClean="0"/>
              <a:t> اللوجستيات العكسية الخضراء</a:t>
            </a:r>
            <a:r>
              <a:rPr lang="ar-SA" sz="2400" dirty="0" smtClean="0"/>
              <a:t> </a:t>
            </a:r>
            <a:r>
              <a:rPr lang="ar-SA" sz="2400" dirty="0"/>
              <a:t>بأنها عملية يمكن للمنظمات من خلالها أن تتمتع بفعالية بيئية من خلال عمليات إعادة التدوير والاستخدام وتقليل حجم المواد المستخدمة في العمليات الانتاجية، وبشكل أكثر دقة يمكن أن تشير إلى التدفقات العكسية للمواد خلال سلسلة التوريد، وبشكل أكثر شمولا يمكن النظر لها على أنها تخفيض لحجم المواد المستخدمة في العمليات الانتاجية الامامية بشكل يسمح بتقليل حجم المرتجعات واعادة استخدام المواد وسهولة عملية اعادة التدوير.</a:t>
            </a:r>
            <a:endParaRPr lang="fr-FR" sz="2400" dirty="0"/>
          </a:p>
          <a:p>
            <a:pPr algn="r" rtl="1"/>
            <a:r>
              <a:rPr lang="ar-SA" sz="2400" dirty="0"/>
              <a:t>كما تعرف بأنها عمليات استرجاع المنتج بعد استخدامه وبيعه بحيث يمكن اعادة تدويره، أو إعادة تصنيعه أو إصلاحه أو إعادة استخدامه بهدف الحصول على قيمة منه أو امكانية التخلص منه بالشكل المناسب، ويساعد في تقليل الأثار البيئية مع تخفيض التكاليف و تحسين الجودة.</a:t>
            </a:r>
            <a:endParaRPr lang="fr-FR" sz="2400" dirty="0"/>
          </a:p>
        </p:txBody>
      </p:sp>
    </p:spTree>
    <p:extLst>
      <p:ext uri="{BB962C8B-B14F-4D97-AF65-F5344CB8AC3E}">
        <p14:creationId xmlns:p14="http://schemas.microsoft.com/office/powerpoint/2010/main" val="1992911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1"/>
                                        </p:tgtEl>
                                        <p:attrNameLst>
                                          <p:attrName>style.visibility</p:attrName>
                                        </p:attrNameLst>
                                      </p:cBhvr>
                                      <p:to>
                                        <p:strVal val="visible"/>
                                      </p:to>
                                    </p:set>
                                    <p:animEffect transition="in" filter="fade">
                                      <p:cBhvr>
                                        <p:cTn id="7" dur="1000"/>
                                        <p:tgtEl>
                                          <p:spTgt spid="181"/>
                                        </p:tgtEl>
                                      </p:cBhvr>
                                    </p:animEffect>
                                    <p:anim calcmode="lin" valueType="num">
                                      <p:cBhvr>
                                        <p:cTn id="8" dur="1000" fill="hold"/>
                                        <p:tgtEl>
                                          <p:spTgt spid="181"/>
                                        </p:tgtEl>
                                        <p:attrNameLst>
                                          <p:attrName>ppt_x</p:attrName>
                                        </p:attrNameLst>
                                      </p:cBhvr>
                                      <p:tavLst>
                                        <p:tav tm="0">
                                          <p:val>
                                            <p:strVal val="#ppt_x"/>
                                          </p:val>
                                        </p:tav>
                                        <p:tav tm="100000">
                                          <p:val>
                                            <p:strVal val="#ppt_x"/>
                                          </p:val>
                                        </p:tav>
                                      </p:tavLst>
                                    </p:anim>
                                    <p:anim calcmode="lin" valueType="num">
                                      <p:cBhvr>
                                        <p:cTn id="9" dur="1000" fill="hold"/>
                                        <p:tgtEl>
                                          <p:spTgt spid="18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1000"/>
                                        <p:tgtEl>
                                          <p:spTgt spid="15"/>
                                        </p:tgtEl>
                                      </p:cBhvr>
                                    </p:animEffect>
                                    <p:anim calcmode="lin" valueType="num">
                                      <p:cBhvr>
                                        <p:cTn id="15" dur="1000" fill="hold"/>
                                        <p:tgtEl>
                                          <p:spTgt spid="15"/>
                                        </p:tgtEl>
                                        <p:attrNameLst>
                                          <p:attrName>ppt_x</p:attrName>
                                        </p:attrNameLst>
                                      </p:cBhvr>
                                      <p:tavLst>
                                        <p:tav tm="0">
                                          <p:val>
                                            <p:strVal val="#ppt_x"/>
                                          </p:val>
                                        </p:tav>
                                        <p:tav tm="100000">
                                          <p:val>
                                            <p:strVal val="#ppt_x"/>
                                          </p:val>
                                        </p:tav>
                                      </p:tavLst>
                                    </p:anim>
                                    <p:anim calcmode="lin" valueType="num">
                                      <p:cBhvr>
                                        <p:cTn id="1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 grpId="0"/>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79512" y="0"/>
            <a:ext cx="8712968" cy="5847755"/>
          </a:xfrm>
          <a:prstGeom prst="rect">
            <a:avLst/>
          </a:prstGeom>
          <a:solidFill>
            <a:schemeClr val="bg2"/>
          </a:solidFill>
        </p:spPr>
        <p:style>
          <a:lnRef idx="2">
            <a:schemeClr val="accent2"/>
          </a:lnRef>
          <a:fillRef idx="1">
            <a:schemeClr val="lt1"/>
          </a:fillRef>
          <a:effectRef idx="0">
            <a:schemeClr val="accent2"/>
          </a:effectRef>
          <a:fontRef idx="minor">
            <a:schemeClr val="dk1"/>
          </a:fontRef>
        </p:style>
        <p:txBody>
          <a:bodyPr wrap="square" rtlCol="1">
            <a:spAutoFit/>
          </a:bodyPr>
          <a:lstStyle/>
          <a:p>
            <a:pPr lvl="0" rtl="1"/>
            <a:endParaRPr lang="fr-FR" dirty="0"/>
          </a:p>
          <a:p>
            <a:pPr algn="r" rtl="1"/>
            <a:r>
              <a:rPr lang="ar-SA" sz="2400" dirty="0"/>
              <a:t>يمكن</a:t>
            </a:r>
            <a:r>
              <a:rPr lang="ar-DZ" sz="2400" dirty="0"/>
              <a:t> مراجعة التطور التاريخي لمفهوم اللوجستيات العكسية الخضراء من خلال الشكل التالي:</a:t>
            </a:r>
            <a:endParaRPr lang="fr-FR" sz="2400" dirty="0"/>
          </a:p>
          <a:p>
            <a:pPr lvl="0" algn="r" rtl="1"/>
            <a:r>
              <a:rPr lang="ar-DZ" sz="2400" b="1" dirty="0" smtClean="0">
                <a:solidFill>
                  <a:schemeClr val="bg1"/>
                </a:solidFill>
              </a:rPr>
              <a:t> </a:t>
            </a:r>
          </a:p>
          <a:p>
            <a:pPr lvl="0" algn="r" rtl="1"/>
            <a:endParaRPr lang="ar-DZ" sz="2400" b="1" dirty="0">
              <a:solidFill>
                <a:schemeClr val="bg1"/>
              </a:solidFill>
            </a:endParaRPr>
          </a:p>
          <a:p>
            <a:pPr lvl="0" algn="r" rtl="1"/>
            <a:endParaRPr lang="ar-DZ" sz="2400" b="1" dirty="0" smtClean="0">
              <a:solidFill>
                <a:schemeClr val="bg1"/>
              </a:solidFill>
            </a:endParaRPr>
          </a:p>
          <a:p>
            <a:pPr lvl="0" algn="r" rtl="1"/>
            <a:endParaRPr lang="ar-DZ" sz="2400" b="1" dirty="0">
              <a:solidFill>
                <a:schemeClr val="bg1"/>
              </a:solidFill>
            </a:endParaRPr>
          </a:p>
          <a:p>
            <a:pPr lvl="0" algn="r" rtl="1"/>
            <a:endParaRPr lang="ar-DZ" sz="2400" b="1" dirty="0" smtClean="0">
              <a:solidFill>
                <a:schemeClr val="bg1"/>
              </a:solidFill>
            </a:endParaRPr>
          </a:p>
          <a:p>
            <a:pPr lvl="0" algn="r" rtl="1"/>
            <a:endParaRPr lang="ar-DZ" sz="2400" dirty="0" smtClean="0">
              <a:solidFill>
                <a:schemeClr val="bg1"/>
              </a:solidFill>
            </a:endParaRPr>
          </a:p>
          <a:p>
            <a:pPr algn="r" rtl="1"/>
            <a:endParaRPr lang="ar-DZ" sz="2400" dirty="0">
              <a:solidFill>
                <a:schemeClr val="bg1"/>
              </a:solidFill>
            </a:endParaRPr>
          </a:p>
          <a:p>
            <a:pPr algn="r" rtl="1"/>
            <a:endParaRPr lang="ar-DZ" sz="2400" dirty="0" smtClean="0">
              <a:solidFill>
                <a:schemeClr val="bg1"/>
              </a:solidFill>
            </a:endParaRPr>
          </a:p>
          <a:p>
            <a:pPr algn="r" rtl="1"/>
            <a:endParaRPr lang="ar-DZ" sz="2400" dirty="0">
              <a:solidFill>
                <a:schemeClr val="bg1"/>
              </a:solidFill>
            </a:endParaRPr>
          </a:p>
          <a:p>
            <a:pPr algn="r" rtl="1"/>
            <a:endParaRPr lang="ar-DZ" sz="2400" dirty="0" smtClean="0">
              <a:solidFill>
                <a:schemeClr val="bg1"/>
              </a:solidFill>
            </a:endParaRPr>
          </a:p>
          <a:p>
            <a:pPr algn="r" rtl="1"/>
            <a:endParaRPr lang="ar-DZ" sz="2400" dirty="0">
              <a:solidFill>
                <a:schemeClr val="bg1"/>
              </a:solidFill>
            </a:endParaRPr>
          </a:p>
          <a:p>
            <a:pPr algn="r" rtl="1"/>
            <a:endParaRPr lang="ar-DZ" sz="2400" dirty="0" smtClean="0">
              <a:solidFill>
                <a:schemeClr val="bg1"/>
              </a:solidFill>
            </a:endParaRPr>
          </a:p>
          <a:p>
            <a:pPr algn="r" rtl="1"/>
            <a:endParaRPr lang="fr-FR" sz="2400" dirty="0">
              <a:solidFill>
                <a:schemeClr val="bg1"/>
              </a:solidFill>
            </a:endParaRPr>
          </a:p>
        </p:txBody>
      </p:sp>
      <p:graphicFrame>
        <p:nvGraphicFramePr>
          <p:cNvPr id="4" name="Tableau 3"/>
          <p:cNvGraphicFramePr>
            <a:graphicFrameLocks noGrp="1"/>
          </p:cNvGraphicFramePr>
          <p:nvPr>
            <p:extLst>
              <p:ext uri="{D42A27DB-BD31-4B8C-83A1-F6EECF244321}">
                <p14:modId xmlns:p14="http://schemas.microsoft.com/office/powerpoint/2010/main" val="2279946891"/>
              </p:ext>
            </p:extLst>
          </p:nvPr>
        </p:nvGraphicFramePr>
        <p:xfrm>
          <a:off x="671330" y="1059582"/>
          <a:ext cx="7838134" cy="3472071"/>
        </p:xfrm>
        <a:graphic>
          <a:graphicData uri="http://schemas.openxmlformats.org/drawingml/2006/table">
            <a:tbl>
              <a:tblPr rtl="1" firstRow="1" firstCol="1" bandRow="1">
                <a:tableStyleId>{7997ADE8-BFB3-4F6C-9867-16FF7F8259F7}</a:tableStyleId>
              </a:tblPr>
              <a:tblGrid>
                <a:gridCol w="528404"/>
                <a:gridCol w="1946232"/>
                <a:gridCol w="5363498"/>
              </a:tblGrid>
              <a:tr h="219395">
                <a:tc>
                  <a:txBody>
                    <a:bodyPr/>
                    <a:lstStyle/>
                    <a:p>
                      <a:pPr algn="just" rtl="1">
                        <a:lnSpc>
                          <a:spcPct val="115000"/>
                        </a:lnSpc>
                        <a:spcAft>
                          <a:spcPts val="600"/>
                        </a:spcAft>
                      </a:pPr>
                      <a:r>
                        <a:rPr lang="ar-DZ" sz="1300">
                          <a:effectLst/>
                        </a:rPr>
                        <a:t>السنة</a:t>
                      </a:r>
                      <a:endParaRPr lang="fr-FR" sz="1000">
                        <a:effectLst/>
                        <a:latin typeface="Calibri"/>
                        <a:ea typeface="Calibri"/>
                        <a:cs typeface="Arial"/>
                      </a:endParaRPr>
                    </a:p>
                  </a:txBody>
                  <a:tcPr marL="61322" marR="61322" marT="0" marB="0"/>
                </a:tc>
                <a:tc>
                  <a:txBody>
                    <a:bodyPr/>
                    <a:lstStyle/>
                    <a:p>
                      <a:pPr algn="just" rtl="1">
                        <a:lnSpc>
                          <a:spcPct val="115000"/>
                        </a:lnSpc>
                        <a:spcAft>
                          <a:spcPts val="600"/>
                        </a:spcAft>
                      </a:pPr>
                      <a:r>
                        <a:rPr lang="ar-DZ" sz="1300">
                          <a:effectLst/>
                        </a:rPr>
                        <a:t>المؤلف</a:t>
                      </a:r>
                      <a:endParaRPr lang="fr-FR" sz="1000">
                        <a:effectLst/>
                        <a:latin typeface="Calibri"/>
                        <a:ea typeface="Calibri"/>
                        <a:cs typeface="Arial"/>
                      </a:endParaRPr>
                    </a:p>
                  </a:txBody>
                  <a:tcPr marL="61322" marR="61322" marT="0" marB="0"/>
                </a:tc>
                <a:tc>
                  <a:txBody>
                    <a:bodyPr/>
                    <a:lstStyle/>
                    <a:p>
                      <a:pPr algn="just" rtl="1">
                        <a:lnSpc>
                          <a:spcPct val="115000"/>
                        </a:lnSpc>
                        <a:spcAft>
                          <a:spcPts val="600"/>
                        </a:spcAft>
                      </a:pPr>
                      <a:r>
                        <a:rPr lang="ar-DZ" sz="1300">
                          <a:effectLst/>
                        </a:rPr>
                        <a:t>التعريف</a:t>
                      </a:r>
                      <a:endParaRPr lang="fr-FR" sz="1000">
                        <a:effectLst/>
                        <a:latin typeface="Calibri"/>
                        <a:ea typeface="Calibri"/>
                        <a:cs typeface="Arial"/>
                      </a:endParaRPr>
                    </a:p>
                  </a:txBody>
                  <a:tcPr marL="61322" marR="61322" marT="0" marB="0"/>
                </a:tc>
              </a:tr>
              <a:tr h="376106">
                <a:tc>
                  <a:txBody>
                    <a:bodyPr/>
                    <a:lstStyle/>
                    <a:p>
                      <a:pPr algn="just" rtl="1">
                        <a:lnSpc>
                          <a:spcPct val="115000"/>
                        </a:lnSpc>
                        <a:spcAft>
                          <a:spcPts val="600"/>
                        </a:spcAft>
                      </a:pPr>
                      <a:r>
                        <a:rPr lang="ar-DZ" sz="1100">
                          <a:effectLst/>
                        </a:rPr>
                        <a:t>1981</a:t>
                      </a:r>
                      <a:endParaRPr lang="fr-FR" sz="1000">
                        <a:effectLst/>
                        <a:latin typeface="Calibri"/>
                        <a:ea typeface="Calibri"/>
                        <a:cs typeface="Arial"/>
                      </a:endParaRPr>
                    </a:p>
                  </a:txBody>
                  <a:tcPr marL="61322" marR="61322" marT="0" marB="0"/>
                </a:tc>
                <a:tc>
                  <a:txBody>
                    <a:bodyPr/>
                    <a:lstStyle/>
                    <a:p>
                      <a:pPr algn="just" rtl="1">
                        <a:lnSpc>
                          <a:spcPct val="115000"/>
                        </a:lnSpc>
                        <a:spcAft>
                          <a:spcPts val="600"/>
                        </a:spcAft>
                      </a:pPr>
                      <a:r>
                        <a:rPr lang="fr-FR" sz="1000">
                          <a:effectLst/>
                        </a:rPr>
                        <a:t>Lambert , D . M,stock , JR</a:t>
                      </a:r>
                      <a:endParaRPr lang="fr-FR" sz="1000">
                        <a:effectLst/>
                        <a:latin typeface="Calibri"/>
                        <a:ea typeface="Calibri"/>
                        <a:cs typeface="Arial"/>
                      </a:endParaRPr>
                    </a:p>
                  </a:txBody>
                  <a:tcPr marL="61322" marR="61322" marT="0" marB="0"/>
                </a:tc>
                <a:tc>
                  <a:txBody>
                    <a:bodyPr/>
                    <a:lstStyle/>
                    <a:p>
                      <a:pPr algn="just" rtl="1">
                        <a:lnSpc>
                          <a:spcPct val="115000"/>
                        </a:lnSpc>
                        <a:spcAft>
                          <a:spcPts val="600"/>
                        </a:spcAft>
                      </a:pPr>
                      <a:r>
                        <a:rPr lang="ar-DZ" sz="1100">
                          <a:effectLst/>
                        </a:rPr>
                        <a:t>هي الذهاب في الاتجاه المعاكس في شارع ذو اتجاه واحد لأن الشيئ العظيم هو تدفق غالبية شحنات المنتج في اتجاه واحد .</a:t>
                      </a:r>
                      <a:endParaRPr lang="fr-FR" sz="1000">
                        <a:effectLst/>
                        <a:latin typeface="Calibri"/>
                        <a:ea typeface="Calibri"/>
                        <a:cs typeface="Arial"/>
                      </a:endParaRPr>
                    </a:p>
                  </a:txBody>
                  <a:tcPr marL="61322" marR="61322" marT="0" marB="0"/>
                </a:tc>
              </a:tr>
              <a:tr h="188053">
                <a:tc>
                  <a:txBody>
                    <a:bodyPr/>
                    <a:lstStyle/>
                    <a:p>
                      <a:pPr algn="just" rtl="1">
                        <a:lnSpc>
                          <a:spcPct val="115000"/>
                        </a:lnSpc>
                        <a:spcAft>
                          <a:spcPts val="600"/>
                        </a:spcAft>
                      </a:pPr>
                      <a:r>
                        <a:rPr lang="ar-DZ" sz="1100">
                          <a:effectLst/>
                        </a:rPr>
                        <a:t>1991</a:t>
                      </a:r>
                      <a:endParaRPr lang="fr-FR" sz="1000">
                        <a:effectLst/>
                        <a:latin typeface="Calibri"/>
                        <a:ea typeface="Calibri"/>
                        <a:cs typeface="Arial"/>
                      </a:endParaRPr>
                    </a:p>
                  </a:txBody>
                  <a:tcPr marL="61322" marR="61322" marT="0" marB="0"/>
                </a:tc>
                <a:tc>
                  <a:txBody>
                    <a:bodyPr/>
                    <a:lstStyle/>
                    <a:p>
                      <a:pPr algn="just" rtl="1">
                        <a:lnSpc>
                          <a:spcPct val="115000"/>
                        </a:lnSpc>
                        <a:spcAft>
                          <a:spcPts val="600"/>
                        </a:spcAft>
                      </a:pPr>
                      <a:r>
                        <a:rPr lang="fr-FR" sz="1000">
                          <a:effectLst/>
                        </a:rPr>
                        <a:t>Murphy,P . R , Poist , R.F.</a:t>
                      </a:r>
                      <a:endParaRPr lang="fr-FR" sz="1000">
                        <a:effectLst/>
                        <a:latin typeface="Calibri"/>
                        <a:ea typeface="Calibri"/>
                        <a:cs typeface="Arial"/>
                      </a:endParaRPr>
                    </a:p>
                  </a:txBody>
                  <a:tcPr marL="61322" marR="61322" marT="0" marB="0"/>
                </a:tc>
                <a:tc>
                  <a:txBody>
                    <a:bodyPr/>
                    <a:lstStyle/>
                    <a:p>
                      <a:pPr algn="just" rtl="1">
                        <a:lnSpc>
                          <a:spcPct val="115000"/>
                        </a:lnSpc>
                        <a:spcAft>
                          <a:spcPts val="600"/>
                        </a:spcAft>
                      </a:pPr>
                      <a:r>
                        <a:rPr lang="ar-DZ" sz="1100">
                          <a:effectLst/>
                        </a:rPr>
                        <a:t>هي حركة البضائع من المستهلك الى المنتج في قنوات التوزيع</a:t>
                      </a:r>
                      <a:endParaRPr lang="fr-FR" sz="1000">
                        <a:effectLst/>
                        <a:latin typeface="Calibri"/>
                        <a:ea typeface="Calibri"/>
                        <a:cs typeface="Arial"/>
                      </a:endParaRPr>
                    </a:p>
                  </a:txBody>
                  <a:tcPr marL="61322" marR="61322" marT="0" marB="0"/>
                </a:tc>
              </a:tr>
              <a:tr h="752213">
                <a:tc>
                  <a:txBody>
                    <a:bodyPr/>
                    <a:lstStyle/>
                    <a:p>
                      <a:pPr algn="just" rtl="1">
                        <a:lnSpc>
                          <a:spcPct val="115000"/>
                        </a:lnSpc>
                        <a:spcAft>
                          <a:spcPts val="600"/>
                        </a:spcAft>
                      </a:pPr>
                      <a:r>
                        <a:rPr lang="ar-DZ" sz="1100">
                          <a:effectLst/>
                        </a:rPr>
                        <a:t>1992</a:t>
                      </a:r>
                      <a:endParaRPr lang="fr-FR" sz="1000">
                        <a:effectLst/>
                        <a:latin typeface="Calibri"/>
                        <a:ea typeface="Calibri"/>
                        <a:cs typeface="Arial"/>
                      </a:endParaRPr>
                    </a:p>
                  </a:txBody>
                  <a:tcPr marL="61322" marR="61322" marT="0" marB="0"/>
                </a:tc>
                <a:tc>
                  <a:txBody>
                    <a:bodyPr/>
                    <a:lstStyle/>
                    <a:p>
                      <a:pPr algn="just" rtl="1">
                        <a:lnSpc>
                          <a:spcPct val="115000"/>
                        </a:lnSpc>
                        <a:spcAft>
                          <a:spcPts val="600"/>
                        </a:spcAft>
                      </a:pPr>
                      <a:r>
                        <a:rPr lang="fr-FR" sz="1000">
                          <a:effectLst/>
                        </a:rPr>
                        <a:t>Stock , J . R. ; Douglass .M.L</a:t>
                      </a:r>
                      <a:endParaRPr lang="fr-FR" sz="1000">
                        <a:effectLst/>
                        <a:latin typeface="Calibri"/>
                        <a:ea typeface="Calibri"/>
                        <a:cs typeface="Arial"/>
                      </a:endParaRPr>
                    </a:p>
                  </a:txBody>
                  <a:tcPr marL="61322" marR="61322" marT="0" marB="0"/>
                </a:tc>
                <a:tc>
                  <a:txBody>
                    <a:bodyPr/>
                    <a:lstStyle/>
                    <a:p>
                      <a:pPr algn="just" rtl="1">
                        <a:lnSpc>
                          <a:spcPct val="115000"/>
                        </a:lnSpc>
                        <a:spcAft>
                          <a:spcPts val="600"/>
                        </a:spcAft>
                      </a:pPr>
                      <a:r>
                        <a:rPr lang="ar-DZ" sz="1100">
                          <a:effectLst/>
                        </a:rPr>
                        <a:t>يستخدم المصطلح غالبا الى الاشارة الى دور اللوجستيات في اعادة التدوير والتخلص من النفايات و ادارة المواد الخطرة , ويشمل منظورا اوسعا لكل ما يتعلق بالانشطة اللوجستية المنفذة في تقليل المصدر و اعادة التدوير و الاستبدال و اعادة استخدام المواد و التخلص منها </a:t>
                      </a:r>
                      <a:endParaRPr lang="fr-FR" sz="1000">
                        <a:effectLst/>
                        <a:latin typeface="Calibri"/>
                        <a:ea typeface="Calibri"/>
                        <a:cs typeface="Arial"/>
                      </a:endParaRPr>
                    </a:p>
                  </a:txBody>
                  <a:tcPr marL="61322" marR="61322" marT="0" marB="0"/>
                </a:tc>
              </a:tr>
              <a:tr h="564160">
                <a:tc>
                  <a:txBody>
                    <a:bodyPr/>
                    <a:lstStyle/>
                    <a:p>
                      <a:pPr algn="just" rtl="1">
                        <a:lnSpc>
                          <a:spcPct val="115000"/>
                        </a:lnSpc>
                        <a:spcAft>
                          <a:spcPts val="600"/>
                        </a:spcAft>
                      </a:pPr>
                      <a:r>
                        <a:rPr lang="ar-DZ" sz="1100">
                          <a:effectLst/>
                        </a:rPr>
                        <a:t>1993</a:t>
                      </a:r>
                      <a:endParaRPr lang="fr-FR" sz="1000">
                        <a:effectLst/>
                        <a:latin typeface="Calibri"/>
                        <a:ea typeface="Calibri"/>
                        <a:cs typeface="Arial"/>
                      </a:endParaRPr>
                    </a:p>
                  </a:txBody>
                  <a:tcPr marL="61322" marR="61322" marT="0" marB="0"/>
                </a:tc>
                <a:tc>
                  <a:txBody>
                    <a:bodyPr/>
                    <a:lstStyle/>
                    <a:p>
                      <a:pPr algn="just" rtl="1">
                        <a:lnSpc>
                          <a:spcPct val="115000"/>
                        </a:lnSpc>
                        <a:spcAft>
                          <a:spcPts val="600"/>
                        </a:spcAft>
                      </a:pPr>
                      <a:r>
                        <a:rPr lang="fr-FR" sz="1000">
                          <a:effectLst/>
                        </a:rPr>
                        <a:t>Chrisopher,M.</a:t>
                      </a:r>
                      <a:endParaRPr lang="fr-FR" sz="1000">
                        <a:effectLst/>
                        <a:latin typeface="Calibri"/>
                        <a:ea typeface="Calibri"/>
                        <a:cs typeface="Arial"/>
                      </a:endParaRPr>
                    </a:p>
                  </a:txBody>
                  <a:tcPr marL="61322" marR="61322" marT="0" marB="0"/>
                </a:tc>
                <a:tc>
                  <a:txBody>
                    <a:bodyPr/>
                    <a:lstStyle/>
                    <a:p>
                      <a:pPr algn="just" rtl="1">
                        <a:lnSpc>
                          <a:spcPct val="115000"/>
                        </a:lnSpc>
                        <a:spcAft>
                          <a:spcPts val="600"/>
                        </a:spcAft>
                      </a:pPr>
                      <a:r>
                        <a:rPr lang="ar-DZ" sz="1100">
                          <a:effectLst/>
                        </a:rPr>
                        <a:t>هو مصطلح واسع يشير الى ادارة الخدمات اللوجستية, و التخلص من النفايات الخطرة او غير الخطرة من التعبئة و التغليف و المنتجات, و يتضمن التوزيع العكسي, مما يؤدي الى تدفق السلع و المعلومات في الاتجاه المعاكس.</a:t>
                      </a:r>
                      <a:endParaRPr lang="fr-FR" sz="1000">
                        <a:effectLst/>
                        <a:latin typeface="Calibri"/>
                        <a:ea typeface="Calibri"/>
                        <a:cs typeface="Arial"/>
                      </a:endParaRPr>
                    </a:p>
                  </a:txBody>
                  <a:tcPr marL="61322" marR="61322" marT="0" marB="0"/>
                </a:tc>
              </a:tr>
              <a:tr h="376106">
                <a:tc>
                  <a:txBody>
                    <a:bodyPr/>
                    <a:lstStyle/>
                    <a:p>
                      <a:pPr algn="just" rtl="1">
                        <a:lnSpc>
                          <a:spcPct val="115000"/>
                        </a:lnSpc>
                        <a:spcAft>
                          <a:spcPts val="600"/>
                        </a:spcAft>
                      </a:pPr>
                      <a:r>
                        <a:rPr lang="ar-DZ" sz="1100">
                          <a:effectLst/>
                        </a:rPr>
                        <a:t>1998</a:t>
                      </a:r>
                      <a:endParaRPr lang="fr-FR" sz="1000">
                        <a:effectLst/>
                        <a:latin typeface="Calibri"/>
                        <a:ea typeface="Calibri"/>
                        <a:cs typeface="Arial"/>
                      </a:endParaRPr>
                    </a:p>
                  </a:txBody>
                  <a:tcPr marL="61322" marR="61322" marT="0" marB="0"/>
                </a:tc>
                <a:tc>
                  <a:txBody>
                    <a:bodyPr/>
                    <a:lstStyle/>
                    <a:p>
                      <a:pPr algn="just" rtl="1">
                        <a:lnSpc>
                          <a:spcPct val="115000"/>
                        </a:lnSpc>
                        <a:spcAft>
                          <a:spcPts val="600"/>
                        </a:spcAft>
                      </a:pPr>
                      <a:r>
                        <a:rPr lang="fr-FR" sz="1000">
                          <a:effectLst/>
                        </a:rPr>
                        <a:t>Govindan ,K ; Bouzo n,M</a:t>
                      </a:r>
                      <a:endParaRPr lang="fr-FR" sz="1000">
                        <a:effectLst/>
                        <a:latin typeface="Calibri"/>
                        <a:ea typeface="Calibri"/>
                        <a:cs typeface="Arial"/>
                      </a:endParaRPr>
                    </a:p>
                  </a:txBody>
                  <a:tcPr marL="61322" marR="61322" marT="0" marB="0"/>
                </a:tc>
                <a:tc>
                  <a:txBody>
                    <a:bodyPr/>
                    <a:lstStyle/>
                    <a:p>
                      <a:pPr algn="just" rtl="1">
                        <a:lnSpc>
                          <a:spcPct val="115000"/>
                        </a:lnSpc>
                        <a:spcAft>
                          <a:spcPts val="600"/>
                        </a:spcAft>
                      </a:pPr>
                      <a:r>
                        <a:rPr lang="ar-DZ" sz="1100">
                          <a:effectLst/>
                        </a:rPr>
                        <a:t>هي العملية التي يمكن من خلالها للشركات ان تصبح اكثر كفاءة من الناحية البيئية من خلال اعادة التدوير و اعادة الاستخدام و تقليل عدد الموارد المستخدمة</a:t>
                      </a:r>
                      <a:endParaRPr lang="fr-FR" sz="1000">
                        <a:effectLst/>
                        <a:latin typeface="Calibri"/>
                        <a:ea typeface="Calibri"/>
                        <a:cs typeface="Arial"/>
                      </a:endParaRPr>
                    </a:p>
                  </a:txBody>
                  <a:tcPr marL="61322" marR="61322" marT="0" marB="0"/>
                </a:tc>
              </a:tr>
              <a:tr h="376106">
                <a:tc>
                  <a:txBody>
                    <a:bodyPr/>
                    <a:lstStyle/>
                    <a:p>
                      <a:pPr algn="just" rtl="1">
                        <a:lnSpc>
                          <a:spcPct val="115000"/>
                        </a:lnSpc>
                        <a:spcAft>
                          <a:spcPts val="600"/>
                        </a:spcAft>
                      </a:pPr>
                      <a:r>
                        <a:rPr lang="ar-DZ" sz="1100">
                          <a:effectLst/>
                        </a:rPr>
                        <a:t>2000</a:t>
                      </a:r>
                      <a:endParaRPr lang="fr-FR" sz="1000">
                        <a:effectLst/>
                        <a:latin typeface="Calibri"/>
                        <a:ea typeface="Calibri"/>
                        <a:cs typeface="Arial"/>
                      </a:endParaRPr>
                    </a:p>
                  </a:txBody>
                  <a:tcPr marL="61322" marR="61322" marT="0" marB="0"/>
                </a:tc>
                <a:tc>
                  <a:txBody>
                    <a:bodyPr/>
                    <a:lstStyle/>
                    <a:p>
                      <a:pPr algn="just" rtl="1">
                        <a:lnSpc>
                          <a:spcPct val="115000"/>
                        </a:lnSpc>
                        <a:spcAft>
                          <a:spcPts val="600"/>
                        </a:spcAft>
                      </a:pPr>
                      <a:r>
                        <a:rPr lang="fr-FR" sz="1000">
                          <a:effectLst/>
                        </a:rPr>
                        <a:t>Dowlatshahi,S.</a:t>
                      </a:r>
                      <a:endParaRPr lang="fr-FR" sz="1000">
                        <a:effectLst/>
                        <a:latin typeface="Calibri"/>
                        <a:ea typeface="Calibri"/>
                        <a:cs typeface="Arial"/>
                      </a:endParaRPr>
                    </a:p>
                  </a:txBody>
                  <a:tcPr marL="61322" marR="61322" marT="0" marB="0"/>
                </a:tc>
                <a:tc>
                  <a:txBody>
                    <a:bodyPr/>
                    <a:lstStyle/>
                    <a:p>
                      <a:pPr algn="just" rtl="1">
                        <a:lnSpc>
                          <a:spcPct val="115000"/>
                        </a:lnSpc>
                        <a:spcAft>
                          <a:spcPts val="600"/>
                        </a:spcAft>
                      </a:pPr>
                      <a:r>
                        <a:rPr lang="ar-DZ" sz="1100">
                          <a:effectLst/>
                        </a:rPr>
                        <a:t>هي العملية التي تقبل فيها الشركة المصنعة بشكل منهجي المنتجات او الاجزاء التي تم شحنها مسبقا من نقطة الاستهلاك لاعادة التدوير واعادة التصنيع او التخلص منها </a:t>
                      </a:r>
                      <a:endParaRPr lang="fr-FR" sz="1000">
                        <a:effectLst/>
                        <a:latin typeface="Calibri"/>
                        <a:ea typeface="Calibri"/>
                        <a:cs typeface="Arial"/>
                      </a:endParaRPr>
                    </a:p>
                  </a:txBody>
                  <a:tcPr marL="61322" marR="61322" marT="0" marB="0"/>
                </a:tc>
              </a:tr>
              <a:tr h="564160">
                <a:tc>
                  <a:txBody>
                    <a:bodyPr/>
                    <a:lstStyle/>
                    <a:p>
                      <a:pPr algn="just" rtl="1">
                        <a:lnSpc>
                          <a:spcPct val="115000"/>
                        </a:lnSpc>
                        <a:spcAft>
                          <a:spcPts val="600"/>
                        </a:spcAft>
                      </a:pPr>
                      <a:r>
                        <a:rPr lang="ar-DZ" sz="1100">
                          <a:effectLst/>
                        </a:rPr>
                        <a:t>2001</a:t>
                      </a:r>
                      <a:endParaRPr lang="fr-FR" sz="1000">
                        <a:effectLst/>
                        <a:latin typeface="Calibri"/>
                        <a:ea typeface="Calibri"/>
                        <a:cs typeface="Arial"/>
                      </a:endParaRPr>
                    </a:p>
                  </a:txBody>
                  <a:tcPr marL="61322" marR="61322" marT="0" marB="0"/>
                </a:tc>
                <a:tc>
                  <a:txBody>
                    <a:bodyPr/>
                    <a:lstStyle/>
                    <a:p>
                      <a:pPr algn="just" rtl="1">
                        <a:lnSpc>
                          <a:spcPct val="115000"/>
                        </a:lnSpc>
                        <a:spcAft>
                          <a:spcPts val="600"/>
                        </a:spcAft>
                      </a:pPr>
                      <a:r>
                        <a:rPr lang="fr-FR" sz="1000">
                          <a:effectLst/>
                        </a:rPr>
                        <a:t>Rogers,D. ;Tibben Limbke ,R.</a:t>
                      </a:r>
                      <a:endParaRPr lang="fr-FR" sz="1000">
                        <a:effectLst/>
                        <a:latin typeface="Calibri"/>
                        <a:ea typeface="Calibri"/>
                        <a:cs typeface="Arial"/>
                      </a:endParaRPr>
                    </a:p>
                  </a:txBody>
                  <a:tcPr marL="61322" marR="61322" marT="0" marB="0"/>
                </a:tc>
                <a:tc>
                  <a:txBody>
                    <a:bodyPr/>
                    <a:lstStyle/>
                    <a:p>
                      <a:pPr algn="just" rtl="1">
                        <a:lnSpc>
                          <a:spcPct val="115000"/>
                        </a:lnSpc>
                        <a:spcAft>
                          <a:spcPts val="600"/>
                        </a:spcAft>
                      </a:pPr>
                      <a:r>
                        <a:rPr lang="ar-DZ" sz="1100" dirty="0">
                          <a:effectLst/>
                        </a:rPr>
                        <a:t>عملية تنفيذ و تخطيط ومراقبة التدفق الفعال من حيث التكلفة للمواد الخام والمخزون قيد المعالجة و السلع التامة الصنع و المعلومات ذات الصلة من نقطة الاستهلاك الى نقطة المنشأ لغرض استعادة القيمة او خلقها او التخلص منها بالشكل المناسب</a:t>
                      </a:r>
                      <a:endParaRPr lang="fr-FR" sz="1000" dirty="0">
                        <a:effectLst/>
                        <a:latin typeface="Calibri"/>
                        <a:ea typeface="Calibri"/>
                        <a:cs typeface="Arial"/>
                      </a:endParaRPr>
                    </a:p>
                  </a:txBody>
                  <a:tcPr marL="61322" marR="61322" marT="0" marB="0"/>
                </a:tc>
              </a:tr>
            </a:tbl>
          </a:graphicData>
        </a:graphic>
      </p:graphicFrame>
    </p:spTree>
    <p:extLst>
      <p:ext uri="{BB962C8B-B14F-4D97-AF65-F5344CB8AC3E}">
        <p14:creationId xmlns:p14="http://schemas.microsoft.com/office/powerpoint/2010/main" val="35799002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23974" y="915566"/>
            <a:ext cx="8352928" cy="4062651"/>
          </a:xfrm>
          <a:prstGeom prst="rect">
            <a:avLst/>
          </a:prstGeom>
          <a:solidFill>
            <a:schemeClr val="bg2"/>
          </a:solidFill>
        </p:spPr>
        <p:txBody>
          <a:bodyPr wrap="square" rtlCol="1">
            <a:spAutoFit/>
          </a:bodyPr>
          <a:lstStyle/>
          <a:p>
            <a:pPr algn="r" rtl="1"/>
            <a:endParaRPr lang="ar-DZ" sz="2400" b="1" dirty="0"/>
          </a:p>
          <a:p>
            <a:pPr algn="r" rtl="1"/>
            <a:endParaRPr lang="ar-DZ" sz="2400" b="1" dirty="0" smtClean="0"/>
          </a:p>
          <a:p>
            <a:pPr algn="r" rtl="1"/>
            <a:endParaRPr lang="ar-DZ" sz="2400" b="1" dirty="0"/>
          </a:p>
          <a:p>
            <a:pPr algn="r" rtl="1"/>
            <a:endParaRPr lang="ar-DZ" sz="2400" b="1" dirty="0" smtClean="0"/>
          </a:p>
          <a:p>
            <a:pPr algn="r" rtl="1"/>
            <a:endParaRPr lang="ar-DZ" sz="2400" b="1" dirty="0"/>
          </a:p>
          <a:p>
            <a:pPr algn="r" rtl="1"/>
            <a:endParaRPr lang="ar-DZ" sz="2400" b="1" dirty="0" smtClean="0"/>
          </a:p>
          <a:p>
            <a:pPr algn="r" rtl="1"/>
            <a:endParaRPr lang="ar-DZ" sz="2400" b="1" dirty="0"/>
          </a:p>
          <a:p>
            <a:pPr algn="r" rtl="1"/>
            <a:endParaRPr lang="ar-DZ" sz="2400" b="1" dirty="0" smtClean="0"/>
          </a:p>
          <a:p>
            <a:pPr algn="r" rtl="1"/>
            <a:endParaRPr lang="ar-DZ" sz="2400" b="1" dirty="0"/>
          </a:p>
          <a:p>
            <a:pPr algn="r" rtl="1"/>
            <a:endParaRPr lang="ar-DZ" sz="2400" b="1" dirty="0" smtClean="0"/>
          </a:p>
          <a:p>
            <a:pPr algn="r" rtl="1"/>
            <a:endParaRPr lang="fr-FR" sz="1800" dirty="0"/>
          </a:p>
        </p:txBody>
      </p:sp>
      <p:graphicFrame>
        <p:nvGraphicFramePr>
          <p:cNvPr id="2" name="Tableau 1"/>
          <p:cNvGraphicFramePr>
            <a:graphicFrameLocks noGrp="1"/>
          </p:cNvGraphicFramePr>
          <p:nvPr>
            <p:extLst>
              <p:ext uri="{D42A27DB-BD31-4B8C-83A1-F6EECF244321}">
                <p14:modId xmlns:p14="http://schemas.microsoft.com/office/powerpoint/2010/main" val="4284788695"/>
              </p:ext>
            </p:extLst>
          </p:nvPr>
        </p:nvGraphicFramePr>
        <p:xfrm>
          <a:off x="1403648" y="1159239"/>
          <a:ext cx="6734810" cy="3575304"/>
        </p:xfrm>
        <a:graphic>
          <a:graphicData uri="http://schemas.openxmlformats.org/drawingml/2006/table">
            <a:tbl>
              <a:tblPr rtl="1" firstRow="1" firstCol="1" bandRow="1">
                <a:tableStyleId>{7997ADE8-BFB3-4F6C-9867-16FF7F8259F7}</a:tableStyleId>
              </a:tblPr>
              <a:tblGrid>
                <a:gridCol w="511175"/>
                <a:gridCol w="1882775"/>
                <a:gridCol w="4340860"/>
              </a:tblGrid>
              <a:tr h="0">
                <a:tc>
                  <a:txBody>
                    <a:bodyPr/>
                    <a:lstStyle/>
                    <a:p>
                      <a:pPr algn="just" rtl="1">
                        <a:lnSpc>
                          <a:spcPct val="115000"/>
                        </a:lnSpc>
                        <a:spcAft>
                          <a:spcPts val="600"/>
                        </a:spcAft>
                      </a:pPr>
                      <a:r>
                        <a:rPr lang="ar-DZ" sz="1200" dirty="0">
                          <a:effectLst/>
                        </a:rPr>
                        <a:t>2003</a:t>
                      </a:r>
                      <a:endParaRPr lang="fr-FR" sz="1100" dirty="0">
                        <a:effectLst/>
                        <a:latin typeface="Calibri"/>
                        <a:ea typeface="Calibri"/>
                        <a:cs typeface="Arial"/>
                      </a:endParaRPr>
                    </a:p>
                  </a:txBody>
                  <a:tcPr marL="68580" marR="68580" marT="0" marB="0"/>
                </a:tc>
                <a:tc>
                  <a:txBody>
                    <a:bodyPr/>
                    <a:lstStyle/>
                    <a:p>
                      <a:pPr algn="just" rtl="1">
                        <a:lnSpc>
                          <a:spcPct val="115000"/>
                        </a:lnSpc>
                        <a:spcAft>
                          <a:spcPts val="600"/>
                        </a:spcAft>
                      </a:pPr>
                      <a:r>
                        <a:rPr lang="fr-FR" sz="1100">
                          <a:effectLst/>
                        </a:rPr>
                        <a:t>Dobos,I.</a:t>
                      </a:r>
                      <a:endParaRPr lang="fr-FR" sz="1100">
                        <a:effectLst/>
                        <a:latin typeface="Calibri"/>
                        <a:ea typeface="Calibri"/>
                        <a:cs typeface="Arial"/>
                      </a:endParaRPr>
                    </a:p>
                  </a:txBody>
                  <a:tcPr marL="68580" marR="68580" marT="0" marB="0"/>
                </a:tc>
                <a:tc>
                  <a:txBody>
                    <a:bodyPr/>
                    <a:lstStyle/>
                    <a:p>
                      <a:pPr algn="just" rtl="1">
                        <a:lnSpc>
                          <a:spcPct val="115000"/>
                        </a:lnSpc>
                        <a:spcAft>
                          <a:spcPts val="600"/>
                        </a:spcAft>
                      </a:pPr>
                      <a:r>
                        <a:rPr lang="ar-DZ" sz="1200">
                          <a:effectLst/>
                        </a:rPr>
                        <a:t>عملية تخطيط وتنفيذ ومراقبة المواد الخام في عملية الجرد و السلع التامة الصنع من نقطة تصنيع او توزيع او استخدام الى حد ما الانتعاش او نقطة التصرف السليم</a:t>
                      </a:r>
                      <a:endParaRPr lang="fr-FR" sz="1100">
                        <a:effectLst/>
                        <a:latin typeface="Calibri"/>
                        <a:ea typeface="Calibri"/>
                        <a:cs typeface="Arial"/>
                      </a:endParaRPr>
                    </a:p>
                  </a:txBody>
                  <a:tcPr marL="68580" marR="68580" marT="0" marB="0"/>
                </a:tc>
              </a:tr>
              <a:tr h="0">
                <a:tc>
                  <a:txBody>
                    <a:bodyPr/>
                    <a:lstStyle/>
                    <a:p>
                      <a:pPr algn="just" rtl="1">
                        <a:lnSpc>
                          <a:spcPct val="115000"/>
                        </a:lnSpc>
                        <a:spcAft>
                          <a:spcPts val="600"/>
                        </a:spcAft>
                      </a:pPr>
                      <a:r>
                        <a:rPr lang="ar-DZ" sz="1200">
                          <a:effectLst/>
                        </a:rPr>
                        <a:t>2008</a:t>
                      </a:r>
                      <a:endParaRPr lang="fr-FR" sz="1100">
                        <a:effectLst/>
                        <a:latin typeface="Calibri"/>
                        <a:ea typeface="Calibri"/>
                        <a:cs typeface="Arial"/>
                      </a:endParaRPr>
                    </a:p>
                  </a:txBody>
                  <a:tcPr marL="68580" marR="68580" marT="0" marB="0"/>
                </a:tc>
                <a:tc>
                  <a:txBody>
                    <a:bodyPr/>
                    <a:lstStyle/>
                    <a:p>
                      <a:pPr algn="just" rtl="1">
                        <a:lnSpc>
                          <a:spcPct val="115000"/>
                        </a:lnSpc>
                        <a:spcAft>
                          <a:spcPts val="600"/>
                        </a:spcAft>
                      </a:pPr>
                      <a:r>
                        <a:rPr lang="fr-FR" sz="1100">
                          <a:effectLst/>
                        </a:rPr>
                        <a:t>Srivastava,S.</a:t>
                      </a:r>
                      <a:endParaRPr lang="fr-FR" sz="1100">
                        <a:effectLst/>
                        <a:latin typeface="Calibri"/>
                        <a:ea typeface="Calibri"/>
                        <a:cs typeface="Arial"/>
                      </a:endParaRPr>
                    </a:p>
                  </a:txBody>
                  <a:tcPr marL="68580" marR="68580" marT="0" marB="0"/>
                </a:tc>
                <a:tc>
                  <a:txBody>
                    <a:bodyPr/>
                    <a:lstStyle/>
                    <a:p>
                      <a:pPr algn="just" rtl="1">
                        <a:lnSpc>
                          <a:spcPct val="115000"/>
                        </a:lnSpc>
                        <a:spcAft>
                          <a:spcPts val="600"/>
                        </a:spcAft>
                      </a:pPr>
                      <a:r>
                        <a:rPr lang="ar-DZ" sz="1200">
                          <a:effectLst/>
                        </a:rPr>
                        <a:t>عملية التخطيط و التنفيذ و التحكم في التدفق الداخلي الفعال و التفتيش و التخلص من المنتجات المرتجعة و المعلومات ذات الصلة لغرض استرداد القيمة</a:t>
                      </a:r>
                      <a:endParaRPr lang="fr-FR" sz="1100">
                        <a:effectLst/>
                        <a:latin typeface="Calibri"/>
                        <a:ea typeface="Calibri"/>
                        <a:cs typeface="Arial"/>
                      </a:endParaRPr>
                    </a:p>
                  </a:txBody>
                  <a:tcPr marL="68580" marR="68580" marT="0" marB="0"/>
                </a:tc>
              </a:tr>
              <a:tr h="0">
                <a:tc>
                  <a:txBody>
                    <a:bodyPr/>
                    <a:lstStyle/>
                    <a:p>
                      <a:pPr algn="just" rtl="1">
                        <a:lnSpc>
                          <a:spcPct val="115000"/>
                        </a:lnSpc>
                        <a:spcAft>
                          <a:spcPts val="600"/>
                        </a:spcAft>
                      </a:pPr>
                      <a:r>
                        <a:rPr lang="ar-DZ" sz="1200">
                          <a:effectLst/>
                        </a:rPr>
                        <a:t>2010</a:t>
                      </a:r>
                      <a:endParaRPr lang="fr-FR" sz="1100">
                        <a:effectLst/>
                        <a:latin typeface="Calibri"/>
                        <a:ea typeface="Calibri"/>
                        <a:cs typeface="Arial"/>
                      </a:endParaRPr>
                    </a:p>
                  </a:txBody>
                  <a:tcPr marL="68580" marR="68580" marT="0" marB="0"/>
                </a:tc>
                <a:tc>
                  <a:txBody>
                    <a:bodyPr/>
                    <a:lstStyle/>
                    <a:p>
                      <a:pPr algn="just" rtl="1">
                        <a:lnSpc>
                          <a:spcPct val="115000"/>
                        </a:lnSpc>
                        <a:spcAft>
                          <a:spcPts val="600"/>
                        </a:spcAft>
                      </a:pPr>
                      <a:r>
                        <a:rPr lang="fr-FR" sz="1100">
                          <a:effectLst/>
                        </a:rPr>
                        <a:t>Council of SCM professionals.</a:t>
                      </a:r>
                      <a:endParaRPr lang="fr-FR" sz="1100">
                        <a:effectLst/>
                        <a:latin typeface="Calibri"/>
                        <a:ea typeface="Calibri"/>
                        <a:cs typeface="Arial"/>
                      </a:endParaRPr>
                    </a:p>
                  </a:txBody>
                  <a:tcPr marL="68580" marR="68580" marT="0" marB="0"/>
                </a:tc>
                <a:tc>
                  <a:txBody>
                    <a:bodyPr/>
                    <a:lstStyle/>
                    <a:p>
                      <a:pPr algn="just" rtl="1">
                        <a:lnSpc>
                          <a:spcPct val="115000"/>
                        </a:lnSpc>
                        <a:spcAft>
                          <a:spcPts val="600"/>
                        </a:spcAft>
                      </a:pPr>
                      <a:r>
                        <a:rPr lang="ar-DZ" sz="1200">
                          <a:effectLst/>
                        </a:rPr>
                        <a:t>جزء متخصص من الخدمات اللوجستية يركز على حركة وادارة المنتجات و الموارد بعد البيع و بعد التسليم للعميل.</a:t>
                      </a:r>
                      <a:endParaRPr lang="fr-FR" sz="1100">
                        <a:effectLst/>
                        <a:latin typeface="Calibri"/>
                        <a:ea typeface="Calibri"/>
                        <a:cs typeface="Arial"/>
                      </a:endParaRPr>
                    </a:p>
                  </a:txBody>
                  <a:tcPr marL="68580" marR="68580" marT="0" marB="0"/>
                </a:tc>
              </a:tr>
              <a:tr h="0">
                <a:tc>
                  <a:txBody>
                    <a:bodyPr/>
                    <a:lstStyle/>
                    <a:p>
                      <a:pPr algn="just" rtl="1">
                        <a:lnSpc>
                          <a:spcPct val="115000"/>
                        </a:lnSpc>
                        <a:spcAft>
                          <a:spcPts val="600"/>
                        </a:spcAft>
                      </a:pPr>
                      <a:r>
                        <a:rPr lang="ar-DZ" sz="1200">
                          <a:effectLst/>
                        </a:rPr>
                        <a:t>2013</a:t>
                      </a:r>
                      <a:endParaRPr lang="fr-FR" sz="1100">
                        <a:effectLst/>
                        <a:latin typeface="Calibri"/>
                        <a:ea typeface="Calibri"/>
                        <a:cs typeface="Arial"/>
                      </a:endParaRPr>
                    </a:p>
                  </a:txBody>
                  <a:tcPr marL="68580" marR="68580" marT="0" marB="0"/>
                </a:tc>
                <a:tc>
                  <a:txBody>
                    <a:bodyPr/>
                    <a:lstStyle/>
                    <a:p>
                      <a:pPr algn="just" rtl="1">
                        <a:lnSpc>
                          <a:spcPct val="115000"/>
                        </a:lnSpc>
                        <a:spcAft>
                          <a:spcPts val="600"/>
                        </a:spcAft>
                      </a:pPr>
                      <a:r>
                        <a:rPr lang="fr-FR" sz="1100">
                          <a:effectLst/>
                        </a:rPr>
                        <a:t>Bai,C ; Sarkis,J.</a:t>
                      </a:r>
                      <a:endParaRPr lang="fr-FR" sz="1100">
                        <a:effectLst/>
                        <a:latin typeface="Calibri"/>
                        <a:ea typeface="Calibri"/>
                        <a:cs typeface="Arial"/>
                      </a:endParaRPr>
                    </a:p>
                  </a:txBody>
                  <a:tcPr marL="68580" marR="68580" marT="0" marB="0"/>
                </a:tc>
                <a:tc>
                  <a:txBody>
                    <a:bodyPr/>
                    <a:lstStyle/>
                    <a:p>
                      <a:pPr algn="just" rtl="1">
                        <a:lnSpc>
                          <a:spcPct val="115000"/>
                        </a:lnSpc>
                        <a:spcAft>
                          <a:spcPts val="600"/>
                        </a:spcAft>
                      </a:pPr>
                      <a:r>
                        <a:rPr lang="ar-DZ" sz="1200" dirty="0">
                          <a:effectLst/>
                        </a:rPr>
                        <a:t>تتميز اللوجستيات العكسية بدرجة عدم يقين نسبي عند مقارنتها بالخدمات اللوجستية و تدفقات سلسلة التوريد الامامية , وهي طريقة فعالة </a:t>
                      </a:r>
                      <a:r>
                        <a:rPr lang="ar-DZ" sz="1200" dirty="0" err="1">
                          <a:effectLst/>
                        </a:rPr>
                        <a:t>لادارة</a:t>
                      </a:r>
                      <a:r>
                        <a:rPr lang="ar-DZ" sz="1200" dirty="0">
                          <a:effectLst/>
                        </a:rPr>
                        <a:t> عدم اليقين و التباين في النظم التشغيلية و التنظيمية من خلال ادخال المزيد من المرونة</a:t>
                      </a:r>
                      <a:endParaRPr lang="fr-FR" sz="1100" dirty="0">
                        <a:effectLst/>
                        <a:latin typeface="Calibri"/>
                        <a:ea typeface="Calibri"/>
                        <a:cs typeface="Arial"/>
                      </a:endParaRPr>
                    </a:p>
                  </a:txBody>
                  <a:tcPr marL="68580" marR="68580" marT="0" marB="0"/>
                </a:tc>
              </a:tr>
              <a:tr h="0">
                <a:tc>
                  <a:txBody>
                    <a:bodyPr/>
                    <a:lstStyle/>
                    <a:p>
                      <a:pPr algn="just" rtl="1">
                        <a:lnSpc>
                          <a:spcPct val="115000"/>
                        </a:lnSpc>
                        <a:spcAft>
                          <a:spcPts val="600"/>
                        </a:spcAft>
                      </a:pPr>
                      <a:r>
                        <a:rPr lang="ar-DZ" sz="1200">
                          <a:effectLst/>
                        </a:rPr>
                        <a:t>2018</a:t>
                      </a:r>
                      <a:endParaRPr lang="fr-FR" sz="1100">
                        <a:effectLst/>
                        <a:latin typeface="Calibri"/>
                        <a:ea typeface="Calibri"/>
                        <a:cs typeface="Arial"/>
                      </a:endParaRPr>
                    </a:p>
                  </a:txBody>
                  <a:tcPr marL="68580" marR="68580" marT="0" marB="0"/>
                </a:tc>
                <a:tc>
                  <a:txBody>
                    <a:bodyPr/>
                    <a:lstStyle/>
                    <a:p>
                      <a:pPr algn="just" rtl="1">
                        <a:lnSpc>
                          <a:spcPct val="115000"/>
                        </a:lnSpc>
                        <a:spcAft>
                          <a:spcPts val="600"/>
                        </a:spcAft>
                      </a:pPr>
                      <a:r>
                        <a:rPr lang="fr-FR" sz="1100">
                          <a:effectLst/>
                        </a:rPr>
                        <a:t>Zarbakhshnia,N ; So leimani,H ; Ghaderi,H.</a:t>
                      </a:r>
                      <a:endParaRPr lang="fr-FR" sz="1100">
                        <a:effectLst/>
                        <a:latin typeface="Calibri"/>
                        <a:ea typeface="Calibri"/>
                        <a:cs typeface="Arial"/>
                      </a:endParaRPr>
                    </a:p>
                  </a:txBody>
                  <a:tcPr marL="68580" marR="68580" marT="0" marB="0"/>
                </a:tc>
                <a:tc>
                  <a:txBody>
                    <a:bodyPr/>
                    <a:lstStyle/>
                    <a:p>
                      <a:pPr algn="just" rtl="1">
                        <a:lnSpc>
                          <a:spcPct val="115000"/>
                        </a:lnSpc>
                        <a:spcAft>
                          <a:spcPts val="600"/>
                        </a:spcAft>
                      </a:pPr>
                      <a:r>
                        <a:rPr lang="ar-DZ" sz="1200" dirty="0">
                          <a:effectLst/>
                        </a:rPr>
                        <a:t>هي العملية العكسية للتجميع واعادة توزيع المنتجات في نهاية العمر من العملاء الى المنتجين و الشركات المصنعة </a:t>
                      </a:r>
                      <a:r>
                        <a:rPr lang="ar-DZ" sz="1200" dirty="0" err="1">
                          <a:effectLst/>
                        </a:rPr>
                        <a:t>لاعادة</a:t>
                      </a:r>
                      <a:r>
                        <a:rPr lang="ar-DZ" sz="1200" dirty="0">
                          <a:effectLst/>
                        </a:rPr>
                        <a:t> الاستخدام و اعادة التصنيع و التخلص و هي تجلب العديد من الفوائد الاقتصادية فقد اصبحت ضرورة للشركات لتظل قادرة على المنافسة , حيث ان الجوانب البيئية و الاجتماعية </a:t>
                      </a:r>
                      <a:r>
                        <a:rPr lang="ar-DZ" sz="1200" dirty="0" err="1">
                          <a:effectLst/>
                        </a:rPr>
                        <a:t>لانشطة</a:t>
                      </a:r>
                      <a:r>
                        <a:rPr lang="ar-DZ" sz="1200" dirty="0">
                          <a:effectLst/>
                        </a:rPr>
                        <a:t> الاعمال هي مفتاح التنمية المستدامة</a:t>
                      </a:r>
                      <a:endParaRPr lang="fr-FR" sz="1100" dirty="0">
                        <a:effectLst/>
                        <a:latin typeface="Calibri"/>
                        <a:ea typeface="Calibri"/>
                        <a:cs typeface="Arial"/>
                      </a:endParaRPr>
                    </a:p>
                  </a:txBody>
                  <a:tcPr marL="68580" marR="68580" marT="0" marB="0"/>
                </a:tc>
              </a:tr>
              <a:tr h="0">
                <a:tc>
                  <a:txBody>
                    <a:bodyPr/>
                    <a:lstStyle/>
                    <a:p>
                      <a:pPr algn="just" rtl="1">
                        <a:lnSpc>
                          <a:spcPct val="115000"/>
                        </a:lnSpc>
                        <a:spcAft>
                          <a:spcPts val="600"/>
                        </a:spcAft>
                      </a:pPr>
                      <a:r>
                        <a:rPr lang="ar-DZ" sz="1200">
                          <a:effectLst/>
                          <a:latin typeface="Calibri"/>
                          <a:ea typeface="Calibri"/>
                          <a:cs typeface="Simplified Arabic"/>
                        </a:rPr>
                        <a:t>2020</a:t>
                      </a:r>
                      <a:endParaRPr lang="fr-FR" sz="1100">
                        <a:effectLst/>
                        <a:latin typeface="Calibri"/>
                        <a:ea typeface="Calibri"/>
                        <a:cs typeface="Arial"/>
                      </a:endParaRPr>
                    </a:p>
                  </a:txBody>
                  <a:tcPr marL="68580" marR="68580" marT="0" marB="0"/>
                </a:tc>
                <a:tc>
                  <a:txBody>
                    <a:bodyPr/>
                    <a:lstStyle/>
                    <a:p>
                      <a:pPr algn="just" rtl="1">
                        <a:lnSpc>
                          <a:spcPct val="115000"/>
                        </a:lnSpc>
                        <a:spcAft>
                          <a:spcPts val="600"/>
                        </a:spcAft>
                      </a:pPr>
                      <a:r>
                        <a:rPr lang="fr-FR" sz="1100">
                          <a:effectLst/>
                          <a:latin typeface="Simplified Arabic"/>
                          <a:ea typeface="Calibri"/>
                          <a:cs typeface="Arial"/>
                        </a:rPr>
                        <a:t>GonzalesSanchez,R ; SettembreBlund o,D,Ferrahi,A.M ; G.arcia-Muina,F.E.</a:t>
                      </a:r>
                      <a:endParaRPr lang="fr-FR" sz="1100">
                        <a:effectLst/>
                        <a:latin typeface="Calibri"/>
                        <a:ea typeface="Calibri"/>
                        <a:cs typeface="Arial"/>
                      </a:endParaRPr>
                    </a:p>
                  </a:txBody>
                  <a:tcPr marL="68580" marR="68580" marT="0" marB="0"/>
                </a:tc>
                <a:tc>
                  <a:txBody>
                    <a:bodyPr/>
                    <a:lstStyle/>
                    <a:p>
                      <a:pPr algn="just" rtl="1">
                        <a:lnSpc>
                          <a:spcPct val="115000"/>
                        </a:lnSpc>
                        <a:spcAft>
                          <a:spcPts val="600"/>
                        </a:spcAft>
                      </a:pPr>
                      <a:r>
                        <a:rPr lang="ar-DZ" sz="1200" dirty="0">
                          <a:effectLst/>
                          <a:latin typeface="Calibri"/>
                          <a:ea typeface="Calibri"/>
                          <a:cs typeface="Simplified Arabic"/>
                        </a:rPr>
                        <a:t>اللوجستيات العكسية باعتبارها سلسلة توريد عكسية  تشمل الانشطة التي تتعامل معها تصميم المنتج و العمليات و ادارة نهاية العمر , من اجل تنظيم انشاء القيمة على مدار دورة الحياة </a:t>
                      </a:r>
                      <a:r>
                        <a:rPr lang="ar-DZ" sz="1200" dirty="0" err="1">
                          <a:effectLst/>
                          <a:latin typeface="Calibri"/>
                          <a:ea typeface="Calibri"/>
                          <a:cs typeface="Simplified Arabic"/>
                        </a:rPr>
                        <a:t>باكملها</a:t>
                      </a:r>
                      <a:r>
                        <a:rPr lang="ar-DZ" sz="1200" dirty="0">
                          <a:effectLst/>
                          <a:latin typeface="Calibri"/>
                          <a:ea typeface="Calibri"/>
                          <a:cs typeface="Simplified Arabic"/>
                        </a:rPr>
                        <a:t> من خلال استرداد قيمة المنتجات </a:t>
                      </a:r>
                      <a:r>
                        <a:rPr lang="ar-DZ" sz="1200" dirty="0" err="1">
                          <a:effectLst/>
                          <a:latin typeface="Calibri"/>
                          <a:ea typeface="Calibri"/>
                          <a:cs typeface="Simplified Arabic"/>
                        </a:rPr>
                        <a:t>مابعد</a:t>
                      </a:r>
                      <a:r>
                        <a:rPr lang="ar-DZ" sz="1200" dirty="0">
                          <a:effectLst/>
                          <a:latin typeface="Calibri"/>
                          <a:ea typeface="Calibri"/>
                          <a:cs typeface="Simplified Arabic"/>
                        </a:rPr>
                        <a:t> الاستخدام عن طريقة الشركة المصنعة للمنتج الاصلي او من قبل طرف ثالث.</a:t>
                      </a:r>
                      <a:endParaRPr lang="fr-FR" sz="1100" dirty="0">
                        <a:effectLst/>
                        <a:latin typeface="Calibri"/>
                        <a:ea typeface="Calibri"/>
                        <a:cs typeface="Arial"/>
                      </a:endParaRPr>
                    </a:p>
                  </a:txBody>
                  <a:tcPr marL="68580" marR="68580" marT="0" marB="0"/>
                </a:tc>
              </a:tr>
            </a:tbl>
          </a:graphicData>
        </a:graphic>
      </p:graphicFrame>
    </p:spTree>
    <p:extLst>
      <p:ext uri="{BB962C8B-B14F-4D97-AF65-F5344CB8AC3E}">
        <p14:creationId xmlns:p14="http://schemas.microsoft.com/office/powerpoint/2010/main" val="19564089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39552" y="483518"/>
            <a:ext cx="8208912" cy="4093428"/>
          </a:xfrm>
          <a:prstGeom prst="rect">
            <a:avLst/>
          </a:prstGeom>
          <a:solidFill>
            <a:schemeClr val="bg2"/>
          </a:solidFill>
        </p:spPr>
        <p:txBody>
          <a:bodyPr wrap="square" rtlCol="1">
            <a:spAutoFit/>
          </a:bodyPr>
          <a:lstStyle/>
          <a:p>
            <a:pPr algn="r" rtl="1"/>
            <a:r>
              <a:rPr lang="ar-DZ" sz="2000" dirty="0"/>
              <a:t>-</a:t>
            </a:r>
            <a:r>
              <a:rPr lang="ar-SA" sz="2000" b="1" dirty="0"/>
              <a:t>أبرز أنواع الخدمات اللوجستية العكسية: </a:t>
            </a:r>
            <a:endParaRPr lang="fr-FR" sz="2000" dirty="0"/>
          </a:p>
          <a:p>
            <a:pPr algn="r" rtl="1"/>
            <a:r>
              <a:rPr lang="ar-SA" sz="2000" dirty="0"/>
              <a:t>لدى اللوجستيات العكسية 7 أنواع رئيسية هي</a:t>
            </a:r>
            <a:r>
              <a:rPr lang="fr-FR" sz="2000" dirty="0"/>
              <a:t>:</a:t>
            </a:r>
          </a:p>
          <a:p>
            <a:pPr algn="r" rtl="1"/>
            <a:r>
              <a:rPr lang="ar-SA" sz="2000" dirty="0"/>
              <a:t>أولًا: إدارة المرتجعات</a:t>
            </a:r>
            <a:r>
              <a:rPr lang="fr-FR" sz="2000" dirty="0"/>
              <a:t> </a:t>
            </a:r>
            <a:r>
              <a:rPr lang="fr-FR" sz="2000" dirty="0" err="1"/>
              <a:t>Returns</a:t>
            </a:r>
            <a:r>
              <a:rPr lang="fr-FR" sz="2000" dirty="0"/>
              <a:t> Management:</a:t>
            </a:r>
          </a:p>
          <a:p>
            <a:pPr algn="r" rtl="1"/>
            <a:r>
              <a:rPr lang="ar-SA" sz="2000" dirty="0" smtClean="0"/>
              <a:t>ثانيًا</a:t>
            </a:r>
            <a:r>
              <a:rPr lang="ar-SA" sz="2000" dirty="0"/>
              <a:t>: إدارة التغليف</a:t>
            </a:r>
            <a:r>
              <a:rPr lang="fr-FR" sz="2000" dirty="0"/>
              <a:t> Packaging Management:</a:t>
            </a:r>
          </a:p>
          <a:p>
            <a:pPr algn="r" rtl="1"/>
            <a:r>
              <a:rPr lang="ar-SA" sz="2000" dirty="0" smtClean="0"/>
              <a:t>ثالثًا</a:t>
            </a:r>
            <a:r>
              <a:rPr lang="ar-SA" sz="2000" dirty="0"/>
              <a:t>: المنتجات غير المباعة</a:t>
            </a:r>
            <a:r>
              <a:rPr lang="fr-FR" sz="2000" dirty="0"/>
              <a:t> </a:t>
            </a:r>
            <a:r>
              <a:rPr lang="fr-FR" sz="2000" dirty="0" err="1"/>
              <a:t>Unsold</a:t>
            </a:r>
            <a:r>
              <a:rPr lang="fr-FR" sz="2000" dirty="0"/>
              <a:t> </a:t>
            </a:r>
            <a:r>
              <a:rPr lang="fr-FR" sz="2000" dirty="0" err="1"/>
              <a:t>Products</a:t>
            </a:r>
            <a:r>
              <a:rPr lang="fr-FR" sz="2000" dirty="0" smtClean="0"/>
              <a:t>:</a:t>
            </a:r>
            <a:endParaRPr lang="ar-DZ" sz="2000" dirty="0" smtClean="0"/>
          </a:p>
          <a:p>
            <a:pPr algn="r" rtl="1"/>
            <a:r>
              <a:rPr lang="ar-SA" sz="2000" dirty="0"/>
              <a:t>رابعًا: المرتجعات الناتجة عن عمليات التسليم غير الناجحة</a:t>
            </a:r>
            <a:r>
              <a:rPr lang="fr-FR" sz="2000" dirty="0"/>
              <a:t>:</a:t>
            </a:r>
          </a:p>
          <a:p>
            <a:pPr algn="r" rtl="1"/>
            <a:r>
              <a:rPr lang="ar-SA" sz="2000" dirty="0" smtClean="0"/>
              <a:t>خامسًا</a:t>
            </a:r>
            <a:r>
              <a:rPr lang="ar-SA" sz="2000" dirty="0"/>
              <a:t>: المنتجات التي انتهى عمرها الافتراضي</a:t>
            </a:r>
            <a:r>
              <a:rPr lang="fr-FR" sz="2000" dirty="0"/>
              <a:t>:</a:t>
            </a:r>
          </a:p>
          <a:p>
            <a:pPr algn="r" rtl="1"/>
            <a:r>
              <a:rPr lang="ar-SA" sz="2000" dirty="0" smtClean="0"/>
              <a:t>سادسًا</a:t>
            </a:r>
            <a:r>
              <a:rPr lang="ar-SA" sz="2000" dirty="0"/>
              <a:t>: المنتجات التي تحتاج إلى الإصلاحات والصيانة</a:t>
            </a:r>
            <a:r>
              <a:rPr lang="fr-FR" sz="2000" dirty="0"/>
              <a:t>:</a:t>
            </a:r>
          </a:p>
          <a:p>
            <a:pPr algn="r" rtl="1"/>
            <a:r>
              <a:rPr lang="ar-SA" sz="2000" dirty="0" smtClean="0"/>
              <a:t>سابعًا</a:t>
            </a:r>
            <a:r>
              <a:rPr lang="ar-SA" sz="2000" dirty="0"/>
              <a:t>: إعادة التصنيع والتجديد</a:t>
            </a:r>
            <a:r>
              <a:rPr lang="fr-FR" sz="2000" dirty="0"/>
              <a:t> </a:t>
            </a:r>
            <a:r>
              <a:rPr lang="fr-FR" sz="2000" dirty="0" err="1"/>
              <a:t>Remanufacturing</a:t>
            </a:r>
            <a:r>
              <a:rPr lang="fr-FR" sz="2000" dirty="0"/>
              <a:t> or </a:t>
            </a:r>
            <a:r>
              <a:rPr lang="fr-FR" sz="2000" dirty="0" err="1"/>
              <a:t>Refurbishment</a:t>
            </a:r>
            <a:r>
              <a:rPr lang="fr-FR" sz="2000" dirty="0"/>
              <a:t>:</a:t>
            </a:r>
          </a:p>
          <a:p>
            <a:pPr algn="r" rtl="1"/>
            <a:endParaRPr lang="ar-DZ" sz="2000" dirty="0"/>
          </a:p>
          <a:p>
            <a:pPr algn="r" rtl="1"/>
            <a:endParaRPr lang="ar-DZ" sz="2000" dirty="0" smtClean="0"/>
          </a:p>
          <a:p>
            <a:pPr algn="r" rtl="1"/>
            <a:endParaRPr lang="ar-DZ" sz="2000" dirty="0"/>
          </a:p>
          <a:p>
            <a:pPr algn="r" rtl="1"/>
            <a:endParaRPr lang="fr-FR" sz="2000" dirty="0"/>
          </a:p>
        </p:txBody>
      </p:sp>
    </p:spTree>
    <p:extLst>
      <p:ext uri="{BB962C8B-B14F-4D97-AF65-F5344CB8AC3E}">
        <p14:creationId xmlns:p14="http://schemas.microsoft.com/office/powerpoint/2010/main" val="1868705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95536" y="123478"/>
            <a:ext cx="8352928" cy="4524315"/>
          </a:xfrm>
          <a:prstGeom prst="rect">
            <a:avLst/>
          </a:prstGeom>
          <a:solidFill>
            <a:schemeClr val="bg2"/>
          </a:solidFill>
        </p:spPr>
        <p:txBody>
          <a:bodyPr wrap="square" rtlCol="1">
            <a:spAutoFit/>
          </a:bodyPr>
          <a:lstStyle/>
          <a:p>
            <a:pPr rtl="1"/>
            <a:r>
              <a:rPr lang="fr-FR" sz="2400" dirty="0"/>
              <a:t> </a:t>
            </a:r>
          </a:p>
          <a:p>
            <a:pPr algn="r" rtl="1"/>
            <a:r>
              <a:rPr lang="ar-SA" sz="2400" b="1" dirty="0"/>
              <a:t>ثانيا: أهمية اللوجستيات العكسية الخضراء:</a:t>
            </a:r>
            <a:endParaRPr lang="fr-FR" sz="2400" dirty="0"/>
          </a:p>
          <a:p>
            <a:pPr algn="r" rtl="1"/>
            <a:r>
              <a:rPr lang="ar-SA" sz="2400" dirty="0"/>
              <a:t>يمكن ابراز أهمية اللوجستيات العكسية الخضراء من خلال التالي:</a:t>
            </a:r>
            <a:endParaRPr lang="fr-FR" sz="2400" dirty="0"/>
          </a:p>
          <a:p>
            <a:pPr marL="457200" lvl="0" indent="-457200" algn="r" rtl="1">
              <a:buFont typeface="+mj-lt"/>
              <a:buAutoNum type="arabicPeriod"/>
            </a:pPr>
            <a:r>
              <a:rPr lang="ar-SA" sz="2400" dirty="0"/>
              <a:t>تقوم بدور مهم في الحد من التلوث والحفاظ على البيئية والطاقة  لكونها تؤدي إلى الاستدامة والتصنيع الاخضر.</a:t>
            </a:r>
            <a:endParaRPr lang="fr-FR" sz="2400" dirty="0"/>
          </a:p>
          <a:p>
            <a:pPr marL="457200" lvl="0" indent="-457200" algn="r" rtl="1">
              <a:buFont typeface="+mj-lt"/>
              <a:buAutoNum type="arabicPeriod"/>
            </a:pPr>
            <a:r>
              <a:rPr lang="ar-SA" sz="2400" dirty="0"/>
              <a:t>تؤدي برامج </a:t>
            </a:r>
            <a:r>
              <a:rPr lang="ar-SA" sz="2400" dirty="0" err="1"/>
              <a:t>اللوجيستيات</a:t>
            </a:r>
            <a:r>
              <a:rPr lang="ar-SA" sz="2400" dirty="0"/>
              <a:t> العكسية المدارة بشكل جيد إلى تحقيق أهداف التنمية المستدامة وخلق ميزة تنافسية من خلال زيادة الارباح وخفض التكاليف وتحسين رضا العملاء.</a:t>
            </a:r>
            <a:endParaRPr lang="fr-FR" sz="2400" dirty="0"/>
          </a:p>
          <a:p>
            <a:pPr marL="457200" lvl="0" indent="-457200" algn="r" rtl="1">
              <a:buFont typeface="+mj-lt"/>
              <a:buAutoNum type="arabicPeriod"/>
            </a:pPr>
            <a:r>
              <a:rPr lang="ar-SA" sz="2400" dirty="0"/>
              <a:t>تنتج فوائد ملموسة وغير ملموسة عن طريق استعادة القيمة من المنتجات المرتجعة أو المستخدمة وإطالة عمر المنتجات بدلا من شراء المزيد من المواد الخام وإضاعة القوى العاملة والوقت.</a:t>
            </a:r>
            <a:endParaRPr lang="fr-FR" sz="2400" dirty="0"/>
          </a:p>
          <a:p>
            <a:pPr algn="r" rtl="1"/>
            <a:endParaRPr lang="fr-FR" sz="2400" dirty="0"/>
          </a:p>
        </p:txBody>
      </p:sp>
    </p:spTree>
    <p:extLst>
      <p:ext uri="{BB962C8B-B14F-4D97-AF65-F5344CB8AC3E}">
        <p14:creationId xmlns:p14="http://schemas.microsoft.com/office/powerpoint/2010/main" val="34850311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51520" y="483518"/>
            <a:ext cx="8640960" cy="4801314"/>
          </a:xfrm>
          <a:prstGeom prst="rect">
            <a:avLst/>
          </a:prstGeom>
          <a:solidFill>
            <a:schemeClr val="bg2"/>
          </a:solidFill>
        </p:spPr>
        <p:txBody>
          <a:bodyPr wrap="square" rtlCol="1">
            <a:spAutoFit/>
          </a:bodyPr>
          <a:lstStyle/>
          <a:p>
            <a:pPr lvl="0" algn="r" rtl="1"/>
            <a:r>
              <a:rPr lang="ar-DZ" sz="2400" dirty="0" smtClean="0"/>
              <a:t>4. ت</a:t>
            </a:r>
            <a:r>
              <a:rPr lang="ar-SA" sz="2400" dirty="0" smtClean="0"/>
              <a:t>كمن </a:t>
            </a:r>
            <a:r>
              <a:rPr lang="ar-SA" sz="2400" dirty="0"/>
              <a:t>أهميتها في زيادة الايرادات من مبيعات المرة الثانية من خلال بيع المنتجات المعاد تصنيعها أو المعاد  تدويرها، فضلا عن اكتساب الشهرة والسمعة الطيبة من خلال التصرف بطريقة مسؤولة وصديقة بيئيا واجتماعيا التي يمكنها تقديم قيمة اقتصادية.</a:t>
            </a:r>
            <a:endParaRPr lang="fr-FR" sz="2400" dirty="0"/>
          </a:p>
          <a:p>
            <a:pPr lvl="0" algn="r" rtl="1"/>
            <a:r>
              <a:rPr lang="ar-DZ" sz="2400" dirty="0" smtClean="0"/>
              <a:t>5. </a:t>
            </a:r>
            <a:r>
              <a:rPr lang="ar-SA" sz="2400" dirty="0" smtClean="0"/>
              <a:t>يمكنها </a:t>
            </a:r>
            <a:r>
              <a:rPr lang="ar-SA" sz="2400" dirty="0"/>
              <a:t>تقليل استخدام الطاقة غير المتجددة وتقليل الانبعاثات في ظل الضغوط المالية والاجتماعية والاقتصادية والقانونية والسياسية.</a:t>
            </a:r>
            <a:endParaRPr lang="fr-FR" sz="2400" dirty="0"/>
          </a:p>
          <a:p>
            <a:pPr lvl="0" algn="r" rtl="1"/>
            <a:r>
              <a:rPr lang="ar-DZ" sz="2400" dirty="0" smtClean="0"/>
              <a:t>6. </a:t>
            </a:r>
            <a:r>
              <a:rPr lang="ar-SA" sz="2400" dirty="0" err="1" smtClean="0"/>
              <a:t>يتمث</a:t>
            </a:r>
            <a:r>
              <a:rPr lang="ar-DZ" sz="2400" dirty="0"/>
              <a:t>ل</a:t>
            </a:r>
            <a:r>
              <a:rPr lang="ar-SA" sz="2400" dirty="0"/>
              <a:t> احد اساليبها المهمة في استخدام مصادر الطاقة البديلة، ومحاولة نشر أو استخدام أنواع الوقود البديلة لاستبدال استخدام الوقود ا استخدام مصادر الطاقة البديلة، ومحاولة نشر أو استخدام أنواع الوقود البديلة لاستبدال استخدام الوقود الأحفوري كليا أو جزئيا.</a:t>
            </a:r>
            <a:endParaRPr lang="fr-FR" sz="2400" dirty="0"/>
          </a:p>
          <a:p>
            <a:pPr lvl="0" algn="r" rtl="1"/>
            <a:r>
              <a:rPr lang="ar-DZ" sz="2400" dirty="0" smtClean="0"/>
              <a:t>7. </a:t>
            </a:r>
            <a:r>
              <a:rPr lang="ar-SA" sz="2400" dirty="0" smtClean="0"/>
              <a:t>تساعد </a:t>
            </a:r>
            <a:r>
              <a:rPr lang="ar-SA" sz="2400" dirty="0"/>
              <a:t>الشركات على الامتثال للوائح الحكومية وتقليل استخدام المواد الخام وتوليد النفايات وتحسين صورتها لدى العملاء والمجتمع بشكل عام.</a:t>
            </a:r>
            <a:endParaRPr lang="fr-FR" sz="2400" dirty="0"/>
          </a:p>
          <a:p>
            <a:pPr algn="r" rtl="1"/>
            <a:endParaRPr lang="ar-DZ" dirty="0">
              <a:cs typeface="+mj-cs"/>
            </a:endParaRPr>
          </a:p>
          <a:p>
            <a:pPr algn="r" rtl="1"/>
            <a:endParaRPr lang="ar-DZ" dirty="0" smtClean="0">
              <a:cs typeface="+mj-cs"/>
            </a:endParaRPr>
          </a:p>
          <a:p>
            <a:pPr algn="r" rtl="1"/>
            <a:endParaRPr lang="ar-DZ" dirty="0">
              <a:cs typeface="+mj-cs"/>
            </a:endParaRPr>
          </a:p>
        </p:txBody>
      </p:sp>
    </p:spTree>
    <p:extLst>
      <p:ext uri="{BB962C8B-B14F-4D97-AF65-F5344CB8AC3E}">
        <p14:creationId xmlns:p14="http://schemas.microsoft.com/office/powerpoint/2010/main" val="13989508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79512" y="-164554"/>
            <a:ext cx="8928992" cy="5632311"/>
          </a:xfrm>
          <a:prstGeom prst="rect">
            <a:avLst/>
          </a:prstGeom>
          <a:solidFill>
            <a:schemeClr val="bg2"/>
          </a:solidFill>
        </p:spPr>
        <p:txBody>
          <a:bodyPr wrap="square" rtlCol="1">
            <a:spAutoFit/>
          </a:bodyPr>
          <a:lstStyle/>
          <a:p>
            <a:pPr algn="r" rtl="1"/>
            <a:r>
              <a:rPr lang="ar-SA" sz="2400" b="1" dirty="0"/>
              <a:t>ثالثا: أبعاد اللوجستيات العكسية الخضراء:</a:t>
            </a:r>
            <a:endParaRPr lang="fr-FR" sz="2400" dirty="0"/>
          </a:p>
          <a:p>
            <a:pPr algn="r" rtl="1"/>
            <a:r>
              <a:rPr lang="ar-SA" sz="2400" dirty="0"/>
              <a:t>تتعدد أبعاد اللوجستيات العكسية الخضراء  ويمكن اعتماد الابعاد التالية:</a:t>
            </a:r>
            <a:endParaRPr lang="fr-FR" sz="2400" dirty="0"/>
          </a:p>
          <a:p>
            <a:pPr marL="457200" lvl="0" indent="-457200" algn="r" rtl="1">
              <a:buFont typeface="+mj-lt"/>
              <a:buAutoNum type="arabicParenR"/>
            </a:pPr>
            <a:r>
              <a:rPr lang="ar-SA" sz="2400" dirty="0"/>
              <a:t>حيازة المنتج:</a:t>
            </a:r>
            <a:endParaRPr lang="fr-FR" sz="2400" dirty="0"/>
          </a:p>
          <a:p>
            <a:pPr marL="457200" lvl="0" indent="-457200" algn="r" rtl="1">
              <a:buFont typeface="+mj-lt"/>
              <a:buAutoNum type="arabicParenR"/>
            </a:pPr>
            <a:r>
              <a:rPr lang="ar-SA" sz="2400" dirty="0"/>
              <a:t>الفحص والفرز:</a:t>
            </a:r>
            <a:endParaRPr lang="fr-FR" sz="2400" dirty="0"/>
          </a:p>
          <a:p>
            <a:pPr marL="457200" lvl="0" indent="-457200" algn="r" rtl="1">
              <a:buFont typeface="+mj-lt"/>
              <a:buAutoNum type="arabicParenR"/>
            </a:pPr>
            <a:r>
              <a:rPr lang="ar-SA" sz="2400" dirty="0"/>
              <a:t>اعادة التدوير</a:t>
            </a:r>
            <a:endParaRPr lang="fr-FR" sz="2400" dirty="0"/>
          </a:p>
          <a:p>
            <a:pPr marL="457200" lvl="0" indent="-457200" algn="r" rtl="1">
              <a:buFont typeface="+mj-lt"/>
              <a:buAutoNum type="arabicParenR"/>
            </a:pPr>
            <a:r>
              <a:rPr lang="ar-SA" sz="2400" dirty="0"/>
              <a:t>اعادة التوزيع والبيع</a:t>
            </a:r>
            <a:endParaRPr lang="fr-FR" sz="2400" dirty="0"/>
          </a:p>
          <a:p>
            <a:pPr marL="457200" lvl="0" indent="-457200" algn="r" rtl="1">
              <a:buFont typeface="+mj-lt"/>
              <a:buAutoNum type="arabicParenR"/>
            </a:pPr>
            <a:r>
              <a:rPr lang="ar-SA" sz="2400" dirty="0"/>
              <a:t>التخلص  السليم من النفايات.</a:t>
            </a:r>
            <a:endParaRPr lang="fr-FR" sz="2400" dirty="0"/>
          </a:p>
          <a:p>
            <a:pPr marL="457200" indent="-457200" algn="r" rtl="1">
              <a:buFont typeface="+mj-lt"/>
              <a:buAutoNum type="arabicParenR"/>
            </a:pPr>
            <a:r>
              <a:rPr lang="ar-SA" sz="2400" dirty="0"/>
              <a:t>الهندسة </a:t>
            </a:r>
            <a:r>
              <a:rPr lang="ar-SA" sz="2400" dirty="0" smtClean="0"/>
              <a:t>المعكوسة</a:t>
            </a:r>
            <a:r>
              <a:rPr lang="ar-DZ" sz="2400" dirty="0" smtClean="0"/>
              <a:t>: وتعني </a:t>
            </a:r>
            <a:r>
              <a:rPr lang="ar-SA" sz="2400" dirty="0"/>
              <a:t>تقييم إذا كان من الممكن تصميم المنتجات الحالية تصميما أفضل، بينما عرفها آخرون بأنها عملية استرجاع المنتوج من الزبون الأخير (المستهلك الأخير) لأغراض الحصول على القيمة أو للتخلص الصحيح.</a:t>
            </a:r>
            <a:endParaRPr lang="fr-FR" sz="2400" dirty="0"/>
          </a:p>
          <a:p>
            <a:pPr lvl="0" algn="r" rtl="1"/>
            <a:endParaRPr lang="ar-DZ" sz="2400" dirty="0" smtClean="0"/>
          </a:p>
          <a:p>
            <a:pPr algn="r" rtl="1"/>
            <a:endParaRPr lang="ar-DZ" sz="2400" dirty="0"/>
          </a:p>
          <a:p>
            <a:pPr algn="r" rtl="1"/>
            <a:endParaRPr lang="ar-DZ" sz="2400" dirty="0" smtClean="0"/>
          </a:p>
          <a:p>
            <a:pPr algn="r" rtl="1"/>
            <a:endParaRPr lang="ar-DZ" sz="2400" dirty="0"/>
          </a:p>
          <a:p>
            <a:pPr algn="r" rtl="1"/>
            <a:endParaRPr lang="fr-FR" sz="2400" dirty="0"/>
          </a:p>
        </p:txBody>
      </p:sp>
    </p:spTree>
    <p:extLst>
      <p:ext uri="{BB962C8B-B14F-4D97-AF65-F5344CB8AC3E}">
        <p14:creationId xmlns:p14="http://schemas.microsoft.com/office/powerpoint/2010/main" val="1481875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ract Management Consulting by slidesgo">
  <a:themeElements>
    <a:clrScheme name="Simple Light">
      <a:dk1>
        <a:srgbClr val="FFFFFF"/>
      </a:dk1>
      <a:lt1>
        <a:srgbClr val="181638"/>
      </a:lt1>
      <a:dk2>
        <a:srgbClr val="E7CDC2"/>
      </a:dk2>
      <a:lt2>
        <a:srgbClr val="FFFFFF"/>
      </a:lt2>
      <a:accent1>
        <a:srgbClr val="FFFFFF"/>
      </a:accent1>
      <a:accent2>
        <a:srgbClr val="FFFFFF"/>
      </a:accent2>
      <a:accent3>
        <a:srgbClr val="FFFFFF"/>
      </a:accent3>
      <a:accent4>
        <a:srgbClr val="FFFFFF"/>
      </a:accent4>
      <a:accent5>
        <a:srgbClr val="FFFFFF"/>
      </a:accent5>
      <a:accent6>
        <a:srgbClr val="FFFFFF"/>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4321</TotalTime>
  <Words>1402</Words>
  <Application>Microsoft Office PowerPoint</Application>
  <PresentationFormat>Affichage à l'écran (16:9)</PresentationFormat>
  <Paragraphs>136</Paragraphs>
  <Slides>12</Slides>
  <Notes>3</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12</vt:i4>
      </vt:variant>
    </vt:vector>
  </HeadingPairs>
  <TitlesOfParts>
    <vt:vector size="24" baseType="lpstr">
      <vt:lpstr>Arial</vt:lpstr>
      <vt:lpstr>Andalus</vt:lpstr>
      <vt:lpstr>Simplified Arabic</vt:lpstr>
      <vt:lpstr>Urbanist</vt:lpstr>
      <vt:lpstr>Roboto Condensed Light</vt:lpstr>
      <vt:lpstr>Times New Roman</vt:lpstr>
      <vt:lpstr>Wingdings</vt:lpstr>
      <vt:lpstr>Raleway</vt:lpstr>
      <vt:lpstr>Open Sans</vt:lpstr>
      <vt:lpstr>Albert Sans</vt:lpstr>
      <vt:lpstr>Calibri</vt:lpstr>
      <vt:lpstr>Contract Management Consulting by slidesgo</vt:lpstr>
      <vt:lpstr>جامعة محمد خيضر بسكرة  كلية العلوم الاقتصادية وعلوم التسيير قسم العلوم التجارية  السنة الثانية ماستر: اللوجيستيك وادارة سلسلة الامداد          مقياس سلاسل الامداد الخضراء و التنافسية</vt:lpstr>
      <vt:lpstr>تمهيد:</vt:lpstr>
      <vt:lpstr>أولا: ماهية اللوجستيات العكسية الخضراء</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خامسا: التوزيع و النقل الأخضر:  إن وصول المنتج إلى المستهلك أمر في غاية الأهمية حيث كلما كان التوزيع مرنا وسهلا كلما ساعد ذلك المؤسسة على التوسيع والانتشار والوصول إلى أكبر عدد من الزبائن؛ ويعرف التوزيع الأخضر بأنه عملية مراعاة الاعتبارات البيئية في تحريك المنتجات من المصدر إلى الزبون وتتمثل الاعتبارات البيئية في التوزيع في الحد من استهلاك الطاقة، الحد من الانبعاث لتخفيف ظاهرة الاحتباس الحراري. ترتبط وسائل النقل ارتباطا وثيقا بمصادر الطاقة المستخدمة في تحريكها، لذلك تساهم وسائل النقل في تلويث البيئة وخاصة الهواء وتظهر الحاجة إلى تطبيق ممارسات أقل تلويثا ألا وهي النقل الأخضر، ويعرف على أنه عملية مراعاة الاعتبارات البيئية في تحريك المنتجات من المصدر إلى العميل وتتمثل هذه الاعتبارات البيئية في النقل الأخضر في الحد من استهلاك الطاقة والحد من انبعاث الغاز والنفايات في إطار قدرة النظام البيئي لكوكب الأرض على استيعابها وأن تستخدم الموارد المتجددة لمعدلات إنتاجها مع التقليل من استخدام الأراضي وتوليد الضوضاء؛ ولتطوير عملية النقل الأخضر لابد من: تعزيز خيارات النقل الواعية بيئيا، استخدام الشاحنات البيئة. استخدام سيارات الديزل الحيوي،  العمل على تحسين عمليات النقل من خلال القيادة البيئية. اختيار الحجم الملائم لوسيلة النقل واستخدام النقل المشترك للمواد والحفظ الجيد للمنتجات عند التغليف، تقوية التحالف مع شركات التوزيع الأخضر.</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التصريح الجمركي المفصل و إجراءات الجمركة.</dc:title>
  <dc:creator>A_Ouassaf</dc:creator>
  <cp:lastModifiedBy>HP</cp:lastModifiedBy>
  <cp:revision>74</cp:revision>
  <dcterms:modified xsi:type="dcterms:W3CDTF">2024-12-27T07:35:18Z</dcterms:modified>
</cp:coreProperties>
</file>