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</p:sldMasterIdLst>
  <p:sldIdLst>
    <p:sldId id="256" r:id="rId3"/>
    <p:sldId id="261" r:id="rId4"/>
    <p:sldId id="281" r:id="rId5"/>
    <p:sldId id="316" r:id="rId6"/>
    <p:sldId id="317" r:id="rId7"/>
    <p:sldId id="318" r:id="rId8"/>
    <p:sldId id="282" r:id="rId9"/>
    <p:sldId id="284" r:id="rId10"/>
    <p:sldId id="314" r:id="rId11"/>
    <p:sldId id="286" r:id="rId12"/>
    <p:sldId id="315" r:id="rId13"/>
    <p:sldId id="334" r:id="rId14"/>
    <p:sldId id="319" r:id="rId15"/>
    <p:sldId id="320" r:id="rId16"/>
    <p:sldId id="338" r:id="rId17"/>
    <p:sldId id="335" r:id="rId18"/>
    <p:sldId id="336" r:id="rId19"/>
    <p:sldId id="329" r:id="rId20"/>
    <p:sldId id="330" r:id="rId21"/>
    <p:sldId id="331" r:id="rId22"/>
    <p:sldId id="332" r:id="rId23"/>
    <p:sldId id="326" r:id="rId24"/>
    <p:sldId id="333" r:id="rId25"/>
    <p:sldId id="322" r:id="rId26"/>
    <p:sldId id="327" r:id="rId27"/>
    <p:sldId id="324" r:id="rId28"/>
    <p:sldId id="337" r:id="rId29"/>
    <p:sldId id="321" r:id="rId30"/>
    <p:sldId id="283" r:id="rId31"/>
    <p:sldId id="285" r:id="rId32"/>
    <p:sldId id="311" r:id="rId33"/>
    <p:sldId id="287" r:id="rId34"/>
    <p:sldId id="313" r:id="rId35"/>
    <p:sldId id="289" r:id="rId36"/>
    <p:sldId id="292" r:id="rId37"/>
    <p:sldId id="293" r:id="rId38"/>
    <p:sldId id="280" r:id="rId39"/>
    <p:sldId id="290" r:id="rId40"/>
    <p:sldId id="294" r:id="rId41"/>
    <p:sldId id="295" r:id="rId42"/>
    <p:sldId id="296" r:id="rId43"/>
    <p:sldId id="288" r:id="rId44"/>
    <p:sldId id="297" r:id="rId45"/>
    <p:sldId id="305" r:id="rId46"/>
    <p:sldId id="306" r:id="rId47"/>
    <p:sldId id="309" r:id="rId48"/>
    <p:sldId id="310" r:id="rId49"/>
    <p:sldId id="308" r:id="rId50"/>
    <p:sldId id="307" r:id="rId51"/>
    <p:sldId id="303" r:id="rId52"/>
    <p:sldId id="312" r:id="rId53"/>
    <p:sldId id="304" r:id="rId54"/>
    <p:sldId id="301" r:id="rId55"/>
    <p:sldId id="298" r:id="rId56"/>
    <p:sldId id="299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ir Zeroual" initials="AZ" lastIdx="1" clrIdx="0">
    <p:extLst>
      <p:ext uri="{19B8F6BF-5375-455C-9EA6-DF929625EA0E}">
        <p15:presenceInfo xmlns:p15="http://schemas.microsoft.com/office/powerpoint/2012/main" userId="8140edf4416dfa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24" autoAdjust="0"/>
  </p:normalViewPr>
  <p:slideViewPr>
    <p:cSldViewPr>
      <p:cViewPr varScale="1">
        <p:scale>
          <a:sx n="60" d="100"/>
          <a:sy n="60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8D6C64-4E20-41DD-B377-311590C51615}" type="datetimeFigureOut">
              <a:rPr lang="fr-FR" smtClean="0"/>
              <a:pPr/>
              <a:t>24/11/2024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F0CD69E-9F81-4E2C-870E-F61479AA6AC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3850" y="2901736"/>
            <a:ext cx="8316416" cy="883721"/>
          </a:xfrm>
          <a:solidFill>
            <a:schemeClr val="bg1">
              <a:lumMod val="85000"/>
              <a:alpha val="18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4800" b="1" dirty="0">
                <a:solidFill>
                  <a:srgbClr val="FF0000"/>
                </a:solidFill>
              </a:rPr>
              <a:t>Cours: Technique  spectroscopie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5220072" y="3933056"/>
            <a:ext cx="35283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Par: Gaouaoui 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2BF1FA-F2B6-A925-2019-FB2D55A18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Méthodes de mesure :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92FE82-D2E9-9F74-09BC-F04B17B82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28800"/>
            <a:ext cx="8147248" cy="462560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fr-FR" sz="6300" b="1" dirty="0">
                <a:solidFill>
                  <a:srgbClr val="FF0000"/>
                </a:solidFill>
              </a:rPr>
              <a:t>Transmission</a:t>
            </a:r>
            <a:r>
              <a:rPr lang="fr-FR" sz="6300" dirty="0">
                <a:solidFill>
                  <a:srgbClr val="FF0000"/>
                </a:solidFill>
              </a:rPr>
              <a:t>:</a:t>
            </a:r>
            <a:r>
              <a:rPr lang="fr-FR" sz="6300" dirty="0"/>
              <a:t> le détecteur mesure la quantité de lumière transmise à travers l'échantillon.</a:t>
            </a:r>
          </a:p>
          <a:p>
            <a:pPr algn="just"/>
            <a:endParaRPr lang="fr-FR" sz="6300" dirty="0"/>
          </a:p>
          <a:p>
            <a:pPr algn="just"/>
            <a:r>
              <a:rPr lang="fr-FR" sz="6300" b="1" dirty="0">
                <a:solidFill>
                  <a:srgbClr val="FF0000"/>
                </a:solidFill>
              </a:rPr>
              <a:t>Réflexion</a:t>
            </a:r>
            <a:r>
              <a:rPr lang="fr-FR" sz="6300" dirty="0">
                <a:solidFill>
                  <a:srgbClr val="FF0000"/>
                </a:solidFill>
              </a:rPr>
              <a:t>: </a:t>
            </a:r>
            <a:r>
              <a:rPr lang="fr-FR" sz="6300" dirty="0"/>
              <a:t>La lumière est réfléchie à partir de la surface de l'échantillon et l'intensité réfléchie est mesurée. Cette méthode est utile pour l'analyse de films ou de couches minces, ainsi que pour l’analyse des surfaces.</a:t>
            </a:r>
          </a:p>
          <a:p>
            <a:pPr algn="just"/>
            <a:endParaRPr lang="fr-FR" sz="6300" dirty="0"/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02582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989F3C-675D-E852-DC23-C11D354DC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25609"/>
          </a:xfrm>
        </p:spPr>
        <p:txBody>
          <a:bodyPr/>
          <a:lstStyle/>
          <a:p>
            <a:pPr marL="118872" indent="0">
              <a:buNone/>
            </a:pPr>
            <a:r>
              <a:rPr lang="fr-FR" sz="3200" b="1" dirty="0">
                <a:solidFill>
                  <a:srgbClr val="FF0000"/>
                </a:solidFill>
              </a:rPr>
              <a:t>Atténuation total de réflexion (ATR)</a:t>
            </a:r>
            <a:r>
              <a:rPr lang="fr-FR" sz="3200" dirty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fr-FR" sz="3000" dirty="0"/>
              <a:t>Une méthode très courante en laboratoire, permettant </a:t>
            </a:r>
            <a:r>
              <a:rPr lang="fr-FR" sz="3000" b="1" dirty="0"/>
              <a:t>d’analyser</a:t>
            </a:r>
            <a:r>
              <a:rPr lang="fr-FR" sz="3000" dirty="0"/>
              <a:t> des échantillons </a:t>
            </a:r>
            <a:r>
              <a:rPr lang="fr-FR" sz="3000" b="1" dirty="0"/>
              <a:t>solides ou liquides </a:t>
            </a:r>
            <a:r>
              <a:rPr lang="fr-FR" sz="3000" dirty="0"/>
              <a:t>directement sans préparation préalable.</a:t>
            </a:r>
          </a:p>
          <a:p>
            <a:pPr marL="118872" indent="0" algn="just">
              <a:buNone/>
            </a:pPr>
            <a:endParaRPr lang="fr-FR" sz="3000" dirty="0"/>
          </a:p>
          <a:p>
            <a:pPr algn="just"/>
            <a:r>
              <a:rPr lang="fr-FR" sz="3000" dirty="0"/>
              <a:t> L'échantillon est placé contre un cristal ATR, et l’analyse est effectuée par réflexion de la lumière IR à la surface du cristal.</a:t>
            </a:r>
          </a:p>
          <a:p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AC6EA35-562F-1052-170B-EC7FE3E64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fr-FR" b="1" dirty="0"/>
              <a:t>Méthodes de mesure :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4053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9ABA0B-6703-8C31-BBFF-1C24952E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Principe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9E7F20-5490-7424-420A-2A7071EB7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6256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La spectrométrie IR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repose sur le fait que les liaisons chimiques dans une molécule vibrent à des fréquences spécifiques, et que chaque type de liaison </a:t>
            </a:r>
            <a:r>
              <a:rPr lang="fr-FR" b="1" dirty="0"/>
              <a:t>(par exemple, C-H, O-H, C=O, etc.) </a:t>
            </a:r>
            <a:r>
              <a:rPr lang="fr-FR" dirty="0"/>
              <a:t>absorbe la lumière infrarouge à une fréquence qui lui est propre.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Lorsque la molécule est exposée à de la lumière IR, certaines fréquences sont absorbées par les vibrations des liaisons chimiques. Ces fréquences d'absorption correspondent à des </a:t>
            </a:r>
            <a:r>
              <a:rPr lang="fr-FR" b="1" dirty="0"/>
              <a:t>bandes d'absorption</a:t>
            </a:r>
            <a:r>
              <a:rPr lang="fr-FR" dirty="0"/>
              <a:t> sur le spectre IR.</a:t>
            </a:r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0021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32EA02-7755-A25C-30CD-4E47626A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fr-FR" dirty="0"/>
              <a:t>Étapes de mesure en spectrométrie IR 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65805-4CF6-434B-862E-E60582ECC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 algn="just">
              <a:buNone/>
            </a:pPr>
            <a:r>
              <a:rPr lang="fr-FR" sz="3300" b="1" dirty="0">
                <a:solidFill>
                  <a:srgbClr val="FF0000"/>
                </a:solidFill>
              </a:rPr>
              <a:t>1. Préparation de l'échantillon:</a:t>
            </a:r>
            <a:r>
              <a:rPr lang="fr-FR" sz="3300" dirty="0">
                <a:solidFill>
                  <a:srgbClr val="FF0000"/>
                </a:solidFill>
              </a:rPr>
              <a:t> </a:t>
            </a:r>
            <a:r>
              <a:rPr lang="fr-FR" sz="3300" dirty="0"/>
              <a:t>L'échantillon peut être solide, liquide ou gazeux. Selon l'état, il peut être placé directement dans un porte-échantillon, dans une cellule spéciale ou sur une surface réfléchissante.</a:t>
            </a:r>
          </a:p>
          <a:p>
            <a:pPr algn="just">
              <a:buFont typeface="+mj-lt"/>
              <a:buAutoNum type="arabicPeriod"/>
            </a:pPr>
            <a:endParaRPr lang="fr-FR" sz="3300" dirty="0"/>
          </a:p>
          <a:p>
            <a:pPr marL="118872" indent="0" algn="just">
              <a:buNone/>
            </a:pPr>
            <a:r>
              <a:rPr lang="fr-FR" sz="3300" b="1" dirty="0">
                <a:solidFill>
                  <a:srgbClr val="FF0000"/>
                </a:solidFill>
              </a:rPr>
              <a:t>2. Exposition à la lumière infrarouge:</a:t>
            </a:r>
            <a:r>
              <a:rPr lang="fr-FR" sz="3300" dirty="0">
                <a:solidFill>
                  <a:srgbClr val="FF0000"/>
                </a:solidFill>
              </a:rPr>
              <a:t> </a:t>
            </a:r>
            <a:r>
              <a:rPr lang="fr-FR" sz="3300" dirty="0"/>
              <a:t>L'échantillon est exposé à un faisceau de lumière infrarouge. L'énergie infrarouge est absorbée par les molécules de l'échantillon, et cette absorption dépend des groupes fonctionnels présents.</a:t>
            </a:r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9250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0C8345-52C0-87BF-C4FA-8678FA00B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 algn="just">
              <a:buNone/>
            </a:pPr>
            <a:r>
              <a:rPr lang="fr-FR" sz="3000" b="1" dirty="0">
                <a:solidFill>
                  <a:srgbClr val="FF0000"/>
                </a:solidFill>
              </a:rPr>
              <a:t>3. Enregistrement du spectre</a:t>
            </a:r>
            <a:r>
              <a:rPr lang="fr-FR" sz="3000" dirty="0">
                <a:solidFill>
                  <a:srgbClr val="FF0000"/>
                </a:solidFill>
              </a:rPr>
              <a:t>: </a:t>
            </a:r>
            <a:r>
              <a:rPr lang="fr-FR" sz="3000" dirty="0"/>
              <a:t>Le détecteur mesure l'intensité de la lumière qui passe à travers l'échantillon, produisant un spectre qui montre l'absorption en fonction de la longueur d'onde (ou du </a:t>
            </a:r>
            <a:r>
              <a:rPr lang="fr-FR" sz="3000" b="1" dirty="0"/>
              <a:t>nombre d'ondes</a:t>
            </a:r>
            <a:r>
              <a:rPr lang="fr-FR" sz="3000" dirty="0"/>
              <a:t>, exprimé en cm⁻¹).</a:t>
            </a:r>
          </a:p>
          <a:p>
            <a:pPr algn="just">
              <a:buFont typeface="+mj-lt"/>
              <a:buAutoNum type="arabicPeriod"/>
            </a:pPr>
            <a:endParaRPr lang="fr-FR" sz="3000" dirty="0"/>
          </a:p>
          <a:p>
            <a:pPr marL="118872" indent="0" algn="just">
              <a:buNone/>
            </a:pPr>
            <a:r>
              <a:rPr lang="fr-FR" sz="3000" b="1" dirty="0"/>
              <a:t>4</a:t>
            </a:r>
            <a:r>
              <a:rPr lang="fr-FR" sz="3000" b="1" dirty="0">
                <a:solidFill>
                  <a:srgbClr val="FF0000"/>
                </a:solidFill>
              </a:rPr>
              <a:t>. Analyse du spectre</a:t>
            </a:r>
            <a:r>
              <a:rPr lang="fr-FR" sz="3000" dirty="0">
                <a:solidFill>
                  <a:srgbClr val="FF0000"/>
                </a:solidFill>
              </a:rPr>
              <a:t>: </a:t>
            </a:r>
            <a:r>
              <a:rPr lang="fr-FR" sz="3000" dirty="0"/>
              <a:t>Le spectre obtenu montre des </a:t>
            </a:r>
            <a:r>
              <a:rPr lang="fr-FR" sz="3000" b="1" dirty="0"/>
              <a:t>pics </a:t>
            </a:r>
            <a:r>
              <a:rPr lang="fr-FR" sz="3000" dirty="0"/>
              <a:t>correspondant à </a:t>
            </a:r>
            <a:r>
              <a:rPr lang="fr-FR" sz="3000" b="1" dirty="0"/>
              <a:t>l'absorption </a:t>
            </a:r>
            <a:r>
              <a:rPr lang="fr-FR" sz="3000" dirty="0"/>
              <a:t>de la lumière par les différentes </a:t>
            </a:r>
            <a:r>
              <a:rPr lang="fr-FR" sz="3000" b="1" dirty="0"/>
              <a:t>liaisons chimiques</a:t>
            </a:r>
            <a:r>
              <a:rPr lang="fr-FR" sz="3000" dirty="0"/>
              <a:t> présentes dans l'échantillon. Ces pics permettent de déterminer les groupes fonctionnels et d'identifier les composants chimiques de l'échantillon.</a:t>
            </a:r>
          </a:p>
          <a:p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02AA95C-75E1-F015-4FB3-EDE5A146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6632"/>
            <a:ext cx="8686800" cy="1252728"/>
          </a:xfrm>
        </p:spPr>
        <p:txBody>
          <a:bodyPr>
            <a:normAutofit fontScale="90000"/>
          </a:bodyPr>
          <a:lstStyle/>
          <a:p>
            <a:r>
              <a:rPr lang="fr-FR" dirty="0"/>
              <a:t>Étapes de mesure en spectrométrie IR 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137378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D66C032-DFD0-6707-1787-2FB703E93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40" y="4822"/>
            <a:ext cx="9150440" cy="685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74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F86D4-43C8-ABBE-A27B-9CF510AF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200" dirty="0"/>
              <a:t>Le spectre IR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D6BABE-CD0A-4E8E-C67E-7CED2006F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FR" dirty="0"/>
              <a:t>Le </a:t>
            </a:r>
            <a:r>
              <a:rPr lang="fr-FR" b="1" dirty="0"/>
              <a:t>spectre IR</a:t>
            </a:r>
            <a:r>
              <a:rPr lang="fr-FR" dirty="0"/>
              <a:t> (infrarouge) est un graphique qui représente </a:t>
            </a:r>
            <a:r>
              <a:rPr lang="fr-FR" dirty="0">
                <a:solidFill>
                  <a:srgbClr val="FF0000"/>
                </a:solidFill>
              </a:rPr>
              <a:t>la </a:t>
            </a:r>
            <a:r>
              <a:rPr lang="fr-FR" b="1" dirty="0">
                <a:solidFill>
                  <a:srgbClr val="FF0000"/>
                </a:solidFill>
              </a:rPr>
              <a:t>transmittance</a:t>
            </a:r>
            <a:r>
              <a:rPr lang="fr-FR" dirty="0"/>
              <a:t> de la lumière infrarouge par un échantillon </a:t>
            </a:r>
            <a:r>
              <a:rPr lang="fr-FR" b="1" dirty="0">
                <a:solidFill>
                  <a:srgbClr val="FF0000"/>
                </a:solidFill>
              </a:rPr>
              <a:t>en fonction du nombre d'onde</a:t>
            </a:r>
            <a:r>
              <a:rPr lang="fr-FR" dirty="0"/>
              <a:t> (exprimé en cm⁻¹). 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Le </a:t>
            </a:r>
            <a:r>
              <a:rPr lang="fr-FR" b="1" dirty="0"/>
              <a:t>nombre d'onde</a:t>
            </a:r>
            <a:r>
              <a:rPr lang="fr-FR" dirty="0"/>
              <a:t> correspond à </a:t>
            </a:r>
            <a:r>
              <a:rPr lang="fr-FR" b="1" dirty="0"/>
              <a:t>l'inverse de la longueur d'onde </a:t>
            </a:r>
            <a:r>
              <a:rPr lang="fr-FR" dirty="0"/>
              <a:t>et est une mesure de la fréquence des radiations infrarouges. Il est utilisé dans les spectres IR pour indiquer l'énergie de vibration des liaisons chimiques.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2940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2B6E2-0638-3807-932E-2979AE2A1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Le spectre IR </a:t>
            </a:r>
            <a:endParaRPr lang="ar-DZ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F3E9AB-D0EE-757A-DEB1-472AA722C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/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La transmittance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/>
              <a:t>C'est la proportion de lumière infrarouge qui traverse l'échantillon sans être absorbée. </a:t>
            </a:r>
          </a:p>
          <a:p>
            <a:pPr marL="118872" indent="0" algn="just">
              <a:buNone/>
            </a:pPr>
            <a:endParaRPr lang="fr-FR" dirty="0"/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La transmittance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/>
              <a:t>c’est le rapport entre l’intensité de la lumière transmis et l’intensité incidente. Elle est exprimé en </a:t>
            </a:r>
            <a:r>
              <a:rPr lang="fr-FR" b="1" dirty="0"/>
              <a:t>pourcentage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85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3FDA2-A8A3-AC5E-0620-9AF376F5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52728"/>
          </a:xfrm>
        </p:spPr>
        <p:txBody>
          <a:bodyPr>
            <a:normAutofit/>
          </a:bodyPr>
          <a:lstStyle/>
          <a:p>
            <a:r>
              <a:rPr lang="fr-FR" sz="4000" dirty="0"/>
              <a:t>Analyse du spectre</a:t>
            </a:r>
            <a:endParaRPr lang="ar-DZ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C1DE40-C762-7CCF-CCDD-1544B137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003232" cy="4625609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fr-FR" sz="3000" b="1" dirty="0">
                <a:solidFill>
                  <a:srgbClr val="FF0000"/>
                </a:solidFill>
              </a:rPr>
              <a:t>Les baisses localisées de la transmittance </a:t>
            </a:r>
            <a:r>
              <a:rPr lang="fr-FR" sz="3000" dirty="0"/>
              <a:t>correspondent donc à </a:t>
            </a:r>
            <a:r>
              <a:rPr lang="fr-FR" sz="3000" b="1" dirty="0"/>
              <a:t>l’absorption des liaisons chimiques.</a:t>
            </a:r>
          </a:p>
          <a:p>
            <a:pPr algn="just">
              <a:spcAft>
                <a:spcPts val="1800"/>
              </a:spcAft>
            </a:pPr>
            <a:r>
              <a:rPr lang="fr-FR" sz="3000" dirty="0"/>
              <a:t>Ces </a:t>
            </a:r>
            <a:r>
              <a:rPr lang="fr-FR" sz="3000" b="1" dirty="0"/>
              <a:t>baisses</a:t>
            </a:r>
            <a:r>
              <a:rPr lang="fr-FR" sz="3000" dirty="0"/>
              <a:t> sont </a:t>
            </a:r>
            <a:r>
              <a:rPr lang="fr-FR" sz="3000" b="1" dirty="0"/>
              <a:t>nommées</a:t>
            </a:r>
            <a:r>
              <a:rPr lang="fr-FR" sz="3000" dirty="0"/>
              <a:t> </a:t>
            </a:r>
            <a:r>
              <a:rPr lang="fr-FR" sz="3000" b="1" dirty="0">
                <a:solidFill>
                  <a:srgbClr val="FF0000"/>
                </a:solidFill>
              </a:rPr>
              <a:t>bandes d’absorption.</a:t>
            </a:r>
          </a:p>
          <a:p>
            <a:pPr algn="just">
              <a:spcAft>
                <a:spcPts val="1800"/>
              </a:spcAft>
            </a:pPr>
            <a:r>
              <a:rPr lang="fr-FR" sz="3000" b="1" dirty="0"/>
              <a:t>Les tables des bandes d'absorption IR</a:t>
            </a:r>
            <a:r>
              <a:rPr lang="fr-FR" sz="3000" dirty="0"/>
              <a:t> sont des outils essentiels pour </a:t>
            </a:r>
            <a:r>
              <a:rPr lang="fr-FR" sz="3000" b="1" dirty="0"/>
              <a:t>interpréter un spectre IR </a:t>
            </a:r>
            <a:r>
              <a:rPr lang="fr-FR" sz="3000" dirty="0"/>
              <a:t>et </a:t>
            </a:r>
            <a:r>
              <a:rPr lang="fr-FR" sz="3000" b="1" dirty="0"/>
              <a:t>identifier</a:t>
            </a:r>
            <a:r>
              <a:rPr lang="fr-FR" sz="3000" dirty="0"/>
              <a:t> la présence de </a:t>
            </a:r>
            <a:r>
              <a:rPr lang="fr-FR" sz="3000" b="1" dirty="0"/>
              <a:t>groupes fonctionnels </a:t>
            </a:r>
            <a:r>
              <a:rPr lang="fr-FR" sz="3000" dirty="0"/>
              <a:t>dans un composé inconnu.</a:t>
            </a:r>
            <a:endParaRPr lang="ar-DZ" sz="3000" dirty="0"/>
          </a:p>
        </p:txBody>
      </p:sp>
    </p:spTree>
    <p:extLst>
      <p:ext uri="{BB962C8B-B14F-4D97-AF65-F5344CB8AC3E}">
        <p14:creationId xmlns:p14="http://schemas.microsoft.com/office/powerpoint/2010/main" val="246293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689A93-E6DE-709C-4222-F3EF8422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Table des bandes d'absorption 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E3624C-9194-5658-E874-19A007F4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075240" cy="4625609"/>
          </a:xfrm>
        </p:spPr>
        <p:txBody>
          <a:bodyPr>
            <a:noAutofit/>
          </a:bodyPr>
          <a:lstStyle/>
          <a:p>
            <a:pPr algn="just"/>
            <a:r>
              <a:rPr lang="fr-FR" sz="2800" dirty="0">
                <a:solidFill>
                  <a:srgbClr val="FF0000"/>
                </a:solidFill>
              </a:rPr>
              <a:t>Une </a:t>
            </a:r>
            <a:r>
              <a:rPr lang="fr-FR" sz="2800" b="1" dirty="0">
                <a:solidFill>
                  <a:srgbClr val="FF0000"/>
                </a:solidFill>
              </a:rPr>
              <a:t>table des bandes d'absorption en spectroscopie infrarouge (IR)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/>
              <a:t>est un tableau de référence qui répertorie les différentes longueurs d'onde ou fréquences spécifiques auxquelles les molécules absorbent la lumière infrarouge. </a:t>
            </a:r>
          </a:p>
          <a:p>
            <a:pPr algn="just"/>
            <a:endParaRPr lang="fr-FR" sz="2800" dirty="0"/>
          </a:p>
          <a:p>
            <a:pPr algn="just"/>
            <a:r>
              <a:rPr lang="fr-FR" sz="2800" dirty="0"/>
              <a:t>Ces tables sont utilisées pour </a:t>
            </a:r>
            <a:r>
              <a:rPr lang="fr-FR" sz="2800" b="1" dirty="0"/>
              <a:t>identifier les groupes fonctionnels</a:t>
            </a:r>
            <a:r>
              <a:rPr lang="fr-FR" sz="2800" dirty="0"/>
              <a:t> et </a:t>
            </a:r>
            <a:r>
              <a:rPr lang="fr-FR" sz="2800" b="1" dirty="0"/>
              <a:t>les structures chimiques </a:t>
            </a:r>
            <a:r>
              <a:rPr lang="fr-FR" sz="2800" dirty="0"/>
              <a:t>des composés en fonction des </a:t>
            </a:r>
            <a:r>
              <a:rPr lang="fr-FR" sz="2800" b="1" dirty="0"/>
              <a:t>bandes d'absorption </a:t>
            </a:r>
            <a:r>
              <a:rPr lang="fr-FR" sz="2800" dirty="0"/>
              <a:t>observées dans un spectre IR.</a:t>
            </a:r>
            <a:endParaRPr lang="ar-DZ" sz="2800" dirty="0"/>
          </a:p>
        </p:txBody>
      </p:sp>
    </p:spTree>
    <p:extLst>
      <p:ext uri="{BB962C8B-B14F-4D97-AF65-F5344CB8AC3E}">
        <p14:creationId xmlns:p14="http://schemas.microsoft.com/office/powerpoint/2010/main" val="54186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spectrophotométrie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5191"/>
            <a:ext cx="8003232" cy="4625609"/>
          </a:xfrm>
        </p:spPr>
        <p:txBody>
          <a:bodyPr>
            <a:normAutofit/>
          </a:bodyPr>
          <a:lstStyle/>
          <a:p>
            <a:pPr marL="118872" indent="0" algn="just">
              <a:spcAft>
                <a:spcPts val="1200"/>
              </a:spcAft>
              <a:buNone/>
            </a:pPr>
            <a:r>
              <a:rPr lang="fr-FR" sz="3600" dirty="0">
                <a:solidFill>
                  <a:srgbClr val="FF0000"/>
                </a:solidFill>
              </a:rPr>
              <a:t>Définition:</a:t>
            </a:r>
          </a:p>
          <a:p>
            <a:pPr marL="118872" indent="0" algn="just">
              <a:buNone/>
            </a:pPr>
            <a:r>
              <a:rPr lang="fr-FR" dirty="0"/>
              <a:t>Techniques d’analyse structurale et quantitative basées sur l’étude du spectre de rayonnement (émission, absorption ou fluorescence) des molécules.</a:t>
            </a:r>
            <a:r>
              <a:rPr lang="fr-FR" dirty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3DF29-8AC3-C687-A775-407AECE1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 des bandes d'absorption IR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2114F9-B01D-AC40-BBB7-34DBAC04A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85000" lnSpcReduction="10000"/>
          </a:bodyPr>
          <a:lstStyle/>
          <a:p>
            <a:pPr marL="118872" indent="0" algn="just">
              <a:spcAft>
                <a:spcPts val="1200"/>
              </a:spcAft>
              <a:buNone/>
            </a:pPr>
            <a:r>
              <a:rPr lang="fr-FR" b="1" dirty="0"/>
              <a:t>Structure d'une table des bandes d'absorption IR:</a:t>
            </a:r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Fréquences ou nombres d'ondes (cm⁻¹): </a:t>
            </a:r>
            <a:r>
              <a:rPr lang="fr-FR" dirty="0"/>
              <a:t>Les valeurs de fréquence correspondent aux pics d'absorption dans le spectre IR, exprimées en nombre d'ondes, qui est l'inverse de la longueur d'onde. Elles sont généralement exprimées en cm⁻¹.</a:t>
            </a:r>
          </a:p>
          <a:p>
            <a:pPr marL="118872" indent="0" algn="just">
              <a:buNone/>
            </a:pPr>
            <a:endParaRPr lang="fr-FR" dirty="0"/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Groupes fonctionnels: </a:t>
            </a:r>
            <a:r>
              <a:rPr lang="fr-FR" dirty="0"/>
              <a:t>La table associe des plages de nombres d'ondes spécifiques à des groupes fonctionnels (par exemple, les liaisons C-H, O-H, N-H, C=O, etc.).</a:t>
            </a:r>
          </a:p>
        </p:txBody>
      </p:sp>
    </p:spTree>
    <p:extLst>
      <p:ext uri="{BB962C8B-B14F-4D97-AF65-F5344CB8AC3E}">
        <p14:creationId xmlns:p14="http://schemas.microsoft.com/office/powerpoint/2010/main" val="333738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5315E-70BC-71AC-0961-CA4DF378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Table des bandes d'absorption IR</a:t>
            </a:r>
            <a:endParaRPr lang="ar-DZ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22CF5D-2FBA-7BD9-021F-8E7BEAE3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003232" cy="4625609"/>
          </a:xfrm>
        </p:spPr>
        <p:txBody>
          <a:bodyPr/>
          <a:lstStyle/>
          <a:p>
            <a:pPr algn="just"/>
            <a:r>
              <a:rPr lang="fr-FR" sz="3000" b="1" dirty="0">
                <a:solidFill>
                  <a:srgbClr val="FF0000"/>
                </a:solidFill>
              </a:rPr>
              <a:t>Type de vibration: </a:t>
            </a:r>
            <a:r>
              <a:rPr lang="fr-FR" sz="3000" dirty="0"/>
              <a:t>Les vibrations des liaisons chimiques sont indiquées (par exemple, vibrations de stretching ou de </a:t>
            </a:r>
            <a:r>
              <a:rPr lang="fr-FR" sz="3000" dirty="0" err="1"/>
              <a:t>bending</a:t>
            </a:r>
            <a:r>
              <a:rPr lang="fr-FR" sz="3000" dirty="0"/>
              <a:t>).</a:t>
            </a:r>
          </a:p>
          <a:p>
            <a:pPr algn="just"/>
            <a:endParaRPr lang="fr-FR" sz="3000" dirty="0"/>
          </a:p>
          <a:p>
            <a:pPr algn="just"/>
            <a:r>
              <a:rPr lang="fr-FR" sz="3000" b="1" dirty="0">
                <a:solidFill>
                  <a:srgbClr val="FF0000"/>
                </a:solidFill>
              </a:rPr>
              <a:t>Intensité:</a:t>
            </a:r>
            <a:r>
              <a:rPr lang="fr-FR" sz="3000" dirty="0"/>
              <a:t> L'intensité de l'absorption est indiquée, ce qui permet de savoir si l'absorption est forte, moyenne ou faible.</a:t>
            </a:r>
            <a:endParaRPr lang="ar-DZ" sz="3000" dirty="0"/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577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CBA3F6-BDF9-71A1-A1AA-DED7328C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Table des bandes d'absorption IR</a:t>
            </a:r>
            <a:endParaRPr lang="ar-DZ" sz="4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67E3282-B320-5A29-E6D6-BE1325080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8176"/>
            <a:ext cx="9144000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BFB36F-47BA-C845-8142-D009E95FD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just">
              <a:spcAft>
                <a:spcPts val="1200"/>
              </a:spcAft>
              <a:buNone/>
            </a:pPr>
            <a:r>
              <a:rPr lang="fr-FR" b="1" dirty="0"/>
              <a:t>Exemple de groupes fonctionnels courants dans une table IR :</a:t>
            </a:r>
          </a:p>
          <a:p>
            <a:pPr algn="just"/>
            <a:r>
              <a:rPr lang="fr-FR" b="1" dirty="0"/>
              <a:t>O-H (alcool, phénol)</a:t>
            </a:r>
            <a:r>
              <a:rPr lang="fr-FR" dirty="0"/>
              <a:t> : 3200-3550 cm⁻¹</a:t>
            </a:r>
          </a:p>
          <a:p>
            <a:pPr algn="just"/>
            <a:r>
              <a:rPr lang="fr-FR" b="1" dirty="0"/>
              <a:t>C=O (cétone, aldéhyde)</a:t>
            </a:r>
            <a:r>
              <a:rPr lang="fr-FR" dirty="0"/>
              <a:t> : 1725 cm⁻¹</a:t>
            </a:r>
          </a:p>
          <a:p>
            <a:pPr algn="just"/>
            <a:r>
              <a:rPr lang="fr-FR" b="1" dirty="0"/>
              <a:t>C-H (alcanes, aromatiques)</a:t>
            </a:r>
            <a:r>
              <a:rPr lang="fr-FR" dirty="0"/>
              <a:t>: 2850-2960 cm⁻¹</a:t>
            </a:r>
          </a:p>
          <a:p>
            <a:pPr algn="just"/>
            <a:r>
              <a:rPr lang="fr-FR" b="1" dirty="0"/>
              <a:t>N-H (amines)</a:t>
            </a:r>
            <a:r>
              <a:rPr lang="fr-FR" dirty="0"/>
              <a:t> : 3300-3500 cm⁻¹</a:t>
            </a:r>
          </a:p>
          <a:p>
            <a:pPr algn="just"/>
            <a:r>
              <a:rPr lang="fr-FR" b="1" dirty="0"/>
              <a:t>C=C (alcènes)</a:t>
            </a:r>
            <a:r>
              <a:rPr lang="fr-FR" dirty="0"/>
              <a:t> : 1600 cm⁻¹</a:t>
            </a:r>
          </a:p>
          <a:p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DE86258-016C-6D16-1064-B6A74BD52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r>
              <a:rPr lang="fr-FR" sz="4000" dirty="0"/>
              <a:t>Table des bandes d'absorption IR</a:t>
            </a:r>
            <a:endParaRPr lang="ar-DZ" sz="4000" dirty="0"/>
          </a:p>
        </p:txBody>
      </p:sp>
    </p:spTree>
    <p:extLst>
      <p:ext uri="{BB962C8B-B14F-4D97-AF65-F5344CB8AC3E}">
        <p14:creationId xmlns:p14="http://schemas.microsoft.com/office/powerpoint/2010/main" val="364102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F9812-7410-DEEF-5000-A281812F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DZ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ECC6-0D00-AE1C-6FEC-FB4A68A43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5172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E917C48-6D6F-60AE-1F09-404C55CF4A49}"/>
              </a:ext>
            </a:extLst>
          </p:cNvPr>
          <p:cNvSpPr txBox="1"/>
          <p:nvPr/>
        </p:nvSpPr>
        <p:spPr>
          <a:xfrm>
            <a:off x="184684" y="5877272"/>
            <a:ext cx="885698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600" b="1" dirty="0">
                <a:solidFill>
                  <a:srgbClr val="FF0000"/>
                </a:solidFill>
              </a:rPr>
              <a:t>Spectre de la transmittance T en fonction du nombre d'onde </a:t>
            </a:r>
            <a:endParaRPr lang="ar-DZ" sz="2600" b="1" dirty="0">
              <a:solidFill>
                <a:srgbClr val="FF0000"/>
              </a:solidFill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4FAEFD5-F482-000C-8D3F-31FB2F31B76D}"/>
              </a:ext>
            </a:extLst>
          </p:cNvPr>
          <p:cNvCxnSpPr>
            <a:cxnSpLocks/>
          </p:cNvCxnSpPr>
          <p:nvPr/>
        </p:nvCxnSpPr>
        <p:spPr>
          <a:xfrm flipH="1">
            <a:off x="539552" y="4941168"/>
            <a:ext cx="814724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1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059103-B43E-AEF7-4313-5F83B57B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200" dirty="0"/>
              <a:t>Analyse des spectres Y</a:t>
            </a:r>
            <a:endParaRPr lang="ar-DZ" sz="4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25341C-E04F-D344-ABBB-FFBC6DE45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7859216" cy="4625609"/>
          </a:xfrm>
        </p:spPr>
        <p:txBody>
          <a:bodyPr>
            <a:normAutofit/>
          </a:bodyPr>
          <a:lstStyle/>
          <a:p>
            <a:pPr marL="118872" indent="0">
              <a:spcAft>
                <a:spcPts val="1200"/>
              </a:spcAft>
              <a:buNone/>
            </a:pPr>
            <a:r>
              <a:rPr lang="fr-FR" b="1" dirty="0">
                <a:solidFill>
                  <a:srgbClr val="FF0000"/>
                </a:solidFill>
              </a:rPr>
              <a:t>Spectre Y: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/>
              <a:t>bande large vers 3400 cm-1 : liaison OH lié  ( liaison hydrogène ) d'un alcool ;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/>
              <a:t>bande vers 1650 cm-1 : liaison C=C, vibration.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dirty="0"/>
              <a:t>Absence de la bande caractéristique de la vibration C=O vers 1700 cm-1.</a:t>
            </a:r>
          </a:p>
          <a:p>
            <a:pPr marL="118872" indent="0">
              <a:buNone/>
            </a:pPr>
            <a:endParaRPr lang="fr-FR" dirty="0"/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24796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9826CEA-29B1-07DE-A8EE-23FCDE7FF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62869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9CFE08E-8E04-6B5D-50C6-5E3D99EB2106}"/>
              </a:ext>
            </a:extLst>
          </p:cNvPr>
          <p:cNvSpPr txBox="1"/>
          <p:nvPr/>
        </p:nvSpPr>
        <p:spPr>
          <a:xfrm>
            <a:off x="143508" y="6165304"/>
            <a:ext cx="885698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600" b="1" dirty="0">
                <a:solidFill>
                  <a:srgbClr val="FF0000"/>
                </a:solidFill>
              </a:rPr>
              <a:t>Spectre de la transmittance T en fonction du nombre d'onde </a:t>
            </a:r>
            <a:endParaRPr lang="ar-DZ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4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2B3F91-25EF-214D-61B6-BC0087616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1772816"/>
            <a:ext cx="8574124" cy="4625609"/>
          </a:xfrm>
        </p:spPr>
        <p:txBody>
          <a:bodyPr/>
          <a:lstStyle/>
          <a:p>
            <a:pPr marL="118872" indent="0">
              <a:spcAft>
                <a:spcPts val="1200"/>
              </a:spcAft>
              <a:buNone/>
            </a:pPr>
            <a:r>
              <a:rPr lang="fr-FR" b="1" dirty="0">
                <a:solidFill>
                  <a:srgbClr val="FF0000"/>
                </a:solidFill>
              </a:rPr>
              <a:t>Spectre 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1ère bande : 3300-3500 cm-1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2ème bande : 3200 - 3400 cm-1  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1ère bande : 1550 - 1650 cm-1et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2ème bande : 650 -900 cm-1 ( amine primaire 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C=O, cétone, vers 1670 cm-1.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A8ACFBE-50AA-CF16-D5FB-973F1F7F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r>
              <a:rPr lang="fr-FR" sz="4200" dirty="0"/>
              <a:t>Analyse des spectres I</a:t>
            </a:r>
            <a:endParaRPr lang="ar-DZ" sz="4200" dirty="0"/>
          </a:p>
        </p:txBody>
      </p:sp>
    </p:spTree>
    <p:extLst>
      <p:ext uri="{BB962C8B-B14F-4D97-AF65-F5344CB8AC3E}">
        <p14:creationId xmlns:p14="http://schemas.microsoft.com/office/powerpoint/2010/main" val="814543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FE57086-BAC4-7ADA-29D3-6BAB1F87A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59735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F1B2F39-2242-DA3C-D063-FA3619A6B852}"/>
              </a:ext>
            </a:extLst>
          </p:cNvPr>
          <p:cNvSpPr txBox="1"/>
          <p:nvPr/>
        </p:nvSpPr>
        <p:spPr>
          <a:xfrm>
            <a:off x="0" y="6412686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 b="1" i="1" dirty="0">
                <a:solidFill>
                  <a:srgbClr val="FF0000"/>
                </a:solidFill>
                <a:effectLst/>
                <a:latin typeface="+mj-lt"/>
              </a:rPr>
              <a:t>Exemple : Les spectres IR de l'acide maléique et de l'anhydride maléique</a:t>
            </a:r>
            <a:r>
              <a:rPr lang="fr-FR" sz="2200" b="0" i="0" dirty="0">
                <a:solidFill>
                  <a:srgbClr val="FF0000"/>
                </a:solidFill>
                <a:effectLst/>
                <a:latin typeface="+mj-lt"/>
              </a:rPr>
              <a:t>.</a:t>
            </a:r>
            <a:endParaRPr lang="ar-DZ" sz="2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4176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5F623-A3A9-2C15-4F13-03F16ED6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Applications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64138A-A45F-7829-CC0B-8927C6C5D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Identification des groupes fonctionnels</a:t>
            </a:r>
            <a:r>
              <a:rPr lang="fr-FR" dirty="0">
                <a:solidFill>
                  <a:srgbClr val="FF0000"/>
                </a:solidFill>
              </a:rPr>
              <a:t>: </a:t>
            </a:r>
            <a:r>
              <a:rPr lang="fr-FR" dirty="0"/>
              <a:t>En fonction des pics présents dans </a:t>
            </a:r>
            <a:r>
              <a:rPr lang="fr-FR" b="1" dirty="0"/>
              <a:t>le spectre IR</a:t>
            </a:r>
            <a:r>
              <a:rPr lang="fr-FR" dirty="0"/>
              <a:t>, on peut identifier les types de liaisons chimiques et les groupes fonctionnels (alcool, amines, cétones, acides, etc.).</a:t>
            </a:r>
          </a:p>
          <a:p>
            <a:pPr algn="just"/>
            <a:endParaRPr lang="fr-FR" dirty="0"/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Analyse qualitative et quantitative</a:t>
            </a:r>
            <a:r>
              <a:rPr lang="fr-FR" dirty="0"/>
              <a:t>: Elle permet de déterminer la composition d’un échantillon, d’étudier des réactions chimiques, ou même de vérifier la pureté des substances.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85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730229-C48F-A3EF-1968-0033E6B43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003232" cy="4625609"/>
          </a:xfrm>
        </p:spPr>
        <p:txBody>
          <a:bodyPr>
            <a:normAutofit lnSpcReduction="10000"/>
          </a:bodyPr>
          <a:lstStyle/>
          <a:p>
            <a:pPr marL="118872" indent="0">
              <a:spcAft>
                <a:spcPts val="1200"/>
              </a:spcAft>
              <a:buNone/>
            </a:pPr>
            <a:r>
              <a:rPr lang="fr-FR" dirty="0"/>
              <a:t>Selon le rayonnement étudié on distingue:</a:t>
            </a:r>
          </a:p>
          <a:p>
            <a:pPr>
              <a:spcAft>
                <a:spcPts val="600"/>
              </a:spcAft>
            </a:pPr>
            <a:r>
              <a:rPr lang="fr-FR" sz="2800" dirty="0"/>
              <a:t>Résonnance Magnétique Nucléaire (RMN)</a:t>
            </a:r>
          </a:p>
          <a:p>
            <a:pPr>
              <a:spcAft>
                <a:spcPts val="600"/>
              </a:spcAft>
            </a:pPr>
            <a:r>
              <a:rPr lang="fr-FR" sz="2800" b="1" dirty="0">
                <a:solidFill>
                  <a:srgbClr val="FF0000"/>
                </a:solidFill>
              </a:rPr>
              <a:t>Spectroscopie Infrarouge.</a:t>
            </a:r>
          </a:p>
          <a:p>
            <a:pPr>
              <a:spcAft>
                <a:spcPts val="600"/>
              </a:spcAft>
            </a:pPr>
            <a:r>
              <a:rPr lang="fr-FR" sz="2800" dirty="0"/>
              <a:t>Fluorimétrie. </a:t>
            </a:r>
          </a:p>
          <a:p>
            <a:pPr>
              <a:spcAft>
                <a:spcPts val="600"/>
              </a:spcAft>
            </a:pPr>
            <a:r>
              <a:rPr lang="fr-FR" sz="2800" dirty="0"/>
              <a:t>Spectroscopie de masse.</a:t>
            </a:r>
          </a:p>
          <a:p>
            <a:pPr>
              <a:spcAft>
                <a:spcPts val="600"/>
              </a:spcAft>
            </a:pPr>
            <a:r>
              <a:rPr lang="fr-FR" sz="2800" dirty="0"/>
              <a:t>Photométrie de flamme.</a:t>
            </a:r>
          </a:p>
          <a:p>
            <a:pPr>
              <a:spcAft>
                <a:spcPts val="600"/>
              </a:spcAft>
            </a:pPr>
            <a:r>
              <a:rPr lang="fr-FR" sz="2800" dirty="0"/>
              <a:t>Emission Atomique.</a:t>
            </a:r>
          </a:p>
          <a:p>
            <a:pPr>
              <a:spcAft>
                <a:spcPts val="600"/>
              </a:spcAft>
            </a:pPr>
            <a:r>
              <a:rPr lang="fr-FR" sz="2800" b="1" dirty="0">
                <a:solidFill>
                  <a:srgbClr val="FF0000"/>
                </a:solidFill>
              </a:rPr>
              <a:t>Spectrométrie de masse.</a:t>
            </a:r>
          </a:p>
          <a:p>
            <a:pPr>
              <a:spcAft>
                <a:spcPts val="600"/>
              </a:spcAft>
            </a:pPr>
            <a:r>
              <a:rPr lang="fr-FR" sz="2800" b="1" dirty="0">
                <a:solidFill>
                  <a:srgbClr val="FF0000"/>
                </a:solidFill>
              </a:rPr>
              <a:t>Spectrophotométrie UV- Visible( colorimétrie).</a:t>
            </a:r>
          </a:p>
          <a:p>
            <a:pPr>
              <a:spcAft>
                <a:spcPts val="600"/>
              </a:spcAft>
            </a:pPr>
            <a:endParaRPr lang="fr-FR" sz="2800" dirty="0"/>
          </a:p>
          <a:p>
            <a:pPr>
              <a:spcAft>
                <a:spcPts val="1800"/>
              </a:spcAft>
            </a:pPr>
            <a:endParaRPr lang="fr-FR" dirty="0"/>
          </a:p>
          <a:p>
            <a:pPr>
              <a:spcAft>
                <a:spcPts val="1800"/>
              </a:spcAft>
            </a:pPr>
            <a:endParaRPr lang="fr-FR" dirty="0"/>
          </a:p>
          <a:p>
            <a:pPr marL="118872" indent="0">
              <a:spcAft>
                <a:spcPts val="1800"/>
              </a:spcAft>
              <a:buNone/>
            </a:pPr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94A2FB2-60C3-0624-057E-E2913D25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fr-FR" dirty="0"/>
              <a:t>La spectrophotométrie</a:t>
            </a:r>
          </a:p>
        </p:txBody>
      </p:sp>
    </p:spTree>
    <p:extLst>
      <p:ext uri="{BB962C8B-B14F-4D97-AF65-F5344CB8AC3E}">
        <p14:creationId xmlns:p14="http://schemas.microsoft.com/office/powerpoint/2010/main" val="421232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A4A535-C62A-2D18-D474-59B418FA6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Applications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EB2137-13F2-4683-32A9-464ACA030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6256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Étude de la structure moléculaire: </a:t>
            </a:r>
            <a:r>
              <a:rPr lang="fr-FR" dirty="0"/>
              <a:t>En combinant les données IR avec d'autres techniques, comme la résonance magnétique nucléaire (RMN) ou la spectrométrie de masse, il est possible de déterminer la structure chimique complète d'une molécule.</a:t>
            </a:r>
          </a:p>
          <a:p>
            <a:endParaRPr lang="fr-FR" dirty="0"/>
          </a:p>
          <a:p>
            <a:pPr algn="just"/>
            <a:r>
              <a:rPr lang="fr-FR" b="1" dirty="0">
                <a:solidFill>
                  <a:srgbClr val="FF0000"/>
                </a:solidFill>
              </a:rPr>
              <a:t>Suivi des réactions chimiques: </a:t>
            </a:r>
            <a:r>
              <a:rPr lang="fr-FR" dirty="0"/>
              <a:t>En observant les </a:t>
            </a:r>
            <a:r>
              <a:rPr lang="fr-FR" b="1" dirty="0"/>
              <a:t>changements dans le spectre IR </a:t>
            </a:r>
            <a:r>
              <a:rPr lang="fr-FR" dirty="0"/>
              <a:t>au cours d’une </a:t>
            </a:r>
            <a:r>
              <a:rPr lang="fr-FR" b="1" dirty="0"/>
              <a:t>réaction chimique</a:t>
            </a:r>
            <a:r>
              <a:rPr lang="fr-FR" dirty="0"/>
              <a:t>, il est possible de suivre l'évolution des différentes espèces chimiques.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14808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’images pour spectrométrie de masse">
            <a:extLst>
              <a:ext uri="{FF2B5EF4-FFF2-40B4-BE49-F238E27FC236}">
                <a16:creationId xmlns:a16="http://schemas.microsoft.com/office/drawing/2014/main" id="{43E67B1F-E674-90B2-05F0-114BFA59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D0F6BA8-BB8C-E09B-198B-7C0E2524A67A}"/>
              </a:ext>
            </a:extLst>
          </p:cNvPr>
          <p:cNvSpPr txBox="1"/>
          <p:nvPr/>
        </p:nvSpPr>
        <p:spPr>
          <a:xfrm>
            <a:off x="1835696" y="2780928"/>
            <a:ext cx="6480720" cy="707886"/>
          </a:xfrm>
          <a:prstGeom prst="rect">
            <a:avLst/>
          </a:prstGeom>
          <a:solidFill>
            <a:schemeClr val="bg2">
              <a:alpha val="43000"/>
            </a:schemeClr>
          </a:solidFill>
        </p:spPr>
        <p:txBody>
          <a:bodyPr wrap="square" rtlCol="1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La Spectrométrie de masse</a:t>
            </a:r>
            <a:endParaRPr lang="ar-D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97B1D-61CE-FBF9-E50E-98B8DF60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Spectrométrie de masse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3195FD-0C8E-CCA7-463C-5077134C3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147248" cy="462560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Définition 1:</a:t>
            </a:r>
          </a:p>
          <a:p>
            <a:pPr marL="118872" indent="0" algn="just">
              <a:spcAft>
                <a:spcPts val="1800"/>
              </a:spcAft>
              <a:buNone/>
            </a:pPr>
            <a:r>
              <a:rPr lang="fr-FR" b="0" i="0" dirty="0">
                <a:solidFill>
                  <a:srgbClr val="000000"/>
                </a:solidFill>
                <a:effectLst/>
                <a:latin typeface="+mj-lt"/>
              </a:rPr>
              <a:t>La </a:t>
            </a:r>
            <a:r>
              <a:rPr lang="fr-FR" b="1" i="0" dirty="0">
                <a:solidFill>
                  <a:srgbClr val="000000"/>
                </a:solidFill>
                <a:effectLst/>
                <a:latin typeface="+mj-lt"/>
              </a:rPr>
              <a:t>spectrométrie de masse </a:t>
            </a:r>
            <a:r>
              <a:rPr lang="en-US" dirty="0"/>
              <a:t>(ou spectroscopie de masse)</a:t>
            </a:r>
            <a:r>
              <a:rPr lang="fr-FR" b="0" i="0" dirty="0">
                <a:solidFill>
                  <a:srgbClr val="000000"/>
                </a:solidFill>
                <a:effectLst/>
                <a:latin typeface="+mj-lt"/>
              </a:rPr>
              <a:t> est une technique physique d'analyse extrêmement sensible qui permet de détecter et d'identifier des structures moléculaires par mesure de leur </a:t>
            </a:r>
            <a:r>
              <a:rPr lang="fr-FR" b="1" i="0" dirty="0">
                <a:solidFill>
                  <a:srgbClr val="000000"/>
                </a:solidFill>
                <a:effectLst/>
                <a:latin typeface="+mj-lt"/>
              </a:rPr>
              <a:t>masse. </a:t>
            </a:r>
            <a:r>
              <a:rPr lang="fr-FR" b="0" i="0" dirty="0">
                <a:solidFill>
                  <a:srgbClr val="000000"/>
                </a:solidFill>
                <a:effectLst/>
                <a:latin typeface="+mj-lt"/>
              </a:rPr>
              <a:t>			  					</a:t>
            </a:r>
            <a:br>
              <a:rPr lang="fr-FR" dirty="0">
                <a:latin typeface="+mj-lt"/>
              </a:rPr>
            </a:br>
            <a:endParaRPr lang="ar-D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71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42AB2C-9D76-A20D-8DFE-2BEE199B4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Définition 2:</a:t>
            </a:r>
          </a:p>
          <a:p>
            <a:pPr marL="118872" indent="0" algn="just">
              <a:buNone/>
            </a:pPr>
            <a:r>
              <a:rPr lang="fr-FR" b="0" i="0" dirty="0">
                <a:effectLst/>
                <a:latin typeface="Source Sans 3"/>
              </a:rPr>
              <a:t>La </a:t>
            </a:r>
            <a:r>
              <a:rPr lang="fr-FR" b="1" i="0" dirty="0">
                <a:effectLst/>
                <a:latin typeface="Source Sans 3"/>
              </a:rPr>
              <a:t>spectrométrie de masse</a:t>
            </a:r>
            <a:r>
              <a:rPr lang="fr-FR" dirty="0">
                <a:latin typeface="Source Sans 3"/>
              </a:rPr>
              <a:t> </a:t>
            </a:r>
            <a:r>
              <a:rPr lang="fr-FR" b="0" i="0" dirty="0">
                <a:effectLst/>
                <a:latin typeface="Source Sans 3"/>
              </a:rPr>
              <a:t>est une méthode utilisée pour déterminer la </a:t>
            </a:r>
            <a:r>
              <a:rPr lang="fr-FR" b="1" i="0" dirty="0">
                <a:effectLst/>
                <a:latin typeface="Source Sans 3"/>
              </a:rPr>
              <a:t>masse</a:t>
            </a:r>
            <a:r>
              <a:rPr lang="fr-FR" b="0" i="0" dirty="0">
                <a:effectLst/>
                <a:latin typeface="Source Sans 3"/>
              </a:rPr>
              <a:t> </a:t>
            </a:r>
            <a:r>
              <a:rPr lang="fr-FR" b="1" i="0" dirty="0">
                <a:effectLst/>
                <a:latin typeface="Source Sans 3"/>
              </a:rPr>
              <a:t>atomique </a:t>
            </a:r>
            <a:r>
              <a:rPr lang="fr-FR" b="0" i="0" dirty="0">
                <a:effectLst/>
                <a:latin typeface="Source Sans 3"/>
              </a:rPr>
              <a:t>des atomes/molécules d'un échantillon en ionisant une espèce chimique et en triant les ions en fonction de leur rapport masse/charge</a:t>
            </a:r>
            <a:r>
              <a:rPr lang="fr-FR" b="0" i="0" dirty="0">
                <a:solidFill>
                  <a:srgbClr val="344054"/>
                </a:solidFill>
                <a:effectLst/>
                <a:latin typeface="Source Sans 3"/>
              </a:rPr>
              <a:t>.</a:t>
            </a:r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E12029A-7C78-71D3-9C3E-9674EDDE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fr-FR" dirty="0"/>
              <a:t>Spectrométrie de masse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68203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41A37-369B-F097-41D6-F7D1751C2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Spectrométrie de masse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517BEE-8AA1-8C6D-5928-5CAAFC16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/>
          <a:lstStyle/>
          <a:p>
            <a:pPr algn="just">
              <a:spcAft>
                <a:spcPts val="1800"/>
              </a:spcAft>
            </a:pPr>
            <a:r>
              <a:rPr lang="fr-FR" b="0" i="0" dirty="0">
                <a:solidFill>
                  <a:srgbClr val="000000"/>
                </a:solidFill>
                <a:effectLst/>
                <a:latin typeface="+mj-lt"/>
              </a:rPr>
              <a:t>La </a:t>
            </a:r>
            <a:r>
              <a:rPr lang="fr-FR" b="1" i="0" dirty="0">
                <a:solidFill>
                  <a:srgbClr val="000000"/>
                </a:solidFill>
                <a:effectLst/>
                <a:latin typeface="+mj-lt"/>
              </a:rPr>
              <a:t>spectrométrie de masse</a:t>
            </a:r>
            <a:r>
              <a:rPr lang="fr-FR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fr-FR" dirty="0">
                <a:solidFill>
                  <a:srgbClr val="000000"/>
                </a:solidFill>
                <a:latin typeface="+mj-lt"/>
              </a:rPr>
              <a:t> permet la détection et séparation des différents isotopes d'un élément chimique.  </a:t>
            </a:r>
          </a:p>
          <a:p>
            <a:pPr algn="just"/>
            <a:r>
              <a:rPr lang="fr-FR" i="0" dirty="0">
                <a:solidFill>
                  <a:srgbClr val="000000"/>
                </a:solidFill>
                <a:effectLst/>
                <a:latin typeface="+mj-lt"/>
              </a:rPr>
              <a:t>Elle est pratiquement </a:t>
            </a:r>
            <a:r>
              <a:rPr lang="fr-FR" b="1" i="0" dirty="0">
                <a:solidFill>
                  <a:srgbClr val="000000"/>
                </a:solidFill>
                <a:effectLst/>
                <a:latin typeface="+mj-lt"/>
              </a:rPr>
              <a:t>utilisée</a:t>
            </a:r>
            <a:r>
              <a:rPr lang="fr-FR" i="0" dirty="0">
                <a:solidFill>
                  <a:srgbClr val="000000"/>
                </a:solidFill>
                <a:effectLst/>
                <a:latin typeface="+mj-lt"/>
              </a:rPr>
              <a:t> dans tous les domaines scientifiques: chimie, biologie, médecine, physique, astrophysique ... et géologie.	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27209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90E7D-6658-283E-226F-3F2BB44F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Principe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CE578F-7E51-FE05-6293-24BA2104E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075240" cy="4625609"/>
          </a:xfrm>
        </p:spPr>
        <p:txBody>
          <a:bodyPr/>
          <a:lstStyle/>
          <a:p>
            <a:pPr algn="just"/>
            <a:r>
              <a:rPr lang="fr-FR" sz="3000" dirty="0"/>
              <a:t>La spectrométrie de masse repose sur le principe de </a:t>
            </a:r>
            <a:r>
              <a:rPr lang="fr-FR" sz="3000" b="1" dirty="0"/>
              <a:t>l'ionisation</a:t>
            </a:r>
            <a:r>
              <a:rPr lang="fr-FR" sz="3000" dirty="0"/>
              <a:t> des molécules d'échantillon pour les </a:t>
            </a:r>
            <a:r>
              <a:rPr lang="fr-FR" sz="3000" b="1" dirty="0"/>
              <a:t>transformer en ions chargés</a:t>
            </a:r>
            <a:r>
              <a:rPr lang="fr-FR" sz="3000" dirty="0"/>
              <a:t>, qui sont ensuite séparés en fonction de leur </a:t>
            </a:r>
            <a:r>
              <a:rPr lang="fr-FR" sz="3000" b="1" dirty="0"/>
              <a:t>rapport masse/charge (m/z). </a:t>
            </a:r>
          </a:p>
          <a:p>
            <a:pPr algn="just"/>
            <a:endParaRPr lang="fr-FR" sz="3000" b="1" dirty="0"/>
          </a:p>
          <a:p>
            <a:pPr algn="just"/>
            <a:r>
              <a:rPr lang="fr-FR" sz="3000" dirty="0"/>
              <a:t>Ces ions sont </a:t>
            </a:r>
            <a:r>
              <a:rPr lang="fr-FR" sz="3000" b="1" dirty="0"/>
              <a:t>détectés et analysés </a:t>
            </a:r>
            <a:r>
              <a:rPr lang="fr-FR" sz="3000" dirty="0"/>
              <a:t>pour obtenir des informations sur leur composition chimique et leur structure.</a:t>
            </a:r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1143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A2CA5-29BC-9B90-7C26-9312865F7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/>
          <a:lstStyle/>
          <a:p>
            <a:r>
              <a:rPr lang="fr-FR" dirty="0"/>
              <a:t>Principe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9901C1-2086-1830-9F40-33311A8B0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/>
          <a:lstStyle/>
          <a:p>
            <a:pPr marL="118872" indent="0" algn="just">
              <a:spcAft>
                <a:spcPts val="1800"/>
              </a:spcAft>
              <a:buNone/>
            </a:pPr>
            <a:r>
              <a:rPr lang="fr-FR" dirty="0"/>
              <a:t>Le processus de spectrométrie de masse comprend généralement de trois étapes principales:</a:t>
            </a:r>
          </a:p>
          <a:p>
            <a:pPr marL="117475" indent="684213">
              <a:buNone/>
            </a:pPr>
            <a:r>
              <a:rPr lang="fr-FR" b="1" dirty="0"/>
              <a:t>1. Ionisation</a:t>
            </a:r>
          </a:p>
          <a:p>
            <a:pPr marL="117475" indent="684213">
              <a:buNone/>
            </a:pPr>
            <a:r>
              <a:rPr lang="fr-FR" b="1" dirty="0"/>
              <a:t>2. Analyse de la masse</a:t>
            </a:r>
          </a:p>
          <a:p>
            <a:pPr marL="117475" indent="684213">
              <a:buNone/>
            </a:pPr>
            <a:r>
              <a:rPr lang="fr-FR" b="1" dirty="0"/>
              <a:t>3. Détection </a:t>
            </a:r>
          </a:p>
        </p:txBody>
      </p:sp>
    </p:spTree>
    <p:extLst>
      <p:ext uri="{BB962C8B-B14F-4D97-AF65-F5344CB8AC3E}">
        <p14:creationId xmlns:p14="http://schemas.microsoft.com/office/powerpoint/2010/main" val="297890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72FA60-F770-A9BF-8FC7-2BA21289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398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/>
              <a:t>Etapes de spectrométrie de masse</a:t>
            </a:r>
            <a:endParaRPr lang="ar-DZ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6F2B04-FDB8-9CD4-C713-539CC275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57396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1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41DC5C-4A79-D675-101B-79FCE4C3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Ionisation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77067D-E442-A1B3-C45C-5F1F04BF3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pPr marL="118872" indent="0" algn="just">
              <a:spcAft>
                <a:spcPts val="1800"/>
              </a:spcAft>
              <a:buNone/>
            </a:pPr>
            <a:r>
              <a:rPr lang="fr-FR" sz="3000" b="1" i="0" dirty="0">
                <a:solidFill>
                  <a:srgbClr val="000000"/>
                </a:solidFill>
                <a:effectLst/>
                <a:latin typeface="+mj-lt"/>
              </a:rPr>
              <a:t>1. L’ionisation: </a:t>
            </a:r>
            <a:r>
              <a:rPr lang="fr-FR" sz="3000" b="0" i="0" dirty="0">
                <a:solidFill>
                  <a:srgbClr val="000000"/>
                </a:solidFill>
                <a:effectLst/>
                <a:latin typeface="+mj-lt"/>
              </a:rPr>
              <a:t>Les atomes de l'élément chimique dont on veut déterminer la composition isotopique sont </a:t>
            </a:r>
            <a:r>
              <a:rPr lang="fr-FR" sz="3000" b="1" i="0" dirty="0">
                <a:solidFill>
                  <a:srgbClr val="000000"/>
                </a:solidFill>
                <a:effectLst/>
                <a:latin typeface="+mj-lt"/>
              </a:rPr>
              <a:t>ionisés</a:t>
            </a:r>
            <a:r>
              <a:rPr lang="fr-FR" sz="3000" b="0" i="0" dirty="0">
                <a:solidFill>
                  <a:srgbClr val="000000"/>
                </a:solidFill>
                <a:effectLst/>
                <a:latin typeface="+mj-lt"/>
              </a:rPr>
              <a:t> dans une chambre à vide. Il existe plusieurs procédés d'ionisation:</a:t>
            </a:r>
          </a:p>
          <a:p>
            <a:pPr marL="633413" indent="-279400"/>
            <a:r>
              <a:rPr lang="fr-FR" sz="2800" b="1" i="0" dirty="0">
                <a:solidFill>
                  <a:srgbClr val="000000"/>
                </a:solidFill>
                <a:effectLst/>
                <a:latin typeface="+mj-lt"/>
              </a:rPr>
              <a:t>Bombardement électronique,</a:t>
            </a:r>
          </a:p>
          <a:p>
            <a:pPr marL="633413" indent="-279400"/>
            <a:r>
              <a:rPr lang="fr-FR" sz="2800" b="1" i="0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fr-FR" sz="2800" b="1" i="0" dirty="0" err="1">
                <a:solidFill>
                  <a:srgbClr val="000000"/>
                </a:solidFill>
                <a:effectLst/>
                <a:latin typeface="+mj-lt"/>
              </a:rPr>
              <a:t>Thermoïonisation</a:t>
            </a:r>
            <a:r>
              <a:rPr lang="fr-FR" sz="2800" b="1" i="0" dirty="0">
                <a:solidFill>
                  <a:srgbClr val="000000"/>
                </a:solidFill>
                <a:effectLst/>
                <a:latin typeface="+mj-lt"/>
              </a:rPr>
              <a:t> TIMS, </a:t>
            </a:r>
          </a:p>
          <a:p>
            <a:pPr marL="633413" indent="-279400"/>
            <a:r>
              <a:rPr lang="fr-FR" sz="2800" b="1" i="0" dirty="0">
                <a:solidFill>
                  <a:srgbClr val="000000"/>
                </a:solidFill>
                <a:effectLst/>
                <a:latin typeface="+mj-lt"/>
              </a:rPr>
              <a:t>Ionisation ICPMS dans un plasma d'argon,</a:t>
            </a:r>
          </a:p>
          <a:p>
            <a:pPr marL="633413" indent="-279400"/>
            <a:r>
              <a:rPr lang="fr-FR" sz="2800" b="1" i="0" dirty="0">
                <a:solidFill>
                  <a:srgbClr val="000000"/>
                </a:solidFill>
                <a:effectLst/>
                <a:latin typeface="+mj-lt"/>
              </a:rPr>
              <a:t>Bombardement ionique ... </a:t>
            </a:r>
            <a:endParaRPr lang="ar-DZ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116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43033-030A-B3DA-B1E2-CEE5A60D9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Ionisation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A7186-D5C8-E9DD-22BF-D05945528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5191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marL="118872" indent="0" algn="just">
              <a:buNone/>
            </a:pPr>
            <a:r>
              <a:rPr lang="fr-FR" b="1" dirty="0"/>
              <a:t>L'ionisation</a:t>
            </a:r>
            <a:r>
              <a:rPr lang="fr-FR" dirty="0"/>
              <a:t> peut être réalisée par différentes méthodes en fonction du type d'échantillon:</a:t>
            </a:r>
          </a:p>
          <a:p>
            <a:pPr algn="just"/>
            <a:endParaRPr lang="fr-FR" dirty="0"/>
          </a:p>
          <a:p>
            <a:pPr marL="118872" indent="0" algn="just">
              <a:buNone/>
            </a:pPr>
            <a:r>
              <a:rPr lang="fr-FR" b="1" dirty="0"/>
              <a:t>1. Ionisation par impact électronique (EI)</a:t>
            </a:r>
            <a:r>
              <a:rPr lang="fr-FR" dirty="0"/>
              <a:t>, utilisée pour les petites molécules volatiles et organiques.</a:t>
            </a:r>
          </a:p>
          <a:p>
            <a:pPr marL="633222" indent="-514350" algn="just">
              <a:buAutoNum type="arabicPeriod"/>
            </a:pPr>
            <a:endParaRPr lang="fr-FR" dirty="0"/>
          </a:p>
          <a:p>
            <a:pPr marL="118872" indent="0" algn="just">
              <a:buNone/>
            </a:pPr>
            <a:r>
              <a:rPr lang="fr-FR" b="1" dirty="0"/>
              <a:t>2. Ionisation par </a:t>
            </a:r>
            <a:r>
              <a:rPr lang="fr-FR" b="1" dirty="0" err="1"/>
              <a:t>électrospray</a:t>
            </a:r>
            <a:r>
              <a:rPr lang="fr-FR" b="1" dirty="0"/>
              <a:t> (ESI)</a:t>
            </a:r>
            <a:r>
              <a:rPr lang="fr-FR" dirty="0"/>
              <a:t>, couramment utilisée pour les biomolécules, permettant l'ionisation de grandes molécules comme les protéines et les peptides en solution.</a:t>
            </a:r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5567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27C434-82F3-5237-7646-212FB124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DZ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119A8DE-2B5C-AC31-FE89-0047E844C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3FE8C56-A66C-32DF-A23F-52F0D0F2DB88}"/>
              </a:ext>
            </a:extLst>
          </p:cNvPr>
          <p:cNvSpPr txBox="1"/>
          <p:nvPr/>
        </p:nvSpPr>
        <p:spPr>
          <a:xfrm>
            <a:off x="1511660" y="1563624"/>
            <a:ext cx="6120680" cy="707886"/>
          </a:xfrm>
          <a:prstGeom prst="rect">
            <a:avLst/>
          </a:prstGeom>
          <a:solidFill>
            <a:schemeClr val="bg2">
              <a:alpha val="70000"/>
            </a:schemeClr>
          </a:solidFill>
        </p:spPr>
        <p:txBody>
          <a:bodyPr wrap="square" rtlCol="1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</a:rPr>
              <a:t>Spectrométrie Infrarouge</a:t>
            </a:r>
            <a:endParaRPr lang="ar-D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5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715225-3814-CACA-5550-0031AAC4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Ionisation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C266B9-8333-AEBE-51FF-01AAF6318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775191"/>
            <a:ext cx="8229600" cy="4625609"/>
          </a:xfrm>
        </p:spPr>
        <p:txBody>
          <a:bodyPr/>
          <a:lstStyle/>
          <a:p>
            <a:pPr marL="118872" indent="0" algn="just">
              <a:buNone/>
            </a:pPr>
            <a:r>
              <a:rPr lang="fr-FR" sz="3000" b="1" dirty="0"/>
              <a:t>3. Ionisation par désorption/ionisation laser assistée par matrice (MALDI)</a:t>
            </a:r>
            <a:r>
              <a:rPr lang="fr-FR" sz="3000" dirty="0"/>
              <a:t>, particulièrement adaptée aux macromolécules et à l'analyse de biomolécules complexes.</a:t>
            </a:r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40706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568B3-A654-85C5-2274-6C88730D6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de la masse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237BDA-C556-14A8-EDC8-796980CF6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363272" cy="5001744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fr-FR" sz="2800" b="1" dirty="0"/>
              <a:t>Accélération:</a:t>
            </a:r>
            <a:r>
              <a:rPr lang="fr-FR" sz="2800" dirty="0"/>
              <a:t> Grâce à l'énergie cinétique, les ions sont accélérés.</a:t>
            </a:r>
          </a:p>
          <a:p>
            <a:pPr algn="just">
              <a:spcAft>
                <a:spcPts val="1800"/>
              </a:spcAft>
            </a:pPr>
            <a:r>
              <a:rPr lang="en-US" sz="2800" b="1" dirty="0"/>
              <a:t>Déviation: </a:t>
            </a:r>
            <a:r>
              <a:rPr lang="fr-FR" sz="2800" dirty="0"/>
              <a:t>Les ions passent dans un </a:t>
            </a:r>
            <a:r>
              <a:rPr lang="fr-FR" sz="2800" b="1" dirty="0"/>
              <a:t>champ magnétique </a:t>
            </a:r>
            <a:r>
              <a:rPr lang="fr-FR" sz="2800" dirty="0"/>
              <a:t>qui va dévier leurs trajectoire.</a:t>
            </a:r>
          </a:p>
          <a:p>
            <a:pPr algn="just">
              <a:spcAft>
                <a:spcPts val="1800"/>
              </a:spcAft>
            </a:pPr>
            <a:r>
              <a:rPr lang="fr-FR" sz="2800" dirty="0"/>
              <a:t>ils sont dirigés vers </a:t>
            </a:r>
            <a:r>
              <a:rPr lang="fr-FR" sz="2800" b="1" dirty="0"/>
              <a:t>un analyseur </a:t>
            </a:r>
            <a:r>
              <a:rPr lang="fr-FR" sz="2800" dirty="0"/>
              <a:t>de masse, où ils sont séparés en fonction de leur rapport </a:t>
            </a:r>
            <a:r>
              <a:rPr lang="fr-FR" sz="2800" b="1" dirty="0"/>
              <a:t>masse/charge (m/z).</a:t>
            </a:r>
            <a:r>
              <a:rPr lang="fr-FR" sz="2800" dirty="0"/>
              <a:t> Cette séparation permet de distinguer les ions en fonction de leur masse, ce qui est essentiel pour identifier les composés présents dans l'échantillon. </a:t>
            </a:r>
            <a:endParaRPr lang="ar-DZ" sz="2800" dirty="0"/>
          </a:p>
        </p:txBody>
      </p:sp>
    </p:spTree>
    <p:extLst>
      <p:ext uri="{BB962C8B-B14F-4D97-AF65-F5344CB8AC3E}">
        <p14:creationId xmlns:p14="http://schemas.microsoft.com/office/powerpoint/2010/main" val="131183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6C40B20-5B14-6305-4505-93AA6D95C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1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124F9-7515-AFA4-4188-D1D512A6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dirty="0"/>
              <a:t>Détection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5DF5A2-624C-C723-4D70-8312B2B85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62210"/>
            <a:ext cx="8229600" cy="5040560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fr-FR" sz="2800" b="1" dirty="0"/>
              <a:t>Détection: </a:t>
            </a:r>
            <a:r>
              <a:rPr lang="fr-FR" sz="2800" dirty="0"/>
              <a:t>Après la séparation, les ions sont détectés et leur </a:t>
            </a:r>
            <a:r>
              <a:rPr lang="fr-FR" sz="2800" b="1" dirty="0"/>
              <a:t>abondance mesurée,</a:t>
            </a:r>
            <a:r>
              <a:rPr lang="fr-FR" sz="2800" dirty="0"/>
              <a:t> puis représentée sur un </a:t>
            </a:r>
            <a:r>
              <a:rPr lang="fr-FR" sz="2800" b="1" dirty="0"/>
              <a:t>graphique</a:t>
            </a:r>
            <a:r>
              <a:rPr lang="fr-FR" sz="2800" dirty="0"/>
              <a:t> montrant l'intensité des signaux en fonction du </a:t>
            </a:r>
            <a:r>
              <a:rPr lang="fr-FR" sz="2800" b="1" dirty="0"/>
              <a:t>rapport m/z (spectre de masse).</a:t>
            </a:r>
          </a:p>
          <a:p>
            <a:pPr algn="just">
              <a:spcAft>
                <a:spcPts val="1200"/>
              </a:spcAft>
            </a:pPr>
            <a:r>
              <a:rPr lang="fr-FR" sz="2800" b="1" dirty="0">
                <a:solidFill>
                  <a:srgbClr val="FF0000"/>
                </a:solidFill>
              </a:rPr>
              <a:t>Un spectre de masse</a:t>
            </a:r>
            <a:r>
              <a:rPr lang="fr-FR" sz="2800" b="1" dirty="0"/>
              <a:t> </a:t>
            </a:r>
            <a:r>
              <a:rPr lang="fr-FR" sz="2800" dirty="0"/>
              <a:t>est un graphique montrant l'intensité du signal du détecteur en fonction de la masse atomique de l'ion.</a:t>
            </a:r>
          </a:p>
          <a:p>
            <a:pPr algn="just">
              <a:spcAft>
                <a:spcPts val="1200"/>
              </a:spcAft>
            </a:pPr>
            <a:r>
              <a:rPr lang="fr-FR" sz="2800" dirty="0"/>
              <a:t>Chaque pic dans le spectre représente un ion particulier, et la hauteur du pic indique l'abondance relative de cet ion.</a:t>
            </a:r>
            <a:endParaRPr lang="ar-DZ" sz="2800" dirty="0"/>
          </a:p>
        </p:txBody>
      </p:sp>
    </p:spTree>
    <p:extLst>
      <p:ext uri="{BB962C8B-B14F-4D97-AF65-F5344CB8AC3E}">
        <p14:creationId xmlns:p14="http://schemas.microsoft.com/office/powerpoint/2010/main" val="332162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CE6E6A-BCB6-F61B-1537-75CE94EF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080120"/>
          </a:xfrm>
        </p:spPr>
        <p:txBody>
          <a:bodyPr>
            <a:noAutofit/>
          </a:bodyPr>
          <a:lstStyle/>
          <a:p>
            <a:r>
              <a:rPr lang="fr-FR" sz="4000" b="0" dirty="0"/>
              <a:t>Équation de la spectrométrie de masse</a:t>
            </a:r>
            <a:endParaRPr lang="ar-DZ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3483BC-3332-5AD5-95D3-45E827F90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5191"/>
            <a:ext cx="8229600" cy="46256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3000" b="0" i="0" dirty="0">
                <a:effectLst/>
                <a:latin typeface="+mj-lt"/>
              </a:rPr>
              <a:t>La</a:t>
            </a:r>
            <a:r>
              <a:rPr lang="fr-FR" sz="3000" b="1" i="0" dirty="0">
                <a:effectLst/>
                <a:latin typeface="+mj-lt"/>
              </a:rPr>
              <a:t> spectrométrie de masse</a:t>
            </a:r>
            <a:r>
              <a:rPr lang="fr-FR" sz="3000" b="0" i="0" dirty="0">
                <a:effectLst/>
                <a:latin typeface="+mj-lt"/>
              </a:rPr>
              <a:t> explique la relation entre le </a:t>
            </a:r>
            <a:r>
              <a:rPr lang="fr-FR" sz="3000" b="1" i="0" dirty="0">
                <a:effectLst/>
                <a:latin typeface="+mj-lt"/>
              </a:rPr>
              <a:t>spectre de masse</a:t>
            </a:r>
            <a:r>
              <a:rPr lang="fr-FR" sz="3000" b="0" i="0" dirty="0">
                <a:effectLst/>
                <a:latin typeface="+mj-lt"/>
              </a:rPr>
              <a:t> d'un élément et les </a:t>
            </a:r>
            <a:r>
              <a:rPr lang="fr-FR" sz="3000" b="1" i="0" dirty="0">
                <a:effectLst/>
                <a:latin typeface="+mj-lt"/>
              </a:rPr>
              <a:t>masses</a:t>
            </a:r>
            <a:r>
              <a:rPr lang="fr-FR" sz="3000" b="0" i="0" dirty="0">
                <a:effectLst/>
                <a:latin typeface="+mj-lt"/>
              </a:rPr>
              <a:t> des isotopes de cet élément.</a:t>
            </a:r>
          </a:p>
          <a:p>
            <a:pPr algn="just"/>
            <a:endParaRPr lang="fr-FR" sz="3000" b="0" i="0" dirty="0">
              <a:effectLst/>
              <a:latin typeface="+mj-lt"/>
            </a:endParaRPr>
          </a:p>
          <a:p>
            <a:pPr algn="just"/>
            <a:r>
              <a:rPr lang="fr-FR" sz="3000" b="0" i="0" dirty="0">
                <a:effectLst/>
                <a:latin typeface="+mj-lt"/>
              </a:rPr>
              <a:t>NB: les éléments sont présents dans la nature sous forme de mélanges </a:t>
            </a:r>
            <a:r>
              <a:rPr lang="fr-FR" sz="3000" b="1" i="0" dirty="0">
                <a:solidFill>
                  <a:srgbClr val="FF0000"/>
                </a:solidFill>
                <a:effectLst/>
                <a:latin typeface="+mj-lt"/>
              </a:rPr>
              <a:t>d'isotopes.</a:t>
            </a:r>
          </a:p>
          <a:p>
            <a:pPr algn="just"/>
            <a:endParaRPr lang="fr-FR" sz="3000" b="0" i="0" dirty="0">
              <a:effectLst/>
              <a:latin typeface="+mj-lt"/>
            </a:endParaRP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r>
              <a:rPr lang="fr-FR" sz="3000" b="0" i="0" dirty="0">
                <a:solidFill>
                  <a:srgbClr val="FF0000"/>
                </a:solidFill>
                <a:effectLst/>
                <a:latin typeface="+mj-lt"/>
              </a:rPr>
              <a:t>Les </a:t>
            </a:r>
            <a:r>
              <a:rPr lang="fr-FR" sz="3000" b="1" i="0" dirty="0">
                <a:solidFill>
                  <a:srgbClr val="FF0000"/>
                </a:solidFill>
                <a:effectLst/>
                <a:latin typeface="+mj-lt"/>
              </a:rPr>
              <a:t>isotopes</a:t>
            </a:r>
            <a:r>
              <a:rPr lang="fr-FR" sz="3000" b="0" i="0" dirty="0">
                <a:solidFill>
                  <a:srgbClr val="FF0000"/>
                </a:solidFill>
                <a:effectLst/>
                <a:latin typeface="+mj-lt"/>
              </a:rPr>
              <a:t> </a:t>
            </a:r>
            <a:r>
              <a:rPr lang="fr-FR" sz="3000" b="0" i="0" dirty="0">
                <a:effectLst/>
                <a:latin typeface="+mj-lt"/>
              </a:rPr>
              <a:t>sont des atomes du même élément ayant le même nombre de protons (numéro atomique) mais des masses différentes (nombre de neutrons différents).</a:t>
            </a:r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81572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87DC5B-30F9-0930-F054-5C046DC4D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1219536"/>
          </a:xfrm>
        </p:spPr>
        <p:txBody>
          <a:bodyPr>
            <a:normAutofit/>
          </a:bodyPr>
          <a:lstStyle/>
          <a:p>
            <a:r>
              <a:rPr lang="fr-FR" sz="4000" b="0" dirty="0"/>
              <a:t>Équation de la spectrométrie de masse</a:t>
            </a:r>
            <a:endParaRPr lang="ar-DZ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E71848-07D2-4269-13F0-FD3EFC942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5191"/>
            <a:ext cx="8003232" cy="462560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sz="3000" b="0" i="0" dirty="0">
                <a:effectLst/>
                <a:latin typeface="Source Sans 3"/>
              </a:rPr>
              <a:t>Nous pouvons utiliser les informations fournies par la </a:t>
            </a:r>
            <a:r>
              <a:rPr lang="fr-FR" sz="3000" b="1" i="0" dirty="0">
                <a:effectLst/>
                <a:latin typeface="Source Sans 3"/>
              </a:rPr>
              <a:t>spectroscopie de masse</a:t>
            </a:r>
            <a:r>
              <a:rPr lang="fr-FR" sz="3000" b="0" i="0" dirty="0">
                <a:effectLst/>
                <a:latin typeface="Source Sans 3"/>
              </a:rPr>
              <a:t> pour calculer </a:t>
            </a:r>
            <a:r>
              <a:rPr lang="fr-FR" sz="3000" b="1" i="0" dirty="0">
                <a:solidFill>
                  <a:srgbClr val="002060"/>
                </a:solidFill>
                <a:effectLst/>
                <a:latin typeface="Source Sans 3"/>
              </a:rPr>
              <a:t>la masse atomique relative</a:t>
            </a:r>
            <a:r>
              <a:rPr lang="fr-FR" sz="3000" b="0" i="0" dirty="0">
                <a:effectLst/>
                <a:latin typeface="Source Sans 3"/>
              </a:rPr>
              <a:t> d'un élément, à l'aide de l'équation:</a:t>
            </a:r>
          </a:p>
          <a:p>
            <a:pPr algn="just"/>
            <a:endParaRPr lang="fr-FR" sz="3000" b="0" i="0" dirty="0">
              <a:effectLst/>
              <a:latin typeface="Source Sans 3"/>
            </a:endParaRPr>
          </a:p>
          <a:p>
            <a:pPr algn="just"/>
            <a:endParaRPr lang="fr-FR" sz="3000" b="0" i="0" dirty="0">
              <a:effectLst/>
              <a:latin typeface="Source Sans 3"/>
            </a:endParaRPr>
          </a:p>
          <a:p>
            <a:pPr algn="just"/>
            <a:endParaRPr lang="fr-FR" sz="3000" b="0" i="0" dirty="0">
              <a:effectLst/>
              <a:latin typeface="Source Sans 3"/>
            </a:endParaRPr>
          </a:p>
          <a:p>
            <a:pPr algn="just"/>
            <a:r>
              <a:rPr lang="fr-FR" sz="3000" b="0" i="0" dirty="0">
                <a:effectLst/>
                <a:latin typeface="Source Sans 3"/>
              </a:rPr>
              <a:t>Examinons le</a:t>
            </a:r>
            <a:r>
              <a:rPr lang="fr-FR" sz="3000" b="1" i="0" dirty="0">
                <a:effectLst/>
                <a:latin typeface="Source Sans 3"/>
              </a:rPr>
              <a:t> spectre de masse</a:t>
            </a:r>
            <a:r>
              <a:rPr lang="fr-FR" sz="3000" b="0" i="0" dirty="0">
                <a:effectLst/>
                <a:latin typeface="Source Sans 3"/>
              </a:rPr>
              <a:t> du néon. il présente trois pics, ou trois isotopes du néon: 20Ne(90,9%d′abondance), 21Ne(0,3%d′abondance) et 22Ne(8,8</a:t>
            </a:r>
            <a:r>
              <a:rPr lang="fr-FR" sz="3000" dirty="0">
                <a:latin typeface="Source Sans 3"/>
              </a:rPr>
              <a:t> %d′abondance)</a:t>
            </a:r>
            <a:r>
              <a:rPr lang="fr-FR" sz="3000" b="0" i="0" dirty="0">
                <a:effectLst/>
                <a:latin typeface="Source Sans 3"/>
              </a:rPr>
              <a:t>.</a:t>
            </a:r>
          </a:p>
          <a:p>
            <a:endParaRPr lang="ar-DZ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BC6AD7-0640-690A-901D-1A539AE2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501008"/>
            <a:ext cx="6248921" cy="9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EEFA17A8-18DE-8AF5-A662-E2C86E961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03" y="2384884"/>
            <a:ext cx="8407594" cy="2088232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3BF1F488-75EC-BE2A-9FB6-017C2E0A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1219536"/>
          </a:xfrm>
        </p:spPr>
        <p:txBody>
          <a:bodyPr>
            <a:normAutofit/>
          </a:bodyPr>
          <a:lstStyle/>
          <a:p>
            <a:r>
              <a:rPr lang="fr-FR" sz="4000" b="0" dirty="0"/>
              <a:t>Équation de la spectrométrie de masse</a:t>
            </a:r>
            <a:endParaRPr lang="ar-DZ" sz="4000" dirty="0"/>
          </a:p>
        </p:txBody>
      </p:sp>
    </p:spTree>
    <p:extLst>
      <p:ext uri="{BB962C8B-B14F-4D97-AF65-F5344CB8AC3E}">
        <p14:creationId xmlns:p14="http://schemas.microsoft.com/office/powerpoint/2010/main" val="138835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A9B2B16-3A39-FE7F-CB74-12C37458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628799"/>
            <a:ext cx="6696075" cy="5082299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64B54379-3A40-EC64-9569-DF41A0A7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1219536"/>
          </a:xfrm>
        </p:spPr>
        <p:txBody>
          <a:bodyPr>
            <a:normAutofit/>
          </a:bodyPr>
          <a:lstStyle/>
          <a:p>
            <a:r>
              <a:rPr lang="fr-FR" sz="4000" b="0" dirty="0"/>
              <a:t>Équation de la spectrométrie de masse</a:t>
            </a:r>
            <a:endParaRPr lang="ar-DZ" sz="4000" dirty="0"/>
          </a:p>
        </p:txBody>
      </p:sp>
    </p:spTree>
    <p:extLst>
      <p:ext uri="{BB962C8B-B14F-4D97-AF65-F5344CB8AC3E}">
        <p14:creationId xmlns:p14="http://schemas.microsoft.com/office/powerpoint/2010/main" val="7391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345B78-D8CB-7029-8A02-4B0BE1BBD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11" y="188640"/>
            <a:ext cx="8435280" cy="1252728"/>
          </a:xfrm>
        </p:spPr>
        <p:txBody>
          <a:bodyPr>
            <a:noAutofit/>
          </a:bodyPr>
          <a:lstStyle/>
          <a:p>
            <a:r>
              <a:rPr lang="fr-FR" sz="4000" dirty="0"/>
              <a:t>Exemple:</a:t>
            </a:r>
            <a:r>
              <a:rPr lang="fr-FR" sz="4000" b="1" i="0" dirty="0">
                <a:effectLst/>
                <a:latin typeface="Source Sans 3"/>
              </a:rPr>
              <a:t> spectre de masse du cuivre</a:t>
            </a:r>
            <a:r>
              <a:rPr lang="fr-FR" sz="4000" dirty="0"/>
              <a:t> </a:t>
            </a:r>
            <a:endParaRPr lang="ar-DZ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9DE1E3-F358-1E69-80D2-E4BA0EE83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75191"/>
            <a:ext cx="8229600" cy="4625609"/>
          </a:xfrm>
        </p:spPr>
        <p:txBody>
          <a:bodyPr>
            <a:normAutofit fontScale="92500"/>
          </a:bodyPr>
          <a:lstStyle/>
          <a:p>
            <a:pPr algn="just">
              <a:spcAft>
                <a:spcPts val="1800"/>
              </a:spcAft>
            </a:pPr>
            <a:r>
              <a:rPr lang="fr-FR" b="0" i="0" dirty="0">
                <a:effectLst/>
                <a:latin typeface="Source Sans 3"/>
              </a:rPr>
              <a:t>Examinons le </a:t>
            </a:r>
            <a:r>
              <a:rPr lang="fr-FR" b="1" i="0" dirty="0">
                <a:effectLst/>
                <a:latin typeface="Source Sans 3"/>
              </a:rPr>
              <a:t>spectre de masse</a:t>
            </a:r>
            <a:r>
              <a:rPr lang="fr-FR" b="0" i="0" dirty="0">
                <a:effectLst/>
                <a:latin typeface="Source Sans 3"/>
              </a:rPr>
              <a:t> du cuivre naturel.</a:t>
            </a:r>
          </a:p>
          <a:p>
            <a:pPr algn="just">
              <a:spcAft>
                <a:spcPts val="1800"/>
              </a:spcAft>
            </a:pPr>
            <a:r>
              <a:rPr lang="fr-FR" b="0" i="0" dirty="0">
                <a:effectLst/>
                <a:latin typeface="Source Sans 3"/>
              </a:rPr>
              <a:t> Ce</a:t>
            </a:r>
            <a:r>
              <a:rPr lang="fr-FR" b="1" i="0" dirty="0">
                <a:effectLst/>
                <a:latin typeface="Source Sans 3"/>
              </a:rPr>
              <a:t> spectre de masse</a:t>
            </a:r>
            <a:r>
              <a:rPr lang="fr-FR" b="0" i="0" dirty="0">
                <a:effectLst/>
                <a:latin typeface="Source Sans 3"/>
              </a:rPr>
              <a:t> nous montre l'existence de </a:t>
            </a:r>
            <a:r>
              <a:rPr lang="fr-FR" b="1" i="0" dirty="0">
                <a:effectLst/>
                <a:latin typeface="Source Sans 3"/>
              </a:rPr>
              <a:t>deux isotopes du cuivre.</a:t>
            </a:r>
            <a:r>
              <a:rPr lang="fr-FR" b="0" i="0" dirty="0">
                <a:effectLst/>
                <a:latin typeface="Source Sans 3"/>
              </a:rPr>
              <a:t> Plus précisément, il nous indique les abondances fractionnaires des deux isotopes. </a:t>
            </a:r>
          </a:p>
          <a:p>
            <a:pPr algn="just">
              <a:spcAft>
                <a:spcPts val="1800"/>
              </a:spcAft>
            </a:pPr>
            <a:r>
              <a:rPr lang="fr-FR" b="0" i="0" dirty="0">
                <a:effectLst/>
                <a:latin typeface="Source Sans 3"/>
              </a:rPr>
              <a:t>En observant le </a:t>
            </a:r>
            <a:r>
              <a:rPr lang="fr-FR" b="1" i="0" dirty="0">
                <a:effectLst/>
                <a:latin typeface="Source Sans 3"/>
              </a:rPr>
              <a:t>spectre de masse</a:t>
            </a:r>
            <a:r>
              <a:rPr lang="fr-FR" b="0" i="0" dirty="0">
                <a:effectLst/>
                <a:latin typeface="Source Sans 3"/>
              </a:rPr>
              <a:t>, nous pouvons dire que le cuivre élémentaire est composé de </a:t>
            </a:r>
            <a:r>
              <a:rPr lang="fr-FR" dirty="0"/>
              <a:t>69,17%</a:t>
            </a:r>
            <a:r>
              <a:rPr lang="fr-FR" b="0" i="0" dirty="0">
                <a:effectLst/>
                <a:latin typeface="Source Sans 3"/>
              </a:rPr>
              <a:t> de </a:t>
            </a:r>
            <a:r>
              <a:rPr lang="fr-FR" dirty="0"/>
              <a:t>63Cu</a:t>
            </a:r>
            <a:r>
              <a:rPr lang="fr-FR" b="0" i="0" dirty="0">
                <a:effectLst/>
                <a:latin typeface="Source Sans 3"/>
              </a:rPr>
              <a:t> et de </a:t>
            </a:r>
            <a:r>
              <a:rPr lang="fr-FR" dirty="0"/>
              <a:t>30,83%</a:t>
            </a:r>
            <a:r>
              <a:rPr lang="fr-FR" b="0" i="0" dirty="0">
                <a:effectLst/>
                <a:latin typeface="Source Sans 3"/>
              </a:rPr>
              <a:t> de </a:t>
            </a:r>
            <a:r>
              <a:rPr lang="fr-FR" dirty="0"/>
              <a:t>65Cu</a:t>
            </a:r>
            <a:r>
              <a:rPr lang="fr-FR" b="0" i="0" dirty="0">
                <a:effectLst/>
                <a:latin typeface="Source Sans 3"/>
              </a:rPr>
              <a:t> .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410081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09CE4AC-D6C6-253C-BFCE-5EA9385F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1700808"/>
            <a:ext cx="8820472" cy="4696556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3681CD88-AD94-7A1E-2552-9D0BAE6F8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11" y="188640"/>
            <a:ext cx="8435280" cy="1252728"/>
          </a:xfrm>
        </p:spPr>
        <p:txBody>
          <a:bodyPr>
            <a:noAutofit/>
          </a:bodyPr>
          <a:lstStyle/>
          <a:p>
            <a:r>
              <a:rPr lang="fr-FR" sz="4000" dirty="0"/>
              <a:t>Exemple 1:</a:t>
            </a:r>
            <a:r>
              <a:rPr lang="fr-FR" sz="4000" b="1" i="0" dirty="0">
                <a:effectLst/>
                <a:latin typeface="Source Sans 3"/>
              </a:rPr>
              <a:t> spectre de masse du cuivre</a:t>
            </a:r>
            <a:r>
              <a:rPr lang="fr-FR" sz="4000" dirty="0"/>
              <a:t> </a:t>
            </a:r>
            <a:endParaRPr lang="ar-DZ" sz="4000" dirty="0"/>
          </a:p>
        </p:txBody>
      </p:sp>
    </p:spTree>
    <p:extLst>
      <p:ext uri="{BB962C8B-B14F-4D97-AF65-F5344CB8AC3E}">
        <p14:creationId xmlns:p14="http://schemas.microsoft.com/office/powerpoint/2010/main" val="356005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C08AE-62F0-F112-7C17-8F6C082A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lumière infrarouge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24C561-76C9-8293-5F83-6FD937548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075240" cy="4772000"/>
          </a:xfrm>
        </p:spPr>
        <p:txBody>
          <a:bodyPr>
            <a:normAutofit/>
          </a:bodyPr>
          <a:lstStyle/>
          <a:p>
            <a:pPr marL="118872" indent="0" algn="just">
              <a:spcAft>
                <a:spcPts val="1200"/>
              </a:spcAft>
              <a:buNone/>
            </a:pPr>
            <a:r>
              <a:rPr lang="fr-FR" b="1" dirty="0">
                <a:solidFill>
                  <a:srgbClr val="FF0000"/>
                </a:solidFill>
              </a:rPr>
              <a:t>Définition:</a:t>
            </a:r>
            <a:r>
              <a:rPr lang="fr-FR" dirty="0"/>
              <a:t> </a:t>
            </a:r>
          </a:p>
          <a:p>
            <a:pPr algn="just">
              <a:spcAft>
                <a:spcPts val="1800"/>
              </a:spcAft>
            </a:pPr>
            <a:r>
              <a:rPr lang="fr-FR" b="1" dirty="0">
                <a:latin typeface="+mj-lt"/>
              </a:rPr>
              <a:t>Le rayonnement infrarouge (IR)</a:t>
            </a:r>
            <a:r>
              <a:rPr lang="fr-FR" dirty="0">
                <a:latin typeface="+mj-lt"/>
              </a:rPr>
              <a:t> est un rayonnement électromagnétique non visible par l'œil humain.</a:t>
            </a:r>
            <a:r>
              <a:rPr lang="fr-FR" b="0" i="0" dirty="0">
                <a:solidFill>
                  <a:srgbClr val="444444"/>
                </a:solidFill>
                <a:effectLst/>
                <a:latin typeface="+mj-lt"/>
              </a:rPr>
              <a:t> </a:t>
            </a:r>
          </a:p>
          <a:p>
            <a:pPr algn="just">
              <a:spcAft>
                <a:spcPts val="1800"/>
              </a:spcAft>
            </a:pPr>
            <a:r>
              <a:rPr lang="fr-FR" dirty="0">
                <a:latin typeface="+mj-lt"/>
              </a:rPr>
              <a:t>de longueur d'onde supérieure à celle du spectre visible mais plus courte que celle des micro-ondes ou du domaine térahertz. </a:t>
            </a:r>
          </a:p>
          <a:p>
            <a:endParaRPr lang="fr-FR" dirty="0"/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30257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ECEF6-110D-9A90-8338-2E8CAA39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048"/>
            <a:ext cx="9144000" cy="1252728"/>
          </a:xfrm>
        </p:spPr>
        <p:txBody>
          <a:bodyPr>
            <a:noAutofit/>
          </a:bodyPr>
          <a:lstStyle/>
          <a:p>
            <a:r>
              <a:rPr lang="fr-FR" sz="4000" i="0" dirty="0">
                <a:effectLst/>
                <a:latin typeface="Source Sans 3"/>
              </a:rPr>
              <a:t>Exemple: </a:t>
            </a:r>
            <a:r>
              <a:rPr lang="fr-FR" sz="4000" b="0" i="0" dirty="0">
                <a:effectLst/>
                <a:latin typeface="Source Sans 3"/>
              </a:rPr>
              <a:t>spectre de masse du propanone</a:t>
            </a:r>
            <a:endParaRPr lang="ar-DZ" sz="4000" b="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22EB69-A2CD-BAAD-C55E-2217F87B3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568" y="1700808"/>
            <a:ext cx="8249888" cy="4752528"/>
          </a:xfrm>
        </p:spPr>
        <p:txBody>
          <a:bodyPr>
            <a:noAutofit/>
          </a:bodyPr>
          <a:lstStyle/>
          <a:p>
            <a:pPr algn="just">
              <a:spcAft>
                <a:spcPts val="1200"/>
              </a:spcAft>
            </a:pPr>
            <a:r>
              <a:rPr lang="fr-FR" sz="3000" b="0" i="0" dirty="0">
                <a:effectLst/>
                <a:latin typeface="Source Sans 3"/>
              </a:rPr>
              <a:t>Par exemple, le </a:t>
            </a:r>
            <a:r>
              <a:rPr lang="fr-FR" sz="3000" b="1" i="0" dirty="0">
                <a:effectLst/>
                <a:latin typeface="Source Sans 3"/>
              </a:rPr>
              <a:t>spectre de masse</a:t>
            </a:r>
            <a:r>
              <a:rPr lang="fr-FR" sz="3000" b="0" i="0" dirty="0">
                <a:effectLst/>
                <a:latin typeface="Source Sans 3"/>
              </a:rPr>
              <a:t> de la </a:t>
            </a:r>
            <a:r>
              <a:rPr lang="fr-FR" sz="3000" b="1" i="0" dirty="0">
                <a:effectLst/>
                <a:latin typeface="Source Sans 3"/>
              </a:rPr>
              <a:t>propanone </a:t>
            </a:r>
            <a:r>
              <a:rPr lang="fr-FR" sz="3000" b="1" dirty="0"/>
              <a:t>(CH3COCH3)</a:t>
            </a:r>
            <a:r>
              <a:rPr lang="fr-FR" sz="3000" b="1" i="0" dirty="0">
                <a:effectLst/>
                <a:latin typeface="Source Sans 3"/>
              </a:rPr>
              <a:t> </a:t>
            </a:r>
            <a:r>
              <a:rPr lang="fr-FR" sz="3000" b="0" i="0" dirty="0">
                <a:effectLst/>
                <a:latin typeface="Source Sans 3"/>
              </a:rPr>
              <a:t>présente un pic parent à un </a:t>
            </a:r>
            <a:r>
              <a:rPr lang="fr-FR" sz="3000" b="1" i="0" dirty="0">
                <a:effectLst/>
                <a:latin typeface="Source Sans 3"/>
              </a:rPr>
              <a:t>rapport </a:t>
            </a:r>
            <a:r>
              <a:rPr lang="fr-FR" sz="3000" b="1" dirty="0"/>
              <a:t>masse/charge</a:t>
            </a:r>
            <a:r>
              <a:rPr lang="fr-FR" sz="3000" b="1" i="0" dirty="0">
                <a:effectLst/>
                <a:latin typeface="Source Sans 3"/>
              </a:rPr>
              <a:t> </a:t>
            </a:r>
            <a:r>
              <a:rPr lang="fr-FR" sz="3000" b="0" i="0" dirty="0">
                <a:effectLst/>
                <a:latin typeface="Source Sans 3"/>
              </a:rPr>
              <a:t>de </a:t>
            </a:r>
            <a:r>
              <a:rPr lang="fr-FR" sz="3000" dirty="0"/>
              <a:t>58</a:t>
            </a:r>
            <a:r>
              <a:rPr lang="fr-FR" sz="3000" b="0" i="0" dirty="0">
                <a:effectLst/>
                <a:latin typeface="Source Sans 3"/>
              </a:rPr>
              <a:t> .</a:t>
            </a:r>
          </a:p>
          <a:p>
            <a:pPr marL="118872" indent="0" algn="just">
              <a:spcAft>
                <a:spcPts val="1200"/>
              </a:spcAft>
              <a:buNone/>
            </a:pPr>
            <a:endParaRPr lang="fr-FR" sz="3000" b="0" i="0" dirty="0">
              <a:effectLst/>
              <a:latin typeface="Source Sans 3"/>
            </a:endParaRPr>
          </a:p>
          <a:p>
            <a:pPr algn="just">
              <a:spcAft>
                <a:spcPts val="1200"/>
              </a:spcAft>
            </a:pPr>
            <a:r>
              <a:rPr lang="fr-FR" sz="3000" b="0" i="0" dirty="0">
                <a:effectLst/>
                <a:latin typeface="Source Sans 3"/>
              </a:rPr>
              <a:t> Au cours du processus de </a:t>
            </a:r>
            <a:r>
              <a:rPr lang="fr-FR" sz="3000" b="1" i="0" dirty="0">
                <a:effectLst/>
                <a:latin typeface="Source Sans 3"/>
              </a:rPr>
              <a:t>spectrométrie de masse</a:t>
            </a:r>
            <a:r>
              <a:rPr lang="fr-FR" sz="3000" b="0" i="0" dirty="0">
                <a:effectLst/>
                <a:latin typeface="Source Sans 3"/>
              </a:rPr>
              <a:t>, l'échantillon est bombardé d'électrons à haute énergie, ce qui provoque la </a:t>
            </a:r>
            <a:r>
              <a:rPr lang="fr-FR" sz="3000" b="1" i="0" dirty="0">
                <a:effectLst/>
                <a:latin typeface="Source Sans 3"/>
              </a:rPr>
              <a:t>fragmentation</a:t>
            </a:r>
            <a:r>
              <a:rPr lang="fr-FR" sz="3000" b="0" i="0" dirty="0">
                <a:effectLst/>
                <a:latin typeface="Source Sans 3"/>
              </a:rPr>
              <a:t> du composé. </a:t>
            </a:r>
            <a:endParaRPr lang="fr-FR" sz="3000" dirty="0">
              <a:latin typeface="Source Sans 3"/>
            </a:endParaRPr>
          </a:p>
        </p:txBody>
      </p:sp>
    </p:spTree>
    <p:extLst>
      <p:ext uri="{BB962C8B-B14F-4D97-AF65-F5344CB8AC3E}">
        <p14:creationId xmlns:p14="http://schemas.microsoft.com/office/powerpoint/2010/main" val="36014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DAF4D4-F272-D5DF-DA93-525F7EBE8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147248" cy="4625609"/>
          </a:xfrm>
        </p:spPr>
        <p:txBody>
          <a:bodyPr/>
          <a:lstStyle/>
          <a:p>
            <a:pPr algn="just"/>
            <a:r>
              <a:rPr lang="fr-FR" sz="3200" b="0" i="0" dirty="0">
                <a:effectLst/>
                <a:latin typeface="Source Sans 3"/>
              </a:rPr>
              <a:t>Dans ce cas, le </a:t>
            </a:r>
            <a:r>
              <a:rPr lang="fr-FR" sz="3200" b="1" i="0" dirty="0">
                <a:effectLst/>
                <a:latin typeface="Source Sans 3"/>
              </a:rPr>
              <a:t>spectre de masse</a:t>
            </a:r>
            <a:r>
              <a:rPr lang="fr-FR" sz="3200" b="0" i="0" dirty="0">
                <a:effectLst/>
                <a:latin typeface="Source Sans 3"/>
              </a:rPr>
              <a:t> est un peu différent. </a:t>
            </a:r>
          </a:p>
          <a:p>
            <a:pPr algn="just"/>
            <a:endParaRPr lang="fr-FR" dirty="0">
              <a:latin typeface="Source Sans 3"/>
            </a:endParaRPr>
          </a:p>
          <a:p>
            <a:pPr algn="just"/>
            <a:r>
              <a:rPr lang="fr-FR" sz="3200" b="0" i="0" dirty="0">
                <a:effectLst/>
                <a:latin typeface="Source Sans 3"/>
              </a:rPr>
              <a:t>L'ion moléculaire provoque le pic au </a:t>
            </a:r>
            <a:r>
              <a:rPr lang="fr-FR" sz="3200" b="1" i="0" dirty="0">
                <a:effectLst/>
                <a:latin typeface="Source Sans 3"/>
              </a:rPr>
              <a:t>rapport </a:t>
            </a:r>
            <a:r>
              <a:rPr lang="fr-FR" sz="3200" b="1" dirty="0"/>
              <a:t>m/z</a:t>
            </a:r>
            <a:r>
              <a:rPr lang="fr-FR" sz="3200" b="1" i="0" dirty="0">
                <a:effectLst/>
                <a:latin typeface="Source Sans 3"/>
              </a:rPr>
              <a:t> </a:t>
            </a:r>
            <a:r>
              <a:rPr lang="fr-FR" sz="3200" b="0" i="0" dirty="0">
                <a:effectLst/>
                <a:latin typeface="Source Sans 3"/>
              </a:rPr>
              <a:t>le plus élevé. </a:t>
            </a:r>
          </a:p>
          <a:p>
            <a:pPr algn="just"/>
            <a:endParaRPr lang="fr-FR" dirty="0">
              <a:latin typeface="Source Sans 3"/>
            </a:endParaRPr>
          </a:p>
          <a:p>
            <a:pPr algn="just"/>
            <a:r>
              <a:rPr lang="fr-FR" sz="3200" b="0" i="0" dirty="0">
                <a:effectLst/>
                <a:latin typeface="Source Sans 3"/>
              </a:rPr>
              <a:t>Ce pic est connu sous le nom de </a:t>
            </a:r>
            <a:r>
              <a:rPr lang="fr-FR" sz="3200" b="1" i="0" dirty="0">
                <a:solidFill>
                  <a:srgbClr val="FF0000"/>
                </a:solidFill>
                <a:effectLst/>
                <a:latin typeface="Source Sans 3"/>
              </a:rPr>
              <a:t>pic parent</a:t>
            </a:r>
            <a:r>
              <a:rPr lang="fr-FR" sz="3200" b="0" i="0" dirty="0">
                <a:effectLst/>
                <a:latin typeface="Source Sans 3"/>
              </a:rPr>
              <a:t>, et il nous indique la masse moléculaire relative de l'échantillon.</a:t>
            </a:r>
            <a:endParaRPr lang="ar-DZ" sz="3200" dirty="0"/>
          </a:p>
          <a:p>
            <a:endParaRPr lang="ar-DZ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3E4C4EB-725F-ECFC-3683-9D964ACC1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60048"/>
            <a:ext cx="9144000" cy="1252728"/>
          </a:xfrm>
        </p:spPr>
        <p:txBody>
          <a:bodyPr>
            <a:noAutofit/>
          </a:bodyPr>
          <a:lstStyle/>
          <a:p>
            <a:r>
              <a:rPr lang="fr-FR" sz="4000" i="0" dirty="0">
                <a:effectLst/>
                <a:latin typeface="Source Sans 3"/>
              </a:rPr>
              <a:t>Exemple: </a:t>
            </a:r>
            <a:r>
              <a:rPr lang="fr-FR" sz="4000" b="0" i="0" dirty="0">
                <a:effectLst/>
                <a:latin typeface="Source Sans 3"/>
              </a:rPr>
              <a:t>spectre de masse du propanone</a:t>
            </a:r>
            <a:endParaRPr lang="ar-DZ" sz="4000" b="0" dirty="0"/>
          </a:p>
        </p:txBody>
      </p:sp>
    </p:spTree>
    <p:extLst>
      <p:ext uri="{BB962C8B-B14F-4D97-AF65-F5344CB8AC3E}">
        <p14:creationId xmlns:p14="http://schemas.microsoft.com/office/powerpoint/2010/main" val="65352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B713372-160A-D75E-67AE-D6C136305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07560"/>
            <a:ext cx="7681093" cy="50618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CE2680A0-5587-DD00-8CCF-66CAA412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16632"/>
            <a:ext cx="9144000" cy="1252728"/>
          </a:xfrm>
        </p:spPr>
        <p:txBody>
          <a:bodyPr>
            <a:noAutofit/>
          </a:bodyPr>
          <a:lstStyle/>
          <a:p>
            <a:r>
              <a:rPr lang="fr-FR" sz="4000" i="0" dirty="0">
                <a:effectLst/>
                <a:latin typeface="Source Sans 3"/>
              </a:rPr>
              <a:t>Exemple: </a:t>
            </a:r>
            <a:r>
              <a:rPr lang="fr-FR" sz="4000" b="0" i="0" dirty="0">
                <a:effectLst/>
                <a:latin typeface="Source Sans 3"/>
              </a:rPr>
              <a:t>spectre de masse du propanone</a:t>
            </a:r>
            <a:endParaRPr lang="ar-DZ" sz="4000" b="0" dirty="0"/>
          </a:p>
        </p:txBody>
      </p:sp>
    </p:spTree>
    <p:extLst>
      <p:ext uri="{BB962C8B-B14F-4D97-AF65-F5344CB8AC3E}">
        <p14:creationId xmlns:p14="http://schemas.microsoft.com/office/powerpoint/2010/main" val="30490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7E0AB-D870-49E5-B75C-F6D68AAC4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Interprétez le graphique?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B00416-8921-D302-7D9B-9D5367F40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1730309"/>
            <a:ext cx="6840759" cy="498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059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23A7D-4BE4-0D37-5B86-E67FFBB6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23" y="260648"/>
            <a:ext cx="8574124" cy="1128184"/>
          </a:xfrm>
        </p:spPr>
        <p:txBody>
          <a:bodyPr>
            <a:noAutofit/>
          </a:bodyPr>
          <a:lstStyle/>
          <a:p>
            <a:r>
              <a:rPr lang="fr-FR" sz="4000" dirty="0"/>
              <a:t>Applications</a:t>
            </a:r>
            <a:endParaRPr lang="ar-DZ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3198D4-3C17-086A-F50E-F71185150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51291"/>
            <a:ext cx="8121098" cy="462560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b="1" dirty="0"/>
              <a:t>Analyse des composés chimiques</a:t>
            </a:r>
            <a:r>
              <a:rPr lang="fr-FR" dirty="0"/>
              <a:t>: Identification et quantification de petites molécules, comme les drogues, les métabolites et les produits chimiques dans un échantillon.</a:t>
            </a:r>
          </a:p>
          <a:p>
            <a:pPr marL="118872" indent="0" algn="just">
              <a:buNone/>
            </a:pPr>
            <a:endParaRPr lang="fr-FR" dirty="0"/>
          </a:p>
          <a:p>
            <a:pPr algn="just"/>
            <a:r>
              <a:rPr lang="fr-FR" b="1" dirty="0"/>
              <a:t>Protéomique</a:t>
            </a:r>
            <a:r>
              <a:rPr lang="fr-FR" dirty="0"/>
              <a:t>: Identification, séquençage et quantification des protéines dans des échantillons biologiques complexes.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Analyse des biomolécules</a:t>
            </a:r>
            <a:r>
              <a:rPr lang="fr-FR" dirty="0"/>
              <a:t>: Caractérisation des acides nucléiques, des lipides et des glucides.</a:t>
            </a:r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379810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9380FF-1CF7-391B-7CB0-6A0A95C9F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625609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sz="3000" b="1" dirty="0"/>
              <a:t>Pharmacologie et toxicologie</a:t>
            </a:r>
            <a:r>
              <a:rPr lang="fr-FR" sz="3000" dirty="0"/>
              <a:t>: Détection des médicaments et de leurs métabolites dans le corps.</a:t>
            </a:r>
          </a:p>
          <a:p>
            <a:pPr algn="just"/>
            <a:endParaRPr lang="fr-FR" sz="3000" dirty="0"/>
          </a:p>
          <a:p>
            <a:pPr algn="just"/>
            <a:r>
              <a:rPr lang="fr-FR" sz="3000" b="1" dirty="0"/>
              <a:t>Génétique</a:t>
            </a:r>
            <a:r>
              <a:rPr lang="fr-FR" sz="3000" dirty="0"/>
              <a:t> : Identification des mutations ou des modifications chimiques des biomolécules.</a:t>
            </a:r>
          </a:p>
          <a:p>
            <a:pPr algn="just"/>
            <a:endParaRPr lang="fr-FR" sz="3000" dirty="0"/>
          </a:p>
          <a:p>
            <a:pPr algn="just"/>
            <a:r>
              <a:rPr lang="fr-FR" sz="3000" b="1" dirty="0"/>
              <a:t>Contrôle de qualité</a:t>
            </a:r>
            <a:r>
              <a:rPr lang="fr-FR" sz="3000" dirty="0"/>
              <a:t> dans l'industrie pharmaceutique et alimentaire : Vérification de la pureté des produits.</a:t>
            </a:r>
          </a:p>
          <a:p>
            <a:endParaRPr lang="ar-DZ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4E64DD2-0C0F-35A5-EF0B-83FFEA322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0" y="260648"/>
            <a:ext cx="8574124" cy="1128184"/>
          </a:xfrm>
        </p:spPr>
        <p:txBody>
          <a:bodyPr>
            <a:noAutofit/>
          </a:bodyPr>
          <a:lstStyle/>
          <a:p>
            <a:r>
              <a:rPr lang="fr-FR" sz="4000" dirty="0"/>
              <a:t>Applications</a:t>
            </a:r>
            <a:endParaRPr lang="ar-DZ" sz="4000" dirty="0"/>
          </a:p>
        </p:txBody>
      </p:sp>
    </p:spTree>
    <p:extLst>
      <p:ext uri="{BB962C8B-B14F-4D97-AF65-F5344CB8AC3E}">
        <p14:creationId xmlns:p14="http://schemas.microsoft.com/office/powerpoint/2010/main" val="366349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D7162-9474-D6F1-5F76-2963C4A49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spectres lumineux </a:t>
            </a:r>
          </a:p>
        </p:txBody>
      </p:sp>
      <p:sp>
        <p:nvSpPr>
          <p:cNvPr id="4" name="AutoShape 2" descr="Connaissances | Les fondamentaux du marquage laser | KEYENCE France">
            <a:extLst>
              <a:ext uri="{FF2B5EF4-FFF2-40B4-BE49-F238E27FC236}">
                <a16:creationId xmlns:a16="http://schemas.microsoft.com/office/drawing/2014/main" id="{279C48D6-1A44-A606-AF2D-42F856E5C7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DZ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3069B0-1312-08BA-A2FE-44F42CA1F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6" y="1916832"/>
            <a:ext cx="8305954" cy="38884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EDFF80-10BC-C6EA-0A59-02D5C04333CF}"/>
              </a:ext>
            </a:extLst>
          </p:cNvPr>
          <p:cNvSpPr/>
          <p:nvPr/>
        </p:nvSpPr>
        <p:spPr>
          <a:xfrm>
            <a:off x="3419872" y="2924944"/>
            <a:ext cx="1304528" cy="819708"/>
          </a:xfrm>
          <a:prstGeom prst="rect">
            <a:avLst/>
          </a:prstGeom>
          <a:solidFill>
            <a:srgbClr val="FF0000">
              <a:alpha val="3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7520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4F39E-7FE9-7A55-A7AF-069D5F033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Spectrométrie Infrarouge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C2B1F0-45B0-3A97-2D25-7ED52BD34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141949" cy="4625609"/>
          </a:xfrm>
        </p:spPr>
        <p:txBody>
          <a:bodyPr>
            <a:normAutofit/>
          </a:bodyPr>
          <a:lstStyle/>
          <a:p>
            <a:pPr marL="118872" indent="0" algn="just">
              <a:spcAft>
                <a:spcPts val="1800"/>
              </a:spcAft>
              <a:buNone/>
            </a:pPr>
            <a:r>
              <a:rPr lang="fr-FR" sz="2800" b="1" dirty="0"/>
              <a:t>Spectrométrie Infrarouge </a:t>
            </a:r>
            <a:r>
              <a:rPr lang="fr-FR" sz="2800" dirty="0"/>
              <a:t>regroupe plusieurs méthodes d’identification basées sur </a:t>
            </a:r>
            <a:r>
              <a:rPr lang="fr-FR" sz="2800" b="1" dirty="0"/>
              <a:t>l’absorption</a:t>
            </a:r>
            <a:r>
              <a:rPr lang="fr-FR" sz="2800" dirty="0"/>
              <a:t> ou </a:t>
            </a:r>
            <a:r>
              <a:rPr lang="fr-FR" sz="2800" b="1" dirty="0"/>
              <a:t>la réflexion </a:t>
            </a:r>
            <a:r>
              <a:rPr lang="fr-FR" sz="2800" dirty="0"/>
              <a:t>par l’échantillon de </a:t>
            </a:r>
            <a:r>
              <a:rPr lang="fr-FR" sz="2800" b="1" dirty="0"/>
              <a:t>radiations électromagnétiques </a:t>
            </a:r>
            <a:r>
              <a:rPr lang="fr-FR" sz="2800" dirty="0"/>
              <a:t>comprises entre 1 et 1000 μm (10³ à 10⁶ nm). Cette bande spectrale dans l’infrarouge (IR) est divisée en:</a:t>
            </a:r>
            <a:endParaRPr lang="fr-FR" sz="2800" b="0" i="0" dirty="0">
              <a:effectLst/>
              <a:latin typeface="Google Sans"/>
            </a:endParaRPr>
          </a:p>
          <a:p>
            <a:r>
              <a:rPr lang="fr-FR" b="1" i="0" dirty="0">
                <a:effectLst/>
                <a:latin typeface="Google Sans"/>
              </a:rPr>
              <a:t>Proche IR ( 1 à 2,5</a:t>
            </a:r>
            <a:r>
              <a:rPr lang="el-GR" b="1" i="0" dirty="0">
                <a:effectLst/>
                <a:latin typeface="Google Sans"/>
              </a:rPr>
              <a:t> μ</a:t>
            </a:r>
            <a:r>
              <a:rPr lang="fr-FR" b="1" i="0" dirty="0">
                <a:effectLst/>
                <a:latin typeface="Google Sans"/>
              </a:rPr>
              <a:t>m) </a:t>
            </a:r>
          </a:p>
          <a:p>
            <a:r>
              <a:rPr lang="fr-FR" b="1" i="0" dirty="0">
                <a:effectLst/>
                <a:latin typeface="Google Sans"/>
              </a:rPr>
              <a:t>Moyen IR (2,5 à 25 </a:t>
            </a:r>
            <a:r>
              <a:rPr lang="el-GR" b="1" i="0" dirty="0">
                <a:effectLst/>
                <a:latin typeface="Google Sans"/>
              </a:rPr>
              <a:t>μ</a:t>
            </a:r>
            <a:r>
              <a:rPr lang="fr-FR" b="1" i="0" dirty="0">
                <a:effectLst/>
                <a:latin typeface="Google Sans"/>
              </a:rPr>
              <a:t>m) </a:t>
            </a:r>
          </a:p>
          <a:p>
            <a:r>
              <a:rPr lang="fr-FR" b="1" i="0" dirty="0">
                <a:effectLst/>
                <a:latin typeface="Google Sans"/>
              </a:rPr>
              <a:t>Lointain IR (25 à 1000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ogle Sans"/>
              </a:rPr>
              <a:t>μ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oogle Sans"/>
              </a:rPr>
              <a:t>m) </a:t>
            </a:r>
            <a:endParaRPr lang="ar-DZ" b="1" dirty="0"/>
          </a:p>
        </p:txBody>
      </p:sp>
    </p:spTree>
    <p:extLst>
      <p:ext uri="{BB962C8B-B14F-4D97-AF65-F5344CB8AC3E}">
        <p14:creationId xmlns:p14="http://schemas.microsoft.com/office/powerpoint/2010/main" val="35808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6DB4DC-67B9-65DA-FDBB-0CA2E1F2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700808"/>
            <a:ext cx="8075240" cy="4625609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1. Spectrométrie dans l'infrarouge proche (NIR): </a:t>
            </a:r>
            <a:r>
              <a:rPr lang="fr-FR" dirty="0"/>
              <a:t>Cette méthode est souvent utilisée pour l’analyse rapide de composés dans les industries agricoles et alimentaires, ainsi que pour des contrôles de qualité dans des produits pharmaceutiques.</a:t>
            </a:r>
          </a:p>
          <a:p>
            <a:pPr algn="just"/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94F6DC0-0E8C-DEFB-9354-3B5457F7C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>
            <a:normAutofit/>
          </a:bodyPr>
          <a:lstStyle/>
          <a:p>
            <a:r>
              <a:rPr lang="fr-FR" dirty="0"/>
              <a:t>Spectrométrie Infrarouge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44312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3831F5-4947-50C0-8349-C90AE8A1B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07" y="188640"/>
            <a:ext cx="8229600" cy="1252728"/>
          </a:xfrm>
        </p:spPr>
        <p:txBody>
          <a:bodyPr/>
          <a:lstStyle/>
          <a:p>
            <a:r>
              <a:rPr lang="fr-FR" dirty="0"/>
              <a:t>Spectrométrie Infrarouge</a:t>
            </a:r>
            <a:endParaRPr lang="ar-DZ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1347A7-F21A-0719-DFF6-76F97DD4B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625609"/>
          </a:xfrm>
        </p:spPr>
        <p:txBody>
          <a:bodyPr>
            <a:normAutofit lnSpcReduction="10000"/>
          </a:bodyPr>
          <a:lstStyle/>
          <a:p>
            <a:pPr marL="118872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2. Spectrométrie dans l'infrarouge moyen (MIR):</a:t>
            </a:r>
            <a:r>
              <a:rPr lang="fr-FR" b="1" dirty="0"/>
              <a:t> </a:t>
            </a:r>
            <a:r>
              <a:rPr lang="fr-FR" dirty="0"/>
              <a:t>la plus couramment utilisée pour l’analyse qualitative et quantitative des molécules organiques et inorganiques, l’identification des groupes fonctionnels et la caractérisation des structures moléculaires.</a:t>
            </a:r>
          </a:p>
          <a:p>
            <a:pPr algn="just"/>
            <a:endParaRPr lang="fr-FR" dirty="0"/>
          </a:p>
          <a:p>
            <a:pPr marL="118872" indent="0" algn="just">
              <a:buNone/>
            </a:pPr>
            <a:r>
              <a:rPr lang="fr-FR" b="1" dirty="0">
                <a:solidFill>
                  <a:srgbClr val="FF0000"/>
                </a:solidFill>
              </a:rPr>
              <a:t>3. Spectrométrie dans l'infrarouge lointain (FIR): </a:t>
            </a:r>
            <a:r>
              <a:rPr lang="fr-FR" dirty="0"/>
              <a:t>utilisée pour des recherches plus spécialisées.</a:t>
            </a:r>
            <a:endParaRPr lang="ar-DZ" dirty="0"/>
          </a:p>
          <a:p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224201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2360</Words>
  <Application>Microsoft Office PowerPoint</Application>
  <PresentationFormat>Affichage à l'écran (4:3)</PresentationFormat>
  <Paragraphs>196</Paragraphs>
  <Slides>55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55</vt:i4>
      </vt:variant>
    </vt:vector>
  </HeadingPairs>
  <TitlesOfParts>
    <vt:vector size="65" baseType="lpstr">
      <vt:lpstr>Arial</vt:lpstr>
      <vt:lpstr>Calibri</vt:lpstr>
      <vt:lpstr>Corbel</vt:lpstr>
      <vt:lpstr>Google Sans</vt:lpstr>
      <vt:lpstr>Source Sans 3</vt:lpstr>
      <vt:lpstr>Wingdings</vt:lpstr>
      <vt:lpstr>Wingdings 2</vt:lpstr>
      <vt:lpstr>Wingdings 3</vt:lpstr>
      <vt:lpstr>Thème Office</vt:lpstr>
      <vt:lpstr>Module</vt:lpstr>
      <vt:lpstr>Cours: Technique  spectroscopie</vt:lpstr>
      <vt:lpstr>La spectrophotométrie</vt:lpstr>
      <vt:lpstr>La spectrophotométrie</vt:lpstr>
      <vt:lpstr>Présentation PowerPoint</vt:lpstr>
      <vt:lpstr>La lumière infrarouge</vt:lpstr>
      <vt:lpstr>Les spectres lumineux </vt:lpstr>
      <vt:lpstr>Spectrométrie Infrarouge</vt:lpstr>
      <vt:lpstr>Spectrométrie Infrarouge</vt:lpstr>
      <vt:lpstr>Spectrométrie Infrarouge</vt:lpstr>
      <vt:lpstr>Méthodes de mesure :</vt:lpstr>
      <vt:lpstr>Méthodes de mesure :</vt:lpstr>
      <vt:lpstr>Principe</vt:lpstr>
      <vt:lpstr>Étapes de mesure en spectrométrie IR </vt:lpstr>
      <vt:lpstr>Étapes de mesure en spectrométrie IR </vt:lpstr>
      <vt:lpstr>Présentation PowerPoint</vt:lpstr>
      <vt:lpstr>Le spectre IR </vt:lpstr>
      <vt:lpstr>Le spectre IR </vt:lpstr>
      <vt:lpstr>Analyse du spectre</vt:lpstr>
      <vt:lpstr>Table des bandes d'absorption IR</vt:lpstr>
      <vt:lpstr>Table des bandes d'absorption IR</vt:lpstr>
      <vt:lpstr>Table des bandes d'absorption IR</vt:lpstr>
      <vt:lpstr>Table des bandes d'absorption IR</vt:lpstr>
      <vt:lpstr>Table des bandes d'absorption IR</vt:lpstr>
      <vt:lpstr>Présentation PowerPoint</vt:lpstr>
      <vt:lpstr>Analyse des spectres Y</vt:lpstr>
      <vt:lpstr>Présentation PowerPoint</vt:lpstr>
      <vt:lpstr>Analyse des spectres I</vt:lpstr>
      <vt:lpstr>Présentation PowerPoint</vt:lpstr>
      <vt:lpstr>Applications</vt:lpstr>
      <vt:lpstr>Applications</vt:lpstr>
      <vt:lpstr>Présentation PowerPoint</vt:lpstr>
      <vt:lpstr>Spectrométrie de masse</vt:lpstr>
      <vt:lpstr>Spectrométrie de masse</vt:lpstr>
      <vt:lpstr>Spectrométrie de masse</vt:lpstr>
      <vt:lpstr>Principe</vt:lpstr>
      <vt:lpstr>Principe</vt:lpstr>
      <vt:lpstr>Etapes de spectrométrie de masse</vt:lpstr>
      <vt:lpstr>Ionisation</vt:lpstr>
      <vt:lpstr>Ionisation</vt:lpstr>
      <vt:lpstr>Ionisation</vt:lpstr>
      <vt:lpstr>Analyse de la masse</vt:lpstr>
      <vt:lpstr>Présentation PowerPoint</vt:lpstr>
      <vt:lpstr>Détection</vt:lpstr>
      <vt:lpstr>Équation de la spectrométrie de masse</vt:lpstr>
      <vt:lpstr>Équation de la spectrométrie de masse</vt:lpstr>
      <vt:lpstr>Équation de la spectrométrie de masse</vt:lpstr>
      <vt:lpstr>Équation de la spectrométrie de masse</vt:lpstr>
      <vt:lpstr>Exemple: spectre de masse du cuivre </vt:lpstr>
      <vt:lpstr>Exemple 1: spectre de masse du cuivre </vt:lpstr>
      <vt:lpstr>Exemple: spectre de masse du propanone</vt:lpstr>
      <vt:lpstr>Exemple: spectre de masse du propanone</vt:lpstr>
      <vt:lpstr>Exemple: spectre de masse du propanone</vt:lpstr>
      <vt:lpstr>Interprétez le graphique?</vt:lpstr>
      <vt:lpstr>Applications</vt:lpstr>
      <vt:lpstr>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TP4:  spectrophotométrie Dosages par étalonnage</dc:title>
  <dc:creator>MICRO</dc:creator>
  <cp:lastModifiedBy>Amir Zeroual</cp:lastModifiedBy>
  <cp:revision>34</cp:revision>
  <dcterms:created xsi:type="dcterms:W3CDTF">2021-02-08T07:48:52Z</dcterms:created>
  <dcterms:modified xsi:type="dcterms:W3CDTF">2024-11-24T19:24:28Z</dcterms:modified>
</cp:coreProperties>
</file>