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3"/>
  </p:notesMasterIdLst>
  <p:sldIdLst>
    <p:sldId id="260" r:id="rId2"/>
    <p:sldId id="257" r:id="rId3"/>
    <p:sldId id="258" r:id="rId4"/>
    <p:sldId id="259" r:id="rId5"/>
    <p:sldId id="261" r:id="rId6"/>
    <p:sldId id="289" r:id="rId7"/>
    <p:sldId id="282" r:id="rId8"/>
    <p:sldId id="284" r:id="rId9"/>
    <p:sldId id="285" r:id="rId10"/>
    <p:sldId id="286" r:id="rId11"/>
    <p:sldId id="287" r:id="rId12"/>
    <p:sldId id="291" r:id="rId13"/>
    <p:sldId id="292" r:id="rId14"/>
    <p:sldId id="293" r:id="rId15"/>
    <p:sldId id="294" r:id="rId16"/>
    <p:sldId id="295" r:id="rId17"/>
    <p:sldId id="296" r:id="rId18"/>
    <p:sldId id="263" r:id="rId19"/>
    <p:sldId id="283" r:id="rId20"/>
    <p:sldId id="264" r:id="rId21"/>
    <p:sldId id="265" r:id="rId22"/>
    <p:sldId id="266" r:id="rId23"/>
    <p:sldId id="267" r:id="rId24"/>
    <p:sldId id="268" r:id="rId25"/>
    <p:sldId id="269" r:id="rId26"/>
    <p:sldId id="270" r:id="rId27"/>
    <p:sldId id="271" r:id="rId28"/>
    <p:sldId id="272" r:id="rId29"/>
    <p:sldId id="273" r:id="rId30"/>
    <p:sldId id="274" r:id="rId31"/>
    <p:sldId id="275" r:id="rId32"/>
    <p:sldId id="276" r:id="rId33"/>
    <p:sldId id="277" r:id="rId34"/>
    <p:sldId id="278" r:id="rId35"/>
    <p:sldId id="279" r:id="rId36"/>
    <p:sldId id="280" r:id="rId37"/>
    <p:sldId id="281" r:id="rId38"/>
    <p:sldId id="297" r:id="rId39"/>
    <p:sldId id="298" r:id="rId40"/>
    <p:sldId id="299" r:id="rId41"/>
    <p:sldId id="300" r:id="rId42"/>
    <p:sldId id="301" r:id="rId43"/>
    <p:sldId id="302" r:id="rId44"/>
    <p:sldId id="303" r:id="rId45"/>
    <p:sldId id="304" r:id="rId46"/>
    <p:sldId id="305" r:id="rId47"/>
    <p:sldId id="306" r:id="rId48"/>
    <p:sldId id="307" r:id="rId49"/>
    <p:sldId id="308" r:id="rId50"/>
    <p:sldId id="309" r:id="rId51"/>
    <p:sldId id="310" r:id="rId52"/>
    <p:sldId id="311" r:id="rId53"/>
    <p:sldId id="312" r:id="rId54"/>
    <p:sldId id="313" r:id="rId55"/>
    <p:sldId id="314" r:id="rId56"/>
    <p:sldId id="315" r:id="rId57"/>
    <p:sldId id="316" r:id="rId58"/>
    <p:sldId id="317" r:id="rId59"/>
    <p:sldId id="319" r:id="rId60"/>
    <p:sldId id="320" r:id="rId61"/>
    <p:sldId id="321" r:id="rId62"/>
    <p:sldId id="322" r:id="rId63"/>
    <p:sldId id="323" r:id="rId64"/>
    <p:sldId id="324" r:id="rId65"/>
    <p:sldId id="325" r:id="rId66"/>
    <p:sldId id="326" r:id="rId67"/>
    <p:sldId id="327" r:id="rId68"/>
    <p:sldId id="328" r:id="rId69"/>
    <p:sldId id="329" r:id="rId70"/>
    <p:sldId id="330" r:id="rId71"/>
    <p:sldId id="331" r:id="rId72"/>
    <p:sldId id="332" r:id="rId73"/>
    <p:sldId id="337" r:id="rId74"/>
    <p:sldId id="338" r:id="rId75"/>
    <p:sldId id="339" r:id="rId76"/>
    <p:sldId id="333" r:id="rId77"/>
    <p:sldId id="334" r:id="rId78"/>
    <p:sldId id="335" r:id="rId79"/>
    <p:sldId id="336" r:id="rId80"/>
    <p:sldId id="340" r:id="rId81"/>
    <p:sldId id="341" r:id="rId8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426" autoAdjust="0"/>
    <p:restoredTop sz="94660"/>
  </p:normalViewPr>
  <p:slideViewPr>
    <p:cSldViewPr snapToGrid="0" showGuides="1">
      <p:cViewPr>
        <p:scale>
          <a:sx n="59" d="100"/>
          <a:sy n="59" d="100"/>
        </p:scale>
        <p:origin x="756" y="306"/>
      </p:cViewPr>
      <p:guideLst>
        <p:guide orient="horz" pos="2183"/>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F297A95-32BB-4AE5-BF42-E47BB0EEA238}" type="datetimeFigureOut">
              <a:rPr lang="fr-FR" smtClean="0"/>
              <a:t>03/11/2025</a:t>
            </a:fld>
            <a:endParaRPr lang="fr-FR" dirty="0"/>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9011D6-74C6-44FB-BA97-F67E95B1278F}" type="slidenum">
              <a:rPr lang="fr-FR" smtClean="0"/>
              <a:t>‹N°›</a:t>
            </a:fld>
            <a:endParaRPr lang="fr-FR" dirty="0"/>
          </a:p>
        </p:txBody>
      </p:sp>
    </p:spTree>
    <p:extLst>
      <p:ext uri="{BB962C8B-B14F-4D97-AF65-F5344CB8AC3E}">
        <p14:creationId xmlns:p14="http://schemas.microsoft.com/office/powerpoint/2010/main" val="408018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4D9011D6-74C6-44FB-BA97-F67E95B1278F}" type="slidenum">
              <a:rPr lang="fr-FR" smtClean="0"/>
              <a:t>26</a:t>
            </a:fld>
            <a:endParaRPr lang="fr-FR"/>
          </a:p>
        </p:txBody>
      </p:sp>
    </p:spTree>
    <p:extLst>
      <p:ext uri="{BB962C8B-B14F-4D97-AF65-F5344CB8AC3E}">
        <p14:creationId xmlns:p14="http://schemas.microsoft.com/office/powerpoint/2010/main" val="35130899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4D9011D6-74C6-44FB-BA97-F67E95B1278F}" type="slidenum">
              <a:rPr lang="fr-FR" smtClean="0"/>
              <a:t>47</a:t>
            </a:fld>
            <a:endParaRPr lang="fr-FR"/>
          </a:p>
        </p:txBody>
      </p:sp>
    </p:spTree>
    <p:extLst>
      <p:ext uri="{BB962C8B-B14F-4D97-AF65-F5344CB8AC3E}">
        <p14:creationId xmlns:p14="http://schemas.microsoft.com/office/powerpoint/2010/main" val="19795256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6552FA88-ACAE-47C6-84B0-FF1C902F5A9F}" type="datetime1">
              <a:rPr lang="fr-FR" smtClean="0"/>
              <a:t>03/11/2025</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A37454DC-347B-4F69-A82E-4C2FC3B150EE}" type="slidenum">
              <a:rPr lang="fr-FR" smtClean="0"/>
              <a:t>‹N°›</a:t>
            </a:fld>
            <a:endParaRPr lang="fr-FR" dirty="0"/>
          </a:p>
        </p:txBody>
      </p:sp>
    </p:spTree>
    <p:extLst>
      <p:ext uri="{BB962C8B-B14F-4D97-AF65-F5344CB8AC3E}">
        <p14:creationId xmlns:p14="http://schemas.microsoft.com/office/powerpoint/2010/main" val="12726721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A304C74-1FEE-43A7-AD46-6526AA9288F0}" type="datetime1">
              <a:rPr lang="fr-FR" smtClean="0"/>
              <a:t>03/11/2025</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A37454DC-347B-4F69-A82E-4C2FC3B150EE}" type="slidenum">
              <a:rPr lang="fr-FR" smtClean="0"/>
              <a:t>‹N°›</a:t>
            </a:fld>
            <a:endParaRPr lang="fr-FR" dirty="0"/>
          </a:p>
        </p:txBody>
      </p:sp>
    </p:spTree>
    <p:extLst>
      <p:ext uri="{BB962C8B-B14F-4D97-AF65-F5344CB8AC3E}">
        <p14:creationId xmlns:p14="http://schemas.microsoft.com/office/powerpoint/2010/main" val="4286242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D25C346-025F-46C9-ABA2-91257F1EBA67}" type="datetime1">
              <a:rPr lang="fr-FR" smtClean="0"/>
              <a:t>03/11/2025</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A37454DC-347B-4F69-A82E-4C2FC3B150EE}" type="slidenum">
              <a:rPr lang="fr-FR" smtClean="0"/>
              <a:t>‹N°›</a:t>
            </a:fld>
            <a:endParaRPr lang="fr-FR" dirty="0"/>
          </a:p>
        </p:txBody>
      </p:sp>
    </p:spTree>
    <p:extLst>
      <p:ext uri="{BB962C8B-B14F-4D97-AF65-F5344CB8AC3E}">
        <p14:creationId xmlns:p14="http://schemas.microsoft.com/office/powerpoint/2010/main" val="17197334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7BE9631-1FDD-4021-BFB7-C2314B4A8447}" type="datetime1">
              <a:rPr lang="fr-FR" smtClean="0"/>
              <a:t>03/11/2025</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A37454DC-347B-4F69-A82E-4C2FC3B150EE}" type="slidenum">
              <a:rPr lang="fr-FR" smtClean="0"/>
              <a:t>‹N°›</a:t>
            </a:fld>
            <a:endParaRPr lang="fr-FR" dirty="0"/>
          </a:p>
        </p:txBody>
      </p:sp>
    </p:spTree>
    <p:extLst>
      <p:ext uri="{BB962C8B-B14F-4D97-AF65-F5344CB8AC3E}">
        <p14:creationId xmlns:p14="http://schemas.microsoft.com/office/powerpoint/2010/main" val="33062741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23B96035-12E4-4F2E-BC76-AB1F2735D0C3}" type="datetime1">
              <a:rPr lang="fr-FR" smtClean="0"/>
              <a:t>03/11/2025</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A37454DC-347B-4F69-A82E-4C2FC3B150EE}" type="slidenum">
              <a:rPr lang="fr-FR" smtClean="0"/>
              <a:t>‹N°›</a:t>
            </a:fld>
            <a:endParaRPr lang="fr-FR" dirty="0"/>
          </a:p>
        </p:txBody>
      </p:sp>
    </p:spTree>
    <p:extLst>
      <p:ext uri="{BB962C8B-B14F-4D97-AF65-F5344CB8AC3E}">
        <p14:creationId xmlns:p14="http://schemas.microsoft.com/office/powerpoint/2010/main" val="4050898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ABAC32F2-2E9F-4C9A-9A17-0D15AF9CBB0B}" type="datetime1">
              <a:rPr lang="fr-FR" smtClean="0"/>
              <a:t>03/11/2025</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A37454DC-347B-4F69-A82E-4C2FC3B150EE}" type="slidenum">
              <a:rPr lang="fr-FR" smtClean="0"/>
              <a:t>‹N°›</a:t>
            </a:fld>
            <a:endParaRPr lang="fr-FR" dirty="0"/>
          </a:p>
        </p:txBody>
      </p:sp>
    </p:spTree>
    <p:extLst>
      <p:ext uri="{BB962C8B-B14F-4D97-AF65-F5344CB8AC3E}">
        <p14:creationId xmlns:p14="http://schemas.microsoft.com/office/powerpoint/2010/main" val="12829376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B909700-7F15-4624-81BA-A30352BA3BC4}" type="datetime1">
              <a:rPr lang="fr-FR" smtClean="0"/>
              <a:t>03/11/2025</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A37454DC-347B-4F69-A82E-4C2FC3B150EE}" type="slidenum">
              <a:rPr lang="fr-FR" smtClean="0"/>
              <a:t>‹N°›</a:t>
            </a:fld>
            <a:endParaRPr lang="fr-FR" dirty="0"/>
          </a:p>
        </p:txBody>
      </p:sp>
    </p:spTree>
    <p:extLst>
      <p:ext uri="{BB962C8B-B14F-4D97-AF65-F5344CB8AC3E}">
        <p14:creationId xmlns:p14="http://schemas.microsoft.com/office/powerpoint/2010/main" val="4071418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929D97EE-65B7-4C94-9415-D8CA2CA99F92}" type="datetime1">
              <a:rPr lang="fr-FR" smtClean="0"/>
              <a:t>03/11/2025</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A37454DC-347B-4F69-A82E-4C2FC3B150EE}" type="slidenum">
              <a:rPr lang="fr-FR" smtClean="0"/>
              <a:t>‹N°›</a:t>
            </a:fld>
            <a:endParaRPr lang="fr-FR" dirty="0"/>
          </a:p>
        </p:txBody>
      </p:sp>
    </p:spTree>
    <p:extLst>
      <p:ext uri="{BB962C8B-B14F-4D97-AF65-F5344CB8AC3E}">
        <p14:creationId xmlns:p14="http://schemas.microsoft.com/office/powerpoint/2010/main" val="28517978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7F1C8DC-227E-4EBD-912E-7097D1F2BA0F}" type="datetime1">
              <a:rPr lang="fr-FR" smtClean="0"/>
              <a:t>03/11/2025</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A37454DC-347B-4F69-A82E-4C2FC3B150EE}" type="slidenum">
              <a:rPr lang="fr-FR" smtClean="0"/>
              <a:t>‹N°›</a:t>
            </a:fld>
            <a:endParaRPr lang="fr-FR" dirty="0"/>
          </a:p>
        </p:txBody>
      </p:sp>
    </p:spTree>
    <p:extLst>
      <p:ext uri="{BB962C8B-B14F-4D97-AF65-F5344CB8AC3E}">
        <p14:creationId xmlns:p14="http://schemas.microsoft.com/office/powerpoint/2010/main" val="18435633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E0D79E1E-B791-4354-B3E8-9A478B41B465}" type="datetime1">
              <a:rPr lang="fr-FR" smtClean="0"/>
              <a:t>03/11/2025</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A37454DC-347B-4F69-A82E-4C2FC3B150EE}" type="slidenum">
              <a:rPr lang="fr-FR" smtClean="0"/>
              <a:t>‹N°›</a:t>
            </a:fld>
            <a:endParaRPr lang="fr-FR" dirty="0"/>
          </a:p>
        </p:txBody>
      </p:sp>
    </p:spTree>
    <p:extLst>
      <p:ext uri="{BB962C8B-B14F-4D97-AF65-F5344CB8AC3E}">
        <p14:creationId xmlns:p14="http://schemas.microsoft.com/office/powerpoint/2010/main" val="9828343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3334F5DF-4BEB-4F40-97B7-6B3FFCF8F689}" type="datetime1">
              <a:rPr lang="fr-FR" smtClean="0"/>
              <a:t>03/11/2025</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A37454DC-347B-4F69-A82E-4C2FC3B150EE}" type="slidenum">
              <a:rPr lang="fr-FR" smtClean="0"/>
              <a:t>‹N°›</a:t>
            </a:fld>
            <a:endParaRPr lang="fr-FR" dirty="0"/>
          </a:p>
        </p:txBody>
      </p:sp>
    </p:spTree>
    <p:extLst>
      <p:ext uri="{BB962C8B-B14F-4D97-AF65-F5344CB8AC3E}">
        <p14:creationId xmlns:p14="http://schemas.microsoft.com/office/powerpoint/2010/main" val="17574441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DE44E9-9336-404D-B632-D83906E49189}" type="datetime1">
              <a:rPr lang="fr-FR" smtClean="0"/>
              <a:t>03/11/2025</a:t>
            </a:fld>
            <a:endParaRPr lang="fr-FR" dirty="0"/>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7454DC-347B-4F69-A82E-4C2FC3B150EE}" type="slidenum">
              <a:rPr lang="fr-FR" smtClean="0"/>
              <a:t>‹N°›</a:t>
            </a:fld>
            <a:endParaRPr lang="fr-FR" dirty="0"/>
          </a:p>
        </p:txBody>
      </p:sp>
    </p:spTree>
    <p:extLst>
      <p:ext uri="{BB962C8B-B14F-4D97-AF65-F5344CB8AC3E}">
        <p14:creationId xmlns:p14="http://schemas.microsoft.com/office/powerpoint/2010/main" val="942031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26141" y="2034096"/>
            <a:ext cx="11093824" cy="2123658"/>
          </a:xfrm>
          <a:prstGeom prst="rect">
            <a:avLst/>
          </a:prstGeom>
        </p:spPr>
        <p:txBody>
          <a:bodyPr wrap="square">
            <a:spAutoFit/>
          </a:bodyPr>
          <a:lstStyle/>
          <a:p>
            <a:pPr algn="ctr"/>
            <a:r>
              <a:rPr lang="en-US" sz="6600" b="1" dirty="0">
                <a:solidFill>
                  <a:schemeClr val="accent1"/>
                </a:solidFill>
                <a:latin typeface="Century" panose="02040604050505020304" pitchFamily="18" charset="0"/>
              </a:rPr>
              <a:t>Introduction to </a:t>
            </a:r>
            <a:endParaRPr lang="en-US" sz="6600" b="1" dirty="0" smtClean="0">
              <a:solidFill>
                <a:schemeClr val="accent1"/>
              </a:solidFill>
              <a:latin typeface="Century" panose="02040604050505020304" pitchFamily="18" charset="0"/>
            </a:endParaRPr>
          </a:p>
          <a:p>
            <a:pPr algn="ctr"/>
            <a:r>
              <a:rPr lang="en-US" sz="6600" b="1" dirty="0" smtClean="0">
                <a:solidFill>
                  <a:schemeClr val="accent1"/>
                </a:solidFill>
                <a:latin typeface="Century" panose="02040604050505020304" pitchFamily="18" charset="0"/>
              </a:rPr>
              <a:t>Bibliographic </a:t>
            </a:r>
            <a:r>
              <a:rPr lang="en-US" sz="6600" b="1" dirty="0">
                <a:solidFill>
                  <a:schemeClr val="accent1"/>
                </a:solidFill>
                <a:latin typeface="Century" panose="02040604050505020304" pitchFamily="18" charset="0"/>
              </a:rPr>
              <a:t>Research</a:t>
            </a:r>
            <a:endParaRPr lang="fr-FR" sz="6600" b="1" dirty="0">
              <a:solidFill>
                <a:schemeClr val="accent1"/>
              </a:solidFill>
              <a:latin typeface="Century" panose="02040604050505020304" pitchFamily="18" charset="0"/>
            </a:endParaRPr>
          </a:p>
        </p:txBody>
      </p:sp>
      <p:pic>
        <p:nvPicPr>
          <p:cNvPr id="3" name="Image 2"/>
          <p:cNvPicPr>
            <a:picLocks noChangeAspect="1"/>
          </p:cNvPicPr>
          <p:nvPr/>
        </p:nvPicPr>
        <p:blipFill>
          <a:blip r:embed="rId2"/>
          <a:stretch>
            <a:fillRect/>
          </a:stretch>
        </p:blipFill>
        <p:spPr>
          <a:xfrm>
            <a:off x="6782636" y="4639314"/>
            <a:ext cx="5364000" cy="2161792"/>
          </a:xfrm>
          <a:prstGeom prst="rect">
            <a:avLst/>
          </a:prstGeom>
        </p:spPr>
      </p:pic>
      <p:pic>
        <p:nvPicPr>
          <p:cNvPr id="4" name="Image 3"/>
          <p:cNvPicPr>
            <a:picLocks noChangeAspect="1"/>
          </p:cNvPicPr>
          <p:nvPr/>
        </p:nvPicPr>
        <p:blipFill>
          <a:blip r:embed="rId3"/>
          <a:stretch>
            <a:fillRect/>
          </a:stretch>
        </p:blipFill>
        <p:spPr>
          <a:xfrm>
            <a:off x="76972" y="83154"/>
            <a:ext cx="2525434" cy="1872000"/>
          </a:xfrm>
          <a:prstGeom prst="rect">
            <a:avLst/>
          </a:prstGeom>
        </p:spPr>
      </p:pic>
      <p:sp>
        <p:nvSpPr>
          <p:cNvPr id="5" name="Espace réservé du numéro de diapositive 4"/>
          <p:cNvSpPr>
            <a:spLocks noGrp="1"/>
          </p:cNvSpPr>
          <p:nvPr>
            <p:ph type="sldNum" sz="quarter" idx="12"/>
          </p:nvPr>
        </p:nvSpPr>
        <p:spPr/>
        <p:txBody>
          <a:bodyPr/>
          <a:lstStyle/>
          <a:p>
            <a:fld id="{A37454DC-347B-4F69-A82E-4C2FC3B150EE}" type="slidenum">
              <a:rPr lang="fr-FR" smtClean="0"/>
              <a:t>1</a:t>
            </a:fld>
            <a:endParaRPr lang="fr-FR" dirty="0"/>
          </a:p>
        </p:txBody>
      </p:sp>
    </p:spTree>
    <p:extLst>
      <p:ext uri="{BB962C8B-B14F-4D97-AF65-F5344CB8AC3E}">
        <p14:creationId xmlns:p14="http://schemas.microsoft.com/office/powerpoint/2010/main" val="37118567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8323" y="910460"/>
            <a:ext cx="11773005" cy="3689408"/>
          </a:xfrm>
          <a:prstGeom prst="rect">
            <a:avLst/>
          </a:prstGeom>
        </p:spPr>
        <p:txBody>
          <a:bodyPr wrap="square">
            <a:spAutoFit/>
          </a:bodyPr>
          <a:lstStyle/>
          <a:p>
            <a:pPr marL="457200" indent="-457200" algn="just">
              <a:lnSpc>
                <a:spcPct val="150000"/>
              </a:lnSpc>
              <a:buFont typeface="Wingdings" panose="05000000000000000000" pitchFamily="2" charset="2"/>
              <a:buChar char="Ø"/>
            </a:pPr>
            <a:r>
              <a:rPr lang="en-US" sz="3200" b="1" dirty="0" smtClean="0">
                <a:solidFill>
                  <a:srgbClr val="FF0000"/>
                </a:solidFill>
                <a:latin typeface="Century" panose="02040604050505020304" pitchFamily="18" charset="0"/>
                <a:ea typeface="MS Mincho" panose="02020609040205080304" pitchFamily="49" charset="-128"/>
                <a:cs typeface="Arial" panose="020B0604020202020204" pitchFamily="34" charset="0"/>
              </a:rPr>
              <a:t>Primary </a:t>
            </a:r>
            <a:r>
              <a:rPr lang="en-US" sz="3200" b="1" dirty="0">
                <a:solidFill>
                  <a:srgbClr val="FF0000"/>
                </a:solidFill>
                <a:latin typeface="Century" panose="02040604050505020304" pitchFamily="18" charset="0"/>
                <a:ea typeface="MS Mincho" panose="02020609040205080304" pitchFamily="49" charset="-128"/>
                <a:cs typeface="Arial" panose="020B0604020202020204" pitchFamily="34" charset="0"/>
              </a:rPr>
              <a:t>Sources: </a:t>
            </a:r>
            <a:r>
              <a:rPr lang="en-US" sz="3200" dirty="0">
                <a:latin typeface="Century" panose="02040604050505020304" pitchFamily="18" charset="0"/>
                <a:ea typeface="MS Mincho" panose="02020609040205080304" pitchFamily="49" charset="-128"/>
                <a:cs typeface="Arial" panose="020B0604020202020204" pitchFamily="34" charset="0"/>
              </a:rPr>
              <a:t>Original scientific articles, theses, lab </a:t>
            </a:r>
            <a:r>
              <a:rPr lang="en-US" sz="3200" dirty="0" smtClean="0">
                <a:latin typeface="Century" panose="02040604050505020304" pitchFamily="18" charset="0"/>
                <a:ea typeface="MS Mincho" panose="02020609040205080304" pitchFamily="49" charset="-128"/>
                <a:cs typeface="Arial" panose="020B0604020202020204" pitchFamily="34" charset="0"/>
              </a:rPr>
              <a:t>reports.</a:t>
            </a:r>
          </a:p>
          <a:p>
            <a:pPr marL="457200" indent="-457200" algn="just">
              <a:lnSpc>
                <a:spcPct val="150000"/>
              </a:lnSpc>
              <a:buFont typeface="Wingdings" panose="05000000000000000000" pitchFamily="2" charset="2"/>
              <a:buChar char="Ø"/>
            </a:pPr>
            <a:r>
              <a:rPr lang="en-US" sz="3200" b="1" dirty="0" smtClean="0">
                <a:solidFill>
                  <a:srgbClr val="FF0000"/>
                </a:solidFill>
                <a:latin typeface="Century" panose="02040604050505020304" pitchFamily="18" charset="0"/>
                <a:ea typeface="MS Mincho" panose="02020609040205080304" pitchFamily="49" charset="-128"/>
                <a:cs typeface="Arial" panose="020B0604020202020204" pitchFamily="34" charset="0"/>
              </a:rPr>
              <a:t>Secondary </a:t>
            </a:r>
            <a:r>
              <a:rPr lang="en-US" sz="3200" b="1" dirty="0">
                <a:solidFill>
                  <a:srgbClr val="FF0000"/>
                </a:solidFill>
                <a:latin typeface="Century" panose="02040604050505020304" pitchFamily="18" charset="0"/>
                <a:ea typeface="MS Mincho" panose="02020609040205080304" pitchFamily="49" charset="-128"/>
                <a:cs typeface="Arial" panose="020B0604020202020204" pitchFamily="34" charset="0"/>
              </a:rPr>
              <a:t>Sources</a:t>
            </a:r>
            <a:r>
              <a:rPr lang="en-US" sz="3200" dirty="0">
                <a:latin typeface="Century" panose="02040604050505020304" pitchFamily="18" charset="0"/>
                <a:ea typeface="MS Mincho" panose="02020609040205080304" pitchFamily="49" charset="-128"/>
                <a:cs typeface="Arial" panose="020B0604020202020204" pitchFamily="34" charset="0"/>
              </a:rPr>
              <a:t>: Review articles, textbooks, </a:t>
            </a:r>
            <a:r>
              <a:rPr lang="en-US" sz="3200" dirty="0" smtClean="0">
                <a:latin typeface="Century" panose="02040604050505020304" pitchFamily="18" charset="0"/>
                <a:ea typeface="MS Mincho" panose="02020609040205080304" pitchFamily="49" charset="-128"/>
                <a:cs typeface="Arial" panose="020B0604020202020204" pitchFamily="34" charset="0"/>
              </a:rPr>
              <a:t>books, encyclopedias.</a:t>
            </a:r>
          </a:p>
          <a:p>
            <a:pPr marL="457200" indent="-457200" algn="just">
              <a:lnSpc>
                <a:spcPct val="150000"/>
              </a:lnSpc>
              <a:buFont typeface="Wingdings" panose="05000000000000000000" pitchFamily="2" charset="2"/>
              <a:buChar char="Ø"/>
            </a:pPr>
            <a:r>
              <a:rPr lang="en-US" sz="3200" b="1" dirty="0" smtClean="0">
                <a:solidFill>
                  <a:srgbClr val="FF0000"/>
                </a:solidFill>
                <a:latin typeface="Century" panose="02040604050505020304" pitchFamily="18" charset="0"/>
                <a:ea typeface="MS Mincho" panose="02020609040205080304" pitchFamily="49" charset="-128"/>
                <a:cs typeface="Arial" panose="020B0604020202020204" pitchFamily="34" charset="0"/>
              </a:rPr>
              <a:t>Tertiary </a:t>
            </a:r>
            <a:r>
              <a:rPr lang="en-US" sz="3200" b="1" dirty="0">
                <a:solidFill>
                  <a:srgbClr val="FF0000"/>
                </a:solidFill>
                <a:latin typeface="Century" panose="02040604050505020304" pitchFamily="18" charset="0"/>
                <a:ea typeface="MS Mincho" panose="02020609040205080304" pitchFamily="49" charset="-128"/>
                <a:cs typeface="Arial" panose="020B0604020202020204" pitchFamily="34" charset="0"/>
              </a:rPr>
              <a:t>Sources</a:t>
            </a:r>
            <a:r>
              <a:rPr lang="en-US" sz="3200" dirty="0">
                <a:latin typeface="Century" panose="02040604050505020304" pitchFamily="18" charset="0"/>
                <a:ea typeface="MS Mincho" panose="02020609040205080304" pitchFamily="49" charset="-128"/>
                <a:cs typeface="Arial" panose="020B0604020202020204" pitchFamily="34" charset="0"/>
              </a:rPr>
              <a:t>: </a:t>
            </a:r>
            <a:r>
              <a:rPr lang="en-US" sz="3200" dirty="0" smtClean="0">
                <a:latin typeface="Century" panose="02040604050505020304" pitchFamily="18" charset="0"/>
                <a:ea typeface="MS Mincho" panose="02020609040205080304" pitchFamily="49" charset="-128"/>
                <a:cs typeface="Arial" panose="020B0604020202020204" pitchFamily="34" charset="0"/>
              </a:rPr>
              <a:t>databases </a:t>
            </a:r>
            <a:r>
              <a:rPr lang="en-US" sz="3200" dirty="0">
                <a:latin typeface="Century" panose="02040604050505020304" pitchFamily="18" charset="0"/>
                <a:ea typeface="MS Mincho" panose="02020609040205080304" pitchFamily="49" charset="-128"/>
                <a:cs typeface="Arial" panose="020B0604020202020204" pitchFamily="34" charset="0"/>
              </a:rPr>
              <a:t>that point to other resources.</a:t>
            </a:r>
            <a:endParaRPr lang="fr-FR" sz="3200" dirty="0">
              <a:effectLst/>
              <a:latin typeface="Century" panose="02040604050505020304" pitchFamily="18" charset="0"/>
              <a:ea typeface="MS Mincho" panose="02020609040205080304" pitchFamily="49" charset="-128"/>
              <a:cs typeface="Arial" panose="020B0604020202020204" pitchFamily="34" charset="0"/>
            </a:endParaRPr>
          </a:p>
        </p:txBody>
      </p:sp>
      <p:sp>
        <p:nvSpPr>
          <p:cNvPr id="3" name="Rectangle 2"/>
          <p:cNvSpPr/>
          <p:nvPr/>
        </p:nvSpPr>
        <p:spPr>
          <a:xfrm>
            <a:off x="221770" y="117289"/>
            <a:ext cx="3335785" cy="605487"/>
          </a:xfrm>
          <a:prstGeom prst="rect">
            <a:avLst/>
          </a:prstGeom>
        </p:spPr>
        <p:txBody>
          <a:bodyPr wrap="none">
            <a:spAutoFit/>
          </a:bodyPr>
          <a:lstStyle/>
          <a:p>
            <a:pPr>
              <a:lnSpc>
                <a:spcPct val="115000"/>
              </a:lnSpc>
              <a:spcBef>
                <a:spcPts val="1000"/>
              </a:spcBef>
              <a:spcAft>
                <a:spcPts val="0"/>
              </a:spcAft>
            </a:pPr>
            <a:r>
              <a:rPr lang="en-US" sz="3200" b="1" dirty="0">
                <a:solidFill>
                  <a:srgbClr val="4F81BD"/>
                </a:solidFill>
                <a:latin typeface="Century" panose="02040604050505020304" pitchFamily="18" charset="0"/>
                <a:ea typeface="MS Gothic" panose="020B0609070205080204" pitchFamily="49" charset="-128"/>
                <a:cs typeface="Times New Roman" panose="02020603050405020304" pitchFamily="18" charset="0"/>
              </a:rPr>
              <a:t>Types of Sources</a:t>
            </a:r>
            <a:endParaRPr lang="fr-FR" sz="3200" b="1" dirty="0">
              <a:solidFill>
                <a:srgbClr val="4F81BD"/>
              </a:solidFill>
              <a:latin typeface="Century" panose="02040604050505020304" pitchFamily="18" charset="0"/>
              <a:ea typeface="MS Gothic" panose="020B0609070205080204" pitchFamily="49" charset="-128"/>
              <a:cs typeface="Times New Roman" panose="02020603050405020304" pitchFamily="18" charset="0"/>
            </a:endParaRPr>
          </a:p>
        </p:txBody>
      </p:sp>
      <p:sp>
        <p:nvSpPr>
          <p:cNvPr id="4" name="Espace réservé du numéro de diapositive 3"/>
          <p:cNvSpPr>
            <a:spLocks noGrp="1"/>
          </p:cNvSpPr>
          <p:nvPr>
            <p:ph type="sldNum" sz="quarter" idx="12"/>
          </p:nvPr>
        </p:nvSpPr>
        <p:spPr/>
        <p:txBody>
          <a:bodyPr/>
          <a:lstStyle/>
          <a:p>
            <a:fld id="{A37454DC-347B-4F69-A82E-4C2FC3B150EE}" type="slidenum">
              <a:rPr lang="fr-FR" smtClean="0"/>
              <a:t>10</a:t>
            </a:fld>
            <a:endParaRPr lang="fr-FR"/>
          </a:p>
        </p:txBody>
      </p:sp>
    </p:spTree>
    <p:extLst>
      <p:ext uri="{BB962C8B-B14F-4D97-AF65-F5344CB8AC3E}">
        <p14:creationId xmlns:p14="http://schemas.microsoft.com/office/powerpoint/2010/main" val="40478953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788" y="152846"/>
            <a:ext cx="12097871" cy="2308324"/>
          </a:xfrm>
          <a:prstGeom prst="rect">
            <a:avLst/>
          </a:prstGeom>
        </p:spPr>
        <p:txBody>
          <a:bodyPr wrap="square">
            <a:spAutoFit/>
          </a:bodyPr>
          <a:lstStyle/>
          <a:p>
            <a:pPr marL="285750" indent="-285750" algn="just">
              <a:lnSpc>
                <a:spcPct val="150000"/>
              </a:lnSpc>
              <a:buFont typeface="Wingdings" panose="05000000000000000000" pitchFamily="2" charset="2"/>
              <a:buChar char="Ø"/>
            </a:pPr>
            <a:r>
              <a:rPr lang="en-US" sz="3200" dirty="0">
                <a:latin typeface="Century" panose="02040604050505020304" pitchFamily="18" charset="0"/>
                <a:ea typeface="MS Mincho" panose="02020609040205080304" pitchFamily="49" charset="-128"/>
                <a:cs typeface="Arial" panose="020B0604020202020204" pitchFamily="34" charset="0"/>
              </a:rPr>
              <a:t>For a biology student, start with secondary sources (textbooks, reviews) to understand the general context, then move to primary sources for up-to-date details.</a:t>
            </a:r>
            <a:endParaRPr lang="fr-FR" sz="3200" dirty="0">
              <a:effectLst/>
              <a:latin typeface="Century" panose="02040604050505020304" pitchFamily="18" charset="0"/>
              <a:ea typeface="MS Mincho" panose="02020609040205080304" pitchFamily="49" charset="-128"/>
              <a:cs typeface="Arial" panose="020B0604020202020204" pitchFamily="34" charset="0"/>
            </a:endParaRPr>
          </a:p>
        </p:txBody>
      </p:sp>
      <p:sp>
        <p:nvSpPr>
          <p:cNvPr id="3" name="Espace réservé du numéro de diapositive 2"/>
          <p:cNvSpPr>
            <a:spLocks noGrp="1"/>
          </p:cNvSpPr>
          <p:nvPr>
            <p:ph type="sldNum" sz="quarter" idx="12"/>
          </p:nvPr>
        </p:nvSpPr>
        <p:spPr/>
        <p:txBody>
          <a:bodyPr/>
          <a:lstStyle/>
          <a:p>
            <a:fld id="{A37454DC-347B-4F69-A82E-4C2FC3B150EE}" type="slidenum">
              <a:rPr lang="fr-FR" smtClean="0"/>
              <a:t>11</a:t>
            </a:fld>
            <a:endParaRPr lang="fr-FR"/>
          </a:p>
        </p:txBody>
      </p:sp>
    </p:spTree>
    <p:extLst>
      <p:ext uri="{BB962C8B-B14F-4D97-AF65-F5344CB8AC3E}">
        <p14:creationId xmlns:p14="http://schemas.microsoft.com/office/powerpoint/2010/main" val="23936680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024" y="109874"/>
            <a:ext cx="12017188" cy="4524315"/>
          </a:xfrm>
          <a:prstGeom prst="rect">
            <a:avLst/>
          </a:prstGeom>
        </p:spPr>
        <p:txBody>
          <a:bodyPr wrap="square">
            <a:spAutoFit/>
          </a:bodyPr>
          <a:lstStyle/>
          <a:p>
            <a:pPr algn="just">
              <a:lnSpc>
                <a:spcPct val="150000"/>
              </a:lnSpc>
            </a:pPr>
            <a:r>
              <a:rPr lang="en-US" sz="3200" b="1" dirty="0">
                <a:solidFill>
                  <a:srgbClr val="0070C0"/>
                </a:solidFill>
                <a:latin typeface="Century" panose="02040604050505020304" pitchFamily="18" charset="0"/>
                <a:ea typeface="Calibri" panose="020F0502020204030204" pitchFamily="34" charset="0"/>
                <a:cs typeface="Arial" panose="020B0604020202020204" pitchFamily="34" charset="0"/>
              </a:rPr>
              <a:t>To document </a:t>
            </a:r>
            <a:endParaRPr lang="fr-FR" sz="3200" b="1" dirty="0">
              <a:solidFill>
                <a:srgbClr val="0070C0"/>
              </a:solidFill>
              <a:latin typeface="Century" panose="02040604050505020304" pitchFamily="18" charset="0"/>
              <a:ea typeface="Calibri" panose="020F0502020204030204" pitchFamily="34" charset="0"/>
              <a:cs typeface="Arial" panose="020B0604020202020204" pitchFamily="34" charset="0"/>
            </a:endParaRPr>
          </a:p>
          <a:p>
            <a:pPr algn="just">
              <a:lnSpc>
                <a:spcPct val="150000"/>
              </a:lnSpc>
            </a:pPr>
            <a:r>
              <a:rPr lang="en-US" sz="3200" dirty="0" smtClean="0">
                <a:latin typeface="Century" panose="02040604050505020304" pitchFamily="18" charset="0"/>
                <a:ea typeface="Calibri" panose="020F0502020204030204" pitchFamily="34" charset="0"/>
                <a:cs typeface="Arial" panose="020B0604020202020204" pitchFamily="34" charset="0"/>
              </a:rPr>
              <a:t>1. knowing where </a:t>
            </a:r>
            <a:r>
              <a:rPr lang="en-US" sz="3200" dirty="0">
                <a:latin typeface="Century" panose="02040604050505020304" pitchFamily="18" charset="0"/>
                <a:ea typeface="Calibri" panose="020F0502020204030204" pitchFamily="34" charset="0"/>
                <a:cs typeface="Arial" panose="020B0604020202020204" pitchFamily="34" charset="0"/>
              </a:rPr>
              <a:t>and how </a:t>
            </a:r>
            <a:r>
              <a:rPr lang="en-US" sz="3200" b="1" dirty="0">
                <a:solidFill>
                  <a:srgbClr val="FF0000"/>
                </a:solidFill>
                <a:latin typeface="Century" panose="02040604050505020304" pitchFamily="18" charset="0"/>
                <a:ea typeface="Calibri" panose="020F0502020204030204" pitchFamily="34" charset="0"/>
                <a:cs typeface="Arial" panose="020B0604020202020204" pitchFamily="34" charset="0"/>
              </a:rPr>
              <a:t>to find </a:t>
            </a:r>
            <a:r>
              <a:rPr lang="en-US" sz="3200" b="1" dirty="0" smtClean="0">
                <a:solidFill>
                  <a:srgbClr val="FF0000"/>
                </a:solidFill>
                <a:latin typeface="Century" panose="02040604050505020304" pitchFamily="18" charset="0"/>
                <a:ea typeface="Calibri" panose="020F0502020204030204" pitchFamily="34" charset="0"/>
                <a:cs typeface="Arial" panose="020B0604020202020204" pitchFamily="34" charset="0"/>
              </a:rPr>
              <a:t>information</a:t>
            </a:r>
            <a:endParaRPr lang="fr-FR" sz="3200" b="1" dirty="0">
              <a:solidFill>
                <a:srgbClr val="FF0000"/>
              </a:solidFill>
              <a:latin typeface="Century" panose="02040604050505020304" pitchFamily="18" charset="0"/>
              <a:ea typeface="Calibri" panose="020F0502020204030204" pitchFamily="34" charset="0"/>
              <a:cs typeface="Arial" panose="020B0604020202020204" pitchFamily="34" charset="0"/>
            </a:endParaRPr>
          </a:p>
          <a:p>
            <a:pPr algn="just">
              <a:lnSpc>
                <a:spcPct val="150000"/>
              </a:lnSpc>
            </a:pPr>
            <a:r>
              <a:rPr lang="en-US" sz="3200" dirty="0" smtClean="0">
                <a:latin typeface="Century" panose="02040604050505020304" pitchFamily="18" charset="0"/>
                <a:ea typeface="Calibri" panose="020F0502020204030204" pitchFamily="34" charset="0"/>
                <a:cs typeface="Arial" panose="020B0604020202020204" pitchFamily="34" charset="0"/>
              </a:rPr>
              <a:t>2. knowing how </a:t>
            </a:r>
            <a:r>
              <a:rPr lang="en-US" sz="3200" b="1" dirty="0">
                <a:solidFill>
                  <a:srgbClr val="FF0000"/>
                </a:solidFill>
                <a:latin typeface="Century" panose="02040604050505020304" pitchFamily="18" charset="0"/>
                <a:ea typeface="Calibri" panose="020F0502020204030204" pitchFamily="34" charset="0"/>
                <a:cs typeface="Arial" panose="020B0604020202020204" pitchFamily="34" charset="0"/>
              </a:rPr>
              <a:t>to ask the right </a:t>
            </a:r>
            <a:r>
              <a:rPr lang="en-US" sz="3200" b="1" dirty="0" smtClean="0">
                <a:solidFill>
                  <a:srgbClr val="FF0000"/>
                </a:solidFill>
                <a:latin typeface="Century" panose="02040604050505020304" pitchFamily="18" charset="0"/>
                <a:ea typeface="Calibri" panose="020F0502020204030204" pitchFamily="34" charset="0"/>
                <a:cs typeface="Arial" panose="020B0604020202020204" pitchFamily="34" charset="0"/>
              </a:rPr>
              <a:t>questions</a:t>
            </a:r>
            <a:endParaRPr lang="fr-FR" sz="3200" b="1" dirty="0">
              <a:solidFill>
                <a:srgbClr val="FF0000"/>
              </a:solidFill>
              <a:latin typeface="Century" panose="02040604050505020304" pitchFamily="18" charset="0"/>
              <a:ea typeface="Calibri" panose="020F0502020204030204" pitchFamily="34" charset="0"/>
              <a:cs typeface="Arial" panose="020B0604020202020204" pitchFamily="34" charset="0"/>
            </a:endParaRPr>
          </a:p>
          <a:p>
            <a:pPr algn="just">
              <a:lnSpc>
                <a:spcPct val="150000"/>
              </a:lnSpc>
            </a:pPr>
            <a:r>
              <a:rPr lang="en-US" sz="3200" dirty="0" smtClean="0">
                <a:latin typeface="Century" panose="02040604050505020304" pitchFamily="18" charset="0"/>
                <a:ea typeface="Calibri" panose="020F0502020204030204" pitchFamily="34" charset="0"/>
                <a:cs typeface="Arial" panose="020B0604020202020204" pitchFamily="34" charset="0"/>
              </a:rPr>
              <a:t>3. Knowing </a:t>
            </a:r>
            <a:r>
              <a:rPr lang="en-US" sz="3200" b="1" dirty="0" smtClean="0">
                <a:solidFill>
                  <a:srgbClr val="FF0000"/>
                </a:solidFill>
                <a:latin typeface="Century" panose="02040604050505020304" pitchFamily="18" charset="0"/>
                <a:ea typeface="Calibri" panose="020F0502020204030204" pitchFamily="34" charset="0"/>
                <a:cs typeface="Arial" panose="020B0604020202020204" pitchFamily="34" charset="0"/>
              </a:rPr>
              <a:t>what </a:t>
            </a:r>
            <a:r>
              <a:rPr lang="en-US" sz="3200" b="1" dirty="0">
                <a:solidFill>
                  <a:srgbClr val="FF0000"/>
                </a:solidFill>
                <a:latin typeface="Century" panose="02040604050505020304" pitchFamily="18" charset="0"/>
                <a:ea typeface="Calibri" panose="020F0502020204030204" pitchFamily="34" charset="0"/>
                <a:cs typeface="Arial" panose="020B0604020202020204" pitchFamily="34" charset="0"/>
              </a:rPr>
              <a:t>information is </a:t>
            </a:r>
            <a:r>
              <a:rPr lang="en-US" sz="3200" b="1" dirty="0" smtClean="0">
                <a:solidFill>
                  <a:srgbClr val="FF0000"/>
                </a:solidFill>
                <a:latin typeface="Century" panose="02040604050505020304" pitchFamily="18" charset="0"/>
                <a:ea typeface="Calibri" panose="020F0502020204030204" pitchFamily="34" charset="0"/>
                <a:cs typeface="Arial" panose="020B0604020202020204" pitchFamily="34" charset="0"/>
              </a:rPr>
              <a:t>needed</a:t>
            </a:r>
            <a:r>
              <a:rPr lang="en-US" sz="3200" dirty="0" smtClean="0">
                <a:latin typeface="Century" panose="02040604050505020304" pitchFamily="18" charset="0"/>
                <a:ea typeface="Calibri" panose="020F0502020204030204" pitchFamily="34" charset="0"/>
                <a:cs typeface="Arial" panose="020B0604020202020204" pitchFamily="34" charset="0"/>
              </a:rPr>
              <a:t>, </a:t>
            </a:r>
            <a:r>
              <a:rPr lang="en-US" sz="3200" dirty="0">
                <a:latin typeface="Century" panose="02040604050505020304" pitchFamily="18" charset="0"/>
                <a:ea typeface="Calibri" panose="020F0502020204030204" pitchFamily="34" charset="0"/>
                <a:cs typeface="Arial" panose="020B0604020202020204" pitchFamily="34" charset="0"/>
              </a:rPr>
              <a:t>how to </a:t>
            </a:r>
            <a:r>
              <a:rPr lang="en-US" sz="3200" dirty="0" smtClean="0">
                <a:latin typeface="Century" panose="02040604050505020304" pitchFamily="18" charset="0"/>
                <a:ea typeface="Calibri" panose="020F0502020204030204" pitchFamily="34" charset="0"/>
                <a:cs typeface="Arial" panose="020B0604020202020204" pitchFamily="34" charset="0"/>
              </a:rPr>
              <a:t>read </a:t>
            </a:r>
            <a:r>
              <a:rPr lang="en-US" sz="3200" dirty="0">
                <a:latin typeface="Century" panose="02040604050505020304" pitchFamily="18" charset="0"/>
                <a:ea typeface="Calibri" panose="020F0502020204030204" pitchFamily="34" charset="0"/>
                <a:cs typeface="Arial" panose="020B0604020202020204" pitchFamily="34" charset="0"/>
              </a:rPr>
              <a:t>it, understand it, analyze it critically, evaluate </a:t>
            </a:r>
            <a:r>
              <a:rPr lang="en-US" sz="3200" dirty="0" smtClean="0">
                <a:latin typeface="Century" panose="02040604050505020304" pitchFamily="18" charset="0"/>
                <a:ea typeface="Calibri" panose="020F0502020204030204" pitchFamily="34" charset="0"/>
                <a:cs typeface="Arial" panose="020B0604020202020204" pitchFamily="34" charset="0"/>
              </a:rPr>
              <a:t>it </a:t>
            </a:r>
            <a:r>
              <a:rPr lang="en-US" sz="3200" dirty="0">
                <a:latin typeface="Century" panose="02040604050505020304" pitchFamily="18" charset="0"/>
                <a:ea typeface="Calibri" panose="020F0502020204030204" pitchFamily="34" charset="0"/>
                <a:cs typeface="Arial" panose="020B0604020202020204" pitchFamily="34" charset="0"/>
              </a:rPr>
              <a:t>to see if it meets one’s needs, and how to </a:t>
            </a:r>
            <a:r>
              <a:rPr lang="en-US" sz="3200" dirty="0" smtClean="0">
                <a:latin typeface="Century" panose="02040604050505020304" pitchFamily="18" charset="0"/>
                <a:ea typeface="Calibri" panose="020F0502020204030204" pitchFamily="34" charset="0"/>
                <a:cs typeface="Arial" panose="020B0604020202020204" pitchFamily="34" charset="0"/>
              </a:rPr>
              <a:t>manage </a:t>
            </a:r>
            <a:r>
              <a:rPr lang="en-US" sz="3200" dirty="0">
                <a:latin typeface="Century" panose="02040604050505020304" pitchFamily="18" charset="0"/>
                <a:ea typeface="Calibri" panose="020F0502020204030204" pitchFamily="34" charset="0"/>
                <a:cs typeface="Arial" panose="020B0604020202020204" pitchFamily="34" charset="0"/>
              </a:rPr>
              <a:t>it </a:t>
            </a:r>
            <a:r>
              <a:rPr lang="en-US" sz="3200" dirty="0" smtClean="0">
                <a:latin typeface="Century" panose="02040604050505020304" pitchFamily="18" charset="0"/>
                <a:ea typeface="Calibri" panose="020F0502020204030204" pitchFamily="34" charset="0"/>
                <a:cs typeface="Arial" panose="020B0604020202020204" pitchFamily="34" charset="0"/>
              </a:rPr>
              <a:t>effectively.</a:t>
            </a:r>
            <a:endParaRPr lang="fr-FR" sz="3200" dirty="0">
              <a:effectLst/>
              <a:latin typeface="Century" panose="02040604050505020304" pitchFamily="18" charset="0"/>
              <a:ea typeface="Calibri" panose="020F0502020204030204" pitchFamily="34" charset="0"/>
              <a:cs typeface="Arial" panose="020B0604020202020204" pitchFamily="34" charset="0"/>
            </a:endParaRPr>
          </a:p>
        </p:txBody>
      </p:sp>
      <p:sp>
        <p:nvSpPr>
          <p:cNvPr id="3" name="Espace réservé du numéro de diapositive 2"/>
          <p:cNvSpPr>
            <a:spLocks noGrp="1"/>
          </p:cNvSpPr>
          <p:nvPr>
            <p:ph type="sldNum" sz="quarter" idx="12"/>
          </p:nvPr>
        </p:nvSpPr>
        <p:spPr/>
        <p:txBody>
          <a:bodyPr/>
          <a:lstStyle/>
          <a:p>
            <a:fld id="{A37454DC-347B-4F69-A82E-4C2FC3B150EE}" type="slidenum">
              <a:rPr lang="fr-FR" smtClean="0"/>
              <a:t>12</a:t>
            </a:fld>
            <a:endParaRPr lang="fr-FR"/>
          </a:p>
        </p:txBody>
      </p:sp>
    </p:spTree>
    <p:extLst>
      <p:ext uri="{BB962C8B-B14F-4D97-AF65-F5344CB8AC3E}">
        <p14:creationId xmlns:p14="http://schemas.microsoft.com/office/powerpoint/2010/main" val="3489556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7412" y="164958"/>
            <a:ext cx="3862724" cy="584775"/>
          </a:xfrm>
          <a:prstGeom prst="rect">
            <a:avLst/>
          </a:prstGeom>
        </p:spPr>
        <p:txBody>
          <a:bodyPr wrap="none">
            <a:spAutoFit/>
          </a:bodyPr>
          <a:lstStyle/>
          <a:p>
            <a:r>
              <a:rPr lang="fr-FR" sz="3200" b="1" dirty="0" err="1" smtClean="0">
                <a:solidFill>
                  <a:srgbClr val="0070C0"/>
                </a:solidFill>
                <a:latin typeface="Century" panose="02040604050505020304" pitchFamily="18" charset="0"/>
              </a:rPr>
              <a:t>What’s</a:t>
            </a:r>
            <a:r>
              <a:rPr lang="fr-FR" sz="3200" b="1" dirty="0" smtClean="0">
                <a:solidFill>
                  <a:srgbClr val="0070C0"/>
                </a:solidFill>
                <a:latin typeface="Century" panose="02040604050505020304" pitchFamily="18" charset="0"/>
              </a:rPr>
              <a:t> document </a:t>
            </a:r>
            <a:r>
              <a:rPr lang="fr-FR" sz="3200" b="1" dirty="0">
                <a:solidFill>
                  <a:srgbClr val="0070C0"/>
                </a:solidFill>
                <a:latin typeface="Century" panose="02040604050505020304" pitchFamily="18" charset="0"/>
              </a:rPr>
              <a:t>? </a:t>
            </a:r>
          </a:p>
        </p:txBody>
      </p:sp>
      <p:sp>
        <p:nvSpPr>
          <p:cNvPr id="3" name="Rectangle 2"/>
          <p:cNvSpPr/>
          <p:nvPr/>
        </p:nvSpPr>
        <p:spPr>
          <a:xfrm>
            <a:off x="157412" y="998814"/>
            <a:ext cx="11850812" cy="3785652"/>
          </a:xfrm>
          <a:prstGeom prst="rect">
            <a:avLst/>
          </a:prstGeom>
        </p:spPr>
        <p:txBody>
          <a:bodyPr wrap="square">
            <a:spAutoFit/>
          </a:bodyPr>
          <a:lstStyle/>
          <a:p>
            <a:pPr algn="just">
              <a:lnSpc>
                <a:spcPct val="150000"/>
              </a:lnSpc>
            </a:pPr>
            <a:r>
              <a:rPr lang="en-US" sz="3200" b="1" dirty="0">
                <a:solidFill>
                  <a:srgbClr val="FF0000"/>
                </a:solidFill>
                <a:latin typeface="Century" panose="02040604050505020304" pitchFamily="18" charset="0"/>
                <a:ea typeface="Calibri" panose="020F0502020204030204" pitchFamily="34" charset="0"/>
                <a:cs typeface="Arial" panose="020B0604020202020204" pitchFamily="34" charset="0"/>
              </a:rPr>
              <a:t>A document </a:t>
            </a:r>
            <a:r>
              <a:rPr lang="en-US" sz="3200" dirty="0">
                <a:latin typeface="Century" panose="02040604050505020304" pitchFamily="18" charset="0"/>
                <a:ea typeface="Calibri" panose="020F0502020204030204" pitchFamily="34" charset="0"/>
                <a:cs typeface="Arial" panose="020B0604020202020204" pitchFamily="34" charset="0"/>
              </a:rPr>
              <a:t>is an information medium (written, visual, audio, digital, etc.) that allows for the preservation, transmission, or communication of knowledge</a:t>
            </a:r>
            <a:r>
              <a:rPr lang="en-US" sz="3200" dirty="0" smtClean="0">
                <a:latin typeface="Century" panose="02040604050505020304" pitchFamily="18" charset="0"/>
                <a:ea typeface="Calibri" panose="020F0502020204030204" pitchFamily="34" charset="0"/>
                <a:cs typeface="Arial" panose="020B0604020202020204" pitchFamily="34" charset="0"/>
              </a:rPr>
              <a:t>.</a:t>
            </a:r>
            <a:endParaRPr lang="fr-FR" sz="3200" dirty="0">
              <a:latin typeface="Century" panose="02040604050505020304" pitchFamily="18" charset="0"/>
              <a:ea typeface="Calibri" panose="020F0502020204030204" pitchFamily="34" charset="0"/>
              <a:cs typeface="Arial" panose="020B0604020202020204" pitchFamily="34" charset="0"/>
            </a:endParaRPr>
          </a:p>
          <a:p>
            <a:pPr algn="just">
              <a:lnSpc>
                <a:spcPct val="150000"/>
              </a:lnSpc>
            </a:pPr>
            <a:r>
              <a:rPr lang="en-US" sz="3200" dirty="0">
                <a:latin typeface="Century" panose="02040604050505020304" pitchFamily="18" charset="0"/>
                <a:ea typeface="Calibri" panose="020F0502020204030204" pitchFamily="34" charset="0"/>
                <a:cs typeface="Arial" panose="020B0604020202020204" pitchFamily="34" charset="0"/>
              </a:rPr>
              <a:t>It can be, for example, a book, article, thesis, map, photograph, audio recording, video, or digital file</a:t>
            </a:r>
            <a:r>
              <a:rPr lang="en-US" sz="3200" dirty="0" smtClean="0">
                <a:latin typeface="Century" panose="02040604050505020304" pitchFamily="18" charset="0"/>
                <a:ea typeface="Calibri" panose="020F0502020204030204" pitchFamily="34" charset="0"/>
                <a:cs typeface="Arial" panose="020B0604020202020204" pitchFamily="34" charset="0"/>
              </a:rPr>
              <a:t>.</a:t>
            </a:r>
            <a:endParaRPr lang="fr-FR" sz="3200" dirty="0">
              <a:latin typeface="Century" panose="02040604050505020304" pitchFamily="18" charset="0"/>
              <a:ea typeface="Calibri" panose="020F0502020204030204" pitchFamily="34" charset="0"/>
              <a:cs typeface="Arial" panose="020B0604020202020204" pitchFamily="34" charset="0"/>
            </a:endParaRPr>
          </a:p>
        </p:txBody>
      </p:sp>
      <p:sp>
        <p:nvSpPr>
          <p:cNvPr id="4" name="Espace réservé du numéro de diapositive 3"/>
          <p:cNvSpPr>
            <a:spLocks noGrp="1"/>
          </p:cNvSpPr>
          <p:nvPr>
            <p:ph type="sldNum" sz="quarter" idx="12"/>
          </p:nvPr>
        </p:nvSpPr>
        <p:spPr/>
        <p:txBody>
          <a:bodyPr/>
          <a:lstStyle/>
          <a:p>
            <a:fld id="{A37454DC-347B-4F69-A82E-4C2FC3B150EE}" type="slidenum">
              <a:rPr lang="fr-FR" smtClean="0"/>
              <a:t>13</a:t>
            </a:fld>
            <a:endParaRPr lang="fr-FR"/>
          </a:p>
        </p:txBody>
      </p:sp>
    </p:spTree>
    <p:extLst>
      <p:ext uri="{BB962C8B-B14F-4D97-AF65-F5344CB8AC3E}">
        <p14:creationId xmlns:p14="http://schemas.microsoft.com/office/powerpoint/2010/main" val="24075376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143529"/>
            <a:ext cx="12062012" cy="3046988"/>
          </a:xfrm>
          <a:prstGeom prst="rect">
            <a:avLst/>
          </a:prstGeom>
        </p:spPr>
        <p:txBody>
          <a:bodyPr wrap="square">
            <a:spAutoFit/>
          </a:bodyPr>
          <a:lstStyle/>
          <a:p>
            <a:pPr algn="just">
              <a:lnSpc>
                <a:spcPct val="150000"/>
              </a:lnSpc>
            </a:pPr>
            <a:r>
              <a:rPr lang="en-US" sz="3200" b="1" dirty="0">
                <a:solidFill>
                  <a:srgbClr val="00B0F0"/>
                </a:solidFill>
                <a:latin typeface="Century" panose="02040604050505020304" pitchFamily="18" charset="0"/>
                <a:ea typeface="Calibri" panose="020F0502020204030204" pitchFamily="34" charset="0"/>
                <a:cs typeface="Arial" panose="020B0604020202020204" pitchFamily="34" charset="0"/>
              </a:rPr>
              <a:t>In summary:</a:t>
            </a:r>
            <a:endParaRPr lang="fr-FR" sz="3200" b="1" dirty="0">
              <a:solidFill>
                <a:srgbClr val="00B0F0"/>
              </a:solidFill>
              <a:latin typeface="Century" panose="02040604050505020304" pitchFamily="18" charset="0"/>
              <a:ea typeface="Calibri" panose="020F0502020204030204" pitchFamily="34" charset="0"/>
              <a:cs typeface="Arial" panose="020B0604020202020204" pitchFamily="34" charset="0"/>
            </a:endParaRPr>
          </a:p>
          <a:p>
            <a:pPr algn="just">
              <a:lnSpc>
                <a:spcPct val="150000"/>
              </a:lnSpc>
            </a:pPr>
            <a:r>
              <a:rPr lang="en-US" sz="3200" b="1" dirty="0">
                <a:solidFill>
                  <a:srgbClr val="FF0000"/>
                </a:solidFill>
                <a:latin typeface="Century" panose="02040604050505020304" pitchFamily="18" charset="0"/>
                <a:ea typeface="Calibri" panose="020F0502020204030204" pitchFamily="34" charset="0"/>
                <a:cs typeface="Arial" panose="020B0604020202020204" pitchFamily="34" charset="0"/>
              </a:rPr>
              <a:t>A document </a:t>
            </a:r>
            <a:r>
              <a:rPr lang="en-US" sz="3200" dirty="0">
                <a:latin typeface="Century" panose="02040604050505020304" pitchFamily="18" charset="0"/>
                <a:ea typeface="Calibri" panose="020F0502020204030204" pitchFamily="34" charset="0"/>
                <a:cs typeface="Arial" panose="020B0604020202020204" pitchFamily="34" charset="0"/>
              </a:rPr>
              <a:t>=any source containing recorded information that can be consulted or used for research, study, or communication purposes.</a:t>
            </a:r>
            <a:endParaRPr lang="fr-FR" sz="3200" dirty="0">
              <a:latin typeface="Century" panose="02040604050505020304" pitchFamily="18" charset="0"/>
              <a:ea typeface="Calibri" panose="020F0502020204030204" pitchFamily="34" charset="0"/>
              <a:cs typeface="Arial" panose="020B0604020202020204" pitchFamily="34" charset="0"/>
            </a:endParaRPr>
          </a:p>
        </p:txBody>
      </p:sp>
      <p:sp>
        <p:nvSpPr>
          <p:cNvPr id="3" name="Espace réservé du numéro de diapositive 2"/>
          <p:cNvSpPr>
            <a:spLocks noGrp="1"/>
          </p:cNvSpPr>
          <p:nvPr>
            <p:ph type="sldNum" sz="quarter" idx="12"/>
          </p:nvPr>
        </p:nvSpPr>
        <p:spPr/>
        <p:txBody>
          <a:bodyPr/>
          <a:lstStyle/>
          <a:p>
            <a:fld id="{A37454DC-347B-4F69-A82E-4C2FC3B150EE}" type="slidenum">
              <a:rPr lang="fr-FR" smtClean="0"/>
              <a:t>14</a:t>
            </a:fld>
            <a:endParaRPr lang="fr-FR"/>
          </a:p>
        </p:txBody>
      </p:sp>
    </p:spTree>
    <p:extLst>
      <p:ext uri="{BB962C8B-B14F-4D97-AF65-F5344CB8AC3E}">
        <p14:creationId xmlns:p14="http://schemas.microsoft.com/office/powerpoint/2010/main" val="34703897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01412" y="650940"/>
            <a:ext cx="11933706" cy="5262979"/>
          </a:xfrm>
          <a:prstGeom prst="rect">
            <a:avLst/>
          </a:prstGeom>
        </p:spPr>
        <p:txBody>
          <a:bodyPr wrap="square">
            <a:spAutoFit/>
          </a:bodyPr>
          <a:lstStyle/>
          <a:p>
            <a:pPr algn="just">
              <a:lnSpc>
                <a:spcPct val="150000"/>
              </a:lnSpc>
            </a:pPr>
            <a:r>
              <a:rPr lang="en-US" sz="3200" dirty="0">
                <a:latin typeface="Century" panose="02040604050505020304" pitchFamily="18" charset="0"/>
                <a:ea typeface="Calibri" panose="020F0502020204030204" pitchFamily="34" charset="0"/>
                <a:cs typeface="Arial" panose="020B0604020202020204" pitchFamily="34" charset="0"/>
              </a:rPr>
              <a:t>C</a:t>
            </a:r>
            <a:r>
              <a:rPr lang="en-US" sz="3200" dirty="0" smtClean="0">
                <a:latin typeface="Century" panose="02040604050505020304" pitchFamily="18" charset="0"/>
                <a:ea typeface="Calibri" panose="020F0502020204030204" pitchFamily="34" charset="0"/>
                <a:cs typeface="Arial" panose="020B0604020202020204" pitchFamily="34" charset="0"/>
              </a:rPr>
              <a:t>orrespond </a:t>
            </a:r>
            <a:r>
              <a:rPr lang="en-US" sz="3200" dirty="0">
                <a:latin typeface="Century" panose="02040604050505020304" pitchFamily="18" charset="0"/>
                <a:ea typeface="Calibri" panose="020F0502020204030204" pitchFamily="34" charset="0"/>
                <a:cs typeface="Arial" panose="020B0604020202020204" pitchFamily="34" charset="0"/>
              </a:rPr>
              <a:t>to the level and nature of the information </a:t>
            </a:r>
            <a:r>
              <a:rPr lang="en-US" sz="3200" dirty="0" smtClean="0">
                <a:latin typeface="Century" panose="02040604050505020304" pitchFamily="18" charset="0"/>
                <a:ea typeface="Calibri" panose="020F0502020204030204" pitchFamily="34" charset="0"/>
                <a:cs typeface="Arial" panose="020B0604020202020204" pitchFamily="34" charset="0"/>
              </a:rPr>
              <a:t>needed</a:t>
            </a:r>
            <a:endParaRPr lang="fr-FR" sz="3200" dirty="0">
              <a:latin typeface="Century" panose="02040604050505020304" pitchFamily="18" charset="0"/>
              <a:ea typeface="Calibri" panose="020F0502020204030204" pitchFamily="34" charset="0"/>
              <a:cs typeface="Arial" panose="020B0604020202020204" pitchFamily="34" charset="0"/>
            </a:endParaRPr>
          </a:p>
          <a:p>
            <a:pPr algn="just">
              <a:lnSpc>
                <a:spcPct val="150000"/>
              </a:lnSpc>
            </a:pPr>
            <a:r>
              <a:rPr lang="en-US" sz="3200" dirty="0">
                <a:latin typeface="Century" panose="02040604050505020304" pitchFamily="18" charset="0"/>
                <a:ea typeface="Calibri" panose="020F0502020204030204" pitchFamily="34" charset="0"/>
                <a:cs typeface="Arial" panose="020B0604020202020204" pitchFamily="34" charset="0"/>
              </a:rPr>
              <a:t>a. </a:t>
            </a:r>
            <a:r>
              <a:rPr lang="en-US" sz="3200" dirty="0" smtClean="0">
                <a:latin typeface="Century" panose="02040604050505020304" pitchFamily="18" charset="0"/>
                <a:ea typeface="Calibri" panose="020F0502020204030204" pitchFamily="34" charset="0"/>
                <a:cs typeface="Arial" panose="020B0604020202020204" pitchFamily="34" charset="0"/>
              </a:rPr>
              <a:t>Dictionaries </a:t>
            </a:r>
            <a:r>
              <a:rPr lang="en-US" sz="3200" dirty="0">
                <a:latin typeface="Century" panose="02040604050505020304" pitchFamily="18" charset="0"/>
                <a:ea typeface="Calibri" panose="020F0502020204030204" pitchFamily="34" charset="0"/>
                <a:cs typeface="Arial" panose="020B0604020202020204" pitchFamily="34" charset="0"/>
              </a:rPr>
              <a:t>and </a:t>
            </a:r>
            <a:r>
              <a:rPr lang="en-US" sz="3200" dirty="0" smtClean="0">
                <a:latin typeface="Century" panose="02040604050505020304" pitchFamily="18" charset="0"/>
                <a:ea typeface="Calibri" panose="020F0502020204030204" pitchFamily="34" charset="0"/>
                <a:cs typeface="Arial" panose="020B0604020202020204" pitchFamily="34" charset="0"/>
              </a:rPr>
              <a:t>encyclopedias</a:t>
            </a:r>
            <a:endParaRPr lang="fr-FR" sz="3200" dirty="0">
              <a:latin typeface="Century" panose="02040604050505020304" pitchFamily="18" charset="0"/>
              <a:ea typeface="Calibri" panose="020F0502020204030204" pitchFamily="34" charset="0"/>
              <a:cs typeface="Arial" panose="020B0604020202020204" pitchFamily="34" charset="0"/>
            </a:endParaRPr>
          </a:p>
          <a:p>
            <a:pPr algn="just">
              <a:lnSpc>
                <a:spcPct val="150000"/>
              </a:lnSpc>
            </a:pPr>
            <a:r>
              <a:rPr lang="en-US" sz="3200" dirty="0">
                <a:latin typeface="Century" panose="02040604050505020304" pitchFamily="18" charset="0"/>
                <a:ea typeface="Calibri" panose="020F0502020204030204" pitchFamily="34" charset="0"/>
                <a:cs typeface="Arial" panose="020B0604020202020204" pitchFamily="34" charset="0"/>
              </a:rPr>
              <a:t>b. </a:t>
            </a:r>
            <a:r>
              <a:rPr lang="en-US" sz="3200" dirty="0" smtClean="0">
                <a:latin typeface="Century" panose="02040604050505020304" pitchFamily="18" charset="0"/>
                <a:ea typeface="Calibri" panose="020F0502020204030204" pitchFamily="34" charset="0"/>
                <a:cs typeface="Arial" panose="020B0604020202020204" pitchFamily="34" charset="0"/>
              </a:rPr>
              <a:t>Books </a:t>
            </a:r>
            <a:r>
              <a:rPr lang="en-US" sz="3200" dirty="0">
                <a:latin typeface="Century" panose="02040604050505020304" pitchFamily="18" charset="0"/>
                <a:ea typeface="Calibri" panose="020F0502020204030204" pitchFamily="34" charset="0"/>
                <a:cs typeface="Arial" panose="020B0604020202020204" pitchFamily="34" charset="0"/>
              </a:rPr>
              <a:t>or </a:t>
            </a:r>
            <a:r>
              <a:rPr lang="en-US" sz="3200" dirty="0" smtClean="0">
                <a:latin typeface="Century" panose="02040604050505020304" pitchFamily="18" charset="0"/>
                <a:ea typeface="Calibri" panose="020F0502020204030204" pitchFamily="34" charset="0"/>
                <a:cs typeface="Arial" panose="020B0604020202020204" pitchFamily="34" charset="0"/>
              </a:rPr>
              <a:t>monographs</a:t>
            </a:r>
            <a:endParaRPr lang="fr-FR" sz="3200" dirty="0">
              <a:latin typeface="Century" panose="02040604050505020304" pitchFamily="18" charset="0"/>
              <a:ea typeface="Calibri" panose="020F0502020204030204" pitchFamily="34" charset="0"/>
              <a:cs typeface="Arial" panose="020B0604020202020204" pitchFamily="34" charset="0"/>
            </a:endParaRPr>
          </a:p>
          <a:p>
            <a:pPr algn="just">
              <a:lnSpc>
                <a:spcPct val="150000"/>
              </a:lnSpc>
            </a:pPr>
            <a:r>
              <a:rPr lang="en-US" sz="3200" dirty="0">
                <a:latin typeface="Century" panose="02040604050505020304" pitchFamily="18" charset="0"/>
                <a:ea typeface="Calibri" panose="020F0502020204030204" pitchFamily="34" charset="0"/>
                <a:cs typeface="Arial" panose="020B0604020202020204" pitchFamily="34" charset="0"/>
              </a:rPr>
              <a:t>c. </a:t>
            </a:r>
            <a:r>
              <a:rPr lang="en-US" sz="3200" dirty="0" smtClean="0">
                <a:latin typeface="Century" panose="02040604050505020304" pitchFamily="18" charset="0"/>
                <a:ea typeface="Calibri" panose="020F0502020204030204" pitchFamily="34" charset="0"/>
                <a:cs typeface="Arial" panose="020B0604020202020204" pitchFamily="34" charset="0"/>
              </a:rPr>
              <a:t>Scientific publications</a:t>
            </a:r>
            <a:endParaRPr lang="fr-FR" sz="3200" dirty="0">
              <a:latin typeface="Century" panose="02040604050505020304" pitchFamily="18" charset="0"/>
              <a:ea typeface="Calibri" panose="020F0502020204030204" pitchFamily="34" charset="0"/>
              <a:cs typeface="Arial" panose="020B0604020202020204" pitchFamily="34" charset="0"/>
            </a:endParaRPr>
          </a:p>
          <a:p>
            <a:pPr algn="just">
              <a:lnSpc>
                <a:spcPct val="150000"/>
              </a:lnSpc>
            </a:pPr>
            <a:r>
              <a:rPr lang="en-US" sz="3200" dirty="0">
                <a:latin typeface="Century" panose="02040604050505020304" pitchFamily="18" charset="0"/>
                <a:ea typeface="Calibri" panose="020F0502020204030204" pitchFamily="34" charset="0"/>
                <a:cs typeface="Arial" panose="020B0604020202020204" pitchFamily="34" charset="0"/>
              </a:rPr>
              <a:t>d. </a:t>
            </a:r>
            <a:r>
              <a:rPr lang="en-US" sz="3200" dirty="0" smtClean="0">
                <a:latin typeface="Century" panose="02040604050505020304" pitchFamily="18" charset="0"/>
                <a:ea typeface="Calibri" panose="020F0502020204030204" pitchFamily="34" charset="0"/>
                <a:cs typeface="Arial" panose="020B0604020202020204" pitchFamily="34" charset="0"/>
              </a:rPr>
              <a:t>Theses</a:t>
            </a:r>
            <a:r>
              <a:rPr lang="en-US" sz="3200" dirty="0">
                <a:latin typeface="Century" panose="02040604050505020304" pitchFamily="18" charset="0"/>
                <a:ea typeface="Calibri" panose="020F0502020204030204" pitchFamily="34" charset="0"/>
                <a:cs typeface="Arial" panose="020B0604020202020204" pitchFamily="34" charset="0"/>
              </a:rPr>
              <a:t>, dissertations, and research </a:t>
            </a:r>
            <a:r>
              <a:rPr lang="en-US" sz="3200" dirty="0" smtClean="0">
                <a:latin typeface="Century" panose="02040604050505020304" pitchFamily="18" charset="0"/>
                <a:ea typeface="Calibri" panose="020F0502020204030204" pitchFamily="34" charset="0"/>
                <a:cs typeface="Arial" panose="020B0604020202020204" pitchFamily="34" charset="0"/>
              </a:rPr>
              <a:t>reports</a:t>
            </a:r>
            <a:endParaRPr lang="fr-FR" sz="3200" dirty="0">
              <a:latin typeface="Century" panose="02040604050505020304" pitchFamily="18" charset="0"/>
              <a:ea typeface="Calibri" panose="020F0502020204030204" pitchFamily="34" charset="0"/>
              <a:cs typeface="Arial" panose="020B0604020202020204" pitchFamily="34" charset="0"/>
            </a:endParaRPr>
          </a:p>
          <a:p>
            <a:pPr algn="just">
              <a:lnSpc>
                <a:spcPct val="150000"/>
              </a:lnSpc>
            </a:pPr>
            <a:r>
              <a:rPr lang="en-US" sz="3200" dirty="0">
                <a:latin typeface="Century" panose="02040604050505020304" pitchFamily="18" charset="0"/>
                <a:ea typeface="Calibri" panose="020F0502020204030204" pitchFamily="34" charset="0"/>
                <a:cs typeface="Arial" panose="020B0604020202020204" pitchFamily="34" charset="0"/>
              </a:rPr>
              <a:t>e. </a:t>
            </a:r>
            <a:r>
              <a:rPr lang="en-US" sz="3200" dirty="0" smtClean="0">
                <a:latin typeface="Century" panose="02040604050505020304" pitchFamily="18" charset="0"/>
                <a:ea typeface="Calibri" panose="020F0502020204030204" pitchFamily="34" charset="0"/>
                <a:cs typeface="Arial" panose="020B0604020202020204" pitchFamily="34" charset="0"/>
              </a:rPr>
              <a:t>Specialized documents</a:t>
            </a:r>
            <a:endParaRPr lang="fr-FR" sz="3200" dirty="0">
              <a:latin typeface="Century" panose="02040604050505020304" pitchFamily="18" charset="0"/>
              <a:ea typeface="Calibri" panose="020F0502020204030204" pitchFamily="34" charset="0"/>
              <a:cs typeface="Arial" panose="020B0604020202020204" pitchFamily="34" charset="0"/>
            </a:endParaRPr>
          </a:p>
          <a:p>
            <a:pPr algn="just">
              <a:lnSpc>
                <a:spcPct val="150000"/>
              </a:lnSpc>
            </a:pPr>
            <a:r>
              <a:rPr lang="en-US" sz="3200" dirty="0">
                <a:latin typeface="Century" panose="02040604050505020304" pitchFamily="18" charset="0"/>
                <a:ea typeface="Calibri" panose="020F0502020204030204" pitchFamily="34" charset="0"/>
                <a:cs typeface="Arial" panose="020B0604020202020204" pitchFamily="34" charset="0"/>
              </a:rPr>
              <a:t>f. </a:t>
            </a:r>
            <a:r>
              <a:rPr lang="en-US" sz="3200" dirty="0" smtClean="0">
                <a:latin typeface="Century" panose="02040604050505020304" pitchFamily="18" charset="0"/>
                <a:ea typeface="Calibri" panose="020F0502020204030204" pitchFamily="34" charset="0"/>
                <a:cs typeface="Arial" panose="020B0604020202020204" pitchFamily="34" charset="0"/>
              </a:rPr>
              <a:t>Official documentation</a:t>
            </a:r>
            <a:endParaRPr lang="fr-FR" sz="3200" dirty="0">
              <a:latin typeface="Century" panose="02040604050505020304" pitchFamily="18" charset="0"/>
            </a:endParaRPr>
          </a:p>
        </p:txBody>
      </p:sp>
      <p:sp>
        <p:nvSpPr>
          <p:cNvPr id="4" name="Rectangle 3"/>
          <p:cNvSpPr/>
          <p:nvPr/>
        </p:nvSpPr>
        <p:spPr>
          <a:xfrm>
            <a:off x="74518" y="-9854"/>
            <a:ext cx="3908058" cy="584775"/>
          </a:xfrm>
          <a:prstGeom prst="rect">
            <a:avLst/>
          </a:prstGeom>
        </p:spPr>
        <p:txBody>
          <a:bodyPr wrap="none">
            <a:spAutoFit/>
          </a:bodyPr>
          <a:lstStyle/>
          <a:p>
            <a:r>
              <a:rPr lang="en-US" sz="3200" b="1" dirty="0">
                <a:solidFill>
                  <a:srgbClr val="0070C0"/>
                </a:solidFill>
                <a:latin typeface="Century" panose="02040604050505020304" pitchFamily="18" charset="0"/>
                <a:ea typeface="Calibri" panose="020F0502020204030204" pitchFamily="34" charset="0"/>
                <a:cs typeface="Arial" panose="020B0604020202020204" pitchFamily="34" charset="0"/>
              </a:rPr>
              <a:t>Types of documents</a:t>
            </a:r>
            <a:endParaRPr lang="fr-FR" sz="3200" b="1" dirty="0">
              <a:solidFill>
                <a:srgbClr val="0070C0"/>
              </a:solidFill>
              <a:latin typeface="Century" panose="02040604050505020304" pitchFamily="18" charset="0"/>
            </a:endParaRPr>
          </a:p>
        </p:txBody>
      </p:sp>
      <p:sp>
        <p:nvSpPr>
          <p:cNvPr id="2" name="Espace réservé du numéro de diapositive 1"/>
          <p:cNvSpPr>
            <a:spLocks noGrp="1"/>
          </p:cNvSpPr>
          <p:nvPr>
            <p:ph type="sldNum" sz="quarter" idx="12"/>
          </p:nvPr>
        </p:nvSpPr>
        <p:spPr/>
        <p:txBody>
          <a:bodyPr/>
          <a:lstStyle/>
          <a:p>
            <a:fld id="{A37454DC-347B-4F69-A82E-4C2FC3B150EE}" type="slidenum">
              <a:rPr lang="fr-FR" smtClean="0"/>
              <a:t>15</a:t>
            </a:fld>
            <a:endParaRPr lang="fr-FR"/>
          </a:p>
        </p:txBody>
      </p:sp>
    </p:spTree>
    <p:extLst>
      <p:ext uri="{BB962C8B-B14F-4D97-AF65-F5344CB8AC3E}">
        <p14:creationId xmlns:p14="http://schemas.microsoft.com/office/powerpoint/2010/main" val="8534773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264817"/>
            <a:ext cx="12192000" cy="2308324"/>
          </a:xfrm>
          <a:prstGeom prst="rect">
            <a:avLst/>
          </a:prstGeom>
        </p:spPr>
        <p:txBody>
          <a:bodyPr wrap="square">
            <a:spAutoFit/>
          </a:bodyPr>
          <a:lstStyle/>
          <a:p>
            <a:pPr algn="just">
              <a:lnSpc>
                <a:spcPct val="150000"/>
              </a:lnSpc>
            </a:pPr>
            <a:r>
              <a:rPr lang="en-US" sz="3200" dirty="0">
                <a:latin typeface="Century" panose="02040604050505020304" pitchFamily="18" charset="0"/>
                <a:ea typeface="Calibri" panose="020F0502020204030204" pitchFamily="34" charset="0"/>
                <a:cs typeface="Arial" panose="020B0604020202020204" pitchFamily="34" charset="0"/>
              </a:rPr>
              <a:t>What is a </a:t>
            </a:r>
            <a:r>
              <a:rPr lang="en-US" sz="3200" b="1" dirty="0" smtClean="0">
                <a:solidFill>
                  <a:srgbClr val="0070C0"/>
                </a:solidFill>
                <a:latin typeface="Century" panose="02040604050505020304" pitchFamily="18" charset="0"/>
                <a:ea typeface="Calibri" panose="020F0502020204030204" pitchFamily="34" charset="0"/>
                <a:cs typeface="Arial" panose="020B0604020202020204" pitchFamily="34" charset="0"/>
              </a:rPr>
              <a:t>database</a:t>
            </a:r>
            <a:r>
              <a:rPr lang="en-US" sz="3200" dirty="0" smtClean="0">
                <a:latin typeface="Century" panose="02040604050505020304" pitchFamily="18" charset="0"/>
                <a:ea typeface="Calibri" panose="020F0502020204030204" pitchFamily="34" charset="0"/>
                <a:cs typeface="Arial" panose="020B0604020202020204" pitchFamily="34" charset="0"/>
              </a:rPr>
              <a:t>?</a:t>
            </a:r>
            <a:endParaRPr lang="fr-FR" sz="3200" dirty="0">
              <a:latin typeface="Century" panose="02040604050505020304" pitchFamily="18" charset="0"/>
              <a:ea typeface="Calibri" panose="020F0502020204030204" pitchFamily="34" charset="0"/>
              <a:cs typeface="Arial" panose="020B0604020202020204" pitchFamily="34" charset="0"/>
            </a:endParaRPr>
          </a:p>
          <a:p>
            <a:pPr algn="just">
              <a:lnSpc>
                <a:spcPct val="150000"/>
              </a:lnSpc>
            </a:pPr>
            <a:r>
              <a:rPr lang="en-US" sz="3200" dirty="0">
                <a:latin typeface="Century" panose="02040604050505020304" pitchFamily="18" charset="0"/>
                <a:ea typeface="Calibri" panose="020F0502020204030204" pitchFamily="34" charset="0"/>
                <a:cs typeface="Arial" panose="020B0604020202020204" pitchFamily="34" charset="0"/>
              </a:rPr>
              <a:t>“It is a </a:t>
            </a:r>
            <a:r>
              <a:rPr lang="en-US" sz="3200" dirty="0" smtClean="0">
                <a:solidFill>
                  <a:srgbClr val="FF0000"/>
                </a:solidFill>
                <a:latin typeface="Century" panose="02040604050505020304" pitchFamily="18" charset="0"/>
                <a:ea typeface="Calibri" panose="020F0502020204030204" pitchFamily="34" charset="0"/>
                <a:cs typeface="Arial" panose="020B0604020202020204" pitchFamily="34" charset="0"/>
              </a:rPr>
              <a:t>collection </a:t>
            </a:r>
            <a:r>
              <a:rPr lang="en-US" sz="3200" dirty="0">
                <a:solidFill>
                  <a:srgbClr val="FF0000"/>
                </a:solidFill>
                <a:latin typeface="Century" panose="02040604050505020304" pitchFamily="18" charset="0"/>
                <a:ea typeface="Calibri" panose="020F0502020204030204" pitchFamily="34" charset="0"/>
                <a:cs typeface="Arial" panose="020B0604020202020204" pitchFamily="34" charset="0"/>
              </a:rPr>
              <a:t>of </a:t>
            </a:r>
            <a:r>
              <a:rPr lang="en-US" sz="3200" dirty="0" smtClean="0">
                <a:solidFill>
                  <a:srgbClr val="FF0000"/>
                </a:solidFill>
                <a:latin typeface="Century" panose="02040604050505020304" pitchFamily="18" charset="0"/>
                <a:ea typeface="Calibri" panose="020F0502020204030204" pitchFamily="34" charset="0"/>
                <a:cs typeface="Arial" panose="020B0604020202020204" pitchFamily="34" charset="0"/>
              </a:rPr>
              <a:t>data </a:t>
            </a:r>
            <a:r>
              <a:rPr lang="en-US" sz="3200" dirty="0">
                <a:latin typeface="Century" panose="02040604050505020304" pitchFamily="18" charset="0"/>
                <a:ea typeface="Calibri" panose="020F0502020204030204" pitchFamily="34" charset="0"/>
                <a:cs typeface="Arial" panose="020B0604020202020204" pitchFamily="34" charset="0"/>
              </a:rPr>
              <a:t>related to a specific field of knowledge and </a:t>
            </a:r>
            <a:r>
              <a:rPr lang="en-US" sz="3200" dirty="0" smtClean="0">
                <a:latin typeface="Century" panose="02040604050505020304" pitchFamily="18" charset="0"/>
                <a:ea typeface="Calibri" panose="020F0502020204030204" pitchFamily="34" charset="0"/>
                <a:cs typeface="Arial" panose="020B0604020202020204" pitchFamily="34" charset="0"/>
              </a:rPr>
              <a:t>organized </a:t>
            </a:r>
            <a:r>
              <a:rPr lang="en-US" sz="3200" dirty="0">
                <a:latin typeface="Century" panose="02040604050505020304" pitchFamily="18" charset="0"/>
                <a:ea typeface="Calibri" panose="020F0502020204030204" pitchFamily="34" charset="0"/>
                <a:cs typeface="Arial" panose="020B0604020202020204" pitchFamily="34" charset="0"/>
              </a:rPr>
              <a:t>to be made available to </a:t>
            </a:r>
            <a:r>
              <a:rPr lang="en-US" sz="3200" dirty="0" smtClean="0">
                <a:latin typeface="Century" panose="02040604050505020304" pitchFamily="18" charset="0"/>
                <a:ea typeface="Calibri" panose="020F0502020204030204" pitchFamily="34" charset="0"/>
                <a:cs typeface="Arial" panose="020B0604020202020204" pitchFamily="34" charset="0"/>
              </a:rPr>
              <a:t>users.”</a:t>
            </a:r>
            <a:endParaRPr lang="fr-FR" sz="3200" dirty="0">
              <a:effectLst/>
              <a:latin typeface="Century" panose="02040604050505020304" pitchFamily="18" charset="0"/>
              <a:ea typeface="Calibri" panose="020F0502020204030204" pitchFamily="34" charset="0"/>
              <a:cs typeface="Arial" panose="020B0604020202020204" pitchFamily="34" charset="0"/>
            </a:endParaRPr>
          </a:p>
        </p:txBody>
      </p:sp>
      <p:sp>
        <p:nvSpPr>
          <p:cNvPr id="4" name="Rectangle 3"/>
          <p:cNvSpPr/>
          <p:nvPr/>
        </p:nvSpPr>
        <p:spPr>
          <a:xfrm>
            <a:off x="210671" y="2913547"/>
            <a:ext cx="11447930" cy="2212080"/>
          </a:xfrm>
          <a:prstGeom prst="rect">
            <a:avLst/>
          </a:prstGeom>
        </p:spPr>
        <p:txBody>
          <a:bodyPr wrap="square">
            <a:spAutoFit/>
          </a:bodyPr>
          <a:lstStyle/>
          <a:p>
            <a:pPr algn="just">
              <a:lnSpc>
                <a:spcPct val="150000"/>
              </a:lnSpc>
            </a:pPr>
            <a:r>
              <a:rPr lang="fr-FR" sz="3200" dirty="0">
                <a:latin typeface="Century" panose="02040604050505020304" pitchFamily="18" charset="0"/>
              </a:rPr>
              <a:t>What is </a:t>
            </a:r>
            <a:r>
              <a:rPr lang="fr-FR" sz="3200" b="1" dirty="0">
                <a:solidFill>
                  <a:srgbClr val="0070C0"/>
                </a:solidFill>
                <a:latin typeface="Century" panose="02040604050505020304" pitchFamily="18" charset="0"/>
              </a:rPr>
              <a:t>a </a:t>
            </a:r>
            <a:r>
              <a:rPr lang="fr-FR" sz="3200" b="1" dirty="0" smtClean="0">
                <a:solidFill>
                  <a:srgbClr val="0070C0"/>
                </a:solidFill>
                <a:latin typeface="Century" panose="02040604050505020304" pitchFamily="18" charset="0"/>
              </a:rPr>
              <a:t>keyword</a:t>
            </a:r>
            <a:r>
              <a:rPr lang="fr-FR" sz="3200" dirty="0" smtClean="0">
                <a:latin typeface="Century" panose="02040604050505020304" pitchFamily="18" charset="0"/>
              </a:rPr>
              <a:t>?</a:t>
            </a:r>
            <a:endParaRPr lang="fr-FR" sz="3200" dirty="0">
              <a:latin typeface="Century" panose="02040604050505020304" pitchFamily="18" charset="0"/>
            </a:endParaRPr>
          </a:p>
          <a:p>
            <a:pPr algn="just">
              <a:lnSpc>
                <a:spcPct val="150000"/>
              </a:lnSpc>
            </a:pPr>
            <a:r>
              <a:rPr lang="fr-FR" sz="3200" dirty="0">
                <a:latin typeface="Century" panose="02040604050505020304" pitchFamily="18" charset="0"/>
              </a:rPr>
              <a:t>It is a </a:t>
            </a:r>
            <a:r>
              <a:rPr lang="fr-FR" sz="3200" dirty="0" smtClean="0">
                <a:latin typeface="Century" panose="02040604050505020304" pitchFamily="18" charset="0"/>
              </a:rPr>
              <a:t>descriptive </a:t>
            </a:r>
            <a:r>
              <a:rPr lang="fr-FR" sz="3200" dirty="0" err="1">
                <a:latin typeface="Century" panose="02040604050505020304" pitchFamily="18" charset="0"/>
              </a:rPr>
              <a:t>word</a:t>
            </a:r>
            <a:r>
              <a:rPr lang="fr-FR" sz="3200" dirty="0">
                <a:latin typeface="Century" panose="02040604050505020304" pitchFamily="18" charset="0"/>
              </a:rPr>
              <a:t> or </a:t>
            </a:r>
            <a:r>
              <a:rPr lang="fr-FR" sz="3200" dirty="0" smtClean="0">
                <a:latin typeface="Century" panose="02040604050505020304" pitchFamily="18" charset="0"/>
              </a:rPr>
              <a:t>expression </a:t>
            </a:r>
            <a:r>
              <a:rPr lang="fr-FR" sz="3200" dirty="0" err="1">
                <a:latin typeface="Century" panose="02040604050505020304" pitchFamily="18" charset="0"/>
              </a:rPr>
              <a:t>chosen</a:t>
            </a:r>
            <a:r>
              <a:rPr lang="fr-FR" sz="3200" dirty="0">
                <a:latin typeface="Century" panose="02040604050505020304" pitchFamily="18" charset="0"/>
              </a:rPr>
              <a:t> to </a:t>
            </a:r>
            <a:r>
              <a:rPr lang="fr-FR" sz="3200" dirty="0" err="1" smtClean="0">
                <a:latin typeface="Century" panose="02040604050505020304" pitchFamily="18" charset="0"/>
              </a:rPr>
              <a:t>represent</a:t>
            </a:r>
            <a:r>
              <a:rPr lang="fr-FR" sz="3200" dirty="0" smtClean="0">
                <a:latin typeface="Century" panose="02040604050505020304" pitchFamily="18" charset="0"/>
              </a:rPr>
              <a:t> </a:t>
            </a:r>
            <a:r>
              <a:rPr lang="fr-FR" sz="3200" dirty="0">
                <a:latin typeface="Century" panose="02040604050505020304" pitchFamily="18" charset="0"/>
              </a:rPr>
              <a:t>a </a:t>
            </a:r>
            <a:r>
              <a:rPr lang="fr-FR" sz="3200" dirty="0" smtClean="0">
                <a:latin typeface="Century" panose="02040604050505020304" pitchFamily="18" charset="0"/>
              </a:rPr>
              <a:t>concept.</a:t>
            </a:r>
            <a:endParaRPr lang="fr-FR" sz="3200" dirty="0">
              <a:latin typeface="Century" panose="02040604050505020304" pitchFamily="18" charset="0"/>
            </a:endParaRPr>
          </a:p>
        </p:txBody>
      </p:sp>
      <p:sp>
        <p:nvSpPr>
          <p:cNvPr id="2" name="Espace réservé du numéro de diapositive 1"/>
          <p:cNvSpPr>
            <a:spLocks noGrp="1"/>
          </p:cNvSpPr>
          <p:nvPr>
            <p:ph type="sldNum" sz="quarter" idx="12"/>
          </p:nvPr>
        </p:nvSpPr>
        <p:spPr/>
        <p:txBody>
          <a:bodyPr/>
          <a:lstStyle/>
          <a:p>
            <a:fld id="{A37454DC-347B-4F69-A82E-4C2FC3B150EE}" type="slidenum">
              <a:rPr lang="fr-FR" smtClean="0"/>
              <a:t>16</a:t>
            </a:fld>
            <a:endParaRPr lang="fr-FR"/>
          </a:p>
        </p:txBody>
      </p:sp>
    </p:spTree>
    <p:extLst>
      <p:ext uri="{BB962C8B-B14F-4D97-AF65-F5344CB8AC3E}">
        <p14:creationId xmlns:p14="http://schemas.microsoft.com/office/powerpoint/2010/main" val="4966318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4130" y="142145"/>
            <a:ext cx="11981330" cy="6001643"/>
          </a:xfrm>
          <a:prstGeom prst="rect">
            <a:avLst/>
          </a:prstGeom>
        </p:spPr>
        <p:txBody>
          <a:bodyPr wrap="square">
            <a:spAutoFit/>
          </a:bodyPr>
          <a:lstStyle/>
          <a:p>
            <a:pPr>
              <a:lnSpc>
                <a:spcPct val="150000"/>
              </a:lnSpc>
            </a:pPr>
            <a:r>
              <a:rPr lang="fr-FR" sz="3200" dirty="0" smtClean="0">
                <a:latin typeface="Century" panose="02040604050505020304" pitchFamily="18" charset="0"/>
              </a:rPr>
              <a:t>The </a:t>
            </a:r>
            <a:r>
              <a:rPr lang="fr-FR" sz="3200" b="1" dirty="0">
                <a:solidFill>
                  <a:srgbClr val="FF0000"/>
                </a:solidFill>
                <a:latin typeface="Century" panose="02040604050505020304" pitchFamily="18" charset="0"/>
              </a:rPr>
              <a:t>stages</a:t>
            </a:r>
            <a:r>
              <a:rPr lang="fr-FR" sz="3200" dirty="0">
                <a:latin typeface="Century" panose="02040604050505020304" pitchFamily="18" charset="0"/>
              </a:rPr>
              <a:t> of </a:t>
            </a:r>
            <a:r>
              <a:rPr lang="fr-FR" sz="3200" b="1" dirty="0">
                <a:solidFill>
                  <a:srgbClr val="FF0000"/>
                </a:solidFill>
                <a:latin typeface="Century" panose="02040604050505020304" pitchFamily="18" charset="0"/>
              </a:rPr>
              <a:t>documentary </a:t>
            </a:r>
            <a:r>
              <a:rPr lang="fr-FR" sz="3200" b="1" dirty="0" err="1">
                <a:solidFill>
                  <a:srgbClr val="FF0000"/>
                </a:solidFill>
                <a:latin typeface="Century" panose="02040604050505020304" pitchFamily="18" charset="0"/>
              </a:rPr>
              <a:t>research</a:t>
            </a:r>
            <a:r>
              <a:rPr lang="fr-FR" sz="3200" dirty="0" smtClean="0">
                <a:latin typeface="Century" panose="02040604050505020304" pitchFamily="18" charset="0"/>
              </a:rPr>
              <a:t>: </a:t>
            </a:r>
            <a:r>
              <a:rPr lang="fr-FR" sz="3200" dirty="0" err="1">
                <a:latin typeface="Century" panose="02040604050505020304" pitchFamily="18" charset="0"/>
              </a:rPr>
              <a:t>selecting</a:t>
            </a:r>
            <a:r>
              <a:rPr lang="fr-FR" sz="3200" dirty="0">
                <a:latin typeface="Century" panose="02040604050505020304" pitchFamily="18" charset="0"/>
              </a:rPr>
              <a:t> the </a:t>
            </a:r>
            <a:r>
              <a:rPr lang="fr-FR" sz="3200" dirty="0" err="1">
                <a:latin typeface="Century" panose="02040604050505020304" pitchFamily="18" charset="0"/>
              </a:rPr>
              <a:t>topic</a:t>
            </a:r>
            <a:r>
              <a:rPr lang="fr-FR" sz="3200" dirty="0">
                <a:latin typeface="Century" panose="02040604050505020304" pitchFamily="18" charset="0"/>
              </a:rPr>
              <a:t> and the keywords of the </a:t>
            </a:r>
            <a:r>
              <a:rPr lang="fr-FR" sz="3200" dirty="0" err="1" smtClean="0">
                <a:latin typeface="Century" panose="02040604050505020304" pitchFamily="18" charset="0"/>
              </a:rPr>
              <a:t>theme</a:t>
            </a:r>
            <a:r>
              <a:rPr lang="fr-FR" sz="3200" dirty="0" smtClean="0">
                <a:latin typeface="Century" panose="02040604050505020304" pitchFamily="18" charset="0"/>
              </a:rPr>
              <a:t>.</a:t>
            </a:r>
            <a:endParaRPr lang="fr-FR" sz="3200" dirty="0">
              <a:latin typeface="Century" panose="02040604050505020304" pitchFamily="18" charset="0"/>
            </a:endParaRPr>
          </a:p>
          <a:p>
            <a:pPr>
              <a:lnSpc>
                <a:spcPct val="150000"/>
              </a:lnSpc>
            </a:pPr>
            <a:r>
              <a:rPr lang="fr-FR" sz="3200" dirty="0">
                <a:latin typeface="Century" panose="02040604050505020304" pitchFamily="18" charset="0"/>
              </a:rPr>
              <a:t>Information </a:t>
            </a:r>
            <a:r>
              <a:rPr lang="fr-FR" sz="3200" dirty="0" err="1">
                <a:latin typeface="Century" panose="02040604050505020304" pitchFamily="18" charset="0"/>
              </a:rPr>
              <a:t>research</a:t>
            </a:r>
            <a:r>
              <a:rPr lang="fr-FR" sz="3200" dirty="0">
                <a:latin typeface="Century" panose="02040604050505020304" pitchFamily="18" charset="0"/>
              </a:rPr>
              <a:t> is </a:t>
            </a:r>
            <a:r>
              <a:rPr lang="fr-FR" sz="3200" dirty="0" err="1">
                <a:latin typeface="Century" panose="02040604050505020304" pitchFamily="18" charset="0"/>
              </a:rPr>
              <a:t>carried</a:t>
            </a:r>
            <a:r>
              <a:rPr lang="fr-FR" sz="3200" dirty="0">
                <a:latin typeface="Century" panose="02040604050505020304" pitchFamily="18" charset="0"/>
              </a:rPr>
              <a:t> out in </a:t>
            </a:r>
            <a:r>
              <a:rPr lang="fr-FR" sz="3200" dirty="0" smtClean="0">
                <a:latin typeface="Century" panose="02040604050505020304" pitchFamily="18" charset="0"/>
              </a:rPr>
              <a:t>five </a:t>
            </a:r>
            <a:r>
              <a:rPr lang="fr-FR" sz="3200" dirty="0" err="1">
                <a:latin typeface="Century" panose="02040604050505020304" pitchFamily="18" charset="0"/>
              </a:rPr>
              <a:t>steps</a:t>
            </a:r>
            <a:r>
              <a:rPr lang="fr-FR" sz="3200" dirty="0" smtClean="0">
                <a:latin typeface="Century" panose="02040604050505020304" pitchFamily="18" charset="0"/>
              </a:rPr>
              <a:t>:</a:t>
            </a:r>
            <a:endParaRPr lang="fr-FR" sz="3200" dirty="0">
              <a:latin typeface="Century" panose="02040604050505020304" pitchFamily="18" charset="0"/>
            </a:endParaRPr>
          </a:p>
          <a:p>
            <a:pPr>
              <a:lnSpc>
                <a:spcPct val="150000"/>
              </a:lnSpc>
            </a:pPr>
            <a:r>
              <a:rPr lang="fr-FR" sz="3200" dirty="0">
                <a:latin typeface="Century" panose="02040604050505020304" pitchFamily="18" charset="0"/>
              </a:rPr>
              <a:t>1. </a:t>
            </a:r>
            <a:r>
              <a:rPr lang="fr-FR" sz="3200" dirty="0" err="1">
                <a:latin typeface="Century" panose="02040604050505020304" pitchFamily="18" charset="0"/>
              </a:rPr>
              <a:t>Define</a:t>
            </a:r>
            <a:r>
              <a:rPr lang="fr-FR" sz="3200" dirty="0">
                <a:latin typeface="Century" panose="02040604050505020304" pitchFamily="18" charset="0"/>
              </a:rPr>
              <a:t> the </a:t>
            </a:r>
            <a:r>
              <a:rPr lang="fr-FR" sz="3200" dirty="0" err="1">
                <a:latin typeface="Century" panose="02040604050505020304" pitchFamily="18" charset="0"/>
              </a:rPr>
              <a:t>subject</a:t>
            </a:r>
            <a:endParaRPr lang="fr-FR" sz="3200" dirty="0">
              <a:latin typeface="Century" panose="02040604050505020304" pitchFamily="18" charset="0"/>
            </a:endParaRPr>
          </a:p>
          <a:p>
            <a:pPr>
              <a:lnSpc>
                <a:spcPct val="150000"/>
              </a:lnSpc>
            </a:pPr>
            <a:r>
              <a:rPr lang="fr-FR" sz="3200" dirty="0">
                <a:latin typeface="Century" panose="02040604050505020304" pitchFamily="18" charset="0"/>
              </a:rPr>
              <a:t>2. Select information sources</a:t>
            </a:r>
          </a:p>
          <a:p>
            <a:pPr>
              <a:lnSpc>
                <a:spcPct val="150000"/>
              </a:lnSpc>
            </a:pPr>
            <a:r>
              <a:rPr lang="fr-FR" sz="3200" dirty="0">
                <a:latin typeface="Century" panose="02040604050505020304" pitchFamily="18" charset="0"/>
              </a:rPr>
              <a:t>3. </a:t>
            </a:r>
            <a:r>
              <a:rPr lang="fr-FR" sz="3200" dirty="0" err="1">
                <a:latin typeface="Century" panose="02040604050505020304" pitchFamily="18" charset="0"/>
              </a:rPr>
              <a:t>Search</a:t>
            </a:r>
            <a:r>
              <a:rPr lang="fr-FR" sz="3200" dirty="0">
                <a:latin typeface="Century" panose="02040604050505020304" pitchFamily="18" charset="0"/>
              </a:rPr>
              <a:t> for and </a:t>
            </a:r>
            <a:r>
              <a:rPr lang="fr-FR" sz="3200" dirty="0" err="1">
                <a:latin typeface="Century" panose="02040604050505020304" pitchFamily="18" charset="0"/>
              </a:rPr>
              <a:t>locate</a:t>
            </a:r>
            <a:r>
              <a:rPr lang="fr-FR" sz="3200" dirty="0">
                <a:latin typeface="Century" panose="02040604050505020304" pitchFamily="18" charset="0"/>
              </a:rPr>
              <a:t> documents, and </a:t>
            </a:r>
            <a:r>
              <a:rPr lang="fr-FR" sz="3200" dirty="0" err="1">
                <a:latin typeface="Century" panose="02040604050505020304" pitchFamily="18" charset="0"/>
              </a:rPr>
              <a:t>extract</a:t>
            </a:r>
            <a:r>
              <a:rPr lang="fr-FR" sz="3200" dirty="0">
                <a:latin typeface="Century" panose="02040604050505020304" pitchFamily="18" charset="0"/>
              </a:rPr>
              <a:t> information</a:t>
            </a:r>
          </a:p>
          <a:p>
            <a:pPr>
              <a:lnSpc>
                <a:spcPct val="150000"/>
              </a:lnSpc>
            </a:pPr>
            <a:r>
              <a:rPr lang="fr-FR" sz="3200" dirty="0">
                <a:latin typeface="Century" panose="02040604050505020304" pitchFamily="18" charset="0"/>
              </a:rPr>
              <a:t>4. </a:t>
            </a:r>
            <a:r>
              <a:rPr lang="fr-FR" sz="3200" dirty="0" err="1">
                <a:latin typeface="Century" panose="02040604050505020304" pitchFamily="18" charset="0"/>
              </a:rPr>
              <a:t>Evaluate</a:t>
            </a:r>
            <a:r>
              <a:rPr lang="fr-FR" sz="3200" dirty="0">
                <a:latin typeface="Century" panose="02040604050505020304" pitchFamily="18" charset="0"/>
              </a:rPr>
              <a:t> the </a:t>
            </a:r>
            <a:r>
              <a:rPr lang="fr-FR" sz="3200" dirty="0" err="1">
                <a:latin typeface="Century" panose="02040604050505020304" pitchFamily="18" charset="0"/>
              </a:rPr>
              <a:t>quality</a:t>
            </a:r>
            <a:r>
              <a:rPr lang="fr-FR" sz="3200" dirty="0">
                <a:latin typeface="Century" panose="02040604050505020304" pitchFamily="18" charset="0"/>
              </a:rPr>
              <a:t> and relevance of the sources</a:t>
            </a:r>
          </a:p>
          <a:p>
            <a:pPr>
              <a:lnSpc>
                <a:spcPct val="150000"/>
              </a:lnSpc>
            </a:pPr>
            <a:r>
              <a:rPr lang="fr-FR" sz="3200" dirty="0">
                <a:latin typeface="Century" panose="02040604050505020304" pitchFamily="18" charset="0"/>
              </a:rPr>
              <a:t>5. </a:t>
            </a:r>
            <a:r>
              <a:rPr lang="fr-FR" sz="3200" dirty="0" err="1">
                <a:latin typeface="Century" panose="02040604050505020304" pitchFamily="18" charset="0"/>
              </a:rPr>
              <a:t>Process</a:t>
            </a:r>
            <a:r>
              <a:rPr lang="fr-FR" sz="3200" dirty="0">
                <a:latin typeface="Century" panose="02040604050505020304" pitchFamily="18" charset="0"/>
              </a:rPr>
              <a:t> the information and, </a:t>
            </a:r>
            <a:r>
              <a:rPr lang="fr-FR" sz="3200" dirty="0" err="1">
                <a:latin typeface="Century" panose="02040604050505020304" pitchFamily="18" charset="0"/>
              </a:rPr>
              <a:t>finally</a:t>
            </a:r>
            <a:r>
              <a:rPr lang="fr-FR" sz="3200" dirty="0">
                <a:latin typeface="Century" panose="02040604050505020304" pitchFamily="18" charset="0"/>
              </a:rPr>
              <a:t>, </a:t>
            </a:r>
            <a:r>
              <a:rPr lang="fr-FR" sz="3200" dirty="0" err="1">
                <a:latin typeface="Century" panose="02040604050505020304" pitchFamily="18" charset="0"/>
              </a:rPr>
              <a:t>produce</a:t>
            </a:r>
            <a:r>
              <a:rPr lang="fr-FR" sz="3200" dirty="0">
                <a:latin typeface="Century" panose="02040604050505020304" pitchFamily="18" charset="0"/>
              </a:rPr>
              <a:t> the final </a:t>
            </a:r>
            <a:r>
              <a:rPr lang="fr-FR" sz="3200" dirty="0" err="1">
                <a:latin typeface="Century" panose="02040604050505020304" pitchFamily="18" charset="0"/>
              </a:rPr>
              <a:t>work</a:t>
            </a:r>
            <a:r>
              <a:rPr lang="fr-FR" sz="3200" dirty="0">
                <a:latin typeface="Century" panose="02040604050505020304" pitchFamily="18" charset="0"/>
              </a:rPr>
              <a:t>.</a:t>
            </a:r>
          </a:p>
        </p:txBody>
      </p:sp>
      <p:sp>
        <p:nvSpPr>
          <p:cNvPr id="3" name="Espace réservé du numéro de diapositive 2"/>
          <p:cNvSpPr>
            <a:spLocks noGrp="1"/>
          </p:cNvSpPr>
          <p:nvPr>
            <p:ph type="sldNum" sz="quarter" idx="12"/>
          </p:nvPr>
        </p:nvSpPr>
        <p:spPr/>
        <p:txBody>
          <a:bodyPr/>
          <a:lstStyle/>
          <a:p>
            <a:fld id="{A37454DC-347B-4F69-A82E-4C2FC3B150EE}" type="slidenum">
              <a:rPr lang="fr-FR" smtClean="0"/>
              <a:t>17</a:t>
            </a:fld>
            <a:endParaRPr lang="fr-FR"/>
          </a:p>
        </p:txBody>
      </p:sp>
    </p:spTree>
    <p:extLst>
      <p:ext uri="{BB962C8B-B14F-4D97-AF65-F5344CB8AC3E}">
        <p14:creationId xmlns:p14="http://schemas.microsoft.com/office/powerpoint/2010/main" val="19648301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76" y="1092440"/>
            <a:ext cx="4788490" cy="584775"/>
          </a:xfrm>
          <a:prstGeom prst="rect">
            <a:avLst/>
          </a:prstGeom>
        </p:spPr>
        <p:txBody>
          <a:bodyPr wrap="none">
            <a:spAutoFit/>
          </a:bodyPr>
          <a:lstStyle/>
          <a:p>
            <a:r>
              <a:rPr lang="en-GB" sz="3200" b="1" dirty="0" smtClean="0">
                <a:solidFill>
                  <a:schemeClr val="accent1"/>
                </a:solidFill>
                <a:latin typeface="Century" panose="02040604050505020304" pitchFamily="18" charset="0"/>
                <a:ea typeface="Calibri" panose="020F0502020204030204" pitchFamily="34" charset="0"/>
                <a:cs typeface="Arial" panose="020B0604020202020204" pitchFamily="34" charset="0"/>
              </a:rPr>
              <a:t>1.1.Make </a:t>
            </a:r>
            <a:r>
              <a:rPr lang="en-GB" sz="3200" b="1" dirty="0">
                <a:solidFill>
                  <a:schemeClr val="accent1"/>
                </a:solidFill>
                <a:latin typeface="Century" panose="02040604050505020304" pitchFamily="18" charset="0"/>
                <a:ea typeface="Calibri" panose="020F0502020204030204" pitchFamily="34" charset="0"/>
                <a:cs typeface="Arial" panose="020B0604020202020204" pitchFamily="34" charset="0"/>
              </a:rPr>
              <a:t>a bibliography</a:t>
            </a:r>
            <a:endParaRPr lang="fr-FR" sz="3200" b="1" dirty="0">
              <a:solidFill>
                <a:schemeClr val="accent1"/>
              </a:solidFill>
              <a:latin typeface="Century" panose="02040604050505020304" pitchFamily="18" charset="0"/>
            </a:endParaRPr>
          </a:p>
        </p:txBody>
      </p:sp>
      <p:sp>
        <p:nvSpPr>
          <p:cNvPr id="3" name="Rectangle 2"/>
          <p:cNvSpPr/>
          <p:nvPr/>
        </p:nvSpPr>
        <p:spPr>
          <a:xfrm>
            <a:off x="67235" y="1966916"/>
            <a:ext cx="12021671" cy="2212080"/>
          </a:xfrm>
          <a:prstGeom prst="rect">
            <a:avLst/>
          </a:prstGeom>
        </p:spPr>
        <p:txBody>
          <a:bodyPr wrap="square">
            <a:spAutoFit/>
          </a:bodyPr>
          <a:lstStyle/>
          <a:p>
            <a:pPr marL="285750" indent="-285750" algn="just">
              <a:lnSpc>
                <a:spcPct val="150000"/>
              </a:lnSpc>
              <a:buFont typeface="Wingdings" panose="05000000000000000000" pitchFamily="2" charset="2"/>
              <a:buChar char="Ø"/>
            </a:pPr>
            <a:r>
              <a:rPr lang="en-US" sz="3200" dirty="0">
                <a:latin typeface="Century" panose="02040604050505020304" pitchFamily="18" charset="0"/>
                <a:ea typeface="Calibri" panose="020F0502020204030204" pitchFamily="34" charset="0"/>
                <a:cs typeface="Arial" panose="020B0604020202020204" pitchFamily="34" charset="0"/>
              </a:rPr>
              <a:t>An approach (documentary research) or an intellectual process whose objective is to find (and read) documents on a given </a:t>
            </a:r>
            <a:r>
              <a:rPr lang="en-US" sz="3200" dirty="0" smtClean="0">
                <a:latin typeface="Century" panose="02040604050505020304" pitchFamily="18" charset="0"/>
                <a:ea typeface="Calibri" panose="020F0502020204030204" pitchFamily="34" charset="0"/>
                <a:cs typeface="Arial" panose="020B0604020202020204" pitchFamily="34" charset="0"/>
              </a:rPr>
              <a:t>subject.</a:t>
            </a:r>
            <a:endParaRPr lang="fr-FR" sz="3200" dirty="0">
              <a:latin typeface="Century" panose="02040604050505020304" pitchFamily="18" charset="0"/>
            </a:endParaRPr>
          </a:p>
        </p:txBody>
      </p:sp>
      <p:sp>
        <p:nvSpPr>
          <p:cNvPr id="5" name="Rectangle 4"/>
          <p:cNvSpPr/>
          <p:nvPr/>
        </p:nvSpPr>
        <p:spPr>
          <a:xfrm>
            <a:off x="107576" y="174811"/>
            <a:ext cx="9400137" cy="584775"/>
          </a:xfrm>
          <a:prstGeom prst="rect">
            <a:avLst/>
          </a:prstGeom>
        </p:spPr>
        <p:txBody>
          <a:bodyPr wrap="none">
            <a:spAutoFit/>
          </a:bodyPr>
          <a:lstStyle/>
          <a:p>
            <a:r>
              <a:rPr lang="en-GB" sz="3200" dirty="0">
                <a:latin typeface="Century" panose="02040604050505020304" pitchFamily="18" charset="0"/>
                <a:ea typeface="Calibri" panose="020F0502020204030204" pitchFamily="34" charset="0"/>
                <a:cs typeface="Arial" panose="020B0604020202020204" pitchFamily="34" charset="0"/>
              </a:rPr>
              <a:t>A bibliography involves three essential activities</a:t>
            </a:r>
            <a:endParaRPr lang="fr-FR" sz="3200" dirty="0">
              <a:latin typeface="Century" panose="02040604050505020304" pitchFamily="18" charset="0"/>
            </a:endParaRPr>
          </a:p>
        </p:txBody>
      </p:sp>
      <p:sp>
        <p:nvSpPr>
          <p:cNvPr id="4" name="Espace réservé du numéro de diapositive 3"/>
          <p:cNvSpPr>
            <a:spLocks noGrp="1"/>
          </p:cNvSpPr>
          <p:nvPr>
            <p:ph type="sldNum" sz="quarter" idx="12"/>
          </p:nvPr>
        </p:nvSpPr>
        <p:spPr/>
        <p:txBody>
          <a:bodyPr/>
          <a:lstStyle/>
          <a:p>
            <a:fld id="{A37454DC-347B-4F69-A82E-4C2FC3B150EE}" type="slidenum">
              <a:rPr lang="fr-FR" smtClean="0"/>
              <a:t>18</a:t>
            </a:fld>
            <a:endParaRPr lang="fr-FR"/>
          </a:p>
        </p:txBody>
      </p:sp>
    </p:spTree>
    <p:extLst>
      <p:ext uri="{BB962C8B-B14F-4D97-AF65-F5344CB8AC3E}">
        <p14:creationId xmlns:p14="http://schemas.microsoft.com/office/powerpoint/2010/main" val="15230852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6685" y="1081088"/>
            <a:ext cx="11874986" cy="3046988"/>
          </a:xfrm>
          <a:prstGeom prst="rect">
            <a:avLst/>
          </a:prstGeom>
        </p:spPr>
        <p:txBody>
          <a:bodyPr wrap="square">
            <a:spAutoFit/>
          </a:bodyPr>
          <a:lstStyle/>
          <a:p>
            <a:pPr marL="285750" indent="-285750" algn="just">
              <a:lnSpc>
                <a:spcPct val="150000"/>
              </a:lnSpc>
              <a:buFont typeface="Wingdings" panose="05000000000000000000" pitchFamily="2" charset="2"/>
              <a:buChar char="Ø"/>
            </a:pPr>
            <a:r>
              <a:rPr lang="en-US" sz="3200" dirty="0" smtClean="0">
                <a:latin typeface="Century" panose="02040604050505020304" pitchFamily="18" charset="0"/>
                <a:ea typeface="MS Mincho" panose="02020609040205080304" pitchFamily="49" charset="-128"/>
                <a:cs typeface="Arial" panose="020B0604020202020204" pitchFamily="34" charset="0"/>
              </a:rPr>
              <a:t>Learn </a:t>
            </a:r>
            <a:r>
              <a:rPr lang="en-US" sz="3200" dirty="0">
                <a:latin typeface="Century" panose="02040604050505020304" pitchFamily="18" charset="0"/>
                <a:ea typeface="MS Mincho" panose="02020609040205080304" pitchFamily="49" charset="-128"/>
                <a:cs typeface="Arial" panose="020B0604020202020204" pitchFamily="34" charset="0"/>
              </a:rPr>
              <a:t>how to identify relevant sources (books, scientific articles, databases</a:t>
            </a:r>
            <a:r>
              <a:rPr lang="en-US" sz="3200" dirty="0" smtClean="0">
                <a:latin typeface="Century" panose="02040604050505020304" pitchFamily="18" charset="0"/>
                <a:ea typeface="MS Mincho" panose="02020609040205080304" pitchFamily="49" charset="-128"/>
                <a:cs typeface="Arial" panose="020B0604020202020204" pitchFamily="34" charset="0"/>
              </a:rPr>
              <a:t>).</a:t>
            </a:r>
          </a:p>
          <a:p>
            <a:pPr marL="285750" indent="-285750" algn="just">
              <a:lnSpc>
                <a:spcPct val="150000"/>
              </a:lnSpc>
              <a:buFont typeface="Wingdings" panose="05000000000000000000" pitchFamily="2" charset="2"/>
              <a:buChar char="Ø"/>
            </a:pPr>
            <a:r>
              <a:rPr lang="en-US" sz="3200" dirty="0" smtClean="0">
                <a:latin typeface="Century" panose="02040604050505020304" pitchFamily="18" charset="0"/>
                <a:ea typeface="MS Mincho" panose="02020609040205080304" pitchFamily="49" charset="-128"/>
                <a:cs typeface="Arial" panose="020B0604020202020204" pitchFamily="34" charset="0"/>
              </a:rPr>
              <a:t>Develop </a:t>
            </a:r>
            <a:r>
              <a:rPr lang="en-US" sz="3200" dirty="0">
                <a:latin typeface="Century" panose="02040604050505020304" pitchFamily="18" charset="0"/>
                <a:ea typeface="MS Mincho" panose="02020609040205080304" pitchFamily="49" charset="-128"/>
                <a:cs typeface="Arial" panose="020B0604020202020204" pitchFamily="34" charset="0"/>
              </a:rPr>
              <a:t>skills to evaluate the quality of information</a:t>
            </a:r>
            <a:r>
              <a:rPr lang="en-US" sz="3200" dirty="0" smtClean="0">
                <a:latin typeface="Century" panose="02040604050505020304" pitchFamily="18" charset="0"/>
                <a:ea typeface="MS Mincho" panose="02020609040205080304" pitchFamily="49" charset="-128"/>
                <a:cs typeface="Arial" panose="020B0604020202020204" pitchFamily="34" charset="0"/>
              </a:rPr>
              <a:t>.</a:t>
            </a:r>
          </a:p>
          <a:p>
            <a:pPr marL="285750" indent="-285750" algn="just">
              <a:lnSpc>
                <a:spcPct val="150000"/>
              </a:lnSpc>
              <a:buFont typeface="Wingdings" panose="05000000000000000000" pitchFamily="2" charset="2"/>
              <a:buChar char="Ø"/>
            </a:pPr>
            <a:r>
              <a:rPr lang="en-US" sz="3200" dirty="0" smtClean="0">
                <a:latin typeface="Century" panose="02040604050505020304" pitchFamily="18" charset="0"/>
                <a:ea typeface="MS Mincho" panose="02020609040205080304" pitchFamily="49" charset="-128"/>
                <a:cs typeface="Arial" panose="020B0604020202020204" pitchFamily="34" charset="0"/>
              </a:rPr>
              <a:t> </a:t>
            </a:r>
            <a:r>
              <a:rPr lang="en-US" sz="3200" dirty="0">
                <a:latin typeface="Century" panose="02040604050505020304" pitchFamily="18" charset="0"/>
                <a:ea typeface="MS Mincho" panose="02020609040205080304" pitchFamily="49" charset="-128"/>
                <a:cs typeface="Arial" panose="020B0604020202020204" pitchFamily="34" charset="0"/>
              </a:rPr>
              <a:t>Understand how to organize and cite references correctly.</a:t>
            </a:r>
            <a:endParaRPr lang="fr-FR" sz="3200" dirty="0">
              <a:effectLst/>
              <a:latin typeface="Century" panose="02040604050505020304" pitchFamily="18" charset="0"/>
              <a:ea typeface="MS Mincho" panose="02020609040205080304" pitchFamily="49" charset="-128"/>
              <a:cs typeface="Arial" panose="020B0604020202020204" pitchFamily="34" charset="0"/>
            </a:endParaRPr>
          </a:p>
        </p:txBody>
      </p:sp>
      <p:sp>
        <p:nvSpPr>
          <p:cNvPr id="3" name="Rectangle 2"/>
          <p:cNvSpPr/>
          <p:nvPr/>
        </p:nvSpPr>
        <p:spPr>
          <a:xfrm>
            <a:off x="146685" y="130736"/>
            <a:ext cx="3262432" cy="605487"/>
          </a:xfrm>
          <a:prstGeom prst="rect">
            <a:avLst/>
          </a:prstGeom>
        </p:spPr>
        <p:txBody>
          <a:bodyPr wrap="none">
            <a:spAutoFit/>
          </a:bodyPr>
          <a:lstStyle/>
          <a:p>
            <a:pPr>
              <a:lnSpc>
                <a:spcPct val="115000"/>
              </a:lnSpc>
              <a:spcBef>
                <a:spcPts val="1000"/>
              </a:spcBef>
              <a:spcAft>
                <a:spcPts val="0"/>
              </a:spcAft>
            </a:pPr>
            <a:r>
              <a:rPr lang="en-US" sz="3200" b="1" dirty="0">
                <a:solidFill>
                  <a:srgbClr val="4F81BD"/>
                </a:solidFill>
                <a:latin typeface="Century" panose="02040604050505020304" pitchFamily="18" charset="0"/>
                <a:ea typeface="MS Gothic" panose="020B0609070205080204" pitchFamily="49" charset="-128"/>
                <a:cs typeface="Times New Roman" panose="02020603050405020304" pitchFamily="18" charset="0"/>
              </a:rPr>
              <a:t>Main Objectives</a:t>
            </a:r>
            <a:endParaRPr lang="fr-FR" sz="3200" b="1" dirty="0">
              <a:solidFill>
                <a:srgbClr val="4F81BD"/>
              </a:solidFill>
              <a:latin typeface="Century" panose="02040604050505020304" pitchFamily="18" charset="0"/>
              <a:ea typeface="MS Gothic" panose="020B0609070205080204" pitchFamily="49" charset="-128"/>
              <a:cs typeface="Times New Roman" panose="02020603050405020304" pitchFamily="18" charset="0"/>
            </a:endParaRPr>
          </a:p>
        </p:txBody>
      </p:sp>
      <p:sp>
        <p:nvSpPr>
          <p:cNvPr id="4" name="Espace réservé du numéro de diapositive 3"/>
          <p:cNvSpPr>
            <a:spLocks noGrp="1"/>
          </p:cNvSpPr>
          <p:nvPr>
            <p:ph type="sldNum" sz="quarter" idx="12"/>
          </p:nvPr>
        </p:nvSpPr>
        <p:spPr/>
        <p:txBody>
          <a:bodyPr/>
          <a:lstStyle/>
          <a:p>
            <a:fld id="{A37454DC-347B-4F69-A82E-4C2FC3B150EE}" type="slidenum">
              <a:rPr lang="fr-FR" smtClean="0"/>
              <a:t>19</a:t>
            </a:fld>
            <a:endParaRPr lang="fr-FR"/>
          </a:p>
        </p:txBody>
      </p:sp>
    </p:spTree>
    <p:extLst>
      <p:ext uri="{BB962C8B-B14F-4D97-AF65-F5344CB8AC3E}">
        <p14:creationId xmlns:p14="http://schemas.microsoft.com/office/powerpoint/2010/main" val="1557112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18247" y="152322"/>
            <a:ext cx="2861681" cy="646331"/>
          </a:xfrm>
          <a:prstGeom prst="rect">
            <a:avLst/>
          </a:prstGeom>
        </p:spPr>
        <p:txBody>
          <a:bodyPr wrap="none">
            <a:spAutoFit/>
          </a:bodyPr>
          <a:lstStyle/>
          <a:p>
            <a:r>
              <a:rPr lang="fr-FR" sz="3600" b="1" dirty="0" smtClean="0">
                <a:solidFill>
                  <a:srgbClr val="00B0F0"/>
                </a:solidFill>
                <a:latin typeface="Century" panose="02040604050505020304" pitchFamily="18" charset="0"/>
              </a:rPr>
              <a:t>Introduction</a:t>
            </a:r>
            <a:endParaRPr lang="fr-FR" sz="3600" b="1" dirty="0">
              <a:solidFill>
                <a:srgbClr val="00B0F0"/>
              </a:solidFill>
              <a:latin typeface="Century" panose="02040604050505020304" pitchFamily="18" charset="0"/>
            </a:endParaRPr>
          </a:p>
        </p:txBody>
      </p:sp>
      <p:sp>
        <p:nvSpPr>
          <p:cNvPr id="4" name="Rectangle 3"/>
          <p:cNvSpPr/>
          <p:nvPr/>
        </p:nvSpPr>
        <p:spPr>
          <a:xfrm>
            <a:off x="129987" y="1055687"/>
            <a:ext cx="11886002" cy="1473417"/>
          </a:xfrm>
          <a:prstGeom prst="rect">
            <a:avLst/>
          </a:prstGeom>
        </p:spPr>
        <p:txBody>
          <a:bodyPr wrap="square">
            <a:spAutoFit/>
          </a:bodyPr>
          <a:lstStyle/>
          <a:p>
            <a:pPr marL="285750" indent="-285750" algn="just">
              <a:lnSpc>
                <a:spcPct val="150000"/>
              </a:lnSpc>
              <a:buFont typeface="Wingdings" panose="05000000000000000000" pitchFamily="2" charset="2"/>
              <a:buChar char="Ø"/>
            </a:pPr>
            <a:r>
              <a:rPr lang="en-US" sz="3200" dirty="0" smtClean="0">
                <a:effectLst/>
                <a:latin typeface="Century" panose="02040604050505020304" pitchFamily="18" charset="0"/>
                <a:ea typeface="Calibri" panose="020F0502020204030204" pitchFamily="34" charset="0"/>
                <a:cs typeface="Arial" panose="020B0604020202020204" pitchFamily="34" charset="0"/>
              </a:rPr>
              <a:t>Research is a long-term construction, like a building to which several architects contribute.</a:t>
            </a:r>
            <a:endParaRPr lang="fr-FR" sz="3200" dirty="0">
              <a:latin typeface="Century" panose="02040604050505020304" pitchFamily="18" charset="0"/>
            </a:endParaRPr>
          </a:p>
        </p:txBody>
      </p:sp>
      <p:sp>
        <p:nvSpPr>
          <p:cNvPr id="5" name="Rectangle 4"/>
          <p:cNvSpPr/>
          <p:nvPr/>
        </p:nvSpPr>
        <p:spPr>
          <a:xfrm>
            <a:off x="129987" y="2836240"/>
            <a:ext cx="11886002" cy="2212080"/>
          </a:xfrm>
          <a:prstGeom prst="rect">
            <a:avLst/>
          </a:prstGeom>
        </p:spPr>
        <p:txBody>
          <a:bodyPr wrap="square">
            <a:spAutoFit/>
          </a:bodyPr>
          <a:lstStyle/>
          <a:p>
            <a:pPr marL="285750" indent="-285750" algn="just">
              <a:lnSpc>
                <a:spcPct val="150000"/>
              </a:lnSpc>
              <a:buFont typeface="Wingdings" panose="05000000000000000000" pitchFamily="2" charset="2"/>
              <a:buChar char="Ø"/>
            </a:pPr>
            <a:r>
              <a:rPr lang="en-US" sz="3200" dirty="0">
                <a:latin typeface="Century" panose="02040604050505020304" pitchFamily="18" charset="0"/>
                <a:ea typeface="Calibri" panose="020F0502020204030204" pitchFamily="34" charset="0"/>
                <a:cs typeface="Arial" panose="020B0604020202020204" pitchFamily="34" charset="0"/>
              </a:rPr>
              <a:t>That is why, before adding one’s own contribution to the building, it is appropriate to examine what has already been accomplished so </a:t>
            </a:r>
            <a:r>
              <a:rPr lang="en-US" sz="3200" dirty="0" smtClean="0">
                <a:latin typeface="Century" panose="02040604050505020304" pitchFamily="18" charset="0"/>
                <a:ea typeface="Calibri" panose="020F0502020204030204" pitchFamily="34" charset="0"/>
                <a:cs typeface="Arial" panose="020B0604020202020204" pitchFamily="34" charset="0"/>
              </a:rPr>
              <a:t>far.</a:t>
            </a:r>
            <a:endParaRPr lang="fr-FR" sz="3200" dirty="0">
              <a:effectLst/>
              <a:latin typeface="Century" panose="02040604050505020304" pitchFamily="18" charset="0"/>
              <a:ea typeface="Calibri" panose="020F0502020204030204" pitchFamily="34" charset="0"/>
              <a:cs typeface="Arial" panose="020B0604020202020204" pitchFamily="34" charset="0"/>
            </a:endParaRPr>
          </a:p>
        </p:txBody>
      </p:sp>
      <p:sp>
        <p:nvSpPr>
          <p:cNvPr id="6" name="Rectangle 5"/>
          <p:cNvSpPr/>
          <p:nvPr/>
        </p:nvSpPr>
        <p:spPr>
          <a:xfrm>
            <a:off x="318247" y="5537582"/>
            <a:ext cx="9780241" cy="861774"/>
          </a:xfrm>
          <a:prstGeom prst="rect">
            <a:avLst/>
          </a:prstGeom>
        </p:spPr>
        <p:txBody>
          <a:bodyPr wrap="none">
            <a:spAutoFit/>
          </a:bodyPr>
          <a:lstStyle/>
          <a:p>
            <a:pPr marL="285750" indent="-285750">
              <a:buFont typeface="Wingdings" panose="05000000000000000000" pitchFamily="2" charset="2"/>
              <a:buChar char="Ø"/>
            </a:pPr>
            <a:r>
              <a:rPr lang="en-US" sz="3200" dirty="0">
                <a:latin typeface="Century" panose="02040604050505020304" pitchFamily="18" charset="0"/>
                <a:ea typeface="Calibri" panose="020F0502020204030204" pitchFamily="34" charset="0"/>
                <a:cs typeface="Arial" panose="020B0604020202020204" pitchFamily="34" charset="0"/>
              </a:rPr>
              <a:t>This is the purpose of the </a:t>
            </a:r>
            <a:r>
              <a:rPr lang="en-GB" sz="3200" b="1" dirty="0">
                <a:solidFill>
                  <a:srgbClr val="FF0000"/>
                </a:solidFill>
                <a:latin typeface="Century" panose="02040604050505020304" pitchFamily="18" charset="0"/>
              </a:rPr>
              <a:t>bibliographic </a:t>
            </a:r>
            <a:r>
              <a:rPr lang="en-GB" sz="3200" b="1" dirty="0" smtClean="0">
                <a:solidFill>
                  <a:srgbClr val="FF0000"/>
                </a:solidFill>
                <a:latin typeface="Century" panose="02040604050505020304" pitchFamily="18" charset="0"/>
              </a:rPr>
              <a:t>research.</a:t>
            </a:r>
            <a:endParaRPr lang="en-GB" sz="3200" b="1" dirty="0">
              <a:solidFill>
                <a:srgbClr val="FF0000"/>
              </a:solidFill>
              <a:latin typeface="Century" panose="02040604050505020304" pitchFamily="18" charset="0"/>
            </a:endParaRPr>
          </a:p>
          <a:p>
            <a:endParaRPr lang="fr-FR" dirty="0"/>
          </a:p>
        </p:txBody>
      </p:sp>
      <p:sp>
        <p:nvSpPr>
          <p:cNvPr id="2" name="Espace réservé du numéro de diapositive 1"/>
          <p:cNvSpPr>
            <a:spLocks noGrp="1"/>
          </p:cNvSpPr>
          <p:nvPr>
            <p:ph type="sldNum" sz="quarter" idx="12"/>
          </p:nvPr>
        </p:nvSpPr>
        <p:spPr/>
        <p:txBody>
          <a:bodyPr/>
          <a:lstStyle/>
          <a:p>
            <a:fld id="{A37454DC-347B-4F69-A82E-4C2FC3B150EE}" type="slidenum">
              <a:rPr lang="fr-FR" smtClean="0"/>
              <a:t>2</a:t>
            </a:fld>
            <a:endParaRPr lang="fr-FR" dirty="0"/>
          </a:p>
        </p:txBody>
      </p:sp>
    </p:spTree>
    <p:extLst>
      <p:ext uri="{BB962C8B-B14F-4D97-AF65-F5344CB8AC3E}">
        <p14:creationId xmlns:p14="http://schemas.microsoft.com/office/powerpoint/2010/main" val="96151258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101025"/>
            <a:ext cx="4780283" cy="584775"/>
          </a:xfrm>
          <a:prstGeom prst="rect">
            <a:avLst/>
          </a:prstGeom>
        </p:spPr>
        <p:txBody>
          <a:bodyPr wrap="none">
            <a:spAutoFit/>
          </a:bodyPr>
          <a:lstStyle/>
          <a:p>
            <a:r>
              <a:rPr lang="en-GB" sz="3200" b="1" dirty="0">
                <a:solidFill>
                  <a:schemeClr val="accent1"/>
                </a:solidFill>
                <a:latin typeface="Century" panose="02040604050505020304" pitchFamily="18" charset="0"/>
                <a:ea typeface="Calibri" panose="020F0502020204030204" pitchFamily="34" charset="0"/>
                <a:cs typeface="Arial" panose="020B0604020202020204" pitchFamily="34" charset="0"/>
              </a:rPr>
              <a:t>1</a:t>
            </a:r>
            <a:r>
              <a:rPr lang="en-GB" sz="3200" b="1" dirty="0" smtClean="0">
                <a:solidFill>
                  <a:schemeClr val="accent1"/>
                </a:solidFill>
                <a:latin typeface="Century" panose="02040604050505020304" pitchFamily="18" charset="0"/>
                <a:ea typeface="Calibri" panose="020F0502020204030204" pitchFamily="34" charset="0"/>
                <a:cs typeface="Arial" panose="020B0604020202020204" pitchFamily="34" charset="0"/>
              </a:rPr>
              <a:t>.2.Write </a:t>
            </a:r>
            <a:r>
              <a:rPr lang="en-GB" sz="3200" b="1" dirty="0">
                <a:solidFill>
                  <a:schemeClr val="accent1"/>
                </a:solidFill>
                <a:latin typeface="Century" panose="02040604050505020304" pitchFamily="18" charset="0"/>
                <a:ea typeface="Calibri" panose="020F0502020204030204" pitchFamily="34" charset="0"/>
                <a:cs typeface="Arial" panose="020B0604020202020204" pitchFamily="34" charset="0"/>
              </a:rPr>
              <a:t>a bibliography</a:t>
            </a:r>
            <a:endParaRPr lang="fr-FR" sz="3200" b="1" dirty="0">
              <a:solidFill>
                <a:schemeClr val="accent1"/>
              </a:solidFill>
              <a:latin typeface="Century" panose="02040604050505020304" pitchFamily="18" charset="0"/>
            </a:endParaRPr>
          </a:p>
        </p:txBody>
      </p:sp>
      <p:sp>
        <p:nvSpPr>
          <p:cNvPr id="3" name="Rectangle 2"/>
          <p:cNvSpPr/>
          <p:nvPr/>
        </p:nvSpPr>
        <p:spPr>
          <a:xfrm>
            <a:off x="94129" y="1126376"/>
            <a:ext cx="11725835" cy="2212080"/>
          </a:xfrm>
          <a:prstGeom prst="rect">
            <a:avLst/>
          </a:prstGeom>
        </p:spPr>
        <p:txBody>
          <a:bodyPr wrap="square">
            <a:spAutoFit/>
          </a:bodyPr>
          <a:lstStyle/>
          <a:p>
            <a:pPr marL="285750" indent="-285750" algn="just">
              <a:lnSpc>
                <a:spcPct val="150000"/>
              </a:lnSpc>
              <a:buFont typeface="Wingdings" panose="05000000000000000000" pitchFamily="2" charset="2"/>
              <a:buChar char="Ø"/>
            </a:pPr>
            <a:r>
              <a:rPr lang="en-US" sz="3200" dirty="0">
                <a:latin typeface="Century" panose="02040604050505020304" pitchFamily="18" charset="0"/>
                <a:ea typeface="Calibri" panose="020F0502020204030204" pitchFamily="34" charset="0"/>
                <a:cs typeface="Arial" panose="020B0604020202020204" pitchFamily="34" charset="0"/>
              </a:rPr>
              <a:t>It is the product of this process, whose objective is to point out documents on a given subject in order to make their study possible and to improve </a:t>
            </a:r>
            <a:r>
              <a:rPr lang="en-US" sz="3200" dirty="0" smtClean="0">
                <a:latin typeface="Century" panose="02040604050505020304" pitchFamily="18" charset="0"/>
                <a:ea typeface="Calibri" panose="020F0502020204030204" pitchFamily="34" charset="0"/>
                <a:cs typeface="Arial" panose="020B0604020202020204" pitchFamily="34" charset="0"/>
              </a:rPr>
              <a:t>knowledge.</a:t>
            </a:r>
            <a:endParaRPr lang="fr-FR" sz="3200" dirty="0">
              <a:latin typeface="Century" panose="02040604050505020304" pitchFamily="18" charset="0"/>
            </a:endParaRPr>
          </a:p>
        </p:txBody>
      </p:sp>
      <p:sp>
        <p:nvSpPr>
          <p:cNvPr id="4" name="Rectangle 3"/>
          <p:cNvSpPr/>
          <p:nvPr/>
        </p:nvSpPr>
        <p:spPr>
          <a:xfrm>
            <a:off x="94129" y="3661047"/>
            <a:ext cx="10336484" cy="584775"/>
          </a:xfrm>
          <a:prstGeom prst="rect">
            <a:avLst/>
          </a:prstGeom>
        </p:spPr>
        <p:txBody>
          <a:bodyPr wrap="none">
            <a:spAutoFit/>
          </a:bodyPr>
          <a:lstStyle/>
          <a:p>
            <a:pPr marL="285750" indent="-285750">
              <a:buFont typeface="Wingdings" panose="05000000000000000000" pitchFamily="2" charset="2"/>
              <a:buChar char="Ø"/>
            </a:pPr>
            <a:r>
              <a:rPr lang="en-US" sz="3200" dirty="0">
                <a:latin typeface="Century" panose="02040604050505020304" pitchFamily="18" charset="0"/>
                <a:ea typeface="Calibri" panose="020F0502020204030204" pitchFamily="34" charset="0"/>
                <a:cs typeface="Arial" panose="020B0604020202020204" pitchFamily="34" charset="0"/>
              </a:rPr>
              <a:t>This writing is governed by international standards</a:t>
            </a:r>
            <a:endParaRPr lang="fr-FR" sz="3200" dirty="0">
              <a:latin typeface="Century" panose="02040604050505020304" pitchFamily="18" charset="0"/>
            </a:endParaRPr>
          </a:p>
        </p:txBody>
      </p:sp>
      <p:sp>
        <p:nvSpPr>
          <p:cNvPr id="5" name="Espace réservé du numéro de diapositive 4"/>
          <p:cNvSpPr>
            <a:spLocks noGrp="1"/>
          </p:cNvSpPr>
          <p:nvPr>
            <p:ph type="sldNum" sz="quarter" idx="12"/>
          </p:nvPr>
        </p:nvSpPr>
        <p:spPr/>
        <p:txBody>
          <a:bodyPr/>
          <a:lstStyle/>
          <a:p>
            <a:fld id="{A37454DC-347B-4F69-A82E-4C2FC3B150EE}" type="slidenum">
              <a:rPr lang="fr-FR" smtClean="0"/>
              <a:t>20</a:t>
            </a:fld>
            <a:endParaRPr lang="fr-FR"/>
          </a:p>
        </p:txBody>
      </p:sp>
    </p:spTree>
    <p:extLst>
      <p:ext uri="{BB962C8B-B14F-4D97-AF65-F5344CB8AC3E}">
        <p14:creationId xmlns:p14="http://schemas.microsoft.com/office/powerpoint/2010/main" val="38074353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7377" y="232193"/>
            <a:ext cx="5950668" cy="646331"/>
          </a:xfrm>
          <a:prstGeom prst="rect">
            <a:avLst/>
          </a:prstGeom>
        </p:spPr>
        <p:txBody>
          <a:bodyPr wrap="none">
            <a:spAutoFit/>
          </a:bodyPr>
          <a:lstStyle/>
          <a:p>
            <a:r>
              <a:rPr lang="en-US" sz="3600" b="1" dirty="0" smtClean="0">
                <a:solidFill>
                  <a:schemeClr val="accent1"/>
                </a:solidFill>
                <a:latin typeface="Century" panose="02040604050505020304" pitchFamily="18" charset="0"/>
                <a:ea typeface="Calibri" panose="020F0502020204030204" pitchFamily="34" charset="0"/>
                <a:cs typeface="Arial" panose="020B0604020202020204" pitchFamily="34" charset="0"/>
              </a:rPr>
              <a:t>1.3. Consult </a:t>
            </a:r>
            <a:r>
              <a:rPr lang="en-US" sz="3600" b="1" dirty="0">
                <a:solidFill>
                  <a:schemeClr val="accent1"/>
                </a:solidFill>
                <a:latin typeface="Century" panose="02040604050505020304" pitchFamily="18" charset="0"/>
                <a:ea typeface="Calibri" panose="020F0502020204030204" pitchFamily="34" charset="0"/>
                <a:cs typeface="Arial" panose="020B0604020202020204" pitchFamily="34" charset="0"/>
              </a:rPr>
              <a:t>a bibliography</a:t>
            </a:r>
            <a:endParaRPr lang="fr-FR" sz="3600" b="1" dirty="0">
              <a:solidFill>
                <a:schemeClr val="accent1"/>
              </a:solidFill>
              <a:latin typeface="Century" panose="02040604050505020304" pitchFamily="18" charset="0"/>
            </a:endParaRPr>
          </a:p>
        </p:txBody>
      </p:sp>
      <p:sp>
        <p:nvSpPr>
          <p:cNvPr id="3" name="Rectangle 2"/>
          <p:cNvSpPr/>
          <p:nvPr/>
        </p:nvSpPr>
        <p:spPr>
          <a:xfrm>
            <a:off x="147377" y="1181598"/>
            <a:ext cx="11807058" cy="2212080"/>
          </a:xfrm>
          <a:prstGeom prst="rect">
            <a:avLst/>
          </a:prstGeom>
        </p:spPr>
        <p:txBody>
          <a:bodyPr wrap="square">
            <a:spAutoFit/>
          </a:bodyPr>
          <a:lstStyle/>
          <a:p>
            <a:pPr marL="285750" indent="-285750" algn="just">
              <a:lnSpc>
                <a:spcPct val="150000"/>
              </a:lnSpc>
              <a:buFont typeface="Wingdings" panose="05000000000000000000" pitchFamily="2" charset="2"/>
              <a:buChar char="Ø"/>
            </a:pPr>
            <a:r>
              <a:rPr lang="fr-FR" sz="3200" dirty="0" smtClean="0">
                <a:latin typeface="Century" panose="02040604050505020304" pitchFamily="18" charset="0"/>
              </a:rPr>
              <a:t>To </a:t>
            </a:r>
            <a:r>
              <a:rPr lang="fr-FR" sz="3200" dirty="0">
                <a:latin typeface="Century" panose="02040604050505020304" pitchFamily="18" charset="0"/>
              </a:rPr>
              <a:t>use the </a:t>
            </a:r>
            <a:r>
              <a:rPr lang="fr-FR" sz="3200" dirty="0" err="1">
                <a:latin typeface="Century" panose="02040604050505020304" pitchFamily="18" charset="0"/>
              </a:rPr>
              <a:t>compiled</a:t>
            </a:r>
            <a:r>
              <a:rPr lang="fr-FR" sz="3200" dirty="0">
                <a:latin typeface="Century" panose="02040604050505020304" pitchFamily="18" charset="0"/>
              </a:rPr>
              <a:t> </a:t>
            </a:r>
            <a:r>
              <a:rPr lang="fr-FR" sz="3200" dirty="0" err="1">
                <a:latin typeface="Century" panose="02040604050505020304" pitchFamily="18" charset="0"/>
              </a:rPr>
              <a:t>bibliography</a:t>
            </a:r>
            <a:r>
              <a:rPr lang="fr-FR" sz="3200" dirty="0">
                <a:latin typeface="Century" panose="02040604050505020304" pitchFamily="18" charset="0"/>
              </a:rPr>
              <a:t> (a book or part of a </a:t>
            </a:r>
            <a:r>
              <a:rPr lang="fr-FR" sz="3200" dirty="0" err="1">
                <a:latin typeface="Century" panose="02040604050505020304" pitchFamily="18" charset="0"/>
              </a:rPr>
              <a:t>text</a:t>
            </a:r>
            <a:r>
              <a:rPr lang="fr-FR" sz="3200" dirty="0">
                <a:latin typeface="Century" panose="02040604050505020304" pitchFamily="18" charset="0"/>
              </a:rPr>
              <a:t>) in </a:t>
            </a:r>
            <a:r>
              <a:rPr lang="fr-FR" sz="3200" dirty="0" err="1">
                <a:latin typeface="Century" panose="02040604050505020304" pitchFamily="18" charset="0"/>
              </a:rPr>
              <a:t>order</a:t>
            </a:r>
            <a:r>
              <a:rPr lang="fr-FR" sz="3200" dirty="0">
                <a:latin typeface="Century" panose="02040604050505020304" pitchFamily="18" charset="0"/>
              </a:rPr>
              <a:t> to </a:t>
            </a:r>
            <a:r>
              <a:rPr lang="fr-FR" sz="3200" dirty="0" err="1">
                <a:latin typeface="Century" panose="02040604050505020304" pitchFamily="18" charset="0"/>
              </a:rPr>
              <a:t>find</a:t>
            </a:r>
            <a:r>
              <a:rPr lang="fr-FR" sz="3200" dirty="0">
                <a:latin typeface="Century" panose="02040604050505020304" pitchFamily="18" charset="0"/>
              </a:rPr>
              <a:t> leads and sources </a:t>
            </a:r>
            <a:r>
              <a:rPr lang="fr-FR" sz="3200" dirty="0" err="1">
                <a:latin typeface="Century" panose="02040604050505020304" pitchFamily="18" charset="0"/>
              </a:rPr>
              <a:t>that</a:t>
            </a:r>
            <a:r>
              <a:rPr lang="fr-FR" sz="3200" dirty="0">
                <a:latin typeface="Century" panose="02040604050505020304" pitchFamily="18" charset="0"/>
              </a:rPr>
              <a:t> </a:t>
            </a:r>
            <a:r>
              <a:rPr lang="fr-FR" sz="3200" dirty="0" err="1">
                <a:latin typeface="Century" panose="02040604050505020304" pitchFamily="18" charset="0"/>
              </a:rPr>
              <a:t>address</a:t>
            </a:r>
            <a:r>
              <a:rPr lang="fr-FR" sz="3200" dirty="0">
                <a:latin typeface="Century" panose="02040604050505020304" pitchFamily="18" charset="0"/>
              </a:rPr>
              <a:t> the questions one is </a:t>
            </a:r>
            <a:r>
              <a:rPr lang="fr-FR" sz="3200" dirty="0" err="1" smtClean="0">
                <a:latin typeface="Century" panose="02040604050505020304" pitchFamily="18" charset="0"/>
              </a:rPr>
              <a:t>asking</a:t>
            </a:r>
            <a:r>
              <a:rPr lang="fr-FR" sz="3200" dirty="0" smtClean="0">
                <a:latin typeface="Century" panose="02040604050505020304" pitchFamily="18" charset="0"/>
              </a:rPr>
              <a:t>.</a:t>
            </a:r>
            <a:endParaRPr lang="fr-FR" sz="3200" dirty="0">
              <a:latin typeface="Century" panose="02040604050505020304" pitchFamily="18" charset="0"/>
            </a:endParaRPr>
          </a:p>
        </p:txBody>
      </p:sp>
      <p:sp>
        <p:nvSpPr>
          <p:cNvPr id="4" name="Espace réservé du numéro de diapositive 3"/>
          <p:cNvSpPr>
            <a:spLocks noGrp="1"/>
          </p:cNvSpPr>
          <p:nvPr>
            <p:ph type="sldNum" sz="quarter" idx="12"/>
          </p:nvPr>
        </p:nvSpPr>
        <p:spPr/>
        <p:txBody>
          <a:bodyPr/>
          <a:lstStyle/>
          <a:p>
            <a:fld id="{A37454DC-347B-4F69-A82E-4C2FC3B150EE}" type="slidenum">
              <a:rPr lang="fr-FR" smtClean="0"/>
              <a:t>21</a:t>
            </a:fld>
            <a:endParaRPr lang="fr-FR"/>
          </a:p>
        </p:txBody>
      </p:sp>
    </p:spTree>
    <p:extLst>
      <p:ext uri="{BB962C8B-B14F-4D97-AF65-F5344CB8AC3E}">
        <p14:creationId xmlns:p14="http://schemas.microsoft.com/office/powerpoint/2010/main" val="10315076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76" y="30487"/>
            <a:ext cx="7536037" cy="584775"/>
          </a:xfrm>
          <a:prstGeom prst="rect">
            <a:avLst/>
          </a:prstGeom>
        </p:spPr>
        <p:txBody>
          <a:bodyPr wrap="none">
            <a:spAutoFit/>
          </a:bodyPr>
          <a:lstStyle/>
          <a:p>
            <a:r>
              <a:rPr lang="en-US" sz="3200" b="1" dirty="0" smtClean="0">
                <a:solidFill>
                  <a:schemeClr val="accent1"/>
                </a:solidFill>
                <a:latin typeface="Century" panose="02040604050505020304" pitchFamily="18" charset="0"/>
                <a:ea typeface="Calibri" panose="020F0502020204030204" pitchFamily="34" charset="0"/>
                <a:cs typeface="Arial" panose="020B0604020202020204" pitchFamily="34" charset="0"/>
              </a:rPr>
              <a:t>2. Main </a:t>
            </a:r>
            <a:r>
              <a:rPr lang="en-US" sz="3200" b="1" dirty="0">
                <a:solidFill>
                  <a:schemeClr val="accent1"/>
                </a:solidFill>
                <a:latin typeface="Century" panose="02040604050505020304" pitchFamily="18" charset="0"/>
                <a:ea typeface="Calibri" panose="020F0502020204030204" pitchFamily="34" charset="0"/>
                <a:cs typeface="Arial" panose="020B0604020202020204" pitchFamily="34" charset="0"/>
              </a:rPr>
              <a:t>steps of bibliographic research</a:t>
            </a:r>
            <a:endParaRPr lang="fr-FR" sz="3200" b="1" dirty="0">
              <a:solidFill>
                <a:schemeClr val="accent1"/>
              </a:solidFill>
              <a:latin typeface="Century" panose="02040604050505020304" pitchFamily="18" charset="0"/>
            </a:endParaRPr>
          </a:p>
        </p:txBody>
      </p:sp>
      <p:sp>
        <p:nvSpPr>
          <p:cNvPr id="3" name="Rectangle 2"/>
          <p:cNvSpPr/>
          <p:nvPr/>
        </p:nvSpPr>
        <p:spPr>
          <a:xfrm>
            <a:off x="80682" y="694783"/>
            <a:ext cx="11994776" cy="2950744"/>
          </a:xfrm>
          <a:prstGeom prst="rect">
            <a:avLst/>
          </a:prstGeom>
        </p:spPr>
        <p:txBody>
          <a:bodyPr wrap="square">
            <a:spAutoFit/>
          </a:bodyPr>
          <a:lstStyle/>
          <a:p>
            <a:pPr marL="457200" indent="-457200" algn="just">
              <a:lnSpc>
                <a:spcPct val="150000"/>
              </a:lnSpc>
              <a:buFont typeface="Wingdings" panose="05000000000000000000" pitchFamily="2" charset="2"/>
              <a:buChar char="Ø"/>
            </a:pPr>
            <a:r>
              <a:rPr lang="en-US" sz="3200" dirty="0">
                <a:latin typeface="Century" panose="02040604050505020304" pitchFamily="18" charset="0"/>
                <a:ea typeface="Calibri" panose="020F0502020204030204" pitchFamily="34" charset="0"/>
                <a:cs typeface="Arial" panose="020B0604020202020204" pitchFamily="34" charset="0"/>
              </a:rPr>
              <a:t>There are different methods for defining a good bibliographic research strategy; however, they are always based on a few key principles. It is structured around four successive </a:t>
            </a:r>
            <a:r>
              <a:rPr lang="en-US" sz="3200" dirty="0" smtClean="0">
                <a:latin typeface="Century" panose="02040604050505020304" pitchFamily="18" charset="0"/>
                <a:ea typeface="Calibri" panose="020F0502020204030204" pitchFamily="34" charset="0"/>
                <a:cs typeface="Arial" panose="020B0604020202020204" pitchFamily="34" charset="0"/>
              </a:rPr>
              <a:t>steps.</a:t>
            </a:r>
            <a:endParaRPr lang="fr-FR" sz="3200" dirty="0">
              <a:latin typeface="Century" panose="02040604050505020304" pitchFamily="18" charset="0"/>
            </a:endParaRPr>
          </a:p>
        </p:txBody>
      </p:sp>
      <p:sp>
        <p:nvSpPr>
          <p:cNvPr id="4" name="Espace réservé du numéro de diapositive 3"/>
          <p:cNvSpPr>
            <a:spLocks noGrp="1"/>
          </p:cNvSpPr>
          <p:nvPr>
            <p:ph type="sldNum" sz="quarter" idx="12"/>
          </p:nvPr>
        </p:nvSpPr>
        <p:spPr/>
        <p:txBody>
          <a:bodyPr/>
          <a:lstStyle/>
          <a:p>
            <a:fld id="{A37454DC-347B-4F69-A82E-4C2FC3B150EE}" type="slidenum">
              <a:rPr lang="fr-FR" smtClean="0"/>
              <a:t>22</a:t>
            </a:fld>
            <a:endParaRPr lang="fr-FR"/>
          </a:p>
        </p:txBody>
      </p:sp>
    </p:spTree>
    <p:extLst>
      <p:ext uri="{BB962C8B-B14F-4D97-AF65-F5344CB8AC3E}">
        <p14:creationId xmlns:p14="http://schemas.microsoft.com/office/powerpoint/2010/main" val="22904500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07577" y="195159"/>
            <a:ext cx="4733988" cy="584775"/>
          </a:xfrm>
          <a:prstGeom prst="rect">
            <a:avLst/>
          </a:prstGeom>
        </p:spPr>
        <p:txBody>
          <a:bodyPr wrap="none">
            <a:spAutoFit/>
          </a:bodyPr>
          <a:lstStyle/>
          <a:p>
            <a:r>
              <a:rPr lang="en-GB" sz="3200" b="1" dirty="0" smtClean="0">
                <a:solidFill>
                  <a:srgbClr val="00B0F0"/>
                </a:solidFill>
                <a:latin typeface="Century" panose="02040604050505020304" pitchFamily="18" charset="0"/>
                <a:ea typeface="Calibri" panose="020F0502020204030204" pitchFamily="34" charset="0"/>
                <a:cs typeface="Arial" panose="020B0604020202020204" pitchFamily="34" charset="0"/>
              </a:rPr>
              <a:t>2.1. Investigation </a:t>
            </a:r>
            <a:r>
              <a:rPr lang="en-GB" sz="3200" b="1" dirty="0">
                <a:solidFill>
                  <a:srgbClr val="00B0F0"/>
                </a:solidFill>
                <a:latin typeface="Century" panose="02040604050505020304" pitchFamily="18" charset="0"/>
                <a:ea typeface="Calibri" panose="020F0502020204030204" pitchFamily="34" charset="0"/>
                <a:cs typeface="Arial" panose="020B0604020202020204" pitchFamily="34" charset="0"/>
              </a:rPr>
              <a:t>phase</a:t>
            </a:r>
            <a:endParaRPr lang="fr-FR" sz="3200" b="1" dirty="0">
              <a:solidFill>
                <a:srgbClr val="00B0F0"/>
              </a:solidFill>
              <a:latin typeface="Century" panose="02040604050505020304" pitchFamily="18" charset="0"/>
            </a:endParaRPr>
          </a:p>
        </p:txBody>
      </p:sp>
      <p:sp>
        <p:nvSpPr>
          <p:cNvPr id="7" name="Rectangle 6"/>
          <p:cNvSpPr/>
          <p:nvPr/>
        </p:nvSpPr>
        <p:spPr>
          <a:xfrm>
            <a:off x="26895" y="978536"/>
            <a:ext cx="12044082" cy="4428072"/>
          </a:xfrm>
          <a:prstGeom prst="rect">
            <a:avLst/>
          </a:prstGeom>
        </p:spPr>
        <p:txBody>
          <a:bodyPr wrap="square">
            <a:spAutoFit/>
          </a:bodyPr>
          <a:lstStyle/>
          <a:p>
            <a:pPr marL="457200" indent="-457200" algn="just">
              <a:lnSpc>
                <a:spcPct val="150000"/>
              </a:lnSpc>
              <a:buFont typeface="Wingdings" panose="05000000000000000000" pitchFamily="2" charset="2"/>
              <a:buChar char="Ø"/>
            </a:pPr>
            <a:r>
              <a:rPr lang="en-US" sz="3200" dirty="0">
                <a:latin typeface="Century" panose="02040604050505020304" pitchFamily="18" charset="0"/>
                <a:ea typeface="Calibri" panose="020F0502020204030204" pitchFamily="34" charset="0"/>
                <a:cs typeface="Arial" panose="020B0604020202020204" pitchFamily="34" charset="0"/>
              </a:rPr>
              <a:t>It consists of gathering the necessary documentation for addressing the subject (consulting databases, reviewing manuscripts, conducting surveys, etc.). This step should help define the research problem, identify the documentary needs, and select the concepts/keywords required to query documentary </a:t>
            </a:r>
            <a:r>
              <a:rPr lang="en-US" sz="3200" dirty="0" smtClean="0">
                <a:latin typeface="Century" panose="02040604050505020304" pitchFamily="18" charset="0"/>
                <a:ea typeface="Calibri" panose="020F0502020204030204" pitchFamily="34" charset="0"/>
                <a:cs typeface="Arial" panose="020B0604020202020204" pitchFamily="34" charset="0"/>
              </a:rPr>
              <a:t>sources.</a:t>
            </a:r>
            <a:endParaRPr lang="fr-FR" sz="3200" dirty="0">
              <a:latin typeface="Century" panose="02040604050505020304" pitchFamily="18" charset="0"/>
            </a:endParaRPr>
          </a:p>
        </p:txBody>
      </p:sp>
      <p:sp>
        <p:nvSpPr>
          <p:cNvPr id="2" name="Espace réservé du numéro de diapositive 1"/>
          <p:cNvSpPr>
            <a:spLocks noGrp="1"/>
          </p:cNvSpPr>
          <p:nvPr>
            <p:ph type="sldNum" sz="quarter" idx="12"/>
          </p:nvPr>
        </p:nvSpPr>
        <p:spPr/>
        <p:txBody>
          <a:bodyPr/>
          <a:lstStyle/>
          <a:p>
            <a:fld id="{A37454DC-347B-4F69-A82E-4C2FC3B150EE}" type="slidenum">
              <a:rPr lang="fr-FR" smtClean="0"/>
              <a:t>23</a:t>
            </a:fld>
            <a:endParaRPr lang="fr-FR"/>
          </a:p>
        </p:txBody>
      </p:sp>
    </p:spTree>
    <p:extLst>
      <p:ext uri="{BB962C8B-B14F-4D97-AF65-F5344CB8AC3E}">
        <p14:creationId xmlns:p14="http://schemas.microsoft.com/office/powerpoint/2010/main" val="35917794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0682" y="43934"/>
            <a:ext cx="3712683" cy="584775"/>
          </a:xfrm>
          <a:prstGeom prst="rect">
            <a:avLst/>
          </a:prstGeom>
        </p:spPr>
        <p:txBody>
          <a:bodyPr wrap="none">
            <a:spAutoFit/>
          </a:bodyPr>
          <a:lstStyle/>
          <a:p>
            <a:r>
              <a:rPr lang="en-GB" sz="3200" b="1" dirty="0" smtClean="0">
                <a:solidFill>
                  <a:srgbClr val="00B0F0"/>
                </a:solidFill>
                <a:latin typeface="Century" panose="02040604050505020304" pitchFamily="18" charset="0"/>
                <a:ea typeface="Calibri" panose="020F0502020204030204" pitchFamily="34" charset="0"/>
                <a:cs typeface="Arial" panose="020B0604020202020204" pitchFamily="34" charset="0"/>
              </a:rPr>
              <a:t>2.2. Analyse phase</a:t>
            </a:r>
            <a:endParaRPr lang="fr-FR" sz="3200" dirty="0">
              <a:solidFill>
                <a:srgbClr val="00B0F0"/>
              </a:solidFill>
            </a:endParaRPr>
          </a:p>
        </p:txBody>
      </p:sp>
      <p:sp>
        <p:nvSpPr>
          <p:cNvPr id="3" name="Rectangle 2"/>
          <p:cNvSpPr/>
          <p:nvPr/>
        </p:nvSpPr>
        <p:spPr>
          <a:xfrm>
            <a:off x="0" y="709391"/>
            <a:ext cx="11861395" cy="1473417"/>
          </a:xfrm>
          <a:prstGeom prst="rect">
            <a:avLst/>
          </a:prstGeom>
        </p:spPr>
        <p:txBody>
          <a:bodyPr wrap="square">
            <a:spAutoFit/>
          </a:bodyPr>
          <a:lstStyle/>
          <a:p>
            <a:pPr marL="457200" indent="-457200" algn="just">
              <a:lnSpc>
                <a:spcPct val="150000"/>
              </a:lnSpc>
              <a:buFont typeface="Wingdings" panose="05000000000000000000" pitchFamily="2" charset="2"/>
              <a:buChar char="Ø"/>
            </a:pPr>
            <a:r>
              <a:rPr lang="en-US" sz="3200" dirty="0">
                <a:latin typeface="Century" panose="02040604050505020304" pitchFamily="18" charset="0"/>
                <a:ea typeface="Calibri" panose="020F0502020204030204" pitchFamily="34" charset="0"/>
                <a:cs typeface="Arial" panose="020B0604020202020204" pitchFamily="34" charset="0"/>
              </a:rPr>
              <a:t>It consists of establishing a detailed plan for the </a:t>
            </a:r>
            <a:r>
              <a:rPr lang="en-US" sz="3200" dirty="0" smtClean="0">
                <a:latin typeface="Century" panose="02040604050505020304" pitchFamily="18" charset="0"/>
                <a:ea typeface="Calibri" panose="020F0502020204030204" pitchFamily="34" charset="0"/>
                <a:cs typeface="Arial" panose="020B0604020202020204" pitchFamily="34" charset="0"/>
              </a:rPr>
              <a:t>proposed research.</a:t>
            </a:r>
            <a:endParaRPr lang="fr-FR" sz="3200" dirty="0">
              <a:latin typeface="Century" panose="02040604050505020304" pitchFamily="18" charset="0"/>
            </a:endParaRPr>
          </a:p>
        </p:txBody>
      </p:sp>
      <p:sp>
        <p:nvSpPr>
          <p:cNvPr id="4" name="Rectangle 3"/>
          <p:cNvSpPr/>
          <p:nvPr/>
        </p:nvSpPr>
        <p:spPr>
          <a:xfrm>
            <a:off x="80682" y="2513516"/>
            <a:ext cx="5128327" cy="584775"/>
          </a:xfrm>
          <a:prstGeom prst="rect">
            <a:avLst/>
          </a:prstGeom>
        </p:spPr>
        <p:txBody>
          <a:bodyPr wrap="none">
            <a:spAutoFit/>
          </a:bodyPr>
          <a:lstStyle/>
          <a:p>
            <a:r>
              <a:rPr lang="en-GB" sz="3200" b="1" dirty="0" smtClean="0">
                <a:solidFill>
                  <a:srgbClr val="00B0F0"/>
                </a:solidFill>
                <a:latin typeface="Century" panose="02040604050505020304" pitchFamily="18" charset="0"/>
                <a:ea typeface="Calibri" panose="020F0502020204030204" pitchFamily="34" charset="0"/>
                <a:cs typeface="Arial" panose="020B0604020202020204" pitchFamily="34" charset="0"/>
              </a:rPr>
              <a:t>2.3. Documentation phase</a:t>
            </a:r>
            <a:endParaRPr lang="fr-FR" sz="3200" dirty="0">
              <a:solidFill>
                <a:srgbClr val="00B0F0"/>
              </a:solidFill>
            </a:endParaRPr>
          </a:p>
        </p:txBody>
      </p:sp>
      <p:sp>
        <p:nvSpPr>
          <p:cNvPr id="5" name="Rectangle 4"/>
          <p:cNvSpPr/>
          <p:nvPr/>
        </p:nvSpPr>
        <p:spPr>
          <a:xfrm>
            <a:off x="132229" y="3429000"/>
            <a:ext cx="11927542" cy="2950744"/>
          </a:xfrm>
          <a:prstGeom prst="rect">
            <a:avLst/>
          </a:prstGeom>
        </p:spPr>
        <p:txBody>
          <a:bodyPr wrap="square">
            <a:spAutoFit/>
          </a:bodyPr>
          <a:lstStyle/>
          <a:p>
            <a:pPr marL="285750" indent="-285750" algn="just">
              <a:lnSpc>
                <a:spcPct val="150000"/>
              </a:lnSpc>
              <a:buFont typeface="Wingdings" panose="05000000000000000000" pitchFamily="2" charset="2"/>
              <a:buChar char="Ø"/>
            </a:pPr>
            <a:r>
              <a:rPr lang="en-US" sz="3200" dirty="0">
                <a:latin typeface="Century" panose="02040604050505020304" pitchFamily="18" charset="0"/>
                <a:ea typeface="Calibri" panose="020F0502020204030204" pitchFamily="34" charset="0"/>
                <a:cs typeface="Arial" panose="020B0604020202020204" pitchFamily="34" charset="0"/>
              </a:rPr>
              <a:t>It consists of sorting and organizing the relevant data and elements gathered during the investigation phase. The objective is to review bibliographic, citation, and thematic records, organized in preparation for </a:t>
            </a:r>
            <a:r>
              <a:rPr lang="en-US" sz="3200" dirty="0" smtClean="0">
                <a:latin typeface="Century" panose="02040604050505020304" pitchFamily="18" charset="0"/>
                <a:ea typeface="Calibri" panose="020F0502020204030204" pitchFamily="34" charset="0"/>
                <a:cs typeface="Arial" panose="020B0604020202020204" pitchFamily="34" charset="0"/>
              </a:rPr>
              <a:t>writing.</a:t>
            </a:r>
            <a:endParaRPr lang="fr-FR" sz="3200" dirty="0">
              <a:latin typeface="Century" panose="02040604050505020304" pitchFamily="18" charset="0"/>
            </a:endParaRPr>
          </a:p>
        </p:txBody>
      </p:sp>
      <p:sp>
        <p:nvSpPr>
          <p:cNvPr id="6" name="Espace réservé du numéro de diapositive 5"/>
          <p:cNvSpPr>
            <a:spLocks noGrp="1"/>
          </p:cNvSpPr>
          <p:nvPr>
            <p:ph type="sldNum" sz="quarter" idx="12"/>
          </p:nvPr>
        </p:nvSpPr>
        <p:spPr/>
        <p:txBody>
          <a:bodyPr/>
          <a:lstStyle/>
          <a:p>
            <a:fld id="{A37454DC-347B-4F69-A82E-4C2FC3B150EE}" type="slidenum">
              <a:rPr lang="fr-FR" smtClean="0"/>
              <a:t>24</a:t>
            </a:fld>
            <a:endParaRPr lang="fr-FR"/>
          </a:p>
        </p:txBody>
      </p:sp>
    </p:spTree>
    <p:extLst>
      <p:ext uri="{BB962C8B-B14F-4D97-AF65-F5344CB8AC3E}">
        <p14:creationId xmlns:p14="http://schemas.microsoft.com/office/powerpoint/2010/main" val="7997832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76" y="0"/>
            <a:ext cx="3704669" cy="584775"/>
          </a:xfrm>
          <a:prstGeom prst="rect">
            <a:avLst/>
          </a:prstGeom>
        </p:spPr>
        <p:txBody>
          <a:bodyPr wrap="none">
            <a:spAutoFit/>
          </a:bodyPr>
          <a:lstStyle/>
          <a:p>
            <a:r>
              <a:rPr lang="en-GB" sz="3200" b="1" dirty="0" smtClean="0">
                <a:solidFill>
                  <a:srgbClr val="00B0F0"/>
                </a:solidFill>
                <a:latin typeface="Century" panose="02040604050505020304" pitchFamily="18" charset="0"/>
                <a:ea typeface="Calibri" panose="020F0502020204030204" pitchFamily="34" charset="0"/>
                <a:cs typeface="Arial" panose="020B0604020202020204" pitchFamily="34" charset="0"/>
              </a:rPr>
              <a:t>2.4. </a:t>
            </a:r>
            <a:r>
              <a:rPr lang="en-US" sz="3200" b="1" dirty="0">
                <a:solidFill>
                  <a:srgbClr val="00B0F0"/>
                </a:solidFill>
                <a:latin typeface="Century" panose="02040604050505020304" pitchFamily="18" charset="0"/>
              </a:rPr>
              <a:t>Writing Phase</a:t>
            </a:r>
            <a:endParaRPr lang="fr-FR" sz="3200" b="1" dirty="0">
              <a:solidFill>
                <a:srgbClr val="00B0F0"/>
              </a:solidFill>
              <a:latin typeface="Century" panose="02040604050505020304" pitchFamily="18" charset="0"/>
            </a:endParaRPr>
          </a:p>
        </p:txBody>
      </p:sp>
      <p:sp>
        <p:nvSpPr>
          <p:cNvPr id="3" name="Rectangle 2"/>
          <p:cNvSpPr/>
          <p:nvPr/>
        </p:nvSpPr>
        <p:spPr>
          <a:xfrm>
            <a:off x="53787" y="677307"/>
            <a:ext cx="12075459" cy="2950744"/>
          </a:xfrm>
          <a:prstGeom prst="rect">
            <a:avLst/>
          </a:prstGeom>
        </p:spPr>
        <p:txBody>
          <a:bodyPr wrap="square">
            <a:spAutoFit/>
          </a:bodyPr>
          <a:lstStyle/>
          <a:p>
            <a:pPr marL="285750" indent="-285750" algn="just">
              <a:lnSpc>
                <a:spcPct val="150000"/>
              </a:lnSpc>
              <a:buFont typeface="Wingdings" panose="05000000000000000000" pitchFamily="2" charset="2"/>
              <a:buChar char="Ø"/>
            </a:pPr>
            <a:r>
              <a:rPr lang="en-US" sz="3200" dirty="0">
                <a:latin typeface="Century" panose="02040604050505020304" pitchFamily="18" charset="0"/>
                <a:ea typeface="Calibri" panose="020F0502020204030204" pitchFamily="34" charset="0"/>
                <a:cs typeface="Arial" panose="020B0604020202020204" pitchFamily="34" charset="0"/>
              </a:rPr>
              <a:t>It consists of writing down the ideas and data organized in the records, following a progressive plan of exposition. The objective is to compose paragraphs and sections while maintaining a demonstrative </a:t>
            </a:r>
            <a:r>
              <a:rPr lang="en-US" sz="3200" dirty="0" smtClean="0">
                <a:latin typeface="Century" panose="02040604050505020304" pitchFamily="18" charset="0"/>
                <a:ea typeface="Calibri" panose="020F0502020204030204" pitchFamily="34" charset="0"/>
                <a:cs typeface="Arial" panose="020B0604020202020204" pitchFamily="34" charset="0"/>
              </a:rPr>
              <a:t>logic.</a:t>
            </a:r>
            <a:endParaRPr lang="fr-FR" sz="3200" dirty="0">
              <a:latin typeface="Century" panose="02040604050505020304" pitchFamily="18" charset="0"/>
            </a:endParaRPr>
          </a:p>
        </p:txBody>
      </p:sp>
      <p:sp>
        <p:nvSpPr>
          <p:cNvPr id="4" name="Rectangle 3"/>
          <p:cNvSpPr/>
          <p:nvPr/>
        </p:nvSpPr>
        <p:spPr>
          <a:xfrm>
            <a:off x="170330" y="3925815"/>
            <a:ext cx="12021670" cy="1473417"/>
          </a:xfrm>
          <a:prstGeom prst="rect">
            <a:avLst/>
          </a:prstGeom>
        </p:spPr>
        <p:txBody>
          <a:bodyPr wrap="square">
            <a:spAutoFit/>
          </a:bodyPr>
          <a:lstStyle/>
          <a:p>
            <a:pPr algn="just">
              <a:lnSpc>
                <a:spcPct val="150000"/>
              </a:lnSpc>
            </a:pPr>
            <a:r>
              <a:rPr lang="en-US" sz="3200" dirty="0">
                <a:latin typeface="Century" panose="02040604050505020304" pitchFamily="18" charset="0"/>
                <a:ea typeface="Calibri" panose="020F0502020204030204" pitchFamily="34" charset="0"/>
                <a:cs typeface="Arial" panose="020B0604020202020204" pitchFamily="34" charset="0"/>
              </a:rPr>
              <a:t>These different phases are essential for the success of the </a:t>
            </a:r>
            <a:r>
              <a:rPr lang="en-US" sz="3200" dirty="0" smtClean="0">
                <a:latin typeface="Century" panose="02040604050505020304" pitchFamily="18" charset="0"/>
                <a:ea typeface="Calibri" panose="020F0502020204030204" pitchFamily="34" charset="0"/>
                <a:cs typeface="Arial" panose="020B0604020202020204" pitchFamily="34" charset="0"/>
              </a:rPr>
              <a:t>research;</a:t>
            </a:r>
            <a:endParaRPr lang="fr-FR" sz="3200" dirty="0">
              <a:latin typeface="Century" panose="02040604050505020304" pitchFamily="18" charset="0"/>
            </a:endParaRPr>
          </a:p>
        </p:txBody>
      </p:sp>
      <p:sp>
        <p:nvSpPr>
          <p:cNvPr id="5" name="Espace réservé du numéro de diapositive 4"/>
          <p:cNvSpPr>
            <a:spLocks noGrp="1"/>
          </p:cNvSpPr>
          <p:nvPr>
            <p:ph type="sldNum" sz="quarter" idx="12"/>
          </p:nvPr>
        </p:nvSpPr>
        <p:spPr/>
        <p:txBody>
          <a:bodyPr/>
          <a:lstStyle/>
          <a:p>
            <a:fld id="{A37454DC-347B-4F69-A82E-4C2FC3B150EE}" type="slidenum">
              <a:rPr lang="fr-FR" smtClean="0"/>
              <a:t>25</a:t>
            </a:fld>
            <a:endParaRPr lang="fr-FR"/>
          </a:p>
        </p:txBody>
      </p:sp>
    </p:spTree>
    <p:extLst>
      <p:ext uri="{BB962C8B-B14F-4D97-AF65-F5344CB8AC3E}">
        <p14:creationId xmlns:p14="http://schemas.microsoft.com/office/powerpoint/2010/main" val="93947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9124" y="40341"/>
            <a:ext cx="11873752" cy="2308324"/>
          </a:xfrm>
          <a:prstGeom prst="rect">
            <a:avLst/>
          </a:prstGeom>
        </p:spPr>
        <p:txBody>
          <a:bodyPr wrap="square">
            <a:spAutoFit/>
          </a:bodyPr>
          <a:lstStyle/>
          <a:p>
            <a:pPr marL="285750" indent="-285750" algn="just">
              <a:lnSpc>
                <a:spcPct val="150000"/>
              </a:lnSpc>
              <a:buFont typeface="Wingdings" panose="05000000000000000000" pitchFamily="2" charset="2"/>
              <a:buChar char="Ø"/>
            </a:pPr>
            <a:r>
              <a:rPr lang="en-US" sz="3200" dirty="0">
                <a:latin typeface="Century" panose="02040604050505020304" pitchFamily="18" charset="0"/>
                <a:ea typeface="Calibri" panose="020F0502020204030204" pitchFamily="34" charset="0"/>
                <a:cs typeface="Arial" panose="020B0604020202020204" pitchFamily="34" charset="0"/>
              </a:rPr>
              <a:t>The “time” factor is particularly important: it is necessary to manage the year in such a way as to balance one’s investment in each of these </a:t>
            </a:r>
            <a:r>
              <a:rPr lang="en-US" sz="3200" dirty="0" smtClean="0">
                <a:latin typeface="Century" panose="02040604050505020304" pitchFamily="18" charset="0"/>
                <a:ea typeface="Calibri" panose="020F0502020204030204" pitchFamily="34" charset="0"/>
                <a:cs typeface="Arial" panose="020B0604020202020204" pitchFamily="34" charset="0"/>
              </a:rPr>
              <a:t>phases.</a:t>
            </a:r>
            <a:endParaRPr lang="fr-FR" sz="3200" dirty="0">
              <a:latin typeface="Century" panose="02040604050505020304" pitchFamily="18" charset="0"/>
            </a:endParaRPr>
          </a:p>
        </p:txBody>
      </p:sp>
      <p:sp>
        <p:nvSpPr>
          <p:cNvPr id="3" name="Rectangle 2"/>
          <p:cNvSpPr/>
          <p:nvPr/>
        </p:nvSpPr>
        <p:spPr>
          <a:xfrm>
            <a:off x="159124" y="2734706"/>
            <a:ext cx="11873752" cy="3046988"/>
          </a:xfrm>
          <a:prstGeom prst="rect">
            <a:avLst/>
          </a:prstGeom>
        </p:spPr>
        <p:txBody>
          <a:bodyPr wrap="square">
            <a:spAutoFit/>
          </a:bodyPr>
          <a:lstStyle/>
          <a:p>
            <a:pPr marL="285750" indent="-285750" algn="just">
              <a:lnSpc>
                <a:spcPct val="150000"/>
              </a:lnSpc>
              <a:buFont typeface="Wingdings" panose="05000000000000000000" pitchFamily="2" charset="2"/>
              <a:buChar char="Ø"/>
            </a:pPr>
            <a:r>
              <a:rPr lang="fr-FR" sz="3200" dirty="0">
                <a:latin typeface="Century" panose="02040604050505020304" pitchFamily="18" charset="0"/>
                <a:ea typeface="Calibri" panose="020F0502020204030204" pitchFamily="34" charset="0"/>
                <a:cs typeface="Arial" panose="020B0604020202020204" pitchFamily="34" charset="0"/>
              </a:rPr>
              <a:t>As a general </a:t>
            </a:r>
            <a:r>
              <a:rPr lang="fr-FR" sz="3200" dirty="0" err="1">
                <a:latin typeface="Century" panose="02040604050505020304" pitchFamily="18" charset="0"/>
                <a:ea typeface="Calibri" panose="020F0502020204030204" pitchFamily="34" charset="0"/>
                <a:cs typeface="Arial" panose="020B0604020202020204" pitchFamily="34" charset="0"/>
              </a:rPr>
              <a:t>rule</a:t>
            </a:r>
            <a:r>
              <a:rPr lang="fr-FR" sz="3200" dirty="0">
                <a:latin typeface="Century" panose="02040604050505020304" pitchFamily="18" charset="0"/>
                <a:ea typeface="Calibri" panose="020F0502020204030204" pitchFamily="34" charset="0"/>
                <a:cs typeface="Arial" panose="020B0604020202020204" pitchFamily="34" charset="0"/>
              </a:rPr>
              <a:t>, </a:t>
            </a:r>
            <a:r>
              <a:rPr lang="fr-FR" sz="3200" dirty="0" err="1">
                <a:latin typeface="Century" panose="02040604050505020304" pitchFamily="18" charset="0"/>
                <a:ea typeface="Calibri" panose="020F0502020204030204" pitchFamily="34" charset="0"/>
                <a:cs typeface="Arial" panose="020B0604020202020204" pitchFamily="34" charset="0"/>
              </a:rPr>
              <a:t>it</a:t>
            </a:r>
            <a:r>
              <a:rPr lang="fr-FR" sz="3200" dirty="0">
                <a:latin typeface="Century" panose="02040604050505020304" pitchFamily="18" charset="0"/>
                <a:ea typeface="Calibri" panose="020F0502020204030204" pitchFamily="34" charset="0"/>
                <a:cs typeface="Arial" panose="020B0604020202020204" pitchFamily="34" charset="0"/>
              </a:rPr>
              <a:t> is the </a:t>
            </a:r>
            <a:r>
              <a:rPr lang="fr-FR" sz="3200" dirty="0" err="1">
                <a:latin typeface="Century" panose="02040604050505020304" pitchFamily="18" charset="0"/>
                <a:ea typeface="Calibri" panose="020F0502020204030204" pitchFamily="34" charset="0"/>
                <a:cs typeface="Arial" panose="020B0604020202020204" pitchFamily="34" charset="0"/>
              </a:rPr>
              <a:t>analysis</a:t>
            </a:r>
            <a:r>
              <a:rPr lang="fr-FR" sz="3200" dirty="0">
                <a:latin typeface="Century" panose="02040604050505020304" pitchFamily="18" charset="0"/>
                <a:ea typeface="Calibri" panose="020F0502020204030204" pitchFamily="34" charset="0"/>
                <a:cs typeface="Arial" panose="020B0604020202020204" pitchFamily="34" charset="0"/>
              </a:rPr>
              <a:t> and documentation phase </a:t>
            </a:r>
            <a:r>
              <a:rPr lang="fr-FR" sz="3200" dirty="0" err="1">
                <a:latin typeface="Century" panose="02040604050505020304" pitchFamily="18" charset="0"/>
                <a:ea typeface="Calibri" panose="020F0502020204030204" pitchFamily="34" charset="0"/>
                <a:cs typeface="Arial" panose="020B0604020202020204" pitchFamily="34" charset="0"/>
              </a:rPr>
              <a:t>that</a:t>
            </a:r>
            <a:r>
              <a:rPr lang="fr-FR" sz="3200" dirty="0">
                <a:latin typeface="Century" panose="02040604050505020304" pitchFamily="18" charset="0"/>
                <a:ea typeface="Calibri" panose="020F0502020204030204" pitchFamily="34" charset="0"/>
                <a:cs typeface="Arial" panose="020B0604020202020204" pitchFamily="34" charset="0"/>
              </a:rPr>
              <a:t> requires the </a:t>
            </a:r>
            <a:r>
              <a:rPr lang="fr-FR" sz="3200" dirty="0" err="1">
                <a:latin typeface="Century" panose="02040604050505020304" pitchFamily="18" charset="0"/>
                <a:ea typeface="Calibri" panose="020F0502020204030204" pitchFamily="34" charset="0"/>
                <a:cs typeface="Arial" panose="020B0604020202020204" pitchFamily="34" charset="0"/>
              </a:rPr>
              <a:t>most</a:t>
            </a:r>
            <a:r>
              <a:rPr lang="fr-FR" sz="3200" dirty="0">
                <a:latin typeface="Century" panose="02040604050505020304" pitchFamily="18" charset="0"/>
                <a:ea typeface="Calibri" panose="020F0502020204030204" pitchFamily="34" charset="0"/>
                <a:cs typeface="Arial" panose="020B0604020202020204" pitchFamily="34" charset="0"/>
              </a:rPr>
              <a:t> time. Once the data have been </a:t>
            </a:r>
            <a:r>
              <a:rPr lang="fr-FR" sz="3200" dirty="0" err="1">
                <a:latin typeface="Century" panose="02040604050505020304" pitchFamily="18" charset="0"/>
                <a:ea typeface="Calibri" panose="020F0502020204030204" pitchFamily="34" charset="0"/>
                <a:cs typeface="Arial" panose="020B0604020202020204" pitchFamily="34" charset="0"/>
              </a:rPr>
              <a:t>organized</a:t>
            </a:r>
            <a:r>
              <a:rPr lang="fr-FR" sz="3200" dirty="0">
                <a:latin typeface="Century" panose="02040604050505020304" pitchFamily="18" charset="0"/>
                <a:ea typeface="Calibri" panose="020F0502020204030204" pitchFamily="34" charset="0"/>
                <a:cs typeface="Arial" panose="020B0604020202020204" pitchFamily="34" charset="0"/>
              </a:rPr>
              <a:t> and </a:t>
            </a:r>
            <a:r>
              <a:rPr lang="fr-FR" sz="3200" dirty="0" err="1">
                <a:latin typeface="Century" panose="02040604050505020304" pitchFamily="18" charset="0"/>
                <a:ea typeface="Calibri" panose="020F0502020204030204" pitchFamily="34" charset="0"/>
                <a:cs typeface="Arial" panose="020B0604020202020204" pitchFamily="34" charset="0"/>
              </a:rPr>
              <a:t>analyzed</a:t>
            </a:r>
            <a:r>
              <a:rPr lang="fr-FR" sz="3200" dirty="0">
                <a:latin typeface="Century" panose="02040604050505020304" pitchFamily="18" charset="0"/>
                <a:ea typeface="Calibri" panose="020F0502020204030204" pitchFamily="34" charset="0"/>
                <a:cs typeface="Arial" panose="020B0604020202020204" pitchFamily="34" charset="0"/>
              </a:rPr>
              <a:t>, the </a:t>
            </a:r>
            <a:r>
              <a:rPr lang="fr-FR" sz="3200" dirty="0" err="1">
                <a:latin typeface="Century" panose="02040604050505020304" pitchFamily="18" charset="0"/>
                <a:ea typeface="Calibri" panose="020F0502020204030204" pitchFamily="34" charset="0"/>
                <a:cs typeface="Arial" panose="020B0604020202020204" pitchFamily="34" charset="0"/>
              </a:rPr>
              <a:t>writing</a:t>
            </a:r>
            <a:r>
              <a:rPr lang="fr-FR" sz="3200" dirty="0">
                <a:latin typeface="Century" panose="02040604050505020304" pitchFamily="18" charset="0"/>
                <a:ea typeface="Calibri" panose="020F0502020204030204" pitchFamily="34" charset="0"/>
                <a:cs typeface="Arial" panose="020B0604020202020204" pitchFamily="34" charset="0"/>
              </a:rPr>
              <a:t> should not </a:t>
            </a:r>
            <a:r>
              <a:rPr lang="fr-FR" sz="3200" dirty="0" err="1">
                <a:latin typeface="Century" panose="02040604050505020304" pitchFamily="18" charset="0"/>
                <a:ea typeface="Calibri" panose="020F0502020204030204" pitchFamily="34" charset="0"/>
                <a:cs typeface="Arial" panose="020B0604020202020204" pitchFamily="34" charset="0"/>
              </a:rPr>
              <a:t>present</a:t>
            </a:r>
            <a:r>
              <a:rPr lang="fr-FR" sz="3200" dirty="0">
                <a:latin typeface="Century" panose="02040604050505020304" pitchFamily="18" charset="0"/>
                <a:ea typeface="Calibri" panose="020F0502020204030204" pitchFamily="34" charset="0"/>
                <a:cs typeface="Arial" panose="020B0604020202020204" pitchFamily="34" charset="0"/>
              </a:rPr>
              <a:t> </a:t>
            </a:r>
            <a:r>
              <a:rPr lang="fr-FR" sz="3200" dirty="0" err="1">
                <a:latin typeface="Century" panose="02040604050505020304" pitchFamily="18" charset="0"/>
                <a:ea typeface="Calibri" panose="020F0502020204030204" pitchFamily="34" charset="0"/>
                <a:cs typeface="Arial" panose="020B0604020202020204" pitchFamily="34" charset="0"/>
              </a:rPr>
              <a:t>any</a:t>
            </a:r>
            <a:r>
              <a:rPr lang="fr-FR" sz="3200" dirty="0">
                <a:latin typeface="Century" panose="02040604050505020304" pitchFamily="18" charset="0"/>
                <a:ea typeface="Calibri" panose="020F0502020204030204" pitchFamily="34" charset="0"/>
                <a:cs typeface="Arial" panose="020B0604020202020204" pitchFamily="34" charset="0"/>
              </a:rPr>
              <a:t> major </a:t>
            </a:r>
            <a:r>
              <a:rPr lang="fr-FR" sz="3200" dirty="0" err="1" smtClean="0">
                <a:latin typeface="Century" panose="02040604050505020304" pitchFamily="18" charset="0"/>
                <a:ea typeface="Calibri" panose="020F0502020204030204" pitchFamily="34" charset="0"/>
                <a:cs typeface="Arial" panose="020B0604020202020204" pitchFamily="34" charset="0"/>
              </a:rPr>
              <a:t>difficulty</a:t>
            </a:r>
            <a:r>
              <a:rPr lang="fr-FR" sz="3200" dirty="0" smtClean="0">
                <a:latin typeface="Century" panose="02040604050505020304" pitchFamily="18" charset="0"/>
                <a:ea typeface="Calibri" panose="020F0502020204030204" pitchFamily="34" charset="0"/>
                <a:cs typeface="Arial" panose="020B0604020202020204" pitchFamily="34" charset="0"/>
              </a:rPr>
              <a:t>.</a:t>
            </a:r>
            <a:endParaRPr lang="fr-FR" sz="3200" dirty="0">
              <a:latin typeface="Century" panose="02040604050505020304" pitchFamily="18" charset="0"/>
            </a:endParaRPr>
          </a:p>
        </p:txBody>
      </p:sp>
      <p:sp>
        <p:nvSpPr>
          <p:cNvPr id="4" name="Espace réservé du numéro de diapositive 3"/>
          <p:cNvSpPr>
            <a:spLocks noGrp="1"/>
          </p:cNvSpPr>
          <p:nvPr>
            <p:ph type="sldNum" sz="quarter" idx="12"/>
          </p:nvPr>
        </p:nvSpPr>
        <p:spPr/>
        <p:txBody>
          <a:bodyPr/>
          <a:lstStyle/>
          <a:p>
            <a:fld id="{A37454DC-347B-4F69-A82E-4C2FC3B150EE}" type="slidenum">
              <a:rPr lang="fr-FR" smtClean="0"/>
              <a:t>26</a:t>
            </a:fld>
            <a:endParaRPr lang="fr-FR"/>
          </a:p>
        </p:txBody>
      </p:sp>
    </p:spTree>
    <p:extLst>
      <p:ext uri="{BB962C8B-B14F-4D97-AF65-F5344CB8AC3E}">
        <p14:creationId xmlns:p14="http://schemas.microsoft.com/office/powerpoint/2010/main" val="9017315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9987" y="161365"/>
            <a:ext cx="11891684" cy="2308324"/>
          </a:xfrm>
          <a:prstGeom prst="rect">
            <a:avLst/>
          </a:prstGeom>
        </p:spPr>
        <p:txBody>
          <a:bodyPr wrap="square">
            <a:spAutoFit/>
          </a:bodyPr>
          <a:lstStyle/>
          <a:p>
            <a:pPr marL="285750" indent="-285750" algn="just">
              <a:lnSpc>
                <a:spcPct val="150000"/>
              </a:lnSpc>
              <a:buFont typeface="Wingdings" panose="05000000000000000000" pitchFamily="2" charset="2"/>
              <a:buChar char="Ø"/>
            </a:pPr>
            <a:r>
              <a:rPr lang="fr-FR" sz="3200" dirty="0">
                <a:latin typeface="Century" panose="02040604050505020304" pitchFamily="18" charset="0"/>
              </a:rPr>
              <a:t>The </a:t>
            </a:r>
            <a:r>
              <a:rPr lang="fr-FR" sz="3200" dirty="0" err="1">
                <a:latin typeface="Century" panose="02040604050505020304" pitchFamily="18" charset="0"/>
              </a:rPr>
              <a:t>purpose</a:t>
            </a:r>
            <a:r>
              <a:rPr lang="fr-FR" sz="3200" dirty="0">
                <a:latin typeface="Century" panose="02040604050505020304" pitchFamily="18" charset="0"/>
              </a:rPr>
              <a:t> of the </a:t>
            </a:r>
            <a:r>
              <a:rPr lang="fr-FR" sz="3200" dirty="0" smtClean="0">
                <a:latin typeface="Century" panose="02040604050505020304" pitchFamily="18" charset="0"/>
              </a:rPr>
              <a:t>bibliographic </a:t>
            </a:r>
            <a:r>
              <a:rPr lang="fr-FR" sz="3200" dirty="0" err="1" smtClean="0">
                <a:latin typeface="Century" panose="02040604050505020304" pitchFamily="18" charset="0"/>
              </a:rPr>
              <a:t>research</a:t>
            </a:r>
            <a:r>
              <a:rPr lang="fr-FR" sz="3200" dirty="0" smtClean="0">
                <a:latin typeface="Century" panose="02040604050505020304" pitchFamily="18" charset="0"/>
              </a:rPr>
              <a:t> </a:t>
            </a:r>
            <a:r>
              <a:rPr lang="fr-FR" sz="3200" dirty="0">
                <a:latin typeface="Century" panose="02040604050505020304" pitchFamily="18" charset="0"/>
              </a:rPr>
              <a:t>is </a:t>
            </a:r>
            <a:r>
              <a:rPr lang="fr-FR" sz="3200" dirty="0" err="1">
                <a:latin typeface="Century" panose="02040604050505020304" pitchFamily="18" charset="0"/>
              </a:rPr>
              <a:t>therefore</a:t>
            </a:r>
            <a:r>
              <a:rPr lang="fr-FR" sz="3200" dirty="0">
                <a:latin typeface="Century" panose="02040604050505020304" pitchFamily="18" charset="0"/>
              </a:rPr>
              <a:t> to </a:t>
            </a:r>
            <a:r>
              <a:rPr lang="fr-FR" sz="3200" dirty="0" err="1">
                <a:latin typeface="Century" panose="02040604050505020304" pitchFamily="18" charset="0"/>
              </a:rPr>
              <a:t>gather</a:t>
            </a:r>
            <a:r>
              <a:rPr lang="fr-FR" sz="3200" dirty="0">
                <a:latin typeface="Century" panose="02040604050505020304" pitchFamily="18" charset="0"/>
              </a:rPr>
              <a:t> as </a:t>
            </a:r>
            <a:r>
              <a:rPr lang="fr-FR" sz="3200" dirty="0" err="1">
                <a:latin typeface="Century" panose="02040604050505020304" pitchFamily="18" charset="0"/>
              </a:rPr>
              <a:t>much</a:t>
            </a:r>
            <a:r>
              <a:rPr lang="fr-FR" sz="3200" dirty="0">
                <a:latin typeface="Century" panose="02040604050505020304" pitchFamily="18" charset="0"/>
              </a:rPr>
              <a:t> information as possible on the </a:t>
            </a:r>
            <a:r>
              <a:rPr lang="fr-FR" sz="3200" dirty="0" err="1">
                <a:latin typeface="Century" panose="02040604050505020304" pitchFamily="18" charset="0"/>
              </a:rPr>
              <a:t>available</a:t>
            </a:r>
            <a:r>
              <a:rPr lang="fr-FR" sz="3200" dirty="0">
                <a:latin typeface="Century" panose="02040604050505020304" pitchFamily="18" charset="0"/>
              </a:rPr>
              <a:t> </a:t>
            </a:r>
            <a:r>
              <a:rPr lang="fr-FR" sz="3200" dirty="0" err="1">
                <a:latin typeface="Century" panose="02040604050505020304" pitchFamily="18" charset="0"/>
              </a:rPr>
              <a:t>writings</a:t>
            </a:r>
            <a:r>
              <a:rPr lang="fr-FR" sz="3200" dirty="0">
                <a:latin typeface="Century" panose="02040604050505020304" pitchFamily="18" charset="0"/>
              </a:rPr>
              <a:t> </a:t>
            </a:r>
            <a:r>
              <a:rPr lang="fr-FR" sz="3200" dirty="0" err="1">
                <a:latin typeface="Century" panose="02040604050505020304" pitchFamily="18" charset="0"/>
              </a:rPr>
              <a:t>concerning</a:t>
            </a:r>
            <a:r>
              <a:rPr lang="fr-FR" sz="3200" dirty="0">
                <a:latin typeface="Century" panose="02040604050505020304" pitchFamily="18" charset="0"/>
              </a:rPr>
              <a:t> the </a:t>
            </a:r>
            <a:r>
              <a:rPr lang="fr-FR" sz="3200" dirty="0" err="1">
                <a:latin typeface="Century" panose="02040604050505020304" pitchFamily="18" charset="0"/>
              </a:rPr>
              <a:t>chosen</a:t>
            </a:r>
            <a:r>
              <a:rPr lang="fr-FR" sz="3200" dirty="0">
                <a:latin typeface="Century" panose="02040604050505020304" pitchFamily="18" charset="0"/>
              </a:rPr>
              <a:t> </a:t>
            </a:r>
            <a:r>
              <a:rPr lang="fr-FR" sz="3200" dirty="0" err="1" smtClean="0">
                <a:latin typeface="Century" panose="02040604050505020304" pitchFamily="18" charset="0"/>
              </a:rPr>
              <a:t>topic</a:t>
            </a:r>
            <a:r>
              <a:rPr lang="fr-FR" sz="3200" dirty="0" smtClean="0">
                <a:latin typeface="Century" panose="02040604050505020304" pitchFamily="18" charset="0"/>
              </a:rPr>
              <a:t>.</a:t>
            </a:r>
            <a:endParaRPr lang="fr-FR" sz="3200" dirty="0">
              <a:latin typeface="Century" panose="02040604050505020304" pitchFamily="18" charset="0"/>
            </a:endParaRPr>
          </a:p>
        </p:txBody>
      </p:sp>
      <p:sp>
        <p:nvSpPr>
          <p:cNvPr id="3" name="Rectangle 2"/>
          <p:cNvSpPr/>
          <p:nvPr/>
        </p:nvSpPr>
        <p:spPr>
          <a:xfrm>
            <a:off x="129987" y="2668820"/>
            <a:ext cx="11891684" cy="3689408"/>
          </a:xfrm>
          <a:prstGeom prst="rect">
            <a:avLst/>
          </a:prstGeom>
        </p:spPr>
        <p:txBody>
          <a:bodyPr wrap="square">
            <a:spAutoFit/>
          </a:bodyPr>
          <a:lstStyle/>
          <a:p>
            <a:pPr marL="285750" indent="-285750" algn="just">
              <a:lnSpc>
                <a:spcPct val="150000"/>
              </a:lnSpc>
              <a:buFont typeface="Wingdings" panose="05000000000000000000" pitchFamily="2" charset="2"/>
              <a:buChar char="Ø"/>
            </a:pPr>
            <a:r>
              <a:rPr lang="en-GB" sz="3200" dirty="0">
                <a:latin typeface="Century" panose="02040604050505020304" pitchFamily="18" charset="0"/>
                <a:ea typeface="Calibri" panose="020F0502020204030204" pitchFamily="34" charset="0"/>
                <a:cs typeface="Arial" panose="020B0604020202020204" pitchFamily="34" charset="0"/>
              </a:rPr>
              <a:t>Owing to the considerable progress made in data storage and management, this type of research has become much easier nowadays, provided one knows how to use the available documentary resources in national, university, and specialized libraries, etc..</a:t>
            </a:r>
            <a:endParaRPr lang="fr-FR" sz="3200" dirty="0">
              <a:effectLst/>
              <a:latin typeface="Century" panose="02040604050505020304" pitchFamily="18" charset="0"/>
              <a:ea typeface="Calibri" panose="020F0502020204030204" pitchFamily="34" charset="0"/>
              <a:cs typeface="Arial" panose="020B0604020202020204" pitchFamily="34" charset="0"/>
            </a:endParaRPr>
          </a:p>
        </p:txBody>
      </p:sp>
      <p:sp>
        <p:nvSpPr>
          <p:cNvPr id="4" name="Espace réservé du numéro de diapositive 3"/>
          <p:cNvSpPr>
            <a:spLocks noGrp="1"/>
          </p:cNvSpPr>
          <p:nvPr>
            <p:ph type="sldNum" sz="quarter" idx="12"/>
          </p:nvPr>
        </p:nvSpPr>
        <p:spPr/>
        <p:txBody>
          <a:bodyPr/>
          <a:lstStyle/>
          <a:p>
            <a:fld id="{A37454DC-347B-4F69-A82E-4C2FC3B150EE}" type="slidenum">
              <a:rPr lang="fr-FR" smtClean="0"/>
              <a:t>27</a:t>
            </a:fld>
            <a:endParaRPr lang="fr-FR"/>
          </a:p>
        </p:txBody>
      </p:sp>
    </p:spTree>
    <p:extLst>
      <p:ext uri="{BB962C8B-B14F-4D97-AF65-F5344CB8AC3E}">
        <p14:creationId xmlns:p14="http://schemas.microsoft.com/office/powerpoint/2010/main" val="18296423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21468"/>
            <a:ext cx="11689976" cy="1473417"/>
          </a:xfrm>
          <a:prstGeom prst="rect">
            <a:avLst/>
          </a:prstGeom>
        </p:spPr>
        <p:txBody>
          <a:bodyPr wrap="square">
            <a:spAutoFit/>
          </a:bodyPr>
          <a:lstStyle/>
          <a:p>
            <a:pPr marL="285750" indent="-285750" algn="just">
              <a:lnSpc>
                <a:spcPct val="150000"/>
              </a:lnSpc>
              <a:buFont typeface="Wingdings" panose="05000000000000000000" pitchFamily="2" charset="2"/>
              <a:buChar char="Ø"/>
            </a:pPr>
            <a:r>
              <a:rPr lang="fr-FR" sz="3200" dirty="0" smtClean="0">
                <a:latin typeface="Century" panose="02040604050505020304" pitchFamily="18" charset="0"/>
              </a:rPr>
              <a:t>Most </a:t>
            </a:r>
            <a:r>
              <a:rPr lang="fr-FR" sz="3200" dirty="0">
                <a:latin typeface="Century" panose="02040604050505020304" pitchFamily="18" charset="0"/>
              </a:rPr>
              <a:t>of </a:t>
            </a:r>
            <a:r>
              <a:rPr lang="fr-FR" sz="3200" dirty="0" err="1">
                <a:latin typeface="Century" panose="02040604050505020304" pitchFamily="18" charset="0"/>
              </a:rPr>
              <a:t>these</a:t>
            </a:r>
            <a:r>
              <a:rPr lang="fr-FR" sz="3200" dirty="0">
                <a:latin typeface="Century" panose="02040604050505020304" pitchFamily="18" charset="0"/>
              </a:rPr>
              <a:t> </a:t>
            </a:r>
            <a:r>
              <a:rPr lang="fr-FR" sz="3200" dirty="0" err="1">
                <a:latin typeface="Century" panose="02040604050505020304" pitchFamily="18" charset="0"/>
              </a:rPr>
              <a:t>databases</a:t>
            </a:r>
            <a:r>
              <a:rPr lang="fr-FR" sz="3200" dirty="0">
                <a:latin typeface="Century" panose="02040604050505020304" pitchFamily="18" charset="0"/>
              </a:rPr>
              <a:t> are </a:t>
            </a:r>
            <a:r>
              <a:rPr lang="fr-FR" sz="3200" dirty="0" err="1">
                <a:latin typeface="Century" panose="02040604050505020304" pitchFamily="18" charset="0"/>
              </a:rPr>
              <a:t>even</a:t>
            </a:r>
            <a:r>
              <a:rPr lang="fr-FR" sz="3200" dirty="0">
                <a:latin typeface="Century" panose="02040604050505020304" pitchFamily="18" charset="0"/>
              </a:rPr>
              <a:t> </a:t>
            </a:r>
            <a:r>
              <a:rPr lang="fr-FR" sz="3200" dirty="0" err="1">
                <a:latin typeface="Century" panose="02040604050505020304" pitchFamily="18" charset="0"/>
              </a:rPr>
              <a:t>available</a:t>
            </a:r>
            <a:r>
              <a:rPr lang="fr-FR" sz="3200" dirty="0">
                <a:latin typeface="Century" panose="02040604050505020304" pitchFamily="18" charset="0"/>
              </a:rPr>
              <a:t> free of charge on the web (</a:t>
            </a:r>
            <a:r>
              <a:rPr lang="fr-FR" sz="3200" dirty="0" smtClean="0">
                <a:latin typeface="Century" panose="02040604050505020304" pitchFamily="18" charset="0"/>
              </a:rPr>
              <a:t>Internet).</a:t>
            </a:r>
            <a:endParaRPr lang="fr-FR" sz="3200" dirty="0">
              <a:latin typeface="Century" panose="02040604050505020304" pitchFamily="18" charset="0"/>
            </a:endParaRPr>
          </a:p>
        </p:txBody>
      </p:sp>
      <p:sp>
        <p:nvSpPr>
          <p:cNvPr id="3" name="Rectangle 2"/>
          <p:cNvSpPr/>
          <p:nvPr/>
        </p:nvSpPr>
        <p:spPr>
          <a:xfrm>
            <a:off x="0" y="1958040"/>
            <a:ext cx="5612434" cy="584775"/>
          </a:xfrm>
          <a:prstGeom prst="rect">
            <a:avLst/>
          </a:prstGeom>
        </p:spPr>
        <p:txBody>
          <a:bodyPr wrap="none">
            <a:spAutoFit/>
          </a:bodyPr>
          <a:lstStyle/>
          <a:p>
            <a:r>
              <a:rPr lang="en-GB" sz="3200" b="1" dirty="0" smtClean="0">
                <a:solidFill>
                  <a:srgbClr val="00B0F0"/>
                </a:solidFill>
                <a:latin typeface="Century" panose="02040604050505020304" pitchFamily="18" charset="0"/>
                <a:ea typeface="Calibri" panose="020F0502020204030204" pitchFamily="34" charset="0"/>
                <a:cs typeface="Arial" panose="020B0604020202020204" pitchFamily="34" charset="0"/>
              </a:rPr>
              <a:t>3.How </a:t>
            </a:r>
            <a:r>
              <a:rPr lang="en-GB" sz="3200" b="1" dirty="0">
                <a:solidFill>
                  <a:srgbClr val="00B0F0"/>
                </a:solidFill>
                <a:latin typeface="Century" panose="02040604050505020304" pitchFamily="18" charset="0"/>
                <a:ea typeface="Calibri" panose="020F0502020204030204" pitchFamily="34" charset="0"/>
                <a:cs typeface="Arial" panose="020B0604020202020204" pitchFamily="34" charset="0"/>
              </a:rPr>
              <a:t>to identify documents</a:t>
            </a:r>
            <a:endParaRPr lang="fr-FR" sz="3200" b="1" dirty="0">
              <a:solidFill>
                <a:srgbClr val="00B0F0"/>
              </a:solidFill>
              <a:latin typeface="Century" panose="02040604050505020304" pitchFamily="18" charset="0"/>
            </a:endParaRPr>
          </a:p>
        </p:txBody>
      </p:sp>
      <p:sp>
        <p:nvSpPr>
          <p:cNvPr id="4" name="Rectangle 3"/>
          <p:cNvSpPr/>
          <p:nvPr/>
        </p:nvSpPr>
        <p:spPr>
          <a:xfrm>
            <a:off x="0" y="2805970"/>
            <a:ext cx="11914094" cy="2212080"/>
          </a:xfrm>
          <a:prstGeom prst="rect">
            <a:avLst/>
          </a:prstGeom>
        </p:spPr>
        <p:txBody>
          <a:bodyPr wrap="square">
            <a:spAutoFit/>
          </a:bodyPr>
          <a:lstStyle/>
          <a:p>
            <a:pPr marL="285750" indent="-285750" algn="just">
              <a:lnSpc>
                <a:spcPct val="150000"/>
              </a:lnSpc>
              <a:buFont typeface="Wingdings" panose="05000000000000000000" pitchFamily="2" charset="2"/>
              <a:buChar char="Ø"/>
            </a:pPr>
            <a:r>
              <a:rPr lang="en-GB" sz="3200" dirty="0">
                <a:latin typeface="Century" panose="02040604050505020304" pitchFamily="18" charset="0"/>
                <a:ea typeface="Calibri" panose="020F0502020204030204" pitchFamily="34" charset="0"/>
                <a:cs typeface="Arial" panose="020B0604020202020204" pitchFamily="34" charset="0"/>
              </a:rPr>
              <a:t>In order to identify the most relevant sources of documentation for research, it is necessary to make use of </a:t>
            </a:r>
            <a:r>
              <a:rPr lang="en-GB" sz="3200" dirty="0" smtClean="0">
                <a:latin typeface="Century" panose="02040604050505020304" pitchFamily="18" charset="0"/>
                <a:ea typeface="Calibri" panose="020F0502020204030204" pitchFamily="34" charset="0"/>
                <a:cs typeface="Arial" panose="020B0604020202020204" pitchFamily="34" charset="0"/>
              </a:rPr>
              <a:t>locating tools.</a:t>
            </a:r>
            <a:endParaRPr lang="fr-FR" sz="3200" dirty="0">
              <a:latin typeface="Century" panose="02040604050505020304" pitchFamily="18" charset="0"/>
            </a:endParaRPr>
          </a:p>
        </p:txBody>
      </p:sp>
      <p:sp>
        <p:nvSpPr>
          <p:cNvPr id="5" name="Espace réservé du numéro de diapositive 4"/>
          <p:cNvSpPr>
            <a:spLocks noGrp="1"/>
          </p:cNvSpPr>
          <p:nvPr>
            <p:ph type="sldNum" sz="quarter" idx="12"/>
          </p:nvPr>
        </p:nvSpPr>
        <p:spPr/>
        <p:txBody>
          <a:bodyPr/>
          <a:lstStyle/>
          <a:p>
            <a:fld id="{A37454DC-347B-4F69-A82E-4C2FC3B150EE}" type="slidenum">
              <a:rPr lang="fr-FR" smtClean="0"/>
              <a:t>28</a:t>
            </a:fld>
            <a:endParaRPr lang="fr-FR"/>
          </a:p>
        </p:txBody>
      </p:sp>
    </p:spTree>
    <p:extLst>
      <p:ext uri="{BB962C8B-B14F-4D97-AF65-F5344CB8AC3E}">
        <p14:creationId xmlns:p14="http://schemas.microsoft.com/office/powerpoint/2010/main" val="358391512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7906" y="294202"/>
            <a:ext cx="10493188" cy="2212080"/>
          </a:xfrm>
          <a:prstGeom prst="rect">
            <a:avLst/>
          </a:prstGeom>
        </p:spPr>
        <p:txBody>
          <a:bodyPr wrap="square">
            <a:spAutoFit/>
          </a:bodyPr>
          <a:lstStyle/>
          <a:p>
            <a:pPr algn="just">
              <a:lnSpc>
                <a:spcPct val="150000"/>
              </a:lnSpc>
            </a:pPr>
            <a:r>
              <a:rPr lang="en-GB" sz="3200" dirty="0" smtClean="0">
                <a:latin typeface="Century" panose="02040604050505020304" pitchFamily="18" charset="0"/>
                <a:ea typeface="Calibri" panose="020F0502020204030204" pitchFamily="34" charset="0"/>
                <a:cs typeface="Arial" panose="020B0604020202020204" pitchFamily="34" charset="0"/>
              </a:rPr>
              <a:t>-Library </a:t>
            </a:r>
            <a:r>
              <a:rPr lang="en-GB" sz="3200" dirty="0" err="1">
                <a:latin typeface="Century" panose="02040604050505020304" pitchFamily="18" charset="0"/>
                <a:ea typeface="Calibri" panose="020F0502020204030204" pitchFamily="34" charset="0"/>
                <a:cs typeface="Arial" panose="020B0604020202020204" pitchFamily="34" charset="0"/>
              </a:rPr>
              <a:t>catalogs</a:t>
            </a:r>
            <a:r>
              <a:rPr lang="en-GB" sz="3200" dirty="0" smtClean="0">
                <a:latin typeface="Century" panose="02040604050505020304" pitchFamily="18" charset="0"/>
                <a:ea typeface="Calibri" panose="020F0502020204030204" pitchFamily="34" charset="0"/>
                <a:cs typeface="Arial" panose="020B0604020202020204" pitchFamily="34" charset="0"/>
              </a:rPr>
              <a:t>;</a:t>
            </a:r>
            <a:endParaRPr lang="fr-FR" sz="3200" dirty="0">
              <a:latin typeface="Century" panose="02040604050505020304" pitchFamily="18" charset="0"/>
              <a:ea typeface="Calibri" panose="020F0502020204030204" pitchFamily="34" charset="0"/>
              <a:cs typeface="Arial" panose="020B0604020202020204" pitchFamily="34" charset="0"/>
            </a:endParaRPr>
          </a:p>
          <a:p>
            <a:pPr algn="just">
              <a:lnSpc>
                <a:spcPct val="150000"/>
              </a:lnSpc>
            </a:pPr>
            <a:r>
              <a:rPr lang="en-GB" sz="3200" dirty="0" smtClean="0">
                <a:latin typeface="Century" panose="02040604050505020304" pitchFamily="18" charset="0"/>
                <a:ea typeface="Calibri" panose="020F0502020204030204" pitchFamily="34" charset="0"/>
                <a:cs typeface="Arial" panose="020B0604020202020204" pitchFamily="34" charset="0"/>
              </a:rPr>
              <a:t>-Bibliographic  </a:t>
            </a:r>
            <a:r>
              <a:rPr lang="en-GB" sz="3200" dirty="0">
                <a:latin typeface="Century" panose="02040604050505020304" pitchFamily="18" charset="0"/>
                <a:ea typeface="Calibri" panose="020F0502020204030204" pitchFamily="34" charset="0"/>
                <a:cs typeface="Arial" panose="020B0604020202020204" pitchFamily="34" charset="0"/>
              </a:rPr>
              <a:t>or full-text databases</a:t>
            </a:r>
            <a:r>
              <a:rPr lang="en-GB" sz="3200" dirty="0" smtClean="0">
                <a:latin typeface="Century" panose="02040604050505020304" pitchFamily="18" charset="0"/>
                <a:ea typeface="Calibri" panose="020F0502020204030204" pitchFamily="34" charset="0"/>
                <a:cs typeface="Arial" panose="020B0604020202020204" pitchFamily="34" charset="0"/>
              </a:rPr>
              <a:t>;</a:t>
            </a:r>
            <a:endParaRPr lang="fr-FR" sz="3200" dirty="0">
              <a:latin typeface="Century" panose="02040604050505020304" pitchFamily="18" charset="0"/>
              <a:ea typeface="Calibri" panose="020F0502020204030204" pitchFamily="34" charset="0"/>
              <a:cs typeface="Arial" panose="020B0604020202020204" pitchFamily="34" charset="0"/>
            </a:endParaRPr>
          </a:p>
          <a:p>
            <a:pPr algn="just">
              <a:lnSpc>
                <a:spcPct val="150000"/>
              </a:lnSpc>
            </a:pPr>
            <a:r>
              <a:rPr lang="en-GB" sz="3200" dirty="0" smtClean="0">
                <a:latin typeface="Century" panose="02040604050505020304" pitchFamily="18" charset="0"/>
                <a:ea typeface="Calibri" panose="020F0502020204030204" pitchFamily="34" charset="0"/>
                <a:cs typeface="Arial" panose="020B0604020202020204" pitchFamily="34" charset="0"/>
              </a:rPr>
              <a:t>-Internet </a:t>
            </a:r>
            <a:r>
              <a:rPr lang="en-GB" sz="3200" dirty="0">
                <a:latin typeface="Century" panose="02040604050505020304" pitchFamily="18" charset="0"/>
                <a:ea typeface="Calibri" panose="020F0502020204030204" pitchFamily="34" charset="0"/>
                <a:cs typeface="Arial" panose="020B0604020202020204" pitchFamily="34" charset="0"/>
              </a:rPr>
              <a:t>and the web</a:t>
            </a:r>
            <a:r>
              <a:rPr lang="en-GB" sz="3200" dirty="0" smtClean="0">
                <a:latin typeface="Century" panose="02040604050505020304" pitchFamily="18" charset="0"/>
                <a:ea typeface="Calibri" panose="020F0502020204030204" pitchFamily="34" charset="0"/>
                <a:cs typeface="Arial" panose="020B0604020202020204" pitchFamily="34" charset="0"/>
              </a:rPr>
              <a:t>;</a:t>
            </a:r>
            <a:endParaRPr lang="fr-FR" sz="3200" dirty="0">
              <a:effectLst/>
              <a:latin typeface="Century" panose="02040604050505020304" pitchFamily="18" charset="0"/>
              <a:ea typeface="Calibri" panose="020F0502020204030204" pitchFamily="34" charset="0"/>
              <a:cs typeface="Arial" panose="020B0604020202020204" pitchFamily="34" charset="0"/>
            </a:endParaRPr>
          </a:p>
        </p:txBody>
      </p:sp>
      <p:sp>
        <p:nvSpPr>
          <p:cNvPr id="3" name="Espace réservé du numéro de diapositive 2"/>
          <p:cNvSpPr>
            <a:spLocks noGrp="1"/>
          </p:cNvSpPr>
          <p:nvPr>
            <p:ph type="sldNum" sz="quarter" idx="12"/>
          </p:nvPr>
        </p:nvSpPr>
        <p:spPr/>
        <p:txBody>
          <a:bodyPr/>
          <a:lstStyle/>
          <a:p>
            <a:fld id="{A37454DC-347B-4F69-A82E-4C2FC3B150EE}" type="slidenum">
              <a:rPr lang="fr-FR" smtClean="0"/>
              <a:t>29</a:t>
            </a:fld>
            <a:endParaRPr lang="fr-FR"/>
          </a:p>
        </p:txBody>
      </p:sp>
    </p:spTree>
    <p:extLst>
      <p:ext uri="{BB962C8B-B14F-4D97-AF65-F5344CB8AC3E}">
        <p14:creationId xmlns:p14="http://schemas.microsoft.com/office/powerpoint/2010/main" val="29780096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4630" y="137933"/>
            <a:ext cx="11672046" cy="1473417"/>
          </a:xfrm>
          <a:prstGeom prst="rect">
            <a:avLst/>
          </a:prstGeom>
        </p:spPr>
        <p:txBody>
          <a:bodyPr wrap="square">
            <a:spAutoFit/>
          </a:bodyPr>
          <a:lstStyle/>
          <a:p>
            <a:pPr marL="285750" indent="-285750" algn="just">
              <a:lnSpc>
                <a:spcPct val="150000"/>
              </a:lnSpc>
              <a:buFont typeface="Wingdings" panose="05000000000000000000" pitchFamily="2" charset="2"/>
              <a:buChar char="Ø"/>
            </a:pPr>
            <a:r>
              <a:rPr lang="fr-FR" sz="3200" dirty="0" smtClean="0">
                <a:latin typeface="Century" panose="02040604050505020304" pitchFamily="18" charset="0"/>
              </a:rPr>
              <a:t>The </a:t>
            </a:r>
            <a:r>
              <a:rPr lang="fr-FR" sz="3200" dirty="0">
                <a:latin typeface="Century" panose="02040604050505020304" pitchFamily="18" charset="0"/>
              </a:rPr>
              <a:t>researcher should not only ‘do science’ but also ‘</a:t>
            </a:r>
            <a:r>
              <a:rPr lang="fr-FR" sz="3200" dirty="0" err="1">
                <a:latin typeface="Century" panose="02040604050505020304" pitchFamily="18" charset="0"/>
              </a:rPr>
              <a:t>write</a:t>
            </a:r>
            <a:r>
              <a:rPr lang="fr-FR" sz="3200" dirty="0">
                <a:latin typeface="Century" panose="02040604050505020304" pitchFamily="18" charset="0"/>
              </a:rPr>
              <a:t> </a:t>
            </a:r>
            <a:r>
              <a:rPr lang="fr-FR" sz="3200" dirty="0" smtClean="0">
                <a:latin typeface="Century" panose="02040604050505020304" pitchFamily="18" charset="0"/>
              </a:rPr>
              <a:t>science.</a:t>
            </a:r>
            <a:endParaRPr lang="fr-FR" sz="3200" dirty="0">
              <a:latin typeface="Century" panose="02040604050505020304" pitchFamily="18" charset="0"/>
            </a:endParaRPr>
          </a:p>
        </p:txBody>
      </p:sp>
      <p:sp>
        <p:nvSpPr>
          <p:cNvPr id="3" name="Rectangle 2"/>
          <p:cNvSpPr/>
          <p:nvPr/>
        </p:nvSpPr>
        <p:spPr>
          <a:xfrm>
            <a:off x="235323" y="1761130"/>
            <a:ext cx="11721353" cy="1473417"/>
          </a:xfrm>
          <a:prstGeom prst="rect">
            <a:avLst/>
          </a:prstGeom>
        </p:spPr>
        <p:txBody>
          <a:bodyPr wrap="square">
            <a:spAutoFit/>
          </a:bodyPr>
          <a:lstStyle/>
          <a:p>
            <a:pPr algn="just">
              <a:lnSpc>
                <a:spcPct val="150000"/>
              </a:lnSpc>
            </a:pPr>
            <a:r>
              <a:rPr lang="fr-FR" sz="3200" dirty="0" smtClean="0">
                <a:latin typeface="Century" panose="02040604050505020304" pitchFamily="18" charset="0"/>
              </a:rPr>
              <a:t>‘</a:t>
            </a:r>
            <a:r>
              <a:rPr lang="fr-FR" sz="3200" b="1" dirty="0" smtClean="0">
                <a:latin typeface="Century" panose="02040604050505020304" pitchFamily="18" charset="0"/>
              </a:rPr>
              <a:t>’</a:t>
            </a:r>
            <a:r>
              <a:rPr lang="fr-FR" sz="3200" b="1" dirty="0" smtClean="0">
                <a:solidFill>
                  <a:srgbClr val="FF0000"/>
                </a:solidFill>
                <a:latin typeface="Century" panose="02040604050505020304" pitchFamily="18" charset="0"/>
              </a:rPr>
              <a:t>A </a:t>
            </a:r>
            <a:r>
              <a:rPr lang="fr-FR" sz="3200" b="1" dirty="0" err="1">
                <a:solidFill>
                  <a:srgbClr val="FF0000"/>
                </a:solidFill>
                <a:latin typeface="Century" panose="02040604050505020304" pitchFamily="18" charset="0"/>
              </a:rPr>
              <a:t>research</a:t>
            </a:r>
            <a:r>
              <a:rPr lang="fr-FR" sz="3200" b="1" dirty="0">
                <a:solidFill>
                  <a:srgbClr val="FF0000"/>
                </a:solidFill>
                <a:latin typeface="Century" panose="02040604050505020304" pitchFamily="18" charset="0"/>
              </a:rPr>
              <a:t> </a:t>
            </a:r>
            <a:r>
              <a:rPr lang="fr-FR" sz="3200" b="1" dirty="0" err="1">
                <a:solidFill>
                  <a:srgbClr val="FF0000"/>
                </a:solidFill>
                <a:latin typeface="Century" panose="02040604050505020304" pitchFamily="18" charset="0"/>
              </a:rPr>
              <a:t>project</a:t>
            </a:r>
            <a:r>
              <a:rPr lang="fr-FR" sz="3200" b="1" dirty="0">
                <a:solidFill>
                  <a:srgbClr val="FF0000"/>
                </a:solidFill>
                <a:latin typeface="Century" panose="02040604050505020304" pitchFamily="18" charset="0"/>
              </a:rPr>
              <a:t> is not </a:t>
            </a:r>
            <a:r>
              <a:rPr lang="fr-FR" sz="3200" b="1" dirty="0" err="1">
                <a:solidFill>
                  <a:srgbClr val="FF0000"/>
                </a:solidFill>
                <a:latin typeface="Century" panose="02040604050505020304" pitchFamily="18" charset="0"/>
              </a:rPr>
              <a:t>officially</a:t>
            </a:r>
            <a:r>
              <a:rPr lang="fr-FR" sz="3200" b="1" dirty="0">
                <a:solidFill>
                  <a:srgbClr val="FF0000"/>
                </a:solidFill>
                <a:latin typeface="Century" panose="02040604050505020304" pitchFamily="18" charset="0"/>
              </a:rPr>
              <a:t> </a:t>
            </a:r>
            <a:r>
              <a:rPr lang="fr-FR" sz="3200" b="1" dirty="0" err="1">
                <a:solidFill>
                  <a:srgbClr val="FF0000"/>
                </a:solidFill>
                <a:latin typeface="Century" panose="02040604050505020304" pitchFamily="18" charset="0"/>
              </a:rPr>
              <a:t>completed</a:t>
            </a:r>
            <a:r>
              <a:rPr lang="fr-FR" sz="3200" b="1" dirty="0">
                <a:solidFill>
                  <a:srgbClr val="FF0000"/>
                </a:solidFill>
                <a:latin typeface="Century" panose="02040604050505020304" pitchFamily="18" charset="0"/>
              </a:rPr>
              <a:t> </a:t>
            </a:r>
            <a:r>
              <a:rPr lang="fr-FR" sz="3200" b="1" dirty="0" err="1">
                <a:solidFill>
                  <a:srgbClr val="FF0000"/>
                </a:solidFill>
                <a:latin typeface="Century" panose="02040604050505020304" pitchFamily="18" charset="0"/>
              </a:rPr>
              <a:t>until</a:t>
            </a:r>
            <a:r>
              <a:rPr lang="fr-FR" sz="3200" b="1" dirty="0">
                <a:solidFill>
                  <a:srgbClr val="FF0000"/>
                </a:solidFill>
                <a:latin typeface="Century" panose="02040604050505020304" pitchFamily="18" charset="0"/>
              </a:rPr>
              <a:t> the </a:t>
            </a:r>
            <a:r>
              <a:rPr lang="fr-FR" sz="3200" b="1" dirty="0" err="1">
                <a:solidFill>
                  <a:srgbClr val="FF0000"/>
                </a:solidFill>
                <a:latin typeface="Century" panose="02040604050505020304" pitchFamily="18" charset="0"/>
              </a:rPr>
              <a:t>results</a:t>
            </a:r>
            <a:r>
              <a:rPr lang="fr-FR" sz="3200" b="1" dirty="0">
                <a:solidFill>
                  <a:srgbClr val="FF0000"/>
                </a:solidFill>
                <a:latin typeface="Century" panose="02040604050505020304" pitchFamily="18" charset="0"/>
              </a:rPr>
              <a:t> are </a:t>
            </a:r>
            <a:r>
              <a:rPr lang="fr-FR" sz="3200" b="1" dirty="0" err="1">
                <a:solidFill>
                  <a:srgbClr val="FF0000"/>
                </a:solidFill>
                <a:latin typeface="Century" panose="02040604050505020304" pitchFamily="18" charset="0"/>
              </a:rPr>
              <a:t>published</a:t>
            </a:r>
            <a:r>
              <a:rPr lang="fr-FR" sz="3200" dirty="0" smtClean="0">
                <a:latin typeface="Century" panose="02040604050505020304" pitchFamily="18" charset="0"/>
              </a:rPr>
              <a:t>.’’</a:t>
            </a:r>
            <a:endParaRPr lang="fr-FR" sz="3200" dirty="0">
              <a:latin typeface="Century" panose="02040604050505020304" pitchFamily="18" charset="0"/>
            </a:endParaRPr>
          </a:p>
        </p:txBody>
      </p:sp>
      <p:sp>
        <p:nvSpPr>
          <p:cNvPr id="4" name="Rectangle 3"/>
          <p:cNvSpPr/>
          <p:nvPr/>
        </p:nvSpPr>
        <p:spPr>
          <a:xfrm>
            <a:off x="235323" y="3724836"/>
            <a:ext cx="11687733" cy="1473417"/>
          </a:xfrm>
          <a:prstGeom prst="rect">
            <a:avLst/>
          </a:prstGeom>
        </p:spPr>
        <p:txBody>
          <a:bodyPr wrap="square">
            <a:spAutoFit/>
          </a:bodyPr>
          <a:lstStyle/>
          <a:p>
            <a:pPr algn="just">
              <a:lnSpc>
                <a:spcPct val="150000"/>
              </a:lnSpc>
            </a:pPr>
            <a:r>
              <a:rPr lang="en-GB" sz="3200" dirty="0" smtClean="0">
                <a:latin typeface="Century" panose="02040604050505020304" pitchFamily="18" charset="0"/>
                <a:ea typeface="Calibri" panose="020F0502020204030204" pitchFamily="34" charset="0"/>
                <a:cs typeface="Arial" panose="020B0604020202020204" pitchFamily="34" charset="0"/>
              </a:rPr>
              <a:t>“</a:t>
            </a:r>
            <a:r>
              <a:rPr lang="en-GB" sz="3200" b="1" dirty="0">
                <a:solidFill>
                  <a:srgbClr val="FF0000"/>
                </a:solidFill>
                <a:latin typeface="Century" panose="02040604050505020304" pitchFamily="18" charset="0"/>
                <a:ea typeface="Calibri" panose="020F0502020204030204" pitchFamily="34" charset="0"/>
                <a:cs typeface="Arial" panose="020B0604020202020204" pitchFamily="34" charset="0"/>
              </a:rPr>
              <a:t>The researcher should not only ‘do science’ but also ‘write science</a:t>
            </a:r>
            <a:r>
              <a:rPr lang="en-GB" sz="3200" b="1" dirty="0" smtClean="0">
                <a:latin typeface="Century" panose="02040604050505020304" pitchFamily="18" charset="0"/>
                <a:ea typeface="Calibri" panose="020F0502020204030204" pitchFamily="34" charset="0"/>
                <a:cs typeface="Arial" panose="020B0604020202020204" pitchFamily="34" charset="0"/>
              </a:rPr>
              <a:t>.’’</a:t>
            </a:r>
            <a:endParaRPr lang="fr-FR" sz="3200" b="1" dirty="0">
              <a:effectLst/>
              <a:latin typeface="Century" panose="02040604050505020304" pitchFamily="18" charset="0"/>
              <a:ea typeface="Calibri" panose="020F0502020204030204" pitchFamily="34" charset="0"/>
              <a:cs typeface="Arial" panose="020B0604020202020204" pitchFamily="34" charset="0"/>
            </a:endParaRPr>
          </a:p>
        </p:txBody>
      </p:sp>
      <p:sp>
        <p:nvSpPr>
          <p:cNvPr id="5" name="Espace réservé du numéro de diapositive 4"/>
          <p:cNvSpPr>
            <a:spLocks noGrp="1"/>
          </p:cNvSpPr>
          <p:nvPr>
            <p:ph type="sldNum" sz="quarter" idx="12"/>
          </p:nvPr>
        </p:nvSpPr>
        <p:spPr/>
        <p:txBody>
          <a:bodyPr/>
          <a:lstStyle/>
          <a:p>
            <a:fld id="{A37454DC-347B-4F69-A82E-4C2FC3B150EE}" type="slidenum">
              <a:rPr lang="fr-FR" smtClean="0"/>
              <a:t>3</a:t>
            </a:fld>
            <a:endParaRPr lang="fr-FR"/>
          </a:p>
        </p:txBody>
      </p:sp>
    </p:spTree>
    <p:extLst>
      <p:ext uri="{BB962C8B-B14F-4D97-AF65-F5344CB8AC3E}">
        <p14:creationId xmlns:p14="http://schemas.microsoft.com/office/powerpoint/2010/main" val="119143610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6894" y="63896"/>
            <a:ext cx="7664278" cy="584775"/>
          </a:xfrm>
          <a:prstGeom prst="rect">
            <a:avLst/>
          </a:prstGeom>
        </p:spPr>
        <p:txBody>
          <a:bodyPr wrap="none">
            <a:spAutoFit/>
          </a:bodyPr>
          <a:lstStyle/>
          <a:p>
            <a:r>
              <a:rPr lang="fr-FR" sz="3200" b="1" dirty="0" err="1" smtClean="0">
                <a:solidFill>
                  <a:srgbClr val="00B0F0"/>
                </a:solidFill>
                <a:latin typeface="Century" panose="02040604050505020304" pitchFamily="18" charset="0"/>
                <a:ea typeface="Calibri" panose="020F0502020204030204" pitchFamily="34" charset="0"/>
                <a:cs typeface="Arial" panose="020B0604020202020204" pitchFamily="34" charset="0"/>
              </a:rPr>
              <a:t>Bibliography</a:t>
            </a:r>
            <a:r>
              <a:rPr lang="fr-FR" sz="3200" b="1" dirty="0" smtClean="0">
                <a:solidFill>
                  <a:srgbClr val="00B0F0"/>
                </a:solidFill>
                <a:latin typeface="Century" panose="02040604050505020304" pitchFamily="18" charset="0"/>
                <a:ea typeface="Calibri" panose="020F0502020204030204" pitchFamily="34" charset="0"/>
                <a:cs typeface="Arial" panose="020B0604020202020204" pitchFamily="34" charset="0"/>
              </a:rPr>
              <a:t>? </a:t>
            </a:r>
            <a:r>
              <a:rPr lang="fr-FR" sz="3200" b="1" dirty="0">
                <a:solidFill>
                  <a:srgbClr val="00B0F0"/>
                </a:solidFill>
                <a:latin typeface="Century" panose="02040604050505020304" pitchFamily="18" charset="0"/>
              </a:rPr>
              <a:t>Bibliographic </a:t>
            </a:r>
            <a:r>
              <a:rPr lang="fr-FR" sz="3200" b="1" dirty="0" smtClean="0">
                <a:solidFill>
                  <a:srgbClr val="00B0F0"/>
                </a:solidFill>
                <a:latin typeface="Century" panose="02040604050505020304" pitchFamily="18" charset="0"/>
              </a:rPr>
              <a:t>reference? </a:t>
            </a:r>
            <a:endParaRPr lang="fr-FR" sz="3200" b="1" dirty="0">
              <a:solidFill>
                <a:srgbClr val="00B0F0"/>
              </a:solidFill>
              <a:latin typeface="Century" panose="02040604050505020304" pitchFamily="18" charset="0"/>
            </a:endParaRPr>
          </a:p>
        </p:txBody>
      </p:sp>
      <p:sp>
        <p:nvSpPr>
          <p:cNvPr id="4" name="Rectangle 3"/>
          <p:cNvSpPr/>
          <p:nvPr/>
        </p:nvSpPr>
        <p:spPr>
          <a:xfrm>
            <a:off x="80682" y="877869"/>
            <a:ext cx="12008224" cy="3046988"/>
          </a:xfrm>
          <a:prstGeom prst="rect">
            <a:avLst/>
          </a:prstGeom>
        </p:spPr>
        <p:txBody>
          <a:bodyPr wrap="square">
            <a:spAutoFit/>
          </a:bodyPr>
          <a:lstStyle/>
          <a:p>
            <a:pPr marL="285750" indent="-285750" algn="just">
              <a:lnSpc>
                <a:spcPct val="150000"/>
              </a:lnSpc>
              <a:buFont typeface="Wingdings" panose="05000000000000000000" pitchFamily="2" charset="2"/>
              <a:buChar char="Ø"/>
            </a:pPr>
            <a:r>
              <a:rPr lang="en-GB" sz="3200" b="1" dirty="0">
                <a:solidFill>
                  <a:srgbClr val="FF0000"/>
                </a:solidFill>
                <a:latin typeface="Century" panose="02040604050505020304" pitchFamily="18" charset="0"/>
                <a:ea typeface="Calibri" panose="020F0502020204030204" pitchFamily="34" charset="0"/>
                <a:cs typeface="Arial" panose="020B0604020202020204" pitchFamily="34" charset="0"/>
              </a:rPr>
              <a:t>A bibliographic reference </a:t>
            </a:r>
            <a:r>
              <a:rPr lang="en-GB" sz="3200" dirty="0">
                <a:latin typeface="Century" panose="02040604050505020304" pitchFamily="18" charset="0"/>
                <a:ea typeface="Calibri" panose="020F0502020204030204" pitchFamily="34" charset="0"/>
                <a:cs typeface="Arial" panose="020B0604020202020204" pitchFamily="34" charset="0"/>
              </a:rPr>
              <a:t>is the set of elements that describe a document and allow it to be identified and </a:t>
            </a:r>
            <a:r>
              <a:rPr lang="en-GB" sz="3200" dirty="0" smtClean="0">
                <a:latin typeface="Century" panose="02040604050505020304" pitchFamily="18" charset="0"/>
                <a:ea typeface="Calibri" panose="020F0502020204030204" pitchFamily="34" charset="0"/>
                <a:cs typeface="Arial" panose="020B0604020202020204" pitchFamily="34" charset="0"/>
              </a:rPr>
              <a:t>located</a:t>
            </a:r>
            <a:r>
              <a:rPr lang="en-GB" sz="3200" dirty="0">
                <a:latin typeface="Century" panose="02040604050505020304" pitchFamily="18" charset="0"/>
                <a:ea typeface="Calibri" panose="020F0502020204030204" pitchFamily="34" charset="0"/>
                <a:cs typeface="Arial" panose="020B0604020202020204" pitchFamily="34" charset="0"/>
              </a:rPr>
              <a:t> </a:t>
            </a:r>
            <a:r>
              <a:rPr lang="en-GB" sz="3200" dirty="0" smtClean="0">
                <a:latin typeface="Century" panose="02040604050505020304" pitchFamily="18" charset="0"/>
                <a:ea typeface="Calibri" panose="020F0502020204030204" pitchFamily="34" charset="0"/>
                <a:cs typeface="Arial" panose="020B0604020202020204" pitchFamily="34" charset="0"/>
              </a:rPr>
              <a:t>(</a:t>
            </a:r>
            <a:r>
              <a:rPr lang="en-US" sz="3200" b="1" dirty="0">
                <a:solidFill>
                  <a:srgbClr val="FF0000"/>
                </a:solidFill>
                <a:latin typeface="Century" panose="02040604050505020304" pitchFamily="18" charset="0"/>
              </a:rPr>
              <a:t>Read and mention some information, cite the books and theses that helped in carrying out the research</a:t>
            </a:r>
            <a:r>
              <a:rPr lang="en-US" sz="3200" b="1" dirty="0" smtClean="0">
                <a:solidFill>
                  <a:srgbClr val="FF0000"/>
                </a:solidFill>
                <a:latin typeface="Century" panose="02040604050505020304" pitchFamily="18" charset="0"/>
              </a:rPr>
              <a:t>.</a:t>
            </a:r>
            <a:r>
              <a:rPr lang="fr-FR" sz="3200" dirty="0" smtClean="0">
                <a:solidFill>
                  <a:srgbClr val="FF0000"/>
                </a:solidFill>
                <a:latin typeface="Century" panose="02040604050505020304" pitchFamily="18" charset="0"/>
                <a:ea typeface="Calibri" panose="020F0502020204030204" pitchFamily="34" charset="0"/>
                <a:cs typeface="Arial" panose="020B0604020202020204" pitchFamily="34" charset="0"/>
              </a:rPr>
              <a:t> </a:t>
            </a:r>
            <a:r>
              <a:rPr lang="fr-FR" sz="3200" dirty="0" smtClean="0">
                <a:latin typeface="Century" panose="02040604050505020304" pitchFamily="18" charset="0"/>
                <a:ea typeface="Calibri" panose="020F0502020204030204" pitchFamily="34" charset="0"/>
                <a:cs typeface="Arial" panose="020B0604020202020204" pitchFamily="34" charset="0"/>
              </a:rPr>
              <a:t>)</a:t>
            </a:r>
            <a:endParaRPr lang="fr-FR" sz="3200" dirty="0">
              <a:latin typeface="Century" panose="02040604050505020304" pitchFamily="18" charset="0"/>
            </a:endParaRPr>
          </a:p>
        </p:txBody>
      </p:sp>
      <p:sp>
        <p:nvSpPr>
          <p:cNvPr id="5" name="Rectangle 4"/>
          <p:cNvSpPr/>
          <p:nvPr/>
        </p:nvSpPr>
        <p:spPr>
          <a:xfrm>
            <a:off x="80682" y="4444625"/>
            <a:ext cx="11779624" cy="1569660"/>
          </a:xfrm>
          <a:prstGeom prst="rect">
            <a:avLst/>
          </a:prstGeom>
        </p:spPr>
        <p:txBody>
          <a:bodyPr wrap="square">
            <a:spAutoFit/>
          </a:bodyPr>
          <a:lstStyle/>
          <a:p>
            <a:pPr marL="285750" indent="-285750" algn="just">
              <a:lnSpc>
                <a:spcPct val="150000"/>
              </a:lnSpc>
              <a:buFont typeface="Wingdings" panose="05000000000000000000" pitchFamily="2" charset="2"/>
              <a:buChar char="Ø"/>
            </a:pPr>
            <a:r>
              <a:rPr lang="en-US" sz="3200" dirty="0">
                <a:latin typeface="Century" panose="02040604050505020304" pitchFamily="18" charset="0"/>
                <a:ea typeface="Calibri" panose="020F0502020204030204" pitchFamily="34" charset="0"/>
                <a:cs typeface="Arial" panose="020B0604020202020204" pitchFamily="34" charset="0"/>
              </a:rPr>
              <a:t>Only the </a:t>
            </a:r>
            <a:r>
              <a:rPr lang="en-US" sz="3200" b="1" dirty="0">
                <a:solidFill>
                  <a:srgbClr val="FF0000"/>
                </a:solidFill>
                <a:latin typeface="Century" panose="02040604050505020304" pitchFamily="18" charset="0"/>
                <a:ea typeface="Calibri" panose="020F0502020204030204" pitchFamily="34" charset="0"/>
                <a:cs typeface="Arial" panose="020B0604020202020204" pitchFamily="34" charset="0"/>
              </a:rPr>
              <a:t>documents cited in the </a:t>
            </a:r>
            <a:r>
              <a:rPr lang="en-US" sz="3200" b="1" dirty="0" smtClean="0">
                <a:solidFill>
                  <a:srgbClr val="FF0000"/>
                </a:solidFill>
                <a:latin typeface="Century" panose="02040604050505020304" pitchFamily="18" charset="0"/>
                <a:ea typeface="Calibri" panose="020F0502020204030204" pitchFamily="34" charset="0"/>
                <a:cs typeface="Arial" panose="020B0604020202020204" pitchFamily="34" charset="0"/>
              </a:rPr>
              <a:t>text</a:t>
            </a:r>
            <a:r>
              <a:rPr lang="en-US" sz="3200" dirty="0" smtClean="0">
                <a:latin typeface="Century" panose="02040604050505020304" pitchFamily="18" charset="0"/>
                <a:ea typeface="Calibri" panose="020F0502020204030204" pitchFamily="34" charset="0"/>
                <a:cs typeface="Arial" panose="020B0604020202020204" pitchFamily="34" charset="0"/>
              </a:rPr>
              <a:t>, </a:t>
            </a:r>
            <a:r>
              <a:rPr lang="en-US" sz="3200" dirty="0">
                <a:latin typeface="Century" panose="02040604050505020304" pitchFamily="18" charset="0"/>
                <a:ea typeface="Calibri" panose="020F0502020204030204" pitchFamily="34" charset="0"/>
                <a:cs typeface="Arial" panose="020B0604020202020204" pitchFamily="34" charset="0"/>
              </a:rPr>
              <a:t>generally used in journal articles.</a:t>
            </a:r>
            <a:endParaRPr lang="fr-FR" sz="3200" dirty="0">
              <a:effectLst/>
              <a:latin typeface="Century" panose="02040604050505020304" pitchFamily="18" charset="0"/>
              <a:ea typeface="Calibri" panose="020F0502020204030204" pitchFamily="34" charset="0"/>
              <a:cs typeface="Arial" panose="020B0604020202020204" pitchFamily="34" charset="0"/>
            </a:endParaRPr>
          </a:p>
        </p:txBody>
      </p:sp>
      <p:sp>
        <p:nvSpPr>
          <p:cNvPr id="2" name="Espace réservé du numéro de diapositive 1"/>
          <p:cNvSpPr>
            <a:spLocks noGrp="1"/>
          </p:cNvSpPr>
          <p:nvPr>
            <p:ph type="sldNum" sz="quarter" idx="12"/>
          </p:nvPr>
        </p:nvSpPr>
        <p:spPr/>
        <p:txBody>
          <a:bodyPr/>
          <a:lstStyle/>
          <a:p>
            <a:fld id="{A37454DC-347B-4F69-A82E-4C2FC3B150EE}" type="slidenum">
              <a:rPr lang="fr-FR" smtClean="0"/>
              <a:t>30</a:t>
            </a:fld>
            <a:endParaRPr lang="fr-FR"/>
          </a:p>
        </p:txBody>
      </p:sp>
    </p:spTree>
    <p:extLst>
      <p:ext uri="{BB962C8B-B14F-4D97-AF65-F5344CB8AC3E}">
        <p14:creationId xmlns:p14="http://schemas.microsoft.com/office/powerpoint/2010/main" val="19073918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894" y="2306382"/>
            <a:ext cx="12008224" cy="2212080"/>
          </a:xfrm>
          <a:prstGeom prst="rect">
            <a:avLst/>
          </a:prstGeom>
        </p:spPr>
        <p:txBody>
          <a:bodyPr wrap="square">
            <a:spAutoFit/>
          </a:bodyPr>
          <a:lstStyle/>
          <a:p>
            <a:pPr marL="457200" indent="-457200" algn="just">
              <a:lnSpc>
                <a:spcPct val="150000"/>
              </a:lnSpc>
              <a:buFont typeface="Wingdings" panose="05000000000000000000" pitchFamily="2" charset="2"/>
              <a:buChar char="Ø"/>
            </a:pPr>
            <a:r>
              <a:rPr lang="en-GB" sz="3200" b="1" dirty="0">
                <a:solidFill>
                  <a:srgbClr val="FF0000"/>
                </a:solidFill>
                <a:latin typeface="Century" panose="02040604050505020304" pitchFamily="18" charset="0"/>
                <a:ea typeface="Calibri" panose="020F0502020204030204" pitchFamily="34" charset="0"/>
                <a:cs typeface="Arial" panose="020B0604020202020204" pitchFamily="34" charset="0"/>
              </a:rPr>
              <a:t>At present, it encompasses all types of documentary sources, whether in print or electronic format (books, articles, etc</a:t>
            </a:r>
            <a:r>
              <a:rPr lang="en-GB" sz="3200" b="1" dirty="0" smtClean="0">
                <a:solidFill>
                  <a:srgbClr val="FF0000"/>
                </a:solidFill>
                <a:latin typeface="Century" panose="02040604050505020304" pitchFamily="18" charset="0"/>
                <a:ea typeface="Calibri" panose="020F0502020204030204" pitchFamily="34" charset="0"/>
                <a:cs typeface="Arial" panose="020B0604020202020204" pitchFamily="34" charset="0"/>
              </a:rPr>
              <a:t>.).</a:t>
            </a:r>
            <a:endParaRPr lang="fr-FR" sz="3200" b="1" dirty="0">
              <a:solidFill>
                <a:srgbClr val="FF0000"/>
              </a:solidFill>
              <a:latin typeface="Century" panose="02040604050505020304" pitchFamily="18" charset="0"/>
            </a:endParaRPr>
          </a:p>
        </p:txBody>
      </p:sp>
      <p:sp>
        <p:nvSpPr>
          <p:cNvPr id="3" name="Rectangle 2"/>
          <p:cNvSpPr/>
          <p:nvPr/>
        </p:nvSpPr>
        <p:spPr>
          <a:xfrm>
            <a:off x="67235" y="-55730"/>
            <a:ext cx="12008224" cy="2308324"/>
          </a:xfrm>
          <a:prstGeom prst="rect">
            <a:avLst/>
          </a:prstGeom>
        </p:spPr>
        <p:txBody>
          <a:bodyPr wrap="square">
            <a:spAutoFit/>
          </a:bodyPr>
          <a:lstStyle/>
          <a:p>
            <a:pPr marL="285750" indent="-285750" algn="just">
              <a:lnSpc>
                <a:spcPct val="150000"/>
              </a:lnSpc>
              <a:buFont typeface="Wingdings" panose="05000000000000000000" pitchFamily="2" charset="2"/>
              <a:buChar char="Ø"/>
            </a:pPr>
            <a:r>
              <a:rPr lang="en-GB" sz="3200" b="1" dirty="0">
                <a:solidFill>
                  <a:srgbClr val="FF0000"/>
                </a:solidFill>
                <a:latin typeface="Century" panose="02040604050505020304" pitchFamily="18" charset="0"/>
                <a:ea typeface="Calibri" panose="020F0502020204030204" pitchFamily="34" charset="0"/>
                <a:cs typeface="Arial" panose="020B0604020202020204" pitchFamily="34" charset="0"/>
              </a:rPr>
              <a:t>A bibliography </a:t>
            </a:r>
            <a:r>
              <a:rPr lang="en-GB" sz="3200" dirty="0">
                <a:latin typeface="Century" panose="02040604050505020304" pitchFamily="18" charset="0"/>
                <a:ea typeface="Calibri" panose="020F0502020204030204" pitchFamily="34" charset="0"/>
                <a:cs typeface="Arial" panose="020B0604020202020204" pitchFamily="34" charset="0"/>
              </a:rPr>
              <a:t>is a list of bibliographic references organized </a:t>
            </a:r>
            <a:r>
              <a:rPr lang="en-GB" sz="3200" dirty="0" smtClean="0">
                <a:latin typeface="Century" panose="02040604050505020304" pitchFamily="18" charset="0"/>
                <a:ea typeface="Calibri" panose="020F0502020204030204" pitchFamily="34" charset="0"/>
                <a:cs typeface="Arial" panose="020B0604020202020204" pitchFamily="34" charset="0"/>
              </a:rPr>
              <a:t>systematically (</a:t>
            </a:r>
            <a:r>
              <a:rPr lang="en-US" sz="3200" b="1" dirty="0">
                <a:solidFill>
                  <a:srgbClr val="FF0000"/>
                </a:solidFill>
                <a:latin typeface="Century" panose="02040604050505020304" pitchFamily="18" charset="0"/>
              </a:rPr>
              <a:t>consists of choosing books that interest us without reading </a:t>
            </a:r>
            <a:r>
              <a:rPr lang="en-US" sz="3200" b="1" dirty="0" smtClean="0">
                <a:solidFill>
                  <a:srgbClr val="FF0000"/>
                </a:solidFill>
                <a:latin typeface="Century" panose="02040604050505020304" pitchFamily="18" charset="0"/>
              </a:rPr>
              <a:t>them</a:t>
            </a:r>
            <a:r>
              <a:rPr lang="en-US" sz="3200" dirty="0" smtClean="0">
                <a:latin typeface="Century" panose="02040604050505020304" pitchFamily="18" charset="0"/>
              </a:rPr>
              <a:t>)</a:t>
            </a:r>
            <a:endParaRPr lang="fr-FR" sz="3200" dirty="0">
              <a:latin typeface="Century" panose="02040604050505020304" pitchFamily="18" charset="0"/>
            </a:endParaRPr>
          </a:p>
        </p:txBody>
      </p:sp>
      <p:sp>
        <p:nvSpPr>
          <p:cNvPr id="4" name="Rectangle 3"/>
          <p:cNvSpPr/>
          <p:nvPr/>
        </p:nvSpPr>
        <p:spPr>
          <a:xfrm>
            <a:off x="58272" y="4814296"/>
            <a:ext cx="11990294" cy="1569660"/>
          </a:xfrm>
          <a:prstGeom prst="rect">
            <a:avLst/>
          </a:prstGeom>
        </p:spPr>
        <p:txBody>
          <a:bodyPr wrap="square">
            <a:spAutoFit/>
          </a:bodyPr>
          <a:lstStyle/>
          <a:p>
            <a:pPr marL="457200" indent="-457200" algn="just">
              <a:lnSpc>
                <a:spcPct val="150000"/>
              </a:lnSpc>
              <a:buFont typeface="Wingdings" panose="05000000000000000000" pitchFamily="2" charset="2"/>
              <a:buChar char="Ø"/>
            </a:pPr>
            <a:r>
              <a:rPr lang="en-US" sz="3200" b="1" dirty="0">
                <a:solidFill>
                  <a:srgbClr val="FF0000"/>
                </a:solidFill>
                <a:latin typeface="Century" panose="02040604050505020304" pitchFamily="18" charset="0"/>
                <a:ea typeface="Calibri" panose="020F0502020204030204" pitchFamily="34" charset="0"/>
                <a:cs typeface="Arial" panose="020B0604020202020204" pitchFamily="34" charset="0"/>
              </a:rPr>
              <a:t>Documents consulted </a:t>
            </a:r>
            <a:r>
              <a:rPr lang="en-US" sz="3200" dirty="0">
                <a:latin typeface="Century" panose="02040604050505020304" pitchFamily="18" charset="0"/>
                <a:ea typeface="Calibri" panose="020F0502020204030204" pitchFamily="34" charset="0"/>
                <a:cs typeface="Arial" panose="020B0604020202020204" pitchFamily="34" charset="0"/>
              </a:rPr>
              <a:t>but </a:t>
            </a:r>
            <a:r>
              <a:rPr lang="en-US" sz="3200" b="1" dirty="0">
                <a:solidFill>
                  <a:srgbClr val="FF0000"/>
                </a:solidFill>
                <a:latin typeface="Century" panose="02040604050505020304" pitchFamily="18" charset="0"/>
                <a:ea typeface="Calibri" panose="020F0502020204030204" pitchFamily="34" charset="0"/>
                <a:cs typeface="Arial" panose="020B0604020202020204" pitchFamily="34" charset="0"/>
              </a:rPr>
              <a:t>not necessarily all cited in the </a:t>
            </a:r>
            <a:r>
              <a:rPr lang="en-US" sz="3200" b="1" dirty="0" smtClean="0">
                <a:solidFill>
                  <a:srgbClr val="FF0000"/>
                </a:solidFill>
                <a:latin typeface="Century" panose="02040604050505020304" pitchFamily="18" charset="0"/>
                <a:ea typeface="Calibri" panose="020F0502020204030204" pitchFamily="34" charset="0"/>
                <a:cs typeface="Arial" panose="020B0604020202020204" pitchFamily="34" charset="0"/>
              </a:rPr>
              <a:t>text</a:t>
            </a:r>
            <a:r>
              <a:rPr lang="en-US" sz="3200" dirty="0" smtClean="0">
                <a:latin typeface="Century" panose="02040604050505020304" pitchFamily="18" charset="0"/>
                <a:ea typeface="Calibri" panose="020F0502020204030204" pitchFamily="34" charset="0"/>
                <a:cs typeface="Arial" panose="020B0604020202020204" pitchFamily="34" charset="0"/>
              </a:rPr>
              <a:t>, </a:t>
            </a:r>
            <a:r>
              <a:rPr lang="en-US" sz="3200" dirty="0">
                <a:latin typeface="Century" panose="02040604050505020304" pitchFamily="18" charset="0"/>
                <a:ea typeface="Calibri" panose="020F0502020204030204" pitchFamily="34" charset="0"/>
                <a:cs typeface="Arial" panose="020B0604020202020204" pitchFamily="34" charset="0"/>
              </a:rPr>
              <a:t>generally used in theses and academic dissertations.</a:t>
            </a:r>
            <a:endParaRPr lang="fr-FR" sz="3200" dirty="0">
              <a:latin typeface="Century" panose="02040604050505020304" pitchFamily="18" charset="0"/>
            </a:endParaRPr>
          </a:p>
        </p:txBody>
      </p:sp>
      <p:sp>
        <p:nvSpPr>
          <p:cNvPr id="5" name="Espace réservé du numéro de diapositive 4"/>
          <p:cNvSpPr>
            <a:spLocks noGrp="1"/>
          </p:cNvSpPr>
          <p:nvPr>
            <p:ph type="sldNum" sz="quarter" idx="12"/>
          </p:nvPr>
        </p:nvSpPr>
        <p:spPr/>
        <p:txBody>
          <a:bodyPr/>
          <a:lstStyle/>
          <a:p>
            <a:fld id="{A37454DC-347B-4F69-A82E-4C2FC3B150EE}" type="slidenum">
              <a:rPr lang="fr-FR" smtClean="0"/>
              <a:t>31</a:t>
            </a:fld>
            <a:endParaRPr lang="fr-FR"/>
          </a:p>
        </p:txBody>
      </p:sp>
    </p:spTree>
    <p:extLst>
      <p:ext uri="{BB962C8B-B14F-4D97-AF65-F5344CB8AC3E}">
        <p14:creationId xmlns:p14="http://schemas.microsoft.com/office/powerpoint/2010/main" val="4278216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136" y="57382"/>
            <a:ext cx="6291915" cy="584775"/>
          </a:xfrm>
          <a:prstGeom prst="rect">
            <a:avLst/>
          </a:prstGeom>
        </p:spPr>
        <p:txBody>
          <a:bodyPr wrap="none">
            <a:spAutoFit/>
          </a:bodyPr>
          <a:lstStyle/>
          <a:p>
            <a:r>
              <a:rPr lang="fr-FR" sz="3200" b="1" dirty="0" smtClean="0">
                <a:solidFill>
                  <a:srgbClr val="00B0F0"/>
                </a:solidFill>
                <a:latin typeface="Century" panose="02040604050505020304" pitchFamily="18" charset="0"/>
              </a:rPr>
              <a:t>Writing </a:t>
            </a:r>
            <a:r>
              <a:rPr lang="fr-FR" sz="3200" b="1" dirty="0">
                <a:solidFill>
                  <a:srgbClr val="00B0F0"/>
                </a:solidFill>
                <a:latin typeface="Century" panose="02040604050505020304" pitchFamily="18" charset="0"/>
              </a:rPr>
              <a:t>bibliographic </a:t>
            </a:r>
            <a:r>
              <a:rPr lang="fr-FR" sz="3200" b="1" dirty="0" err="1" smtClean="0">
                <a:solidFill>
                  <a:srgbClr val="00B0F0"/>
                </a:solidFill>
                <a:latin typeface="Century" panose="02040604050505020304" pitchFamily="18" charset="0"/>
              </a:rPr>
              <a:t>references</a:t>
            </a:r>
            <a:endParaRPr lang="fr-FR" sz="3200" b="1" dirty="0">
              <a:solidFill>
                <a:srgbClr val="00B0F0"/>
              </a:solidFill>
              <a:latin typeface="Century" panose="02040604050505020304" pitchFamily="18" charset="0"/>
            </a:endParaRPr>
          </a:p>
        </p:txBody>
      </p:sp>
      <p:sp>
        <p:nvSpPr>
          <p:cNvPr id="3" name="Rectangle 2"/>
          <p:cNvSpPr/>
          <p:nvPr/>
        </p:nvSpPr>
        <p:spPr>
          <a:xfrm>
            <a:off x="10348" y="825225"/>
            <a:ext cx="12127864" cy="3046988"/>
          </a:xfrm>
          <a:prstGeom prst="rect">
            <a:avLst/>
          </a:prstGeom>
        </p:spPr>
        <p:txBody>
          <a:bodyPr wrap="square">
            <a:spAutoFit/>
          </a:bodyPr>
          <a:lstStyle/>
          <a:p>
            <a:pPr marL="285750" indent="-285750" algn="just">
              <a:lnSpc>
                <a:spcPct val="150000"/>
              </a:lnSpc>
              <a:buFont typeface="Wingdings" panose="05000000000000000000" pitchFamily="2" charset="2"/>
              <a:buChar char="Ø"/>
            </a:pPr>
            <a:r>
              <a:rPr lang="fr-FR" sz="3200" dirty="0">
                <a:latin typeface="Century" panose="02040604050505020304" pitchFamily="18" charset="0"/>
              </a:rPr>
              <a:t>The </a:t>
            </a:r>
            <a:r>
              <a:rPr lang="fr-FR" sz="3200" b="1" dirty="0" err="1">
                <a:solidFill>
                  <a:srgbClr val="FF0000"/>
                </a:solidFill>
                <a:latin typeface="Century" panose="02040604050505020304" pitchFamily="18" charset="0"/>
              </a:rPr>
              <a:t>bibliography</a:t>
            </a:r>
            <a:r>
              <a:rPr lang="fr-FR" sz="3200" b="1" dirty="0">
                <a:solidFill>
                  <a:srgbClr val="FF0000"/>
                </a:solidFill>
                <a:latin typeface="Century" panose="02040604050505020304" pitchFamily="18" charset="0"/>
              </a:rPr>
              <a:t> </a:t>
            </a:r>
            <a:r>
              <a:rPr lang="fr-FR" sz="3200" dirty="0">
                <a:latin typeface="Century" panose="02040604050505020304" pitchFamily="18" charset="0"/>
              </a:rPr>
              <a:t>must </a:t>
            </a:r>
            <a:r>
              <a:rPr lang="fr-FR" sz="3200" dirty="0" err="1">
                <a:latin typeface="Century" panose="02040604050505020304" pitchFamily="18" charset="0"/>
              </a:rPr>
              <a:t>appear</a:t>
            </a:r>
            <a:r>
              <a:rPr lang="fr-FR" sz="3200" dirty="0">
                <a:latin typeface="Century" panose="02040604050505020304" pitchFamily="18" charset="0"/>
              </a:rPr>
              <a:t> </a:t>
            </a:r>
            <a:r>
              <a:rPr lang="fr-FR" sz="3200" dirty="0" err="1">
                <a:latin typeface="Century" panose="02040604050505020304" pitchFamily="18" charset="0"/>
              </a:rPr>
              <a:t>at</a:t>
            </a:r>
            <a:r>
              <a:rPr lang="fr-FR" sz="3200" dirty="0">
                <a:latin typeface="Century" panose="02040604050505020304" pitchFamily="18" charset="0"/>
              </a:rPr>
              <a:t> </a:t>
            </a:r>
            <a:r>
              <a:rPr lang="fr-FR" sz="3200" b="1" dirty="0">
                <a:solidFill>
                  <a:srgbClr val="FF0000"/>
                </a:solidFill>
                <a:latin typeface="Century" panose="02040604050505020304" pitchFamily="18" charset="0"/>
              </a:rPr>
              <a:t>the end of all </a:t>
            </a:r>
            <a:r>
              <a:rPr lang="fr-FR" sz="3200" b="1" dirty="0" err="1">
                <a:solidFill>
                  <a:srgbClr val="FF0000"/>
                </a:solidFill>
                <a:latin typeface="Century" panose="02040604050505020304" pitchFamily="18" charset="0"/>
              </a:rPr>
              <a:t>written</a:t>
            </a:r>
            <a:r>
              <a:rPr lang="fr-FR" sz="3200" b="1" dirty="0">
                <a:solidFill>
                  <a:srgbClr val="FF0000"/>
                </a:solidFill>
                <a:latin typeface="Century" panose="02040604050505020304" pitchFamily="18" charset="0"/>
              </a:rPr>
              <a:t> </a:t>
            </a:r>
            <a:r>
              <a:rPr lang="fr-FR" sz="3200" b="1" dirty="0" err="1">
                <a:solidFill>
                  <a:srgbClr val="FF0000"/>
                </a:solidFill>
                <a:latin typeface="Century" panose="02040604050505020304" pitchFamily="18" charset="0"/>
              </a:rPr>
              <a:t>works</a:t>
            </a:r>
            <a:r>
              <a:rPr lang="fr-FR" sz="3200" b="1" dirty="0">
                <a:solidFill>
                  <a:srgbClr val="FF0000"/>
                </a:solidFill>
                <a:latin typeface="Century" panose="02040604050505020304" pitchFamily="18" charset="0"/>
              </a:rPr>
              <a:t> </a:t>
            </a:r>
            <a:r>
              <a:rPr lang="fr-FR" sz="3200" dirty="0">
                <a:latin typeface="Century" panose="02040604050505020304" pitchFamily="18" charset="0"/>
              </a:rPr>
              <a:t>(</a:t>
            </a:r>
            <a:r>
              <a:rPr lang="fr-FR" sz="3200" dirty="0" err="1">
                <a:latin typeface="Century" panose="02040604050505020304" pitchFamily="18" charset="0"/>
              </a:rPr>
              <a:t>internship</a:t>
            </a:r>
            <a:r>
              <a:rPr lang="fr-FR" sz="3200" dirty="0">
                <a:latin typeface="Century" panose="02040604050505020304" pitchFamily="18" charset="0"/>
              </a:rPr>
              <a:t> reports, </a:t>
            </a:r>
            <a:r>
              <a:rPr lang="fr-FR" sz="3200" dirty="0" err="1">
                <a:latin typeface="Century" panose="02040604050505020304" pitchFamily="18" charset="0"/>
              </a:rPr>
              <a:t>Master’s</a:t>
            </a:r>
            <a:r>
              <a:rPr lang="fr-FR" sz="3200" dirty="0">
                <a:latin typeface="Century" panose="02040604050505020304" pitchFamily="18" charset="0"/>
              </a:rPr>
              <a:t> or </a:t>
            </a:r>
            <a:r>
              <a:rPr lang="fr-FR" sz="3200" dirty="0" err="1">
                <a:latin typeface="Century" panose="02040604050505020304" pitchFamily="18" charset="0"/>
              </a:rPr>
              <a:t>PhD</a:t>
            </a:r>
            <a:r>
              <a:rPr lang="fr-FR" sz="3200" dirty="0">
                <a:latin typeface="Century" panose="02040604050505020304" pitchFamily="18" charset="0"/>
              </a:rPr>
              <a:t> </a:t>
            </a:r>
            <a:r>
              <a:rPr lang="fr-FR" sz="3200" dirty="0" err="1">
                <a:latin typeface="Century" panose="02040604050505020304" pitchFamily="18" charset="0"/>
              </a:rPr>
              <a:t>theses</a:t>
            </a:r>
            <a:r>
              <a:rPr lang="fr-FR" sz="3200" dirty="0">
                <a:latin typeface="Century" panose="02040604050505020304" pitchFamily="18" charset="0"/>
              </a:rPr>
              <a:t>, </a:t>
            </a:r>
            <a:r>
              <a:rPr lang="fr-FR" sz="3200" dirty="0" err="1">
                <a:latin typeface="Century" panose="02040604050505020304" pitchFamily="18" charset="0"/>
              </a:rPr>
              <a:t>documentary</a:t>
            </a:r>
            <a:r>
              <a:rPr lang="fr-FR" sz="3200" dirty="0">
                <a:latin typeface="Century" panose="02040604050505020304" pitchFamily="18" charset="0"/>
              </a:rPr>
              <a:t> </a:t>
            </a:r>
            <a:r>
              <a:rPr lang="fr-FR" sz="3200" dirty="0" err="1">
                <a:latin typeface="Century" panose="02040604050505020304" pitchFamily="18" charset="0"/>
              </a:rPr>
              <a:t>projects</a:t>
            </a:r>
            <a:r>
              <a:rPr lang="fr-FR" sz="3200" dirty="0">
                <a:latin typeface="Century" panose="02040604050505020304" pitchFamily="18" charset="0"/>
              </a:rPr>
              <a:t>, books, etc.) </a:t>
            </a:r>
            <a:r>
              <a:rPr lang="fr-FR" sz="3200" dirty="0" err="1">
                <a:latin typeface="Century" panose="02040604050505020304" pitchFamily="18" charset="0"/>
              </a:rPr>
              <a:t>that</a:t>
            </a:r>
            <a:r>
              <a:rPr lang="fr-FR" sz="3200" dirty="0">
                <a:latin typeface="Century" panose="02040604050505020304" pitchFamily="18" charset="0"/>
              </a:rPr>
              <a:t> </a:t>
            </a:r>
            <a:r>
              <a:rPr lang="fr-FR" sz="3200" dirty="0" err="1">
                <a:latin typeface="Century" panose="02040604050505020304" pitchFamily="18" charset="0"/>
              </a:rPr>
              <a:t>you</a:t>
            </a:r>
            <a:r>
              <a:rPr lang="fr-FR" sz="3200" dirty="0">
                <a:latin typeface="Century" panose="02040604050505020304" pitchFamily="18" charset="0"/>
              </a:rPr>
              <a:t> </a:t>
            </a:r>
            <a:r>
              <a:rPr lang="fr-FR" sz="3200" dirty="0" err="1">
                <a:latin typeface="Century" panose="02040604050505020304" pitchFamily="18" charset="0"/>
              </a:rPr>
              <a:t>produce</a:t>
            </a:r>
            <a:r>
              <a:rPr lang="fr-FR" sz="3200" dirty="0">
                <a:latin typeface="Century" panose="02040604050505020304" pitchFamily="18" charset="0"/>
              </a:rPr>
              <a:t>, or </a:t>
            </a:r>
            <a:r>
              <a:rPr lang="fr-FR" sz="3200" dirty="0" err="1">
                <a:latin typeface="Century" panose="02040604050505020304" pitchFamily="18" charset="0"/>
              </a:rPr>
              <a:t>at</a:t>
            </a:r>
            <a:r>
              <a:rPr lang="fr-FR" sz="3200" dirty="0">
                <a:latin typeface="Century" panose="02040604050505020304" pitchFamily="18" charset="0"/>
              </a:rPr>
              <a:t> the end of </a:t>
            </a:r>
            <a:r>
              <a:rPr lang="fr-FR" sz="3200" dirty="0" err="1">
                <a:latin typeface="Century" panose="02040604050505020304" pitchFamily="18" charset="0"/>
              </a:rPr>
              <a:t>each</a:t>
            </a:r>
            <a:r>
              <a:rPr lang="fr-FR" sz="3200" dirty="0">
                <a:latin typeface="Century" panose="02040604050505020304" pitchFamily="18" charset="0"/>
              </a:rPr>
              <a:t> </a:t>
            </a:r>
            <a:r>
              <a:rPr lang="fr-FR" sz="3200" dirty="0" err="1">
                <a:latin typeface="Century" panose="02040604050505020304" pitchFamily="18" charset="0"/>
              </a:rPr>
              <a:t>chapter</a:t>
            </a:r>
            <a:r>
              <a:rPr lang="fr-FR" sz="3200" dirty="0">
                <a:latin typeface="Century" panose="02040604050505020304" pitchFamily="18" charset="0"/>
              </a:rPr>
              <a:t> in certain publications.</a:t>
            </a:r>
          </a:p>
        </p:txBody>
      </p:sp>
      <p:sp>
        <p:nvSpPr>
          <p:cNvPr id="4" name="Rectangle 3"/>
          <p:cNvSpPr/>
          <p:nvPr/>
        </p:nvSpPr>
        <p:spPr>
          <a:xfrm>
            <a:off x="64136" y="3988046"/>
            <a:ext cx="12074075" cy="1569660"/>
          </a:xfrm>
          <a:prstGeom prst="rect">
            <a:avLst/>
          </a:prstGeom>
        </p:spPr>
        <p:txBody>
          <a:bodyPr wrap="square">
            <a:spAutoFit/>
          </a:bodyPr>
          <a:lstStyle/>
          <a:p>
            <a:pPr marL="285750" indent="-285750" algn="just">
              <a:lnSpc>
                <a:spcPct val="150000"/>
              </a:lnSpc>
              <a:buFont typeface="Wingdings" panose="05000000000000000000" pitchFamily="2" charset="2"/>
              <a:buChar char="Ø"/>
            </a:pPr>
            <a:r>
              <a:rPr lang="en-US" sz="3200" dirty="0">
                <a:latin typeface="Century" panose="02040604050505020304" pitchFamily="18" charset="0"/>
                <a:ea typeface="Calibri" panose="020F0502020204030204" pitchFamily="34" charset="0"/>
                <a:cs typeface="Arial" panose="020B0604020202020204" pitchFamily="34" charset="0"/>
              </a:rPr>
              <a:t>You should cite only the documents that you actually used as references when writing your work.</a:t>
            </a:r>
            <a:endParaRPr lang="fr-FR" sz="3200" dirty="0">
              <a:effectLst/>
              <a:latin typeface="Century" panose="02040604050505020304" pitchFamily="18" charset="0"/>
              <a:ea typeface="Calibri" panose="020F0502020204030204" pitchFamily="34" charset="0"/>
              <a:cs typeface="Arial" panose="020B0604020202020204" pitchFamily="34" charset="0"/>
            </a:endParaRPr>
          </a:p>
        </p:txBody>
      </p:sp>
      <p:sp>
        <p:nvSpPr>
          <p:cNvPr id="6" name="Espace réservé du numéro de diapositive 5"/>
          <p:cNvSpPr>
            <a:spLocks noGrp="1"/>
          </p:cNvSpPr>
          <p:nvPr>
            <p:ph type="sldNum" sz="quarter" idx="12"/>
          </p:nvPr>
        </p:nvSpPr>
        <p:spPr/>
        <p:txBody>
          <a:bodyPr/>
          <a:lstStyle/>
          <a:p>
            <a:fld id="{A37454DC-347B-4F69-A82E-4C2FC3B150EE}" type="slidenum">
              <a:rPr lang="fr-FR" smtClean="0"/>
              <a:t>32</a:t>
            </a:fld>
            <a:endParaRPr lang="fr-FR"/>
          </a:p>
        </p:txBody>
      </p:sp>
    </p:spTree>
    <p:extLst>
      <p:ext uri="{BB962C8B-B14F-4D97-AF65-F5344CB8AC3E}">
        <p14:creationId xmlns:p14="http://schemas.microsoft.com/office/powerpoint/2010/main" val="15322094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139" y="181912"/>
            <a:ext cx="12141967" cy="1473417"/>
          </a:xfrm>
          <a:prstGeom prst="rect">
            <a:avLst/>
          </a:prstGeom>
        </p:spPr>
        <p:txBody>
          <a:bodyPr wrap="square">
            <a:spAutoFit/>
          </a:bodyPr>
          <a:lstStyle/>
          <a:p>
            <a:pPr marL="285750" indent="-285750" algn="just">
              <a:lnSpc>
                <a:spcPct val="150000"/>
              </a:lnSpc>
              <a:buFont typeface="Wingdings" panose="05000000000000000000" pitchFamily="2" charset="2"/>
              <a:buChar char="Ø"/>
            </a:pPr>
            <a:r>
              <a:rPr lang="en-US" sz="3200" dirty="0">
                <a:latin typeface="Century" panose="02040604050505020304" pitchFamily="18" charset="0"/>
                <a:ea typeface="Calibri" panose="020F0502020204030204" pitchFamily="34" charset="0"/>
                <a:cs typeface="Arial" panose="020B0604020202020204" pitchFamily="34" charset="0"/>
              </a:rPr>
              <a:t>The bibliographic description must enable the reader to locate and identify the referenced documents.</a:t>
            </a:r>
            <a:endParaRPr lang="fr-FR" sz="3200" dirty="0">
              <a:effectLst/>
              <a:latin typeface="Century" panose="02040604050505020304" pitchFamily="18" charset="0"/>
              <a:ea typeface="Calibri" panose="020F0502020204030204" pitchFamily="34" charset="0"/>
              <a:cs typeface="Arial" panose="020B0604020202020204" pitchFamily="34" charset="0"/>
            </a:endParaRPr>
          </a:p>
        </p:txBody>
      </p:sp>
      <p:sp>
        <p:nvSpPr>
          <p:cNvPr id="3" name="Rectangle 2"/>
          <p:cNvSpPr/>
          <p:nvPr/>
        </p:nvSpPr>
        <p:spPr>
          <a:xfrm>
            <a:off x="80683" y="3849041"/>
            <a:ext cx="8106706" cy="584775"/>
          </a:xfrm>
          <a:prstGeom prst="rect">
            <a:avLst/>
          </a:prstGeom>
        </p:spPr>
        <p:txBody>
          <a:bodyPr wrap="none">
            <a:spAutoFit/>
          </a:bodyPr>
          <a:lstStyle/>
          <a:p>
            <a:pPr marL="285750" indent="-285750">
              <a:buFont typeface="Wingdings" panose="05000000000000000000" pitchFamily="2" charset="2"/>
              <a:buChar char="Ø"/>
            </a:pPr>
            <a:r>
              <a:rPr lang="fr-FR" sz="3200" dirty="0" err="1">
                <a:latin typeface="Century" panose="02040604050505020304" pitchFamily="18" charset="0"/>
              </a:rPr>
              <a:t>Each</a:t>
            </a:r>
            <a:r>
              <a:rPr lang="fr-FR" sz="3200" dirty="0">
                <a:latin typeface="Century" panose="02040604050505020304" pitchFamily="18" charset="0"/>
              </a:rPr>
              <a:t> </a:t>
            </a:r>
            <a:r>
              <a:rPr lang="fr-FR" sz="3200" dirty="0" err="1">
                <a:latin typeface="Century" panose="02040604050505020304" pitchFamily="18" charset="0"/>
              </a:rPr>
              <a:t>element</a:t>
            </a:r>
            <a:r>
              <a:rPr lang="fr-FR" sz="3200" dirty="0">
                <a:latin typeface="Century" panose="02040604050505020304" pitchFamily="18" charset="0"/>
              </a:rPr>
              <a:t> must </a:t>
            </a:r>
            <a:r>
              <a:rPr lang="fr-FR" sz="3200" dirty="0" err="1">
                <a:latin typeface="Century" panose="02040604050505020304" pitchFamily="18" charset="0"/>
              </a:rPr>
              <a:t>be</a:t>
            </a:r>
            <a:r>
              <a:rPr lang="fr-FR" sz="3200" dirty="0">
                <a:latin typeface="Century" panose="02040604050505020304" pitchFamily="18" charset="0"/>
              </a:rPr>
              <a:t> </a:t>
            </a:r>
            <a:r>
              <a:rPr lang="fr-FR" sz="3200" dirty="0" err="1">
                <a:latin typeface="Century" panose="02040604050505020304" pitchFamily="18" charset="0"/>
              </a:rPr>
              <a:t>clearly</a:t>
            </a:r>
            <a:r>
              <a:rPr lang="fr-FR" sz="3200" dirty="0">
                <a:latin typeface="Century" panose="02040604050505020304" pitchFamily="18" charset="0"/>
              </a:rPr>
              <a:t> </a:t>
            </a:r>
            <a:r>
              <a:rPr lang="fr-FR" sz="3200" dirty="0" err="1">
                <a:latin typeface="Century" panose="02040604050505020304" pitchFamily="18" charset="0"/>
              </a:rPr>
              <a:t>separated</a:t>
            </a:r>
            <a:endParaRPr lang="fr-FR" sz="3200" dirty="0">
              <a:latin typeface="Century" panose="02040604050505020304" pitchFamily="18" charset="0"/>
            </a:endParaRPr>
          </a:p>
        </p:txBody>
      </p:sp>
      <p:sp>
        <p:nvSpPr>
          <p:cNvPr id="4" name="Rectangle 3"/>
          <p:cNvSpPr/>
          <p:nvPr/>
        </p:nvSpPr>
        <p:spPr>
          <a:xfrm>
            <a:off x="80683" y="1967355"/>
            <a:ext cx="12030634" cy="1569660"/>
          </a:xfrm>
          <a:prstGeom prst="rect">
            <a:avLst/>
          </a:prstGeom>
        </p:spPr>
        <p:txBody>
          <a:bodyPr wrap="square">
            <a:spAutoFit/>
          </a:bodyPr>
          <a:lstStyle/>
          <a:p>
            <a:pPr marL="457200" indent="-457200" algn="just">
              <a:lnSpc>
                <a:spcPct val="150000"/>
              </a:lnSpc>
              <a:buFont typeface="Wingdings" panose="05000000000000000000" pitchFamily="2" charset="2"/>
              <a:buChar char="Ø"/>
            </a:pPr>
            <a:r>
              <a:rPr lang="fr-FR" sz="3200" dirty="0">
                <a:latin typeface="Century" panose="02040604050505020304" pitchFamily="18" charset="0"/>
              </a:rPr>
              <a:t>The </a:t>
            </a:r>
            <a:r>
              <a:rPr lang="fr-FR" sz="3200" dirty="0" err="1">
                <a:latin typeface="Century" panose="02040604050505020304" pitchFamily="18" charset="0"/>
              </a:rPr>
              <a:t>formatting</a:t>
            </a:r>
            <a:r>
              <a:rPr lang="fr-FR" sz="3200" dirty="0">
                <a:latin typeface="Century" panose="02040604050505020304" pitchFamily="18" charset="0"/>
              </a:rPr>
              <a:t> and </a:t>
            </a:r>
            <a:r>
              <a:rPr lang="fr-FR" sz="3200" dirty="0" err="1">
                <a:latin typeface="Century" panose="02040604050505020304" pitchFamily="18" charset="0"/>
              </a:rPr>
              <a:t>punctuation</a:t>
            </a:r>
            <a:r>
              <a:rPr lang="fr-FR" sz="3200" dirty="0">
                <a:latin typeface="Century" panose="02040604050505020304" pitchFamily="18" charset="0"/>
              </a:rPr>
              <a:t> </a:t>
            </a:r>
            <a:r>
              <a:rPr lang="fr-FR" sz="3200" dirty="0" err="1">
                <a:latin typeface="Century" panose="02040604050505020304" pitchFamily="18" charset="0"/>
              </a:rPr>
              <a:t>may</a:t>
            </a:r>
            <a:r>
              <a:rPr lang="fr-FR" sz="3200" dirty="0">
                <a:latin typeface="Century" panose="02040604050505020304" pitchFamily="18" charset="0"/>
              </a:rPr>
              <a:t> </a:t>
            </a:r>
            <a:r>
              <a:rPr lang="fr-FR" sz="3200" dirty="0" err="1">
                <a:latin typeface="Century" panose="02040604050505020304" pitchFamily="18" charset="0"/>
              </a:rPr>
              <a:t>vary</a:t>
            </a:r>
            <a:r>
              <a:rPr lang="fr-FR" sz="3200" dirty="0">
                <a:latin typeface="Century" panose="02040604050505020304" pitchFamily="18" charset="0"/>
              </a:rPr>
              <a:t>, but the </a:t>
            </a:r>
            <a:r>
              <a:rPr lang="fr-FR" sz="3200" dirty="0" err="1">
                <a:latin typeface="Century" panose="02040604050505020304" pitchFamily="18" charset="0"/>
              </a:rPr>
              <a:t>overall</a:t>
            </a:r>
            <a:r>
              <a:rPr lang="fr-FR" sz="3200" dirty="0">
                <a:latin typeface="Century" panose="02040604050505020304" pitchFamily="18" charset="0"/>
              </a:rPr>
              <a:t> </a:t>
            </a:r>
            <a:r>
              <a:rPr lang="fr-FR" sz="3200" dirty="0" err="1">
                <a:latin typeface="Century" panose="02040604050505020304" pitchFamily="18" charset="0"/>
              </a:rPr>
              <a:t>presentation</a:t>
            </a:r>
            <a:r>
              <a:rPr lang="fr-FR" sz="3200" dirty="0">
                <a:latin typeface="Century" panose="02040604050505020304" pitchFamily="18" charset="0"/>
              </a:rPr>
              <a:t> must </a:t>
            </a:r>
            <a:r>
              <a:rPr lang="fr-FR" sz="3200" dirty="0" err="1">
                <a:latin typeface="Century" panose="02040604050505020304" pitchFamily="18" charset="0"/>
              </a:rPr>
              <a:t>remain</a:t>
            </a:r>
            <a:r>
              <a:rPr lang="fr-FR" sz="3200" dirty="0">
                <a:latin typeface="Century" panose="02040604050505020304" pitchFamily="18" charset="0"/>
              </a:rPr>
              <a:t> consistent, </a:t>
            </a:r>
            <a:r>
              <a:rPr lang="fr-FR" sz="3200" dirty="0" err="1">
                <a:latin typeface="Century" panose="02040604050505020304" pitchFamily="18" charset="0"/>
              </a:rPr>
              <a:t>accurate</a:t>
            </a:r>
            <a:r>
              <a:rPr lang="fr-FR" sz="3200" dirty="0">
                <a:latin typeface="Century" panose="02040604050505020304" pitchFamily="18" charset="0"/>
              </a:rPr>
              <a:t>, and </a:t>
            </a:r>
            <a:r>
              <a:rPr lang="fr-FR" sz="3200" dirty="0" err="1">
                <a:latin typeface="Century" panose="02040604050505020304" pitchFamily="18" charset="0"/>
              </a:rPr>
              <a:t>clear</a:t>
            </a:r>
            <a:r>
              <a:rPr lang="fr-FR" dirty="0"/>
              <a:t>.</a:t>
            </a:r>
          </a:p>
        </p:txBody>
      </p:sp>
      <p:sp>
        <p:nvSpPr>
          <p:cNvPr id="5" name="Rectangle 4"/>
          <p:cNvSpPr/>
          <p:nvPr/>
        </p:nvSpPr>
        <p:spPr>
          <a:xfrm>
            <a:off x="23139" y="4880847"/>
            <a:ext cx="12084422" cy="1473417"/>
          </a:xfrm>
          <a:prstGeom prst="rect">
            <a:avLst/>
          </a:prstGeom>
        </p:spPr>
        <p:txBody>
          <a:bodyPr wrap="square">
            <a:spAutoFit/>
          </a:bodyPr>
          <a:lstStyle/>
          <a:p>
            <a:pPr marL="285750" indent="-285750" algn="just">
              <a:lnSpc>
                <a:spcPct val="150000"/>
              </a:lnSpc>
              <a:buFont typeface="Wingdings" panose="05000000000000000000" pitchFamily="2" charset="2"/>
              <a:buChar char="Ø"/>
            </a:pPr>
            <a:r>
              <a:rPr lang="fr-FR" sz="3200" dirty="0">
                <a:latin typeface="Century" panose="02040604050505020304" pitchFamily="18" charset="0"/>
              </a:rPr>
              <a:t>The </a:t>
            </a:r>
            <a:r>
              <a:rPr lang="fr-FR" sz="3200" dirty="0" err="1">
                <a:latin typeface="Century" panose="02040604050505020304" pitchFamily="18" charset="0"/>
              </a:rPr>
              <a:t>presentation</a:t>
            </a:r>
            <a:r>
              <a:rPr lang="fr-FR" sz="3200" dirty="0">
                <a:latin typeface="Century" panose="02040604050505020304" pitchFamily="18" charset="0"/>
              </a:rPr>
              <a:t> of the </a:t>
            </a:r>
            <a:r>
              <a:rPr lang="fr-FR" sz="3200" dirty="0" err="1">
                <a:latin typeface="Century" panose="02040604050505020304" pitchFamily="18" charset="0"/>
              </a:rPr>
              <a:t>bibliography</a:t>
            </a:r>
            <a:r>
              <a:rPr lang="fr-FR" sz="3200" dirty="0">
                <a:latin typeface="Century" panose="02040604050505020304" pitchFamily="18" charset="0"/>
              </a:rPr>
              <a:t> must </a:t>
            </a:r>
            <a:r>
              <a:rPr lang="fr-FR" sz="3200" dirty="0" err="1">
                <a:latin typeface="Century" panose="02040604050505020304" pitchFamily="18" charset="0"/>
              </a:rPr>
              <a:t>be</a:t>
            </a:r>
            <a:r>
              <a:rPr lang="fr-FR" sz="3200" dirty="0">
                <a:latin typeface="Century" panose="02040604050505020304" pitchFamily="18" charset="0"/>
              </a:rPr>
              <a:t> consistent </a:t>
            </a:r>
            <a:r>
              <a:rPr lang="fr-FR" sz="3200" dirty="0" err="1">
                <a:latin typeface="Century" panose="02040604050505020304" pitchFamily="18" charset="0"/>
              </a:rPr>
              <a:t>according</a:t>
            </a:r>
            <a:r>
              <a:rPr lang="fr-FR" sz="3200" dirty="0">
                <a:latin typeface="Century" panose="02040604050505020304" pitchFamily="18" charset="0"/>
              </a:rPr>
              <a:t> to the </a:t>
            </a:r>
            <a:r>
              <a:rPr lang="fr-FR" sz="3200" dirty="0" err="1">
                <a:latin typeface="Century" panose="02040604050505020304" pitchFamily="18" charset="0"/>
              </a:rPr>
              <a:t>chosen</a:t>
            </a:r>
            <a:r>
              <a:rPr lang="fr-FR" sz="3200" dirty="0">
                <a:latin typeface="Century" panose="02040604050505020304" pitchFamily="18" charset="0"/>
              </a:rPr>
              <a:t> style (font size, </a:t>
            </a:r>
            <a:r>
              <a:rPr lang="fr-FR" sz="3200" dirty="0" err="1">
                <a:latin typeface="Century" panose="02040604050505020304" pitchFamily="18" charset="0"/>
              </a:rPr>
              <a:t>typeface</a:t>
            </a:r>
            <a:r>
              <a:rPr lang="fr-FR" sz="3200" dirty="0">
                <a:latin typeface="Century" panose="02040604050505020304" pitchFamily="18" charset="0"/>
              </a:rPr>
              <a:t>, etc.).</a:t>
            </a:r>
          </a:p>
        </p:txBody>
      </p:sp>
      <p:sp>
        <p:nvSpPr>
          <p:cNvPr id="6" name="Espace réservé du numéro de diapositive 5"/>
          <p:cNvSpPr>
            <a:spLocks noGrp="1"/>
          </p:cNvSpPr>
          <p:nvPr>
            <p:ph type="sldNum" sz="quarter" idx="12"/>
          </p:nvPr>
        </p:nvSpPr>
        <p:spPr/>
        <p:txBody>
          <a:bodyPr/>
          <a:lstStyle/>
          <a:p>
            <a:fld id="{A37454DC-347B-4F69-A82E-4C2FC3B150EE}" type="slidenum">
              <a:rPr lang="fr-FR" smtClean="0"/>
              <a:t>33</a:t>
            </a:fld>
            <a:endParaRPr lang="fr-FR"/>
          </a:p>
        </p:txBody>
      </p:sp>
    </p:spTree>
    <p:extLst>
      <p:ext uri="{BB962C8B-B14F-4D97-AF65-F5344CB8AC3E}">
        <p14:creationId xmlns:p14="http://schemas.microsoft.com/office/powerpoint/2010/main" val="14918380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3434" y="210689"/>
            <a:ext cx="11918577" cy="2308324"/>
          </a:xfrm>
          <a:prstGeom prst="rect">
            <a:avLst/>
          </a:prstGeom>
        </p:spPr>
        <p:txBody>
          <a:bodyPr wrap="square">
            <a:spAutoFit/>
          </a:bodyPr>
          <a:lstStyle/>
          <a:p>
            <a:pPr marL="285750" indent="-285750" algn="just">
              <a:lnSpc>
                <a:spcPct val="150000"/>
              </a:lnSpc>
              <a:buFont typeface="Wingdings" panose="05000000000000000000" pitchFamily="2" charset="2"/>
              <a:buChar char="Ø"/>
            </a:pPr>
            <a:r>
              <a:rPr lang="fr-FR" sz="3200" dirty="0">
                <a:latin typeface="Century" panose="02040604050505020304" pitchFamily="18" charset="0"/>
              </a:rPr>
              <a:t>The </a:t>
            </a:r>
            <a:r>
              <a:rPr lang="fr-FR" sz="3200" dirty="0" err="1">
                <a:latin typeface="Century" panose="02040604050505020304" pitchFamily="18" charset="0"/>
              </a:rPr>
              <a:t>bibliography</a:t>
            </a:r>
            <a:r>
              <a:rPr lang="fr-FR" sz="3200" dirty="0">
                <a:latin typeface="Century" panose="02040604050505020304" pitchFamily="18" charset="0"/>
              </a:rPr>
              <a:t> </a:t>
            </a:r>
            <a:r>
              <a:rPr lang="fr-FR" sz="3200" dirty="0" err="1">
                <a:latin typeface="Century" panose="02040604050505020304" pitchFamily="18" charset="0"/>
              </a:rPr>
              <a:t>is</a:t>
            </a:r>
            <a:r>
              <a:rPr lang="fr-FR" sz="3200" dirty="0">
                <a:latin typeface="Century" panose="02040604050505020304" pitchFamily="18" charset="0"/>
              </a:rPr>
              <a:t> </a:t>
            </a:r>
            <a:r>
              <a:rPr lang="fr-FR" sz="3200" dirty="0" err="1">
                <a:latin typeface="Century" panose="02040604050505020304" pitchFamily="18" charset="0"/>
              </a:rPr>
              <a:t>presented</a:t>
            </a:r>
            <a:r>
              <a:rPr lang="fr-FR" sz="3200" dirty="0">
                <a:latin typeface="Century" panose="02040604050505020304" pitchFamily="18" charset="0"/>
              </a:rPr>
              <a:t> in </a:t>
            </a:r>
            <a:r>
              <a:rPr lang="fr-FR" sz="3200" b="1" dirty="0" err="1">
                <a:solidFill>
                  <a:srgbClr val="FF0000"/>
                </a:solidFill>
                <a:latin typeface="Century" panose="02040604050505020304" pitchFamily="18" charset="0"/>
              </a:rPr>
              <a:t>alphabetical</a:t>
            </a:r>
            <a:r>
              <a:rPr lang="fr-FR" sz="3200" b="1" dirty="0">
                <a:solidFill>
                  <a:srgbClr val="FF0000"/>
                </a:solidFill>
                <a:latin typeface="Century" panose="02040604050505020304" pitchFamily="18" charset="0"/>
              </a:rPr>
              <a:t> </a:t>
            </a:r>
            <a:r>
              <a:rPr lang="fr-FR" sz="3200" b="1" dirty="0" err="1">
                <a:solidFill>
                  <a:srgbClr val="FF0000"/>
                </a:solidFill>
                <a:latin typeface="Century" panose="02040604050505020304" pitchFamily="18" charset="0"/>
              </a:rPr>
              <a:t>order</a:t>
            </a:r>
            <a:r>
              <a:rPr lang="fr-FR" sz="3200" b="1" dirty="0">
                <a:solidFill>
                  <a:srgbClr val="FF0000"/>
                </a:solidFill>
                <a:latin typeface="Century" panose="02040604050505020304" pitchFamily="18" charset="0"/>
              </a:rPr>
              <a:t> </a:t>
            </a:r>
            <a:r>
              <a:rPr lang="fr-FR" sz="3200" dirty="0">
                <a:latin typeface="Century" panose="02040604050505020304" pitchFamily="18" charset="0"/>
              </a:rPr>
              <a:t>of the authors' </a:t>
            </a:r>
            <a:r>
              <a:rPr lang="fr-FR" sz="3200" dirty="0" err="1">
                <a:latin typeface="Century" panose="02040604050505020304" pitchFamily="18" charset="0"/>
              </a:rPr>
              <a:t>names</a:t>
            </a:r>
            <a:r>
              <a:rPr lang="fr-FR" sz="3200" dirty="0">
                <a:latin typeface="Century" panose="02040604050505020304" pitchFamily="18" charset="0"/>
              </a:rPr>
              <a:t>, </a:t>
            </a:r>
            <a:r>
              <a:rPr lang="fr-FR" sz="3200" dirty="0" err="1">
                <a:latin typeface="Century" panose="02040604050505020304" pitchFamily="18" charset="0"/>
              </a:rPr>
              <a:t>then</a:t>
            </a:r>
            <a:r>
              <a:rPr lang="fr-FR" sz="3200" dirty="0">
                <a:latin typeface="Century" panose="02040604050505020304" pitchFamily="18" charset="0"/>
              </a:rPr>
              <a:t> by date, or by </a:t>
            </a:r>
            <a:r>
              <a:rPr lang="fr-FR" sz="3200" dirty="0" err="1">
                <a:latin typeface="Century" panose="02040604050505020304" pitchFamily="18" charset="0"/>
              </a:rPr>
              <a:t>order</a:t>
            </a:r>
            <a:r>
              <a:rPr lang="fr-FR" sz="3200" dirty="0">
                <a:latin typeface="Century" panose="02040604050505020304" pitchFamily="18" charset="0"/>
              </a:rPr>
              <a:t> of citation (in </a:t>
            </a:r>
            <a:r>
              <a:rPr lang="fr-FR" sz="3200" dirty="0" err="1">
                <a:latin typeface="Century" panose="02040604050505020304" pitchFamily="18" charset="0"/>
              </a:rPr>
              <a:t>which</a:t>
            </a:r>
            <a:r>
              <a:rPr lang="fr-FR" sz="3200" dirty="0">
                <a:latin typeface="Century" panose="02040604050505020304" pitchFamily="18" charset="0"/>
              </a:rPr>
              <a:t> case </a:t>
            </a:r>
            <a:r>
              <a:rPr lang="fr-FR" sz="3200" dirty="0" err="1">
                <a:latin typeface="Century" panose="02040604050505020304" pitchFamily="18" charset="0"/>
              </a:rPr>
              <a:t>it</a:t>
            </a:r>
            <a:r>
              <a:rPr lang="fr-FR" sz="3200" dirty="0">
                <a:latin typeface="Century" panose="02040604050505020304" pitchFamily="18" charset="0"/>
              </a:rPr>
              <a:t> </a:t>
            </a:r>
            <a:r>
              <a:rPr lang="fr-FR" sz="3200" dirty="0" err="1">
                <a:latin typeface="Century" panose="02040604050505020304" pitchFamily="18" charset="0"/>
              </a:rPr>
              <a:t>is</a:t>
            </a:r>
            <a:r>
              <a:rPr lang="fr-FR" sz="3200" dirty="0">
                <a:latin typeface="Century" panose="02040604050505020304" pitchFamily="18" charset="0"/>
              </a:rPr>
              <a:t> </a:t>
            </a:r>
            <a:r>
              <a:rPr lang="fr-FR" sz="3200" dirty="0" err="1">
                <a:latin typeface="Century" panose="02040604050505020304" pitchFamily="18" charset="0"/>
              </a:rPr>
              <a:t>numbered</a:t>
            </a:r>
            <a:r>
              <a:rPr lang="fr-FR" sz="3200" dirty="0">
                <a:latin typeface="Century" panose="02040604050505020304" pitchFamily="18" charset="0"/>
              </a:rPr>
              <a:t>).</a:t>
            </a:r>
          </a:p>
        </p:txBody>
      </p:sp>
      <p:sp>
        <p:nvSpPr>
          <p:cNvPr id="3" name="Rectangle 2"/>
          <p:cNvSpPr/>
          <p:nvPr/>
        </p:nvSpPr>
        <p:spPr>
          <a:xfrm>
            <a:off x="156883" y="2953888"/>
            <a:ext cx="11914094" cy="2308324"/>
          </a:xfrm>
          <a:prstGeom prst="rect">
            <a:avLst/>
          </a:prstGeom>
        </p:spPr>
        <p:txBody>
          <a:bodyPr wrap="square">
            <a:spAutoFit/>
          </a:bodyPr>
          <a:lstStyle/>
          <a:p>
            <a:pPr marL="285750" indent="-285750" algn="just">
              <a:lnSpc>
                <a:spcPct val="150000"/>
              </a:lnSpc>
              <a:buFont typeface="Wingdings" panose="05000000000000000000" pitchFamily="2" charset="2"/>
              <a:buChar char="Ø"/>
            </a:pPr>
            <a:r>
              <a:rPr lang="fr-FR" sz="3200" dirty="0">
                <a:latin typeface="Century" panose="02040604050505020304" pitchFamily="18" charset="0"/>
              </a:rPr>
              <a:t>It </a:t>
            </a:r>
            <a:r>
              <a:rPr lang="fr-FR" sz="3200" dirty="0" err="1">
                <a:latin typeface="Century" panose="02040604050505020304" pitchFamily="18" charset="0"/>
              </a:rPr>
              <a:t>should</a:t>
            </a:r>
            <a:r>
              <a:rPr lang="fr-FR" sz="3200" dirty="0">
                <a:latin typeface="Century" panose="02040604050505020304" pitchFamily="18" charset="0"/>
              </a:rPr>
              <a:t> </a:t>
            </a:r>
            <a:r>
              <a:rPr lang="fr-FR" sz="3200" dirty="0" err="1">
                <a:latin typeface="Century" panose="02040604050505020304" pitchFamily="18" charset="0"/>
              </a:rPr>
              <a:t>avoid</a:t>
            </a:r>
            <a:r>
              <a:rPr lang="fr-FR" sz="3200" dirty="0">
                <a:latin typeface="Century" panose="02040604050505020304" pitchFamily="18" charset="0"/>
              </a:rPr>
              <a:t> </a:t>
            </a:r>
            <a:r>
              <a:rPr lang="fr-FR" sz="3200" b="1" dirty="0" err="1">
                <a:solidFill>
                  <a:srgbClr val="FF0000"/>
                </a:solidFill>
                <a:latin typeface="Century" panose="02040604050505020304" pitchFamily="18" charset="0"/>
              </a:rPr>
              <a:t>referencing</a:t>
            </a:r>
            <a:r>
              <a:rPr lang="fr-FR" sz="3200" b="1" dirty="0">
                <a:solidFill>
                  <a:srgbClr val="FF0000"/>
                </a:solidFill>
                <a:latin typeface="Century" panose="02040604050505020304" pitchFamily="18" charset="0"/>
              </a:rPr>
              <a:t> </a:t>
            </a:r>
            <a:r>
              <a:rPr lang="fr-FR" sz="3200" b="1" dirty="0" err="1">
                <a:solidFill>
                  <a:srgbClr val="FF0000"/>
                </a:solidFill>
                <a:latin typeface="Century" panose="02040604050505020304" pitchFamily="18" charset="0"/>
              </a:rPr>
              <a:t>unpublished</a:t>
            </a:r>
            <a:r>
              <a:rPr lang="fr-FR" sz="3200" b="1" dirty="0">
                <a:solidFill>
                  <a:srgbClr val="FF0000"/>
                </a:solidFill>
                <a:latin typeface="Century" panose="02040604050505020304" pitchFamily="18" charset="0"/>
              </a:rPr>
              <a:t> </a:t>
            </a:r>
            <a:r>
              <a:rPr lang="fr-FR" sz="3200" dirty="0">
                <a:latin typeface="Century" panose="02040604050505020304" pitchFamily="18" charset="0"/>
              </a:rPr>
              <a:t>or </a:t>
            </a:r>
            <a:r>
              <a:rPr lang="fr-FR" sz="3200" dirty="0" err="1">
                <a:latin typeface="Century" panose="02040604050505020304" pitchFamily="18" charset="0"/>
              </a:rPr>
              <a:t>unreliable</a:t>
            </a:r>
            <a:r>
              <a:rPr lang="fr-FR" sz="3200" dirty="0">
                <a:latin typeface="Century" panose="02040604050505020304" pitchFamily="18" charset="0"/>
              </a:rPr>
              <a:t> documents </a:t>
            </a:r>
            <a:r>
              <a:rPr lang="fr-FR" sz="3200" dirty="0" err="1">
                <a:latin typeface="Century" panose="02040604050505020304" pitchFamily="18" charset="0"/>
              </a:rPr>
              <a:t>such</a:t>
            </a:r>
            <a:r>
              <a:rPr lang="fr-FR" sz="3200" dirty="0">
                <a:latin typeface="Century" panose="02040604050505020304" pitchFamily="18" charset="0"/>
              </a:rPr>
              <a:t> as “articles </a:t>
            </a:r>
            <a:r>
              <a:rPr lang="fr-FR" sz="3200" dirty="0" err="1">
                <a:latin typeface="Century" panose="02040604050505020304" pitchFamily="18" charset="0"/>
              </a:rPr>
              <a:t>submitted</a:t>
            </a:r>
            <a:r>
              <a:rPr lang="fr-FR" sz="3200" dirty="0">
                <a:latin typeface="Century" panose="02040604050505020304" pitchFamily="18" charset="0"/>
              </a:rPr>
              <a:t> for publication,” </a:t>
            </a:r>
            <a:r>
              <a:rPr lang="fr-FR" sz="3200" dirty="0" err="1">
                <a:latin typeface="Century" panose="02040604050505020304" pitchFamily="18" charset="0"/>
              </a:rPr>
              <a:t>conference</a:t>
            </a:r>
            <a:r>
              <a:rPr lang="fr-FR" sz="3200" dirty="0">
                <a:latin typeface="Century" panose="02040604050505020304" pitchFamily="18" charset="0"/>
              </a:rPr>
              <a:t> abstracts, or oral communications.</a:t>
            </a:r>
          </a:p>
        </p:txBody>
      </p:sp>
      <p:sp>
        <p:nvSpPr>
          <p:cNvPr id="4" name="Espace réservé du numéro de diapositive 3"/>
          <p:cNvSpPr>
            <a:spLocks noGrp="1"/>
          </p:cNvSpPr>
          <p:nvPr>
            <p:ph type="sldNum" sz="quarter" idx="12"/>
          </p:nvPr>
        </p:nvSpPr>
        <p:spPr/>
        <p:txBody>
          <a:bodyPr/>
          <a:lstStyle/>
          <a:p>
            <a:fld id="{A37454DC-347B-4F69-A82E-4C2FC3B150EE}" type="slidenum">
              <a:rPr lang="fr-FR" smtClean="0"/>
              <a:t>34</a:t>
            </a:fld>
            <a:endParaRPr lang="fr-FR"/>
          </a:p>
        </p:txBody>
      </p:sp>
    </p:spTree>
    <p:extLst>
      <p:ext uri="{BB962C8B-B14F-4D97-AF65-F5344CB8AC3E}">
        <p14:creationId xmlns:p14="http://schemas.microsoft.com/office/powerpoint/2010/main" val="187089975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788" y="111170"/>
            <a:ext cx="5376793" cy="584775"/>
          </a:xfrm>
          <a:prstGeom prst="rect">
            <a:avLst/>
          </a:prstGeom>
        </p:spPr>
        <p:txBody>
          <a:bodyPr wrap="none">
            <a:spAutoFit/>
          </a:bodyPr>
          <a:lstStyle/>
          <a:p>
            <a:r>
              <a:rPr lang="fr-FR" sz="3200" b="1" dirty="0" smtClean="0">
                <a:solidFill>
                  <a:srgbClr val="00B0F0"/>
                </a:solidFill>
                <a:latin typeface="Century" panose="02040604050505020304" pitchFamily="18" charset="0"/>
              </a:rPr>
              <a:t>The </a:t>
            </a:r>
            <a:r>
              <a:rPr lang="fr-FR" sz="3200" b="1" dirty="0">
                <a:solidFill>
                  <a:srgbClr val="00B0F0"/>
                </a:solidFill>
                <a:latin typeface="Century" panose="02040604050505020304" pitchFamily="18" charset="0"/>
              </a:rPr>
              <a:t>bibliographic </a:t>
            </a:r>
            <a:r>
              <a:rPr lang="fr-FR" sz="3200" b="1" dirty="0" smtClean="0">
                <a:solidFill>
                  <a:srgbClr val="00B0F0"/>
                </a:solidFill>
                <a:latin typeface="Century" panose="02040604050505020304" pitchFamily="18" charset="0"/>
              </a:rPr>
              <a:t>reference</a:t>
            </a:r>
            <a:endParaRPr lang="fr-FR" sz="3200" b="1" dirty="0">
              <a:solidFill>
                <a:srgbClr val="00B0F0"/>
              </a:solidFill>
              <a:latin typeface="Century" panose="02040604050505020304" pitchFamily="18" charset="0"/>
            </a:endParaRPr>
          </a:p>
        </p:txBody>
      </p:sp>
      <p:sp>
        <p:nvSpPr>
          <p:cNvPr id="3" name="Rectangle 2"/>
          <p:cNvSpPr/>
          <p:nvPr/>
        </p:nvSpPr>
        <p:spPr>
          <a:xfrm>
            <a:off x="94129" y="1111641"/>
            <a:ext cx="11994777" cy="2308324"/>
          </a:xfrm>
          <a:prstGeom prst="rect">
            <a:avLst/>
          </a:prstGeom>
        </p:spPr>
        <p:txBody>
          <a:bodyPr wrap="square">
            <a:spAutoFit/>
          </a:bodyPr>
          <a:lstStyle/>
          <a:p>
            <a:pPr marL="457200" indent="-457200" algn="just">
              <a:lnSpc>
                <a:spcPct val="150000"/>
              </a:lnSpc>
              <a:buFont typeface="Wingdings" panose="05000000000000000000" pitchFamily="2" charset="2"/>
              <a:buChar char="Ø"/>
            </a:pPr>
            <a:r>
              <a:rPr lang="fr-FR" sz="3200" dirty="0" smtClean="0">
                <a:latin typeface="Century" panose="02040604050505020304" pitchFamily="18" charset="0"/>
              </a:rPr>
              <a:t>Varies </a:t>
            </a:r>
            <a:r>
              <a:rPr lang="fr-FR" sz="3200" dirty="0" err="1">
                <a:latin typeface="Century" panose="02040604050505020304" pitchFamily="18" charset="0"/>
              </a:rPr>
              <a:t>depending</a:t>
            </a:r>
            <a:r>
              <a:rPr lang="fr-FR" sz="3200" dirty="0">
                <a:latin typeface="Century" panose="02040604050505020304" pitchFamily="18" charset="0"/>
              </a:rPr>
              <a:t> on </a:t>
            </a:r>
            <a:r>
              <a:rPr lang="fr-FR" sz="3200" b="1" dirty="0">
                <a:solidFill>
                  <a:srgbClr val="FF0000"/>
                </a:solidFill>
                <a:latin typeface="Century" panose="02040604050505020304" pitchFamily="18" charset="0"/>
              </a:rPr>
              <a:t>the </a:t>
            </a:r>
            <a:r>
              <a:rPr lang="fr-FR" sz="3200" b="1" dirty="0" smtClean="0">
                <a:solidFill>
                  <a:srgbClr val="FF0000"/>
                </a:solidFill>
                <a:latin typeface="Century" panose="02040604050505020304" pitchFamily="18" charset="0"/>
              </a:rPr>
              <a:t>type </a:t>
            </a:r>
            <a:r>
              <a:rPr lang="fr-FR" sz="3200" dirty="0" smtClean="0">
                <a:latin typeface="Century" panose="02040604050505020304" pitchFamily="18" charset="0"/>
              </a:rPr>
              <a:t>(book</a:t>
            </a:r>
            <a:r>
              <a:rPr lang="fr-FR" sz="3200" dirty="0">
                <a:latin typeface="Century" panose="02040604050505020304" pitchFamily="18" charset="0"/>
              </a:rPr>
              <a:t>, </a:t>
            </a:r>
            <a:r>
              <a:rPr lang="fr-FR" sz="3200" dirty="0" err="1">
                <a:latin typeface="Century" panose="02040604050505020304" pitchFamily="18" charset="0"/>
              </a:rPr>
              <a:t>thesis</a:t>
            </a:r>
            <a:r>
              <a:rPr lang="fr-FR" sz="3200" dirty="0">
                <a:latin typeface="Century" panose="02040604050505020304" pitchFamily="18" charset="0"/>
              </a:rPr>
              <a:t>, article, </a:t>
            </a:r>
            <a:r>
              <a:rPr lang="fr-FR" sz="3200" dirty="0" err="1">
                <a:latin typeface="Century" panose="02040604050505020304" pitchFamily="18" charset="0"/>
              </a:rPr>
              <a:t>conference</a:t>
            </a:r>
            <a:r>
              <a:rPr lang="fr-FR" sz="3200" dirty="0">
                <a:latin typeface="Century" panose="02040604050505020304" pitchFamily="18" charset="0"/>
              </a:rPr>
              <a:t> </a:t>
            </a:r>
            <a:r>
              <a:rPr lang="fr-FR" sz="3200" dirty="0" err="1">
                <a:latin typeface="Century" panose="02040604050505020304" pitchFamily="18" charset="0"/>
              </a:rPr>
              <a:t>paper</a:t>
            </a:r>
            <a:r>
              <a:rPr lang="fr-FR" sz="3200" dirty="0">
                <a:latin typeface="Century" panose="02040604050505020304" pitchFamily="18" charset="0"/>
              </a:rPr>
              <a:t>, etc.) </a:t>
            </a:r>
            <a:r>
              <a:rPr lang="fr-FR" sz="3200" dirty="0" smtClean="0">
                <a:latin typeface="Century" panose="02040604050505020304" pitchFamily="18" charset="0"/>
              </a:rPr>
              <a:t>and </a:t>
            </a:r>
            <a:r>
              <a:rPr lang="fr-FR" sz="3200" b="1" dirty="0">
                <a:solidFill>
                  <a:srgbClr val="FF0000"/>
                </a:solidFill>
                <a:latin typeface="Century" panose="02040604050505020304" pitchFamily="18" charset="0"/>
              </a:rPr>
              <a:t>the</a:t>
            </a:r>
            <a:r>
              <a:rPr lang="fr-FR" sz="3200" dirty="0">
                <a:solidFill>
                  <a:srgbClr val="FF0000"/>
                </a:solidFill>
                <a:latin typeface="Century" panose="02040604050505020304" pitchFamily="18" charset="0"/>
              </a:rPr>
              <a:t> </a:t>
            </a:r>
            <a:r>
              <a:rPr lang="fr-FR" sz="3200" b="1" dirty="0" smtClean="0">
                <a:solidFill>
                  <a:srgbClr val="FF0000"/>
                </a:solidFill>
                <a:latin typeface="Century" panose="02040604050505020304" pitchFamily="18" charset="0"/>
              </a:rPr>
              <a:t>support</a:t>
            </a:r>
            <a:r>
              <a:rPr lang="fr-FR" sz="3200" dirty="0" smtClean="0">
                <a:solidFill>
                  <a:srgbClr val="FF0000"/>
                </a:solidFill>
                <a:latin typeface="Century" panose="02040604050505020304" pitchFamily="18" charset="0"/>
              </a:rPr>
              <a:t> </a:t>
            </a:r>
            <a:r>
              <a:rPr lang="fr-FR" sz="3200" dirty="0">
                <a:latin typeface="Century" panose="02040604050505020304" pitchFamily="18" charset="0"/>
              </a:rPr>
              <a:t>(</a:t>
            </a:r>
            <a:r>
              <a:rPr lang="fr-FR" sz="3200" dirty="0" err="1">
                <a:latin typeface="Century" panose="02040604050505020304" pitchFamily="18" charset="0"/>
              </a:rPr>
              <a:t>print</a:t>
            </a:r>
            <a:r>
              <a:rPr lang="fr-FR" sz="3200" dirty="0">
                <a:latin typeface="Century" panose="02040604050505020304" pitchFamily="18" charset="0"/>
              </a:rPr>
              <a:t>, online, CD-ROM, etc.) </a:t>
            </a:r>
            <a:r>
              <a:rPr lang="fr-FR" sz="3200" dirty="0" smtClean="0">
                <a:latin typeface="Century" panose="02040604050505020304" pitchFamily="18" charset="0"/>
              </a:rPr>
              <a:t>of </a:t>
            </a:r>
            <a:r>
              <a:rPr lang="fr-FR" sz="3200" dirty="0">
                <a:latin typeface="Century" panose="02040604050505020304" pitchFamily="18" charset="0"/>
              </a:rPr>
              <a:t>the </a:t>
            </a:r>
            <a:r>
              <a:rPr lang="fr-FR" sz="3200" dirty="0" err="1">
                <a:latin typeface="Century" panose="02040604050505020304" pitchFamily="18" charset="0"/>
              </a:rPr>
              <a:t>referenced</a:t>
            </a:r>
            <a:r>
              <a:rPr lang="fr-FR" sz="3200" dirty="0">
                <a:latin typeface="Century" panose="02040604050505020304" pitchFamily="18" charset="0"/>
              </a:rPr>
              <a:t> document</a:t>
            </a:r>
            <a:r>
              <a:rPr lang="fr-FR" sz="3200" dirty="0" smtClean="0">
                <a:latin typeface="Century" panose="02040604050505020304" pitchFamily="18" charset="0"/>
              </a:rPr>
              <a:t>.</a:t>
            </a:r>
            <a:endParaRPr lang="fr-FR" sz="3200" dirty="0">
              <a:latin typeface="Century" panose="02040604050505020304" pitchFamily="18" charset="0"/>
            </a:endParaRPr>
          </a:p>
        </p:txBody>
      </p:sp>
      <p:sp>
        <p:nvSpPr>
          <p:cNvPr id="4" name="Rectangle 3"/>
          <p:cNvSpPr/>
          <p:nvPr/>
        </p:nvSpPr>
        <p:spPr>
          <a:xfrm>
            <a:off x="53788" y="3626240"/>
            <a:ext cx="12035118" cy="2308324"/>
          </a:xfrm>
          <a:prstGeom prst="rect">
            <a:avLst/>
          </a:prstGeom>
        </p:spPr>
        <p:txBody>
          <a:bodyPr wrap="square">
            <a:spAutoFit/>
          </a:bodyPr>
          <a:lstStyle/>
          <a:p>
            <a:pPr marL="285750" indent="-285750" algn="just">
              <a:lnSpc>
                <a:spcPct val="150000"/>
              </a:lnSpc>
              <a:buFont typeface="Wingdings" panose="05000000000000000000" pitchFamily="2" charset="2"/>
              <a:buChar char="Ø"/>
            </a:pPr>
            <a:r>
              <a:rPr lang="fr-FR" sz="3200" dirty="0" smtClean="0">
                <a:latin typeface="Century" panose="02040604050505020304" pitchFamily="18" charset="0"/>
              </a:rPr>
              <a:t>It </a:t>
            </a:r>
            <a:r>
              <a:rPr lang="fr-FR" sz="3200" dirty="0" err="1">
                <a:latin typeface="Century" panose="02040604050505020304" pitchFamily="18" charset="0"/>
              </a:rPr>
              <a:t>consists</a:t>
            </a:r>
            <a:r>
              <a:rPr lang="fr-FR" sz="3200" dirty="0">
                <a:latin typeface="Century" panose="02040604050505020304" pitchFamily="18" charset="0"/>
              </a:rPr>
              <a:t> of essential </a:t>
            </a:r>
            <a:r>
              <a:rPr lang="fr-FR" sz="3200" dirty="0" err="1" smtClean="0">
                <a:latin typeface="Century" panose="02040604050505020304" pitchFamily="18" charset="0"/>
              </a:rPr>
              <a:t>elements</a:t>
            </a:r>
            <a:r>
              <a:rPr lang="fr-FR" sz="3200" dirty="0" smtClean="0">
                <a:latin typeface="Century" panose="02040604050505020304" pitchFamily="18" charset="0"/>
              </a:rPr>
              <a:t> (</a:t>
            </a:r>
            <a:r>
              <a:rPr lang="fr-FR" sz="3200" dirty="0" err="1" smtClean="0">
                <a:latin typeface="Century" panose="02040604050505020304" pitchFamily="18" charset="0"/>
              </a:rPr>
              <a:t>author</a:t>
            </a:r>
            <a:r>
              <a:rPr lang="fr-FR" sz="3200" dirty="0">
                <a:latin typeface="Century" panose="02040604050505020304" pitchFamily="18" charset="0"/>
              </a:rPr>
              <a:t>, </a:t>
            </a:r>
            <a:r>
              <a:rPr lang="fr-FR" sz="3200" dirty="0" err="1">
                <a:latin typeface="Century" panose="02040604050505020304" pitchFamily="18" charset="0"/>
              </a:rPr>
              <a:t>title</a:t>
            </a:r>
            <a:r>
              <a:rPr lang="fr-FR" sz="3200" dirty="0">
                <a:latin typeface="Century" panose="02040604050505020304" pitchFamily="18" charset="0"/>
              </a:rPr>
              <a:t>, </a:t>
            </a:r>
            <a:r>
              <a:rPr lang="fr-FR" sz="3200" dirty="0" err="1">
                <a:latin typeface="Century" panose="02040604050505020304" pitchFamily="18" charset="0"/>
              </a:rPr>
              <a:t>edition</a:t>
            </a:r>
            <a:r>
              <a:rPr lang="fr-FR" sz="3200" dirty="0">
                <a:latin typeface="Century" panose="02040604050505020304" pitchFamily="18" charset="0"/>
              </a:rPr>
              <a:t>, etc.) </a:t>
            </a:r>
            <a:r>
              <a:rPr lang="fr-FR" sz="3200" dirty="0" err="1" smtClean="0">
                <a:latin typeface="Century" panose="02040604050505020304" pitchFamily="18" charset="0"/>
              </a:rPr>
              <a:t>necessary</a:t>
            </a:r>
            <a:r>
              <a:rPr lang="fr-FR" sz="3200" dirty="0" smtClean="0">
                <a:latin typeface="Century" panose="02040604050505020304" pitchFamily="18" charset="0"/>
              </a:rPr>
              <a:t> </a:t>
            </a:r>
            <a:r>
              <a:rPr lang="fr-FR" sz="3200" dirty="0">
                <a:latin typeface="Century" panose="02040604050505020304" pitchFamily="18" charset="0"/>
              </a:rPr>
              <a:t>for </a:t>
            </a:r>
            <a:r>
              <a:rPr lang="fr-FR" sz="3200" dirty="0" err="1">
                <a:latin typeface="Century" panose="02040604050505020304" pitchFamily="18" charset="0"/>
              </a:rPr>
              <a:t>proper</a:t>
            </a:r>
            <a:r>
              <a:rPr lang="fr-FR" sz="3200" dirty="0">
                <a:latin typeface="Century" panose="02040604050505020304" pitchFamily="18" charset="0"/>
              </a:rPr>
              <a:t> identification. </a:t>
            </a:r>
            <a:r>
              <a:rPr lang="fr-FR" sz="3200" dirty="0" err="1">
                <a:latin typeface="Century" panose="02040604050505020304" pitchFamily="18" charset="0"/>
              </a:rPr>
              <a:t>These</a:t>
            </a:r>
            <a:r>
              <a:rPr lang="fr-FR" sz="3200" dirty="0">
                <a:latin typeface="Century" panose="02040604050505020304" pitchFamily="18" charset="0"/>
              </a:rPr>
              <a:t> </a:t>
            </a:r>
            <a:r>
              <a:rPr lang="fr-FR" sz="3200" dirty="0" err="1">
                <a:latin typeface="Century" panose="02040604050505020304" pitchFamily="18" charset="0"/>
              </a:rPr>
              <a:t>elements</a:t>
            </a:r>
            <a:r>
              <a:rPr lang="fr-FR" sz="3200" dirty="0">
                <a:latin typeface="Century" panose="02040604050505020304" pitchFamily="18" charset="0"/>
              </a:rPr>
              <a:t> must </a:t>
            </a:r>
            <a:r>
              <a:rPr lang="fr-FR" sz="3200" dirty="0" err="1">
                <a:latin typeface="Century" panose="02040604050505020304" pitchFamily="18" charset="0"/>
              </a:rPr>
              <a:t>follow</a:t>
            </a:r>
            <a:r>
              <a:rPr lang="fr-FR" sz="3200" dirty="0">
                <a:latin typeface="Century" panose="02040604050505020304" pitchFamily="18" charset="0"/>
              </a:rPr>
              <a:t> a </a:t>
            </a:r>
            <a:r>
              <a:rPr lang="fr-FR" sz="3200" dirty="0" err="1">
                <a:latin typeface="Century" panose="02040604050505020304" pitchFamily="18" charset="0"/>
              </a:rPr>
              <a:t>specific</a:t>
            </a:r>
            <a:r>
              <a:rPr lang="fr-FR" sz="3200" dirty="0">
                <a:latin typeface="Century" panose="02040604050505020304" pitchFamily="18" charset="0"/>
              </a:rPr>
              <a:t> </a:t>
            </a:r>
            <a:r>
              <a:rPr lang="fr-FR" sz="3200" dirty="0" err="1">
                <a:latin typeface="Century" panose="02040604050505020304" pitchFamily="18" charset="0"/>
              </a:rPr>
              <a:t>order</a:t>
            </a:r>
            <a:r>
              <a:rPr lang="fr-FR" sz="3200" dirty="0" smtClean="0">
                <a:latin typeface="Century" panose="02040604050505020304" pitchFamily="18" charset="0"/>
              </a:rPr>
              <a:t>.</a:t>
            </a:r>
            <a:endParaRPr lang="fr-FR" sz="3200" dirty="0">
              <a:latin typeface="Century" panose="02040604050505020304" pitchFamily="18" charset="0"/>
            </a:endParaRPr>
          </a:p>
        </p:txBody>
      </p:sp>
      <p:sp>
        <p:nvSpPr>
          <p:cNvPr id="5" name="Espace réservé du numéro de diapositive 4"/>
          <p:cNvSpPr>
            <a:spLocks noGrp="1"/>
          </p:cNvSpPr>
          <p:nvPr>
            <p:ph type="sldNum" sz="quarter" idx="12"/>
          </p:nvPr>
        </p:nvSpPr>
        <p:spPr/>
        <p:txBody>
          <a:bodyPr/>
          <a:lstStyle/>
          <a:p>
            <a:fld id="{A37454DC-347B-4F69-A82E-4C2FC3B150EE}" type="slidenum">
              <a:rPr lang="fr-FR" smtClean="0"/>
              <a:t>35</a:t>
            </a:fld>
            <a:endParaRPr lang="fr-FR"/>
          </a:p>
        </p:txBody>
      </p:sp>
    </p:spTree>
    <p:extLst>
      <p:ext uri="{BB962C8B-B14F-4D97-AF65-F5344CB8AC3E}">
        <p14:creationId xmlns:p14="http://schemas.microsoft.com/office/powerpoint/2010/main" val="35675843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4472" y="134036"/>
            <a:ext cx="11940988" cy="1473417"/>
          </a:xfrm>
          <a:prstGeom prst="rect">
            <a:avLst/>
          </a:prstGeom>
        </p:spPr>
        <p:txBody>
          <a:bodyPr wrap="square">
            <a:spAutoFit/>
          </a:bodyPr>
          <a:lstStyle/>
          <a:p>
            <a:pPr marL="457200" indent="-457200" algn="just">
              <a:lnSpc>
                <a:spcPct val="150000"/>
              </a:lnSpc>
              <a:buFont typeface="Wingdings" panose="05000000000000000000" pitchFamily="2" charset="2"/>
              <a:buChar char="Ø"/>
            </a:pPr>
            <a:r>
              <a:rPr lang="fr-FR" sz="3200" dirty="0" smtClean="0">
                <a:latin typeface="Century" panose="02040604050505020304" pitchFamily="18" charset="0"/>
              </a:rPr>
              <a:t>All </a:t>
            </a:r>
            <a:r>
              <a:rPr lang="fr-FR" sz="3200" dirty="0">
                <a:latin typeface="Century" panose="02040604050505020304" pitchFamily="18" charset="0"/>
              </a:rPr>
              <a:t>the </a:t>
            </a:r>
            <a:r>
              <a:rPr lang="fr-FR" sz="3200" b="1" dirty="0">
                <a:solidFill>
                  <a:srgbClr val="FF0000"/>
                </a:solidFill>
                <a:latin typeface="Century" panose="02040604050505020304" pitchFamily="18" charset="0"/>
              </a:rPr>
              <a:t>bibliographic </a:t>
            </a:r>
            <a:r>
              <a:rPr lang="fr-FR" sz="3200" b="1" dirty="0" err="1">
                <a:solidFill>
                  <a:srgbClr val="FF0000"/>
                </a:solidFill>
                <a:latin typeface="Century" panose="02040604050505020304" pitchFamily="18" charset="0"/>
              </a:rPr>
              <a:t>references</a:t>
            </a:r>
            <a:r>
              <a:rPr lang="fr-FR" sz="3200" b="1" dirty="0">
                <a:solidFill>
                  <a:srgbClr val="FF0000"/>
                </a:solidFill>
                <a:latin typeface="Century" panose="02040604050505020304" pitchFamily="18" charset="0"/>
              </a:rPr>
              <a:t> </a:t>
            </a:r>
            <a:r>
              <a:rPr lang="fr-FR" sz="3200" dirty="0" err="1">
                <a:latin typeface="Century" panose="02040604050505020304" pitchFamily="18" charset="0"/>
              </a:rPr>
              <a:t>together</a:t>
            </a:r>
            <a:r>
              <a:rPr lang="fr-FR" sz="3200" dirty="0">
                <a:latin typeface="Century" panose="02040604050505020304" pitchFamily="18" charset="0"/>
              </a:rPr>
              <a:t> </a:t>
            </a:r>
            <a:r>
              <a:rPr lang="fr-FR" sz="3200" dirty="0" err="1">
                <a:latin typeface="Century" panose="02040604050505020304" pitchFamily="18" charset="0"/>
              </a:rPr>
              <a:t>constitute</a:t>
            </a:r>
            <a:r>
              <a:rPr lang="fr-FR" sz="3200" dirty="0">
                <a:latin typeface="Century" panose="02040604050505020304" pitchFamily="18" charset="0"/>
              </a:rPr>
              <a:t> the </a:t>
            </a:r>
            <a:r>
              <a:rPr lang="fr-FR" sz="3200" b="1" dirty="0" err="1">
                <a:solidFill>
                  <a:srgbClr val="FF0000"/>
                </a:solidFill>
                <a:latin typeface="Century" panose="02040604050505020304" pitchFamily="18" charset="0"/>
              </a:rPr>
              <a:t>bibliography</a:t>
            </a:r>
            <a:r>
              <a:rPr lang="fr-FR" sz="3200" b="1" dirty="0" smtClean="0">
                <a:solidFill>
                  <a:srgbClr val="FF0000"/>
                </a:solidFill>
                <a:latin typeface="Century" panose="02040604050505020304" pitchFamily="18" charset="0"/>
              </a:rPr>
              <a:t>.</a:t>
            </a:r>
            <a:endParaRPr lang="fr-FR" sz="3200" b="1" dirty="0">
              <a:solidFill>
                <a:srgbClr val="FF0000"/>
              </a:solidFill>
              <a:latin typeface="Century" panose="02040604050505020304" pitchFamily="18" charset="0"/>
            </a:endParaRPr>
          </a:p>
        </p:txBody>
      </p:sp>
      <p:sp>
        <p:nvSpPr>
          <p:cNvPr id="4" name="Rectangle 3"/>
          <p:cNvSpPr/>
          <p:nvPr/>
        </p:nvSpPr>
        <p:spPr>
          <a:xfrm>
            <a:off x="134472" y="1852854"/>
            <a:ext cx="11940988" cy="4760662"/>
          </a:xfrm>
          <a:prstGeom prst="rect">
            <a:avLst/>
          </a:prstGeom>
        </p:spPr>
        <p:txBody>
          <a:bodyPr wrap="square">
            <a:spAutoFit/>
          </a:bodyPr>
          <a:lstStyle/>
          <a:p>
            <a:pPr algn="just">
              <a:lnSpc>
                <a:spcPct val="99000"/>
              </a:lnSpc>
              <a:spcAft>
                <a:spcPts val="0"/>
              </a:spcAft>
            </a:pPr>
            <a:r>
              <a:rPr lang="fr-FR" sz="3200" b="1" dirty="0" smtClean="0">
                <a:solidFill>
                  <a:srgbClr val="00B0F0"/>
                </a:solidFill>
                <a:latin typeface="Century" panose="02040604050505020304" pitchFamily="18" charset="0"/>
                <a:ea typeface="Verdana" panose="020B0604030504040204" pitchFamily="34" charset="0"/>
                <a:cs typeface="Times New Roman" panose="02020603050405020304" pitchFamily="18" charset="0"/>
              </a:rPr>
              <a:t>Example</a:t>
            </a:r>
            <a:r>
              <a:rPr lang="fr-FR" sz="3200" b="1" dirty="0" smtClean="0">
                <a:solidFill>
                  <a:srgbClr val="FF0000"/>
                </a:solidFill>
                <a:latin typeface="Century" panose="02040604050505020304" pitchFamily="18" charset="0"/>
                <a:ea typeface="Verdana" panose="020B0604030504040204" pitchFamily="34" charset="0"/>
                <a:cs typeface="Times New Roman" panose="02020603050405020304" pitchFamily="18" charset="0"/>
              </a:rPr>
              <a:t> :</a:t>
            </a:r>
          </a:p>
          <a:p>
            <a:pPr algn="just">
              <a:lnSpc>
                <a:spcPct val="99000"/>
              </a:lnSpc>
              <a:spcAft>
                <a:spcPts val="0"/>
              </a:spcAft>
            </a:pPr>
            <a:endParaRPr lang="fr-FR" sz="3200" dirty="0">
              <a:latin typeface="Century" panose="02040604050505020304" pitchFamily="18" charset="0"/>
              <a:ea typeface="Times" panose="02020603050405020304" pitchFamily="18" charset="0"/>
              <a:cs typeface="Times New Roman" panose="02020603050405020304" pitchFamily="18" charset="0"/>
            </a:endParaRPr>
          </a:p>
          <a:p>
            <a:pPr marL="571500" indent="-571500" algn="just">
              <a:lnSpc>
                <a:spcPct val="150000"/>
              </a:lnSpc>
              <a:spcAft>
                <a:spcPts val="0"/>
              </a:spcAft>
            </a:pPr>
            <a:r>
              <a:rPr lang="fr-FR" sz="3200" b="1" dirty="0">
                <a:solidFill>
                  <a:schemeClr val="accent2"/>
                </a:solidFill>
                <a:latin typeface="Century" panose="02040604050505020304" pitchFamily="18" charset="0"/>
                <a:ea typeface="Times New Roman" panose="02020603050405020304" pitchFamily="18" charset="0"/>
              </a:rPr>
              <a:t>Dajoz  R. </a:t>
            </a:r>
            <a:r>
              <a:rPr lang="fr-FR" sz="3200" b="1" dirty="0">
                <a:latin typeface="Century" panose="02040604050505020304" pitchFamily="18" charset="0"/>
                <a:ea typeface="Times New Roman" panose="02020603050405020304" pitchFamily="18" charset="0"/>
              </a:rPr>
              <a:t>2000</a:t>
            </a:r>
            <a:r>
              <a:rPr lang="fr-FR" sz="3200" dirty="0">
                <a:latin typeface="Century" panose="02040604050505020304" pitchFamily="18" charset="0"/>
                <a:ea typeface="Times New Roman" panose="02020603050405020304" pitchFamily="18" charset="0"/>
              </a:rPr>
              <a:t>. </a:t>
            </a:r>
            <a:r>
              <a:rPr lang="fr-FR" sz="3200" dirty="0">
                <a:solidFill>
                  <a:srgbClr val="0070C0"/>
                </a:solidFill>
                <a:latin typeface="Century" panose="02040604050505020304" pitchFamily="18" charset="0"/>
                <a:ea typeface="Times New Roman" panose="02020603050405020304" pitchFamily="18" charset="0"/>
              </a:rPr>
              <a:t>Précis d’écologie</a:t>
            </a:r>
            <a:r>
              <a:rPr lang="fr-FR" sz="3200" dirty="0">
                <a:latin typeface="Century" panose="02040604050505020304" pitchFamily="18" charset="0"/>
                <a:ea typeface="Times New Roman" panose="02020603050405020304" pitchFamily="18" charset="0"/>
              </a:rPr>
              <a:t>. </a:t>
            </a:r>
            <a:r>
              <a:rPr lang="fr-FR" sz="3200" dirty="0">
                <a:solidFill>
                  <a:schemeClr val="bg1">
                    <a:lumMod val="65000"/>
                  </a:schemeClr>
                </a:solidFill>
                <a:latin typeface="Century" panose="02040604050505020304" pitchFamily="18" charset="0"/>
                <a:ea typeface="Times New Roman" panose="02020603050405020304" pitchFamily="18" charset="0"/>
              </a:rPr>
              <a:t>7</a:t>
            </a:r>
            <a:r>
              <a:rPr lang="fr-FR" sz="3200" baseline="30000" dirty="0">
                <a:solidFill>
                  <a:schemeClr val="bg1">
                    <a:lumMod val="65000"/>
                  </a:schemeClr>
                </a:solidFill>
                <a:latin typeface="Century" panose="02040604050505020304" pitchFamily="18" charset="0"/>
                <a:ea typeface="Times New Roman" panose="02020603050405020304" pitchFamily="18" charset="0"/>
              </a:rPr>
              <a:t>e</a:t>
            </a:r>
            <a:r>
              <a:rPr lang="fr-FR" sz="3200" dirty="0">
                <a:solidFill>
                  <a:schemeClr val="bg1">
                    <a:lumMod val="65000"/>
                  </a:schemeClr>
                </a:solidFill>
                <a:latin typeface="Century" panose="02040604050505020304" pitchFamily="18" charset="0"/>
                <a:ea typeface="Times New Roman" panose="02020603050405020304" pitchFamily="18" charset="0"/>
              </a:rPr>
              <a:t> Edition</a:t>
            </a:r>
            <a:r>
              <a:rPr lang="fr-FR" sz="3200" dirty="0">
                <a:latin typeface="Century" panose="02040604050505020304" pitchFamily="18" charset="0"/>
                <a:ea typeface="Times New Roman" panose="02020603050405020304" pitchFamily="18" charset="0"/>
              </a:rPr>
              <a:t>. </a:t>
            </a:r>
            <a:r>
              <a:rPr lang="fr-FR" sz="3200" dirty="0">
                <a:solidFill>
                  <a:srgbClr val="FF0000"/>
                </a:solidFill>
                <a:latin typeface="Century" panose="02040604050505020304" pitchFamily="18" charset="0"/>
                <a:ea typeface="Times New Roman" panose="02020603050405020304" pitchFamily="18" charset="0"/>
              </a:rPr>
              <a:t>Paris</a:t>
            </a:r>
            <a:r>
              <a:rPr lang="fr-FR" sz="3200" dirty="0">
                <a:latin typeface="Century" panose="02040604050505020304" pitchFamily="18" charset="0"/>
                <a:ea typeface="Times New Roman" panose="02020603050405020304" pitchFamily="18" charset="0"/>
              </a:rPr>
              <a:t> : </a:t>
            </a:r>
            <a:r>
              <a:rPr lang="fr-FR" sz="3200" dirty="0" err="1" smtClean="0">
                <a:solidFill>
                  <a:schemeClr val="accent6">
                    <a:lumMod val="75000"/>
                  </a:schemeClr>
                </a:solidFill>
                <a:latin typeface="Century" panose="02040604050505020304" pitchFamily="18" charset="0"/>
                <a:ea typeface="Times New Roman" panose="02020603050405020304" pitchFamily="18" charset="0"/>
              </a:rPr>
              <a:t>Dunod</a:t>
            </a:r>
            <a:r>
              <a:rPr lang="fr-FR" sz="3200" dirty="0" smtClean="0">
                <a:latin typeface="Century" panose="02040604050505020304" pitchFamily="18" charset="0"/>
                <a:ea typeface="Times New Roman" panose="02020603050405020304" pitchFamily="18" charset="0"/>
              </a:rPr>
              <a:t>. </a:t>
            </a:r>
            <a:r>
              <a:rPr lang="fr-FR" sz="3200" dirty="0" smtClean="0">
                <a:solidFill>
                  <a:srgbClr val="7030A0"/>
                </a:solidFill>
                <a:latin typeface="Century" panose="02040604050505020304" pitchFamily="18" charset="0"/>
                <a:ea typeface="Times New Roman" panose="02020603050405020304" pitchFamily="18" charset="0"/>
              </a:rPr>
              <a:t>615 </a:t>
            </a:r>
            <a:r>
              <a:rPr lang="fr-FR" sz="3200" dirty="0">
                <a:solidFill>
                  <a:srgbClr val="7030A0"/>
                </a:solidFill>
                <a:latin typeface="Century" panose="02040604050505020304" pitchFamily="18" charset="0"/>
                <a:ea typeface="Times New Roman" panose="02020603050405020304" pitchFamily="18" charset="0"/>
              </a:rPr>
              <a:t>p</a:t>
            </a:r>
            <a:r>
              <a:rPr lang="fr-FR" sz="3200" dirty="0" smtClean="0">
                <a:solidFill>
                  <a:srgbClr val="7030A0"/>
                </a:solidFill>
                <a:latin typeface="Century" panose="02040604050505020304" pitchFamily="18" charset="0"/>
                <a:ea typeface="Times New Roman" panose="02020603050405020304" pitchFamily="18" charset="0"/>
              </a:rPr>
              <a:t>.</a:t>
            </a:r>
            <a:endParaRPr lang="fr-FR" sz="3200" dirty="0">
              <a:solidFill>
                <a:srgbClr val="7030A0"/>
              </a:solidFill>
              <a:latin typeface="Century" panose="02040604050505020304" pitchFamily="18" charset="0"/>
              <a:ea typeface="Times New Roman" panose="02020603050405020304" pitchFamily="18" charset="0"/>
            </a:endParaRPr>
          </a:p>
          <a:p>
            <a:pPr marR="63500" algn="just">
              <a:lnSpc>
                <a:spcPct val="150000"/>
              </a:lnSpc>
              <a:spcAft>
                <a:spcPts val="0"/>
              </a:spcAft>
              <a:tabLst>
                <a:tab pos="457200" algn="l"/>
              </a:tabLst>
            </a:pPr>
            <a:r>
              <a:rPr lang="fr-FR" sz="3200" dirty="0" smtClean="0">
                <a:latin typeface="Century" panose="02040604050505020304" pitchFamily="18" charset="0"/>
                <a:ea typeface="Arial Narrow" panose="020B0606020202030204" pitchFamily="34" charset="0"/>
                <a:cs typeface="Times New Roman" panose="02020603050405020304" pitchFamily="18" charset="0"/>
              </a:rPr>
              <a:t>Or</a:t>
            </a:r>
            <a:endParaRPr lang="fr-FR" sz="3200" dirty="0">
              <a:latin typeface="Century" panose="02040604050505020304" pitchFamily="18" charset="0"/>
              <a:ea typeface="Times" panose="02020603050405020304" pitchFamily="18" charset="0"/>
              <a:cs typeface="Times New Roman" panose="02020603050405020304" pitchFamily="18" charset="0"/>
            </a:endParaRPr>
          </a:p>
          <a:p>
            <a:pPr marL="571500" indent="-571500" algn="just">
              <a:lnSpc>
                <a:spcPct val="150000"/>
              </a:lnSpc>
              <a:spcAft>
                <a:spcPts val="0"/>
              </a:spcAft>
            </a:pPr>
            <a:r>
              <a:rPr lang="fr-FR" sz="3200" b="1" dirty="0">
                <a:solidFill>
                  <a:schemeClr val="accent4">
                    <a:lumMod val="75000"/>
                  </a:schemeClr>
                </a:solidFill>
                <a:latin typeface="Century" panose="02040604050505020304" pitchFamily="18" charset="0"/>
                <a:ea typeface="Times New Roman" panose="02020603050405020304" pitchFamily="18" charset="0"/>
              </a:rPr>
              <a:t>Dajoz  R</a:t>
            </a:r>
            <a:r>
              <a:rPr lang="fr-FR" sz="3200" dirty="0">
                <a:latin typeface="Century" panose="02040604050505020304" pitchFamily="18" charset="0"/>
                <a:ea typeface="Times New Roman" panose="02020603050405020304" pitchFamily="18" charset="0"/>
              </a:rPr>
              <a:t>. </a:t>
            </a:r>
            <a:r>
              <a:rPr lang="fr-FR" sz="3200" dirty="0">
                <a:solidFill>
                  <a:srgbClr val="0070C0"/>
                </a:solidFill>
                <a:latin typeface="Century" panose="02040604050505020304" pitchFamily="18" charset="0"/>
                <a:ea typeface="Times New Roman" panose="02020603050405020304" pitchFamily="18" charset="0"/>
              </a:rPr>
              <a:t>Précis d’écologie</a:t>
            </a:r>
            <a:r>
              <a:rPr lang="fr-FR" sz="3200" dirty="0">
                <a:latin typeface="Century" panose="02040604050505020304" pitchFamily="18" charset="0"/>
                <a:ea typeface="Times New Roman" panose="02020603050405020304" pitchFamily="18" charset="0"/>
              </a:rPr>
              <a:t>. </a:t>
            </a:r>
            <a:r>
              <a:rPr lang="fr-FR" sz="3200" dirty="0">
                <a:solidFill>
                  <a:schemeClr val="bg1">
                    <a:lumMod val="75000"/>
                  </a:schemeClr>
                </a:solidFill>
                <a:latin typeface="Century" panose="02040604050505020304" pitchFamily="18" charset="0"/>
                <a:ea typeface="Times New Roman" panose="02020603050405020304" pitchFamily="18" charset="0"/>
              </a:rPr>
              <a:t>7</a:t>
            </a:r>
            <a:r>
              <a:rPr lang="fr-FR" sz="3200" baseline="30000" dirty="0">
                <a:solidFill>
                  <a:schemeClr val="bg1">
                    <a:lumMod val="75000"/>
                  </a:schemeClr>
                </a:solidFill>
                <a:latin typeface="Century" panose="02040604050505020304" pitchFamily="18" charset="0"/>
                <a:ea typeface="Times New Roman" panose="02020603050405020304" pitchFamily="18" charset="0"/>
              </a:rPr>
              <a:t>e</a:t>
            </a:r>
            <a:r>
              <a:rPr lang="fr-FR" sz="3200" dirty="0">
                <a:solidFill>
                  <a:schemeClr val="bg1">
                    <a:lumMod val="75000"/>
                  </a:schemeClr>
                </a:solidFill>
                <a:latin typeface="Century" panose="02040604050505020304" pitchFamily="18" charset="0"/>
                <a:ea typeface="Times New Roman" panose="02020603050405020304" pitchFamily="18" charset="0"/>
              </a:rPr>
              <a:t> Edition</a:t>
            </a:r>
            <a:r>
              <a:rPr lang="fr-FR" sz="3200" dirty="0">
                <a:latin typeface="Century" panose="02040604050505020304" pitchFamily="18" charset="0"/>
                <a:ea typeface="Times New Roman" panose="02020603050405020304" pitchFamily="18" charset="0"/>
              </a:rPr>
              <a:t>. </a:t>
            </a:r>
            <a:r>
              <a:rPr lang="fr-FR" sz="3200" dirty="0">
                <a:solidFill>
                  <a:srgbClr val="FF0000"/>
                </a:solidFill>
                <a:latin typeface="Century" panose="02040604050505020304" pitchFamily="18" charset="0"/>
                <a:ea typeface="Times New Roman" panose="02020603050405020304" pitchFamily="18" charset="0"/>
              </a:rPr>
              <a:t>Paris</a:t>
            </a:r>
            <a:r>
              <a:rPr lang="fr-FR" sz="3200" dirty="0">
                <a:latin typeface="Century" panose="02040604050505020304" pitchFamily="18" charset="0"/>
                <a:ea typeface="Times New Roman" panose="02020603050405020304" pitchFamily="18" charset="0"/>
              </a:rPr>
              <a:t> : </a:t>
            </a:r>
            <a:r>
              <a:rPr lang="fr-FR" sz="3200" dirty="0" err="1">
                <a:solidFill>
                  <a:schemeClr val="accent6">
                    <a:lumMod val="75000"/>
                  </a:schemeClr>
                </a:solidFill>
                <a:latin typeface="Century" panose="02040604050505020304" pitchFamily="18" charset="0"/>
                <a:ea typeface="Times New Roman" panose="02020603050405020304" pitchFamily="18" charset="0"/>
              </a:rPr>
              <a:t>Dunod</a:t>
            </a:r>
            <a:r>
              <a:rPr lang="fr-FR" sz="3200" dirty="0">
                <a:latin typeface="Century" panose="02040604050505020304" pitchFamily="18" charset="0"/>
                <a:ea typeface="Times New Roman" panose="02020603050405020304" pitchFamily="18" charset="0"/>
              </a:rPr>
              <a:t>, </a:t>
            </a:r>
            <a:r>
              <a:rPr lang="fr-FR" sz="3200" b="1" dirty="0">
                <a:latin typeface="Century" panose="02040604050505020304" pitchFamily="18" charset="0"/>
                <a:ea typeface="Times New Roman" panose="02020603050405020304" pitchFamily="18" charset="0"/>
              </a:rPr>
              <a:t>2000</a:t>
            </a:r>
            <a:r>
              <a:rPr lang="fr-FR" sz="3200" dirty="0">
                <a:latin typeface="Century" panose="02040604050505020304" pitchFamily="18" charset="0"/>
                <a:ea typeface="Times New Roman" panose="02020603050405020304" pitchFamily="18" charset="0"/>
              </a:rPr>
              <a:t>. </a:t>
            </a:r>
            <a:r>
              <a:rPr lang="fr-FR" sz="3200" dirty="0">
                <a:solidFill>
                  <a:srgbClr val="7030A0"/>
                </a:solidFill>
                <a:latin typeface="Century" panose="02040604050505020304" pitchFamily="18" charset="0"/>
                <a:ea typeface="Times New Roman" panose="02020603050405020304" pitchFamily="18" charset="0"/>
              </a:rPr>
              <a:t>615 p</a:t>
            </a:r>
            <a:r>
              <a:rPr lang="fr-FR" dirty="0">
                <a:solidFill>
                  <a:srgbClr val="7030A0"/>
                </a:solidFill>
                <a:latin typeface="Times New Roman" panose="02020603050405020304" pitchFamily="18" charset="0"/>
                <a:ea typeface="Times New Roman" panose="02020603050405020304" pitchFamily="18" charset="0"/>
              </a:rPr>
              <a:t>.</a:t>
            </a:r>
            <a:endParaRPr lang="fr-FR" dirty="0">
              <a:solidFill>
                <a:srgbClr val="7030A0"/>
              </a:solidFill>
              <a:effectLst/>
              <a:latin typeface="Times New Roman" panose="02020603050405020304" pitchFamily="18" charset="0"/>
              <a:ea typeface="Times New Roman" panose="02020603050405020304" pitchFamily="18" charset="0"/>
            </a:endParaRPr>
          </a:p>
        </p:txBody>
      </p:sp>
      <p:sp>
        <p:nvSpPr>
          <p:cNvPr id="5" name="Espace réservé du numéro de diapositive 4"/>
          <p:cNvSpPr>
            <a:spLocks noGrp="1"/>
          </p:cNvSpPr>
          <p:nvPr>
            <p:ph type="sldNum" sz="quarter" idx="12"/>
          </p:nvPr>
        </p:nvSpPr>
        <p:spPr/>
        <p:txBody>
          <a:bodyPr/>
          <a:lstStyle/>
          <a:p>
            <a:fld id="{A37454DC-347B-4F69-A82E-4C2FC3B150EE}" type="slidenum">
              <a:rPr lang="fr-FR" smtClean="0"/>
              <a:t>36</a:t>
            </a:fld>
            <a:endParaRPr lang="fr-FR"/>
          </a:p>
        </p:txBody>
      </p:sp>
    </p:spTree>
    <p:extLst>
      <p:ext uri="{BB962C8B-B14F-4D97-AF65-F5344CB8AC3E}">
        <p14:creationId xmlns:p14="http://schemas.microsoft.com/office/powerpoint/2010/main" val="80697882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4129" y="84275"/>
            <a:ext cx="4442242" cy="584775"/>
          </a:xfrm>
          <a:prstGeom prst="rect">
            <a:avLst/>
          </a:prstGeom>
        </p:spPr>
        <p:txBody>
          <a:bodyPr wrap="none">
            <a:spAutoFit/>
          </a:bodyPr>
          <a:lstStyle/>
          <a:p>
            <a:r>
              <a:rPr lang="fr-FR" sz="3200" b="1" dirty="0" smtClean="0">
                <a:solidFill>
                  <a:srgbClr val="00B0F0"/>
                </a:solidFill>
                <a:latin typeface="Century" panose="02040604050505020304" pitchFamily="18" charset="0"/>
              </a:rPr>
              <a:t>The </a:t>
            </a:r>
            <a:r>
              <a:rPr lang="fr-FR" sz="3200" b="1" dirty="0">
                <a:solidFill>
                  <a:srgbClr val="00B0F0"/>
                </a:solidFill>
                <a:latin typeface="Century" panose="02040604050505020304" pitchFamily="18" charset="0"/>
              </a:rPr>
              <a:t>bibliographic </a:t>
            </a:r>
            <a:r>
              <a:rPr lang="fr-FR" sz="3200" b="1" dirty="0" smtClean="0">
                <a:solidFill>
                  <a:srgbClr val="00B0F0"/>
                </a:solidFill>
                <a:latin typeface="Century" panose="02040604050505020304" pitchFamily="18" charset="0"/>
              </a:rPr>
              <a:t>note</a:t>
            </a:r>
            <a:endParaRPr lang="fr-FR" sz="3200" b="1" dirty="0">
              <a:solidFill>
                <a:srgbClr val="00B0F0"/>
              </a:solidFill>
              <a:latin typeface="Century" panose="02040604050505020304" pitchFamily="18" charset="0"/>
            </a:endParaRPr>
          </a:p>
        </p:txBody>
      </p:sp>
      <p:sp>
        <p:nvSpPr>
          <p:cNvPr id="3" name="Rectangle 2"/>
          <p:cNvSpPr/>
          <p:nvPr/>
        </p:nvSpPr>
        <p:spPr>
          <a:xfrm>
            <a:off x="80682" y="685365"/>
            <a:ext cx="12044083" cy="1569660"/>
          </a:xfrm>
          <a:prstGeom prst="rect">
            <a:avLst/>
          </a:prstGeom>
        </p:spPr>
        <p:txBody>
          <a:bodyPr wrap="square">
            <a:spAutoFit/>
          </a:bodyPr>
          <a:lstStyle/>
          <a:p>
            <a:pPr marL="285750" indent="-285750" algn="just">
              <a:lnSpc>
                <a:spcPct val="150000"/>
              </a:lnSpc>
              <a:buFont typeface="Wingdings" panose="05000000000000000000" pitchFamily="2" charset="2"/>
              <a:buChar char="Ø"/>
            </a:pPr>
            <a:r>
              <a:rPr lang="fr-FR" sz="3200" dirty="0">
                <a:latin typeface="Century" panose="02040604050505020304" pitchFamily="18" charset="0"/>
              </a:rPr>
              <a:t>It </a:t>
            </a:r>
            <a:r>
              <a:rPr lang="fr-FR" sz="3200" dirty="0" err="1">
                <a:latin typeface="Century" panose="02040604050505020304" pitchFamily="18" charset="0"/>
              </a:rPr>
              <a:t>is</a:t>
            </a:r>
            <a:r>
              <a:rPr lang="fr-FR" sz="3200" dirty="0">
                <a:latin typeface="Century" panose="02040604050505020304" pitchFamily="18" charset="0"/>
              </a:rPr>
              <a:t> the </a:t>
            </a:r>
            <a:r>
              <a:rPr lang="fr-FR" sz="3200" b="1" dirty="0" err="1">
                <a:solidFill>
                  <a:srgbClr val="FF0000"/>
                </a:solidFill>
                <a:latin typeface="Century" panose="02040604050505020304" pitchFamily="18" charset="0"/>
              </a:rPr>
              <a:t>abbreviated</a:t>
            </a:r>
            <a:r>
              <a:rPr lang="fr-FR" sz="3200" b="1" dirty="0">
                <a:solidFill>
                  <a:srgbClr val="FF0000"/>
                </a:solidFill>
                <a:latin typeface="Century" panose="02040604050505020304" pitchFamily="18" charset="0"/>
              </a:rPr>
              <a:t> description</a:t>
            </a:r>
            <a:r>
              <a:rPr lang="fr-FR" sz="3200" dirty="0">
                <a:latin typeface="Century" panose="02040604050505020304" pitchFamily="18" charset="0"/>
              </a:rPr>
              <a:t>, </a:t>
            </a:r>
            <a:r>
              <a:rPr lang="fr-FR" sz="3200" b="1" dirty="0">
                <a:solidFill>
                  <a:srgbClr val="FF0000"/>
                </a:solidFill>
                <a:latin typeface="Century" panose="02040604050505020304" pitchFamily="18" charset="0"/>
              </a:rPr>
              <a:t>within the </a:t>
            </a:r>
            <a:r>
              <a:rPr lang="fr-FR" sz="3200" b="1" dirty="0" err="1">
                <a:solidFill>
                  <a:srgbClr val="FF0000"/>
                </a:solidFill>
                <a:latin typeface="Century" panose="02040604050505020304" pitchFamily="18" charset="0"/>
              </a:rPr>
              <a:t>text</a:t>
            </a:r>
            <a:r>
              <a:rPr lang="fr-FR" sz="3200" dirty="0">
                <a:latin typeface="Century" panose="02040604050505020304" pitchFamily="18" charset="0"/>
              </a:rPr>
              <a:t>, of the </a:t>
            </a:r>
            <a:r>
              <a:rPr lang="fr-FR" sz="3200" dirty="0" err="1">
                <a:latin typeface="Century" panose="02040604050505020304" pitchFamily="18" charset="0"/>
              </a:rPr>
              <a:t>consulted</a:t>
            </a:r>
            <a:r>
              <a:rPr lang="fr-FR" sz="3200" dirty="0">
                <a:latin typeface="Century" panose="02040604050505020304" pitchFamily="18" charset="0"/>
              </a:rPr>
              <a:t> document</a:t>
            </a:r>
            <a:r>
              <a:rPr lang="fr-FR" dirty="0"/>
              <a:t>.</a:t>
            </a:r>
          </a:p>
        </p:txBody>
      </p:sp>
      <p:sp>
        <p:nvSpPr>
          <p:cNvPr id="4" name="Rectangle 3"/>
          <p:cNvSpPr/>
          <p:nvPr/>
        </p:nvSpPr>
        <p:spPr>
          <a:xfrm>
            <a:off x="94128" y="2469795"/>
            <a:ext cx="12030637" cy="3046988"/>
          </a:xfrm>
          <a:prstGeom prst="rect">
            <a:avLst/>
          </a:prstGeom>
        </p:spPr>
        <p:txBody>
          <a:bodyPr wrap="square">
            <a:spAutoFit/>
          </a:bodyPr>
          <a:lstStyle/>
          <a:p>
            <a:pPr marL="285750" indent="-285750" algn="just">
              <a:lnSpc>
                <a:spcPct val="150000"/>
              </a:lnSpc>
              <a:buFont typeface="Wingdings" panose="05000000000000000000" pitchFamily="2" charset="2"/>
              <a:buChar char="Ø"/>
            </a:pPr>
            <a:r>
              <a:rPr lang="fr-FR" sz="3200" dirty="0">
                <a:latin typeface="Century" panose="02040604050505020304" pitchFamily="18" charset="0"/>
              </a:rPr>
              <a:t>The </a:t>
            </a:r>
            <a:r>
              <a:rPr lang="fr-FR" sz="3200" b="1" dirty="0">
                <a:solidFill>
                  <a:srgbClr val="FF0000"/>
                </a:solidFill>
                <a:latin typeface="Century" panose="02040604050505020304" pitchFamily="18" charset="0"/>
              </a:rPr>
              <a:t>bibliographic note </a:t>
            </a:r>
            <a:r>
              <a:rPr lang="fr-FR" sz="3200" dirty="0">
                <a:latin typeface="Century" panose="02040604050505020304" pitchFamily="18" charset="0"/>
              </a:rPr>
              <a:t>ensures an </a:t>
            </a:r>
            <a:r>
              <a:rPr lang="fr-FR" sz="3200" b="1" dirty="0">
                <a:solidFill>
                  <a:srgbClr val="FF0000"/>
                </a:solidFill>
                <a:latin typeface="Century" panose="02040604050505020304" pitchFamily="18" charset="0"/>
              </a:rPr>
              <a:t>exact </a:t>
            </a:r>
            <a:r>
              <a:rPr lang="fr-FR" sz="3200" b="1" dirty="0" err="1">
                <a:solidFill>
                  <a:srgbClr val="FF0000"/>
                </a:solidFill>
                <a:latin typeface="Century" panose="02040604050505020304" pitchFamily="18" charset="0"/>
              </a:rPr>
              <a:t>correspondence</a:t>
            </a:r>
            <a:r>
              <a:rPr lang="fr-FR" sz="3200" b="1" dirty="0">
                <a:solidFill>
                  <a:srgbClr val="FF0000"/>
                </a:solidFill>
                <a:latin typeface="Century" panose="02040604050505020304" pitchFamily="18" charset="0"/>
              </a:rPr>
              <a:t> </a:t>
            </a:r>
            <a:r>
              <a:rPr lang="fr-FR" sz="3200" dirty="0" err="1">
                <a:latin typeface="Century" panose="02040604050505020304" pitchFamily="18" charset="0"/>
              </a:rPr>
              <a:t>with</a:t>
            </a:r>
            <a:r>
              <a:rPr lang="fr-FR" sz="3200" dirty="0">
                <a:latin typeface="Century" panose="02040604050505020304" pitchFamily="18" charset="0"/>
              </a:rPr>
              <a:t> the </a:t>
            </a:r>
            <a:r>
              <a:rPr lang="fr-FR" sz="3200" b="1" dirty="0">
                <a:solidFill>
                  <a:srgbClr val="FF0000"/>
                </a:solidFill>
                <a:latin typeface="Century" panose="02040604050505020304" pitchFamily="18" charset="0"/>
              </a:rPr>
              <a:t>bibliographic reference</a:t>
            </a:r>
            <a:r>
              <a:rPr lang="fr-FR" sz="3200" dirty="0">
                <a:latin typeface="Century" panose="02040604050505020304" pitchFamily="18" charset="0"/>
              </a:rPr>
              <a:t>, </a:t>
            </a:r>
            <a:r>
              <a:rPr lang="fr-FR" sz="3200" dirty="0" err="1">
                <a:latin typeface="Century" panose="02040604050505020304" pitchFamily="18" charset="0"/>
              </a:rPr>
              <a:t>which</a:t>
            </a:r>
            <a:r>
              <a:rPr lang="fr-FR" sz="3200" dirty="0">
                <a:latin typeface="Century" panose="02040604050505020304" pitchFamily="18" charset="0"/>
              </a:rPr>
              <a:t> </a:t>
            </a:r>
            <a:r>
              <a:rPr lang="fr-FR" sz="3200" dirty="0" err="1">
                <a:latin typeface="Century" panose="02040604050505020304" pitchFamily="18" charset="0"/>
              </a:rPr>
              <a:t>provides</a:t>
            </a:r>
            <a:r>
              <a:rPr lang="fr-FR" sz="3200" dirty="0">
                <a:latin typeface="Century" panose="02040604050505020304" pitchFamily="18" charset="0"/>
              </a:rPr>
              <a:t> a more </a:t>
            </a:r>
            <a:r>
              <a:rPr lang="fr-FR" sz="3200" dirty="0" err="1">
                <a:latin typeface="Century" panose="02040604050505020304" pitchFamily="18" charset="0"/>
              </a:rPr>
              <a:t>complete</a:t>
            </a:r>
            <a:r>
              <a:rPr lang="fr-FR" sz="3200" dirty="0">
                <a:latin typeface="Century" panose="02040604050505020304" pitchFamily="18" charset="0"/>
              </a:rPr>
              <a:t> description of the source. It </a:t>
            </a:r>
            <a:r>
              <a:rPr lang="fr-FR" sz="3200" dirty="0" err="1">
                <a:latin typeface="Century" panose="02040604050505020304" pitchFamily="18" charset="0"/>
              </a:rPr>
              <a:t>is</a:t>
            </a:r>
            <a:r>
              <a:rPr lang="fr-FR" sz="3200" dirty="0">
                <a:latin typeface="Century" panose="02040604050505020304" pitchFamily="18" charset="0"/>
              </a:rPr>
              <a:t> </a:t>
            </a:r>
            <a:r>
              <a:rPr lang="fr-FR" sz="3200" dirty="0" err="1">
                <a:latin typeface="Century" panose="02040604050505020304" pitchFamily="18" charset="0"/>
              </a:rPr>
              <a:t>presented</a:t>
            </a:r>
            <a:r>
              <a:rPr lang="fr-FR" sz="3200" dirty="0">
                <a:latin typeface="Century" panose="02040604050505020304" pitchFamily="18" charset="0"/>
              </a:rPr>
              <a:t> in the </a:t>
            </a:r>
            <a:r>
              <a:rPr lang="fr-FR" sz="3200" dirty="0" err="1">
                <a:latin typeface="Century" panose="02040604050505020304" pitchFamily="18" charset="0"/>
              </a:rPr>
              <a:t>following</a:t>
            </a:r>
            <a:r>
              <a:rPr lang="fr-FR" sz="3200" dirty="0">
                <a:latin typeface="Century" panose="02040604050505020304" pitchFamily="18" charset="0"/>
              </a:rPr>
              <a:t> </a:t>
            </a:r>
            <a:r>
              <a:rPr lang="fr-FR" sz="3200" dirty="0" err="1">
                <a:latin typeface="Century" panose="02040604050505020304" pitchFamily="18" charset="0"/>
              </a:rPr>
              <a:t>form</a:t>
            </a:r>
            <a:r>
              <a:rPr lang="fr-FR" dirty="0"/>
              <a:t>:</a:t>
            </a:r>
          </a:p>
        </p:txBody>
      </p:sp>
      <p:sp>
        <p:nvSpPr>
          <p:cNvPr id="5" name="Espace réservé du numéro de diapositive 4"/>
          <p:cNvSpPr>
            <a:spLocks noGrp="1"/>
          </p:cNvSpPr>
          <p:nvPr>
            <p:ph type="sldNum" sz="quarter" idx="12"/>
          </p:nvPr>
        </p:nvSpPr>
        <p:spPr/>
        <p:txBody>
          <a:bodyPr/>
          <a:lstStyle/>
          <a:p>
            <a:fld id="{A37454DC-347B-4F69-A82E-4C2FC3B150EE}" type="slidenum">
              <a:rPr lang="fr-FR" smtClean="0"/>
              <a:t>37</a:t>
            </a:fld>
            <a:endParaRPr lang="fr-FR"/>
          </a:p>
        </p:txBody>
      </p:sp>
    </p:spTree>
    <p:extLst>
      <p:ext uri="{BB962C8B-B14F-4D97-AF65-F5344CB8AC3E}">
        <p14:creationId xmlns:p14="http://schemas.microsoft.com/office/powerpoint/2010/main" val="153687290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7919" y="225498"/>
            <a:ext cx="11846858" cy="3689408"/>
          </a:xfrm>
          <a:prstGeom prst="rect">
            <a:avLst/>
          </a:prstGeom>
        </p:spPr>
        <p:txBody>
          <a:bodyPr wrap="square">
            <a:spAutoFit/>
          </a:bodyPr>
          <a:lstStyle/>
          <a:p>
            <a:pPr algn="just">
              <a:lnSpc>
                <a:spcPct val="150000"/>
              </a:lnSpc>
            </a:pPr>
            <a:r>
              <a:rPr lang="fr-FR" sz="3200" dirty="0">
                <a:latin typeface="Century" panose="02040604050505020304" pitchFamily="18" charset="0"/>
              </a:rPr>
              <a:t>1. </a:t>
            </a:r>
            <a:r>
              <a:rPr lang="fr-FR" sz="3200" b="1" dirty="0" err="1" smtClean="0">
                <a:solidFill>
                  <a:srgbClr val="FF0000"/>
                </a:solidFill>
                <a:latin typeface="Century" panose="02040604050505020304" pitchFamily="18" charset="0"/>
              </a:rPr>
              <a:t>Author</a:t>
            </a:r>
            <a:r>
              <a:rPr lang="fr-FR" sz="3200" b="1" dirty="0">
                <a:solidFill>
                  <a:srgbClr val="FF0000"/>
                </a:solidFill>
                <a:latin typeface="Century" panose="02040604050505020304" pitchFamily="18" charset="0"/>
              </a:rPr>
              <a:t>, </a:t>
            </a:r>
            <a:r>
              <a:rPr lang="fr-FR" sz="3200" b="1" dirty="0" smtClean="0">
                <a:solidFill>
                  <a:srgbClr val="FF0000"/>
                </a:solidFill>
                <a:latin typeface="Century" panose="02040604050505020304" pitchFamily="18" charset="0"/>
              </a:rPr>
              <a:t>date </a:t>
            </a:r>
            <a:r>
              <a:rPr lang="fr-FR" sz="3200" dirty="0" smtClean="0">
                <a:latin typeface="Century" panose="02040604050505020304" pitchFamily="18" charset="0"/>
              </a:rPr>
              <a:t>within </a:t>
            </a:r>
            <a:r>
              <a:rPr lang="fr-FR" sz="3200" dirty="0">
                <a:latin typeface="Century" panose="02040604050505020304" pitchFamily="18" charset="0"/>
              </a:rPr>
              <a:t>the body of the </a:t>
            </a:r>
            <a:r>
              <a:rPr lang="fr-FR" sz="3200" dirty="0" err="1">
                <a:latin typeface="Century" panose="02040604050505020304" pitchFamily="18" charset="0"/>
              </a:rPr>
              <a:t>text</a:t>
            </a:r>
            <a:r>
              <a:rPr lang="fr-FR" sz="3200" dirty="0">
                <a:latin typeface="Century" panose="02040604050505020304" pitchFamily="18" charset="0"/>
              </a:rPr>
              <a:t>: the </a:t>
            </a:r>
            <a:r>
              <a:rPr lang="fr-FR" sz="3200" dirty="0" err="1">
                <a:latin typeface="Century" panose="02040604050505020304" pitchFamily="18" charset="0"/>
              </a:rPr>
              <a:t>most</a:t>
            </a:r>
            <a:r>
              <a:rPr lang="fr-FR" sz="3200" dirty="0">
                <a:latin typeface="Century" panose="02040604050505020304" pitchFamily="18" charset="0"/>
              </a:rPr>
              <a:t> </a:t>
            </a:r>
            <a:r>
              <a:rPr lang="fr-FR" sz="3200" dirty="0" err="1">
                <a:latin typeface="Century" panose="02040604050505020304" pitchFamily="18" charset="0"/>
              </a:rPr>
              <a:t>common</a:t>
            </a:r>
            <a:r>
              <a:rPr lang="fr-FR" sz="3200" dirty="0">
                <a:latin typeface="Century" panose="02040604050505020304" pitchFamily="18" charset="0"/>
              </a:rPr>
              <a:t> system, </a:t>
            </a:r>
            <a:r>
              <a:rPr lang="fr-FR" sz="3200" dirty="0" smtClean="0">
                <a:latin typeface="Century" panose="02040604050505020304" pitchFamily="18" charset="0"/>
              </a:rPr>
              <a:t>or</a:t>
            </a:r>
            <a:endParaRPr lang="fr-FR" sz="3200" dirty="0">
              <a:latin typeface="Century" panose="02040604050505020304" pitchFamily="18" charset="0"/>
            </a:endParaRPr>
          </a:p>
          <a:p>
            <a:pPr algn="just">
              <a:lnSpc>
                <a:spcPct val="150000"/>
              </a:lnSpc>
            </a:pPr>
            <a:r>
              <a:rPr lang="fr-FR" sz="3200" dirty="0">
                <a:latin typeface="Century" panose="02040604050505020304" pitchFamily="18" charset="0"/>
              </a:rPr>
              <a:t>2. </a:t>
            </a:r>
            <a:r>
              <a:rPr lang="fr-FR" sz="3200" b="1" dirty="0" err="1" smtClean="0">
                <a:solidFill>
                  <a:srgbClr val="FF0000"/>
                </a:solidFill>
                <a:latin typeface="Century" panose="02040604050505020304" pitchFamily="18" charset="0"/>
              </a:rPr>
              <a:t>Number</a:t>
            </a:r>
            <a:r>
              <a:rPr lang="fr-FR" sz="3200" dirty="0" smtClean="0">
                <a:latin typeface="Century" panose="02040604050505020304" pitchFamily="18" charset="0"/>
              </a:rPr>
              <a:t> </a:t>
            </a:r>
            <a:r>
              <a:rPr lang="fr-FR" sz="3200" dirty="0" err="1">
                <a:latin typeface="Century" panose="02040604050505020304" pitchFamily="18" charset="0"/>
              </a:rPr>
              <a:t>referring</a:t>
            </a:r>
            <a:r>
              <a:rPr lang="fr-FR" sz="3200" dirty="0">
                <a:latin typeface="Century" panose="02040604050505020304" pitchFamily="18" charset="0"/>
              </a:rPr>
              <a:t> to a </a:t>
            </a:r>
            <a:r>
              <a:rPr lang="fr-FR" sz="3200" b="1" dirty="0" err="1">
                <a:solidFill>
                  <a:srgbClr val="FF0000"/>
                </a:solidFill>
                <a:latin typeface="Century" panose="02040604050505020304" pitchFamily="18" charset="0"/>
              </a:rPr>
              <a:t>footnote</a:t>
            </a:r>
            <a:r>
              <a:rPr lang="fr-FR" sz="3200" dirty="0">
                <a:latin typeface="Century" panose="02040604050505020304" pitchFamily="18" charset="0"/>
              </a:rPr>
              <a:t> or a </a:t>
            </a:r>
            <a:r>
              <a:rPr lang="fr-FR" sz="3200" b="1" dirty="0" err="1">
                <a:solidFill>
                  <a:srgbClr val="FF0000"/>
                </a:solidFill>
                <a:latin typeface="Century" panose="02040604050505020304" pitchFamily="18" charset="0"/>
              </a:rPr>
              <a:t>numbered</a:t>
            </a:r>
            <a:r>
              <a:rPr lang="fr-FR" sz="3200" b="1" dirty="0">
                <a:solidFill>
                  <a:srgbClr val="FF0000"/>
                </a:solidFill>
                <a:latin typeface="Century" panose="02040604050505020304" pitchFamily="18" charset="0"/>
              </a:rPr>
              <a:t> </a:t>
            </a:r>
            <a:r>
              <a:rPr lang="fr-FR" sz="3200" b="1" dirty="0" err="1">
                <a:solidFill>
                  <a:srgbClr val="FF0000"/>
                </a:solidFill>
                <a:latin typeface="Century" panose="02040604050505020304" pitchFamily="18" charset="0"/>
              </a:rPr>
              <a:t>list</a:t>
            </a:r>
            <a:r>
              <a:rPr lang="fr-FR" sz="3200" b="1" dirty="0">
                <a:solidFill>
                  <a:srgbClr val="FF0000"/>
                </a:solidFill>
                <a:latin typeface="Century" panose="02040604050505020304" pitchFamily="18" charset="0"/>
              </a:rPr>
              <a:t> </a:t>
            </a:r>
            <a:r>
              <a:rPr lang="fr-FR" sz="3200" dirty="0">
                <a:latin typeface="Century" panose="02040604050505020304" pitchFamily="18" charset="0"/>
              </a:rPr>
              <a:t>of </a:t>
            </a:r>
            <a:r>
              <a:rPr lang="fr-FR" sz="3200" dirty="0" err="1">
                <a:latin typeface="Century" panose="02040604050505020304" pitchFamily="18" charset="0"/>
              </a:rPr>
              <a:t>references</a:t>
            </a:r>
            <a:r>
              <a:rPr lang="fr-FR" sz="3200" dirty="0">
                <a:latin typeface="Century" panose="02040604050505020304" pitchFamily="18" charset="0"/>
              </a:rPr>
              <a:t>: a more </a:t>
            </a:r>
            <a:r>
              <a:rPr lang="fr-FR" sz="3200" dirty="0" err="1">
                <a:latin typeface="Century" panose="02040604050505020304" pitchFamily="18" charset="0"/>
              </a:rPr>
              <a:t>precise</a:t>
            </a:r>
            <a:r>
              <a:rPr lang="fr-FR" sz="3200" dirty="0">
                <a:latin typeface="Century" panose="02040604050505020304" pitchFamily="18" charset="0"/>
              </a:rPr>
              <a:t> system, but longer and </a:t>
            </a:r>
            <a:r>
              <a:rPr lang="fr-FR" sz="3200" dirty="0" err="1">
                <a:latin typeface="Century" panose="02040604050505020304" pitchFamily="18" charset="0"/>
              </a:rPr>
              <a:t>less</a:t>
            </a:r>
            <a:r>
              <a:rPr lang="fr-FR" sz="3200" dirty="0">
                <a:latin typeface="Century" panose="02040604050505020304" pitchFamily="18" charset="0"/>
              </a:rPr>
              <a:t> </a:t>
            </a:r>
            <a:r>
              <a:rPr lang="fr-FR" sz="3200" dirty="0" err="1">
                <a:latin typeface="Century" panose="02040604050505020304" pitchFamily="18" charset="0"/>
              </a:rPr>
              <a:t>commonly</a:t>
            </a:r>
            <a:r>
              <a:rPr lang="fr-FR" sz="3200" dirty="0">
                <a:latin typeface="Century" panose="02040604050505020304" pitchFamily="18" charset="0"/>
              </a:rPr>
              <a:t> </a:t>
            </a:r>
            <a:r>
              <a:rPr lang="fr-FR" sz="3200" dirty="0" err="1">
                <a:latin typeface="Century" panose="02040604050505020304" pitchFamily="18" charset="0"/>
              </a:rPr>
              <a:t>used</a:t>
            </a:r>
            <a:r>
              <a:rPr lang="fr-FR" sz="3200" dirty="0">
                <a:latin typeface="Century" panose="02040604050505020304" pitchFamily="18" charset="0"/>
              </a:rPr>
              <a:t>.</a:t>
            </a:r>
          </a:p>
        </p:txBody>
      </p:sp>
      <p:sp>
        <p:nvSpPr>
          <p:cNvPr id="3" name="Espace réservé du numéro de diapositive 2"/>
          <p:cNvSpPr>
            <a:spLocks noGrp="1"/>
          </p:cNvSpPr>
          <p:nvPr>
            <p:ph type="sldNum" sz="quarter" idx="12"/>
          </p:nvPr>
        </p:nvSpPr>
        <p:spPr/>
        <p:txBody>
          <a:bodyPr/>
          <a:lstStyle/>
          <a:p>
            <a:fld id="{A37454DC-347B-4F69-A82E-4C2FC3B150EE}" type="slidenum">
              <a:rPr lang="fr-FR" smtClean="0"/>
              <a:t>38</a:t>
            </a:fld>
            <a:endParaRPr lang="fr-FR"/>
          </a:p>
        </p:txBody>
      </p:sp>
    </p:spTree>
    <p:extLst>
      <p:ext uri="{BB962C8B-B14F-4D97-AF65-F5344CB8AC3E}">
        <p14:creationId xmlns:p14="http://schemas.microsoft.com/office/powerpoint/2010/main" val="117382388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76" y="506207"/>
            <a:ext cx="11976848" cy="4934684"/>
          </a:xfrm>
          <a:prstGeom prst="rect">
            <a:avLst/>
          </a:prstGeom>
        </p:spPr>
        <p:txBody>
          <a:bodyPr wrap="square">
            <a:spAutoFit/>
          </a:bodyPr>
          <a:lstStyle/>
          <a:p>
            <a:pPr algn="just">
              <a:lnSpc>
                <a:spcPts val="1565"/>
              </a:lnSpc>
              <a:spcAft>
                <a:spcPts val="0"/>
              </a:spcAft>
            </a:pPr>
            <a:r>
              <a:rPr lang="fr-FR" sz="3200" dirty="0" smtClean="0">
                <a:solidFill>
                  <a:srgbClr val="00B0F0"/>
                </a:solidFill>
                <a:latin typeface="Century" panose="02040604050505020304" pitchFamily="18" charset="0"/>
                <a:ea typeface="Times New Roman" panose="02020603050405020304" pitchFamily="18" charset="0"/>
                <a:cs typeface="Times New Roman" panose="02020603050405020304" pitchFamily="18" charset="0"/>
              </a:rPr>
              <a:t>Examples</a:t>
            </a:r>
            <a:r>
              <a:rPr lang="fr-FR" sz="3200" dirty="0">
                <a:solidFill>
                  <a:srgbClr val="00B0F0"/>
                </a:solidFill>
                <a:latin typeface="Century" panose="02040604050505020304" pitchFamily="18" charset="0"/>
                <a:ea typeface="Times New Roman" panose="02020603050405020304" pitchFamily="18" charset="0"/>
                <a:cs typeface="Times New Roman" panose="02020603050405020304" pitchFamily="18" charset="0"/>
              </a:rPr>
              <a:t> </a:t>
            </a:r>
            <a:r>
              <a:rPr lang="fr-FR" sz="3200" dirty="0" smtClean="0">
                <a:solidFill>
                  <a:srgbClr val="00B0F0"/>
                </a:solidFill>
                <a:latin typeface="Century" panose="02040604050505020304" pitchFamily="18" charset="0"/>
                <a:ea typeface="Times New Roman" panose="02020603050405020304" pitchFamily="18" charset="0"/>
                <a:cs typeface="Times New Roman" panose="02020603050405020304" pitchFamily="18" charset="0"/>
              </a:rPr>
              <a:t>:</a:t>
            </a:r>
          </a:p>
          <a:p>
            <a:pPr algn="just">
              <a:lnSpc>
                <a:spcPts val="1565"/>
              </a:lnSpc>
              <a:spcAft>
                <a:spcPts val="0"/>
              </a:spcAft>
            </a:pPr>
            <a:endParaRPr lang="fr-FR" sz="3200" dirty="0">
              <a:latin typeface="Century" panose="02040604050505020304" pitchFamily="18" charset="0"/>
              <a:ea typeface="Times" panose="02020603050405020304" pitchFamily="18" charset="0"/>
              <a:cs typeface="Times New Roman" panose="02020603050405020304" pitchFamily="18" charset="0"/>
            </a:endParaRPr>
          </a:p>
          <a:p>
            <a:pPr algn="just">
              <a:lnSpc>
                <a:spcPct val="150000"/>
              </a:lnSpc>
              <a:spcAft>
                <a:spcPts val="0"/>
              </a:spcAft>
            </a:pPr>
            <a:r>
              <a:rPr lang="fr-FR" sz="3200" dirty="0" smtClean="0">
                <a:latin typeface="Century" panose="02040604050505020304" pitchFamily="18" charset="0"/>
                <a:ea typeface="Calibri" panose="020F0502020204030204" pitchFamily="34" charset="0"/>
                <a:cs typeface="Times New Roman" panose="02020603050405020304" pitchFamily="18" charset="0"/>
              </a:rPr>
              <a:t>1.Très </a:t>
            </a:r>
            <a:r>
              <a:rPr lang="fr-FR" sz="3200" dirty="0">
                <a:latin typeface="Century" panose="02040604050505020304" pitchFamily="18" charset="0"/>
                <a:ea typeface="Calibri" panose="020F0502020204030204" pitchFamily="34" charset="0"/>
                <a:cs typeface="Times New Roman" panose="02020603050405020304" pitchFamily="18" charset="0"/>
              </a:rPr>
              <a:t>peu de travaux ont porté sur la préservation de la qualité de la datte par le froid </a:t>
            </a:r>
            <a:r>
              <a:rPr lang="fr-FR" sz="3200" b="1" dirty="0">
                <a:solidFill>
                  <a:srgbClr val="FF0000"/>
                </a:solidFill>
                <a:latin typeface="Century" panose="02040604050505020304" pitchFamily="18" charset="0"/>
                <a:ea typeface="Calibri" panose="020F0502020204030204" pitchFamily="34" charset="0"/>
                <a:cs typeface="Times New Roman" panose="02020603050405020304" pitchFamily="18" charset="0"/>
              </a:rPr>
              <a:t>(Hussain, 2005) </a:t>
            </a:r>
            <a:r>
              <a:rPr lang="fr-FR" sz="3200" dirty="0">
                <a:latin typeface="Century" panose="02040604050505020304" pitchFamily="18" charset="0"/>
                <a:ea typeface="Calibri" panose="020F0502020204030204" pitchFamily="34" charset="0"/>
                <a:cs typeface="Times New Roman" panose="02020603050405020304" pitchFamily="18" charset="0"/>
              </a:rPr>
              <a:t>qui permet un stockage de longue durée.</a:t>
            </a:r>
            <a:endParaRPr lang="fr-FR" sz="3200" dirty="0">
              <a:latin typeface="Century" panose="02040604050505020304" pitchFamily="18" charset="0"/>
              <a:ea typeface="Times" panose="02020603050405020304" pitchFamily="18" charset="0"/>
              <a:cs typeface="Times New Roman" panose="02020603050405020304" pitchFamily="18" charset="0"/>
            </a:endParaRPr>
          </a:p>
          <a:p>
            <a:pPr algn="just">
              <a:lnSpc>
                <a:spcPct val="150000"/>
              </a:lnSpc>
              <a:spcAft>
                <a:spcPts val="0"/>
              </a:spcAft>
            </a:pPr>
            <a:r>
              <a:rPr lang="fr-FR" sz="3200" dirty="0" smtClean="0">
                <a:latin typeface="Century" panose="02040604050505020304" pitchFamily="18" charset="0"/>
                <a:ea typeface="Calibri" panose="020F0502020204030204" pitchFamily="34" charset="0"/>
                <a:cs typeface="Times New Roman" panose="02020603050405020304" pitchFamily="18" charset="0"/>
              </a:rPr>
              <a:t>2.Très </a:t>
            </a:r>
            <a:r>
              <a:rPr lang="fr-FR" sz="3200" dirty="0">
                <a:latin typeface="Century" panose="02040604050505020304" pitchFamily="18" charset="0"/>
                <a:ea typeface="Calibri" panose="020F0502020204030204" pitchFamily="34" charset="0"/>
                <a:cs typeface="Times New Roman" panose="02020603050405020304" pitchFamily="18" charset="0"/>
              </a:rPr>
              <a:t>peu de travaux ont porté sur la préservation de la qualité de la datte par le froid </a:t>
            </a:r>
            <a:r>
              <a:rPr lang="fr-FR" sz="3200" b="1" dirty="0">
                <a:solidFill>
                  <a:srgbClr val="FF0000"/>
                </a:solidFill>
                <a:latin typeface="Century" panose="02040604050505020304" pitchFamily="18" charset="0"/>
                <a:ea typeface="Calibri" panose="020F0502020204030204" pitchFamily="34" charset="0"/>
                <a:cs typeface="Times New Roman" panose="02020603050405020304" pitchFamily="18" charset="0"/>
              </a:rPr>
              <a:t>[1]</a:t>
            </a:r>
            <a:r>
              <a:rPr lang="fr-FR" sz="3200" dirty="0">
                <a:latin typeface="Century" panose="02040604050505020304" pitchFamily="18" charset="0"/>
                <a:ea typeface="Calibri" panose="020F0502020204030204" pitchFamily="34" charset="0"/>
                <a:cs typeface="Times New Roman" panose="02020603050405020304" pitchFamily="18" charset="0"/>
              </a:rPr>
              <a:t> qui permet un stockage de longue durée</a:t>
            </a:r>
            <a:r>
              <a:rPr lang="fr-FR" sz="3200" b="1" dirty="0">
                <a:latin typeface="Century" panose="02040604050505020304" pitchFamily="18" charset="0"/>
                <a:ea typeface="Verdana" panose="020B0604030504040204" pitchFamily="34" charset="0"/>
                <a:cs typeface="Times New Roman" panose="02020603050405020304" pitchFamily="18" charset="0"/>
              </a:rPr>
              <a:t> </a:t>
            </a:r>
            <a:endParaRPr lang="fr-FR" sz="3200" dirty="0">
              <a:effectLst/>
              <a:latin typeface="Century" panose="02040604050505020304" pitchFamily="18" charset="0"/>
              <a:ea typeface="Times" panose="02020603050405020304" pitchFamily="18" charset="0"/>
              <a:cs typeface="Times New Roman" panose="02020603050405020304" pitchFamily="18" charset="0"/>
            </a:endParaRPr>
          </a:p>
        </p:txBody>
      </p:sp>
      <p:sp>
        <p:nvSpPr>
          <p:cNvPr id="3" name="Espace réservé du numéro de diapositive 2"/>
          <p:cNvSpPr>
            <a:spLocks noGrp="1"/>
          </p:cNvSpPr>
          <p:nvPr>
            <p:ph type="sldNum" sz="quarter" idx="12"/>
          </p:nvPr>
        </p:nvSpPr>
        <p:spPr/>
        <p:txBody>
          <a:bodyPr/>
          <a:lstStyle/>
          <a:p>
            <a:fld id="{A37454DC-347B-4F69-A82E-4C2FC3B150EE}" type="slidenum">
              <a:rPr lang="fr-FR" smtClean="0"/>
              <a:t>39</a:t>
            </a:fld>
            <a:endParaRPr lang="fr-FR"/>
          </a:p>
        </p:txBody>
      </p:sp>
    </p:spTree>
    <p:extLst>
      <p:ext uri="{BB962C8B-B14F-4D97-AF65-F5344CB8AC3E}">
        <p14:creationId xmlns:p14="http://schemas.microsoft.com/office/powerpoint/2010/main" val="40759132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4129" y="302139"/>
            <a:ext cx="11981330" cy="3785652"/>
          </a:xfrm>
          <a:prstGeom prst="rect">
            <a:avLst/>
          </a:prstGeom>
        </p:spPr>
        <p:txBody>
          <a:bodyPr wrap="square">
            <a:spAutoFit/>
          </a:bodyPr>
          <a:lstStyle/>
          <a:p>
            <a:pPr marL="285750" indent="-285750" algn="just">
              <a:lnSpc>
                <a:spcPct val="150000"/>
              </a:lnSpc>
              <a:buFont typeface="Wingdings" panose="05000000000000000000" pitchFamily="2" charset="2"/>
              <a:buChar char="Ø"/>
            </a:pPr>
            <a:r>
              <a:rPr lang="en-GB" sz="3200" dirty="0">
                <a:latin typeface="Century" panose="02040604050505020304" pitchFamily="18" charset="0"/>
                <a:ea typeface="Calibri" panose="020F0502020204030204" pitchFamily="34" charset="0"/>
                <a:cs typeface="Arial" panose="020B0604020202020204" pitchFamily="34" charset="0"/>
              </a:rPr>
              <a:t>It should be understood that research at the university is not only about handling equipment or making observations, but that more than half of one’s time is spent with papers—reading what others have written on the subject or writing one’s own articles.</a:t>
            </a:r>
            <a:endParaRPr lang="fr-FR" sz="3200" dirty="0">
              <a:effectLst/>
              <a:latin typeface="Century" panose="02040604050505020304" pitchFamily="18" charset="0"/>
              <a:ea typeface="Calibri" panose="020F0502020204030204" pitchFamily="34" charset="0"/>
              <a:cs typeface="Arial" panose="020B0604020202020204" pitchFamily="34" charset="0"/>
            </a:endParaRPr>
          </a:p>
        </p:txBody>
      </p:sp>
      <p:sp>
        <p:nvSpPr>
          <p:cNvPr id="3" name="Espace réservé du numéro de diapositive 2"/>
          <p:cNvSpPr>
            <a:spLocks noGrp="1"/>
          </p:cNvSpPr>
          <p:nvPr>
            <p:ph type="sldNum" sz="quarter" idx="12"/>
          </p:nvPr>
        </p:nvSpPr>
        <p:spPr/>
        <p:txBody>
          <a:bodyPr/>
          <a:lstStyle/>
          <a:p>
            <a:fld id="{A37454DC-347B-4F69-A82E-4C2FC3B150EE}" type="slidenum">
              <a:rPr lang="fr-FR" smtClean="0"/>
              <a:t>4</a:t>
            </a:fld>
            <a:endParaRPr lang="fr-FR"/>
          </a:p>
        </p:txBody>
      </p:sp>
    </p:spTree>
    <p:extLst>
      <p:ext uri="{BB962C8B-B14F-4D97-AF65-F5344CB8AC3E}">
        <p14:creationId xmlns:p14="http://schemas.microsoft.com/office/powerpoint/2010/main" val="124289453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2738" y="84276"/>
            <a:ext cx="3308919" cy="584775"/>
          </a:xfrm>
          <a:prstGeom prst="rect">
            <a:avLst/>
          </a:prstGeom>
        </p:spPr>
        <p:txBody>
          <a:bodyPr wrap="none">
            <a:spAutoFit/>
          </a:bodyPr>
          <a:lstStyle/>
          <a:p>
            <a:r>
              <a:rPr lang="fr-FR" sz="3200" b="1" dirty="0" smtClean="0">
                <a:solidFill>
                  <a:srgbClr val="00B0F0"/>
                </a:solidFill>
                <a:latin typeface="Century" panose="02040604050505020304" pitchFamily="18" charset="0"/>
              </a:rPr>
              <a:t>Several </a:t>
            </a:r>
            <a:r>
              <a:rPr lang="fr-FR" sz="3200" b="1" dirty="0">
                <a:solidFill>
                  <a:srgbClr val="00B0F0"/>
                </a:solidFill>
                <a:latin typeface="Century" panose="02040604050505020304" pitchFamily="18" charset="0"/>
              </a:rPr>
              <a:t>authors</a:t>
            </a:r>
            <a:r>
              <a:rPr lang="fr-FR" sz="3200" b="1" dirty="0" smtClean="0">
                <a:solidFill>
                  <a:srgbClr val="00B0F0"/>
                </a:solidFill>
                <a:latin typeface="Century" panose="02040604050505020304" pitchFamily="18" charset="0"/>
              </a:rPr>
              <a:t>:</a:t>
            </a:r>
            <a:endParaRPr lang="fr-FR" sz="3200" b="1" dirty="0">
              <a:solidFill>
                <a:srgbClr val="00B0F0"/>
              </a:solidFill>
              <a:latin typeface="Century" panose="02040604050505020304" pitchFamily="18" charset="0"/>
            </a:endParaRPr>
          </a:p>
        </p:txBody>
      </p:sp>
      <p:sp>
        <p:nvSpPr>
          <p:cNvPr id="3" name="Rectangle 2"/>
          <p:cNvSpPr/>
          <p:nvPr/>
        </p:nvSpPr>
        <p:spPr>
          <a:xfrm>
            <a:off x="102604" y="770077"/>
            <a:ext cx="6486071" cy="584775"/>
          </a:xfrm>
          <a:prstGeom prst="rect">
            <a:avLst/>
          </a:prstGeom>
        </p:spPr>
        <p:txBody>
          <a:bodyPr wrap="none">
            <a:spAutoFit/>
          </a:bodyPr>
          <a:lstStyle/>
          <a:p>
            <a:r>
              <a:rPr lang="fr-FR" sz="3200" b="1" dirty="0" smtClean="0">
                <a:solidFill>
                  <a:srgbClr val="FF0000"/>
                </a:solidFill>
                <a:latin typeface="Century" panose="02040604050505020304" pitchFamily="18" charset="0"/>
              </a:rPr>
              <a:t>Up </a:t>
            </a:r>
            <a:r>
              <a:rPr lang="fr-FR" sz="3200" b="1" dirty="0">
                <a:solidFill>
                  <a:srgbClr val="FF0000"/>
                </a:solidFill>
                <a:latin typeface="Century" panose="02040604050505020304" pitchFamily="18" charset="0"/>
              </a:rPr>
              <a:t>to 2 authors</a:t>
            </a:r>
            <a:r>
              <a:rPr lang="fr-FR" sz="3200" dirty="0" smtClean="0">
                <a:solidFill>
                  <a:srgbClr val="FF0000"/>
                </a:solidFill>
                <a:latin typeface="Century" panose="02040604050505020304" pitchFamily="18" charset="0"/>
              </a:rPr>
              <a:t>: </a:t>
            </a:r>
            <a:r>
              <a:rPr lang="fr-FR" sz="3200" dirty="0">
                <a:latin typeface="Century" panose="02040604050505020304" pitchFamily="18" charset="0"/>
              </a:rPr>
              <a:t>cite </a:t>
            </a:r>
            <a:r>
              <a:rPr lang="fr-FR" sz="3200" dirty="0" err="1">
                <a:latin typeface="Century" panose="02040604050505020304" pitchFamily="18" charset="0"/>
              </a:rPr>
              <a:t>both</a:t>
            </a:r>
            <a:r>
              <a:rPr lang="fr-FR" sz="3200" dirty="0">
                <a:latin typeface="Century" panose="02040604050505020304" pitchFamily="18" charset="0"/>
              </a:rPr>
              <a:t> </a:t>
            </a:r>
            <a:r>
              <a:rPr lang="fr-FR" sz="3200" dirty="0" err="1">
                <a:latin typeface="Century" panose="02040604050505020304" pitchFamily="18" charset="0"/>
              </a:rPr>
              <a:t>names</a:t>
            </a:r>
            <a:r>
              <a:rPr lang="fr-FR" sz="3200" dirty="0">
                <a:latin typeface="Century" panose="02040604050505020304" pitchFamily="18" charset="0"/>
              </a:rPr>
              <a:t>.</a:t>
            </a:r>
          </a:p>
        </p:txBody>
      </p:sp>
      <p:sp>
        <p:nvSpPr>
          <p:cNvPr id="4" name="Rectangle 3"/>
          <p:cNvSpPr/>
          <p:nvPr/>
        </p:nvSpPr>
        <p:spPr>
          <a:xfrm>
            <a:off x="122738" y="1455878"/>
            <a:ext cx="6096000" cy="1569660"/>
          </a:xfrm>
          <a:prstGeom prst="rect">
            <a:avLst/>
          </a:prstGeom>
        </p:spPr>
        <p:txBody>
          <a:bodyPr>
            <a:spAutoFit/>
          </a:bodyPr>
          <a:lstStyle/>
          <a:p>
            <a:pPr algn="just">
              <a:lnSpc>
                <a:spcPct val="150000"/>
              </a:lnSpc>
              <a:spcAft>
                <a:spcPts val="0"/>
              </a:spcAft>
            </a:pPr>
            <a:r>
              <a:rPr lang="fr-FR" sz="3200" u="sng" dirty="0" smtClean="0">
                <a:latin typeface="Century" panose="02040604050505020304" pitchFamily="18" charset="0"/>
                <a:ea typeface="Verdana" panose="020B0604030504040204" pitchFamily="34" charset="0"/>
                <a:cs typeface="Times New Roman" panose="02020603050405020304" pitchFamily="18" charset="0"/>
              </a:rPr>
              <a:t>Example :</a:t>
            </a:r>
            <a:endParaRPr lang="fr-FR" sz="3200" dirty="0">
              <a:latin typeface="Century" panose="02040604050505020304" pitchFamily="18" charset="0"/>
              <a:ea typeface="Times" panose="02020603050405020304" pitchFamily="18" charset="0"/>
              <a:cs typeface="Times New Roman" panose="02020603050405020304" pitchFamily="18" charset="0"/>
            </a:endParaRPr>
          </a:p>
          <a:p>
            <a:pPr algn="just">
              <a:lnSpc>
                <a:spcPct val="150000"/>
              </a:lnSpc>
              <a:spcAft>
                <a:spcPts val="0"/>
              </a:spcAft>
            </a:pPr>
            <a:r>
              <a:rPr lang="fr-FR" sz="3200" dirty="0" err="1">
                <a:latin typeface="Century" panose="02040604050505020304" pitchFamily="18" charset="0"/>
                <a:ea typeface="Arial Narrow" panose="020B0606020202030204" pitchFamily="34" charset="0"/>
                <a:cs typeface="Times New Roman" panose="02020603050405020304" pitchFamily="18" charset="0"/>
              </a:rPr>
              <a:t>Hachani</a:t>
            </a:r>
            <a:r>
              <a:rPr lang="fr-FR" sz="3200" dirty="0">
                <a:latin typeface="Century" panose="02040604050505020304" pitchFamily="18" charset="0"/>
                <a:ea typeface="Arial Narrow" panose="020B0606020202030204" pitchFamily="34" charset="0"/>
                <a:cs typeface="Times New Roman" panose="02020603050405020304" pitchFamily="18" charset="0"/>
              </a:rPr>
              <a:t> &amp; </a:t>
            </a:r>
            <a:r>
              <a:rPr lang="fr-FR" sz="3200" dirty="0" err="1">
                <a:latin typeface="Century" panose="02040604050505020304" pitchFamily="18" charset="0"/>
                <a:ea typeface="Arial Narrow" panose="020B0606020202030204" pitchFamily="34" charset="0"/>
                <a:cs typeface="Times New Roman" panose="02020603050405020304" pitchFamily="18" charset="0"/>
              </a:rPr>
              <a:t>Bouti</a:t>
            </a:r>
            <a:r>
              <a:rPr lang="fr-FR" sz="3200" dirty="0">
                <a:latin typeface="Century" panose="02040604050505020304" pitchFamily="18" charset="0"/>
                <a:ea typeface="Arial Narrow" panose="020B0606020202030204" pitchFamily="34" charset="0"/>
                <a:cs typeface="Times New Roman" panose="02020603050405020304" pitchFamily="18" charset="0"/>
              </a:rPr>
              <a:t>, 2012</a:t>
            </a:r>
            <a:r>
              <a:rPr lang="fr-FR" dirty="0">
                <a:latin typeface="Times New Roman" panose="02020603050405020304" pitchFamily="18" charset="0"/>
                <a:ea typeface="Arial Narrow" panose="020B0606020202030204" pitchFamily="34" charset="0"/>
                <a:cs typeface="Times New Roman" panose="02020603050405020304" pitchFamily="18" charset="0"/>
              </a:rPr>
              <a:t>.</a:t>
            </a:r>
            <a:endParaRPr lang="fr-FR" dirty="0">
              <a:effectLst/>
              <a:latin typeface="Times" panose="02020603050405020304" pitchFamily="18" charset="0"/>
              <a:ea typeface="Times" panose="02020603050405020304" pitchFamily="18" charset="0"/>
              <a:cs typeface="Times New Roman" panose="02020603050405020304" pitchFamily="18" charset="0"/>
            </a:endParaRPr>
          </a:p>
        </p:txBody>
      </p:sp>
      <p:sp>
        <p:nvSpPr>
          <p:cNvPr id="5" name="Rectangle 4"/>
          <p:cNvSpPr/>
          <p:nvPr/>
        </p:nvSpPr>
        <p:spPr>
          <a:xfrm>
            <a:off x="85054" y="3126564"/>
            <a:ext cx="11976958" cy="2308324"/>
          </a:xfrm>
          <a:prstGeom prst="rect">
            <a:avLst/>
          </a:prstGeom>
        </p:spPr>
        <p:txBody>
          <a:bodyPr wrap="square">
            <a:spAutoFit/>
          </a:bodyPr>
          <a:lstStyle/>
          <a:p>
            <a:pPr algn="just">
              <a:lnSpc>
                <a:spcPct val="150000"/>
              </a:lnSpc>
            </a:pPr>
            <a:r>
              <a:rPr lang="fr-FR" sz="3200" b="1" dirty="0" smtClean="0">
                <a:solidFill>
                  <a:srgbClr val="FF0000"/>
                </a:solidFill>
                <a:latin typeface="Century" panose="02040604050505020304" pitchFamily="18" charset="0"/>
              </a:rPr>
              <a:t>More </a:t>
            </a:r>
            <a:r>
              <a:rPr lang="fr-FR" sz="3200" b="1" dirty="0" err="1">
                <a:solidFill>
                  <a:srgbClr val="FF0000"/>
                </a:solidFill>
                <a:latin typeface="Century" panose="02040604050505020304" pitchFamily="18" charset="0"/>
              </a:rPr>
              <a:t>than</a:t>
            </a:r>
            <a:r>
              <a:rPr lang="fr-FR" sz="3200" b="1" dirty="0">
                <a:solidFill>
                  <a:srgbClr val="FF0000"/>
                </a:solidFill>
                <a:latin typeface="Century" panose="02040604050505020304" pitchFamily="18" charset="0"/>
              </a:rPr>
              <a:t> 2 </a:t>
            </a:r>
            <a:r>
              <a:rPr lang="fr-FR" sz="3200" b="1" dirty="0" smtClean="0">
                <a:solidFill>
                  <a:srgbClr val="FF0000"/>
                </a:solidFill>
                <a:latin typeface="Century" panose="02040604050505020304" pitchFamily="18" charset="0"/>
              </a:rPr>
              <a:t>authors</a:t>
            </a:r>
            <a:r>
              <a:rPr lang="fr-FR" sz="3200" dirty="0" smtClean="0">
                <a:latin typeface="Century" panose="02040604050505020304" pitchFamily="18" charset="0"/>
              </a:rPr>
              <a:t>: cite </a:t>
            </a:r>
            <a:r>
              <a:rPr lang="fr-FR" sz="3200" dirty="0">
                <a:latin typeface="Century" panose="02040604050505020304" pitchFamily="18" charset="0"/>
              </a:rPr>
              <a:t>the first </a:t>
            </a:r>
            <a:r>
              <a:rPr lang="fr-FR" sz="3200" dirty="0" err="1">
                <a:latin typeface="Century" panose="02040604050505020304" pitchFamily="18" charset="0"/>
              </a:rPr>
              <a:t>author’s</a:t>
            </a:r>
            <a:r>
              <a:rPr lang="fr-FR" sz="3200" dirty="0">
                <a:latin typeface="Century" panose="02040604050505020304" pitchFamily="18" charset="0"/>
              </a:rPr>
              <a:t> </a:t>
            </a:r>
            <a:r>
              <a:rPr lang="fr-FR" sz="3200" dirty="0" err="1">
                <a:latin typeface="Century" panose="02040604050505020304" pitchFamily="18" charset="0"/>
              </a:rPr>
              <a:t>name</a:t>
            </a:r>
            <a:r>
              <a:rPr lang="fr-FR" sz="3200" dirty="0">
                <a:latin typeface="Century" panose="02040604050505020304" pitchFamily="18" charset="0"/>
              </a:rPr>
              <a:t> followed by </a:t>
            </a:r>
            <a:r>
              <a:rPr lang="fr-FR" sz="3200" dirty="0" smtClean="0">
                <a:latin typeface="Century" panose="02040604050505020304" pitchFamily="18" charset="0"/>
              </a:rPr>
              <a:t>et </a:t>
            </a:r>
            <a:r>
              <a:rPr lang="fr-FR" sz="3200" b="1" dirty="0">
                <a:solidFill>
                  <a:srgbClr val="00B0F0"/>
                </a:solidFill>
                <a:latin typeface="Century" panose="02040604050505020304" pitchFamily="18" charset="0"/>
              </a:rPr>
              <a:t>al</a:t>
            </a:r>
            <a:r>
              <a:rPr lang="fr-FR" sz="3200" b="1" dirty="0" smtClean="0">
                <a:solidFill>
                  <a:srgbClr val="00B0F0"/>
                </a:solidFill>
                <a:latin typeface="Century" panose="02040604050505020304" pitchFamily="18" charset="0"/>
              </a:rPr>
              <a:t>.</a:t>
            </a:r>
            <a:r>
              <a:rPr lang="fr-FR" sz="3200" dirty="0" smtClean="0">
                <a:latin typeface="Century" panose="02040604050505020304" pitchFamily="18" charset="0"/>
              </a:rPr>
              <a:t>(</a:t>
            </a:r>
            <a:r>
              <a:rPr lang="fr-FR" sz="3200" dirty="0">
                <a:latin typeface="Century" panose="02040604050505020304" pitchFamily="18" charset="0"/>
              </a:rPr>
              <a:t>in </a:t>
            </a:r>
            <a:r>
              <a:rPr lang="fr-FR" sz="3200" dirty="0" err="1">
                <a:latin typeface="Century" panose="02040604050505020304" pitchFamily="18" charset="0"/>
              </a:rPr>
              <a:t>italics</a:t>
            </a:r>
            <a:r>
              <a:rPr lang="fr-FR" sz="3200" dirty="0">
                <a:latin typeface="Century" panose="02040604050505020304" pitchFamily="18" charset="0"/>
              </a:rPr>
              <a:t>, </a:t>
            </a:r>
            <a:r>
              <a:rPr lang="fr-FR" sz="3200" dirty="0" err="1">
                <a:latin typeface="Century" panose="02040604050505020304" pitchFamily="18" charset="0"/>
              </a:rPr>
              <a:t>meaning</a:t>
            </a:r>
            <a:r>
              <a:rPr lang="fr-FR" sz="3200" dirty="0">
                <a:latin typeface="Century" panose="02040604050505020304" pitchFamily="18" charset="0"/>
              </a:rPr>
              <a:t> “</a:t>
            </a:r>
            <a:r>
              <a:rPr lang="fr-FR" sz="3200" b="1" dirty="0">
                <a:solidFill>
                  <a:srgbClr val="00B0F0"/>
                </a:solidFill>
                <a:latin typeface="Century" panose="02040604050505020304" pitchFamily="18" charset="0"/>
              </a:rPr>
              <a:t>and </a:t>
            </a:r>
            <a:r>
              <a:rPr lang="fr-FR" sz="3200" b="1" dirty="0" err="1">
                <a:solidFill>
                  <a:srgbClr val="00B0F0"/>
                </a:solidFill>
                <a:latin typeface="Century" panose="02040604050505020304" pitchFamily="18" charset="0"/>
              </a:rPr>
              <a:t>others</a:t>
            </a:r>
            <a:r>
              <a:rPr lang="fr-FR" sz="3200" dirty="0">
                <a:latin typeface="Century" panose="02040604050505020304" pitchFamily="18" charset="0"/>
              </a:rPr>
              <a:t>”) or “</a:t>
            </a:r>
            <a:r>
              <a:rPr lang="fr-FR" sz="3200" b="1" dirty="0">
                <a:solidFill>
                  <a:srgbClr val="00B0F0"/>
                </a:solidFill>
                <a:latin typeface="Century" panose="02040604050505020304" pitchFamily="18" charset="0"/>
              </a:rPr>
              <a:t>et coll.</a:t>
            </a:r>
            <a:r>
              <a:rPr lang="fr-FR" sz="3200" dirty="0">
                <a:latin typeface="Century" panose="02040604050505020304" pitchFamily="18" charset="0"/>
              </a:rPr>
              <a:t>” (</a:t>
            </a:r>
            <a:r>
              <a:rPr lang="fr-FR" sz="3200" dirty="0" err="1">
                <a:latin typeface="Century" panose="02040604050505020304" pitchFamily="18" charset="0"/>
              </a:rPr>
              <a:t>meaning</a:t>
            </a:r>
            <a:r>
              <a:rPr lang="fr-FR" sz="3200" dirty="0">
                <a:latin typeface="Century" panose="02040604050505020304" pitchFamily="18" charset="0"/>
              </a:rPr>
              <a:t> “</a:t>
            </a:r>
            <a:r>
              <a:rPr lang="fr-FR" sz="3200" b="1" dirty="0">
                <a:solidFill>
                  <a:srgbClr val="00B0F0"/>
                </a:solidFill>
                <a:latin typeface="Century" panose="02040604050505020304" pitchFamily="18" charset="0"/>
              </a:rPr>
              <a:t>and collaborators</a:t>
            </a:r>
            <a:r>
              <a:rPr lang="fr-FR" sz="3200" dirty="0">
                <a:latin typeface="Century" panose="02040604050505020304" pitchFamily="18" charset="0"/>
              </a:rPr>
              <a:t>”).</a:t>
            </a:r>
          </a:p>
        </p:txBody>
      </p:sp>
      <p:sp>
        <p:nvSpPr>
          <p:cNvPr id="6" name="Espace réservé du numéro de diapositive 5"/>
          <p:cNvSpPr>
            <a:spLocks noGrp="1"/>
          </p:cNvSpPr>
          <p:nvPr>
            <p:ph type="sldNum" sz="quarter" idx="12"/>
          </p:nvPr>
        </p:nvSpPr>
        <p:spPr/>
        <p:txBody>
          <a:bodyPr/>
          <a:lstStyle/>
          <a:p>
            <a:fld id="{A37454DC-347B-4F69-A82E-4C2FC3B150EE}" type="slidenum">
              <a:rPr lang="fr-FR" smtClean="0"/>
              <a:t>40</a:t>
            </a:fld>
            <a:endParaRPr lang="fr-FR"/>
          </a:p>
        </p:txBody>
      </p:sp>
    </p:spTree>
    <p:extLst>
      <p:ext uri="{BB962C8B-B14F-4D97-AF65-F5344CB8AC3E}">
        <p14:creationId xmlns:p14="http://schemas.microsoft.com/office/powerpoint/2010/main" val="175152049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3776" y="56111"/>
            <a:ext cx="11864789" cy="2308324"/>
          </a:xfrm>
          <a:prstGeom prst="rect">
            <a:avLst/>
          </a:prstGeom>
        </p:spPr>
        <p:txBody>
          <a:bodyPr wrap="square">
            <a:spAutoFit/>
          </a:bodyPr>
          <a:lstStyle/>
          <a:p>
            <a:pPr algn="just">
              <a:lnSpc>
                <a:spcPct val="150000"/>
              </a:lnSpc>
              <a:spcAft>
                <a:spcPts val="0"/>
              </a:spcAft>
            </a:pPr>
            <a:r>
              <a:rPr lang="fr-FR" sz="3200" b="1" dirty="0" smtClean="0">
                <a:solidFill>
                  <a:srgbClr val="00B0F0"/>
                </a:solidFill>
                <a:latin typeface="Century" panose="02040604050505020304" pitchFamily="18" charset="0"/>
                <a:ea typeface="Verdana" panose="020B0604030504040204" pitchFamily="34" charset="0"/>
                <a:cs typeface="Times New Roman" panose="02020603050405020304" pitchFamily="18" charset="0"/>
              </a:rPr>
              <a:t>Example </a:t>
            </a:r>
            <a:r>
              <a:rPr lang="fr-FR" sz="3200" dirty="0" smtClean="0">
                <a:latin typeface="Century" panose="02040604050505020304" pitchFamily="18" charset="0"/>
                <a:ea typeface="Verdana" panose="020B0604030504040204" pitchFamily="34" charset="0"/>
                <a:cs typeface="Times New Roman" panose="02020603050405020304" pitchFamily="18" charset="0"/>
              </a:rPr>
              <a:t>:</a:t>
            </a:r>
          </a:p>
          <a:p>
            <a:pPr algn="just">
              <a:lnSpc>
                <a:spcPct val="150000"/>
              </a:lnSpc>
              <a:spcAft>
                <a:spcPts val="0"/>
              </a:spcAft>
            </a:pPr>
            <a:r>
              <a:rPr lang="fr-FR" sz="3200" dirty="0" err="1" smtClean="0">
                <a:latin typeface="Century" panose="02040604050505020304" pitchFamily="18" charset="0"/>
                <a:ea typeface="Times" panose="02020603050405020304" pitchFamily="18" charset="0"/>
                <a:cs typeface="Times New Roman" panose="02020603050405020304" pitchFamily="18" charset="0"/>
              </a:rPr>
              <a:t>Lounaci</a:t>
            </a:r>
            <a:r>
              <a:rPr lang="fr-FR" sz="3200" dirty="0">
                <a:latin typeface="Century" panose="02040604050505020304" pitchFamily="18" charset="0"/>
                <a:ea typeface="Times" panose="02020603050405020304" pitchFamily="18" charset="0"/>
                <a:cs typeface="Times New Roman" panose="02020603050405020304" pitchFamily="18" charset="0"/>
              </a:rPr>
              <a:t>, Brosse , Thomas, &amp; Lek, 2000.</a:t>
            </a:r>
          </a:p>
          <a:p>
            <a:pPr algn="just">
              <a:lnSpc>
                <a:spcPct val="150000"/>
              </a:lnSpc>
              <a:spcAft>
                <a:spcPts val="0"/>
              </a:spcAft>
            </a:pPr>
            <a:r>
              <a:rPr lang="fr-FR" sz="3200" dirty="0" err="1">
                <a:latin typeface="Century" panose="02040604050505020304" pitchFamily="18" charset="0"/>
                <a:ea typeface="Calibri" panose="020F0502020204030204" pitchFamily="34" charset="0"/>
                <a:cs typeface="Times New Roman" panose="02020603050405020304" pitchFamily="18" charset="0"/>
              </a:rPr>
              <a:t>Lounaci</a:t>
            </a:r>
            <a:r>
              <a:rPr lang="fr-FR" sz="3200" dirty="0">
                <a:latin typeface="Century" panose="02040604050505020304" pitchFamily="18" charset="0"/>
                <a:ea typeface="Calibri" panose="020F0502020204030204" pitchFamily="34" charset="0"/>
                <a:cs typeface="Times New Roman" panose="02020603050405020304" pitchFamily="18" charset="0"/>
              </a:rPr>
              <a:t> et </a:t>
            </a:r>
            <a:r>
              <a:rPr lang="fr-FR" sz="3200" i="1" dirty="0">
                <a:solidFill>
                  <a:srgbClr val="FF0000"/>
                </a:solidFill>
                <a:latin typeface="Century" panose="02040604050505020304" pitchFamily="18" charset="0"/>
                <a:ea typeface="Calibri" panose="020F0502020204030204" pitchFamily="34" charset="0"/>
                <a:cs typeface="Times New Roman" panose="02020603050405020304" pitchFamily="18" charset="0"/>
              </a:rPr>
              <a:t>al.</a:t>
            </a:r>
            <a:r>
              <a:rPr lang="fr-FR" sz="3200" dirty="0">
                <a:solidFill>
                  <a:srgbClr val="FF0000"/>
                </a:solidFill>
                <a:latin typeface="Century" panose="02040604050505020304" pitchFamily="18" charset="0"/>
                <a:ea typeface="Calibri" panose="020F0502020204030204" pitchFamily="34" charset="0"/>
                <a:cs typeface="Times New Roman" panose="02020603050405020304" pitchFamily="18" charset="0"/>
              </a:rPr>
              <a:t>, </a:t>
            </a:r>
            <a:r>
              <a:rPr lang="fr-FR" sz="3200" dirty="0">
                <a:latin typeface="Century" panose="02040604050505020304" pitchFamily="18" charset="0"/>
                <a:ea typeface="Calibri" panose="020F0502020204030204" pitchFamily="34" charset="0"/>
                <a:cs typeface="Times New Roman" panose="02020603050405020304" pitchFamily="18" charset="0"/>
              </a:rPr>
              <a:t>2000  </a:t>
            </a:r>
            <a:r>
              <a:rPr lang="fr-FR" sz="3200" b="1" dirty="0">
                <a:latin typeface="Century" panose="02040604050505020304" pitchFamily="18" charset="0"/>
                <a:ea typeface="Calibri" panose="020F0502020204030204" pitchFamily="34" charset="0"/>
                <a:cs typeface="Times New Roman" panose="02020603050405020304" pitchFamily="18" charset="0"/>
              </a:rPr>
              <a:t>ou</a:t>
            </a:r>
            <a:r>
              <a:rPr lang="fr-FR" sz="3200" dirty="0">
                <a:latin typeface="Century" panose="02040604050505020304" pitchFamily="18" charset="0"/>
                <a:ea typeface="Calibri" panose="020F0502020204030204" pitchFamily="34" charset="0"/>
                <a:cs typeface="Times New Roman" panose="02020603050405020304" pitchFamily="18" charset="0"/>
              </a:rPr>
              <a:t> </a:t>
            </a:r>
            <a:r>
              <a:rPr lang="fr-FR" sz="3200" dirty="0" err="1">
                <a:latin typeface="Century" panose="02040604050505020304" pitchFamily="18" charset="0"/>
                <a:ea typeface="Calibri" panose="020F0502020204030204" pitchFamily="34" charset="0"/>
                <a:cs typeface="Times New Roman" panose="02020603050405020304" pitchFamily="18" charset="0"/>
              </a:rPr>
              <a:t>Lounaci</a:t>
            </a:r>
            <a:r>
              <a:rPr lang="fr-FR" sz="3200" dirty="0">
                <a:latin typeface="Century" panose="02040604050505020304" pitchFamily="18" charset="0"/>
                <a:ea typeface="Calibri" panose="020F0502020204030204" pitchFamily="34" charset="0"/>
                <a:cs typeface="Times New Roman" panose="02020603050405020304" pitchFamily="18" charset="0"/>
              </a:rPr>
              <a:t> et </a:t>
            </a:r>
            <a:r>
              <a:rPr lang="fr-FR" sz="3200" dirty="0">
                <a:solidFill>
                  <a:srgbClr val="FF0000"/>
                </a:solidFill>
                <a:latin typeface="Century" panose="02040604050505020304" pitchFamily="18" charset="0"/>
                <a:ea typeface="Calibri" panose="020F0502020204030204" pitchFamily="34" charset="0"/>
                <a:cs typeface="Times New Roman" panose="02020603050405020304" pitchFamily="18" charset="0"/>
              </a:rPr>
              <a:t>coll.</a:t>
            </a:r>
            <a:r>
              <a:rPr lang="fr-FR" sz="3200" dirty="0">
                <a:latin typeface="Century" panose="02040604050505020304" pitchFamily="18" charset="0"/>
                <a:ea typeface="Calibri" panose="020F0502020204030204" pitchFamily="34" charset="0"/>
                <a:cs typeface="Times New Roman" panose="02020603050405020304" pitchFamily="18" charset="0"/>
              </a:rPr>
              <a:t>, 2000.</a:t>
            </a:r>
            <a:endParaRPr lang="fr-FR" sz="3200" dirty="0">
              <a:effectLst/>
              <a:latin typeface="Century" panose="02040604050505020304" pitchFamily="18" charset="0"/>
              <a:ea typeface="Times" panose="02020603050405020304" pitchFamily="18" charset="0"/>
              <a:cs typeface="Times New Roman" panose="02020603050405020304" pitchFamily="18" charset="0"/>
            </a:endParaRPr>
          </a:p>
        </p:txBody>
      </p:sp>
      <p:sp>
        <p:nvSpPr>
          <p:cNvPr id="3" name="Espace réservé du numéro de diapositive 2"/>
          <p:cNvSpPr>
            <a:spLocks noGrp="1"/>
          </p:cNvSpPr>
          <p:nvPr>
            <p:ph type="sldNum" sz="quarter" idx="12"/>
          </p:nvPr>
        </p:nvSpPr>
        <p:spPr/>
        <p:txBody>
          <a:bodyPr/>
          <a:lstStyle/>
          <a:p>
            <a:fld id="{A37454DC-347B-4F69-A82E-4C2FC3B150EE}" type="slidenum">
              <a:rPr lang="fr-FR" smtClean="0"/>
              <a:t>41</a:t>
            </a:fld>
            <a:endParaRPr lang="fr-FR"/>
          </a:p>
        </p:txBody>
      </p:sp>
    </p:spTree>
    <p:extLst>
      <p:ext uri="{BB962C8B-B14F-4D97-AF65-F5344CB8AC3E}">
        <p14:creationId xmlns:p14="http://schemas.microsoft.com/office/powerpoint/2010/main" val="212423892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8340" y="99102"/>
            <a:ext cx="8472191" cy="579839"/>
          </a:xfrm>
          <a:prstGeom prst="rect">
            <a:avLst/>
          </a:prstGeom>
        </p:spPr>
        <p:txBody>
          <a:bodyPr wrap="none">
            <a:spAutoFit/>
          </a:bodyPr>
          <a:lstStyle/>
          <a:p>
            <a:pPr algn="just">
              <a:lnSpc>
                <a:spcPct val="99000"/>
              </a:lnSpc>
              <a:spcAft>
                <a:spcPts val="0"/>
              </a:spcAft>
            </a:pPr>
            <a:r>
              <a:rPr lang="en-US" sz="3200" b="1" dirty="0" smtClean="0">
                <a:solidFill>
                  <a:srgbClr val="00B0F0"/>
                </a:solidFill>
                <a:latin typeface="Century" panose="02040604050505020304" pitchFamily="18" charset="0"/>
                <a:ea typeface="Calibri" panose="020F0502020204030204" pitchFamily="34" charset="0"/>
                <a:cs typeface="Times New Roman" panose="02020603050405020304" pitchFamily="18" charset="0"/>
              </a:rPr>
              <a:t>References </a:t>
            </a:r>
            <a:r>
              <a:rPr lang="en-US" sz="3200" b="1" dirty="0">
                <a:solidFill>
                  <a:srgbClr val="00B0F0"/>
                </a:solidFill>
                <a:latin typeface="Century" panose="02040604050505020304" pitchFamily="18" charset="0"/>
                <a:ea typeface="Calibri" panose="020F0502020204030204" pitchFamily="34" charset="0"/>
                <a:cs typeface="Times New Roman" panose="02020603050405020304" pitchFamily="18" charset="0"/>
              </a:rPr>
              <a:t>can be written in different ways</a:t>
            </a:r>
            <a:r>
              <a:rPr lang="en-US" dirty="0" smtClean="0">
                <a:latin typeface="Times New Roman" panose="02020603050405020304" pitchFamily="18" charset="0"/>
                <a:ea typeface="Calibri" panose="020F0502020204030204" pitchFamily="34" charset="0"/>
                <a:cs typeface="Times New Roman" panose="02020603050405020304" pitchFamily="18" charset="0"/>
              </a:rPr>
              <a:t>:</a:t>
            </a:r>
            <a:endParaRPr lang="en-US"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Rectangle 2"/>
          <p:cNvSpPr/>
          <p:nvPr/>
        </p:nvSpPr>
        <p:spPr>
          <a:xfrm>
            <a:off x="111787" y="809146"/>
            <a:ext cx="12053319" cy="1473417"/>
          </a:xfrm>
          <a:prstGeom prst="rect">
            <a:avLst/>
          </a:prstGeom>
        </p:spPr>
        <p:txBody>
          <a:bodyPr wrap="square">
            <a:spAutoFit/>
          </a:bodyPr>
          <a:lstStyle/>
          <a:p>
            <a:pPr algn="just">
              <a:lnSpc>
                <a:spcPct val="150000"/>
              </a:lnSpc>
              <a:spcAft>
                <a:spcPts val="0"/>
              </a:spcAft>
            </a:pPr>
            <a:r>
              <a:rPr lang="fr-FR" sz="3200" b="1" dirty="0" smtClean="0">
                <a:solidFill>
                  <a:srgbClr val="FF0000"/>
                </a:solidFill>
                <a:latin typeface="Century" panose="02040604050505020304" pitchFamily="18" charset="0"/>
                <a:ea typeface="Calibri" panose="020F0502020204030204" pitchFamily="34" charset="0"/>
                <a:cs typeface="Times New Roman" panose="02020603050405020304" pitchFamily="18" charset="0"/>
              </a:rPr>
              <a:t>Example </a:t>
            </a:r>
            <a:r>
              <a:rPr lang="fr-FR" sz="3200" b="1" dirty="0">
                <a:solidFill>
                  <a:srgbClr val="FF0000"/>
                </a:solidFill>
                <a:latin typeface="Century" panose="02040604050505020304" pitchFamily="18" charset="0"/>
                <a:ea typeface="Calibri" panose="020F0502020204030204" pitchFamily="34" charset="0"/>
                <a:cs typeface="Times New Roman" panose="02020603050405020304" pitchFamily="18" charset="0"/>
              </a:rPr>
              <a:t>1</a:t>
            </a:r>
            <a:r>
              <a:rPr lang="fr-FR" sz="3200" dirty="0">
                <a:solidFill>
                  <a:srgbClr val="FF0000"/>
                </a:solidFill>
                <a:latin typeface="Century" panose="02040604050505020304" pitchFamily="18" charset="0"/>
                <a:ea typeface="Calibri" panose="020F0502020204030204" pitchFamily="34" charset="0"/>
                <a:cs typeface="Times New Roman" panose="02020603050405020304" pitchFamily="18" charset="0"/>
              </a:rPr>
              <a:t> </a:t>
            </a:r>
            <a:r>
              <a:rPr lang="fr-FR" sz="3200" dirty="0">
                <a:latin typeface="Century" panose="02040604050505020304" pitchFamily="18" charset="0"/>
                <a:ea typeface="Calibri" panose="020F0502020204030204" pitchFamily="34" charset="0"/>
                <a:cs typeface="Times New Roman" panose="02020603050405020304" pitchFamily="18" charset="0"/>
              </a:rPr>
              <a:t>: </a:t>
            </a:r>
            <a:r>
              <a:rPr lang="fr-FR" sz="3200" dirty="0" err="1">
                <a:latin typeface="Century" panose="02040604050505020304" pitchFamily="18" charset="0"/>
                <a:ea typeface="Calibri" panose="020F0502020204030204" pitchFamily="34" charset="0"/>
                <a:cs typeface="Times New Roman" panose="02020603050405020304" pitchFamily="18" charset="0"/>
              </a:rPr>
              <a:t>Bouti</a:t>
            </a:r>
            <a:r>
              <a:rPr lang="fr-FR" sz="3200" dirty="0">
                <a:latin typeface="Century" panose="02040604050505020304" pitchFamily="18" charset="0"/>
                <a:ea typeface="Calibri" panose="020F0502020204030204" pitchFamily="34" charset="0"/>
                <a:cs typeface="Times New Roman" panose="02020603050405020304" pitchFamily="18" charset="0"/>
              </a:rPr>
              <a:t>  (2012)  mentionne qu' </a:t>
            </a:r>
            <a:r>
              <a:rPr lang="fr-FR" sz="3200" i="1" dirty="0">
                <a:latin typeface="Century" panose="02040604050505020304" pitchFamily="18" charset="0"/>
                <a:ea typeface="Calibri" panose="020F0502020204030204" pitchFamily="34" charset="0"/>
                <a:cs typeface="Times New Roman" panose="02020603050405020304" pitchFamily="18" charset="0"/>
              </a:rPr>
              <a:t>E. coli</a:t>
            </a:r>
            <a:r>
              <a:rPr lang="fr-FR" sz="3200" dirty="0">
                <a:latin typeface="Century" panose="02040604050505020304" pitchFamily="18" charset="0"/>
                <a:ea typeface="Calibri" panose="020F0502020204030204" pitchFamily="34" charset="0"/>
                <a:cs typeface="Times New Roman" panose="02020603050405020304" pitchFamily="18" charset="0"/>
              </a:rPr>
              <a:t> est une bactérie intéressante.</a:t>
            </a:r>
            <a:endParaRPr lang="fr-FR" sz="3200" dirty="0">
              <a:effectLst/>
              <a:latin typeface="Century" panose="02040604050505020304" pitchFamily="18" charset="0"/>
              <a:ea typeface="Times" panose="02020603050405020304" pitchFamily="18" charset="0"/>
              <a:cs typeface="Times New Roman" panose="02020603050405020304" pitchFamily="18" charset="0"/>
            </a:endParaRPr>
          </a:p>
        </p:txBody>
      </p:sp>
      <p:sp>
        <p:nvSpPr>
          <p:cNvPr id="4" name="Rectangle 3"/>
          <p:cNvSpPr/>
          <p:nvPr/>
        </p:nvSpPr>
        <p:spPr>
          <a:xfrm>
            <a:off x="165575" y="2480003"/>
            <a:ext cx="11909884" cy="1473417"/>
          </a:xfrm>
          <a:prstGeom prst="rect">
            <a:avLst/>
          </a:prstGeom>
        </p:spPr>
        <p:txBody>
          <a:bodyPr wrap="square">
            <a:spAutoFit/>
          </a:bodyPr>
          <a:lstStyle/>
          <a:p>
            <a:pPr algn="just">
              <a:lnSpc>
                <a:spcPct val="150000"/>
              </a:lnSpc>
              <a:spcAft>
                <a:spcPts val="0"/>
              </a:spcAft>
            </a:pPr>
            <a:r>
              <a:rPr lang="fr-FR" sz="3200" b="1" dirty="0">
                <a:solidFill>
                  <a:srgbClr val="FF0000"/>
                </a:solidFill>
                <a:latin typeface="Century" panose="02040604050505020304" pitchFamily="18" charset="0"/>
                <a:ea typeface="Calibri" panose="020F0502020204030204" pitchFamily="34" charset="0"/>
                <a:cs typeface="Times New Roman" panose="02020603050405020304" pitchFamily="18" charset="0"/>
              </a:rPr>
              <a:t>Exemple 2</a:t>
            </a:r>
            <a:r>
              <a:rPr lang="fr-FR" sz="3200" dirty="0">
                <a:solidFill>
                  <a:srgbClr val="FF0000"/>
                </a:solidFill>
                <a:latin typeface="Century" panose="02040604050505020304" pitchFamily="18" charset="0"/>
                <a:ea typeface="Calibri" panose="020F0502020204030204" pitchFamily="34" charset="0"/>
                <a:cs typeface="Times New Roman" panose="02020603050405020304" pitchFamily="18" charset="0"/>
              </a:rPr>
              <a:t> </a:t>
            </a:r>
            <a:r>
              <a:rPr lang="fr-FR" sz="3200" dirty="0">
                <a:latin typeface="Century" panose="02040604050505020304" pitchFamily="18" charset="0"/>
                <a:ea typeface="Calibri" panose="020F0502020204030204" pitchFamily="34" charset="0"/>
                <a:cs typeface="Times New Roman" panose="02020603050405020304" pitchFamily="18" charset="0"/>
              </a:rPr>
              <a:t>: Le dromadaire fréquente les zones arides et désertiques (</a:t>
            </a:r>
            <a:r>
              <a:rPr lang="fr-FR" sz="3200" dirty="0" err="1">
                <a:latin typeface="Century" panose="02040604050505020304" pitchFamily="18" charset="0"/>
                <a:ea typeface="Calibri" panose="020F0502020204030204" pitchFamily="34" charset="0"/>
                <a:cs typeface="Times New Roman" panose="02020603050405020304" pitchFamily="18" charset="0"/>
              </a:rPr>
              <a:t>Bouti</a:t>
            </a:r>
            <a:r>
              <a:rPr lang="fr-FR" sz="3200" dirty="0">
                <a:latin typeface="Century" panose="02040604050505020304" pitchFamily="18" charset="0"/>
                <a:ea typeface="Calibri" panose="020F0502020204030204" pitchFamily="34" charset="0"/>
                <a:cs typeface="Times New Roman" panose="02020603050405020304" pitchFamily="18" charset="0"/>
              </a:rPr>
              <a:t> &amp; </a:t>
            </a:r>
            <a:r>
              <a:rPr lang="fr-FR" sz="3200" dirty="0" err="1">
                <a:latin typeface="Century" panose="02040604050505020304" pitchFamily="18" charset="0"/>
                <a:ea typeface="Calibri" panose="020F0502020204030204" pitchFamily="34" charset="0"/>
                <a:cs typeface="Times New Roman" panose="02020603050405020304" pitchFamily="18" charset="0"/>
              </a:rPr>
              <a:t>Hachani</a:t>
            </a:r>
            <a:r>
              <a:rPr lang="fr-FR" sz="3200" dirty="0">
                <a:latin typeface="Century" panose="02040604050505020304" pitchFamily="18" charset="0"/>
                <a:ea typeface="Calibri" panose="020F0502020204030204" pitchFamily="34" charset="0"/>
                <a:cs typeface="Times New Roman" panose="02020603050405020304" pitchFamily="18" charset="0"/>
              </a:rPr>
              <a:t>, 2005).</a:t>
            </a:r>
            <a:endParaRPr lang="fr-FR" sz="3200" dirty="0">
              <a:effectLst/>
              <a:latin typeface="Century" panose="02040604050505020304" pitchFamily="18" charset="0"/>
              <a:ea typeface="Times" panose="02020603050405020304" pitchFamily="18" charset="0"/>
              <a:cs typeface="Times New Roman" panose="02020603050405020304" pitchFamily="18" charset="0"/>
            </a:endParaRPr>
          </a:p>
        </p:txBody>
      </p:sp>
      <p:sp>
        <p:nvSpPr>
          <p:cNvPr id="5" name="Rectangle 4"/>
          <p:cNvSpPr/>
          <p:nvPr/>
        </p:nvSpPr>
        <p:spPr>
          <a:xfrm>
            <a:off x="152128" y="4453299"/>
            <a:ext cx="11963672" cy="1569660"/>
          </a:xfrm>
          <a:prstGeom prst="rect">
            <a:avLst/>
          </a:prstGeom>
        </p:spPr>
        <p:txBody>
          <a:bodyPr wrap="square">
            <a:spAutoFit/>
          </a:bodyPr>
          <a:lstStyle/>
          <a:p>
            <a:pPr algn="just">
              <a:lnSpc>
                <a:spcPct val="150000"/>
              </a:lnSpc>
              <a:spcAft>
                <a:spcPts val="0"/>
              </a:spcAft>
            </a:pPr>
            <a:r>
              <a:rPr lang="fr-FR" sz="3200" b="1" dirty="0" smtClean="0">
                <a:solidFill>
                  <a:srgbClr val="FF0000"/>
                </a:solidFill>
                <a:latin typeface="Century" panose="02040604050505020304" pitchFamily="18" charset="0"/>
                <a:ea typeface="Calibri" panose="020F0502020204030204" pitchFamily="34" charset="0"/>
                <a:cs typeface="Times New Roman" panose="02020603050405020304" pitchFamily="18" charset="0"/>
              </a:rPr>
              <a:t>Example </a:t>
            </a:r>
            <a:r>
              <a:rPr lang="fr-FR" sz="3200" b="1" dirty="0">
                <a:solidFill>
                  <a:srgbClr val="FF0000"/>
                </a:solidFill>
                <a:latin typeface="Century" panose="02040604050505020304" pitchFamily="18" charset="0"/>
                <a:ea typeface="Calibri" panose="020F0502020204030204" pitchFamily="34" charset="0"/>
                <a:cs typeface="Times New Roman" panose="02020603050405020304" pitchFamily="18" charset="0"/>
              </a:rPr>
              <a:t>3</a:t>
            </a:r>
            <a:r>
              <a:rPr lang="fr-FR" sz="3200" dirty="0">
                <a:solidFill>
                  <a:srgbClr val="FF0000"/>
                </a:solidFill>
                <a:latin typeface="Century" panose="02040604050505020304" pitchFamily="18" charset="0"/>
                <a:ea typeface="Calibri" panose="020F0502020204030204" pitchFamily="34" charset="0"/>
                <a:cs typeface="Times New Roman" panose="02020603050405020304" pitchFamily="18" charset="0"/>
              </a:rPr>
              <a:t> </a:t>
            </a:r>
            <a:r>
              <a:rPr lang="fr-FR" sz="3200" dirty="0">
                <a:latin typeface="Century" panose="02040604050505020304" pitchFamily="18" charset="0"/>
                <a:ea typeface="Calibri" panose="020F0502020204030204" pitchFamily="34" charset="0"/>
                <a:cs typeface="Times New Roman" panose="02020603050405020304" pitchFamily="18" charset="0"/>
              </a:rPr>
              <a:t>: le dosage du pH se fait par une électrode (</a:t>
            </a:r>
            <a:r>
              <a:rPr lang="fr-FR" sz="3200" dirty="0" err="1">
                <a:latin typeface="Century" panose="02040604050505020304" pitchFamily="18" charset="0"/>
                <a:ea typeface="Calibri" panose="020F0502020204030204" pitchFamily="34" charset="0"/>
                <a:cs typeface="Times New Roman" panose="02020603050405020304" pitchFamily="18" charset="0"/>
              </a:rPr>
              <a:t>Hachani</a:t>
            </a:r>
            <a:r>
              <a:rPr lang="fr-FR" sz="3200" dirty="0">
                <a:latin typeface="Century" panose="02040604050505020304" pitchFamily="18" charset="0"/>
                <a:ea typeface="Calibri" panose="020F0502020204030204" pitchFamily="34" charset="0"/>
                <a:cs typeface="Times New Roman" panose="02020603050405020304" pitchFamily="18" charset="0"/>
              </a:rPr>
              <a:t>, 2005 ; </a:t>
            </a:r>
            <a:r>
              <a:rPr lang="fr-FR" sz="3200" dirty="0" err="1">
                <a:latin typeface="Century" panose="02040604050505020304" pitchFamily="18" charset="0"/>
                <a:ea typeface="Calibri" panose="020F0502020204030204" pitchFamily="34" charset="0"/>
                <a:cs typeface="Times New Roman" panose="02020603050405020304" pitchFamily="18" charset="0"/>
              </a:rPr>
              <a:t>Habibi</a:t>
            </a:r>
            <a:r>
              <a:rPr lang="fr-FR" sz="3200" dirty="0">
                <a:latin typeface="Century" panose="02040604050505020304" pitchFamily="18" charset="0"/>
                <a:ea typeface="Calibri" panose="020F0502020204030204" pitchFamily="34" charset="0"/>
                <a:cs typeface="Times New Roman" panose="02020603050405020304" pitchFamily="18" charset="0"/>
              </a:rPr>
              <a:t> </a:t>
            </a:r>
            <a:r>
              <a:rPr lang="fr-FR" sz="3200" i="1" dirty="0">
                <a:latin typeface="Century" panose="02040604050505020304" pitchFamily="18" charset="0"/>
                <a:ea typeface="Calibri" panose="020F0502020204030204" pitchFamily="34" charset="0"/>
                <a:cs typeface="Times New Roman" panose="02020603050405020304" pitchFamily="18" charset="0"/>
              </a:rPr>
              <a:t>et al</a:t>
            </a:r>
            <a:r>
              <a:rPr lang="fr-FR" sz="3200" dirty="0">
                <a:latin typeface="Century" panose="02040604050505020304" pitchFamily="18" charset="0"/>
                <a:ea typeface="Calibri" panose="020F0502020204030204" pitchFamily="34" charset="0"/>
                <a:cs typeface="Times New Roman" panose="02020603050405020304" pitchFamily="18" charset="0"/>
              </a:rPr>
              <a:t>., 2007 ; </a:t>
            </a:r>
            <a:r>
              <a:rPr lang="fr-FR" sz="3200" dirty="0" err="1">
                <a:latin typeface="Century" panose="02040604050505020304" pitchFamily="18" charset="0"/>
                <a:ea typeface="Calibri" panose="020F0502020204030204" pitchFamily="34" charset="0"/>
                <a:cs typeface="Times New Roman" panose="02020603050405020304" pitchFamily="18" charset="0"/>
              </a:rPr>
              <a:t>Berkat</a:t>
            </a:r>
            <a:r>
              <a:rPr lang="fr-FR" sz="3200" dirty="0">
                <a:latin typeface="Century" panose="02040604050505020304" pitchFamily="18" charset="0"/>
                <a:ea typeface="Calibri" panose="020F0502020204030204" pitchFamily="34" charset="0"/>
                <a:cs typeface="Times New Roman" panose="02020603050405020304" pitchFamily="18" charset="0"/>
              </a:rPr>
              <a:t>, 2010).</a:t>
            </a:r>
            <a:endParaRPr lang="fr-FR" sz="3200" dirty="0">
              <a:effectLst/>
              <a:latin typeface="Century" panose="02040604050505020304" pitchFamily="18" charset="0"/>
              <a:ea typeface="Times" panose="02020603050405020304" pitchFamily="18" charset="0"/>
              <a:cs typeface="Times New Roman" panose="02020603050405020304" pitchFamily="18" charset="0"/>
            </a:endParaRPr>
          </a:p>
        </p:txBody>
      </p:sp>
      <p:sp>
        <p:nvSpPr>
          <p:cNvPr id="6" name="Espace réservé du numéro de diapositive 5"/>
          <p:cNvSpPr>
            <a:spLocks noGrp="1"/>
          </p:cNvSpPr>
          <p:nvPr>
            <p:ph type="sldNum" sz="quarter" idx="12"/>
          </p:nvPr>
        </p:nvSpPr>
        <p:spPr/>
        <p:txBody>
          <a:bodyPr/>
          <a:lstStyle/>
          <a:p>
            <a:fld id="{A37454DC-347B-4F69-A82E-4C2FC3B150EE}" type="slidenum">
              <a:rPr lang="fr-FR" smtClean="0"/>
              <a:t>42</a:t>
            </a:fld>
            <a:endParaRPr lang="fr-FR"/>
          </a:p>
        </p:txBody>
      </p:sp>
    </p:spTree>
    <p:extLst>
      <p:ext uri="{BB962C8B-B14F-4D97-AF65-F5344CB8AC3E}">
        <p14:creationId xmlns:p14="http://schemas.microsoft.com/office/powerpoint/2010/main" val="315710695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4458" y="413880"/>
            <a:ext cx="11743765" cy="3689408"/>
          </a:xfrm>
          <a:prstGeom prst="rect">
            <a:avLst/>
          </a:prstGeom>
        </p:spPr>
        <p:txBody>
          <a:bodyPr wrap="square">
            <a:spAutoFit/>
          </a:bodyPr>
          <a:lstStyle/>
          <a:p>
            <a:pPr algn="just">
              <a:lnSpc>
                <a:spcPct val="150000"/>
              </a:lnSpc>
              <a:spcAft>
                <a:spcPts val="0"/>
              </a:spcAft>
            </a:pPr>
            <a:r>
              <a:rPr lang="fr-FR" sz="3200" b="1" dirty="0">
                <a:solidFill>
                  <a:srgbClr val="FF0000"/>
                </a:solidFill>
                <a:latin typeface="Century" panose="02040604050505020304" pitchFamily="18" charset="0"/>
                <a:ea typeface="Calibri" panose="020F0502020204030204" pitchFamily="34" charset="0"/>
                <a:cs typeface="Times New Roman" panose="02020603050405020304" pitchFamily="18" charset="0"/>
              </a:rPr>
              <a:t>Exemple 4</a:t>
            </a:r>
            <a:r>
              <a:rPr lang="fr-FR" sz="3200" b="1" dirty="0">
                <a:latin typeface="Century" panose="02040604050505020304" pitchFamily="18" charset="0"/>
                <a:ea typeface="Calibri" panose="020F0502020204030204" pitchFamily="34" charset="0"/>
                <a:cs typeface="Times New Roman" panose="02020603050405020304" pitchFamily="18" charset="0"/>
              </a:rPr>
              <a:t> </a:t>
            </a:r>
            <a:r>
              <a:rPr lang="fr-FR" sz="3200" dirty="0">
                <a:latin typeface="Century" panose="02040604050505020304" pitchFamily="18" charset="0"/>
                <a:ea typeface="Calibri" panose="020F0502020204030204" pitchFamily="34" charset="0"/>
                <a:cs typeface="Times New Roman" panose="02020603050405020304" pitchFamily="18" charset="0"/>
              </a:rPr>
              <a:t>: La caractéristique des muscles est la contraction  (</a:t>
            </a:r>
            <a:r>
              <a:rPr lang="fr-FR" sz="3200" dirty="0" err="1">
                <a:latin typeface="Century" panose="02040604050505020304" pitchFamily="18" charset="0"/>
                <a:ea typeface="Calibri" panose="020F0502020204030204" pitchFamily="34" charset="0"/>
                <a:cs typeface="Times New Roman" panose="02020603050405020304" pitchFamily="18" charset="0"/>
              </a:rPr>
              <a:t>Barbault</a:t>
            </a:r>
            <a:r>
              <a:rPr lang="fr-FR" sz="3200" dirty="0">
                <a:latin typeface="Century" panose="02040604050505020304" pitchFamily="18" charset="0"/>
                <a:ea typeface="Calibri" panose="020F0502020204030204" pitchFamily="34" charset="0"/>
                <a:cs typeface="Times New Roman" panose="02020603050405020304" pitchFamily="18" charset="0"/>
              </a:rPr>
              <a:t>, 1999 cité par </a:t>
            </a:r>
            <a:r>
              <a:rPr lang="fr-FR" sz="3200" dirty="0" err="1">
                <a:latin typeface="Century" panose="02040604050505020304" pitchFamily="18" charset="0"/>
                <a:ea typeface="Calibri" panose="020F0502020204030204" pitchFamily="34" charset="0"/>
                <a:cs typeface="Times New Roman" panose="02020603050405020304" pitchFamily="18" charset="0"/>
              </a:rPr>
              <a:t>Hachani</a:t>
            </a:r>
            <a:r>
              <a:rPr lang="fr-FR" sz="3200" dirty="0">
                <a:latin typeface="Century" panose="02040604050505020304" pitchFamily="18" charset="0"/>
                <a:ea typeface="Calibri" panose="020F0502020204030204" pitchFamily="34" charset="0"/>
                <a:cs typeface="Times New Roman" panose="02020603050405020304" pitchFamily="18" charset="0"/>
              </a:rPr>
              <a:t>, 2011) </a:t>
            </a:r>
            <a:r>
              <a:rPr lang="fr-FR" sz="3200" b="1" dirty="0">
                <a:latin typeface="Century" panose="02040604050505020304" pitchFamily="18" charset="0"/>
                <a:ea typeface="Calibri" panose="020F0502020204030204" pitchFamily="34" charset="0"/>
                <a:cs typeface="Times New Roman" panose="02020603050405020304" pitchFamily="18" charset="0"/>
              </a:rPr>
              <a:t>ou</a:t>
            </a:r>
            <a:r>
              <a:rPr lang="fr-FR" sz="3200" dirty="0">
                <a:latin typeface="Century" panose="02040604050505020304" pitchFamily="18" charset="0"/>
                <a:ea typeface="Calibri" panose="020F0502020204030204" pitchFamily="34" charset="0"/>
                <a:cs typeface="Times New Roman" panose="02020603050405020304" pitchFamily="18" charset="0"/>
              </a:rPr>
              <a:t> (</a:t>
            </a:r>
            <a:r>
              <a:rPr lang="fr-FR" sz="3200" dirty="0" err="1">
                <a:latin typeface="Century" panose="02040604050505020304" pitchFamily="18" charset="0"/>
                <a:ea typeface="Calibri" panose="020F0502020204030204" pitchFamily="34" charset="0"/>
                <a:cs typeface="Times New Roman" panose="02020603050405020304" pitchFamily="18" charset="0"/>
              </a:rPr>
              <a:t>Barbault</a:t>
            </a:r>
            <a:r>
              <a:rPr lang="fr-FR" sz="3200" dirty="0">
                <a:latin typeface="Century" panose="02040604050505020304" pitchFamily="18" charset="0"/>
                <a:ea typeface="Calibri" panose="020F0502020204030204" pitchFamily="34" charset="0"/>
                <a:cs typeface="Times New Roman" panose="02020603050405020304" pitchFamily="18" charset="0"/>
              </a:rPr>
              <a:t>, 1999 in par </a:t>
            </a:r>
            <a:r>
              <a:rPr lang="fr-FR" sz="3200" dirty="0" err="1">
                <a:latin typeface="Century" panose="02040604050505020304" pitchFamily="18" charset="0"/>
                <a:ea typeface="Calibri" panose="020F0502020204030204" pitchFamily="34" charset="0"/>
                <a:cs typeface="Times New Roman" panose="02020603050405020304" pitchFamily="18" charset="0"/>
              </a:rPr>
              <a:t>Hachani</a:t>
            </a:r>
            <a:r>
              <a:rPr lang="fr-FR" sz="3200" dirty="0">
                <a:latin typeface="Century" panose="02040604050505020304" pitchFamily="18" charset="0"/>
                <a:ea typeface="Calibri" panose="020F0502020204030204" pitchFamily="34" charset="0"/>
                <a:cs typeface="Times New Roman" panose="02020603050405020304" pitchFamily="18" charset="0"/>
              </a:rPr>
              <a:t>, 2011). Dans la section références bibliographiques on cite seulement la référence de </a:t>
            </a:r>
            <a:r>
              <a:rPr lang="fr-FR" sz="3200" dirty="0" err="1">
                <a:latin typeface="Century" panose="02040604050505020304" pitchFamily="18" charset="0"/>
                <a:ea typeface="Calibri" panose="020F0502020204030204" pitchFamily="34" charset="0"/>
                <a:cs typeface="Times New Roman" panose="02020603050405020304" pitchFamily="18" charset="0"/>
              </a:rPr>
              <a:t>Hachani</a:t>
            </a:r>
            <a:r>
              <a:rPr lang="fr-FR" sz="3200" dirty="0">
                <a:latin typeface="Century" panose="02040604050505020304" pitchFamily="18" charset="0"/>
                <a:ea typeface="Calibri" panose="020F0502020204030204" pitchFamily="34" charset="0"/>
                <a:cs typeface="Times New Roman" panose="02020603050405020304" pitchFamily="18" charset="0"/>
              </a:rPr>
              <a:t>  (2011).</a:t>
            </a:r>
            <a:endParaRPr lang="fr-FR" sz="3200" dirty="0">
              <a:effectLst/>
              <a:latin typeface="Century" panose="02040604050505020304" pitchFamily="18" charset="0"/>
              <a:ea typeface="Times" panose="02020603050405020304" pitchFamily="18" charset="0"/>
              <a:cs typeface="Times New Roman" panose="02020603050405020304" pitchFamily="18" charset="0"/>
            </a:endParaRPr>
          </a:p>
        </p:txBody>
      </p:sp>
      <p:sp>
        <p:nvSpPr>
          <p:cNvPr id="3" name="Espace réservé du numéro de diapositive 2"/>
          <p:cNvSpPr>
            <a:spLocks noGrp="1"/>
          </p:cNvSpPr>
          <p:nvPr>
            <p:ph type="sldNum" sz="quarter" idx="12"/>
          </p:nvPr>
        </p:nvSpPr>
        <p:spPr/>
        <p:txBody>
          <a:bodyPr/>
          <a:lstStyle/>
          <a:p>
            <a:fld id="{A37454DC-347B-4F69-A82E-4C2FC3B150EE}" type="slidenum">
              <a:rPr lang="fr-FR" smtClean="0"/>
              <a:t>43</a:t>
            </a:fld>
            <a:endParaRPr lang="fr-FR"/>
          </a:p>
        </p:txBody>
      </p:sp>
    </p:spTree>
    <p:extLst>
      <p:ext uri="{BB962C8B-B14F-4D97-AF65-F5344CB8AC3E}">
        <p14:creationId xmlns:p14="http://schemas.microsoft.com/office/powerpoint/2010/main" val="344567884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024" y="85639"/>
            <a:ext cx="11914093" cy="2950744"/>
          </a:xfrm>
          <a:prstGeom prst="rect">
            <a:avLst/>
          </a:prstGeom>
        </p:spPr>
        <p:txBody>
          <a:bodyPr wrap="square">
            <a:spAutoFit/>
          </a:bodyPr>
          <a:lstStyle/>
          <a:p>
            <a:pPr algn="just">
              <a:lnSpc>
                <a:spcPct val="150000"/>
              </a:lnSpc>
            </a:pPr>
            <a:r>
              <a:rPr lang="fr-FR" sz="3200" b="1" dirty="0" smtClean="0">
                <a:solidFill>
                  <a:srgbClr val="00B0F0"/>
                </a:solidFill>
                <a:latin typeface="Century" panose="02040604050505020304" pitchFamily="18" charset="0"/>
              </a:rPr>
              <a:t>References </a:t>
            </a:r>
            <a:r>
              <a:rPr lang="fr-FR" sz="3200" b="1" dirty="0">
                <a:solidFill>
                  <a:srgbClr val="00B0F0"/>
                </a:solidFill>
                <a:latin typeface="Century" panose="02040604050505020304" pitchFamily="18" charset="0"/>
              </a:rPr>
              <a:t>to </a:t>
            </a:r>
            <a:r>
              <a:rPr lang="fr-FR" sz="3200" b="1" dirty="0" err="1">
                <a:solidFill>
                  <a:srgbClr val="00B0F0"/>
                </a:solidFill>
                <a:latin typeface="Century" panose="02040604050505020304" pitchFamily="18" charset="0"/>
              </a:rPr>
              <a:t>different</a:t>
            </a:r>
            <a:r>
              <a:rPr lang="fr-FR" sz="3200" b="1" dirty="0">
                <a:solidFill>
                  <a:srgbClr val="00B0F0"/>
                </a:solidFill>
                <a:latin typeface="Century" panose="02040604050505020304" pitchFamily="18" charset="0"/>
              </a:rPr>
              <a:t> documents by the </a:t>
            </a:r>
            <a:r>
              <a:rPr lang="fr-FR" sz="3200" b="1" dirty="0" err="1">
                <a:solidFill>
                  <a:srgbClr val="00B0F0"/>
                </a:solidFill>
                <a:latin typeface="Century" panose="02040604050505020304" pitchFamily="18" charset="0"/>
              </a:rPr>
              <a:t>same</a:t>
            </a:r>
            <a:r>
              <a:rPr lang="fr-FR" sz="3200" b="1" dirty="0">
                <a:solidFill>
                  <a:srgbClr val="00B0F0"/>
                </a:solidFill>
                <a:latin typeface="Century" panose="02040604050505020304" pitchFamily="18" charset="0"/>
              </a:rPr>
              <a:t> </a:t>
            </a:r>
            <a:r>
              <a:rPr lang="fr-FR" sz="3200" b="1" dirty="0" err="1">
                <a:solidFill>
                  <a:srgbClr val="00B0F0"/>
                </a:solidFill>
                <a:latin typeface="Century" panose="02040604050505020304" pitchFamily="18" charset="0"/>
              </a:rPr>
              <a:t>author</a:t>
            </a:r>
            <a:r>
              <a:rPr lang="fr-FR" sz="3200" b="1" dirty="0">
                <a:solidFill>
                  <a:srgbClr val="00B0F0"/>
                </a:solidFill>
                <a:latin typeface="Century" panose="02040604050505020304" pitchFamily="18" charset="0"/>
              </a:rPr>
              <a:t> and </a:t>
            </a:r>
            <a:r>
              <a:rPr lang="fr-FR" sz="3200" b="1" dirty="0" err="1">
                <a:solidFill>
                  <a:srgbClr val="00B0F0"/>
                </a:solidFill>
                <a:latin typeface="Century" panose="02040604050505020304" pitchFamily="18" charset="0"/>
              </a:rPr>
              <a:t>published</a:t>
            </a:r>
            <a:r>
              <a:rPr lang="fr-FR" sz="3200" b="1" dirty="0">
                <a:solidFill>
                  <a:srgbClr val="00B0F0"/>
                </a:solidFill>
                <a:latin typeface="Century" panose="02040604050505020304" pitchFamily="18" charset="0"/>
              </a:rPr>
              <a:t> in the </a:t>
            </a:r>
            <a:r>
              <a:rPr lang="fr-FR" sz="3200" b="1" dirty="0" err="1">
                <a:solidFill>
                  <a:srgbClr val="00B0F0"/>
                </a:solidFill>
                <a:latin typeface="Century" panose="02040604050505020304" pitchFamily="18" charset="0"/>
              </a:rPr>
              <a:t>same</a:t>
            </a:r>
            <a:r>
              <a:rPr lang="fr-FR" sz="3200" b="1" dirty="0">
                <a:solidFill>
                  <a:srgbClr val="00B0F0"/>
                </a:solidFill>
                <a:latin typeface="Century" panose="02040604050505020304" pitchFamily="18" charset="0"/>
              </a:rPr>
              <a:t> </a:t>
            </a:r>
            <a:r>
              <a:rPr lang="fr-FR" sz="3200" b="1" dirty="0" err="1">
                <a:solidFill>
                  <a:srgbClr val="00B0F0"/>
                </a:solidFill>
                <a:latin typeface="Century" panose="02040604050505020304" pitchFamily="18" charset="0"/>
              </a:rPr>
              <a:t>year</a:t>
            </a:r>
            <a:r>
              <a:rPr lang="fr-FR" sz="3200" b="1" dirty="0" smtClean="0">
                <a:solidFill>
                  <a:srgbClr val="00B0F0"/>
                </a:solidFill>
                <a:latin typeface="Century" panose="02040604050505020304" pitchFamily="18" charset="0"/>
              </a:rPr>
              <a:t>:</a:t>
            </a:r>
            <a:endParaRPr lang="fr-FR" sz="3200" b="1" dirty="0">
              <a:solidFill>
                <a:srgbClr val="00B0F0"/>
              </a:solidFill>
              <a:latin typeface="Century" panose="02040604050505020304" pitchFamily="18" charset="0"/>
            </a:endParaRPr>
          </a:p>
          <a:p>
            <a:pPr algn="just">
              <a:lnSpc>
                <a:spcPct val="150000"/>
              </a:lnSpc>
            </a:pPr>
            <a:r>
              <a:rPr lang="fr-FR" sz="3200" dirty="0" err="1">
                <a:latin typeface="Century" panose="02040604050505020304" pitchFamily="18" charset="0"/>
              </a:rPr>
              <a:t>Add</a:t>
            </a:r>
            <a:r>
              <a:rPr lang="fr-FR" sz="3200" dirty="0">
                <a:latin typeface="Century" panose="02040604050505020304" pitchFamily="18" charset="0"/>
              </a:rPr>
              <a:t> a </a:t>
            </a:r>
            <a:r>
              <a:rPr lang="fr-FR" sz="3200" dirty="0" err="1">
                <a:latin typeface="Century" panose="02040604050505020304" pitchFamily="18" charset="0"/>
              </a:rPr>
              <a:t>letter</a:t>
            </a:r>
            <a:r>
              <a:rPr lang="fr-FR" sz="3200" dirty="0">
                <a:latin typeface="Century" panose="02040604050505020304" pitchFamily="18" charset="0"/>
              </a:rPr>
              <a:t> </a:t>
            </a:r>
            <a:r>
              <a:rPr lang="fr-FR" sz="3200" dirty="0" err="1">
                <a:latin typeface="Century" panose="02040604050505020304" pitchFamily="18" charset="0"/>
              </a:rPr>
              <a:t>after</a:t>
            </a:r>
            <a:r>
              <a:rPr lang="fr-FR" sz="3200" dirty="0">
                <a:latin typeface="Century" panose="02040604050505020304" pitchFamily="18" charset="0"/>
              </a:rPr>
              <a:t> the publication </a:t>
            </a:r>
            <a:r>
              <a:rPr lang="fr-FR" sz="3200" dirty="0" err="1">
                <a:latin typeface="Century" panose="02040604050505020304" pitchFamily="18" charset="0"/>
              </a:rPr>
              <a:t>year</a:t>
            </a:r>
            <a:r>
              <a:rPr lang="fr-FR" sz="3200" dirty="0">
                <a:latin typeface="Century" panose="02040604050505020304" pitchFamily="18" charset="0"/>
              </a:rPr>
              <a:t> to </a:t>
            </a:r>
            <a:r>
              <a:rPr lang="fr-FR" sz="3200" dirty="0" err="1">
                <a:latin typeface="Century" panose="02040604050505020304" pitchFamily="18" charset="0"/>
              </a:rPr>
              <a:t>distinguish</a:t>
            </a:r>
            <a:r>
              <a:rPr lang="fr-FR" sz="3200" dirty="0">
                <a:latin typeface="Century" panose="02040604050505020304" pitchFamily="18" charset="0"/>
              </a:rPr>
              <a:t> </a:t>
            </a:r>
            <a:r>
              <a:rPr lang="fr-FR" sz="3200" dirty="0" err="1">
                <a:latin typeface="Century" panose="02040604050505020304" pitchFamily="18" charset="0"/>
              </a:rPr>
              <a:t>between</a:t>
            </a:r>
            <a:r>
              <a:rPr lang="fr-FR" sz="3200" dirty="0">
                <a:latin typeface="Century" panose="02040604050505020304" pitchFamily="18" charset="0"/>
              </a:rPr>
              <a:t> the documents.</a:t>
            </a:r>
          </a:p>
        </p:txBody>
      </p:sp>
      <p:sp>
        <p:nvSpPr>
          <p:cNvPr id="3" name="Rectangle 2"/>
          <p:cNvSpPr/>
          <p:nvPr/>
        </p:nvSpPr>
        <p:spPr>
          <a:xfrm>
            <a:off x="121024" y="3196573"/>
            <a:ext cx="11914093" cy="3046988"/>
          </a:xfrm>
          <a:prstGeom prst="rect">
            <a:avLst/>
          </a:prstGeom>
        </p:spPr>
        <p:txBody>
          <a:bodyPr wrap="square">
            <a:spAutoFit/>
          </a:bodyPr>
          <a:lstStyle/>
          <a:p>
            <a:pPr algn="just">
              <a:lnSpc>
                <a:spcPct val="150000"/>
              </a:lnSpc>
              <a:spcAft>
                <a:spcPts val="0"/>
              </a:spcAft>
            </a:pPr>
            <a:r>
              <a:rPr lang="fr-FR" sz="3200" dirty="0" smtClean="0">
                <a:solidFill>
                  <a:srgbClr val="FF0000"/>
                </a:solidFill>
                <a:latin typeface="Century" panose="02040604050505020304" pitchFamily="18" charset="0"/>
                <a:ea typeface="Verdana" panose="020B0604030504040204" pitchFamily="34" charset="0"/>
                <a:cs typeface="Times New Roman" panose="02020603050405020304" pitchFamily="18" charset="0"/>
              </a:rPr>
              <a:t>Examples </a:t>
            </a:r>
            <a:r>
              <a:rPr lang="fr-FR" sz="3200" dirty="0">
                <a:solidFill>
                  <a:srgbClr val="FF0000"/>
                </a:solidFill>
                <a:latin typeface="Century" panose="02040604050505020304" pitchFamily="18" charset="0"/>
                <a:ea typeface="Verdana" panose="020B0604030504040204" pitchFamily="34" charset="0"/>
                <a:cs typeface="Times New Roman" panose="02020603050405020304" pitchFamily="18" charset="0"/>
              </a:rPr>
              <a:t>:</a:t>
            </a:r>
            <a:endParaRPr lang="fr-FR" sz="3200" dirty="0">
              <a:solidFill>
                <a:srgbClr val="FF0000"/>
              </a:solidFill>
              <a:latin typeface="Century" panose="02040604050505020304" pitchFamily="18" charset="0"/>
              <a:ea typeface="Times" panose="02020603050405020304" pitchFamily="18" charset="0"/>
              <a:cs typeface="Times New Roman" panose="02020603050405020304" pitchFamily="18" charset="0"/>
            </a:endParaRPr>
          </a:p>
          <a:p>
            <a:pPr algn="just">
              <a:lnSpc>
                <a:spcPct val="150000"/>
              </a:lnSpc>
              <a:spcAft>
                <a:spcPts val="0"/>
              </a:spcAft>
            </a:pPr>
            <a:r>
              <a:rPr lang="fr-FR" sz="3200" b="1" dirty="0">
                <a:latin typeface="Century" panose="02040604050505020304" pitchFamily="18" charset="0"/>
                <a:ea typeface="Verdana" panose="020B0604030504040204" pitchFamily="34" charset="0"/>
                <a:cs typeface="Times New Roman" panose="02020603050405020304" pitchFamily="18" charset="0"/>
              </a:rPr>
              <a:t>Dans le texte :</a:t>
            </a:r>
            <a:endParaRPr lang="fr-FR" sz="3200" dirty="0">
              <a:latin typeface="Century" panose="02040604050505020304" pitchFamily="18" charset="0"/>
              <a:ea typeface="Times" panose="02020603050405020304" pitchFamily="18" charset="0"/>
              <a:cs typeface="Times New Roman" panose="02020603050405020304" pitchFamily="18" charset="0"/>
            </a:endParaRPr>
          </a:p>
          <a:p>
            <a:pPr algn="just">
              <a:lnSpc>
                <a:spcPct val="150000"/>
              </a:lnSpc>
              <a:spcAft>
                <a:spcPts val="0"/>
              </a:spcAft>
            </a:pPr>
            <a:r>
              <a:rPr lang="fr-FR" sz="3200" dirty="0">
                <a:latin typeface="Century" panose="02040604050505020304" pitchFamily="18" charset="0"/>
                <a:ea typeface="Arial Narrow" panose="020B0606020202030204" pitchFamily="34" charset="0"/>
                <a:cs typeface="Times New Roman" panose="02020603050405020304" pitchFamily="18" charset="0"/>
              </a:rPr>
              <a:t>(</a:t>
            </a:r>
            <a:r>
              <a:rPr lang="fr-FR" sz="3200" dirty="0" err="1">
                <a:latin typeface="Century" panose="02040604050505020304" pitchFamily="18" charset="0"/>
                <a:ea typeface="Arial Narrow" panose="020B0606020202030204" pitchFamily="34" charset="0"/>
                <a:cs typeface="Times New Roman" panose="02020603050405020304" pitchFamily="18" charset="0"/>
              </a:rPr>
              <a:t>Lounaci</a:t>
            </a:r>
            <a:r>
              <a:rPr lang="fr-FR" sz="3200" dirty="0">
                <a:latin typeface="Century" panose="02040604050505020304" pitchFamily="18" charset="0"/>
                <a:ea typeface="Arial Narrow" panose="020B0606020202030204" pitchFamily="34" charset="0"/>
                <a:cs typeface="Times New Roman" panose="02020603050405020304" pitchFamily="18" charset="0"/>
              </a:rPr>
              <a:t> et </a:t>
            </a:r>
            <a:r>
              <a:rPr lang="fr-FR" sz="3200" i="1" dirty="0">
                <a:latin typeface="Century" panose="02040604050505020304" pitchFamily="18" charset="0"/>
                <a:ea typeface="Arial Narrow" panose="020B0606020202030204" pitchFamily="34" charset="0"/>
                <a:cs typeface="Times New Roman" panose="02020603050405020304" pitchFamily="18" charset="0"/>
              </a:rPr>
              <a:t>al.</a:t>
            </a:r>
            <a:r>
              <a:rPr lang="fr-FR" sz="3200" dirty="0">
                <a:latin typeface="Century" panose="02040604050505020304" pitchFamily="18" charset="0"/>
                <a:ea typeface="Arial Narrow" panose="020B0606020202030204" pitchFamily="34" charset="0"/>
                <a:cs typeface="Times New Roman" panose="02020603050405020304" pitchFamily="18" charset="0"/>
              </a:rPr>
              <a:t>, </a:t>
            </a:r>
            <a:r>
              <a:rPr lang="fr-FR" sz="3200" b="1" dirty="0">
                <a:solidFill>
                  <a:srgbClr val="FF0000"/>
                </a:solidFill>
                <a:latin typeface="Century" panose="02040604050505020304" pitchFamily="18" charset="0"/>
                <a:ea typeface="Arial Narrow" panose="020B0606020202030204" pitchFamily="34" charset="0"/>
                <a:cs typeface="Times New Roman" panose="02020603050405020304" pitchFamily="18" charset="0"/>
              </a:rPr>
              <a:t>2000a</a:t>
            </a:r>
            <a:r>
              <a:rPr lang="fr-FR" sz="3200" dirty="0">
                <a:latin typeface="Century" panose="02040604050505020304" pitchFamily="18" charset="0"/>
                <a:ea typeface="Arial Narrow" panose="020B0606020202030204" pitchFamily="34" charset="0"/>
                <a:cs typeface="Times New Roman" panose="02020603050405020304" pitchFamily="18" charset="0"/>
              </a:rPr>
              <a:t>) ………………………….. ((</a:t>
            </a:r>
            <a:r>
              <a:rPr lang="fr-FR" sz="3200" dirty="0" err="1">
                <a:latin typeface="Century" panose="02040604050505020304" pitchFamily="18" charset="0"/>
                <a:ea typeface="Arial Narrow" panose="020B0606020202030204" pitchFamily="34" charset="0"/>
                <a:cs typeface="Times New Roman" panose="02020603050405020304" pitchFamily="18" charset="0"/>
              </a:rPr>
              <a:t>Lounaci</a:t>
            </a:r>
            <a:r>
              <a:rPr lang="fr-FR" sz="3200" dirty="0">
                <a:latin typeface="Century" panose="02040604050505020304" pitchFamily="18" charset="0"/>
                <a:ea typeface="Arial Narrow" panose="020B0606020202030204" pitchFamily="34" charset="0"/>
                <a:cs typeface="Times New Roman" panose="02020603050405020304" pitchFamily="18" charset="0"/>
              </a:rPr>
              <a:t> et </a:t>
            </a:r>
            <a:r>
              <a:rPr lang="fr-FR" sz="3200" i="1" dirty="0">
                <a:latin typeface="Century" panose="02040604050505020304" pitchFamily="18" charset="0"/>
                <a:ea typeface="Arial Narrow" panose="020B0606020202030204" pitchFamily="34" charset="0"/>
                <a:cs typeface="Times New Roman" panose="02020603050405020304" pitchFamily="18" charset="0"/>
              </a:rPr>
              <a:t>al.</a:t>
            </a:r>
            <a:r>
              <a:rPr lang="fr-FR" sz="3200" dirty="0">
                <a:latin typeface="Century" panose="02040604050505020304" pitchFamily="18" charset="0"/>
                <a:ea typeface="Arial Narrow" panose="020B0606020202030204" pitchFamily="34" charset="0"/>
                <a:cs typeface="Times New Roman" panose="02020603050405020304" pitchFamily="18" charset="0"/>
              </a:rPr>
              <a:t>, </a:t>
            </a:r>
            <a:r>
              <a:rPr lang="fr-FR" sz="3200" b="1" dirty="0">
                <a:solidFill>
                  <a:srgbClr val="FF0000"/>
                </a:solidFill>
                <a:latin typeface="Century" panose="02040604050505020304" pitchFamily="18" charset="0"/>
                <a:ea typeface="Arial Narrow" panose="020B0606020202030204" pitchFamily="34" charset="0"/>
                <a:cs typeface="Times New Roman" panose="02020603050405020304" pitchFamily="18" charset="0"/>
              </a:rPr>
              <a:t>2000b</a:t>
            </a:r>
            <a:r>
              <a:rPr lang="fr-FR" sz="3200" dirty="0" smtClean="0">
                <a:latin typeface="Century" panose="02040604050505020304" pitchFamily="18" charset="0"/>
                <a:ea typeface="Arial Narrow" panose="020B0606020202030204" pitchFamily="34" charset="0"/>
                <a:cs typeface="Times New Roman" panose="02020603050405020304" pitchFamily="18" charset="0"/>
              </a:rPr>
              <a:t>)……………..</a:t>
            </a:r>
            <a:endParaRPr lang="fr-FR" sz="3200" dirty="0">
              <a:latin typeface="Century" panose="02040604050505020304" pitchFamily="18" charset="0"/>
              <a:ea typeface="Times" panose="02020603050405020304" pitchFamily="18" charset="0"/>
              <a:cs typeface="Times New Roman" panose="02020603050405020304" pitchFamily="18" charset="0"/>
            </a:endParaRPr>
          </a:p>
        </p:txBody>
      </p:sp>
      <p:sp>
        <p:nvSpPr>
          <p:cNvPr id="4" name="Espace réservé du numéro de diapositive 3"/>
          <p:cNvSpPr>
            <a:spLocks noGrp="1"/>
          </p:cNvSpPr>
          <p:nvPr>
            <p:ph type="sldNum" sz="quarter" idx="12"/>
          </p:nvPr>
        </p:nvSpPr>
        <p:spPr/>
        <p:txBody>
          <a:bodyPr/>
          <a:lstStyle/>
          <a:p>
            <a:fld id="{A37454DC-347B-4F69-A82E-4C2FC3B150EE}" type="slidenum">
              <a:rPr lang="fr-FR" smtClean="0"/>
              <a:t>44</a:t>
            </a:fld>
            <a:endParaRPr lang="fr-FR"/>
          </a:p>
        </p:txBody>
      </p:sp>
    </p:spTree>
    <p:extLst>
      <p:ext uri="{BB962C8B-B14F-4D97-AF65-F5344CB8AC3E}">
        <p14:creationId xmlns:p14="http://schemas.microsoft.com/office/powerpoint/2010/main" val="421221196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4129" y="883558"/>
            <a:ext cx="11819965" cy="5391219"/>
          </a:xfrm>
          <a:prstGeom prst="rect">
            <a:avLst/>
          </a:prstGeom>
        </p:spPr>
        <p:txBody>
          <a:bodyPr wrap="square">
            <a:spAutoFit/>
          </a:bodyPr>
          <a:lstStyle/>
          <a:p>
            <a:pPr algn="just">
              <a:lnSpc>
                <a:spcPts val="1000"/>
              </a:lnSpc>
              <a:spcAft>
                <a:spcPts val="0"/>
              </a:spcAft>
            </a:pPr>
            <a:r>
              <a:rPr lang="fr-FR" dirty="0">
                <a:latin typeface="Times New Roman" panose="02020603050405020304" pitchFamily="18" charset="0"/>
                <a:ea typeface="Times New Roman" panose="02020603050405020304" pitchFamily="18" charset="0"/>
                <a:cs typeface="Times New Roman" panose="02020603050405020304" pitchFamily="18" charset="0"/>
              </a:rPr>
              <a:t> </a:t>
            </a:r>
            <a:endParaRPr lang="fr-FR" dirty="0">
              <a:latin typeface="Times" panose="02020603050405020304" pitchFamily="18" charset="0"/>
              <a:ea typeface="Times" panose="02020603050405020304" pitchFamily="18" charset="0"/>
              <a:cs typeface="Times New Roman" panose="02020603050405020304" pitchFamily="18" charset="0"/>
            </a:endParaRPr>
          </a:p>
          <a:p>
            <a:pPr marL="571500" indent="-571500" algn="just">
              <a:lnSpc>
                <a:spcPct val="150000"/>
              </a:lnSpc>
              <a:spcAft>
                <a:spcPts val="0"/>
              </a:spcAft>
            </a:pPr>
            <a:r>
              <a:rPr lang="en-GB" sz="2800" dirty="0">
                <a:solidFill>
                  <a:srgbClr val="00B0F0"/>
                </a:solidFill>
                <a:latin typeface="Century" panose="02040604050505020304" pitchFamily="18" charset="0"/>
                <a:ea typeface="Times" panose="02020603050405020304" pitchFamily="18" charset="0"/>
                <a:cs typeface="Times New Roman" panose="02020603050405020304" pitchFamily="18" charset="0"/>
              </a:rPr>
              <a:t>Lounaci A., </a:t>
            </a:r>
            <a:r>
              <a:rPr lang="en-GB" sz="2800" dirty="0" err="1">
                <a:solidFill>
                  <a:srgbClr val="00B0F0"/>
                </a:solidFill>
                <a:latin typeface="Century" panose="02040604050505020304" pitchFamily="18" charset="0"/>
                <a:ea typeface="Times" panose="02020603050405020304" pitchFamily="18" charset="0"/>
                <a:cs typeface="Times New Roman" panose="02020603050405020304" pitchFamily="18" charset="0"/>
              </a:rPr>
              <a:t>Brosse</a:t>
            </a:r>
            <a:r>
              <a:rPr lang="en-GB" sz="2800" dirty="0">
                <a:solidFill>
                  <a:srgbClr val="00B0F0"/>
                </a:solidFill>
                <a:latin typeface="Century" panose="02040604050505020304" pitchFamily="18" charset="0"/>
                <a:ea typeface="Times" panose="02020603050405020304" pitchFamily="18" charset="0"/>
                <a:cs typeface="Times New Roman" panose="02020603050405020304" pitchFamily="18" charset="0"/>
              </a:rPr>
              <a:t> S., Thomas A., &amp; </a:t>
            </a:r>
            <a:r>
              <a:rPr lang="en-GB" sz="2800" dirty="0" err="1">
                <a:solidFill>
                  <a:srgbClr val="00B0F0"/>
                </a:solidFill>
                <a:latin typeface="Century" panose="02040604050505020304" pitchFamily="18" charset="0"/>
                <a:ea typeface="Times" panose="02020603050405020304" pitchFamily="18" charset="0"/>
                <a:cs typeface="Times New Roman" panose="02020603050405020304" pitchFamily="18" charset="0"/>
              </a:rPr>
              <a:t>Lek</a:t>
            </a:r>
            <a:r>
              <a:rPr lang="en-GB" sz="2800" dirty="0">
                <a:solidFill>
                  <a:srgbClr val="00B0F0"/>
                </a:solidFill>
                <a:latin typeface="Century" panose="02040604050505020304" pitchFamily="18" charset="0"/>
                <a:ea typeface="Times" panose="02020603050405020304" pitchFamily="18" charset="0"/>
                <a:cs typeface="Times New Roman" panose="02020603050405020304" pitchFamily="18" charset="0"/>
              </a:rPr>
              <a:t> S. </a:t>
            </a:r>
            <a:r>
              <a:rPr lang="en-GB" sz="2800" b="1" dirty="0">
                <a:latin typeface="Century" panose="02040604050505020304" pitchFamily="18" charset="0"/>
                <a:ea typeface="Times" panose="02020603050405020304" pitchFamily="18" charset="0"/>
                <a:cs typeface="Times New Roman" panose="02020603050405020304" pitchFamily="18" charset="0"/>
              </a:rPr>
              <a:t>2000a</a:t>
            </a:r>
            <a:r>
              <a:rPr lang="en-GB" sz="2800" dirty="0">
                <a:solidFill>
                  <a:srgbClr val="00B0F0"/>
                </a:solidFill>
                <a:latin typeface="Century" panose="02040604050505020304" pitchFamily="18" charset="0"/>
                <a:ea typeface="Times" panose="02020603050405020304" pitchFamily="18" charset="0"/>
                <a:cs typeface="Times New Roman" panose="02020603050405020304" pitchFamily="18" charset="0"/>
              </a:rPr>
              <a:t>. Abundance, diversity and community structure of </a:t>
            </a:r>
            <a:r>
              <a:rPr lang="en-GB" sz="2800" dirty="0" err="1">
                <a:solidFill>
                  <a:srgbClr val="00B0F0"/>
                </a:solidFill>
                <a:latin typeface="Century" panose="02040604050505020304" pitchFamily="18" charset="0"/>
                <a:ea typeface="Times" panose="02020603050405020304" pitchFamily="18" charset="0"/>
                <a:cs typeface="Times New Roman" panose="02020603050405020304" pitchFamily="18" charset="0"/>
              </a:rPr>
              <a:t>macroinvertebrates</a:t>
            </a:r>
            <a:r>
              <a:rPr lang="en-GB" sz="2800" dirty="0">
                <a:solidFill>
                  <a:srgbClr val="00B0F0"/>
                </a:solidFill>
                <a:latin typeface="Century" panose="02040604050505020304" pitchFamily="18" charset="0"/>
                <a:ea typeface="Times" panose="02020603050405020304" pitchFamily="18" charset="0"/>
                <a:cs typeface="Times New Roman" panose="02020603050405020304" pitchFamily="18" charset="0"/>
              </a:rPr>
              <a:t> in an </a:t>
            </a:r>
            <a:r>
              <a:rPr lang="en-GB" sz="2800" dirty="0" err="1">
                <a:solidFill>
                  <a:srgbClr val="00B0F0"/>
                </a:solidFill>
                <a:latin typeface="Century" panose="02040604050505020304" pitchFamily="18" charset="0"/>
                <a:ea typeface="Times" panose="02020603050405020304" pitchFamily="18" charset="0"/>
                <a:cs typeface="Times New Roman" panose="02020603050405020304" pitchFamily="18" charset="0"/>
              </a:rPr>
              <a:t>algérian</a:t>
            </a:r>
            <a:r>
              <a:rPr lang="en-GB" sz="2800" dirty="0">
                <a:solidFill>
                  <a:srgbClr val="00B0F0"/>
                </a:solidFill>
                <a:latin typeface="Century" panose="02040604050505020304" pitchFamily="18" charset="0"/>
                <a:ea typeface="Times" panose="02020603050405020304" pitchFamily="18" charset="0"/>
                <a:cs typeface="Times New Roman" panose="02020603050405020304" pitchFamily="18" charset="0"/>
              </a:rPr>
              <a:t> stream : the </a:t>
            </a:r>
            <a:r>
              <a:rPr lang="en-GB" sz="2800" dirty="0" err="1">
                <a:solidFill>
                  <a:srgbClr val="00B0F0"/>
                </a:solidFill>
                <a:latin typeface="Century" panose="02040604050505020304" pitchFamily="18" charset="0"/>
                <a:ea typeface="Times" panose="02020603050405020304" pitchFamily="18" charset="0"/>
                <a:cs typeface="Times New Roman" panose="02020603050405020304" pitchFamily="18" charset="0"/>
              </a:rPr>
              <a:t>Sebaou</a:t>
            </a:r>
            <a:r>
              <a:rPr lang="en-GB" sz="2800" dirty="0">
                <a:solidFill>
                  <a:srgbClr val="00B0F0"/>
                </a:solidFill>
                <a:latin typeface="Century" panose="02040604050505020304" pitchFamily="18" charset="0"/>
                <a:ea typeface="Times" panose="02020603050405020304" pitchFamily="18" charset="0"/>
                <a:cs typeface="Times New Roman" panose="02020603050405020304" pitchFamily="18" charset="0"/>
              </a:rPr>
              <a:t> </a:t>
            </a:r>
            <a:r>
              <a:rPr lang="en-GB" sz="2800" dirty="0" err="1">
                <a:solidFill>
                  <a:srgbClr val="00B0F0"/>
                </a:solidFill>
                <a:latin typeface="Century" panose="02040604050505020304" pitchFamily="18" charset="0"/>
                <a:ea typeface="Times" panose="02020603050405020304" pitchFamily="18" charset="0"/>
                <a:cs typeface="Times New Roman" panose="02020603050405020304" pitchFamily="18" charset="0"/>
              </a:rPr>
              <a:t>wadi</a:t>
            </a:r>
            <a:r>
              <a:rPr lang="en-GB" sz="2800" dirty="0">
                <a:solidFill>
                  <a:srgbClr val="00B0F0"/>
                </a:solidFill>
                <a:latin typeface="Century" panose="02040604050505020304" pitchFamily="18" charset="0"/>
                <a:ea typeface="Times" panose="02020603050405020304" pitchFamily="18" charset="0"/>
                <a:cs typeface="Times New Roman" panose="02020603050405020304" pitchFamily="18" charset="0"/>
              </a:rPr>
              <a:t>. </a:t>
            </a:r>
            <a:r>
              <a:rPr lang="en-GB" sz="2800" i="1" dirty="0">
                <a:solidFill>
                  <a:srgbClr val="00B0F0"/>
                </a:solidFill>
                <a:latin typeface="Century" panose="02040604050505020304" pitchFamily="18" charset="0"/>
                <a:ea typeface="Times" panose="02020603050405020304" pitchFamily="18" charset="0"/>
                <a:cs typeface="Times New Roman" panose="02020603050405020304" pitchFamily="18" charset="0"/>
              </a:rPr>
              <a:t>Annals </a:t>
            </a:r>
            <a:r>
              <a:rPr lang="en-GB" sz="2800" i="1" dirty="0" err="1">
                <a:solidFill>
                  <a:srgbClr val="00B0F0"/>
                </a:solidFill>
                <a:latin typeface="Century" panose="02040604050505020304" pitchFamily="18" charset="0"/>
                <a:ea typeface="Times" panose="02020603050405020304" pitchFamily="18" charset="0"/>
                <a:cs typeface="Times New Roman" panose="02020603050405020304" pitchFamily="18" charset="0"/>
              </a:rPr>
              <a:t>Limnoogy</a:t>
            </a:r>
            <a:r>
              <a:rPr lang="en-GB" sz="2800" dirty="0">
                <a:solidFill>
                  <a:srgbClr val="00B0F0"/>
                </a:solidFill>
                <a:latin typeface="Century" panose="02040604050505020304" pitchFamily="18" charset="0"/>
                <a:ea typeface="Times" panose="02020603050405020304" pitchFamily="18" charset="0"/>
                <a:cs typeface="Times New Roman" panose="02020603050405020304" pitchFamily="18" charset="0"/>
              </a:rPr>
              <a:t>, </a:t>
            </a:r>
            <a:r>
              <a:rPr lang="en-GB" sz="2800" b="1" dirty="0">
                <a:solidFill>
                  <a:srgbClr val="00B0F0"/>
                </a:solidFill>
                <a:latin typeface="Century" panose="02040604050505020304" pitchFamily="18" charset="0"/>
                <a:ea typeface="Times" panose="02020603050405020304" pitchFamily="18" charset="0"/>
                <a:cs typeface="Times New Roman" panose="02020603050405020304" pitchFamily="18" charset="0"/>
              </a:rPr>
              <a:t>36 (2)</a:t>
            </a:r>
            <a:r>
              <a:rPr lang="en-GB" sz="2800" dirty="0">
                <a:solidFill>
                  <a:srgbClr val="00B0F0"/>
                </a:solidFill>
                <a:latin typeface="Century" panose="02040604050505020304" pitchFamily="18" charset="0"/>
                <a:ea typeface="Times" panose="02020603050405020304" pitchFamily="18" charset="0"/>
                <a:cs typeface="Times New Roman" panose="02020603050405020304" pitchFamily="18" charset="0"/>
              </a:rPr>
              <a:t>. 123-133.</a:t>
            </a:r>
            <a:endParaRPr lang="fr-FR" sz="2800" dirty="0">
              <a:solidFill>
                <a:srgbClr val="00B0F0"/>
              </a:solidFill>
              <a:latin typeface="Century" panose="02040604050505020304" pitchFamily="18" charset="0"/>
              <a:ea typeface="Times" panose="02020603050405020304" pitchFamily="18" charset="0"/>
              <a:cs typeface="Times New Roman" panose="02020603050405020304" pitchFamily="18" charset="0"/>
            </a:endParaRPr>
          </a:p>
          <a:p>
            <a:pPr marL="571500" indent="-571500" algn="just">
              <a:lnSpc>
                <a:spcPct val="150000"/>
              </a:lnSpc>
              <a:spcAft>
                <a:spcPts val="0"/>
              </a:spcAft>
            </a:pPr>
            <a:r>
              <a:rPr lang="en-GB" sz="2800" dirty="0">
                <a:solidFill>
                  <a:schemeClr val="accent6">
                    <a:lumMod val="75000"/>
                  </a:schemeClr>
                </a:solidFill>
                <a:latin typeface="Century" panose="02040604050505020304" pitchFamily="18" charset="0"/>
                <a:ea typeface="Times" panose="02020603050405020304" pitchFamily="18" charset="0"/>
                <a:cs typeface="Times New Roman" panose="02020603050405020304" pitchFamily="18" charset="0"/>
              </a:rPr>
              <a:t>Lounaci A., </a:t>
            </a:r>
            <a:r>
              <a:rPr lang="en-GB" sz="2800" dirty="0" err="1">
                <a:solidFill>
                  <a:schemeClr val="accent6">
                    <a:lumMod val="75000"/>
                  </a:schemeClr>
                </a:solidFill>
                <a:latin typeface="Century" panose="02040604050505020304" pitchFamily="18" charset="0"/>
                <a:ea typeface="Times" panose="02020603050405020304" pitchFamily="18" charset="0"/>
                <a:cs typeface="Times New Roman" panose="02020603050405020304" pitchFamily="18" charset="0"/>
              </a:rPr>
              <a:t>Brosse</a:t>
            </a:r>
            <a:r>
              <a:rPr lang="en-GB" sz="2800" dirty="0">
                <a:solidFill>
                  <a:schemeClr val="accent6">
                    <a:lumMod val="75000"/>
                  </a:schemeClr>
                </a:solidFill>
                <a:latin typeface="Century" panose="02040604050505020304" pitchFamily="18" charset="0"/>
                <a:ea typeface="Times" panose="02020603050405020304" pitchFamily="18" charset="0"/>
                <a:cs typeface="Times New Roman" panose="02020603050405020304" pitchFamily="18" charset="0"/>
              </a:rPr>
              <a:t> S., Ait </a:t>
            </a:r>
            <a:r>
              <a:rPr lang="en-GB" sz="2800" dirty="0" err="1">
                <a:solidFill>
                  <a:schemeClr val="accent6">
                    <a:lumMod val="75000"/>
                  </a:schemeClr>
                </a:solidFill>
                <a:latin typeface="Century" panose="02040604050505020304" pitchFamily="18" charset="0"/>
                <a:ea typeface="Times" panose="02020603050405020304" pitchFamily="18" charset="0"/>
                <a:cs typeface="Times New Roman" panose="02020603050405020304" pitchFamily="18" charset="0"/>
              </a:rPr>
              <a:t>Mouloud</a:t>
            </a:r>
            <a:r>
              <a:rPr lang="en-GB" sz="2800" dirty="0">
                <a:solidFill>
                  <a:schemeClr val="accent6">
                    <a:lumMod val="75000"/>
                  </a:schemeClr>
                </a:solidFill>
                <a:latin typeface="Century" panose="02040604050505020304" pitchFamily="18" charset="0"/>
                <a:ea typeface="Times" panose="02020603050405020304" pitchFamily="18" charset="0"/>
                <a:cs typeface="Times New Roman" panose="02020603050405020304" pitchFamily="18" charset="0"/>
              </a:rPr>
              <a:t> S., Lounaci-</a:t>
            </a:r>
            <a:r>
              <a:rPr lang="en-GB" sz="2800" dirty="0" err="1">
                <a:solidFill>
                  <a:schemeClr val="accent6">
                    <a:lumMod val="75000"/>
                  </a:schemeClr>
                </a:solidFill>
                <a:latin typeface="Century" panose="02040604050505020304" pitchFamily="18" charset="0"/>
                <a:ea typeface="Times" panose="02020603050405020304" pitchFamily="18" charset="0"/>
                <a:cs typeface="Times New Roman" panose="02020603050405020304" pitchFamily="18" charset="0"/>
              </a:rPr>
              <a:t>Daoudi</a:t>
            </a:r>
            <a:r>
              <a:rPr lang="en-GB" sz="2800" dirty="0">
                <a:solidFill>
                  <a:schemeClr val="accent6">
                    <a:lumMod val="75000"/>
                  </a:schemeClr>
                </a:solidFill>
                <a:latin typeface="Century" panose="02040604050505020304" pitchFamily="18" charset="0"/>
                <a:ea typeface="Times" panose="02020603050405020304" pitchFamily="18" charset="0"/>
                <a:cs typeface="Times New Roman" panose="02020603050405020304" pitchFamily="18" charset="0"/>
              </a:rPr>
              <a:t> D., </a:t>
            </a:r>
            <a:r>
              <a:rPr lang="en-GB" sz="2800" dirty="0" err="1">
                <a:solidFill>
                  <a:schemeClr val="accent6">
                    <a:lumMod val="75000"/>
                  </a:schemeClr>
                </a:solidFill>
                <a:latin typeface="Century" panose="02040604050505020304" pitchFamily="18" charset="0"/>
                <a:ea typeface="Times" panose="02020603050405020304" pitchFamily="18" charset="0"/>
                <a:cs typeface="Times New Roman" panose="02020603050405020304" pitchFamily="18" charset="0"/>
              </a:rPr>
              <a:t>Mebarki</a:t>
            </a:r>
            <a:r>
              <a:rPr lang="en-GB" sz="2800" dirty="0">
                <a:solidFill>
                  <a:schemeClr val="accent6">
                    <a:lumMod val="75000"/>
                  </a:schemeClr>
                </a:solidFill>
                <a:latin typeface="Century" panose="02040604050505020304" pitchFamily="18" charset="0"/>
                <a:ea typeface="Times" panose="02020603050405020304" pitchFamily="18" charset="0"/>
                <a:cs typeface="Times New Roman" panose="02020603050405020304" pitchFamily="18" charset="0"/>
              </a:rPr>
              <a:t> N. &amp; Thomas A. </a:t>
            </a:r>
            <a:r>
              <a:rPr lang="en-GB" sz="2800" b="1" dirty="0">
                <a:latin typeface="Century" panose="02040604050505020304" pitchFamily="18" charset="0"/>
                <a:ea typeface="Times" panose="02020603050405020304" pitchFamily="18" charset="0"/>
                <a:cs typeface="Times New Roman" panose="02020603050405020304" pitchFamily="18" charset="0"/>
              </a:rPr>
              <a:t>2000 b</a:t>
            </a:r>
            <a:r>
              <a:rPr lang="en-GB" sz="2800" dirty="0">
                <a:solidFill>
                  <a:schemeClr val="accent6">
                    <a:lumMod val="75000"/>
                  </a:schemeClr>
                </a:solidFill>
                <a:latin typeface="Century" panose="02040604050505020304" pitchFamily="18" charset="0"/>
                <a:ea typeface="Times" panose="02020603050405020304" pitchFamily="18" charset="0"/>
                <a:cs typeface="Times New Roman" panose="02020603050405020304" pitchFamily="18" charset="0"/>
              </a:rPr>
              <a:t>. Current knowledge of benthic invertebrate diversity in an Algerian stream : a species check list of the </a:t>
            </a:r>
            <a:r>
              <a:rPr lang="en-GB" sz="2800" dirty="0" err="1">
                <a:solidFill>
                  <a:schemeClr val="accent6">
                    <a:lumMod val="75000"/>
                  </a:schemeClr>
                </a:solidFill>
                <a:latin typeface="Century" panose="02040604050505020304" pitchFamily="18" charset="0"/>
                <a:ea typeface="Times" panose="02020603050405020304" pitchFamily="18" charset="0"/>
                <a:cs typeface="Times New Roman" panose="02020603050405020304" pitchFamily="18" charset="0"/>
              </a:rPr>
              <a:t>Sebaou</a:t>
            </a:r>
            <a:r>
              <a:rPr lang="en-GB" sz="2800" dirty="0">
                <a:solidFill>
                  <a:schemeClr val="accent6">
                    <a:lumMod val="75000"/>
                  </a:schemeClr>
                </a:solidFill>
                <a:latin typeface="Century" panose="02040604050505020304" pitchFamily="18" charset="0"/>
                <a:ea typeface="Times" panose="02020603050405020304" pitchFamily="18" charset="0"/>
                <a:cs typeface="Times New Roman" panose="02020603050405020304" pitchFamily="18" charset="0"/>
              </a:rPr>
              <a:t> River basin (</a:t>
            </a:r>
            <a:r>
              <a:rPr lang="en-GB" sz="2800" dirty="0" err="1">
                <a:solidFill>
                  <a:schemeClr val="accent6">
                    <a:lumMod val="75000"/>
                  </a:schemeClr>
                </a:solidFill>
                <a:latin typeface="Century" panose="02040604050505020304" pitchFamily="18" charset="0"/>
                <a:ea typeface="Times" panose="02020603050405020304" pitchFamily="18" charset="0"/>
                <a:cs typeface="Times New Roman" panose="02020603050405020304" pitchFamily="18" charset="0"/>
              </a:rPr>
              <a:t>Tizi-ouzou</a:t>
            </a:r>
            <a:r>
              <a:rPr lang="en-GB" sz="2800" dirty="0">
                <a:solidFill>
                  <a:schemeClr val="accent6">
                    <a:lumMod val="75000"/>
                  </a:schemeClr>
                </a:solidFill>
                <a:latin typeface="Century" panose="02040604050505020304" pitchFamily="18" charset="0"/>
                <a:ea typeface="Times" panose="02020603050405020304" pitchFamily="18" charset="0"/>
                <a:cs typeface="Times New Roman" panose="02020603050405020304" pitchFamily="18" charset="0"/>
              </a:rPr>
              <a:t>). </a:t>
            </a:r>
            <a:r>
              <a:rPr lang="fr-FR" sz="2800" i="1" dirty="0">
                <a:solidFill>
                  <a:schemeClr val="accent6">
                    <a:lumMod val="75000"/>
                  </a:schemeClr>
                </a:solidFill>
                <a:latin typeface="Century" panose="02040604050505020304" pitchFamily="18" charset="0"/>
                <a:ea typeface="Times" panose="02020603050405020304" pitchFamily="18" charset="0"/>
                <a:cs typeface="Times New Roman" panose="02020603050405020304" pitchFamily="18" charset="0"/>
              </a:rPr>
              <a:t>Bull. Soc. Hist. Nat. Toulouse</a:t>
            </a:r>
            <a:r>
              <a:rPr lang="fr-FR" sz="2800" dirty="0">
                <a:solidFill>
                  <a:schemeClr val="accent6">
                    <a:lumMod val="75000"/>
                  </a:schemeClr>
                </a:solidFill>
                <a:latin typeface="Century" panose="02040604050505020304" pitchFamily="18" charset="0"/>
                <a:ea typeface="Times" panose="02020603050405020304" pitchFamily="18" charset="0"/>
                <a:cs typeface="Times New Roman" panose="02020603050405020304" pitchFamily="18" charset="0"/>
              </a:rPr>
              <a:t>, 13. 43-55.</a:t>
            </a:r>
            <a:endParaRPr lang="fr-FR" sz="2800" dirty="0">
              <a:solidFill>
                <a:schemeClr val="accent6">
                  <a:lumMod val="75000"/>
                </a:schemeClr>
              </a:solidFill>
              <a:effectLst/>
              <a:latin typeface="Century" panose="02040604050505020304" pitchFamily="18" charset="0"/>
              <a:ea typeface="Times" panose="02020603050405020304" pitchFamily="18" charset="0"/>
              <a:cs typeface="Times New Roman" panose="02020603050405020304" pitchFamily="18" charset="0"/>
            </a:endParaRPr>
          </a:p>
        </p:txBody>
      </p:sp>
      <p:sp>
        <p:nvSpPr>
          <p:cNvPr id="5" name="Rectangle 4"/>
          <p:cNvSpPr/>
          <p:nvPr/>
        </p:nvSpPr>
        <p:spPr>
          <a:xfrm>
            <a:off x="200905" y="121023"/>
            <a:ext cx="3833101" cy="584775"/>
          </a:xfrm>
          <a:prstGeom prst="rect">
            <a:avLst/>
          </a:prstGeom>
        </p:spPr>
        <p:txBody>
          <a:bodyPr wrap="none">
            <a:spAutoFit/>
          </a:bodyPr>
          <a:lstStyle/>
          <a:p>
            <a:r>
              <a:rPr lang="en-US" sz="3200" b="1" dirty="0">
                <a:solidFill>
                  <a:srgbClr val="FF0000"/>
                </a:solidFill>
                <a:latin typeface="Century" panose="02040604050505020304" pitchFamily="18" charset="0"/>
                <a:ea typeface="Calibri" panose="020F0502020204030204" pitchFamily="34" charset="0"/>
                <a:cs typeface="Arial" panose="020B0604020202020204" pitchFamily="34" charset="0"/>
              </a:rPr>
              <a:t>In the bibliography</a:t>
            </a:r>
            <a:endParaRPr lang="fr-FR" sz="3200" b="1" dirty="0">
              <a:solidFill>
                <a:srgbClr val="FF0000"/>
              </a:solidFill>
              <a:latin typeface="Century" panose="02040604050505020304" pitchFamily="18" charset="0"/>
            </a:endParaRPr>
          </a:p>
        </p:txBody>
      </p:sp>
      <p:sp>
        <p:nvSpPr>
          <p:cNvPr id="6" name="Espace réservé du numéro de diapositive 5"/>
          <p:cNvSpPr>
            <a:spLocks noGrp="1"/>
          </p:cNvSpPr>
          <p:nvPr>
            <p:ph type="sldNum" sz="quarter" idx="12"/>
          </p:nvPr>
        </p:nvSpPr>
        <p:spPr/>
        <p:txBody>
          <a:bodyPr/>
          <a:lstStyle/>
          <a:p>
            <a:fld id="{A37454DC-347B-4F69-A82E-4C2FC3B150EE}" type="slidenum">
              <a:rPr lang="fr-FR" smtClean="0"/>
              <a:t>45</a:t>
            </a:fld>
            <a:endParaRPr lang="fr-FR"/>
          </a:p>
        </p:txBody>
      </p:sp>
    </p:spTree>
    <p:extLst>
      <p:ext uri="{BB962C8B-B14F-4D97-AF65-F5344CB8AC3E}">
        <p14:creationId xmlns:p14="http://schemas.microsoft.com/office/powerpoint/2010/main" val="279925151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1" y="1163233"/>
            <a:ext cx="11972364" cy="4201150"/>
          </a:xfrm>
          <a:prstGeom prst="rect">
            <a:avLst/>
          </a:prstGeom>
        </p:spPr>
        <p:txBody>
          <a:bodyPr wrap="square">
            <a:spAutoFit/>
          </a:bodyPr>
          <a:lstStyle/>
          <a:p>
            <a:pPr>
              <a:lnSpc>
                <a:spcPct val="150000"/>
              </a:lnSpc>
            </a:pPr>
            <a:endParaRPr lang="fr-FR" dirty="0"/>
          </a:p>
          <a:p>
            <a:pPr marL="457200" indent="-457200" algn="just">
              <a:lnSpc>
                <a:spcPct val="150000"/>
              </a:lnSpc>
              <a:buFont typeface="Wingdings" panose="05000000000000000000" pitchFamily="2" charset="2"/>
              <a:buChar char="Ø"/>
            </a:pPr>
            <a:r>
              <a:rPr lang="fr-FR" sz="3200" dirty="0">
                <a:latin typeface="Century" panose="02040604050505020304" pitchFamily="18" charset="0"/>
              </a:rPr>
              <a:t>A bibliographic reference </a:t>
            </a:r>
            <a:r>
              <a:rPr lang="fr-FR" sz="3200" dirty="0" err="1">
                <a:latin typeface="Century" panose="02040604050505020304" pitchFamily="18" charset="0"/>
              </a:rPr>
              <a:t>is</a:t>
            </a:r>
            <a:r>
              <a:rPr lang="fr-FR" sz="3200" dirty="0">
                <a:latin typeface="Century" panose="02040604050505020304" pitchFamily="18" charset="0"/>
              </a:rPr>
              <a:t> </a:t>
            </a:r>
            <a:r>
              <a:rPr lang="fr-FR" sz="3200" dirty="0" err="1">
                <a:latin typeface="Century" panose="02040604050505020304" pitchFamily="18" charset="0"/>
              </a:rPr>
              <a:t>composed</a:t>
            </a:r>
            <a:r>
              <a:rPr lang="fr-FR" sz="3200" dirty="0">
                <a:latin typeface="Century" panose="02040604050505020304" pitchFamily="18" charset="0"/>
              </a:rPr>
              <a:t> of </a:t>
            </a:r>
            <a:r>
              <a:rPr lang="fr-FR" sz="3200" dirty="0" err="1">
                <a:latin typeface="Century" panose="02040604050505020304" pitchFamily="18" charset="0"/>
              </a:rPr>
              <a:t>several</a:t>
            </a:r>
            <a:r>
              <a:rPr lang="fr-FR" sz="3200" dirty="0">
                <a:latin typeface="Century" panose="02040604050505020304" pitchFamily="18" charset="0"/>
              </a:rPr>
              <a:t> parts, </a:t>
            </a:r>
            <a:r>
              <a:rPr lang="fr-FR" sz="3200" dirty="0" err="1">
                <a:latin typeface="Century" panose="02040604050505020304" pitchFamily="18" charset="0"/>
              </a:rPr>
              <a:t>listed</a:t>
            </a:r>
            <a:r>
              <a:rPr lang="fr-FR" sz="3200" dirty="0">
                <a:latin typeface="Century" panose="02040604050505020304" pitchFamily="18" charset="0"/>
              </a:rPr>
              <a:t> </a:t>
            </a:r>
            <a:r>
              <a:rPr lang="fr-FR" sz="3200" dirty="0" err="1">
                <a:latin typeface="Century" panose="02040604050505020304" pitchFamily="18" charset="0"/>
              </a:rPr>
              <a:t>below</a:t>
            </a:r>
            <a:r>
              <a:rPr lang="fr-FR" sz="3200" dirty="0">
                <a:latin typeface="Century" panose="02040604050505020304" pitchFamily="18" charset="0"/>
              </a:rPr>
              <a:t> (</a:t>
            </a:r>
            <a:r>
              <a:rPr lang="fr-FR" sz="3200" b="1" dirty="0" err="1">
                <a:solidFill>
                  <a:srgbClr val="FF0000"/>
                </a:solidFill>
                <a:latin typeface="Century" panose="02040604050505020304" pitchFamily="18" charset="0"/>
              </a:rPr>
              <a:t>author</a:t>
            </a:r>
            <a:r>
              <a:rPr lang="fr-FR" sz="3200" dirty="0">
                <a:latin typeface="Century" panose="02040604050505020304" pitchFamily="18" charset="0"/>
              </a:rPr>
              <a:t>, </a:t>
            </a:r>
            <a:r>
              <a:rPr lang="fr-FR" sz="3200" b="1" dirty="0">
                <a:solidFill>
                  <a:srgbClr val="FF0000"/>
                </a:solidFill>
                <a:latin typeface="Century" panose="02040604050505020304" pitchFamily="18" charset="0"/>
              </a:rPr>
              <a:t>date</a:t>
            </a:r>
            <a:r>
              <a:rPr lang="fr-FR" sz="3200" dirty="0">
                <a:latin typeface="Century" panose="02040604050505020304" pitchFamily="18" charset="0"/>
              </a:rPr>
              <a:t>, </a:t>
            </a:r>
            <a:r>
              <a:rPr lang="fr-FR" sz="3200" b="1" dirty="0" err="1">
                <a:solidFill>
                  <a:srgbClr val="FF0000"/>
                </a:solidFill>
                <a:latin typeface="Century" panose="02040604050505020304" pitchFamily="18" charset="0"/>
              </a:rPr>
              <a:t>titl</a:t>
            </a:r>
            <a:r>
              <a:rPr lang="fr-FR" sz="3200" dirty="0" err="1">
                <a:latin typeface="Century" panose="02040604050505020304" pitchFamily="18" charset="0"/>
              </a:rPr>
              <a:t>e</a:t>
            </a:r>
            <a:r>
              <a:rPr lang="fr-FR" sz="3200" dirty="0">
                <a:latin typeface="Century" panose="02040604050505020304" pitchFamily="18" charset="0"/>
              </a:rPr>
              <a:t>, etc.) in the </a:t>
            </a:r>
            <a:r>
              <a:rPr lang="fr-FR" sz="3200" dirty="0" err="1">
                <a:latin typeface="Century" panose="02040604050505020304" pitchFamily="18" charset="0"/>
              </a:rPr>
              <a:t>most</a:t>
            </a:r>
            <a:r>
              <a:rPr lang="fr-FR" sz="3200" dirty="0">
                <a:latin typeface="Century" panose="02040604050505020304" pitchFamily="18" charset="0"/>
              </a:rPr>
              <a:t> </a:t>
            </a:r>
            <a:r>
              <a:rPr lang="fr-FR" sz="3200" dirty="0" err="1">
                <a:latin typeface="Century" panose="02040604050505020304" pitchFamily="18" charset="0"/>
              </a:rPr>
              <a:t>commonly</a:t>
            </a:r>
            <a:r>
              <a:rPr lang="fr-FR" sz="3200" dirty="0">
                <a:latin typeface="Century" panose="02040604050505020304" pitchFamily="18" charset="0"/>
              </a:rPr>
              <a:t> </a:t>
            </a:r>
            <a:r>
              <a:rPr lang="fr-FR" sz="3200" dirty="0" err="1">
                <a:latin typeface="Century" panose="02040604050505020304" pitchFamily="18" charset="0"/>
              </a:rPr>
              <a:t>used</a:t>
            </a:r>
            <a:r>
              <a:rPr lang="fr-FR" sz="3200" dirty="0">
                <a:latin typeface="Century" panose="02040604050505020304" pitchFamily="18" charset="0"/>
              </a:rPr>
              <a:t> </a:t>
            </a:r>
            <a:r>
              <a:rPr lang="fr-FR" sz="3200" dirty="0" err="1">
                <a:latin typeface="Century" panose="02040604050505020304" pitchFamily="18" charset="0"/>
              </a:rPr>
              <a:t>order</a:t>
            </a:r>
            <a:r>
              <a:rPr lang="fr-FR" sz="3200" dirty="0" smtClean="0">
                <a:latin typeface="Century" panose="02040604050505020304" pitchFamily="18" charset="0"/>
              </a:rPr>
              <a:t>.</a:t>
            </a:r>
          </a:p>
          <a:p>
            <a:pPr marL="457200" indent="-457200" algn="just">
              <a:lnSpc>
                <a:spcPct val="150000"/>
              </a:lnSpc>
              <a:buFont typeface="Wingdings" panose="05000000000000000000" pitchFamily="2" charset="2"/>
              <a:buChar char="Ø"/>
            </a:pPr>
            <a:r>
              <a:rPr lang="fr-FR" sz="3200" dirty="0" smtClean="0">
                <a:latin typeface="Century" panose="02040604050505020304" pitchFamily="18" charset="0"/>
              </a:rPr>
              <a:t>According </a:t>
            </a:r>
            <a:r>
              <a:rPr lang="fr-FR" sz="3200" dirty="0">
                <a:latin typeface="Century" panose="02040604050505020304" pitchFamily="18" charset="0"/>
              </a:rPr>
              <a:t>to standard practice, </a:t>
            </a:r>
            <a:r>
              <a:rPr lang="fr-FR" sz="3200" dirty="0" err="1" smtClean="0">
                <a:latin typeface="Century" panose="02040604050505020304" pitchFamily="18" charset="0"/>
              </a:rPr>
              <a:t>each</a:t>
            </a:r>
            <a:r>
              <a:rPr lang="fr-FR" sz="3200" dirty="0" smtClean="0">
                <a:latin typeface="Century" panose="02040604050505020304" pitchFamily="18" charset="0"/>
              </a:rPr>
              <a:t> </a:t>
            </a:r>
            <a:r>
              <a:rPr lang="fr-FR" sz="3200" dirty="0">
                <a:latin typeface="Century" panose="02040604050505020304" pitchFamily="18" charset="0"/>
              </a:rPr>
              <a:t>part (</a:t>
            </a:r>
            <a:r>
              <a:rPr lang="fr-FR" sz="3200" dirty="0" smtClean="0">
                <a:latin typeface="Century" panose="02040604050505020304" pitchFamily="18" charset="0"/>
              </a:rPr>
              <a:t>zone) </a:t>
            </a:r>
            <a:r>
              <a:rPr lang="fr-FR" sz="3200" dirty="0" err="1" smtClean="0">
                <a:latin typeface="Century" panose="02040604050505020304" pitchFamily="18" charset="0"/>
              </a:rPr>
              <a:t>is</a:t>
            </a:r>
            <a:r>
              <a:rPr lang="fr-FR" sz="3200" dirty="0" smtClean="0">
                <a:latin typeface="Century" panose="02040604050505020304" pitchFamily="18" charset="0"/>
              </a:rPr>
              <a:t> </a:t>
            </a:r>
            <a:r>
              <a:rPr lang="fr-FR" sz="3200" dirty="0" err="1">
                <a:latin typeface="Century" panose="02040604050505020304" pitchFamily="18" charset="0"/>
              </a:rPr>
              <a:t>separated</a:t>
            </a:r>
            <a:r>
              <a:rPr lang="fr-FR" sz="3200" dirty="0">
                <a:latin typeface="Century" panose="02040604050505020304" pitchFamily="18" charset="0"/>
              </a:rPr>
              <a:t> </a:t>
            </a:r>
            <a:r>
              <a:rPr lang="fr-FR" sz="3200" dirty="0" err="1">
                <a:latin typeface="Century" panose="02040604050505020304" pitchFamily="18" charset="0"/>
              </a:rPr>
              <a:t>from</a:t>
            </a:r>
            <a:r>
              <a:rPr lang="fr-FR" sz="3200" dirty="0">
                <a:latin typeface="Century" panose="02040604050505020304" pitchFamily="18" charset="0"/>
              </a:rPr>
              <a:t> the </a:t>
            </a:r>
            <a:r>
              <a:rPr lang="fr-FR" sz="3200" dirty="0" err="1">
                <a:latin typeface="Century" panose="02040604050505020304" pitchFamily="18" charset="0"/>
              </a:rPr>
              <a:t>next</a:t>
            </a:r>
            <a:r>
              <a:rPr lang="fr-FR" sz="3200" dirty="0">
                <a:latin typeface="Century" panose="02040604050505020304" pitchFamily="18" charset="0"/>
              </a:rPr>
              <a:t> by </a:t>
            </a:r>
            <a:r>
              <a:rPr lang="fr-FR" sz="3200" dirty="0" smtClean="0">
                <a:latin typeface="Century" panose="02040604050505020304" pitchFamily="18" charset="0"/>
              </a:rPr>
              <a:t>a </a:t>
            </a:r>
            <a:r>
              <a:rPr lang="fr-FR" sz="3200" dirty="0">
                <a:latin typeface="Century" panose="02040604050505020304" pitchFamily="18" charset="0"/>
              </a:rPr>
              <a:t>single, consistent </a:t>
            </a:r>
            <a:r>
              <a:rPr lang="fr-FR" sz="3200" dirty="0" err="1" smtClean="0">
                <a:latin typeface="Century" panose="02040604050505020304" pitchFamily="18" charset="0"/>
              </a:rPr>
              <a:t>punctuation</a:t>
            </a:r>
            <a:r>
              <a:rPr lang="fr-FR" sz="3200" dirty="0" smtClean="0">
                <a:latin typeface="Century" panose="02040604050505020304" pitchFamily="18" charset="0"/>
              </a:rPr>
              <a:t>:</a:t>
            </a:r>
            <a:endParaRPr lang="fr-FR" sz="3200" dirty="0">
              <a:latin typeface="Century" panose="02040604050505020304" pitchFamily="18" charset="0"/>
            </a:endParaRPr>
          </a:p>
        </p:txBody>
      </p:sp>
      <p:sp>
        <p:nvSpPr>
          <p:cNvPr id="4" name="Rectangle 3"/>
          <p:cNvSpPr/>
          <p:nvPr/>
        </p:nvSpPr>
        <p:spPr>
          <a:xfrm>
            <a:off x="91887" y="40341"/>
            <a:ext cx="11956678" cy="1569660"/>
          </a:xfrm>
          <a:prstGeom prst="rect">
            <a:avLst/>
          </a:prstGeom>
        </p:spPr>
        <p:txBody>
          <a:bodyPr wrap="square">
            <a:spAutoFit/>
          </a:bodyPr>
          <a:lstStyle/>
          <a:p>
            <a:pPr algn="just">
              <a:lnSpc>
                <a:spcPct val="150000"/>
              </a:lnSpc>
            </a:pPr>
            <a:r>
              <a:rPr lang="fr-FR" sz="3200" b="1" dirty="0">
                <a:solidFill>
                  <a:srgbClr val="00B0F0"/>
                </a:solidFill>
                <a:latin typeface="Century" panose="02040604050505020304" pitchFamily="18" charset="0"/>
              </a:rPr>
              <a:t>Rules for </a:t>
            </a:r>
            <a:r>
              <a:rPr lang="fr-FR" sz="3200" b="1" dirty="0" err="1">
                <a:solidFill>
                  <a:srgbClr val="00B0F0"/>
                </a:solidFill>
                <a:latin typeface="Century" panose="02040604050505020304" pitchFamily="18" charset="0"/>
              </a:rPr>
              <a:t>Writing</a:t>
            </a:r>
            <a:r>
              <a:rPr lang="fr-FR" sz="3200" b="1" dirty="0">
                <a:solidFill>
                  <a:srgbClr val="00B0F0"/>
                </a:solidFill>
                <a:latin typeface="Century" panose="02040604050505020304" pitchFamily="18" charset="0"/>
              </a:rPr>
              <a:t> the </a:t>
            </a:r>
            <a:r>
              <a:rPr lang="fr-FR" sz="3200" b="1" dirty="0" err="1">
                <a:solidFill>
                  <a:srgbClr val="00B0F0"/>
                </a:solidFill>
                <a:latin typeface="Century" panose="02040604050505020304" pitchFamily="18" charset="0"/>
              </a:rPr>
              <a:t>Different</a:t>
            </a:r>
            <a:r>
              <a:rPr lang="fr-FR" sz="3200" b="1" dirty="0">
                <a:solidFill>
                  <a:srgbClr val="00B0F0"/>
                </a:solidFill>
                <a:latin typeface="Century" panose="02040604050505020304" pitchFamily="18" charset="0"/>
              </a:rPr>
              <a:t> Parts of a Bibliographic Reference</a:t>
            </a:r>
          </a:p>
        </p:txBody>
      </p:sp>
      <p:sp>
        <p:nvSpPr>
          <p:cNvPr id="5" name="Espace réservé du numéro de diapositive 4"/>
          <p:cNvSpPr>
            <a:spLocks noGrp="1"/>
          </p:cNvSpPr>
          <p:nvPr>
            <p:ph type="sldNum" sz="quarter" idx="12"/>
          </p:nvPr>
        </p:nvSpPr>
        <p:spPr/>
        <p:txBody>
          <a:bodyPr/>
          <a:lstStyle/>
          <a:p>
            <a:fld id="{A37454DC-347B-4F69-A82E-4C2FC3B150EE}" type="slidenum">
              <a:rPr lang="fr-FR" smtClean="0"/>
              <a:t>46</a:t>
            </a:fld>
            <a:endParaRPr lang="fr-FR"/>
          </a:p>
        </p:txBody>
      </p:sp>
    </p:spTree>
    <p:extLst>
      <p:ext uri="{BB962C8B-B14F-4D97-AF65-F5344CB8AC3E}">
        <p14:creationId xmlns:p14="http://schemas.microsoft.com/office/powerpoint/2010/main" val="134615765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3094" y="-21231"/>
            <a:ext cx="12008224" cy="6001643"/>
          </a:xfrm>
          <a:prstGeom prst="rect">
            <a:avLst/>
          </a:prstGeom>
        </p:spPr>
        <p:txBody>
          <a:bodyPr wrap="square">
            <a:spAutoFit/>
          </a:bodyPr>
          <a:lstStyle/>
          <a:p>
            <a:pPr algn="just">
              <a:lnSpc>
                <a:spcPct val="150000"/>
              </a:lnSpc>
            </a:pPr>
            <a:r>
              <a:rPr lang="fr-FR" sz="3200" dirty="0" err="1">
                <a:latin typeface="Century" panose="02040604050505020304" pitchFamily="18" charset="0"/>
              </a:rPr>
              <a:t>such</a:t>
            </a:r>
            <a:r>
              <a:rPr lang="fr-FR" sz="3200" dirty="0">
                <a:latin typeface="Century" panose="02040604050505020304" pitchFamily="18" charset="0"/>
              </a:rPr>
              <a:t> as:</a:t>
            </a:r>
          </a:p>
          <a:p>
            <a:pPr marL="457200" indent="-457200" algn="just">
              <a:lnSpc>
                <a:spcPct val="150000"/>
              </a:lnSpc>
              <a:buFontTx/>
              <a:buChar char="-"/>
            </a:pPr>
            <a:r>
              <a:rPr lang="fr-FR" sz="3200" dirty="0" smtClean="0">
                <a:latin typeface="Century" panose="02040604050505020304" pitchFamily="18" charset="0"/>
              </a:rPr>
              <a:t>A </a:t>
            </a:r>
            <a:r>
              <a:rPr lang="fr-FR" sz="3200" b="1" dirty="0" smtClean="0">
                <a:solidFill>
                  <a:srgbClr val="FF0000"/>
                </a:solidFill>
                <a:latin typeface="Century" panose="02040604050505020304" pitchFamily="18" charset="0"/>
              </a:rPr>
              <a:t>full stop (point) </a:t>
            </a:r>
            <a:r>
              <a:rPr lang="fr-FR" sz="3200" dirty="0">
                <a:latin typeface="Century" panose="02040604050505020304" pitchFamily="18" charset="0"/>
              </a:rPr>
              <a:t>followed by a </a:t>
            </a:r>
            <a:r>
              <a:rPr lang="fr-FR" sz="3200" dirty="0" err="1" smtClean="0">
                <a:latin typeface="Century" panose="02040604050505020304" pitchFamily="18" charset="0"/>
              </a:rPr>
              <a:t>space</a:t>
            </a:r>
            <a:r>
              <a:rPr lang="fr-FR" sz="3200" dirty="0" smtClean="0">
                <a:latin typeface="Century" panose="02040604050505020304" pitchFamily="18" charset="0"/>
              </a:rPr>
              <a:t>,</a:t>
            </a:r>
          </a:p>
          <a:p>
            <a:pPr marL="457200" indent="-457200" algn="just">
              <a:lnSpc>
                <a:spcPct val="150000"/>
              </a:lnSpc>
              <a:buFontTx/>
              <a:buChar char="-"/>
            </a:pPr>
            <a:r>
              <a:rPr lang="fr-FR" sz="3200" dirty="0" smtClean="0">
                <a:latin typeface="Century" panose="02040604050505020304" pitchFamily="18" charset="0"/>
              </a:rPr>
              <a:t>A </a:t>
            </a:r>
            <a:r>
              <a:rPr lang="fr-FR" sz="3200" b="1" dirty="0">
                <a:solidFill>
                  <a:srgbClr val="FF0000"/>
                </a:solidFill>
                <a:latin typeface="Century" panose="02040604050505020304" pitchFamily="18" charset="0"/>
              </a:rPr>
              <a:t>comma</a:t>
            </a:r>
            <a:r>
              <a:rPr lang="fr-FR" sz="3200" b="1" dirty="0">
                <a:latin typeface="Century" panose="02040604050505020304" pitchFamily="18" charset="0"/>
              </a:rPr>
              <a:t> </a:t>
            </a:r>
            <a:r>
              <a:rPr lang="fr-FR" sz="3200" dirty="0">
                <a:latin typeface="Century" panose="02040604050505020304" pitchFamily="18" charset="0"/>
              </a:rPr>
              <a:t>followed by a </a:t>
            </a:r>
            <a:r>
              <a:rPr lang="fr-FR" sz="3200" dirty="0" err="1" smtClean="0">
                <a:latin typeface="Century" panose="02040604050505020304" pitchFamily="18" charset="0"/>
              </a:rPr>
              <a:t>space</a:t>
            </a:r>
            <a:r>
              <a:rPr lang="fr-FR" sz="3200" dirty="0" smtClean="0">
                <a:latin typeface="Century" panose="02040604050505020304" pitchFamily="18" charset="0"/>
              </a:rPr>
              <a:t>,</a:t>
            </a:r>
          </a:p>
          <a:p>
            <a:pPr marL="457200" indent="-457200" algn="just">
              <a:lnSpc>
                <a:spcPct val="150000"/>
              </a:lnSpc>
              <a:buFontTx/>
              <a:buChar char="-"/>
            </a:pPr>
            <a:r>
              <a:rPr lang="fr-FR" sz="3200" dirty="0" smtClean="0">
                <a:latin typeface="Century" panose="02040604050505020304" pitchFamily="18" charset="0"/>
              </a:rPr>
              <a:t>A </a:t>
            </a:r>
            <a:r>
              <a:rPr lang="fr-FR" sz="3200" b="1" dirty="0" err="1">
                <a:solidFill>
                  <a:srgbClr val="FF0000"/>
                </a:solidFill>
                <a:latin typeface="Century" panose="02040604050505020304" pitchFamily="18" charset="0"/>
              </a:rPr>
              <a:t>dash</a:t>
            </a:r>
            <a:r>
              <a:rPr lang="fr-FR" sz="3200" dirty="0">
                <a:latin typeface="Century" panose="02040604050505020304" pitchFamily="18" charset="0"/>
              </a:rPr>
              <a:t> </a:t>
            </a:r>
            <a:r>
              <a:rPr lang="fr-FR" sz="3200" dirty="0" err="1">
                <a:latin typeface="Century" panose="02040604050505020304" pitchFamily="18" charset="0"/>
              </a:rPr>
              <a:t>preceded</a:t>
            </a:r>
            <a:r>
              <a:rPr lang="fr-FR" sz="3200" dirty="0">
                <a:latin typeface="Century" panose="02040604050505020304" pitchFamily="18" charset="0"/>
              </a:rPr>
              <a:t> and followed by a </a:t>
            </a:r>
            <a:r>
              <a:rPr lang="fr-FR" sz="3200" dirty="0" err="1">
                <a:latin typeface="Century" panose="02040604050505020304" pitchFamily="18" charset="0"/>
              </a:rPr>
              <a:t>space</a:t>
            </a:r>
            <a:r>
              <a:rPr lang="fr-FR" sz="3200" dirty="0">
                <a:latin typeface="Century" panose="02040604050505020304" pitchFamily="18" charset="0"/>
              </a:rPr>
              <a:t>, etc</a:t>
            </a:r>
            <a:r>
              <a:rPr lang="fr-FR" sz="3200" dirty="0" smtClean="0">
                <a:latin typeface="Century" panose="02040604050505020304" pitchFamily="18" charset="0"/>
              </a:rPr>
              <a:t>.</a:t>
            </a:r>
          </a:p>
          <a:p>
            <a:pPr algn="just">
              <a:lnSpc>
                <a:spcPct val="150000"/>
              </a:lnSpc>
            </a:pPr>
            <a:endParaRPr lang="fr-FR" sz="3200" dirty="0">
              <a:latin typeface="Century" panose="02040604050505020304" pitchFamily="18" charset="0"/>
            </a:endParaRPr>
          </a:p>
          <a:p>
            <a:pPr marL="457200" indent="-457200" algn="just">
              <a:lnSpc>
                <a:spcPct val="150000"/>
              </a:lnSpc>
              <a:buFont typeface="Wingdings" panose="05000000000000000000" pitchFamily="2" charset="2"/>
              <a:buChar char="Ø"/>
            </a:pPr>
            <a:r>
              <a:rPr lang="fr-FR" sz="3200" dirty="0">
                <a:latin typeface="Century" panose="02040604050505020304" pitchFamily="18" charset="0"/>
              </a:rPr>
              <a:t>Within a </a:t>
            </a:r>
            <a:r>
              <a:rPr lang="fr-FR" sz="3200" dirty="0" err="1">
                <a:latin typeface="Century" panose="02040604050505020304" pitchFamily="18" charset="0"/>
              </a:rPr>
              <a:t>given</a:t>
            </a:r>
            <a:r>
              <a:rPr lang="fr-FR" sz="3200" dirty="0">
                <a:latin typeface="Century" panose="02040604050505020304" pitchFamily="18" charset="0"/>
              </a:rPr>
              <a:t> part, the </a:t>
            </a:r>
            <a:r>
              <a:rPr lang="fr-FR" sz="3200" dirty="0" err="1">
                <a:latin typeface="Century" panose="02040604050505020304" pitchFamily="18" charset="0"/>
              </a:rPr>
              <a:t>different</a:t>
            </a:r>
            <a:r>
              <a:rPr lang="fr-FR" sz="3200" dirty="0">
                <a:latin typeface="Century" panose="02040604050505020304" pitchFamily="18" charset="0"/>
              </a:rPr>
              <a:t> </a:t>
            </a:r>
            <a:r>
              <a:rPr lang="fr-FR" sz="3200" dirty="0" err="1">
                <a:latin typeface="Century" panose="02040604050505020304" pitchFamily="18" charset="0"/>
              </a:rPr>
              <a:t>elements</a:t>
            </a:r>
            <a:r>
              <a:rPr lang="fr-FR" sz="3200" dirty="0">
                <a:latin typeface="Century" panose="02040604050505020304" pitchFamily="18" charset="0"/>
              </a:rPr>
              <a:t> are </a:t>
            </a:r>
            <a:r>
              <a:rPr lang="fr-FR" sz="3200" dirty="0" err="1">
                <a:latin typeface="Century" panose="02040604050505020304" pitchFamily="18" charset="0"/>
              </a:rPr>
              <a:t>also</a:t>
            </a:r>
            <a:r>
              <a:rPr lang="fr-FR" sz="3200" dirty="0">
                <a:latin typeface="Century" panose="02040604050505020304" pitchFamily="18" charset="0"/>
              </a:rPr>
              <a:t> </a:t>
            </a:r>
            <a:r>
              <a:rPr lang="fr-FR" sz="3200" dirty="0" err="1">
                <a:latin typeface="Century" panose="02040604050505020304" pitchFamily="18" charset="0"/>
              </a:rPr>
              <a:t>separated</a:t>
            </a:r>
            <a:r>
              <a:rPr lang="fr-FR" sz="3200" dirty="0">
                <a:latin typeface="Century" panose="02040604050505020304" pitchFamily="18" charset="0"/>
              </a:rPr>
              <a:t> by consistent </a:t>
            </a:r>
            <a:r>
              <a:rPr lang="fr-FR" sz="3200" dirty="0" err="1">
                <a:latin typeface="Century" panose="02040604050505020304" pitchFamily="18" charset="0"/>
              </a:rPr>
              <a:t>punctuation</a:t>
            </a:r>
            <a:r>
              <a:rPr lang="fr-FR" sz="3200" dirty="0">
                <a:latin typeface="Century" panose="02040604050505020304" pitchFamily="18" charset="0"/>
              </a:rPr>
              <a:t> — </a:t>
            </a:r>
            <a:r>
              <a:rPr lang="fr-FR" sz="3200" dirty="0" err="1">
                <a:latin typeface="Century" panose="02040604050505020304" pitchFamily="18" charset="0"/>
              </a:rPr>
              <a:t>most</a:t>
            </a:r>
            <a:r>
              <a:rPr lang="fr-FR" sz="3200" dirty="0">
                <a:latin typeface="Century" panose="02040604050505020304" pitchFamily="18" charset="0"/>
              </a:rPr>
              <a:t> </a:t>
            </a:r>
            <a:r>
              <a:rPr lang="fr-FR" sz="3200" dirty="0" err="1">
                <a:latin typeface="Century" panose="02040604050505020304" pitchFamily="18" charset="0"/>
              </a:rPr>
              <a:t>often</a:t>
            </a:r>
            <a:r>
              <a:rPr lang="fr-FR" sz="3200" dirty="0">
                <a:latin typeface="Century" panose="02040604050505020304" pitchFamily="18" charset="0"/>
              </a:rPr>
              <a:t> a comma followed by a </a:t>
            </a:r>
            <a:r>
              <a:rPr lang="fr-FR" sz="3200" dirty="0" err="1">
                <a:latin typeface="Century" panose="02040604050505020304" pitchFamily="18" charset="0"/>
              </a:rPr>
              <a:t>space</a:t>
            </a:r>
            <a:r>
              <a:rPr lang="fr-FR" sz="3200" dirty="0">
                <a:latin typeface="Century" panose="02040604050505020304" pitchFamily="18" charset="0"/>
              </a:rPr>
              <a:t>.</a:t>
            </a:r>
          </a:p>
        </p:txBody>
      </p:sp>
      <p:sp>
        <p:nvSpPr>
          <p:cNvPr id="4" name="Espace réservé du numéro de diapositive 3"/>
          <p:cNvSpPr>
            <a:spLocks noGrp="1"/>
          </p:cNvSpPr>
          <p:nvPr>
            <p:ph type="sldNum" sz="quarter" idx="12"/>
          </p:nvPr>
        </p:nvSpPr>
        <p:spPr/>
        <p:txBody>
          <a:bodyPr/>
          <a:lstStyle/>
          <a:p>
            <a:fld id="{A37454DC-347B-4F69-A82E-4C2FC3B150EE}" type="slidenum">
              <a:rPr lang="fr-FR" smtClean="0"/>
              <a:t>47</a:t>
            </a:fld>
            <a:endParaRPr lang="fr-FR"/>
          </a:p>
        </p:txBody>
      </p:sp>
    </p:spTree>
    <p:extLst>
      <p:ext uri="{BB962C8B-B14F-4D97-AF65-F5344CB8AC3E}">
        <p14:creationId xmlns:p14="http://schemas.microsoft.com/office/powerpoint/2010/main" val="47609018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6372" y="139443"/>
            <a:ext cx="2069797" cy="579839"/>
          </a:xfrm>
          <a:prstGeom prst="rect">
            <a:avLst/>
          </a:prstGeom>
        </p:spPr>
        <p:txBody>
          <a:bodyPr wrap="none">
            <a:spAutoFit/>
          </a:bodyPr>
          <a:lstStyle/>
          <a:p>
            <a:pPr marL="342900" lvl="0" indent="-342900" algn="just">
              <a:lnSpc>
                <a:spcPct val="99000"/>
              </a:lnSpc>
              <a:buFont typeface="Wingdings" panose="05000000000000000000" pitchFamily="2" charset="2"/>
              <a:buChar char=""/>
            </a:pPr>
            <a:r>
              <a:rPr lang="fr-FR" sz="3200" b="1" dirty="0" smtClean="0">
                <a:solidFill>
                  <a:srgbClr val="00B0F0"/>
                </a:solidFill>
                <a:latin typeface="Century" panose="02040604050505020304" pitchFamily="18" charset="0"/>
                <a:ea typeface="Verdana" panose="020B0604030504040204" pitchFamily="34" charset="0"/>
                <a:cs typeface="Times New Roman" panose="02020603050405020304" pitchFamily="18" charset="0"/>
              </a:rPr>
              <a:t>Authors</a:t>
            </a:r>
            <a:endParaRPr lang="fr-FR" sz="3200" dirty="0">
              <a:solidFill>
                <a:srgbClr val="00B0F0"/>
              </a:solidFill>
              <a:effectLst/>
              <a:latin typeface="Century" panose="02040604050505020304" pitchFamily="18" charset="0"/>
              <a:ea typeface="Times" panose="02020603050405020304" pitchFamily="18" charset="0"/>
              <a:cs typeface="Times New Roman" panose="02020603050405020304" pitchFamily="18" charset="0"/>
            </a:endParaRPr>
          </a:p>
        </p:txBody>
      </p:sp>
      <p:sp>
        <p:nvSpPr>
          <p:cNvPr id="3" name="Rectangle 2"/>
          <p:cNvSpPr/>
          <p:nvPr/>
        </p:nvSpPr>
        <p:spPr>
          <a:xfrm>
            <a:off x="426058" y="971781"/>
            <a:ext cx="7882286" cy="1846659"/>
          </a:xfrm>
          <a:prstGeom prst="rect">
            <a:avLst/>
          </a:prstGeom>
        </p:spPr>
        <p:txBody>
          <a:bodyPr wrap="none">
            <a:spAutoFit/>
          </a:bodyPr>
          <a:lstStyle/>
          <a:p>
            <a:r>
              <a:rPr lang="fr-FR" sz="3200" b="1" dirty="0" smtClean="0">
                <a:solidFill>
                  <a:srgbClr val="FF0000"/>
                </a:solidFill>
                <a:latin typeface="Century" panose="02040604050505020304" pitchFamily="18" charset="0"/>
                <a:ea typeface="Verdana" panose="020B0604030504040204" pitchFamily="34" charset="0"/>
              </a:rPr>
              <a:t>Natural </a:t>
            </a:r>
            <a:r>
              <a:rPr lang="fr-FR" sz="3200" b="1" dirty="0" err="1" smtClean="0">
                <a:solidFill>
                  <a:srgbClr val="FF0000"/>
                </a:solidFill>
                <a:latin typeface="Century" panose="02040604050505020304" pitchFamily="18" charset="0"/>
                <a:ea typeface="Verdana" panose="020B0604030504040204" pitchFamily="34" charset="0"/>
              </a:rPr>
              <a:t>person</a:t>
            </a:r>
            <a:endParaRPr lang="fr-FR" sz="3200" b="1" dirty="0" smtClean="0">
              <a:solidFill>
                <a:srgbClr val="FF0000"/>
              </a:solidFill>
              <a:latin typeface="Century" panose="02040604050505020304" pitchFamily="18" charset="0"/>
              <a:ea typeface="Verdana" panose="020B0604030504040204" pitchFamily="34" charset="0"/>
            </a:endParaRPr>
          </a:p>
          <a:p>
            <a:endParaRPr lang="fr-FR" sz="3200" dirty="0" smtClean="0">
              <a:latin typeface="Century" panose="02040604050505020304" pitchFamily="18" charset="0"/>
              <a:ea typeface="Verdana" panose="020B0604030504040204" pitchFamily="34" charset="0"/>
            </a:endParaRPr>
          </a:p>
          <a:p>
            <a:r>
              <a:rPr lang="fr-FR" sz="3200" b="1" dirty="0" smtClean="0">
                <a:solidFill>
                  <a:srgbClr val="FF0000"/>
                </a:solidFill>
                <a:latin typeface="Century" panose="02040604050505020304" pitchFamily="18" charset="0"/>
              </a:rPr>
              <a:t>Dajoz  </a:t>
            </a:r>
            <a:r>
              <a:rPr lang="fr-FR" sz="3200" b="1" dirty="0">
                <a:solidFill>
                  <a:srgbClr val="FF0000"/>
                </a:solidFill>
                <a:latin typeface="Century" panose="02040604050505020304" pitchFamily="18" charset="0"/>
              </a:rPr>
              <a:t>R</a:t>
            </a:r>
            <a:r>
              <a:rPr lang="fr-FR" sz="3200" dirty="0">
                <a:latin typeface="Century" panose="02040604050505020304" pitchFamily="18" charset="0"/>
              </a:rPr>
              <a:t>.   </a:t>
            </a:r>
            <a:r>
              <a:rPr lang="fr-FR" sz="3200" b="1" dirty="0" smtClean="0">
                <a:latin typeface="Century" panose="02040604050505020304" pitchFamily="18" charset="0"/>
              </a:rPr>
              <a:t>Or  </a:t>
            </a:r>
            <a:r>
              <a:rPr lang="fr-FR" sz="3200" b="1" dirty="0" smtClean="0">
                <a:solidFill>
                  <a:schemeClr val="accent2">
                    <a:lumMod val="75000"/>
                  </a:schemeClr>
                </a:solidFill>
                <a:latin typeface="Century" panose="02040604050505020304" pitchFamily="18" charset="0"/>
              </a:rPr>
              <a:t>Dajoz,  R.       </a:t>
            </a:r>
            <a:r>
              <a:rPr lang="fr-FR" sz="3200" dirty="0">
                <a:solidFill>
                  <a:schemeClr val="accent6">
                    <a:lumMod val="75000"/>
                  </a:schemeClr>
                </a:solidFill>
                <a:latin typeface="Century" panose="02040604050505020304" pitchFamily="18" charset="0"/>
              </a:rPr>
              <a:t>Dajoz Roger</a:t>
            </a:r>
          </a:p>
          <a:p>
            <a:endParaRPr lang="fr-FR" dirty="0"/>
          </a:p>
        </p:txBody>
      </p:sp>
      <p:sp>
        <p:nvSpPr>
          <p:cNvPr id="4" name="Rectangle 3"/>
          <p:cNvSpPr/>
          <p:nvPr/>
        </p:nvSpPr>
        <p:spPr>
          <a:xfrm>
            <a:off x="166371" y="2967335"/>
            <a:ext cx="11814957" cy="2212080"/>
          </a:xfrm>
          <a:prstGeom prst="rect">
            <a:avLst/>
          </a:prstGeom>
        </p:spPr>
        <p:txBody>
          <a:bodyPr wrap="square">
            <a:spAutoFit/>
          </a:bodyPr>
          <a:lstStyle/>
          <a:p>
            <a:pPr algn="just">
              <a:lnSpc>
                <a:spcPct val="150000"/>
              </a:lnSpc>
            </a:pPr>
            <a:r>
              <a:rPr lang="fr-FR" sz="3200" b="1" dirty="0" smtClean="0">
                <a:solidFill>
                  <a:srgbClr val="FF0000"/>
                </a:solidFill>
                <a:latin typeface="Century" panose="02040604050505020304" pitchFamily="18" charset="0"/>
              </a:rPr>
              <a:t>Note</a:t>
            </a:r>
            <a:r>
              <a:rPr lang="fr-FR" sz="3200" dirty="0" smtClean="0">
                <a:latin typeface="Century" panose="02040604050505020304" pitchFamily="18" charset="0"/>
              </a:rPr>
              <a:t>: </a:t>
            </a:r>
            <a:r>
              <a:rPr lang="fr-FR" sz="3200" dirty="0" err="1">
                <a:latin typeface="Century" panose="02040604050505020304" pitchFamily="18" charset="0"/>
              </a:rPr>
              <a:t>When</a:t>
            </a:r>
            <a:r>
              <a:rPr lang="fr-FR" sz="3200" dirty="0">
                <a:latin typeface="Century" panose="02040604050505020304" pitchFamily="18" charset="0"/>
              </a:rPr>
              <a:t> the </a:t>
            </a:r>
            <a:r>
              <a:rPr lang="fr-FR" sz="3200" dirty="0" err="1">
                <a:latin typeface="Century" panose="02040604050505020304" pitchFamily="18" charset="0"/>
              </a:rPr>
              <a:t>author</a:t>
            </a:r>
            <a:r>
              <a:rPr lang="fr-FR" sz="3200" dirty="0">
                <a:latin typeface="Century" panose="02040604050505020304" pitchFamily="18" charset="0"/>
              </a:rPr>
              <a:t> has </a:t>
            </a:r>
            <a:r>
              <a:rPr lang="fr-FR" sz="3200" b="1" dirty="0" err="1">
                <a:solidFill>
                  <a:srgbClr val="FF0000"/>
                </a:solidFill>
                <a:latin typeface="Century" panose="02040604050505020304" pitchFamily="18" charset="0"/>
              </a:rPr>
              <a:t>two</a:t>
            </a:r>
            <a:r>
              <a:rPr lang="fr-FR" sz="3200" b="1" dirty="0">
                <a:solidFill>
                  <a:srgbClr val="FF0000"/>
                </a:solidFill>
                <a:latin typeface="Century" panose="02040604050505020304" pitchFamily="18" charset="0"/>
              </a:rPr>
              <a:t> first </a:t>
            </a:r>
            <a:r>
              <a:rPr lang="fr-FR" sz="3200" b="1" dirty="0" err="1">
                <a:solidFill>
                  <a:srgbClr val="FF0000"/>
                </a:solidFill>
                <a:latin typeface="Century" panose="02040604050505020304" pitchFamily="18" charset="0"/>
              </a:rPr>
              <a:t>names</a:t>
            </a:r>
            <a:r>
              <a:rPr lang="fr-FR" sz="3200" dirty="0">
                <a:latin typeface="Century" panose="02040604050505020304" pitchFamily="18" charset="0"/>
              </a:rPr>
              <a:t>, the standard </a:t>
            </a:r>
            <a:r>
              <a:rPr lang="fr-FR" sz="3200" dirty="0" err="1">
                <a:latin typeface="Century" panose="02040604050505020304" pitchFamily="18" charset="0"/>
              </a:rPr>
              <a:t>recommends</a:t>
            </a:r>
            <a:r>
              <a:rPr lang="fr-FR" sz="3200" dirty="0">
                <a:latin typeface="Century" panose="02040604050505020304" pitchFamily="18" charset="0"/>
              </a:rPr>
              <a:t> </a:t>
            </a:r>
            <a:r>
              <a:rPr lang="fr-FR" sz="3200" dirty="0" err="1">
                <a:latin typeface="Century" panose="02040604050505020304" pitchFamily="18" charset="0"/>
              </a:rPr>
              <a:t>using</a:t>
            </a:r>
            <a:r>
              <a:rPr lang="fr-FR" sz="3200" dirty="0">
                <a:latin typeface="Century" panose="02040604050505020304" pitchFamily="18" charset="0"/>
              </a:rPr>
              <a:t> </a:t>
            </a:r>
            <a:r>
              <a:rPr lang="fr-FR" sz="3200" dirty="0" err="1">
                <a:latin typeface="Century" panose="02040604050505020304" pitchFamily="18" charset="0"/>
              </a:rPr>
              <a:t>two</a:t>
            </a:r>
            <a:r>
              <a:rPr lang="fr-FR" sz="3200" dirty="0">
                <a:latin typeface="Century" panose="02040604050505020304" pitchFamily="18" charset="0"/>
              </a:rPr>
              <a:t> </a:t>
            </a:r>
            <a:r>
              <a:rPr lang="fr-FR" sz="3200" dirty="0" err="1">
                <a:latin typeface="Century" panose="02040604050505020304" pitchFamily="18" charset="0"/>
              </a:rPr>
              <a:t>initials</a:t>
            </a:r>
            <a:r>
              <a:rPr lang="fr-FR" sz="3200" dirty="0">
                <a:latin typeface="Century" panose="02040604050505020304" pitchFamily="18" charset="0"/>
              </a:rPr>
              <a:t> </a:t>
            </a:r>
            <a:r>
              <a:rPr lang="fr-FR" sz="3200" dirty="0" err="1">
                <a:latin typeface="Century" panose="02040604050505020304" pitchFamily="18" charset="0"/>
              </a:rPr>
              <a:t>written</a:t>
            </a:r>
            <a:r>
              <a:rPr lang="fr-FR" sz="3200" dirty="0">
                <a:latin typeface="Century" panose="02040604050505020304" pitchFamily="18" charset="0"/>
              </a:rPr>
              <a:t> </a:t>
            </a:r>
            <a:r>
              <a:rPr lang="fr-FR" sz="3200" dirty="0" err="1">
                <a:latin typeface="Century" panose="02040604050505020304" pitchFamily="18" charset="0"/>
              </a:rPr>
              <a:t>together</a:t>
            </a:r>
            <a:r>
              <a:rPr lang="fr-FR" sz="3200" dirty="0">
                <a:latin typeface="Century" panose="02040604050505020304" pitchFamily="18" charset="0"/>
              </a:rPr>
              <a:t>, </a:t>
            </a:r>
            <a:r>
              <a:rPr lang="fr-FR" sz="3200" dirty="0" err="1">
                <a:latin typeface="Century" panose="02040604050505020304" pitchFamily="18" charset="0"/>
              </a:rPr>
              <a:t>each</a:t>
            </a:r>
            <a:r>
              <a:rPr lang="fr-FR" sz="3200" dirty="0">
                <a:latin typeface="Century" panose="02040604050505020304" pitchFamily="18" charset="0"/>
              </a:rPr>
              <a:t> followed by a </a:t>
            </a:r>
            <a:r>
              <a:rPr lang="fr-FR" sz="3200" dirty="0" err="1">
                <a:latin typeface="Century" panose="02040604050505020304" pitchFamily="18" charset="0"/>
              </a:rPr>
              <a:t>period</a:t>
            </a:r>
            <a:r>
              <a:rPr lang="fr-FR" sz="3200" dirty="0">
                <a:latin typeface="Century" panose="02040604050505020304" pitchFamily="18" charset="0"/>
              </a:rPr>
              <a:t> — for </a:t>
            </a:r>
            <a:r>
              <a:rPr lang="fr-FR" sz="3200" dirty="0" err="1">
                <a:latin typeface="Century" panose="02040604050505020304" pitchFamily="18" charset="0"/>
              </a:rPr>
              <a:t>example</a:t>
            </a:r>
            <a:r>
              <a:rPr lang="fr-FR" sz="3200" dirty="0">
                <a:latin typeface="Century" panose="02040604050505020304" pitchFamily="18" charset="0"/>
              </a:rPr>
              <a:t>: </a:t>
            </a:r>
            <a:r>
              <a:rPr lang="fr-FR" sz="3200" b="1" dirty="0" err="1" smtClean="0">
                <a:solidFill>
                  <a:srgbClr val="00B0F0"/>
                </a:solidFill>
                <a:latin typeface="Century" panose="02040604050505020304" pitchFamily="18" charset="0"/>
              </a:rPr>
              <a:t>Sawaya</a:t>
            </a:r>
            <a:r>
              <a:rPr lang="fr-FR" sz="3200" b="1" dirty="0" smtClean="0">
                <a:solidFill>
                  <a:srgbClr val="00B0F0"/>
                </a:solidFill>
                <a:latin typeface="Century" panose="02040604050505020304" pitchFamily="18" charset="0"/>
              </a:rPr>
              <a:t> </a:t>
            </a:r>
            <a:r>
              <a:rPr lang="fr-FR" sz="3200" b="1" dirty="0">
                <a:solidFill>
                  <a:srgbClr val="00B0F0"/>
                </a:solidFill>
                <a:latin typeface="Century" panose="02040604050505020304" pitchFamily="18" charset="0"/>
              </a:rPr>
              <a:t>W.N</a:t>
            </a:r>
            <a:r>
              <a:rPr lang="fr-FR" sz="3200" b="1" dirty="0" smtClean="0">
                <a:solidFill>
                  <a:srgbClr val="00B0F0"/>
                </a:solidFill>
                <a:latin typeface="Century" panose="02040604050505020304" pitchFamily="18" charset="0"/>
              </a:rPr>
              <a:t>.</a:t>
            </a:r>
            <a:endParaRPr lang="fr-FR" sz="3200" b="1" dirty="0">
              <a:solidFill>
                <a:srgbClr val="00B0F0"/>
              </a:solidFill>
              <a:latin typeface="Century" panose="02040604050505020304" pitchFamily="18" charset="0"/>
            </a:endParaRPr>
          </a:p>
        </p:txBody>
      </p:sp>
      <p:sp>
        <p:nvSpPr>
          <p:cNvPr id="5" name="Espace réservé du numéro de diapositive 4"/>
          <p:cNvSpPr>
            <a:spLocks noGrp="1"/>
          </p:cNvSpPr>
          <p:nvPr>
            <p:ph type="sldNum" sz="quarter" idx="12"/>
          </p:nvPr>
        </p:nvSpPr>
        <p:spPr/>
        <p:txBody>
          <a:bodyPr/>
          <a:lstStyle/>
          <a:p>
            <a:fld id="{A37454DC-347B-4F69-A82E-4C2FC3B150EE}" type="slidenum">
              <a:rPr lang="fr-FR" smtClean="0"/>
              <a:t>48</a:t>
            </a:fld>
            <a:endParaRPr lang="fr-FR"/>
          </a:p>
        </p:txBody>
      </p:sp>
    </p:spTree>
    <p:extLst>
      <p:ext uri="{BB962C8B-B14F-4D97-AF65-F5344CB8AC3E}">
        <p14:creationId xmlns:p14="http://schemas.microsoft.com/office/powerpoint/2010/main" val="64285535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897" y="43935"/>
            <a:ext cx="5751896" cy="584775"/>
          </a:xfrm>
          <a:prstGeom prst="rect">
            <a:avLst/>
          </a:prstGeom>
        </p:spPr>
        <p:txBody>
          <a:bodyPr wrap="none">
            <a:spAutoFit/>
          </a:bodyPr>
          <a:lstStyle/>
          <a:p>
            <a:r>
              <a:rPr lang="fr-FR" sz="3200" b="1" dirty="0" err="1">
                <a:solidFill>
                  <a:srgbClr val="FF0000"/>
                </a:solidFill>
                <a:latin typeface="Century" panose="02040604050505020304" pitchFamily="18" charset="0"/>
              </a:rPr>
              <a:t>Legal</a:t>
            </a:r>
            <a:r>
              <a:rPr lang="fr-FR" sz="3200" b="1" dirty="0">
                <a:solidFill>
                  <a:srgbClr val="FF0000"/>
                </a:solidFill>
                <a:latin typeface="Century" panose="02040604050505020304" pitchFamily="18" charset="0"/>
              </a:rPr>
              <a:t> </a:t>
            </a:r>
            <a:r>
              <a:rPr lang="fr-FR" sz="3200" b="1" dirty="0" err="1">
                <a:solidFill>
                  <a:srgbClr val="FF0000"/>
                </a:solidFill>
                <a:latin typeface="Century" panose="02040604050505020304" pitchFamily="18" charset="0"/>
              </a:rPr>
              <a:t>entities</a:t>
            </a:r>
            <a:r>
              <a:rPr lang="fr-FR" sz="3200" b="1" dirty="0">
                <a:solidFill>
                  <a:srgbClr val="FF0000"/>
                </a:solidFill>
                <a:latin typeface="Century" panose="02040604050505020304" pitchFamily="18" charset="0"/>
              </a:rPr>
              <a:t> (</a:t>
            </a:r>
            <a:r>
              <a:rPr lang="fr-FR" sz="3200" b="1" dirty="0" err="1">
                <a:solidFill>
                  <a:srgbClr val="FF0000"/>
                </a:solidFill>
                <a:latin typeface="Century" panose="02040604050505020304" pitchFamily="18" charset="0"/>
              </a:rPr>
              <a:t>organizations</a:t>
            </a:r>
            <a:r>
              <a:rPr lang="fr-FR" sz="3200" b="1" dirty="0">
                <a:solidFill>
                  <a:srgbClr val="FF0000"/>
                </a:solidFill>
                <a:latin typeface="Century" panose="02040604050505020304" pitchFamily="18" charset="0"/>
              </a:rPr>
              <a:t>)</a:t>
            </a:r>
          </a:p>
        </p:txBody>
      </p:sp>
      <p:sp>
        <p:nvSpPr>
          <p:cNvPr id="4" name="Rectangle 3"/>
          <p:cNvSpPr/>
          <p:nvPr/>
        </p:nvSpPr>
        <p:spPr>
          <a:xfrm>
            <a:off x="121024" y="763379"/>
            <a:ext cx="11927540" cy="3785652"/>
          </a:xfrm>
          <a:prstGeom prst="rect">
            <a:avLst/>
          </a:prstGeom>
        </p:spPr>
        <p:txBody>
          <a:bodyPr wrap="square">
            <a:spAutoFit/>
          </a:bodyPr>
          <a:lstStyle/>
          <a:p>
            <a:pPr algn="just">
              <a:lnSpc>
                <a:spcPct val="150000"/>
              </a:lnSpc>
            </a:pPr>
            <a:r>
              <a:rPr lang="fr-FR" sz="3200" dirty="0" smtClean="0">
                <a:latin typeface="Century" panose="02040604050505020304" pitchFamily="18" charset="0"/>
              </a:rPr>
              <a:t>-In </a:t>
            </a:r>
            <a:r>
              <a:rPr lang="fr-FR" sz="3200" dirty="0" err="1">
                <a:latin typeface="Century" panose="02040604050505020304" pitchFamily="18" charset="0"/>
              </a:rPr>
              <a:t>general</a:t>
            </a:r>
            <a:r>
              <a:rPr lang="fr-FR" sz="3200" dirty="0">
                <a:latin typeface="Century" panose="02040604050505020304" pitchFamily="18" charset="0"/>
              </a:rPr>
              <a:t>, the </a:t>
            </a:r>
            <a:r>
              <a:rPr lang="fr-FR" sz="3200" dirty="0" err="1">
                <a:latin typeface="Century" panose="02040604050505020304" pitchFamily="18" charset="0"/>
              </a:rPr>
              <a:t>name</a:t>
            </a:r>
            <a:r>
              <a:rPr lang="fr-FR" sz="3200" dirty="0">
                <a:latin typeface="Century" panose="02040604050505020304" pitchFamily="18" charset="0"/>
              </a:rPr>
              <a:t> of the </a:t>
            </a:r>
            <a:r>
              <a:rPr lang="fr-FR" sz="3200" dirty="0" err="1">
                <a:latin typeface="Century" panose="02040604050505020304" pitchFamily="18" charset="0"/>
              </a:rPr>
              <a:t>organization</a:t>
            </a:r>
            <a:r>
              <a:rPr lang="fr-FR" sz="3200" dirty="0">
                <a:latin typeface="Century" panose="02040604050505020304" pitchFamily="18" charset="0"/>
              </a:rPr>
              <a:t> must </a:t>
            </a:r>
            <a:r>
              <a:rPr lang="fr-FR" sz="3200" dirty="0" err="1">
                <a:latin typeface="Century" panose="02040604050505020304" pitchFamily="18" charset="0"/>
              </a:rPr>
              <a:t>be</a:t>
            </a:r>
            <a:r>
              <a:rPr lang="fr-FR" sz="3200" dirty="0">
                <a:latin typeface="Century" panose="02040604050505020304" pitchFamily="18" charset="0"/>
              </a:rPr>
              <a:t> </a:t>
            </a:r>
            <a:r>
              <a:rPr lang="fr-FR" sz="3200" dirty="0" err="1">
                <a:latin typeface="Century" panose="02040604050505020304" pitchFamily="18" charset="0"/>
              </a:rPr>
              <a:t>written</a:t>
            </a:r>
            <a:r>
              <a:rPr lang="fr-FR" sz="3200" dirty="0">
                <a:latin typeface="Century" panose="02040604050505020304" pitchFamily="18" charset="0"/>
              </a:rPr>
              <a:t> </a:t>
            </a:r>
            <a:r>
              <a:rPr lang="fr-FR" sz="3200" b="1" dirty="0" err="1">
                <a:solidFill>
                  <a:srgbClr val="00B0F0"/>
                </a:solidFill>
                <a:latin typeface="Century" panose="02040604050505020304" pitchFamily="18" charset="0"/>
              </a:rPr>
              <a:t>exactly</a:t>
            </a:r>
            <a:r>
              <a:rPr lang="fr-FR" sz="3200" b="1" dirty="0">
                <a:solidFill>
                  <a:srgbClr val="00B0F0"/>
                </a:solidFill>
                <a:latin typeface="Century" panose="02040604050505020304" pitchFamily="18" charset="0"/>
              </a:rPr>
              <a:t> </a:t>
            </a:r>
            <a:r>
              <a:rPr lang="fr-FR" sz="3200" dirty="0">
                <a:latin typeface="Century" panose="02040604050505020304" pitchFamily="18" charset="0"/>
              </a:rPr>
              <a:t>as </a:t>
            </a:r>
            <a:r>
              <a:rPr lang="fr-FR" sz="3200" dirty="0" err="1">
                <a:latin typeface="Century" panose="02040604050505020304" pitchFamily="18" charset="0"/>
              </a:rPr>
              <a:t>it</a:t>
            </a:r>
            <a:r>
              <a:rPr lang="fr-FR" sz="3200" dirty="0">
                <a:latin typeface="Century" panose="02040604050505020304" pitchFamily="18" charset="0"/>
              </a:rPr>
              <a:t> </a:t>
            </a:r>
            <a:r>
              <a:rPr lang="fr-FR" sz="3200" dirty="0" err="1">
                <a:latin typeface="Century" panose="02040604050505020304" pitchFamily="18" charset="0"/>
              </a:rPr>
              <a:t>appears</a:t>
            </a:r>
            <a:r>
              <a:rPr lang="fr-FR" sz="3200" dirty="0">
                <a:latin typeface="Century" panose="02040604050505020304" pitchFamily="18" charset="0"/>
              </a:rPr>
              <a:t> in the document</a:t>
            </a:r>
            <a:r>
              <a:rPr lang="fr-FR" sz="3200" dirty="0" smtClean="0">
                <a:latin typeface="Century" panose="02040604050505020304" pitchFamily="18" charset="0"/>
              </a:rPr>
              <a:t>.</a:t>
            </a:r>
            <a:endParaRPr lang="fr-FR" sz="3200" dirty="0">
              <a:latin typeface="Century" panose="02040604050505020304" pitchFamily="18" charset="0"/>
            </a:endParaRPr>
          </a:p>
          <a:p>
            <a:pPr algn="just">
              <a:lnSpc>
                <a:spcPct val="150000"/>
              </a:lnSpc>
            </a:pPr>
            <a:r>
              <a:rPr lang="fr-FR" sz="3200" dirty="0" err="1">
                <a:latin typeface="Century" panose="02040604050505020304" pitchFamily="18" charset="0"/>
              </a:rPr>
              <a:t>Therefore</a:t>
            </a:r>
            <a:r>
              <a:rPr lang="fr-FR" sz="3200" dirty="0">
                <a:latin typeface="Century" panose="02040604050505020304" pitchFamily="18" charset="0"/>
              </a:rPr>
              <a:t>, the </a:t>
            </a:r>
            <a:r>
              <a:rPr lang="fr-FR" sz="3200" dirty="0" err="1">
                <a:latin typeface="Century" panose="02040604050505020304" pitchFamily="18" charset="0"/>
              </a:rPr>
              <a:t>names</a:t>
            </a:r>
            <a:r>
              <a:rPr lang="fr-FR" sz="3200" dirty="0">
                <a:latin typeface="Century" panose="02040604050505020304" pitchFamily="18" charset="0"/>
              </a:rPr>
              <a:t> of </a:t>
            </a:r>
            <a:r>
              <a:rPr lang="fr-FR" sz="3200" dirty="0" err="1">
                <a:latin typeface="Century" panose="02040604050505020304" pitchFamily="18" charset="0"/>
              </a:rPr>
              <a:t>foreign</a:t>
            </a:r>
            <a:r>
              <a:rPr lang="fr-FR" sz="3200" dirty="0">
                <a:latin typeface="Century" panose="02040604050505020304" pitchFamily="18" charset="0"/>
              </a:rPr>
              <a:t> </a:t>
            </a:r>
            <a:r>
              <a:rPr lang="fr-FR" sz="3200" dirty="0" err="1">
                <a:latin typeface="Century" panose="02040604050505020304" pitchFamily="18" charset="0"/>
              </a:rPr>
              <a:t>organizations</a:t>
            </a:r>
            <a:r>
              <a:rPr lang="fr-FR" sz="3200" dirty="0">
                <a:latin typeface="Century" panose="02040604050505020304" pitchFamily="18" charset="0"/>
              </a:rPr>
              <a:t> </a:t>
            </a:r>
            <a:r>
              <a:rPr lang="fr-FR" sz="3200" dirty="0" err="1">
                <a:latin typeface="Century" panose="02040604050505020304" pitchFamily="18" charset="0"/>
              </a:rPr>
              <a:t>should</a:t>
            </a:r>
            <a:r>
              <a:rPr lang="fr-FR" sz="3200" dirty="0">
                <a:latin typeface="Century" panose="02040604050505020304" pitchFamily="18" charset="0"/>
              </a:rPr>
              <a:t> </a:t>
            </a:r>
            <a:r>
              <a:rPr lang="fr-FR" sz="3200" dirty="0" smtClean="0">
                <a:latin typeface="Century" panose="02040604050505020304" pitchFamily="18" charset="0"/>
              </a:rPr>
              <a:t>not </a:t>
            </a:r>
            <a:r>
              <a:rPr lang="fr-FR" sz="3200" dirty="0" err="1">
                <a:latin typeface="Century" panose="02040604050505020304" pitchFamily="18" charset="0"/>
              </a:rPr>
              <a:t>be</a:t>
            </a:r>
            <a:r>
              <a:rPr lang="fr-FR" sz="3200" dirty="0">
                <a:latin typeface="Century" panose="02040604050505020304" pitchFamily="18" charset="0"/>
              </a:rPr>
              <a:t> </a:t>
            </a:r>
            <a:r>
              <a:rPr lang="fr-FR" sz="3200" dirty="0" err="1">
                <a:latin typeface="Century" panose="02040604050505020304" pitchFamily="18" charset="0"/>
              </a:rPr>
              <a:t>translated</a:t>
            </a:r>
            <a:r>
              <a:rPr lang="fr-FR" sz="3200" dirty="0">
                <a:latin typeface="Century" panose="02040604050505020304" pitchFamily="18" charset="0"/>
              </a:rPr>
              <a:t> </a:t>
            </a:r>
            <a:r>
              <a:rPr lang="fr-FR" sz="3200" dirty="0" err="1">
                <a:latin typeface="Century" panose="02040604050505020304" pitchFamily="18" charset="0"/>
              </a:rPr>
              <a:t>into</a:t>
            </a:r>
            <a:r>
              <a:rPr lang="fr-FR" sz="3200" dirty="0">
                <a:latin typeface="Century" panose="02040604050505020304" pitchFamily="18" charset="0"/>
              </a:rPr>
              <a:t> </a:t>
            </a:r>
            <a:r>
              <a:rPr lang="fr-FR" sz="3200" dirty="0" err="1">
                <a:latin typeface="Century" panose="02040604050505020304" pitchFamily="18" charset="0"/>
              </a:rPr>
              <a:t>another</a:t>
            </a:r>
            <a:r>
              <a:rPr lang="fr-FR" sz="3200" dirty="0">
                <a:latin typeface="Century" panose="02040604050505020304" pitchFamily="18" charset="0"/>
              </a:rPr>
              <a:t> </a:t>
            </a:r>
            <a:r>
              <a:rPr lang="fr-FR" sz="3200" dirty="0" err="1">
                <a:latin typeface="Century" panose="02040604050505020304" pitchFamily="18" charset="0"/>
              </a:rPr>
              <a:t>language</a:t>
            </a:r>
            <a:r>
              <a:rPr lang="fr-FR" sz="3200" dirty="0">
                <a:latin typeface="Century" panose="02040604050505020304" pitchFamily="18" charset="0"/>
              </a:rPr>
              <a:t>, </a:t>
            </a:r>
            <a:r>
              <a:rPr lang="fr-FR" sz="3200" dirty="0" err="1" smtClean="0">
                <a:latin typeface="Century" panose="02040604050505020304" pitchFamily="18" charset="0"/>
              </a:rPr>
              <a:t>exceptin</a:t>
            </a:r>
            <a:r>
              <a:rPr lang="fr-FR" sz="3200" dirty="0" smtClean="0">
                <a:latin typeface="Century" panose="02040604050505020304" pitchFamily="18" charset="0"/>
              </a:rPr>
              <a:t> </a:t>
            </a:r>
            <a:r>
              <a:rPr lang="fr-FR" sz="3200" dirty="0">
                <a:latin typeface="Century" panose="02040604050505020304" pitchFamily="18" charset="0"/>
              </a:rPr>
              <a:t>the case of international </a:t>
            </a:r>
            <a:r>
              <a:rPr lang="fr-FR" sz="3200" dirty="0" err="1">
                <a:latin typeface="Century" panose="02040604050505020304" pitchFamily="18" charset="0"/>
              </a:rPr>
              <a:t>organizations</a:t>
            </a:r>
            <a:r>
              <a:rPr lang="fr-FR" sz="3200" dirty="0">
                <a:latin typeface="Century" panose="02040604050505020304" pitchFamily="18" charset="0"/>
              </a:rPr>
              <a:t>.</a:t>
            </a:r>
          </a:p>
        </p:txBody>
      </p:sp>
      <p:sp>
        <p:nvSpPr>
          <p:cNvPr id="5" name="Espace réservé du numéro de diapositive 4"/>
          <p:cNvSpPr>
            <a:spLocks noGrp="1"/>
          </p:cNvSpPr>
          <p:nvPr>
            <p:ph type="sldNum" sz="quarter" idx="12"/>
          </p:nvPr>
        </p:nvSpPr>
        <p:spPr/>
        <p:txBody>
          <a:bodyPr/>
          <a:lstStyle/>
          <a:p>
            <a:fld id="{A37454DC-347B-4F69-A82E-4C2FC3B150EE}" type="slidenum">
              <a:rPr lang="fr-FR" smtClean="0"/>
              <a:t>49</a:t>
            </a:fld>
            <a:endParaRPr lang="fr-FR"/>
          </a:p>
        </p:txBody>
      </p:sp>
    </p:spTree>
    <p:extLst>
      <p:ext uri="{BB962C8B-B14F-4D97-AF65-F5344CB8AC3E}">
        <p14:creationId xmlns:p14="http://schemas.microsoft.com/office/powerpoint/2010/main" val="26786566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2794" y="97723"/>
            <a:ext cx="7359707" cy="584775"/>
          </a:xfrm>
          <a:prstGeom prst="rect">
            <a:avLst/>
          </a:prstGeom>
        </p:spPr>
        <p:txBody>
          <a:bodyPr wrap="none">
            <a:spAutoFit/>
          </a:bodyPr>
          <a:lstStyle/>
          <a:p>
            <a:r>
              <a:rPr lang="fr-FR" sz="3200" b="1" dirty="0" smtClean="0">
                <a:solidFill>
                  <a:srgbClr val="00B0F0"/>
                </a:solidFill>
                <a:latin typeface="Century" panose="02040604050505020304" pitchFamily="18" charset="0"/>
              </a:rPr>
              <a:t>1. Definition </a:t>
            </a:r>
            <a:r>
              <a:rPr lang="fr-FR" sz="3200" b="1" dirty="0">
                <a:solidFill>
                  <a:srgbClr val="00B0F0"/>
                </a:solidFill>
                <a:latin typeface="Century" panose="02040604050505020304" pitchFamily="18" charset="0"/>
              </a:rPr>
              <a:t>of bibliographic </a:t>
            </a:r>
            <a:r>
              <a:rPr lang="fr-FR" sz="3200" b="1" dirty="0" err="1">
                <a:solidFill>
                  <a:srgbClr val="00B0F0"/>
                </a:solidFill>
                <a:latin typeface="Century" panose="02040604050505020304" pitchFamily="18" charset="0"/>
              </a:rPr>
              <a:t>research</a:t>
            </a:r>
            <a:endParaRPr lang="fr-FR" sz="3200" b="1" dirty="0">
              <a:solidFill>
                <a:srgbClr val="00B0F0"/>
              </a:solidFill>
              <a:latin typeface="Century" panose="02040604050505020304" pitchFamily="18" charset="0"/>
            </a:endParaRPr>
          </a:p>
        </p:txBody>
      </p:sp>
      <p:sp>
        <p:nvSpPr>
          <p:cNvPr id="4" name="Rectangle 3"/>
          <p:cNvSpPr/>
          <p:nvPr/>
        </p:nvSpPr>
        <p:spPr>
          <a:xfrm>
            <a:off x="192741" y="881733"/>
            <a:ext cx="11806518" cy="2950744"/>
          </a:xfrm>
          <a:prstGeom prst="rect">
            <a:avLst/>
          </a:prstGeom>
        </p:spPr>
        <p:txBody>
          <a:bodyPr wrap="square">
            <a:spAutoFit/>
          </a:bodyPr>
          <a:lstStyle/>
          <a:p>
            <a:pPr algn="just">
              <a:lnSpc>
                <a:spcPct val="150000"/>
              </a:lnSpc>
            </a:pPr>
            <a:r>
              <a:rPr lang="en-GB" sz="3200" dirty="0" smtClean="0">
                <a:latin typeface="Century" panose="02040604050505020304" pitchFamily="18" charset="0"/>
              </a:rPr>
              <a:t>(</a:t>
            </a:r>
            <a:r>
              <a:rPr lang="en-GB" sz="3200" dirty="0" err="1">
                <a:latin typeface="Century" panose="02040604050505020304" pitchFamily="18" charset="0"/>
              </a:rPr>
              <a:t>Biblion</a:t>
            </a:r>
            <a:r>
              <a:rPr lang="en-GB" sz="3200" dirty="0">
                <a:latin typeface="Century" panose="02040604050505020304" pitchFamily="18" charset="0"/>
              </a:rPr>
              <a:t>= Greek word meaning book / </a:t>
            </a:r>
            <a:r>
              <a:rPr lang="en-GB" sz="3200" dirty="0" err="1">
                <a:latin typeface="Century" panose="02040604050505020304" pitchFamily="18" charset="0"/>
              </a:rPr>
              <a:t>Graphein</a:t>
            </a:r>
            <a:r>
              <a:rPr lang="en-GB" sz="3200" dirty="0">
                <a:latin typeface="Century" panose="02040604050505020304" pitchFamily="18" charset="0"/>
              </a:rPr>
              <a:t> = Greek word meaning to write) — techniques and methods for the </a:t>
            </a:r>
            <a:r>
              <a:rPr lang="en-GB" sz="3200" dirty="0" smtClean="0">
                <a:latin typeface="Century" panose="02040604050505020304" pitchFamily="18" charset="0"/>
              </a:rPr>
              <a:t>classification </a:t>
            </a:r>
            <a:r>
              <a:rPr lang="en-GB" sz="3200" dirty="0">
                <a:latin typeface="Century" panose="02040604050505020304" pitchFamily="18" charset="0"/>
              </a:rPr>
              <a:t>and systematic description of books and other printed materials.</a:t>
            </a:r>
            <a:endParaRPr lang="fr-FR" sz="3200" dirty="0">
              <a:latin typeface="Century" panose="02040604050505020304" pitchFamily="18" charset="0"/>
            </a:endParaRPr>
          </a:p>
        </p:txBody>
      </p:sp>
      <p:sp>
        <p:nvSpPr>
          <p:cNvPr id="3" name="Espace réservé du numéro de diapositive 2"/>
          <p:cNvSpPr>
            <a:spLocks noGrp="1"/>
          </p:cNvSpPr>
          <p:nvPr>
            <p:ph type="sldNum" sz="quarter" idx="12"/>
          </p:nvPr>
        </p:nvSpPr>
        <p:spPr/>
        <p:txBody>
          <a:bodyPr/>
          <a:lstStyle/>
          <a:p>
            <a:fld id="{A37454DC-347B-4F69-A82E-4C2FC3B150EE}" type="slidenum">
              <a:rPr lang="fr-FR" smtClean="0"/>
              <a:t>5</a:t>
            </a:fld>
            <a:endParaRPr lang="fr-FR"/>
          </a:p>
        </p:txBody>
      </p:sp>
    </p:spTree>
    <p:extLst>
      <p:ext uri="{BB962C8B-B14F-4D97-AF65-F5344CB8AC3E}">
        <p14:creationId xmlns:p14="http://schemas.microsoft.com/office/powerpoint/2010/main" val="426424264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0682" y="381471"/>
            <a:ext cx="12008224" cy="4428072"/>
          </a:xfrm>
          <a:prstGeom prst="rect">
            <a:avLst/>
          </a:prstGeom>
        </p:spPr>
        <p:txBody>
          <a:bodyPr wrap="square">
            <a:spAutoFit/>
          </a:bodyPr>
          <a:lstStyle/>
          <a:p>
            <a:pPr algn="just">
              <a:lnSpc>
                <a:spcPct val="150000"/>
              </a:lnSpc>
            </a:pPr>
            <a:r>
              <a:rPr lang="fr-FR" sz="3200" dirty="0" smtClean="0">
                <a:latin typeface="Century" panose="02040604050505020304" pitchFamily="18" charset="0"/>
              </a:rPr>
              <a:t>-</a:t>
            </a:r>
            <a:r>
              <a:rPr lang="fr-FR" sz="3200" b="1" dirty="0" smtClean="0">
                <a:solidFill>
                  <a:srgbClr val="FF0000"/>
                </a:solidFill>
                <a:latin typeface="Century" panose="02040604050505020304" pitchFamily="18" charset="0"/>
              </a:rPr>
              <a:t>Spell </a:t>
            </a:r>
            <a:r>
              <a:rPr lang="fr-FR" sz="3200" b="1" dirty="0">
                <a:solidFill>
                  <a:srgbClr val="FF0000"/>
                </a:solidFill>
                <a:latin typeface="Century" panose="02040604050505020304" pitchFamily="18" charset="0"/>
              </a:rPr>
              <a:t>out </a:t>
            </a:r>
            <a:r>
              <a:rPr lang="fr-FR" sz="3200" b="1" dirty="0" err="1">
                <a:solidFill>
                  <a:srgbClr val="FF0000"/>
                </a:solidFill>
                <a:latin typeface="Century" panose="02040604050505020304" pitchFamily="18" charset="0"/>
              </a:rPr>
              <a:t>abbreviations</a:t>
            </a:r>
            <a:r>
              <a:rPr lang="fr-FR" sz="3200" b="1" dirty="0">
                <a:solidFill>
                  <a:srgbClr val="FF0000"/>
                </a:solidFill>
                <a:latin typeface="Century" panose="02040604050505020304" pitchFamily="18" charset="0"/>
              </a:rPr>
              <a:t> and </a:t>
            </a:r>
            <a:r>
              <a:rPr lang="fr-FR" sz="3200" b="1" dirty="0" err="1">
                <a:solidFill>
                  <a:srgbClr val="FF0000"/>
                </a:solidFill>
                <a:latin typeface="Century" panose="02040604050505020304" pitchFamily="18" charset="0"/>
              </a:rPr>
              <a:t>acronyms</a:t>
            </a:r>
            <a:r>
              <a:rPr lang="fr-FR" sz="3200" b="1" dirty="0">
                <a:solidFill>
                  <a:srgbClr val="FF0000"/>
                </a:solidFill>
                <a:latin typeface="Century" panose="02040604050505020304" pitchFamily="18" charset="0"/>
              </a:rPr>
              <a:t> </a:t>
            </a:r>
            <a:r>
              <a:rPr lang="fr-FR" sz="3200" b="1" dirty="0" err="1">
                <a:solidFill>
                  <a:srgbClr val="FF0000"/>
                </a:solidFill>
                <a:latin typeface="Century" panose="02040604050505020304" pitchFamily="18" charset="0"/>
              </a:rPr>
              <a:t>after</a:t>
            </a:r>
            <a:r>
              <a:rPr lang="fr-FR" sz="3200" b="1" dirty="0">
                <a:solidFill>
                  <a:srgbClr val="FF0000"/>
                </a:solidFill>
                <a:latin typeface="Century" panose="02040604050505020304" pitchFamily="18" charset="0"/>
              </a:rPr>
              <a:t> a comma </a:t>
            </a:r>
            <a:r>
              <a:rPr lang="fr-FR" sz="3200" dirty="0">
                <a:latin typeface="Century" panose="02040604050505020304" pitchFamily="18" charset="0"/>
              </a:rPr>
              <a:t>(</a:t>
            </a:r>
            <a:r>
              <a:rPr lang="fr-FR" sz="3200" b="1" dirty="0" err="1">
                <a:solidFill>
                  <a:srgbClr val="FF0000"/>
                </a:solidFill>
                <a:latin typeface="Century" panose="02040604050505020304" pitchFamily="18" charset="0"/>
              </a:rPr>
              <a:t>except</a:t>
            </a:r>
            <a:r>
              <a:rPr lang="fr-FR" sz="3200" b="1" dirty="0">
                <a:solidFill>
                  <a:srgbClr val="FF0000"/>
                </a:solidFill>
                <a:latin typeface="Century" panose="02040604050505020304" pitchFamily="18" charset="0"/>
              </a:rPr>
              <a:t> for the </a:t>
            </a:r>
            <a:r>
              <a:rPr lang="fr-FR" sz="3200" b="1" dirty="0" err="1">
                <a:solidFill>
                  <a:srgbClr val="FF0000"/>
                </a:solidFill>
                <a:latin typeface="Century" panose="02040604050505020304" pitchFamily="18" charset="0"/>
              </a:rPr>
              <a:t>most</a:t>
            </a:r>
            <a:r>
              <a:rPr lang="fr-FR" sz="3200" b="1" dirty="0">
                <a:solidFill>
                  <a:srgbClr val="FF0000"/>
                </a:solidFill>
                <a:latin typeface="Century" panose="02040604050505020304" pitchFamily="18" charset="0"/>
              </a:rPr>
              <a:t> </a:t>
            </a:r>
            <a:r>
              <a:rPr lang="fr-FR" sz="3200" b="1" dirty="0" err="1">
                <a:solidFill>
                  <a:srgbClr val="FF0000"/>
                </a:solidFill>
                <a:latin typeface="Century" panose="02040604050505020304" pitchFamily="18" charset="0"/>
              </a:rPr>
              <a:t>common</a:t>
            </a:r>
            <a:r>
              <a:rPr lang="fr-FR" sz="3200" b="1" dirty="0">
                <a:solidFill>
                  <a:srgbClr val="FF0000"/>
                </a:solidFill>
                <a:latin typeface="Century" panose="02040604050505020304" pitchFamily="18" charset="0"/>
              </a:rPr>
              <a:t> </a:t>
            </a:r>
            <a:r>
              <a:rPr lang="fr-FR" sz="3200" b="1" dirty="0" err="1">
                <a:solidFill>
                  <a:srgbClr val="FF0000"/>
                </a:solidFill>
                <a:latin typeface="Century" panose="02040604050505020304" pitchFamily="18" charset="0"/>
              </a:rPr>
              <a:t>ones</a:t>
            </a:r>
            <a:r>
              <a:rPr lang="fr-FR" sz="3200" dirty="0">
                <a:latin typeface="Century" panose="02040604050505020304" pitchFamily="18" charset="0"/>
              </a:rPr>
              <a:t>), </a:t>
            </a:r>
            <a:r>
              <a:rPr lang="fr-FR" sz="3200" dirty="0" err="1">
                <a:latin typeface="Century" panose="02040604050505020304" pitchFamily="18" charset="0"/>
              </a:rPr>
              <a:t>especially</a:t>
            </a:r>
            <a:r>
              <a:rPr lang="fr-FR" sz="3200" dirty="0">
                <a:latin typeface="Century" panose="02040604050505020304" pitchFamily="18" charset="0"/>
              </a:rPr>
              <a:t> </a:t>
            </a:r>
            <a:r>
              <a:rPr lang="fr-FR" sz="3200" dirty="0" err="1">
                <a:latin typeface="Century" panose="02040604050505020304" pitchFamily="18" charset="0"/>
              </a:rPr>
              <a:t>when</a:t>
            </a:r>
            <a:r>
              <a:rPr lang="fr-FR" sz="3200" dirty="0">
                <a:latin typeface="Century" panose="02040604050505020304" pitchFamily="18" charset="0"/>
              </a:rPr>
              <a:t> </a:t>
            </a:r>
            <a:r>
              <a:rPr lang="fr-FR" sz="3200" dirty="0" err="1">
                <a:latin typeface="Century" panose="02040604050505020304" pitchFamily="18" charset="0"/>
              </a:rPr>
              <a:t>they</a:t>
            </a:r>
            <a:r>
              <a:rPr lang="fr-FR" sz="3200" dirty="0">
                <a:latin typeface="Century" panose="02040604050505020304" pitchFamily="18" charset="0"/>
              </a:rPr>
              <a:t> are </a:t>
            </a:r>
            <a:r>
              <a:rPr lang="fr-FR" sz="3200" dirty="0" err="1">
                <a:latin typeface="Century" panose="02040604050505020304" pitchFamily="18" charset="0"/>
              </a:rPr>
              <a:t>used</a:t>
            </a:r>
            <a:r>
              <a:rPr lang="fr-FR" sz="3200" dirty="0">
                <a:latin typeface="Century" panose="02040604050505020304" pitchFamily="18" charset="0"/>
              </a:rPr>
              <a:t> for the first time in a </a:t>
            </a:r>
            <a:r>
              <a:rPr lang="fr-FR" sz="3200" dirty="0" err="1">
                <a:latin typeface="Century" panose="02040604050505020304" pitchFamily="18" charset="0"/>
              </a:rPr>
              <a:t>bibliography</a:t>
            </a:r>
            <a:r>
              <a:rPr lang="fr-FR" sz="3200" dirty="0">
                <a:latin typeface="Century" panose="02040604050505020304" pitchFamily="18" charset="0"/>
              </a:rPr>
              <a:t>. The </a:t>
            </a:r>
            <a:r>
              <a:rPr lang="fr-FR" sz="3200" dirty="0" err="1">
                <a:latin typeface="Century" panose="02040604050505020304" pitchFamily="18" charset="0"/>
              </a:rPr>
              <a:t>abbreviation</a:t>
            </a:r>
            <a:r>
              <a:rPr lang="fr-FR" sz="3200" dirty="0">
                <a:latin typeface="Century" panose="02040604050505020304" pitchFamily="18" charset="0"/>
              </a:rPr>
              <a:t> or </a:t>
            </a:r>
            <a:r>
              <a:rPr lang="fr-FR" sz="3200" dirty="0" err="1">
                <a:latin typeface="Century" panose="02040604050505020304" pitchFamily="18" charset="0"/>
              </a:rPr>
              <a:t>acronym</a:t>
            </a:r>
            <a:r>
              <a:rPr lang="fr-FR" sz="3200" dirty="0">
                <a:latin typeface="Century" panose="02040604050505020304" pitchFamily="18" charset="0"/>
              </a:rPr>
              <a:t> </a:t>
            </a:r>
            <a:r>
              <a:rPr lang="fr-FR" sz="3200" dirty="0" err="1">
                <a:latin typeface="Century" panose="02040604050505020304" pitchFamily="18" charset="0"/>
              </a:rPr>
              <a:t>may</a:t>
            </a:r>
            <a:r>
              <a:rPr lang="fr-FR" sz="3200" dirty="0">
                <a:latin typeface="Century" panose="02040604050505020304" pitchFamily="18" charset="0"/>
              </a:rPr>
              <a:t> </a:t>
            </a:r>
            <a:r>
              <a:rPr lang="fr-FR" sz="3200" dirty="0" err="1">
                <a:latin typeface="Century" panose="02040604050505020304" pitchFamily="18" charset="0"/>
              </a:rPr>
              <a:t>then</a:t>
            </a:r>
            <a:r>
              <a:rPr lang="fr-FR" sz="3200" dirty="0">
                <a:latin typeface="Century" panose="02040604050505020304" pitchFamily="18" charset="0"/>
              </a:rPr>
              <a:t> </a:t>
            </a:r>
            <a:r>
              <a:rPr lang="fr-FR" sz="3200" dirty="0" err="1">
                <a:latin typeface="Century" panose="02040604050505020304" pitchFamily="18" charset="0"/>
              </a:rPr>
              <a:t>be</a:t>
            </a:r>
            <a:r>
              <a:rPr lang="fr-FR" sz="3200" dirty="0">
                <a:latin typeface="Century" panose="02040604050505020304" pitchFamily="18" charset="0"/>
              </a:rPr>
              <a:t> </a:t>
            </a:r>
            <a:r>
              <a:rPr lang="fr-FR" sz="3200" dirty="0" err="1">
                <a:latin typeface="Century" panose="02040604050505020304" pitchFamily="18" charset="0"/>
              </a:rPr>
              <a:t>used</a:t>
            </a:r>
            <a:r>
              <a:rPr lang="fr-FR" sz="3200" dirty="0">
                <a:latin typeface="Century" panose="02040604050505020304" pitchFamily="18" charset="0"/>
              </a:rPr>
              <a:t> </a:t>
            </a:r>
            <a:r>
              <a:rPr lang="fr-FR" sz="3200" dirty="0" err="1">
                <a:latin typeface="Century" panose="02040604050505020304" pitchFamily="18" charset="0"/>
              </a:rPr>
              <a:t>alone</a:t>
            </a:r>
            <a:r>
              <a:rPr lang="fr-FR" sz="3200" dirty="0">
                <a:latin typeface="Century" panose="02040604050505020304" pitchFamily="18" charset="0"/>
              </a:rPr>
              <a:t> </a:t>
            </a:r>
            <a:r>
              <a:rPr lang="fr-FR" sz="3200" dirty="0" err="1">
                <a:latin typeface="Century" panose="02040604050505020304" pitchFamily="18" charset="0"/>
              </a:rPr>
              <a:t>thereafter</a:t>
            </a:r>
            <a:r>
              <a:rPr lang="fr-FR" sz="3200" dirty="0" smtClean="0">
                <a:latin typeface="Century" panose="02040604050505020304" pitchFamily="18" charset="0"/>
              </a:rPr>
              <a:t>. </a:t>
            </a:r>
            <a:r>
              <a:rPr lang="en-US" sz="3200" dirty="0" smtClean="0">
                <a:latin typeface="Century" panose="02040604050505020304" pitchFamily="18" charset="0"/>
              </a:rPr>
              <a:t>Or </a:t>
            </a:r>
            <a:r>
              <a:rPr lang="en-US" sz="3200" dirty="0">
                <a:latin typeface="Century" panose="02040604050505020304" pitchFamily="18" charset="0"/>
              </a:rPr>
              <a:t>create a summary table listing all the acronyms and abbreviations used.</a:t>
            </a:r>
          </a:p>
          <a:p>
            <a:pPr algn="just">
              <a:lnSpc>
                <a:spcPct val="150000"/>
              </a:lnSpc>
            </a:pPr>
            <a:endParaRPr lang="fr-FR" sz="3200" dirty="0">
              <a:latin typeface="Century" panose="02040604050505020304" pitchFamily="18" charset="0"/>
            </a:endParaRPr>
          </a:p>
        </p:txBody>
      </p:sp>
      <p:sp>
        <p:nvSpPr>
          <p:cNvPr id="3" name="Espace réservé du numéro de diapositive 2"/>
          <p:cNvSpPr>
            <a:spLocks noGrp="1"/>
          </p:cNvSpPr>
          <p:nvPr>
            <p:ph type="sldNum" sz="quarter" idx="12"/>
          </p:nvPr>
        </p:nvSpPr>
        <p:spPr/>
        <p:txBody>
          <a:bodyPr/>
          <a:lstStyle/>
          <a:p>
            <a:fld id="{A37454DC-347B-4F69-A82E-4C2FC3B150EE}" type="slidenum">
              <a:rPr lang="fr-FR" smtClean="0"/>
              <a:t>50</a:t>
            </a:fld>
            <a:endParaRPr lang="fr-FR"/>
          </a:p>
        </p:txBody>
      </p:sp>
    </p:spTree>
    <p:extLst>
      <p:ext uri="{BB962C8B-B14F-4D97-AF65-F5344CB8AC3E}">
        <p14:creationId xmlns:p14="http://schemas.microsoft.com/office/powerpoint/2010/main" val="19069374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6541" y="311567"/>
            <a:ext cx="11905129" cy="5262979"/>
          </a:xfrm>
          <a:prstGeom prst="rect">
            <a:avLst/>
          </a:prstGeom>
        </p:spPr>
        <p:txBody>
          <a:bodyPr wrap="square">
            <a:spAutoFit/>
          </a:bodyPr>
          <a:lstStyle/>
          <a:p>
            <a:pPr algn="just">
              <a:lnSpc>
                <a:spcPct val="150000"/>
              </a:lnSpc>
            </a:pPr>
            <a:r>
              <a:rPr lang="fr-FR" sz="3200" dirty="0">
                <a:latin typeface="Century" panose="02040604050505020304" pitchFamily="18" charset="0"/>
              </a:rPr>
              <a:t>-</a:t>
            </a:r>
            <a:r>
              <a:rPr lang="fr-FR" sz="3200" b="1" dirty="0" smtClean="0">
                <a:solidFill>
                  <a:srgbClr val="FF0000"/>
                </a:solidFill>
                <a:latin typeface="Century" panose="02040604050505020304" pitchFamily="18" charset="0"/>
              </a:rPr>
              <a:t>It </a:t>
            </a:r>
            <a:r>
              <a:rPr lang="fr-FR" sz="3200" b="1" dirty="0" err="1">
                <a:solidFill>
                  <a:srgbClr val="FF0000"/>
                </a:solidFill>
                <a:latin typeface="Century" panose="02040604050505020304" pitchFamily="18" charset="0"/>
              </a:rPr>
              <a:t>is</a:t>
            </a:r>
            <a:r>
              <a:rPr lang="fr-FR" sz="3200" b="1" dirty="0">
                <a:solidFill>
                  <a:srgbClr val="FF0000"/>
                </a:solidFill>
                <a:latin typeface="Century" panose="02040604050505020304" pitchFamily="18" charset="0"/>
              </a:rPr>
              <a:t> </a:t>
            </a:r>
            <a:r>
              <a:rPr lang="fr-FR" sz="3200" b="1" dirty="0" err="1">
                <a:solidFill>
                  <a:srgbClr val="FF0000"/>
                </a:solidFill>
                <a:latin typeface="Century" panose="02040604050505020304" pitchFamily="18" charset="0"/>
              </a:rPr>
              <a:t>preferable</a:t>
            </a:r>
            <a:r>
              <a:rPr lang="fr-FR" sz="3200" b="1" dirty="0">
                <a:solidFill>
                  <a:srgbClr val="FF0000"/>
                </a:solidFill>
                <a:latin typeface="Century" panose="02040604050505020304" pitchFamily="18" charset="0"/>
              </a:rPr>
              <a:t> to </a:t>
            </a:r>
            <a:r>
              <a:rPr lang="fr-FR" sz="3200" b="1" dirty="0" err="1">
                <a:solidFill>
                  <a:srgbClr val="FF0000"/>
                </a:solidFill>
                <a:latin typeface="Century" panose="02040604050505020304" pitchFamily="18" charset="0"/>
              </a:rPr>
              <a:t>indicate</a:t>
            </a:r>
            <a:r>
              <a:rPr lang="fr-FR" sz="3200" b="1" dirty="0">
                <a:solidFill>
                  <a:srgbClr val="FF0000"/>
                </a:solidFill>
                <a:latin typeface="Century" panose="02040604050505020304" pitchFamily="18" charset="0"/>
              </a:rPr>
              <a:t> the location of lesser-known </a:t>
            </a:r>
            <a:r>
              <a:rPr lang="fr-FR" sz="3200" b="1" dirty="0" err="1">
                <a:solidFill>
                  <a:srgbClr val="FF0000"/>
                </a:solidFill>
                <a:latin typeface="Century" panose="02040604050505020304" pitchFamily="18" charset="0"/>
              </a:rPr>
              <a:t>organizations</a:t>
            </a:r>
            <a:r>
              <a:rPr lang="fr-FR" sz="3200" b="1" dirty="0">
                <a:solidFill>
                  <a:srgbClr val="FF0000"/>
                </a:solidFill>
                <a:latin typeface="Century" panose="02040604050505020304" pitchFamily="18" charset="0"/>
              </a:rPr>
              <a:t> </a:t>
            </a:r>
            <a:r>
              <a:rPr lang="fr-FR" sz="3200" dirty="0">
                <a:latin typeface="Century" panose="02040604050505020304" pitchFamily="18" charset="0"/>
              </a:rPr>
              <a:t>in </a:t>
            </a:r>
            <a:r>
              <a:rPr lang="fr-FR" sz="3200" dirty="0" err="1">
                <a:latin typeface="Century" panose="02040604050505020304" pitchFamily="18" charset="0"/>
              </a:rPr>
              <a:t>parentheses</a:t>
            </a:r>
            <a:r>
              <a:rPr lang="fr-FR" sz="3200" dirty="0">
                <a:latin typeface="Century" panose="02040604050505020304" pitchFamily="18" charset="0"/>
              </a:rPr>
              <a:t>, but </a:t>
            </a:r>
            <a:r>
              <a:rPr lang="fr-FR" sz="3200" dirty="0" err="1">
                <a:latin typeface="Century" panose="02040604050505020304" pitchFamily="18" charset="0"/>
              </a:rPr>
              <a:t>it</a:t>
            </a:r>
            <a:r>
              <a:rPr lang="fr-FR" sz="3200" dirty="0">
                <a:latin typeface="Century" panose="02040604050505020304" pitchFamily="18" charset="0"/>
              </a:rPr>
              <a:t> </a:t>
            </a:r>
            <a:r>
              <a:rPr lang="fr-FR" sz="3200" dirty="0" err="1">
                <a:latin typeface="Century" panose="02040604050505020304" pitchFamily="18" charset="0"/>
              </a:rPr>
              <a:t>is</a:t>
            </a:r>
            <a:r>
              <a:rPr lang="fr-FR" sz="3200" dirty="0">
                <a:latin typeface="Century" panose="02040604050505020304" pitchFamily="18" charset="0"/>
              </a:rPr>
              <a:t> not </a:t>
            </a:r>
            <a:r>
              <a:rPr lang="fr-FR" sz="3200" dirty="0" err="1">
                <a:latin typeface="Century" panose="02040604050505020304" pitchFamily="18" charset="0"/>
              </a:rPr>
              <a:t>necessary</a:t>
            </a:r>
            <a:r>
              <a:rPr lang="fr-FR" sz="3200" dirty="0">
                <a:latin typeface="Century" panose="02040604050505020304" pitchFamily="18" charset="0"/>
              </a:rPr>
              <a:t> to </a:t>
            </a:r>
            <a:r>
              <a:rPr lang="fr-FR" sz="3200" dirty="0" err="1">
                <a:latin typeface="Century" panose="02040604050505020304" pitchFamily="18" charset="0"/>
              </a:rPr>
              <a:t>specify</a:t>
            </a:r>
            <a:r>
              <a:rPr lang="fr-FR" sz="3200" dirty="0">
                <a:latin typeface="Century" panose="02040604050505020304" pitchFamily="18" charset="0"/>
              </a:rPr>
              <a:t> the location of international </a:t>
            </a:r>
            <a:r>
              <a:rPr lang="fr-FR" sz="3200" dirty="0" err="1">
                <a:latin typeface="Century" panose="02040604050505020304" pitchFamily="18" charset="0"/>
              </a:rPr>
              <a:t>organizations</a:t>
            </a:r>
            <a:r>
              <a:rPr lang="fr-FR" sz="3200" dirty="0">
                <a:latin typeface="Century" panose="02040604050505020304" pitchFamily="18" charset="0"/>
              </a:rPr>
              <a:t>.</a:t>
            </a:r>
          </a:p>
          <a:p>
            <a:pPr>
              <a:lnSpc>
                <a:spcPct val="150000"/>
              </a:lnSpc>
            </a:pPr>
            <a:r>
              <a:rPr lang="fr-FR" sz="3200" dirty="0">
                <a:latin typeface="Century" panose="02040604050505020304" pitchFamily="18" charset="0"/>
              </a:rPr>
              <a:t>If the location </a:t>
            </a:r>
            <a:r>
              <a:rPr lang="fr-FR" sz="3200" dirty="0" err="1">
                <a:latin typeface="Century" panose="02040604050505020304" pitchFamily="18" charset="0"/>
              </a:rPr>
              <a:t>is</a:t>
            </a:r>
            <a:r>
              <a:rPr lang="fr-FR" sz="3200" dirty="0">
                <a:latin typeface="Century" panose="02040604050505020304" pitchFamily="18" charset="0"/>
              </a:rPr>
              <a:t> a capital city, the country </a:t>
            </a:r>
            <a:r>
              <a:rPr lang="fr-FR" sz="3200" dirty="0" err="1">
                <a:latin typeface="Century" panose="02040604050505020304" pitchFamily="18" charset="0"/>
              </a:rPr>
              <a:t>name</a:t>
            </a:r>
            <a:r>
              <a:rPr lang="fr-FR" sz="3200" dirty="0">
                <a:latin typeface="Century" panose="02040604050505020304" pitchFamily="18" charset="0"/>
              </a:rPr>
              <a:t> </a:t>
            </a:r>
            <a:r>
              <a:rPr lang="fr-FR" sz="3200" dirty="0" err="1">
                <a:latin typeface="Century" panose="02040604050505020304" pitchFamily="18" charset="0"/>
              </a:rPr>
              <a:t>should</a:t>
            </a:r>
            <a:r>
              <a:rPr lang="fr-FR" sz="3200" dirty="0">
                <a:latin typeface="Century" panose="02040604050505020304" pitchFamily="18" charset="0"/>
              </a:rPr>
              <a:t> not </a:t>
            </a:r>
            <a:r>
              <a:rPr lang="fr-FR" sz="3200" dirty="0" err="1">
                <a:latin typeface="Century" panose="02040604050505020304" pitchFamily="18" charset="0"/>
              </a:rPr>
              <a:t>be</a:t>
            </a:r>
            <a:r>
              <a:rPr lang="fr-FR" sz="3200" dirty="0">
                <a:latin typeface="Century" panose="02040604050505020304" pitchFamily="18" charset="0"/>
              </a:rPr>
              <a:t> </a:t>
            </a:r>
            <a:r>
              <a:rPr lang="fr-FR" sz="3200" dirty="0" err="1">
                <a:latin typeface="Century" panose="02040604050505020304" pitchFamily="18" charset="0"/>
              </a:rPr>
              <a:t>added</a:t>
            </a:r>
            <a:r>
              <a:rPr lang="fr-FR" sz="3200" dirty="0" smtClean="0">
                <a:latin typeface="Century" panose="02040604050505020304" pitchFamily="18" charset="0"/>
              </a:rPr>
              <a:t>.</a:t>
            </a:r>
            <a:endParaRPr lang="fr-FR" sz="3200" dirty="0">
              <a:latin typeface="Century" panose="02040604050505020304" pitchFamily="18" charset="0"/>
            </a:endParaRPr>
          </a:p>
          <a:p>
            <a:pPr>
              <a:lnSpc>
                <a:spcPct val="150000"/>
              </a:lnSpc>
            </a:pPr>
            <a:r>
              <a:rPr lang="fr-FR" sz="3200" dirty="0" err="1">
                <a:latin typeface="Century" panose="02040604050505020304" pitchFamily="18" charset="0"/>
              </a:rPr>
              <a:t>Ministries</a:t>
            </a:r>
            <a:r>
              <a:rPr lang="fr-FR" sz="3200" dirty="0">
                <a:latin typeface="Century" panose="02040604050505020304" pitchFamily="18" charset="0"/>
              </a:rPr>
              <a:t> </a:t>
            </a:r>
            <a:r>
              <a:rPr lang="fr-FR" sz="3200" dirty="0" err="1">
                <a:latin typeface="Century" panose="02040604050505020304" pitchFamily="18" charset="0"/>
              </a:rPr>
              <a:t>should</a:t>
            </a:r>
            <a:r>
              <a:rPr lang="fr-FR" sz="3200" dirty="0">
                <a:latin typeface="Century" panose="02040604050505020304" pitchFamily="18" charset="0"/>
              </a:rPr>
              <a:t> </a:t>
            </a:r>
            <a:r>
              <a:rPr lang="fr-FR" sz="3200" dirty="0" err="1">
                <a:latin typeface="Century" panose="02040604050505020304" pitchFamily="18" charset="0"/>
              </a:rPr>
              <a:t>be</a:t>
            </a:r>
            <a:r>
              <a:rPr lang="fr-FR" sz="3200" dirty="0">
                <a:latin typeface="Century" panose="02040604050505020304" pitchFamily="18" charset="0"/>
              </a:rPr>
              <a:t> </a:t>
            </a:r>
            <a:r>
              <a:rPr lang="fr-FR" sz="3200" dirty="0" err="1">
                <a:latin typeface="Century" panose="02040604050505020304" pitchFamily="18" charset="0"/>
              </a:rPr>
              <a:t>preceded</a:t>
            </a:r>
            <a:r>
              <a:rPr lang="fr-FR" sz="3200" dirty="0">
                <a:latin typeface="Century" panose="02040604050505020304" pitchFamily="18" charset="0"/>
              </a:rPr>
              <a:t> by the </a:t>
            </a:r>
            <a:r>
              <a:rPr lang="fr-FR" sz="3200" dirty="0" err="1">
                <a:latin typeface="Century" panose="02040604050505020304" pitchFamily="18" charset="0"/>
              </a:rPr>
              <a:t>name</a:t>
            </a:r>
            <a:r>
              <a:rPr lang="fr-FR" sz="3200" dirty="0">
                <a:latin typeface="Century" panose="02040604050505020304" pitchFamily="18" charset="0"/>
              </a:rPr>
              <a:t> of the country, followed by a comma.</a:t>
            </a:r>
          </a:p>
        </p:txBody>
      </p:sp>
      <p:sp>
        <p:nvSpPr>
          <p:cNvPr id="3" name="Espace réservé du numéro de diapositive 2"/>
          <p:cNvSpPr>
            <a:spLocks noGrp="1"/>
          </p:cNvSpPr>
          <p:nvPr>
            <p:ph type="sldNum" sz="quarter" idx="12"/>
          </p:nvPr>
        </p:nvSpPr>
        <p:spPr/>
        <p:txBody>
          <a:bodyPr/>
          <a:lstStyle/>
          <a:p>
            <a:fld id="{A37454DC-347B-4F69-A82E-4C2FC3B150EE}" type="slidenum">
              <a:rPr lang="fr-FR" smtClean="0"/>
              <a:t>51</a:t>
            </a:fld>
            <a:endParaRPr lang="fr-FR"/>
          </a:p>
        </p:txBody>
      </p:sp>
    </p:spTree>
    <p:extLst>
      <p:ext uri="{BB962C8B-B14F-4D97-AF65-F5344CB8AC3E}">
        <p14:creationId xmlns:p14="http://schemas.microsoft.com/office/powerpoint/2010/main" val="328685687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7918" y="138170"/>
            <a:ext cx="11873753" cy="4524315"/>
          </a:xfrm>
          <a:prstGeom prst="rect">
            <a:avLst/>
          </a:prstGeom>
        </p:spPr>
        <p:txBody>
          <a:bodyPr wrap="square">
            <a:spAutoFit/>
          </a:bodyPr>
          <a:lstStyle/>
          <a:p>
            <a:pPr>
              <a:lnSpc>
                <a:spcPct val="150000"/>
              </a:lnSpc>
            </a:pPr>
            <a:r>
              <a:rPr lang="fr-FR" sz="3200" dirty="0" smtClean="0">
                <a:solidFill>
                  <a:srgbClr val="FF0000"/>
                </a:solidFill>
                <a:latin typeface="Century" panose="02040604050505020304" pitchFamily="18" charset="0"/>
              </a:rPr>
              <a:t>Examples:</a:t>
            </a:r>
            <a:endParaRPr lang="fr-FR" sz="3200" dirty="0">
              <a:solidFill>
                <a:srgbClr val="FF0000"/>
              </a:solidFill>
              <a:latin typeface="Century" panose="02040604050505020304" pitchFamily="18" charset="0"/>
            </a:endParaRPr>
          </a:p>
          <a:p>
            <a:pPr>
              <a:lnSpc>
                <a:spcPct val="150000"/>
              </a:lnSpc>
            </a:pPr>
            <a:r>
              <a:rPr lang="fr-FR" sz="3200" b="1" dirty="0">
                <a:solidFill>
                  <a:srgbClr val="00B0F0"/>
                </a:solidFill>
                <a:latin typeface="Century" panose="02040604050505020304" pitchFamily="18" charset="0"/>
              </a:rPr>
              <a:t>-</a:t>
            </a:r>
            <a:r>
              <a:rPr lang="fr-FR" sz="3200" b="1" dirty="0" err="1" smtClean="0">
                <a:solidFill>
                  <a:srgbClr val="00B0F0"/>
                </a:solidFill>
                <a:latin typeface="Century" panose="02040604050505020304" pitchFamily="18" charset="0"/>
              </a:rPr>
              <a:t>Foreign</a:t>
            </a:r>
            <a:r>
              <a:rPr lang="fr-FR" sz="3200" b="1" dirty="0" smtClean="0">
                <a:solidFill>
                  <a:srgbClr val="00B0F0"/>
                </a:solidFill>
                <a:latin typeface="Century" panose="02040604050505020304" pitchFamily="18" charset="0"/>
              </a:rPr>
              <a:t> </a:t>
            </a:r>
            <a:r>
              <a:rPr lang="fr-FR" sz="3200" b="1" dirty="0" err="1">
                <a:solidFill>
                  <a:srgbClr val="00B0F0"/>
                </a:solidFill>
                <a:latin typeface="Century" panose="02040604050505020304" pitchFamily="18" charset="0"/>
              </a:rPr>
              <a:t>organization</a:t>
            </a:r>
            <a:r>
              <a:rPr lang="fr-FR" sz="3200" b="1" dirty="0" smtClean="0">
                <a:solidFill>
                  <a:srgbClr val="00B0F0"/>
                </a:solidFill>
                <a:latin typeface="Century" panose="02040604050505020304" pitchFamily="18" charset="0"/>
              </a:rPr>
              <a:t>:</a:t>
            </a:r>
            <a:endParaRPr lang="fr-FR" sz="3200" b="1" dirty="0">
              <a:solidFill>
                <a:srgbClr val="00B0F0"/>
              </a:solidFill>
              <a:latin typeface="Century" panose="02040604050505020304" pitchFamily="18" charset="0"/>
            </a:endParaRPr>
          </a:p>
          <a:p>
            <a:pPr>
              <a:lnSpc>
                <a:spcPct val="150000"/>
              </a:lnSpc>
            </a:pPr>
            <a:r>
              <a:rPr lang="fr-FR" sz="3200" dirty="0" err="1" smtClean="0">
                <a:latin typeface="Century" panose="02040604050505020304" pitchFamily="18" charset="0"/>
              </a:rPr>
              <a:t>Instituto</a:t>
            </a:r>
            <a:r>
              <a:rPr lang="fr-FR" sz="3200" dirty="0" smtClean="0">
                <a:latin typeface="Century" panose="02040604050505020304" pitchFamily="18" charset="0"/>
              </a:rPr>
              <a:t> </a:t>
            </a:r>
            <a:r>
              <a:rPr lang="fr-FR" sz="3200" dirty="0" err="1">
                <a:latin typeface="Century" panose="02040604050505020304" pitchFamily="18" charset="0"/>
              </a:rPr>
              <a:t>Nazionale</a:t>
            </a:r>
            <a:r>
              <a:rPr lang="fr-FR" sz="3200" dirty="0">
                <a:latin typeface="Century" panose="02040604050505020304" pitchFamily="18" charset="0"/>
              </a:rPr>
              <a:t> di </a:t>
            </a:r>
            <a:r>
              <a:rPr lang="fr-FR" sz="3200" dirty="0" err="1">
                <a:latin typeface="Century" panose="02040604050505020304" pitchFamily="18" charset="0"/>
              </a:rPr>
              <a:t>Economia</a:t>
            </a:r>
            <a:r>
              <a:rPr lang="fr-FR" sz="3200" dirty="0">
                <a:latin typeface="Century" panose="02040604050505020304" pitchFamily="18" charset="0"/>
              </a:rPr>
              <a:t> </a:t>
            </a:r>
            <a:r>
              <a:rPr lang="fr-FR" sz="3200" dirty="0" err="1" smtClean="0">
                <a:latin typeface="Century" panose="02040604050505020304" pitchFamily="18" charset="0"/>
              </a:rPr>
              <a:t>Agraria</a:t>
            </a:r>
            <a:endParaRPr lang="fr-FR" sz="3200" dirty="0">
              <a:latin typeface="Century" panose="02040604050505020304" pitchFamily="18" charset="0"/>
            </a:endParaRPr>
          </a:p>
          <a:p>
            <a:pPr>
              <a:lnSpc>
                <a:spcPct val="150000"/>
              </a:lnSpc>
            </a:pPr>
            <a:r>
              <a:rPr lang="fr-FR" sz="3200" b="1" dirty="0">
                <a:solidFill>
                  <a:srgbClr val="00B0F0"/>
                </a:solidFill>
                <a:latin typeface="Century" panose="02040604050505020304" pitchFamily="18" charset="0"/>
              </a:rPr>
              <a:t>-</a:t>
            </a:r>
            <a:r>
              <a:rPr lang="fr-FR" sz="3200" b="1" dirty="0" smtClean="0">
                <a:solidFill>
                  <a:srgbClr val="00B0F0"/>
                </a:solidFill>
                <a:latin typeface="Century" panose="02040604050505020304" pitchFamily="18" charset="0"/>
              </a:rPr>
              <a:t>International </a:t>
            </a:r>
            <a:r>
              <a:rPr lang="fr-FR" sz="3200" b="1" dirty="0" err="1">
                <a:solidFill>
                  <a:srgbClr val="00B0F0"/>
                </a:solidFill>
                <a:latin typeface="Century" panose="02040604050505020304" pitchFamily="18" charset="0"/>
              </a:rPr>
              <a:t>organization</a:t>
            </a:r>
            <a:r>
              <a:rPr lang="fr-FR" sz="3200" b="1" dirty="0" smtClean="0">
                <a:solidFill>
                  <a:srgbClr val="00B0F0"/>
                </a:solidFill>
                <a:latin typeface="Century" panose="02040604050505020304" pitchFamily="18" charset="0"/>
              </a:rPr>
              <a:t>:</a:t>
            </a:r>
            <a:endParaRPr lang="fr-FR" sz="3200" b="1" dirty="0">
              <a:solidFill>
                <a:srgbClr val="00B0F0"/>
              </a:solidFill>
              <a:latin typeface="Century" panose="02040604050505020304" pitchFamily="18" charset="0"/>
            </a:endParaRPr>
          </a:p>
          <a:p>
            <a:pPr algn="just">
              <a:lnSpc>
                <a:spcPct val="150000"/>
              </a:lnSpc>
            </a:pPr>
            <a:r>
              <a:rPr lang="fr-FR" sz="3200" dirty="0">
                <a:latin typeface="Century" panose="02040604050505020304" pitchFamily="18" charset="0"/>
              </a:rPr>
              <a:t>UNESCO, </a:t>
            </a:r>
            <a:r>
              <a:rPr lang="fr-FR" sz="3200" dirty="0" smtClean="0">
                <a:latin typeface="Century" panose="02040604050505020304" pitchFamily="18" charset="0"/>
              </a:rPr>
              <a:t>United </a:t>
            </a:r>
            <a:r>
              <a:rPr lang="fr-FR" sz="3200" dirty="0">
                <a:latin typeface="Century" panose="02040604050505020304" pitchFamily="18" charset="0"/>
              </a:rPr>
              <a:t>Nations </a:t>
            </a:r>
            <a:r>
              <a:rPr lang="fr-FR" sz="3200" dirty="0" err="1">
                <a:latin typeface="Century" panose="02040604050505020304" pitchFamily="18" charset="0"/>
              </a:rPr>
              <a:t>Educational</a:t>
            </a:r>
            <a:r>
              <a:rPr lang="fr-FR" sz="3200" dirty="0">
                <a:latin typeface="Century" panose="02040604050505020304" pitchFamily="18" charset="0"/>
              </a:rPr>
              <a:t>, </a:t>
            </a:r>
            <a:r>
              <a:rPr lang="fr-FR" sz="3200" dirty="0" err="1">
                <a:latin typeface="Century" panose="02040604050505020304" pitchFamily="18" charset="0"/>
              </a:rPr>
              <a:t>Scientific</a:t>
            </a:r>
            <a:r>
              <a:rPr lang="fr-FR" sz="3200" dirty="0">
                <a:latin typeface="Century" panose="02040604050505020304" pitchFamily="18" charset="0"/>
              </a:rPr>
              <a:t> and Cultural </a:t>
            </a:r>
            <a:r>
              <a:rPr lang="fr-FR" sz="3200" dirty="0" err="1" smtClean="0">
                <a:latin typeface="Century" panose="02040604050505020304" pitchFamily="18" charset="0"/>
              </a:rPr>
              <a:t>Organization</a:t>
            </a:r>
            <a:r>
              <a:rPr lang="fr-FR" sz="3200" dirty="0">
                <a:latin typeface="Century" panose="02040604050505020304" pitchFamily="18" charset="0"/>
              </a:rPr>
              <a:t>.</a:t>
            </a:r>
          </a:p>
        </p:txBody>
      </p:sp>
      <p:sp>
        <p:nvSpPr>
          <p:cNvPr id="3" name="Espace réservé du numéro de diapositive 2"/>
          <p:cNvSpPr>
            <a:spLocks noGrp="1"/>
          </p:cNvSpPr>
          <p:nvPr>
            <p:ph type="sldNum" sz="quarter" idx="12"/>
          </p:nvPr>
        </p:nvSpPr>
        <p:spPr/>
        <p:txBody>
          <a:bodyPr/>
          <a:lstStyle/>
          <a:p>
            <a:fld id="{A37454DC-347B-4F69-A82E-4C2FC3B150EE}" type="slidenum">
              <a:rPr lang="fr-FR" smtClean="0"/>
              <a:t>52</a:t>
            </a:fld>
            <a:endParaRPr lang="fr-FR"/>
          </a:p>
        </p:txBody>
      </p:sp>
    </p:spTree>
    <p:extLst>
      <p:ext uri="{BB962C8B-B14F-4D97-AF65-F5344CB8AC3E}">
        <p14:creationId xmlns:p14="http://schemas.microsoft.com/office/powerpoint/2010/main" val="179525762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6359" y="182975"/>
            <a:ext cx="11739282" cy="5262979"/>
          </a:xfrm>
          <a:prstGeom prst="rect">
            <a:avLst/>
          </a:prstGeom>
        </p:spPr>
        <p:txBody>
          <a:bodyPr wrap="square">
            <a:spAutoFit/>
          </a:bodyPr>
          <a:lstStyle/>
          <a:p>
            <a:pPr>
              <a:lnSpc>
                <a:spcPct val="150000"/>
              </a:lnSpc>
            </a:pPr>
            <a:r>
              <a:rPr lang="fr-FR" sz="3200" b="1" dirty="0" smtClean="0">
                <a:solidFill>
                  <a:srgbClr val="00B0F0"/>
                </a:solidFill>
                <a:latin typeface="Century" panose="02040604050505020304" pitchFamily="18" charset="0"/>
              </a:rPr>
              <a:t>-Expanded </a:t>
            </a:r>
            <a:r>
              <a:rPr lang="fr-FR" sz="3200" b="1" dirty="0" err="1">
                <a:solidFill>
                  <a:srgbClr val="00B0F0"/>
                </a:solidFill>
                <a:latin typeface="Century" panose="02040604050505020304" pitchFamily="18" charset="0"/>
              </a:rPr>
              <a:t>abbreviations</a:t>
            </a:r>
            <a:r>
              <a:rPr lang="fr-FR" sz="3200" dirty="0" smtClean="0">
                <a:latin typeface="Century" panose="02040604050505020304" pitchFamily="18" charset="0"/>
              </a:rPr>
              <a:t>:</a:t>
            </a:r>
            <a:endParaRPr lang="fr-FR" sz="3200" dirty="0">
              <a:latin typeface="Century" panose="02040604050505020304" pitchFamily="18" charset="0"/>
            </a:endParaRPr>
          </a:p>
          <a:p>
            <a:pPr>
              <a:lnSpc>
                <a:spcPct val="150000"/>
              </a:lnSpc>
            </a:pPr>
            <a:r>
              <a:rPr lang="fr-FR" sz="3200" dirty="0">
                <a:latin typeface="Century" panose="02040604050505020304" pitchFamily="18" charset="0"/>
              </a:rPr>
              <a:t>ADB, </a:t>
            </a:r>
            <a:r>
              <a:rPr lang="fr-FR" sz="3200" dirty="0" smtClean="0">
                <a:latin typeface="Century" panose="02040604050505020304" pitchFamily="18" charset="0"/>
              </a:rPr>
              <a:t>Agence </a:t>
            </a:r>
            <a:r>
              <a:rPr lang="fr-FR" sz="3200" dirty="0">
                <a:latin typeface="Century" panose="02040604050505020304" pitchFamily="18" charset="0"/>
              </a:rPr>
              <a:t>des </a:t>
            </a:r>
            <a:r>
              <a:rPr lang="fr-FR" sz="3200" dirty="0" smtClean="0">
                <a:latin typeface="Century" panose="02040604050505020304" pitchFamily="18" charset="0"/>
              </a:rPr>
              <a:t>Bassins</a:t>
            </a:r>
            <a:endParaRPr lang="fr-FR" sz="3200" dirty="0">
              <a:latin typeface="Century" panose="02040604050505020304" pitchFamily="18" charset="0"/>
            </a:endParaRPr>
          </a:p>
          <a:p>
            <a:pPr>
              <a:lnSpc>
                <a:spcPct val="150000"/>
              </a:lnSpc>
            </a:pPr>
            <a:r>
              <a:rPr lang="fr-FR" sz="3200" dirty="0">
                <a:latin typeface="Century" panose="02040604050505020304" pitchFamily="18" charset="0"/>
              </a:rPr>
              <a:t>ADE, </a:t>
            </a:r>
            <a:r>
              <a:rPr lang="fr-FR" sz="3200" dirty="0" smtClean="0">
                <a:latin typeface="Century" panose="02040604050505020304" pitchFamily="18" charset="0"/>
              </a:rPr>
              <a:t>Algérienne </a:t>
            </a:r>
            <a:r>
              <a:rPr lang="fr-FR" sz="3200" dirty="0">
                <a:latin typeface="Century" panose="02040604050505020304" pitchFamily="18" charset="0"/>
              </a:rPr>
              <a:t>des </a:t>
            </a:r>
            <a:r>
              <a:rPr lang="fr-FR" sz="3200" dirty="0" smtClean="0">
                <a:latin typeface="Century" panose="02040604050505020304" pitchFamily="18" charset="0"/>
              </a:rPr>
              <a:t>Eaux</a:t>
            </a:r>
            <a:endParaRPr lang="fr-FR" sz="3200" dirty="0">
              <a:latin typeface="Century" panose="02040604050505020304" pitchFamily="18" charset="0"/>
            </a:endParaRPr>
          </a:p>
          <a:p>
            <a:pPr>
              <a:lnSpc>
                <a:spcPct val="150000"/>
              </a:lnSpc>
            </a:pPr>
            <a:r>
              <a:rPr lang="fr-FR" sz="3200" b="1" dirty="0" smtClean="0">
                <a:solidFill>
                  <a:srgbClr val="00B0F0"/>
                </a:solidFill>
                <a:latin typeface="Century" panose="02040604050505020304" pitchFamily="18" charset="0"/>
              </a:rPr>
              <a:t>-Subordinate</a:t>
            </a:r>
            <a:r>
              <a:rPr lang="fr-FR" sz="3200" b="1" dirty="0">
                <a:solidFill>
                  <a:srgbClr val="00B0F0"/>
                </a:solidFill>
                <a:latin typeface="Century" panose="02040604050505020304" pitchFamily="18" charset="0"/>
              </a:rPr>
              <a:t>, </a:t>
            </a:r>
            <a:r>
              <a:rPr lang="fr-FR" sz="3200" b="1" dirty="0" err="1">
                <a:solidFill>
                  <a:srgbClr val="00B0F0"/>
                </a:solidFill>
                <a:latin typeface="Century" panose="02040604050505020304" pitchFamily="18" charset="0"/>
              </a:rPr>
              <a:t>dependent</a:t>
            </a:r>
            <a:r>
              <a:rPr lang="fr-FR" sz="3200" b="1" dirty="0">
                <a:solidFill>
                  <a:srgbClr val="00B0F0"/>
                </a:solidFill>
                <a:latin typeface="Century" panose="02040604050505020304" pitchFamily="18" charset="0"/>
              </a:rPr>
              <a:t> </a:t>
            </a:r>
            <a:r>
              <a:rPr lang="fr-FR" sz="3200" b="1" dirty="0" err="1">
                <a:solidFill>
                  <a:srgbClr val="00B0F0"/>
                </a:solidFill>
                <a:latin typeface="Century" panose="02040604050505020304" pitchFamily="18" charset="0"/>
              </a:rPr>
              <a:t>organization</a:t>
            </a:r>
            <a:r>
              <a:rPr lang="fr-FR" sz="3200" dirty="0" smtClean="0">
                <a:latin typeface="Century" panose="02040604050505020304" pitchFamily="18" charset="0"/>
              </a:rPr>
              <a:t>:</a:t>
            </a:r>
            <a:endParaRPr lang="fr-FR" sz="3200" dirty="0">
              <a:latin typeface="Century" panose="02040604050505020304" pitchFamily="18" charset="0"/>
            </a:endParaRPr>
          </a:p>
          <a:p>
            <a:pPr>
              <a:lnSpc>
                <a:spcPct val="150000"/>
              </a:lnSpc>
            </a:pPr>
            <a:r>
              <a:rPr lang="fr-FR" sz="3200" dirty="0">
                <a:latin typeface="Century" panose="02040604050505020304" pitchFamily="18" charset="0"/>
              </a:rPr>
              <a:t>Laboratoire d’économie et sociologie rurales de l’INRA</a:t>
            </a:r>
          </a:p>
          <a:p>
            <a:pPr>
              <a:lnSpc>
                <a:spcPct val="150000"/>
              </a:lnSpc>
            </a:pPr>
            <a:r>
              <a:rPr lang="fr-FR" sz="3200" dirty="0">
                <a:latin typeface="Century" panose="02040604050505020304" pitchFamily="18" charset="0"/>
              </a:rPr>
              <a:t>→ </a:t>
            </a:r>
            <a:r>
              <a:rPr lang="fr-FR" sz="3200" dirty="0" smtClean="0">
                <a:latin typeface="Century" panose="02040604050505020304" pitchFamily="18" charset="0"/>
              </a:rPr>
              <a:t>INRA</a:t>
            </a:r>
            <a:r>
              <a:rPr lang="fr-FR" sz="3200" dirty="0">
                <a:latin typeface="Century" panose="02040604050505020304" pitchFamily="18" charset="0"/>
              </a:rPr>
              <a:t>. Laboratoire d’Économie et de Sociologie Rurales (Montpellier</a:t>
            </a:r>
            <a:r>
              <a:rPr lang="fr-FR" sz="3200" dirty="0" smtClean="0">
                <a:latin typeface="Century" panose="02040604050505020304" pitchFamily="18" charset="0"/>
              </a:rPr>
              <a:t>).</a:t>
            </a:r>
            <a:endParaRPr lang="fr-FR" sz="3200" dirty="0">
              <a:latin typeface="Century" panose="02040604050505020304" pitchFamily="18" charset="0"/>
            </a:endParaRPr>
          </a:p>
        </p:txBody>
      </p:sp>
      <p:sp>
        <p:nvSpPr>
          <p:cNvPr id="3" name="Espace réservé du numéro de diapositive 2"/>
          <p:cNvSpPr>
            <a:spLocks noGrp="1"/>
          </p:cNvSpPr>
          <p:nvPr>
            <p:ph type="sldNum" sz="quarter" idx="12"/>
          </p:nvPr>
        </p:nvSpPr>
        <p:spPr/>
        <p:txBody>
          <a:bodyPr/>
          <a:lstStyle/>
          <a:p>
            <a:fld id="{A37454DC-347B-4F69-A82E-4C2FC3B150EE}" type="slidenum">
              <a:rPr lang="fr-FR" smtClean="0"/>
              <a:t>53</a:t>
            </a:fld>
            <a:endParaRPr lang="fr-FR"/>
          </a:p>
        </p:txBody>
      </p:sp>
    </p:spTree>
    <p:extLst>
      <p:ext uri="{BB962C8B-B14F-4D97-AF65-F5344CB8AC3E}">
        <p14:creationId xmlns:p14="http://schemas.microsoft.com/office/powerpoint/2010/main" val="12777920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1365" y="164305"/>
            <a:ext cx="11819964" cy="2308324"/>
          </a:xfrm>
          <a:prstGeom prst="rect">
            <a:avLst/>
          </a:prstGeom>
        </p:spPr>
        <p:txBody>
          <a:bodyPr wrap="square">
            <a:spAutoFit/>
          </a:bodyPr>
          <a:lstStyle/>
          <a:p>
            <a:pPr algn="just">
              <a:lnSpc>
                <a:spcPct val="150000"/>
              </a:lnSpc>
            </a:pPr>
            <a:r>
              <a:rPr lang="fr-FR" sz="3200" b="1" dirty="0" smtClean="0">
                <a:solidFill>
                  <a:srgbClr val="00B0F0"/>
                </a:solidFill>
                <a:latin typeface="Century" panose="02040604050505020304" pitchFamily="18" charset="0"/>
              </a:rPr>
              <a:t>-Subordinate</a:t>
            </a:r>
            <a:r>
              <a:rPr lang="fr-FR" sz="3200" b="1" dirty="0">
                <a:solidFill>
                  <a:srgbClr val="00B0F0"/>
                </a:solidFill>
                <a:latin typeface="Century" panose="02040604050505020304" pitchFamily="18" charset="0"/>
              </a:rPr>
              <a:t>, </a:t>
            </a:r>
            <a:r>
              <a:rPr lang="fr-FR" sz="3200" b="1" dirty="0" err="1">
                <a:solidFill>
                  <a:srgbClr val="00B0F0"/>
                </a:solidFill>
                <a:latin typeface="Century" panose="02040604050505020304" pitchFamily="18" charset="0"/>
              </a:rPr>
              <a:t>independent</a:t>
            </a:r>
            <a:r>
              <a:rPr lang="fr-FR" sz="3200" b="1" dirty="0">
                <a:solidFill>
                  <a:srgbClr val="00B0F0"/>
                </a:solidFill>
                <a:latin typeface="Century" panose="02040604050505020304" pitchFamily="18" charset="0"/>
              </a:rPr>
              <a:t> </a:t>
            </a:r>
            <a:r>
              <a:rPr lang="fr-FR" sz="3200" b="1" dirty="0" err="1">
                <a:solidFill>
                  <a:srgbClr val="00B0F0"/>
                </a:solidFill>
                <a:latin typeface="Century" panose="02040604050505020304" pitchFamily="18" charset="0"/>
              </a:rPr>
              <a:t>organization</a:t>
            </a:r>
            <a:r>
              <a:rPr lang="fr-FR" sz="3200" b="1" dirty="0" smtClean="0">
                <a:solidFill>
                  <a:srgbClr val="00B0F0"/>
                </a:solidFill>
                <a:latin typeface="Century" panose="02040604050505020304" pitchFamily="18" charset="0"/>
              </a:rPr>
              <a:t>:</a:t>
            </a:r>
            <a:endParaRPr lang="fr-FR" sz="3200" b="1" dirty="0">
              <a:solidFill>
                <a:srgbClr val="00B0F0"/>
              </a:solidFill>
              <a:latin typeface="Century" panose="02040604050505020304" pitchFamily="18" charset="0"/>
            </a:endParaRPr>
          </a:p>
          <a:p>
            <a:pPr algn="just">
              <a:lnSpc>
                <a:spcPct val="150000"/>
              </a:lnSpc>
            </a:pPr>
            <a:r>
              <a:rPr lang="fr-FR" sz="3200" dirty="0" smtClean="0">
                <a:latin typeface="Century" panose="02040604050505020304" pitchFamily="18" charset="0"/>
              </a:rPr>
              <a:t>CERMAC </a:t>
            </a:r>
            <a:r>
              <a:rPr lang="fr-FR" sz="3200" dirty="0">
                <a:latin typeface="Century" panose="02040604050505020304" pitchFamily="18" charset="0"/>
              </a:rPr>
              <a:t>(Centre d’Études et de Recherches sur le Monde Arabe Contemporain, Louvain, </a:t>
            </a:r>
            <a:r>
              <a:rPr lang="fr-FR" sz="3200" dirty="0" err="1">
                <a:latin typeface="Century" panose="02040604050505020304" pitchFamily="18" charset="0"/>
              </a:rPr>
              <a:t>Belgium</a:t>
            </a:r>
            <a:r>
              <a:rPr lang="fr-FR" sz="3200" dirty="0" smtClean="0">
                <a:latin typeface="Century" panose="02040604050505020304" pitchFamily="18" charset="0"/>
              </a:rPr>
              <a:t>).</a:t>
            </a:r>
            <a:endParaRPr lang="fr-FR" sz="3200" dirty="0">
              <a:latin typeface="Century" panose="02040604050505020304" pitchFamily="18" charset="0"/>
            </a:endParaRPr>
          </a:p>
        </p:txBody>
      </p:sp>
      <p:sp>
        <p:nvSpPr>
          <p:cNvPr id="3" name="Espace réservé du numéro de diapositive 2"/>
          <p:cNvSpPr>
            <a:spLocks noGrp="1"/>
          </p:cNvSpPr>
          <p:nvPr>
            <p:ph type="sldNum" sz="quarter" idx="12"/>
          </p:nvPr>
        </p:nvSpPr>
        <p:spPr/>
        <p:txBody>
          <a:bodyPr/>
          <a:lstStyle/>
          <a:p>
            <a:fld id="{A37454DC-347B-4F69-A82E-4C2FC3B150EE}" type="slidenum">
              <a:rPr lang="fr-FR" smtClean="0"/>
              <a:t>54</a:t>
            </a:fld>
            <a:endParaRPr lang="fr-FR"/>
          </a:p>
        </p:txBody>
      </p:sp>
    </p:spTree>
    <p:extLst>
      <p:ext uri="{BB962C8B-B14F-4D97-AF65-F5344CB8AC3E}">
        <p14:creationId xmlns:p14="http://schemas.microsoft.com/office/powerpoint/2010/main" val="250309187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A37454DC-347B-4F69-A82E-4C2FC3B150EE}" type="slidenum">
              <a:rPr lang="fr-FR" smtClean="0"/>
              <a:t>55</a:t>
            </a:fld>
            <a:endParaRPr lang="fr-FR"/>
          </a:p>
        </p:txBody>
      </p:sp>
      <p:sp>
        <p:nvSpPr>
          <p:cNvPr id="3" name="Rectangle 2"/>
          <p:cNvSpPr/>
          <p:nvPr/>
        </p:nvSpPr>
        <p:spPr>
          <a:xfrm>
            <a:off x="12158" y="20806"/>
            <a:ext cx="6117380" cy="575992"/>
          </a:xfrm>
          <a:prstGeom prst="rect">
            <a:avLst/>
          </a:prstGeom>
        </p:spPr>
        <p:txBody>
          <a:bodyPr wrap="none">
            <a:spAutoFit/>
          </a:bodyPr>
          <a:lstStyle/>
          <a:p>
            <a:pPr marL="457200" indent="-457200">
              <a:lnSpc>
                <a:spcPct val="107000"/>
              </a:lnSpc>
              <a:spcAft>
                <a:spcPts val="800"/>
              </a:spcAft>
              <a:buFont typeface="Wingdings" panose="05000000000000000000" pitchFamily="2" charset="2"/>
              <a:buChar char="Ø"/>
            </a:pPr>
            <a:r>
              <a:rPr lang="en-US" sz="3200" b="1" dirty="0">
                <a:solidFill>
                  <a:srgbClr val="00B0F0"/>
                </a:solidFill>
                <a:latin typeface="Century" panose="02040604050505020304" pitchFamily="18" charset="0"/>
                <a:ea typeface="Calibri" panose="020F0502020204030204" pitchFamily="34" charset="0"/>
                <a:cs typeface="Arial" panose="020B0604020202020204" pitchFamily="34" charset="0"/>
              </a:rPr>
              <a:t>No author and no institution</a:t>
            </a:r>
            <a:endParaRPr lang="fr-FR" sz="3200" b="1" dirty="0">
              <a:solidFill>
                <a:srgbClr val="00B0F0"/>
              </a:solidFill>
              <a:effectLst/>
              <a:latin typeface="Century" panose="02040604050505020304" pitchFamily="18" charset="0"/>
              <a:ea typeface="Calibri" panose="020F0502020204030204" pitchFamily="34" charset="0"/>
              <a:cs typeface="Arial" panose="020B0604020202020204" pitchFamily="34" charset="0"/>
            </a:endParaRPr>
          </a:p>
        </p:txBody>
      </p:sp>
      <p:sp>
        <p:nvSpPr>
          <p:cNvPr id="4" name="Rectangle 3"/>
          <p:cNvSpPr/>
          <p:nvPr/>
        </p:nvSpPr>
        <p:spPr>
          <a:xfrm>
            <a:off x="143434" y="623692"/>
            <a:ext cx="11905131" cy="2308324"/>
          </a:xfrm>
          <a:prstGeom prst="rect">
            <a:avLst/>
          </a:prstGeom>
        </p:spPr>
        <p:txBody>
          <a:bodyPr wrap="square">
            <a:spAutoFit/>
          </a:bodyPr>
          <a:lstStyle/>
          <a:p>
            <a:pPr algn="just">
              <a:lnSpc>
                <a:spcPct val="150000"/>
              </a:lnSpc>
              <a:spcAft>
                <a:spcPts val="0"/>
              </a:spcAft>
            </a:pPr>
            <a:r>
              <a:rPr lang="fr-FR" sz="3200" b="1" dirty="0">
                <a:latin typeface="Century" panose="02040604050505020304" pitchFamily="18" charset="0"/>
                <a:ea typeface="Times New Roman" panose="02020603050405020304" pitchFamily="18" charset="0"/>
                <a:cs typeface="Times New Roman" panose="02020603050405020304" pitchFamily="18" charset="0"/>
              </a:rPr>
              <a:t>Anonyme. 1998</a:t>
            </a:r>
            <a:r>
              <a:rPr lang="fr-FR" sz="3200" dirty="0">
                <a:latin typeface="Century" panose="02040604050505020304" pitchFamily="18" charset="0"/>
                <a:ea typeface="Times New Roman" panose="02020603050405020304" pitchFamily="18" charset="0"/>
                <a:cs typeface="Times New Roman" panose="02020603050405020304" pitchFamily="18" charset="0"/>
              </a:rPr>
              <a:t>. Guide de rédaction d'un article scientifique, Département de Biologie, de Chimie et de Géographie. UQAR, Rimouski, 5 p.</a:t>
            </a:r>
            <a:endParaRPr lang="fr-FR" sz="3200" dirty="0">
              <a:effectLst/>
              <a:latin typeface="Century" panose="02040604050505020304" pitchFamily="18" charset="0"/>
              <a:ea typeface="Times"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934583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A37454DC-347B-4F69-A82E-4C2FC3B150EE}" type="slidenum">
              <a:rPr lang="fr-FR" smtClean="0"/>
              <a:t>56</a:t>
            </a:fld>
            <a:endParaRPr lang="fr-FR"/>
          </a:p>
        </p:txBody>
      </p:sp>
      <p:sp>
        <p:nvSpPr>
          <p:cNvPr id="3" name="Rectangle 2"/>
          <p:cNvSpPr/>
          <p:nvPr/>
        </p:nvSpPr>
        <p:spPr>
          <a:xfrm>
            <a:off x="94130" y="54345"/>
            <a:ext cx="4210833" cy="584775"/>
          </a:xfrm>
          <a:prstGeom prst="rect">
            <a:avLst/>
          </a:prstGeom>
        </p:spPr>
        <p:txBody>
          <a:bodyPr wrap="none">
            <a:spAutoFit/>
          </a:bodyPr>
          <a:lstStyle/>
          <a:p>
            <a:pPr marL="457200" indent="-457200">
              <a:buFont typeface="Wingdings" panose="05000000000000000000" pitchFamily="2" charset="2"/>
              <a:buChar char="Ø"/>
            </a:pPr>
            <a:r>
              <a:rPr lang="fr-FR" sz="3200" b="1" dirty="0" err="1" smtClean="0">
                <a:solidFill>
                  <a:srgbClr val="00B0F0"/>
                </a:solidFill>
                <a:latin typeface="Century" panose="02040604050505020304" pitchFamily="18" charset="0"/>
                <a:ea typeface="Verdana" panose="020B0604030504040204" pitchFamily="34" charset="0"/>
                <a:cs typeface="Verdana" panose="020B0604030504040204" pitchFamily="34" charset="0"/>
              </a:rPr>
              <a:t>Year</a:t>
            </a:r>
            <a:r>
              <a:rPr lang="fr-FR" sz="3200" b="1" dirty="0" smtClean="0">
                <a:solidFill>
                  <a:srgbClr val="00B0F0"/>
                </a:solidFill>
                <a:latin typeface="Century" panose="02040604050505020304" pitchFamily="18" charset="0"/>
                <a:ea typeface="Verdana" panose="020B0604030504040204" pitchFamily="34" charset="0"/>
                <a:cs typeface="Verdana" panose="020B0604030504040204" pitchFamily="34" charset="0"/>
              </a:rPr>
              <a:t> </a:t>
            </a:r>
            <a:r>
              <a:rPr lang="fr-FR" sz="3200" b="1" dirty="0">
                <a:solidFill>
                  <a:srgbClr val="00B0F0"/>
                </a:solidFill>
                <a:latin typeface="Century" panose="02040604050505020304" pitchFamily="18" charset="0"/>
                <a:ea typeface="Verdana" panose="020B0604030504040204" pitchFamily="34" charset="0"/>
                <a:cs typeface="Verdana" panose="020B0604030504040204" pitchFamily="34" charset="0"/>
              </a:rPr>
              <a:t>of </a:t>
            </a:r>
            <a:r>
              <a:rPr lang="fr-FR" sz="3200" b="1" dirty="0" smtClean="0">
                <a:solidFill>
                  <a:srgbClr val="00B0F0"/>
                </a:solidFill>
                <a:latin typeface="Century" panose="02040604050505020304" pitchFamily="18" charset="0"/>
                <a:ea typeface="Verdana" panose="020B0604030504040204" pitchFamily="34" charset="0"/>
                <a:cs typeface="Verdana" panose="020B0604030504040204" pitchFamily="34" charset="0"/>
              </a:rPr>
              <a:t>publication</a:t>
            </a:r>
            <a:endParaRPr lang="fr-FR" sz="3200" b="1" dirty="0">
              <a:solidFill>
                <a:srgbClr val="00B0F0"/>
              </a:solidFill>
              <a:latin typeface="Century" panose="02040604050505020304" pitchFamily="18" charset="0"/>
              <a:ea typeface="Verdana" panose="020B0604030504040204" pitchFamily="34" charset="0"/>
              <a:cs typeface="Verdana" panose="020B0604030504040204" pitchFamily="34" charset="0"/>
            </a:endParaRPr>
          </a:p>
        </p:txBody>
      </p:sp>
      <p:sp>
        <p:nvSpPr>
          <p:cNvPr id="4" name="Rectangle 3"/>
          <p:cNvSpPr/>
          <p:nvPr/>
        </p:nvSpPr>
        <p:spPr>
          <a:xfrm>
            <a:off x="94130" y="820398"/>
            <a:ext cx="8371202" cy="619272"/>
          </a:xfrm>
          <a:prstGeom prst="rect">
            <a:avLst/>
          </a:prstGeom>
        </p:spPr>
        <p:txBody>
          <a:bodyPr wrap="none">
            <a:spAutoFit/>
          </a:bodyPr>
          <a:lstStyle/>
          <a:p>
            <a:pPr>
              <a:lnSpc>
                <a:spcPct val="107000"/>
              </a:lnSpc>
              <a:spcAft>
                <a:spcPts val="800"/>
              </a:spcAft>
            </a:pPr>
            <a:r>
              <a:rPr lang="en-US" sz="3200" dirty="0">
                <a:latin typeface="Century" panose="02040604050505020304" pitchFamily="18" charset="0"/>
                <a:ea typeface="Calibri" panose="020F0502020204030204" pitchFamily="34" charset="0"/>
                <a:cs typeface="Arial" panose="020B0604020202020204" pitchFamily="34" charset="0"/>
              </a:rPr>
              <a:t>It can be found— depending on the context</a:t>
            </a:r>
            <a:r>
              <a:rPr lang="en-US" dirty="0">
                <a:latin typeface="Calibri" panose="020F0502020204030204" pitchFamily="34" charset="0"/>
                <a:ea typeface="Calibri" panose="020F0502020204030204" pitchFamily="34" charset="0"/>
                <a:cs typeface="Arial" panose="020B0604020202020204" pitchFamily="34" charset="0"/>
              </a:rPr>
              <a:t>.</a:t>
            </a:r>
            <a:endParaRPr lang="fr-FR" dirty="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p:cNvSpPr/>
          <p:nvPr/>
        </p:nvSpPr>
        <p:spPr>
          <a:xfrm>
            <a:off x="94130" y="1620948"/>
            <a:ext cx="11981329" cy="1569660"/>
          </a:xfrm>
          <a:prstGeom prst="rect">
            <a:avLst/>
          </a:prstGeom>
        </p:spPr>
        <p:txBody>
          <a:bodyPr wrap="square">
            <a:spAutoFit/>
          </a:bodyPr>
          <a:lstStyle/>
          <a:p>
            <a:pPr algn="just">
              <a:lnSpc>
                <a:spcPct val="150000"/>
              </a:lnSpc>
            </a:pPr>
            <a:r>
              <a:rPr lang="fr-FR" sz="3200" dirty="0" smtClean="0">
                <a:latin typeface="Century" panose="02040604050505020304" pitchFamily="18" charset="0"/>
              </a:rPr>
              <a:t>-According </a:t>
            </a:r>
            <a:r>
              <a:rPr lang="fr-FR" sz="3200" dirty="0">
                <a:latin typeface="Century" panose="02040604050505020304" pitchFamily="18" charset="0"/>
              </a:rPr>
              <a:t>to the </a:t>
            </a:r>
            <a:r>
              <a:rPr lang="fr-FR" sz="3200" dirty="0" err="1">
                <a:latin typeface="Century" panose="02040604050505020304" pitchFamily="18" charset="0"/>
              </a:rPr>
              <a:t>most</a:t>
            </a:r>
            <a:r>
              <a:rPr lang="fr-FR" sz="3200" dirty="0">
                <a:latin typeface="Century" panose="02040604050505020304" pitchFamily="18" charset="0"/>
              </a:rPr>
              <a:t> </a:t>
            </a:r>
            <a:r>
              <a:rPr lang="fr-FR" sz="3200" dirty="0" err="1">
                <a:latin typeface="Century" panose="02040604050505020304" pitchFamily="18" charset="0"/>
              </a:rPr>
              <a:t>common</a:t>
            </a:r>
            <a:r>
              <a:rPr lang="fr-FR" sz="3200" dirty="0">
                <a:latin typeface="Century" panose="02040604050505020304" pitchFamily="18" charset="0"/>
              </a:rPr>
              <a:t> practice in </a:t>
            </a:r>
            <a:r>
              <a:rPr lang="fr-FR" sz="3200" dirty="0" err="1">
                <a:latin typeface="Century" panose="02040604050505020304" pitchFamily="18" charset="0"/>
              </a:rPr>
              <a:t>periodicals</a:t>
            </a:r>
            <a:r>
              <a:rPr lang="fr-FR" sz="3200" dirty="0">
                <a:latin typeface="Century" panose="02040604050505020304" pitchFamily="18" charset="0"/>
              </a:rPr>
              <a:t>, </a:t>
            </a:r>
            <a:r>
              <a:rPr lang="fr-FR" sz="3200" dirty="0" err="1">
                <a:latin typeface="Century" panose="02040604050505020304" pitchFamily="18" charset="0"/>
              </a:rPr>
              <a:t>after</a:t>
            </a:r>
            <a:r>
              <a:rPr lang="fr-FR" sz="3200" dirty="0">
                <a:latin typeface="Century" panose="02040604050505020304" pitchFamily="18" charset="0"/>
              </a:rPr>
              <a:t> the </a:t>
            </a:r>
            <a:r>
              <a:rPr lang="fr-FR" sz="3200" dirty="0" err="1">
                <a:latin typeface="Century" panose="02040604050505020304" pitchFamily="18" charset="0"/>
              </a:rPr>
              <a:t>author</a:t>
            </a:r>
            <a:r>
              <a:rPr lang="fr-FR" sz="3200" dirty="0">
                <a:latin typeface="Century" panose="02040604050505020304" pitchFamily="18" charset="0"/>
              </a:rPr>
              <a:t>, </a:t>
            </a:r>
            <a:r>
              <a:rPr lang="fr-FR" sz="3200" dirty="0" err="1">
                <a:latin typeface="Century" panose="02040604050505020304" pitchFamily="18" charset="0"/>
              </a:rPr>
              <a:t>it</a:t>
            </a:r>
            <a:r>
              <a:rPr lang="fr-FR" sz="3200" dirty="0">
                <a:latin typeface="Century" panose="02040604050505020304" pitchFamily="18" charset="0"/>
              </a:rPr>
              <a:t> </a:t>
            </a:r>
            <a:r>
              <a:rPr lang="fr-FR" sz="3200" dirty="0" err="1">
                <a:latin typeface="Century" panose="02040604050505020304" pitchFamily="18" charset="0"/>
              </a:rPr>
              <a:t>is</a:t>
            </a:r>
            <a:r>
              <a:rPr lang="fr-FR" sz="3200" dirty="0">
                <a:latin typeface="Century" panose="02040604050505020304" pitchFamily="18" charset="0"/>
              </a:rPr>
              <a:t> </a:t>
            </a:r>
            <a:r>
              <a:rPr lang="fr-FR" sz="3200" dirty="0" err="1">
                <a:latin typeface="Century" panose="02040604050505020304" pitchFamily="18" charset="0"/>
              </a:rPr>
              <a:t>written</a:t>
            </a:r>
            <a:r>
              <a:rPr lang="fr-FR" sz="3200" dirty="0">
                <a:latin typeface="Century" panose="02040604050505020304" pitchFamily="18" charset="0"/>
              </a:rPr>
              <a:t> as </a:t>
            </a:r>
            <a:r>
              <a:rPr lang="fr-FR" sz="3200" dirty="0" err="1">
                <a:latin typeface="Century" panose="02040604050505020304" pitchFamily="18" charset="0"/>
              </a:rPr>
              <a:t>follows</a:t>
            </a:r>
            <a:r>
              <a:rPr lang="fr-FR" sz="3200" dirty="0">
                <a:latin typeface="Century" panose="02040604050505020304" pitchFamily="18" charset="0"/>
              </a:rPr>
              <a:t>: </a:t>
            </a:r>
            <a:r>
              <a:rPr lang="fr-FR" sz="3200" b="1" dirty="0" err="1" smtClean="0">
                <a:latin typeface="Century" panose="02040604050505020304" pitchFamily="18" charset="0"/>
              </a:rPr>
              <a:t>Author</a:t>
            </a:r>
            <a:r>
              <a:rPr lang="fr-FR" sz="3200" b="1" dirty="0">
                <a:latin typeface="Century" panose="02040604050505020304" pitchFamily="18" charset="0"/>
              </a:rPr>
              <a:t>, </a:t>
            </a:r>
            <a:r>
              <a:rPr lang="fr-FR" sz="3200" b="1" dirty="0" err="1">
                <a:latin typeface="Century" panose="02040604050505020304" pitchFamily="18" charset="0"/>
              </a:rPr>
              <a:t>year</a:t>
            </a:r>
            <a:r>
              <a:rPr lang="fr-FR" sz="3200" b="1" dirty="0">
                <a:latin typeface="Century" panose="02040604050505020304" pitchFamily="18" charset="0"/>
              </a:rPr>
              <a:t> of publication</a:t>
            </a:r>
            <a:r>
              <a:rPr lang="fr-FR" sz="3200" dirty="0" smtClean="0">
                <a:latin typeface="Century" panose="02040604050505020304" pitchFamily="18" charset="0"/>
              </a:rPr>
              <a:t>.</a:t>
            </a:r>
            <a:endParaRPr lang="fr-FR" sz="3200" dirty="0">
              <a:latin typeface="Century" panose="02040604050505020304" pitchFamily="18" charset="0"/>
            </a:endParaRPr>
          </a:p>
        </p:txBody>
      </p:sp>
      <p:sp>
        <p:nvSpPr>
          <p:cNvPr id="6" name="Rectangle 5"/>
          <p:cNvSpPr/>
          <p:nvPr/>
        </p:nvSpPr>
        <p:spPr>
          <a:xfrm>
            <a:off x="42581" y="3330406"/>
            <a:ext cx="12086665" cy="1473417"/>
          </a:xfrm>
          <a:prstGeom prst="rect">
            <a:avLst/>
          </a:prstGeom>
        </p:spPr>
        <p:txBody>
          <a:bodyPr wrap="square">
            <a:spAutoFit/>
          </a:bodyPr>
          <a:lstStyle/>
          <a:p>
            <a:pPr algn="just">
              <a:lnSpc>
                <a:spcPct val="150000"/>
              </a:lnSpc>
            </a:pPr>
            <a:r>
              <a:rPr lang="fr-FR" sz="3200" dirty="0" smtClean="0">
                <a:latin typeface="Century" panose="02040604050505020304" pitchFamily="18" charset="0"/>
              </a:rPr>
              <a:t>-According </a:t>
            </a:r>
            <a:r>
              <a:rPr lang="fr-FR" sz="3200" dirty="0">
                <a:latin typeface="Century" panose="02040604050505020304" pitchFamily="18" charset="0"/>
              </a:rPr>
              <a:t>to the standard, </a:t>
            </a:r>
            <a:r>
              <a:rPr lang="fr-FR" sz="3200" dirty="0" err="1">
                <a:latin typeface="Century" panose="02040604050505020304" pitchFamily="18" charset="0"/>
              </a:rPr>
              <a:t>after</a:t>
            </a:r>
            <a:r>
              <a:rPr lang="fr-FR" sz="3200" dirty="0">
                <a:latin typeface="Century" panose="02040604050505020304" pitchFamily="18" charset="0"/>
              </a:rPr>
              <a:t> the </a:t>
            </a:r>
            <a:r>
              <a:rPr lang="fr-FR" sz="3200" dirty="0" err="1">
                <a:latin typeface="Century" panose="02040604050505020304" pitchFamily="18" charset="0"/>
              </a:rPr>
              <a:t>publisher</a:t>
            </a:r>
            <a:r>
              <a:rPr lang="fr-FR" sz="3200" dirty="0">
                <a:latin typeface="Century" panose="02040604050505020304" pitchFamily="18" charset="0"/>
              </a:rPr>
              <a:t>, </a:t>
            </a:r>
            <a:r>
              <a:rPr lang="fr-FR" sz="3200" dirty="0" err="1">
                <a:latin typeface="Century" panose="02040604050505020304" pitchFamily="18" charset="0"/>
              </a:rPr>
              <a:t>it</a:t>
            </a:r>
            <a:r>
              <a:rPr lang="fr-FR" sz="3200" dirty="0">
                <a:latin typeface="Century" panose="02040604050505020304" pitchFamily="18" charset="0"/>
              </a:rPr>
              <a:t> </a:t>
            </a:r>
            <a:r>
              <a:rPr lang="fr-FR" sz="3200" dirty="0" err="1">
                <a:latin typeface="Century" panose="02040604050505020304" pitchFamily="18" charset="0"/>
              </a:rPr>
              <a:t>is</a:t>
            </a:r>
            <a:r>
              <a:rPr lang="fr-FR" sz="3200" dirty="0">
                <a:latin typeface="Century" panose="02040604050505020304" pitchFamily="18" charset="0"/>
              </a:rPr>
              <a:t> </a:t>
            </a:r>
            <a:r>
              <a:rPr lang="fr-FR" sz="3200" dirty="0" err="1">
                <a:latin typeface="Century" panose="02040604050505020304" pitchFamily="18" charset="0"/>
              </a:rPr>
              <a:t>written</a:t>
            </a:r>
            <a:r>
              <a:rPr lang="fr-FR" sz="3200" dirty="0">
                <a:latin typeface="Century" panose="02040604050505020304" pitchFamily="18" charset="0"/>
              </a:rPr>
              <a:t> as </a:t>
            </a:r>
            <a:r>
              <a:rPr lang="fr-FR" sz="3200" dirty="0" err="1">
                <a:latin typeface="Century" panose="02040604050505020304" pitchFamily="18" charset="0"/>
              </a:rPr>
              <a:t>follows</a:t>
            </a:r>
            <a:r>
              <a:rPr lang="fr-FR" sz="3200" dirty="0">
                <a:latin typeface="Century" panose="02040604050505020304" pitchFamily="18" charset="0"/>
              </a:rPr>
              <a:t>: </a:t>
            </a:r>
            <a:r>
              <a:rPr lang="fr-FR" sz="3200" dirty="0" smtClean="0">
                <a:latin typeface="Century" panose="02040604050505020304" pitchFamily="18" charset="0"/>
              </a:rPr>
              <a:t>Place </a:t>
            </a:r>
            <a:r>
              <a:rPr lang="fr-FR" sz="3200" dirty="0">
                <a:latin typeface="Century" panose="02040604050505020304" pitchFamily="18" charset="0"/>
              </a:rPr>
              <a:t>of publication: </a:t>
            </a:r>
            <a:r>
              <a:rPr lang="fr-FR" sz="3200" b="1" dirty="0">
                <a:latin typeface="Century" panose="02040604050505020304" pitchFamily="18" charset="0"/>
              </a:rPr>
              <a:t>Publisher, </a:t>
            </a:r>
            <a:r>
              <a:rPr lang="fr-FR" sz="3200" b="1" dirty="0" err="1">
                <a:latin typeface="Century" panose="02040604050505020304" pitchFamily="18" charset="0"/>
              </a:rPr>
              <a:t>Year</a:t>
            </a:r>
            <a:r>
              <a:rPr lang="fr-FR" sz="3200" b="1" dirty="0">
                <a:latin typeface="Century" panose="02040604050505020304" pitchFamily="18" charset="0"/>
              </a:rPr>
              <a:t> of publication</a:t>
            </a:r>
            <a:r>
              <a:rPr lang="fr-FR" b="1" dirty="0" smtClean="0"/>
              <a:t>.</a:t>
            </a:r>
            <a:endParaRPr lang="fr-FR" b="1" dirty="0"/>
          </a:p>
        </p:txBody>
      </p:sp>
    </p:spTree>
    <p:extLst>
      <p:ext uri="{BB962C8B-B14F-4D97-AF65-F5344CB8AC3E}">
        <p14:creationId xmlns:p14="http://schemas.microsoft.com/office/powerpoint/2010/main" val="108620557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A37454DC-347B-4F69-A82E-4C2FC3B150EE}" type="slidenum">
              <a:rPr lang="fr-FR" smtClean="0"/>
              <a:t>57</a:t>
            </a:fld>
            <a:endParaRPr lang="fr-FR"/>
          </a:p>
        </p:txBody>
      </p:sp>
      <p:sp>
        <p:nvSpPr>
          <p:cNvPr id="3" name="Rectangle 2"/>
          <p:cNvSpPr/>
          <p:nvPr/>
        </p:nvSpPr>
        <p:spPr>
          <a:xfrm>
            <a:off x="242047" y="216077"/>
            <a:ext cx="11949953" cy="2950744"/>
          </a:xfrm>
          <a:prstGeom prst="rect">
            <a:avLst/>
          </a:prstGeom>
        </p:spPr>
        <p:txBody>
          <a:bodyPr wrap="square">
            <a:spAutoFit/>
          </a:bodyPr>
          <a:lstStyle/>
          <a:p>
            <a:pPr algn="just">
              <a:lnSpc>
                <a:spcPct val="150000"/>
              </a:lnSpc>
            </a:pPr>
            <a:r>
              <a:rPr lang="fr-FR" sz="3200" dirty="0" smtClean="0">
                <a:latin typeface="Century" panose="02040604050505020304" pitchFamily="18" charset="0"/>
              </a:rPr>
              <a:t>-A </a:t>
            </a:r>
            <a:r>
              <a:rPr lang="fr-FR" sz="3200" dirty="0">
                <a:latin typeface="Century" panose="02040604050505020304" pitchFamily="18" charset="0"/>
              </a:rPr>
              <a:t>document must </a:t>
            </a:r>
            <a:r>
              <a:rPr lang="fr-FR" sz="3200" dirty="0" err="1">
                <a:latin typeface="Century" panose="02040604050505020304" pitchFamily="18" charset="0"/>
              </a:rPr>
              <a:t>always</a:t>
            </a:r>
            <a:r>
              <a:rPr lang="fr-FR" sz="3200" dirty="0">
                <a:latin typeface="Century" panose="02040604050505020304" pitchFamily="18" charset="0"/>
              </a:rPr>
              <a:t> have a </a:t>
            </a:r>
            <a:r>
              <a:rPr lang="fr-FR" sz="3200" dirty="0" err="1">
                <a:latin typeface="Century" panose="02040604050505020304" pitchFamily="18" charset="0"/>
              </a:rPr>
              <a:t>year</a:t>
            </a:r>
            <a:r>
              <a:rPr lang="fr-FR" sz="3200" dirty="0">
                <a:latin typeface="Century" panose="02040604050505020304" pitchFamily="18" charset="0"/>
              </a:rPr>
              <a:t> of publication, </a:t>
            </a:r>
            <a:r>
              <a:rPr lang="fr-FR" sz="3200" dirty="0" err="1">
                <a:latin typeface="Century" panose="02040604050505020304" pitchFamily="18" charset="0"/>
              </a:rPr>
              <a:t>even</a:t>
            </a:r>
            <a:r>
              <a:rPr lang="fr-FR" sz="3200" dirty="0">
                <a:latin typeface="Century" panose="02040604050505020304" pitchFamily="18" charset="0"/>
              </a:rPr>
              <a:t> an </a:t>
            </a:r>
            <a:r>
              <a:rPr lang="fr-FR" sz="3200" dirty="0" err="1">
                <a:latin typeface="Century" panose="02040604050505020304" pitchFamily="18" charset="0"/>
              </a:rPr>
              <a:t>approximate</a:t>
            </a:r>
            <a:r>
              <a:rPr lang="fr-FR" sz="3200" dirty="0">
                <a:latin typeface="Century" panose="02040604050505020304" pitchFamily="18" charset="0"/>
              </a:rPr>
              <a:t> </a:t>
            </a:r>
            <a:r>
              <a:rPr lang="fr-FR" sz="3200" dirty="0" smtClean="0">
                <a:latin typeface="Century" panose="02040604050505020304" pitchFamily="18" charset="0"/>
              </a:rPr>
              <a:t>one. If </a:t>
            </a:r>
            <a:r>
              <a:rPr lang="fr-FR" sz="3200" dirty="0">
                <a:latin typeface="Century" panose="02040604050505020304" pitchFamily="18" charset="0"/>
              </a:rPr>
              <a:t>no publication date </a:t>
            </a:r>
            <a:r>
              <a:rPr lang="fr-FR" sz="3200" dirty="0" err="1">
                <a:latin typeface="Century" panose="02040604050505020304" pitchFamily="18" charset="0"/>
              </a:rPr>
              <a:t>appears</a:t>
            </a:r>
            <a:r>
              <a:rPr lang="fr-FR" sz="3200" dirty="0">
                <a:latin typeface="Century" panose="02040604050505020304" pitchFamily="18" charset="0"/>
              </a:rPr>
              <a:t> on the document, </a:t>
            </a:r>
            <a:r>
              <a:rPr lang="fr-FR" sz="3200" dirty="0" err="1">
                <a:latin typeface="Century" panose="02040604050505020304" pitchFamily="18" charset="0"/>
              </a:rPr>
              <a:t>it</a:t>
            </a:r>
            <a:r>
              <a:rPr lang="fr-FR" sz="3200" dirty="0">
                <a:latin typeface="Century" panose="02040604050505020304" pitchFamily="18" charset="0"/>
              </a:rPr>
              <a:t> </a:t>
            </a:r>
            <a:r>
              <a:rPr lang="fr-FR" sz="3200" dirty="0" err="1">
                <a:latin typeface="Century" panose="02040604050505020304" pitchFamily="18" charset="0"/>
              </a:rPr>
              <a:t>should</a:t>
            </a:r>
            <a:r>
              <a:rPr lang="fr-FR" sz="3200" dirty="0">
                <a:latin typeface="Century" panose="02040604050505020304" pitchFamily="18" charset="0"/>
              </a:rPr>
              <a:t> </a:t>
            </a:r>
            <a:r>
              <a:rPr lang="fr-FR" sz="3200" dirty="0" err="1">
                <a:latin typeface="Century" panose="02040604050505020304" pitchFamily="18" charset="0"/>
              </a:rPr>
              <a:t>be</a:t>
            </a:r>
            <a:r>
              <a:rPr lang="fr-FR" sz="3200" dirty="0">
                <a:latin typeface="Century" panose="02040604050505020304" pitchFamily="18" charset="0"/>
              </a:rPr>
              <a:t> </a:t>
            </a:r>
            <a:r>
              <a:rPr lang="fr-FR" sz="3200" dirty="0" err="1" smtClean="0">
                <a:latin typeface="Century" panose="02040604050505020304" pitchFamily="18" charset="0"/>
              </a:rPr>
              <a:t>estimated</a:t>
            </a:r>
            <a:r>
              <a:rPr lang="fr-FR" sz="3200" dirty="0">
                <a:latin typeface="Century" panose="02040604050505020304" pitchFamily="18" charset="0"/>
              </a:rPr>
              <a:t> </a:t>
            </a:r>
            <a:r>
              <a:rPr lang="fr-FR" sz="3200" dirty="0" smtClean="0">
                <a:latin typeface="Century" panose="02040604050505020304" pitchFamily="18" charset="0"/>
              </a:rPr>
              <a:t> and </a:t>
            </a:r>
            <a:r>
              <a:rPr lang="fr-FR" sz="3200" dirty="0" err="1">
                <a:latin typeface="Century" panose="02040604050505020304" pitchFamily="18" charset="0"/>
              </a:rPr>
              <a:t>followed</a:t>
            </a:r>
            <a:r>
              <a:rPr lang="fr-FR" sz="3200" dirty="0">
                <a:latin typeface="Century" panose="02040604050505020304" pitchFamily="18" charset="0"/>
              </a:rPr>
              <a:t> by </a:t>
            </a:r>
            <a:r>
              <a:rPr lang="fr-FR" sz="3200" dirty="0" smtClean="0">
                <a:latin typeface="Century" panose="02040604050505020304" pitchFamily="18" charset="0"/>
              </a:rPr>
              <a:t>“/</a:t>
            </a:r>
            <a:r>
              <a:rPr lang="fr-FR" sz="3200" dirty="0">
                <a:latin typeface="Century" panose="02040604050505020304" pitchFamily="18" charset="0"/>
              </a:rPr>
              <a:t>ca</a:t>
            </a:r>
            <a:r>
              <a:rPr lang="fr-FR" sz="3200" dirty="0" smtClean="0">
                <a:latin typeface="Century" panose="02040604050505020304" pitchFamily="18" charset="0"/>
              </a:rPr>
              <a:t>” </a:t>
            </a:r>
            <a:r>
              <a:rPr lang="fr-FR" sz="3200" dirty="0">
                <a:latin typeface="Century" panose="02040604050505020304" pitchFamily="18" charset="0"/>
              </a:rPr>
              <a:t>(</a:t>
            </a:r>
            <a:r>
              <a:rPr lang="fr-FR" sz="3200" dirty="0" err="1">
                <a:latin typeface="Century" panose="02040604050505020304" pitchFamily="18" charset="0"/>
              </a:rPr>
              <a:t>meaning</a:t>
            </a:r>
            <a:r>
              <a:rPr lang="fr-FR" sz="3200" dirty="0">
                <a:latin typeface="Century" panose="02040604050505020304" pitchFamily="18" charset="0"/>
              </a:rPr>
              <a:t> </a:t>
            </a:r>
            <a:r>
              <a:rPr lang="fr-FR" sz="3200" dirty="0" err="1" smtClean="0">
                <a:latin typeface="Century" panose="02040604050505020304" pitchFamily="18" charset="0"/>
              </a:rPr>
              <a:t>circa</a:t>
            </a:r>
            <a:r>
              <a:rPr lang="fr-FR" sz="3200" dirty="0" smtClean="0">
                <a:latin typeface="Century" panose="02040604050505020304" pitchFamily="18" charset="0"/>
              </a:rPr>
              <a:t>: </a:t>
            </a:r>
            <a:r>
              <a:rPr lang="fr-FR" sz="3200" dirty="0" err="1">
                <a:latin typeface="Century" panose="02040604050505020304" pitchFamily="18" charset="0"/>
              </a:rPr>
              <a:t>around</a:t>
            </a:r>
            <a:r>
              <a:rPr lang="fr-FR" sz="3200" dirty="0">
                <a:latin typeface="Century" panose="02040604050505020304" pitchFamily="18" charset="0"/>
              </a:rPr>
              <a:t>).</a:t>
            </a:r>
          </a:p>
        </p:txBody>
      </p:sp>
      <p:sp>
        <p:nvSpPr>
          <p:cNvPr id="4" name="Rectangle 3"/>
          <p:cNvSpPr/>
          <p:nvPr/>
        </p:nvSpPr>
        <p:spPr>
          <a:xfrm>
            <a:off x="242047" y="3166821"/>
            <a:ext cx="11456894" cy="1473417"/>
          </a:xfrm>
          <a:prstGeom prst="rect">
            <a:avLst/>
          </a:prstGeom>
        </p:spPr>
        <p:txBody>
          <a:bodyPr wrap="square">
            <a:spAutoFit/>
          </a:bodyPr>
          <a:lstStyle/>
          <a:p>
            <a:pPr algn="just">
              <a:lnSpc>
                <a:spcPct val="150000"/>
              </a:lnSpc>
            </a:pPr>
            <a:r>
              <a:rPr lang="fr-FR" dirty="0" smtClean="0"/>
              <a:t>-</a:t>
            </a:r>
            <a:r>
              <a:rPr lang="fr-FR" sz="3200" dirty="0" smtClean="0">
                <a:latin typeface="Century" panose="02040604050505020304" pitchFamily="18" charset="0"/>
              </a:rPr>
              <a:t>If </a:t>
            </a:r>
            <a:r>
              <a:rPr lang="fr-FR" sz="3200" dirty="0">
                <a:latin typeface="Century" panose="02040604050505020304" pitchFamily="18" charset="0"/>
              </a:rPr>
              <a:t>the publication date </a:t>
            </a:r>
            <a:r>
              <a:rPr lang="fr-FR" sz="3200" dirty="0" err="1">
                <a:latin typeface="Century" panose="02040604050505020304" pitchFamily="18" charset="0"/>
              </a:rPr>
              <a:t>is</a:t>
            </a:r>
            <a:r>
              <a:rPr lang="fr-FR" sz="3200" dirty="0">
                <a:latin typeface="Century" panose="02040604050505020304" pitchFamily="18" charset="0"/>
              </a:rPr>
              <a:t> </a:t>
            </a:r>
            <a:r>
              <a:rPr lang="fr-FR" sz="3200" dirty="0" err="1">
                <a:latin typeface="Century" panose="02040604050505020304" pitchFamily="18" charset="0"/>
              </a:rPr>
              <a:t>specified</a:t>
            </a:r>
            <a:r>
              <a:rPr lang="fr-FR" sz="3200" dirty="0">
                <a:latin typeface="Century" panose="02040604050505020304" pitchFamily="18" charset="0"/>
              </a:rPr>
              <a:t>, </a:t>
            </a:r>
            <a:r>
              <a:rPr lang="fr-FR" sz="3200" dirty="0" err="1">
                <a:latin typeface="Century" panose="02040604050505020304" pitchFamily="18" charset="0"/>
              </a:rPr>
              <a:t>it</a:t>
            </a:r>
            <a:r>
              <a:rPr lang="fr-FR" sz="3200" dirty="0">
                <a:latin typeface="Century" panose="02040604050505020304" pitchFamily="18" charset="0"/>
              </a:rPr>
              <a:t> </a:t>
            </a:r>
            <a:r>
              <a:rPr lang="fr-FR" sz="3200" dirty="0" err="1">
                <a:latin typeface="Century" panose="02040604050505020304" pitchFamily="18" charset="0"/>
              </a:rPr>
              <a:t>should</a:t>
            </a:r>
            <a:r>
              <a:rPr lang="fr-FR" sz="3200" dirty="0">
                <a:latin typeface="Century" panose="02040604050505020304" pitchFamily="18" charset="0"/>
              </a:rPr>
              <a:t> </a:t>
            </a:r>
            <a:r>
              <a:rPr lang="fr-FR" sz="3200" dirty="0" err="1">
                <a:latin typeface="Century" panose="02040604050505020304" pitchFamily="18" charset="0"/>
              </a:rPr>
              <a:t>be</a:t>
            </a:r>
            <a:r>
              <a:rPr lang="fr-FR" sz="3200" dirty="0">
                <a:latin typeface="Century" panose="02040604050505020304" pitchFamily="18" charset="0"/>
              </a:rPr>
              <a:t> </a:t>
            </a:r>
            <a:r>
              <a:rPr lang="fr-FR" sz="3200" dirty="0" err="1">
                <a:latin typeface="Century" panose="02040604050505020304" pitchFamily="18" charset="0"/>
              </a:rPr>
              <a:t>written</a:t>
            </a:r>
            <a:r>
              <a:rPr lang="fr-FR" sz="3200" dirty="0">
                <a:latin typeface="Century" panose="02040604050505020304" pitchFamily="18" charset="0"/>
              </a:rPr>
              <a:t> in the </a:t>
            </a:r>
            <a:r>
              <a:rPr lang="fr-FR" sz="3200" dirty="0" err="1">
                <a:latin typeface="Century" panose="02040604050505020304" pitchFamily="18" charset="0"/>
              </a:rPr>
              <a:t>following</a:t>
            </a:r>
            <a:r>
              <a:rPr lang="fr-FR" sz="3200" dirty="0">
                <a:latin typeface="Century" panose="02040604050505020304" pitchFamily="18" charset="0"/>
              </a:rPr>
              <a:t> format: </a:t>
            </a:r>
            <a:r>
              <a:rPr lang="fr-FR" sz="3200" dirty="0" smtClean="0">
                <a:latin typeface="Century" panose="02040604050505020304" pitchFamily="18" charset="0"/>
              </a:rPr>
              <a:t>YYYY/MM/DD.</a:t>
            </a:r>
            <a:endParaRPr lang="fr-FR" sz="3200" dirty="0">
              <a:latin typeface="Century" panose="02040604050505020304" pitchFamily="18" charset="0"/>
            </a:endParaRPr>
          </a:p>
        </p:txBody>
      </p:sp>
    </p:spTree>
    <p:extLst>
      <p:ext uri="{BB962C8B-B14F-4D97-AF65-F5344CB8AC3E}">
        <p14:creationId xmlns:p14="http://schemas.microsoft.com/office/powerpoint/2010/main" val="286868508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A37454DC-347B-4F69-A82E-4C2FC3B150EE}" type="slidenum">
              <a:rPr lang="fr-FR" smtClean="0"/>
              <a:t>58</a:t>
            </a:fld>
            <a:endParaRPr lang="fr-FR"/>
          </a:p>
        </p:txBody>
      </p:sp>
      <p:sp>
        <p:nvSpPr>
          <p:cNvPr id="3" name="Rectangle 2"/>
          <p:cNvSpPr/>
          <p:nvPr/>
        </p:nvSpPr>
        <p:spPr>
          <a:xfrm>
            <a:off x="121592" y="3593"/>
            <a:ext cx="1535420" cy="584775"/>
          </a:xfrm>
          <a:prstGeom prst="rect">
            <a:avLst/>
          </a:prstGeom>
        </p:spPr>
        <p:txBody>
          <a:bodyPr wrap="none">
            <a:spAutoFit/>
          </a:bodyPr>
          <a:lstStyle/>
          <a:p>
            <a:pPr marL="457200" indent="-457200">
              <a:buFont typeface="Wingdings" panose="05000000000000000000" pitchFamily="2" charset="2"/>
              <a:buChar char="Ø"/>
            </a:pPr>
            <a:r>
              <a:rPr lang="fr-FR" sz="3200" b="1" dirty="0" err="1" smtClean="0">
                <a:solidFill>
                  <a:srgbClr val="00B0F0"/>
                </a:solidFill>
                <a:latin typeface="Century" panose="02040604050505020304" pitchFamily="18" charset="0"/>
              </a:rPr>
              <a:t>Title</a:t>
            </a:r>
            <a:endParaRPr lang="fr-FR" sz="3200" b="1" dirty="0">
              <a:solidFill>
                <a:srgbClr val="00B0F0"/>
              </a:solidFill>
              <a:latin typeface="Century" panose="02040604050505020304" pitchFamily="18" charset="0"/>
            </a:endParaRPr>
          </a:p>
        </p:txBody>
      </p:sp>
      <p:sp>
        <p:nvSpPr>
          <p:cNvPr id="4" name="Rectangle 3"/>
          <p:cNvSpPr/>
          <p:nvPr/>
        </p:nvSpPr>
        <p:spPr>
          <a:xfrm>
            <a:off x="0" y="615262"/>
            <a:ext cx="7893423" cy="1569660"/>
          </a:xfrm>
          <a:prstGeom prst="rect">
            <a:avLst/>
          </a:prstGeom>
        </p:spPr>
        <p:txBody>
          <a:bodyPr wrap="square">
            <a:spAutoFit/>
          </a:bodyPr>
          <a:lstStyle/>
          <a:p>
            <a:pPr algn="just">
              <a:lnSpc>
                <a:spcPct val="150000"/>
              </a:lnSpc>
            </a:pPr>
            <a:r>
              <a:rPr lang="fr-FR" sz="3200" dirty="0">
                <a:latin typeface="Century" panose="02040604050505020304" pitchFamily="18" charset="0"/>
              </a:rPr>
              <a:t>-</a:t>
            </a:r>
            <a:r>
              <a:rPr lang="fr-FR" sz="3200" dirty="0" err="1" smtClean="0">
                <a:latin typeface="Century" panose="02040604050505020304" pitchFamily="18" charset="0"/>
              </a:rPr>
              <a:t>Write</a:t>
            </a:r>
            <a:r>
              <a:rPr lang="fr-FR" sz="3200" dirty="0" smtClean="0">
                <a:latin typeface="Century" panose="02040604050505020304" pitchFamily="18" charset="0"/>
              </a:rPr>
              <a:t> </a:t>
            </a:r>
            <a:r>
              <a:rPr lang="fr-FR" sz="3200" dirty="0">
                <a:latin typeface="Century" panose="02040604050505020304" pitchFamily="18" charset="0"/>
              </a:rPr>
              <a:t>the full </a:t>
            </a:r>
            <a:r>
              <a:rPr lang="fr-FR" sz="3200" dirty="0" err="1">
                <a:latin typeface="Century" panose="02040604050505020304" pitchFamily="18" charset="0"/>
              </a:rPr>
              <a:t>title</a:t>
            </a:r>
            <a:endParaRPr lang="fr-FR" sz="3200" dirty="0">
              <a:latin typeface="Century" panose="02040604050505020304" pitchFamily="18" charset="0"/>
            </a:endParaRPr>
          </a:p>
          <a:p>
            <a:pPr algn="just">
              <a:lnSpc>
                <a:spcPct val="150000"/>
              </a:lnSpc>
            </a:pPr>
            <a:r>
              <a:rPr lang="fr-FR" sz="3200" dirty="0">
                <a:latin typeface="Century" panose="02040604050505020304" pitchFamily="18" charset="0"/>
              </a:rPr>
              <a:t>-</a:t>
            </a:r>
            <a:r>
              <a:rPr lang="fr-FR" sz="3200" dirty="0" smtClean="0">
                <a:latin typeface="Century" panose="02040604050505020304" pitchFamily="18" charset="0"/>
              </a:rPr>
              <a:t>The </a:t>
            </a:r>
            <a:r>
              <a:rPr lang="fr-FR" sz="3200" dirty="0" err="1">
                <a:latin typeface="Century" panose="02040604050505020304" pitchFamily="18" charset="0"/>
              </a:rPr>
              <a:t>subtitle</a:t>
            </a:r>
            <a:r>
              <a:rPr lang="fr-FR" sz="3200" dirty="0">
                <a:latin typeface="Century" panose="02040604050505020304" pitchFamily="18" charset="0"/>
              </a:rPr>
              <a:t> </a:t>
            </a:r>
            <a:r>
              <a:rPr lang="fr-FR" sz="3200" dirty="0" err="1">
                <a:latin typeface="Century" panose="02040604050505020304" pitchFamily="18" charset="0"/>
              </a:rPr>
              <a:t>is</a:t>
            </a:r>
            <a:r>
              <a:rPr lang="fr-FR" sz="3200" dirty="0">
                <a:latin typeface="Century" panose="02040604050505020304" pitchFamily="18" charset="0"/>
              </a:rPr>
              <a:t> </a:t>
            </a:r>
            <a:r>
              <a:rPr lang="fr-FR" sz="3200" dirty="0" err="1">
                <a:latin typeface="Century" panose="02040604050505020304" pitchFamily="18" charset="0"/>
              </a:rPr>
              <a:t>introduced</a:t>
            </a:r>
            <a:r>
              <a:rPr lang="fr-FR" sz="3200" dirty="0">
                <a:latin typeface="Century" panose="02040604050505020304" pitchFamily="18" charset="0"/>
              </a:rPr>
              <a:t> by “:”</a:t>
            </a:r>
          </a:p>
        </p:txBody>
      </p:sp>
      <p:sp>
        <p:nvSpPr>
          <p:cNvPr id="5" name="Rectangle 4"/>
          <p:cNvSpPr/>
          <p:nvPr/>
        </p:nvSpPr>
        <p:spPr>
          <a:xfrm>
            <a:off x="121592" y="2359473"/>
            <a:ext cx="11832843" cy="1569660"/>
          </a:xfrm>
          <a:prstGeom prst="rect">
            <a:avLst/>
          </a:prstGeom>
        </p:spPr>
        <p:txBody>
          <a:bodyPr wrap="square">
            <a:spAutoFit/>
          </a:bodyPr>
          <a:lstStyle/>
          <a:p>
            <a:pPr algn="just">
              <a:lnSpc>
                <a:spcPct val="150000"/>
              </a:lnSpc>
              <a:spcAft>
                <a:spcPts val="0"/>
              </a:spcAft>
            </a:pPr>
            <a:r>
              <a:rPr lang="fr-FR" sz="3200" dirty="0">
                <a:latin typeface="Century" panose="02040604050505020304" pitchFamily="18" charset="0"/>
                <a:ea typeface="Arial Narrow" panose="020B0606020202030204" pitchFamily="34" charset="0"/>
                <a:cs typeface="Times New Roman" panose="02020603050405020304" pitchFamily="18" charset="0"/>
              </a:rPr>
              <a:t>Lamar M. 1994. </a:t>
            </a:r>
            <a:r>
              <a:rPr lang="fr-FR" sz="3200" b="1" i="1" dirty="0">
                <a:solidFill>
                  <a:srgbClr val="FF0000"/>
                </a:solidFill>
                <a:latin typeface="Century" panose="02040604050505020304" pitchFamily="18" charset="0"/>
                <a:ea typeface="Arial Narrow" panose="020B0606020202030204" pitchFamily="34" charset="0"/>
                <a:cs typeface="Times New Roman" panose="02020603050405020304" pitchFamily="18" charset="0"/>
              </a:rPr>
              <a:t>Du mouton à l’olivier </a:t>
            </a:r>
            <a:r>
              <a:rPr lang="fr-FR" sz="3200" b="1" dirty="0">
                <a:solidFill>
                  <a:srgbClr val="FF0000"/>
                </a:solidFill>
                <a:latin typeface="Century" panose="02040604050505020304" pitchFamily="18" charset="0"/>
                <a:ea typeface="Arial Narrow" panose="020B0606020202030204" pitchFamily="34" charset="0"/>
                <a:cs typeface="Times New Roman" panose="02020603050405020304" pitchFamily="18" charset="0"/>
              </a:rPr>
              <a:t>:</a:t>
            </a:r>
            <a:r>
              <a:rPr lang="fr-FR" sz="3200" b="1" i="1" dirty="0">
                <a:solidFill>
                  <a:srgbClr val="FF0000"/>
                </a:solidFill>
                <a:latin typeface="Century" panose="02040604050505020304" pitchFamily="18" charset="0"/>
                <a:ea typeface="Arial Narrow" panose="020B0606020202030204" pitchFamily="34" charset="0"/>
                <a:cs typeface="Times New Roman" panose="02020603050405020304" pitchFamily="18" charset="0"/>
              </a:rPr>
              <a:t> essai sur les mutations de la vie rurale maghrébine</a:t>
            </a:r>
            <a:r>
              <a:rPr lang="fr-FR" sz="3200" dirty="0">
                <a:latin typeface="Century" panose="02040604050505020304" pitchFamily="18" charset="0"/>
                <a:ea typeface="Arial Narrow" panose="020B0606020202030204" pitchFamily="34" charset="0"/>
                <a:cs typeface="Times New Roman" panose="02020603050405020304" pitchFamily="18" charset="0"/>
              </a:rPr>
              <a:t>. Tunis : Cérès. 273 p</a:t>
            </a:r>
            <a:r>
              <a:rPr lang="fr-FR" dirty="0">
                <a:latin typeface="Times New Roman" panose="02020603050405020304" pitchFamily="18" charset="0"/>
                <a:ea typeface="Arial Narrow" panose="020B0606020202030204" pitchFamily="34" charset="0"/>
                <a:cs typeface="Times New Roman" panose="02020603050405020304" pitchFamily="18" charset="0"/>
              </a:rPr>
              <a:t>.</a:t>
            </a:r>
            <a:endParaRPr lang="fr-FR" dirty="0">
              <a:effectLst/>
              <a:latin typeface="Times" panose="02020603050405020304" pitchFamily="18" charset="0"/>
              <a:ea typeface="Times"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8673558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A37454DC-347B-4F69-A82E-4C2FC3B150EE}" type="slidenum">
              <a:rPr lang="fr-FR" smtClean="0"/>
              <a:t>59</a:t>
            </a:fld>
            <a:endParaRPr lang="fr-FR"/>
          </a:p>
        </p:txBody>
      </p:sp>
      <p:sp>
        <p:nvSpPr>
          <p:cNvPr id="3" name="Rectangle 2"/>
          <p:cNvSpPr/>
          <p:nvPr/>
        </p:nvSpPr>
        <p:spPr>
          <a:xfrm>
            <a:off x="42482" y="30488"/>
            <a:ext cx="7073539" cy="584775"/>
          </a:xfrm>
          <a:prstGeom prst="rect">
            <a:avLst/>
          </a:prstGeom>
        </p:spPr>
        <p:txBody>
          <a:bodyPr wrap="none">
            <a:spAutoFit/>
          </a:bodyPr>
          <a:lstStyle/>
          <a:p>
            <a:pPr marL="457200" indent="-457200">
              <a:buFont typeface="Wingdings" panose="05000000000000000000" pitchFamily="2" charset="2"/>
              <a:buChar char="Ø"/>
            </a:pPr>
            <a:r>
              <a:rPr lang="fr-FR" sz="3200" b="1" dirty="0" smtClean="0">
                <a:solidFill>
                  <a:srgbClr val="00B0F0"/>
                </a:solidFill>
                <a:latin typeface="Century" panose="02040604050505020304" pitchFamily="18" charset="0"/>
              </a:rPr>
              <a:t>Tomaison </a:t>
            </a:r>
            <a:r>
              <a:rPr lang="fr-FR" sz="3200" b="1" dirty="0">
                <a:solidFill>
                  <a:srgbClr val="00B0F0"/>
                </a:solidFill>
                <a:latin typeface="Century" panose="02040604050505020304" pitchFamily="18" charset="0"/>
              </a:rPr>
              <a:t>(</a:t>
            </a:r>
            <a:r>
              <a:rPr lang="fr-FR" sz="3200" b="1" dirty="0" err="1">
                <a:solidFill>
                  <a:srgbClr val="00B0F0"/>
                </a:solidFill>
                <a:latin typeface="Century" panose="02040604050505020304" pitchFamily="18" charset="0"/>
              </a:rPr>
              <a:t>numbering</a:t>
            </a:r>
            <a:r>
              <a:rPr lang="fr-FR" sz="3200" b="1" dirty="0">
                <a:solidFill>
                  <a:srgbClr val="00B0F0"/>
                </a:solidFill>
                <a:latin typeface="Century" panose="02040604050505020304" pitchFamily="18" charset="0"/>
              </a:rPr>
              <a:t> of volumes</a:t>
            </a:r>
            <a:r>
              <a:rPr lang="fr-FR" sz="3200" b="1" dirty="0" smtClean="0">
                <a:solidFill>
                  <a:srgbClr val="00B0F0"/>
                </a:solidFill>
                <a:latin typeface="Century" panose="02040604050505020304" pitchFamily="18" charset="0"/>
              </a:rPr>
              <a:t>)</a:t>
            </a:r>
            <a:endParaRPr lang="fr-FR" sz="3200" b="1" dirty="0">
              <a:solidFill>
                <a:srgbClr val="00B0F0"/>
              </a:solidFill>
              <a:latin typeface="Century" panose="02040604050505020304" pitchFamily="18" charset="0"/>
            </a:endParaRPr>
          </a:p>
        </p:txBody>
      </p:sp>
      <p:sp>
        <p:nvSpPr>
          <p:cNvPr id="4" name="Rectangle 3"/>
          <p:cNvSpPr/>
          <p:nvPr/>
        </p:nvSpPr>
        <p:spPr>
          <a:xfrm>
            <a:off x="0" y="685366"/>
            <a:ext cx="12192000" cy="1569660"/>
          </a:xfrm>
          <a:prstGeom prst="rect">
            <a:avLst/>
          </a:prstGeom>
        </p:spPr>
        <p:txBody>
          <a:bodyPr wrap="square">
            <a:spAutoFit/>
          </a:bodyPr>
          <a:lstStyle/>
          <a:p>
            <a:pPr algn="just">
              <a:lnSpc>
                <a:spcPct val="150000"/>
              </a:lnSpc>
            </a:pPr>
            <a:r>
              <a:rPr lang="fr-FR" sz="3200" dirty="0">
                <a:latin typeface="Century" panose="02040604050505020304" pitchFamily="18" charset="0"/>
              </a:rPr>
              <a:t>-</a:t>
            </a:r>
            <a:r>
              <a:rPr lang="fr-FR" sz="3200" dirty="0" smtClean="0">
                <a:latin typeface="Century" panose="02040604050505020304" pitchFamily="18" charset="0"/>
              </a:rPr>
              <a:t>This </a:t>
            </a:r>
            <a:r>
              <a:rPr lang="fr-FR" sz="3200" dirty="0">
                <a:latin typeface="Century" panose="02040604050505020304" pitchFamily="18" charset="0"/>
              </a:rPr>
              <a:t>information </a:t>
            </a:r>
            <a:r>
              <a:rPr lang="fr-FR" sz="3200" dirty="0" err="1">
                <a:latin typeface="Century" panose="02040604050505020304" pitchFamily="18" charset="0"/>
              </a:rPr>
              <a:t>can</a:t>
            </a:r>
            <a:r>
              <a:rPr lang="fr-FR" sz="3200" dirty="0">
                <a:latin typeface="Century" panose="02040604050505020304" pitchFamily="18" charset="0"/>
              </a:rPr>
              <a:t> </a:t>
            </a:r>
            <a:r>
              <a:rPr lang="fr-FR" sz="3200" dirty="0" err="1">
                <a:latin typeface="Century" panose="02040604050505020304" pitchFamily="18" charset="0"/>
              </a:rPr>
              <a:t>be</a:t>
            </a:r>
            <a:r>
              <a:rPr lang="fr-FR" sz="3200" dirty="0">
                <a:latin typeface="Century" panose="02040604050505020304" pitchFamily="18" charset="0"/>
              </a:rPr>
              <a:t> </a:t>
            </a:r>
            <a:r>
              <a:rPr lang="fr-FR" sz="3200" dirty="0" err="1">
                <a:latin typeface="Century" panose="02040604050505020304" pitchFamily="18" charset="0"/>
              </a:rPr>
              <a:t>indicated</a:t>
            </a:r>
            <a:r>
              <a:rPr lang="fr-FR" sz="3200" dirty="0">
                <a:latin typeface="Century" panose="02040604050505020304" pitchFamily="18" charset="0"/>
              </a:rPr>
              <a:t> </a:t>
            </a:r>
            <a:r>
              <a:rPr lang="fr-FR" sz="3200" dirty="0" err="1">
                <a:latin typeface="Century" panose="02040604050505020304" pitchFamily="18" charset="0"/>
              </a:rPr>
              <a:t>between</a:t>
            </a:r>
            <a:r>
              <a:rPr lang="fr-FR" sz="3200" dirty="0">
                <a:latin typeface="Century" panose="02040604050505020304" pitchFamily="18" charset="0"/>
              </a:rPr>
              <a:t> the </a:t>
            </a:r>
            <a:r>
              <a:rPr lang="fr-FR" sz="3200" dirty="0" err="1">
                <a:latin typeface="Century" panose="02040604050505020304" pitchFamily="18" charset="0"/>
              </a:rPr>
              <a:t>title</a:t>
            </a:r>
            <a:r>
              <a:rPr lang="fr-FR" sz="3200" dirty="0">
                <a:latin typeface="Century" panose="02040604050505020304" pitchFamily="18" charset="0"/>
              </a:rPr>
              <a:t> and the </a:t>
            </a:r>
            <a:r>
              <a:rPr lang="fr-FR" sz="3200" dirty="0" err="1">
                <a:latin typeface="Century" panose="02040604050505020304" pitchFamily="18" charset="0"/>
              </a:rPr>
              <a:t>edition</a:t>
            </a:r>
            <a:r>
              <a:rPr lang="fr-FR" sz="3200" dirty="0">
                <a:latin typeface="Century" panose="02040604050505020304" pitchFamily="18" charset="0"/>
              </a:rPr>
              <a:t>, or </a:t>
            </a:r>
            <a:r>
              <a:rPr lang="fr-FR" sz="3200" dirty="0" err="1">
                <a:latin typeface="Century" panose="02040604050505020304" pitchFamily="18" charset="0"/>
              </a:rPr>
              <a:t>before</a:t>
            </a:r>
            <a:r>
              <a:rPr lang="fr-FR" sz="3200" dirty="0">
                <a:latin typeface="Century" panose="02040604050505020304" pitchFamily="18" charset="0"/>
              </a:rPr>
              <a:t> the pagination</a:t>
            </a:r>
            <a:r>
              <a:rPr lang="fr-FR" dirty="0" smtClean="0"/>
              <a:t>.</a:t>
            </a:r>
            <a:endParaRPr lang="fr-FR" dirty="0"/>
          </a:p>
        </p:txBody>
      </p:sp>
      <p:sp>
        <p:nvSpPr>
          <p:cNvPr id="5" name="Rectangle 4"/>
          <p:cNvSpPr/>
          <p:nvPr/>
        </p:nvSpPr>
        <p:spPr>
          <a:xfrm>
            <a:off x="42481" y="2675530"/>
            <a:ext cx="11629565" cy="1473417"/>
          </a:xfrm>
          <a:prstGeom prst="rect">
            <a:avLst/>
          </a:prstGeom>
        </p:spPr>
        <p:txBody>
          <a:bodyPr wrap="square">
            <a:spAutoFit/>
          </a:bodyPr>
          <a:lstStyle/>
          <a:p>
            <a:pPr algn="just">
              <a:lnSpc>
                <a:spcPct val="150000"/>
              </a:lnSpc>
            </a:pPr>
            <a:r>
              <a:rPr lang="fr-FR" sz="3200" dirty="0">
                <a:latin typeface="Century" panose="02040604050505020304" pitchFamily="18" charset="0"/>
              </a:rPr>
              <a:t>-</a:t>
            </a:r>
            <a:r>
              <a:rPr lang="fr-FR" sz="3200" dirty="0" smtClean="0">
                <a:latin typeface="Century" panose="02040604050505020304" pitchFamily="18" charset="0"/>
              </a:rPr>
              <a:t>The </a:t>
            </a:r>
            <a:r>
              <a:rPr lang="fr-FR" sz="3200" dirty="0">
                <a:latin typeface="Century" panose="02040604050505020304" pitchFamily="18" charset="0"/>
              </a:rPr>
              <a:t>volume </a:t>
            </a:r>
            <a:r>
              <a:rPr lang="fr-FR" sz="3200" dirty="0" err="1">
                <a:latin typeface="Century" panose="02040604050505020304" pitchFamily="18" charset="0"/>
              </a:rPr>
              <a:t>number</a:t>
            </a:r>
            <a:r>
              <a:rPr lang="fr-FR" sz="3200" dirty="0">
                <a:latin typeface="Century" panose="02040604050505020304" pitchFamily="18" charset="0"/>
              </a:rPr>
              <a:t> </a:t>
            </a:r>
            <a:r>
              <a:rPr lang="fr-FR" sz="3200" dirty="0" err="1">
                <a:latin typeface="Century" panose="02040604050505020304" pitchFamily="18" charset="0"/>
              </a:rPr>
              <a:t>is</a:t>
            </a:r>
            <a:r>
              <a:rPr lang="fr-FR" sz="3200" dirty="0">
                <a:latin typeface="Century" panose="02040604050505020304" pitchFamily="18" charset="0"/>
              </a:rPr>
              <a:t> </a:t>
            </a:r>
            <a:r>
              <a:rPr lang="fr-FR" sz="3200" dirty="0" err="1">
                <a:latin typeface="Century" panose="02040604050505020304" pitchFamily="18" charset="0"/>
              </a:rPr>
              <a:t>indicated</a:t>
            </a:r>
            <a:r>
              <a:rPr lang="fr-FR" sz="3200" dirty="0">
                <a:latin typeface="Century" panose="02040604050505020304" pitchFamily="18" charset="0"/>
              </a:rPr>
              <a:t>, </a:t>
            </a:r>
            <a:r>
              <a:rPr lang="fr-FR" sz="3200" dirty="0" err="1">
                <a:latin typeface="Century" panose="02040604050505020304" pitchFamily="18" charset="0"/>
              </a:rPr>
              <a:t>preceded</a:t>
            </a:r>
            <a:r>
              <a:rPr lang="fr-FR" sz="3200" dirty="0">
                <a:latin typeface="Century" panose="02040604050505020304" pitchFamily="18" charset="0"/>
              </a:rPr>
              <a:t> by "vol." </a:t>
            </a:r>
            <a:r>
              <a:rPr lang="fr-FR" sz="3200" dirty="0" err="1">
                <a:latin typeface="Century" panose="02040604050505020304" pitchFamily="18" charset="0"/>
              </a:rPr>
              <a:t>Example</a:t>
            </a:r>
            <a:r>
              <a:rPr lang="fr-FR" sz="3200" dirty="0">
                <a:latin typeface="Century" panose="02040604050505020304" pitchFamily="18" charset="0"/>
              </a:rPr>
              <a:t>: vol. </a:t>
            </a:r>
            <a:r>
              <a:rPr lang="fr-FR" sz="3200" dirty="0" smtClean="0">
                <a:latin typeface="Century" panose="02040604050505020304" pitchFamily="18" charset="0"/>
              </a:rPr>
              <a:t>1</a:t>
            </a:r>
            <a:endParaRPr lang="fr-FR" sz="3200" dirty="0">
              <a:latin typeface="Century" panose="02040604050505020304" pitchFamily="18" charset="0"/>
            </a:endParaRPr>
          </a:p>
        </p:txBody>
      </p:sp>
    </p:spTree>
    <p:extLst>
      <p:ext uri="{BB962C8B-B14F-4D97-AF65-F5344CB8AC3E}">
        <p14:creationId xmlns:p14="http://schemas.microsoft.com/office/powerpoint/2010/main" val="2689974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1561" y="183799"/>
            <a:ext cx="11888877" cy="4524315"/>
          </a:xfrm>
          <a:prstGeom prst="rect">
            <a:avLst/>
          </a:prstGeom>
        </p:spPr>
        <p:txBody>
          <a:bodyPr wrap="square">
            <a:spAutoFit/>
          </a:bodyPr>
          <a:lstStyle/>
          <a:p>
            <a:pPr marL="285750" indent="-285750" algn="just">
              <a:lnSpc>
                <a:spcPct val="150000"/>
              </a:lnSpc>
              <a:buFont typeface="Wingdings" panose="05000000000000000000" pitchFamily="2" charset="2"/>
              <a:buChar char="Ø"/>
            </a:pPr>
            <a:r>
              <a:rPr lang="en-US" sz="3200" dirty="0">
                <a:latin typeface="Century" panose="02040604050505020304" pitchFamily="18" charset="0"/>
              </a:rPr>
              <a:t>Bibliographic research is the process of </a:t>
            </a:r>
            <a:r>
              <a:rPr lang="en-US" sz="3200" b="1" dirty="0">
                <a:solidFill>
                  <a:srgbClr val="FF0000"/>
                </a:solidFill>
                <a:latin typeface="Century" panose="02040604050505020304" pitchFamily="18" charset="0"/>
              </a:rPr>
              <a:t>finding</a:t>
            </a:r>
            <a:r>
              <a:rPr lang="en-US" sz="3200" dirty="0">
                <a:latin typeface="Century" panose="02040604050505020304" pitchFamily="18" charset="0"/>
              </a:rPr>
              <a:t>, </a:t>
            </a:r>
            <a:r>
              <a:rPr lang="en-US" sz="3200" b="1" dirty="0">
                <a:solidFill>
                  <a:srgbClr val="FF0000"/>
                </a:solidFill>
                <a:latin typeface="Century" panose="02040604050505020304" pitchFamily="18" charset="0"/>
              </a:rPr>
              <a:t>evaluating</a:t>
            </a:r>
            <a:r>
              <a:rPr lang="en-US" sz="3200" dirty="0">
                <a:latin typeface="Century" panose="02040604050505020304" pitchFamily="18" charset="0"/>
              </a:rPr>
              <a:t>, and </a:t>
            </a:r>
            <a:r>
              <a:rPr lang="en-US" sz="3200" b="1" dirty="0">
                <a:solidFill>
                  <a:srgbClr val="FF0000"/>
                </a:solidFill>
                <a:latin typeface="Century" panose="02040604050505020304" pitchFamily="18" charset="0"/>
              </a:rPr>
              <a:t>organizing</a:t>
            </a:r>
            <a:r>
              <a:rPr lang="en-US" sz="3200" dirty="0">
                <a:latin typeface="Century" panose="02040604050505020304" pitchFamily="18" charset="0"/>
              </a:rPr>
              <a:t> scientific information that already exists in books, articles, theses, databases, and other sources. For </a:t>
            </a:r>
            <a:r>
              <a:rPr lang="en-US" sz="3200" b="1" dirty="0">
                <a:solidFill>
                  <a:srgbClr val="FF0000"/>
                </a:solidFill>
                <a:latin typeface="Century" panose="02040604050505020304" pitchFamily="18" charset="0"/>
              </a:rPr>
              <a:t>biology students</a:t>
            </a:r>
            <a:r>
              <a:rPr lang="en-US" sz="3200" dirty="0">
                <a:latin typeface="Century" panose="02040604050505020304" pitchFamily="18" charset="0"/>
              </a:rPr>
              <a:t>, it is essential because science is cumulative: before starting new research, you must know what has already been studied.</a:t>
            </a:r>
            <a:endParaRPr lang="fr-FR" sz="3200" dirty="0">
              <a:latin typeface="Century" panose="02040604050505020304" pitchFamily="18" charset="0"/>
            </a:endParaRPr>
          </a:p>
        </p:txBody>
      </p:sp>
      <p:sp>
        <p:nvSpPr>
          <p:cNvPr id="3" name="Espace réservé du numéro de diapositive 2"/>
          <p:cNvSpPr>
            <a:spLocks noGrp="1"/>
          </p:cNvSpPr>
          <p:nvPr>
            <p:ph type="sldNum" sz="quarter" idx="12"/>
          </p:nvPr>
        </p:nvSpPr>
        <p:spPr/>
        <p:txBody>
          <a:bodyPr/>
          <a:lstStyle/>
          <a:p>
            <a:fld id="{A37454DC-347B-4F69-A82E-4C2FC3B150EE}" type="slidenum">
              <a:rPr lang="fr-FR" smtClean="0"/>
              <a:t>6</a:t>
            </a:fld>
            <a:endParaRPr lang="fr-FR"/>
          </a:p>
        </p:txBody>
      </p:sp>
    </p:spTree>
    <p:extLst>
      <p:ext uri="{BB962C8B-B14F-4D97-AF65-F5344CB8AC3E}">
        <p14:creationId xmlns:p14="http://schemas.microsoft.com/office/powerpoint/2010/main" val="416100772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A37454DC-347B-4F69-A82E-4C2FC3B150EE}" type="slidenum">
              <a:rPr lang="fr-FR" smtClean="0"/>
              <a:t>60</a:t>
            </a:fld>
            <a:endParaRPr lang="fr-FR"/>
          </a:p>
        </p:txBody>
      </p:sp>
      <p:sp>
        <p:nvSpPr>
          <p:cNvPr id="3" name="Rectangle 2"/>
          <p:cNvSpPr/>
          <p:nvPr/>
        </p:nvSpPr>
        <p:spPr>
          <a:xfrm>
            <a:off x="123542" y="164957"/>
            <a:ext cx="3512500" cy="584775"/>
          </a:xfrm>
          <a:prstGeom prst="rect">
            <a:avLst/>
          </a:prstGeom>
        </p:spPr>
        <p:txBody>
          <a:bodyPr wrap="none">
            <a:spAutoFit/>
          </a:bodyPr>
          <a:lstStyle/>
          <a:p>
            <a:pPr marL="285750" indent="-285750">
              <a:buFont typeface="Wingdings" panose="05000000000000000000" pitchFamily="2" charset="2"/>
              <a:buChar char="Ø"/>
            </a:pPr>
            <a:r>
              <a:rPr lang="fr-FR" sz="3200" b="1" dirty="0" smtClean="0">
                <a:solidFill>
                  <a:srgbClr val="00B0F0"/>
                </a:solidFill>
                <a:latin typeface="Century" panose="02040604050505020304" pitchFamily="18" charset="0"/>
              </a:rPr>
              <a:t>Edition </a:t>
            </a:r>
            <a:r>
              <a:rPr lang="fr-FR" sz="3200" b="1" dirty="0" err="1" smtClean="0">
                <a:solidFill>
                  <a:srgbClr val="00B0F0"/>
                </a:solidFill>
                <a:latin typeface="Century" panose="02040604050505020304" pitchFamily="18" charset="0"/>
              </a:rPr>
              <a:t>number</a:t>
            </a:r>
            <a:endParaRPr lang="fr-FR" sz="3200" b="1" dirty="0">
              <a:solidFill>
                <a:srgbClr val="00B0F0"/>
              </a:solidFill>
              <a:latin typeface="Century" panose="02040604050505020304" pitchFamily="18" charset="0"/>
            </a:endParaRPr>
          </a:p>
        </p:txBody>
      </p:sp>
      <p:sp>
        <p:nvSpPr>
          <p:cNvPr id="4" name="Rectangle 3"/>
          <p:cNvSpPr/>
          <p:nvPr/>
        </p:nvSpPr>
        <p:spPr>
          <a:xfrm>
            <a:off x="80682" y="994647"/>
            <a:ext cx="11954435" cy="2308324"/>
          </a:xfrm>
          <a:prstGeom prst="rect">
            <a:avLst/>
          </a:prstGeom>
        </p:spPr>
        <p:txBody>
          <a:bodyPr wrap="square">
            <a:spAutoFit/>
          </a:bodyPr>
          <a:lstStyle/>
          <a:p>
            <a:pPr algn="just">
              <a:lnSpc>
                <a:spcPct val="150000"/>
              </a:lnSpc>
            </a:pPr>
            <a:r>
              <a:rPr lang="fr-FR" dirty="0"/>
              <a:t>-</a:t>
            </a:r>
            <a:r>
              <a:rPr lang="fr-FR" sz="3200" dirty="0" smtClean="0">
                <a:latin typeface="Century" panose="02040604050505020304" pitchFamily="18" charset="0"/>
              </a:rPr>
              <a:t>Indicate </a:t>
            </a:r>
            <a:r>
              <a:rPr lang="fr-FR" sz="3200" dirty="0">
                <a:latin typeface="Century" panose="02040604050505020304" pitchFamily="18" charset="0"/>
              </a:rPr>
              <a:t>the </a:t>
            </a:r>
            <a:r>
              <a:rPr lang="fr-FR" sz="3200" dirty="0" err="1">
                <a:latin typeface="Century" panose="02040604050505020304" pitchFamily="18" charset="0"/>
              </a:rPr>
              <a:t>available</a:t>
            </a:r>
            <a:r>
              <a:rPr lang="fr-FR" sz="3200" dirty="0">
                <a:latin typeface="Century" panose="02040604050505020304" pitchFamily="18" charset="0"/>
              </a:rPr>
              <a:t> information about the </a:t>
            </a:r>
            <a:r>
              <a:rPr lang="fr-FR" sz="3200" dirty="0" err="1">
                <a:latin typeface="Century" panose="02040604050505020304" pitchFamily="18" charset="0"/>
              </a:rPr>
              <a:t>edition</a:t>
            </a:r>
            <a:r>
              <a:rPr lang="fr-FR" sz="3200" dirty="0">
                <a:latin typeface="Century" panose="02040604050505020304" pitchFamily="18" charset="0"/>
              </a:rPr>
              <a:t> in </a:t>
            </a:r>
            <a:r>
              <a:rPr lang="fr-FR" sz="3200" dirty="0" err="1">
                <a:latin typeface="Century" panose="02040604050505020304" pitchFamily="18" charset="0"/>
              </a:rPr>
              <a:t>abbreviated</a:t>
            </a:r>
            <a:r>
              <a:rPr lang="fr-FR" sz="3200" dirty="0">
                <a:latin typeface="Century" panose="02040604050505020304" pitchFamily="18" charset="0"/>
              </a:rPr>
              <a:t> </a:t>
            </a:r>
            <a:r>
              <a:rPr lang="fr-FR" sz="3200" dirty="0" err="1">
                <a:latin typeface="Century" panose="02040604050505020304" pitchFamily="18" charset="0"/>
              </a:rPr>
              <a:t>form</a:t>
            </a:r>
            <a:r>
              <a:rPr lang="fr-FR" sz="3200" dirty="0">
                <a:latin typeface="Century" panose="02040604050505020304" pitchFamily="18" charset="0"/>
              </a:rPr>
              <a:t>. </a:t>
            </a:r>
            <a:endParaRPr lang="fr-FR" sz="3200" dirty="0" smtClean="0">
              <a:latin typeface="Century" panose="02040604050505020304" pitchFamily="18" charset="0"/>
            </a:endParaRPr>
          </a:p>
          <a:p>
            <a:pPr algn="just">
              <a:lnSpc>
                <a:spcPct val="150000"/>
              </a:lnSpc>
            </a:pPr>
            <a:r>
              <a:rPr lang="fr-FR" sz="3200" dirty="0" err="1" smtClean="0">
                <a:solidFill>
                  <a:srgbClr val="FF0000"/>
                </a:solidFill>
                <a:latin typeface="Century" panose="02040604050505020304" pitchFamily="18" charset="0"/>
              </a:rPr>
              <a:t>Example</a:t>
            </a:r>
            <a:r>
              <a:rPr lang="fr-FR" sz="3200" dirty="0">
                <a:latin typeface="Century" panose="02040604050505020304" pitchFamily="18" charset="0"/>
              </a:rPr>
              <a:t>: 4th </a:t>
            </a:r>
            <a:r>
              <a:rPr lang="fr-FR" sz="3200" dirty="0" err="1">
                <a:latin typeface="Century" panose="02040604050505020304" pitchFamily="18" charset="0"/>
              </a:rPr>
              <a:t>ed</a:t>
            </a:r>
            <a:r>
              <a:rPr lang="fr-FR" sz="3200" dirty="0" smtClean="0">
                <a:latin typeface="Century" panose="02040604050505020304" pitchFamily="18" charset="0"/>
              </a:rPr>
              <a:t>.</a:t>
            </a:r>
            <a:endParaRPr lang="fr-FR" sz="3200" dirty="0">
              <a:latin typeface="Century" panose="02040604050505020304" pitchFamily="18" charset="0"/>
            </a:endParaRPr>
          </a:p>
        </p:txBody>
      </p:sp>
    </p:spTree>
    <p:extLst>
      <p:ext uri="{BB962C8B-B14F-4D97-AF65-F5344CB8AC3E}">
        <p14:creationId xmlns:p14="http://schemas.microsoft.com/office/powerpoint/2010/main" val="19973690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A37454DC-347B-4F69-A82E-4C2FC3B150EE}" type="slidenum">
              <a:rPr lang="fr-FR" smtClean="0"/>
              <a:t>61</a:t>
            </a:fld>
            <a:endParaRPr lang="fr-FR"/>
          </a:p>
        </p:txBody>
      </p:sp>
      <p:sp>
        <p:nvSpPr>
          <p:cNvPr id="3" name="Rectangle 2"/>
          <p:cNvSpPr/>
          <p:nvPr/>
        </p:nvSpPr>
        <p:spPr>
          <a:xfrm>
            <a:off x="53788" y="0"/>
            <a:ext cx="2053767" cy="584775"/>
          </a:xfrm>
          <a:prstGeom prst="rect">
            <a:avLst/>
          </a:prstGeom>
        </p:spPr>
        <p:txBody>
          <a:bodyPr wrap="none">
            <a:spAutoFit/>
          </a:bodyPr>
          <a:lstStyle/>
          <a:p>
            <a:pPr marL="457200" indent="-457200">
              <a:buFont typeface="Wingdings" panose="05000000000000000000" pitchFamily="2" charset="2"/>
              <a:buChar char="Ø"/>
            </a:pPr>
            <a:r>
              <a:rPr lang="fr-FR" sz="3200" b="1" dirty="0" smtClean="0">
                <a:solidFill>
                  <a:srgbClr val="00B0F0"/>
                </a:solidFill>
                <a:latin typeface="Century" panose="02040604050505020304" pitchFamily="18" charset="0"/>
              </a:rPr>
              <a:t>Edition</a:t>
            </a:r>
            <a:endParaRPr lang="fr-FR" sz="3200" b="1" dirty="0">
              <a:solidFill>
                <a:srgbClr val="00B0F0"/>
              </a:solidFill>
              <a:latin typeface="Century" panose="02040604050505020304" pitchFamily="18" charset="0"/>
            </a:endParaRPr>
          </a:p>
        </p:txBody>
      </p:sp>
      <p:sp>
        <p:nvSpPr>
          <p:cNvPr id="4" name="Rectangle 3"/>
          <p:cNvSpPr/>
          <p:nvPr/>
        </p:nvSpPr>
        <p:spPr>
          <a:xfrm>
            <a:off x="53788" y="598565"/>
            <a:ext cx="11954437" cy="1569660"/>
          </a:xfrm>
          <a:prstGeom prst="rect">
            <a:avLst/>
          </a:prstGeom>
        </p:spPr>
        <p:txBody>
          <a:bodyPr wrap="square">
            <a:spAutoFit/>
          </a:bodyPr>
          <a:lstStyle/>
          <a:p>
            <a:pPr algn="just">
              <a:lnSpc>
                <a:spcPct val="150000"/>
              </a:lnSpc>
            </a:pPr>
            <a:r>
              <a:rPr lang="fr-FR" sz="3200" dirty="0" smtClean="0">
                <a:latin typeface="Century" panose="02040604050505020304" pitchFamily="18" charset="0"/>
              </a:rPr>
              <a:t>-City1 </a:t>
            </a:r>
            <a:r>
              <a:rPr lang="fr-FR" sz="3200" dirty="0">
                <a:latin typeface="Century" panose="02040604050505020304" pitchFamily="18" charset="0"/>
              </a:rPr>
              <a:t>(Country): Publisher1; City2: </a:t>
            </a:r>
            <a:r>
              <a:rPr lang="fr-FR" sz="3200" dirty="0" smtClean="0">
                <a:latin typeface="Century" panose="02040604050505020304" pitchFamily="18" charset="0"/>
              </a:rPr>
              <a:t>Publisher2</a:t>
            </a:r>
            <a:endParaRPr lang="fr-FR" sz="3200" dirty="0">
              <a:latin typeface="Century" panose="02040604050505020304" pitchFamily="18" charset="0"/>
            </a:endParaRPr>
          </a:p>
          <a:p>
            <a:pPr algn="just">
              <a:lnSpc>
                <a:spcPct val="150000"/>
              </a:lnSpc>
            </a:pPr>
            <a:r>
              <a:rPr lang="fr-FR" sz="3200" dirty="0" smtClean="0">
                <a:latin typeface="Century" panose="02040604050505020304" pitchFamily="18" charset="0"/>
              </a:rPr>
              <a:t>-City</a:t>
            </a:r>
            <a:r>
              <a:rPr lang="fr-FR" sz="3200" dirty="0">
                <a:latin typeface="Century" panose="02040604050505020304" pitchFamily="18" charset="0"/>
              </a:rPr>
              <a:t>: Publisher1; </a:t>
            </a:r>
            <a:r>
              <a:rPr lang="fr-FR" sz="3200" dirty="0" smtClean="0">
                <a:latin typeface="Century" panose="02040604050505020304" pitchFamily="18" charset="0"/>
              </a:rPr>
              <a:t>Publisher2</a:t>
            </a:r>
            <a:endParaRPr lang="fr-FR" sz="3200" dirty="0">
              <a:latin typeface="Century" panose="02040604050505020304" pitchFamily="18" charset="0"/>
            </a:endParaRPr>
          </a:p>
        </p:txBody>
      </p:sp>
      <p:sp>
        <p:nvSpPr>
          <p:cNvPr id="5" name="Rectangle 4"/>
          <p:cNvSpPr/>
          <p:nvPr/>
        </p:nvSpPr>
        <p:spPr>
          <a:xfrm>
            <a:off x="107576" y="2298244"/>
            <a:ext cx="4363695" cy="584775"/>
          </a:xfrm>
          <a:prstGeom prst="rect">
            <a:avLst/>
          </a:prstGeom>
        </p:spPr>
        <p:txBody>
          <a:bodyPr wrap="none">
            <a:spAutoFit/>
          </a:bodyPr>
          <a:lstStyle/>
          <a:p>
            <a:pPr marL="457200" indent="-457200">
              <a:buFont typeface="Wingdings" panose="05000000000000000000" pitchFamily="2" charset="2"/>
              <a:buChar char="Ø"/>
            </a:pPr>
            <a:r>
              <a:rPr lang="fr-FR" sz="3200" b="1" dirty="0" smtClean="0">
                <a:solidFill>
                  <a:srgbClr val="00B0F0"/>
                </a:solidFill>
                <a:latin typeface="Century" panose="02040604050505020304" pitchFamily="18" charset="0"/>
              </a:rPr>
              <a:t>Place </a:t>
            </a:r>
            <a:r>
              <a:rPr lang="fr-FR" sz="3200" b="1" dirty="0">
                <a:solidFill>
                  <a:srgbClr val="00B0F0"/>
                </a:solidFill>
                <a:latin typeface="Century" panose="02040604050505020304" pitchFamily="18" charset="0"/>
              </a:rPr>
              <a:t>of </a:t>
            </a:r>
            <a:r>
              <a:rPr lang="fr-FR" sz="3200" b="1" dirty="0" smtClean="0">
                <a:solidFill>
                  <a:srgbClr val="00B0F0"/>
                </a:solidFill>
                <a:latin typeface="Century" panose="02040604050505020304" pitchFamily="18" charset="0"/>
              </a:rPr>
              <a:t>publication</a:t>
            </a:r>
            <a:endParaRPr lang="fr-FR" sz="3200" b="1" dirty="0">
              <a:solidFill>
                <a:srgbClr val="00B0F0"/>
              </a:solidFill>
              <a:latin typeface="Century" panose="02040604050505020304" pitchFamily="18" charset="0"/>
            </a:endParaRPr>
          </a:p>
        </p:txBody>
      </p:sp>
      <p:sp>
        <p:nvSpPr>
          <p:cNvPr id="6" name="Rectangle 5"/>
          <p:cNvSpPr/>
          <p:nvPr/>
        </p:nvSpPr>
        <p:spPr>
          <a:xfrm>
            <a:off x="80684" y="2932356"/>
            <a:ext cx="11846859" cy="4062651"/>
          </a:xfrm>
          <a:prstGeom prst="rect">
            <a:avLst/>
          </a:prstGeom>
        </p:spPr>
        <p:txBody>
          <a:bodyPr wrap="square">
            <a:spAutoFit/>
          </a:bodyPr>
          <a:lstStyle/>
          <a:p>
            <a:pPr algn="just">
              <a:lnSpc>
                <a:spcPct val="150000"/>
              </a:lnSpc>
            </a:pPr>
            <a:r>
              <a:rPr lang="fr-FR" sz="3200" dirty="0">
                <a:latin typeface="Century" panose="02040604050505020304" pitchFamily="18" charset="0"/>
              </a:rPr>
              <a:t>-</a:t>
            </a:r>
            <a:r>
              <a:rPr lang="fr-FR" sz="3200" dirty="0" smtClean="0">
                <a:latin typeface="Century" panose="02040604050505020304" pitchFamily="18" charset="0"/>
              </a:rPr>
              <a:t>Indicate </a:t>
            </a:r>
            <a:r>
              <a:rPr lang="fr-FR" sz="3200" dirty="0">
                <a:latin typeface="Century" panose="02040604050505020304" pitchFamily="18" charset="0"/>
              </a:rPr>
              <a:t>the place of publication in the </a:t>
            </a:r>
            <a:r>
              <a:rPr lang="fr-FR" sz="3200" dirty="0" err="1">
                <a:latin typeface="Century" panose="02040604050505020304" pitchFamily="18" charset="0"/>
              </a:rPr>
              <a:t>language</a:t>
            </a:r>
            <a:r>
              <a:rPr lang="fr-FR" sz="3200" dirty="0">
                <a:latin typeface="Century" panose="02040604050505020304" pitchFamily="18" charset="0"/>
              </a:rPr>
              <a:t> of the document</a:t>
            </a:r>
            <a:r>
              <a:rPr lang="fr-FR" sz="3200" dirty="0" smtClean="0">
                <a:latin typeface="Century" panose="02040604050505020304" pitchFamily="18" charset="0"/>
              </a:rPr>
              <a:t>.</a:t>
            </a:r>
            <a:endParaRPr lang="fr-FR" sz="3200" dirty="0">
              <a:latin typeface="Century" panose="02040604050505020304" pitchFamily="18" charset="0"/>
            </a:endParaRPr>
          </a:p>
          <a:p>
            <a:pPr algn="just">
              <a:lnSpc>
                <a:spcPct val="150000"/>
              </a:lnSpc>
            </a:pPr>
            <a:r>
              <a:rPr lang="fr-FR" sz="3200" dirty="0">
                <a:latin typeface="Century" panose="02040604050505020304" pitchFamily="18" charset="0"/>
              </a:rPr>
              <a:t>-</a:t>
            </a:r>
            <a:r>
              <a:rPr lang="fr-FR" sz="3200" dirty="0" err="1" smtClean="0">
                <a:latin typeface="Century" panose="02040604050505020304" pitchFamily="18" charset="0"/>
              </a:rPr>
              <a:t>When</a:t>
            </a:r>
            <a:r>
              <a:rPr lang="fr-FR" sz="3200" dirty="0" smtClean="0">
                <a:latin typeface="Century" panose="02040604050505020304" pitchFamily="18" charset="0"/>
              </a:rPr>
              <a:t> </a:t>
            </a:r>
            <a:r>
              <a:rPr lang="fr-FR" sz="3200" dirty="0" err="1">
                <a:latin typeface="Century" panose="02040604050505020304" pitchFamily="18" charset="0"/>
              </a:rPr>
              <a:t>there</a:t>
            </a:r>
            <a:r>
              <a:rPr lang="fr-FR" sz="3200" dirty="0">
                <a:latin typeface="Century" panose="02040604050505020304" pitchFamily="18" charset="0"/>
              </a:rPr>
              <a:t> are </a:t>
            </a:r>
            <a:r>
              <a:rPr lang="fr-FR" sz="3200" dirty="0" err="1">
                <a:latin typeface="Century" panose="02040604050505020304" pitchFamily="18" charset="0"/>
              </a:rPr>
              <a:t>several</a:t>
            </a:r>
            <a:r>
              <a:rPr lang="fr-FR" sz="3200" dirty="0">
                <a:latin typeface="Century" panose="02040604050505020304" pitchFamily="18" charset="0"/>
              </a:rPr>
              <a:t> places of publication for the </a:t>
            </a:r>
            <a:r>
              <a:rPr lang="fr-FR" sz="3200" dirty="0" err="1">
                <a:latin typeface="Century" panose="02040604050505020304" pitchFamily="18" charset="0"/>
              </a:rPr>
              <a:t>same</a:t>
            </a:r>
            <a:r>
              <a:rPr lang="fr-FR" sz="3200" dirty="0">
                <a:latin typeface="Century" panose="02040604050505020304" pitchFamily="18" charset="0"/>
              </a:rPr>
              <a:t> </a:t>
            </a:r>
            <a:r>
              <a:rPr lang="fr-FR" sz="3200" dirty="0" err="1">
                <a:latin typeface="Century" panose="02040604050505020304" pitchFamily="18" charset="0"/>
              </a:rPr>
              <a:t>publisher</a:t>
            </a:r>
            <a:r>
              <a:rPr lang="fr-FR" sz="3200" dirty="0">
                <a:latin typeface="Century" panose="02040604050505020304" pitchFamily="18" charset="0"/>
              </a:rPr>
              <a:t>, cite the first one (or the one in the </a:t>
            </a:r>
            <a:r>
              <a:rPr lang="fr-FR" sz="3200" dirty="0" err="1">
                <a:latin typeface="Century" panose="02040604050505020304" pitchFamily="18" charset="0"/>
              </a:rPr>
              <a:t>language</a:t>
            </a:r>
            <a:r>
              <a:rPr lang="fr-FR" sz="3200" dirty="0">
                <a:latin typeface="Century" panose="02040604050505020304" pitchFamily="18" charset="0"/>
              </a:rPr>
              <a:t> of the document).</a:t>
            </a:r>
          </a:p>
          <a:p>
            <a:endParaRPr lang="fr-FR" dirty="0"/>
          </a:p>
        </p:txBody>
      </p:sp>
    </p:spTree>
    <p:extLst>
      <p:ext uri="{BB962C8B-B14F-4D97-AF65-F5344CB8AC3E}">
        <p14:creationId xmlns:p14="http://schemas.microsoft.com/office/powerpoint/2010/main" val="145333851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A37454DC-347B-4F69-A82E-4C2FC3B150EE}" type="slidenum">
              <a:rPr lang="fr-FR" smtClean="0"/>
              <a:t>62</a:t>
            </a:fld>
            <a:endParaRPr lang="fr-FR"/>
          </a:p>
        </p:txBody>
      </p:sp>
      <p:sp>
        <p:nvSpPr>
          <p:cNvPr id="3" name="Rectangle 2"/>
          <p:cNvSpPr/>
          <p:nvPr/>
        </p:nvSpPr>
        <p:spPr>
          <a:xfrm>
            <a:off x="304800" y="228165"/>
            <a:ext cx="11461376" cy="1569660"/>
          </a:xfrm>
          <a:prstGeom prst="rect">
            <a:avLst/>
          </a:prstGeom>
        </p:spPr>
        <p:txBody>
          <a:bodyPr wrap="square">
            <a:spAutoFit/>
          </a:bodyPr>
          <a:lstStyle/>
          <a:p>
            <a:pPr algn="just">
              <a:lnSpc>
                <a:spcPct val="150000"/>
              </a:lnSpc>
            </a:pPr>
            <a:r>
              <a:rPr lang="fr-FR" sz="3200" dirty="0">
                <a:latin typeface="Century" panose="02040604050505020304" pitchFamily="18" charset="0"/>
              </a:rPr>
              <a:t>-</a:t>
            </a:r>
            <a:r>
              <a:rPr lang="fr-FR" sz="3200" dirty="0" err="1" smtClean="0">
                <a:latin typeface="Century" panose="02040604050505020304" pitchFamily="18" charset="0"/>
              </a:rPr>
              <a:t>When</a:t>
            </a:r>
            <a:r>
              <a:rPr lang="fr-FR" sz="3200" dirty="0" smtClean="0">
                <a:latin typeface="Century" panose="02040604050505020304" pitchFamily="18" charset="0"/>
              </a:rPr>
              <a:t> </a:t>
            </a:r>
            <a:r>
              <a:rPr lang="fr-FR" sz="3200" dirty="0" err="1">
                <a:latin typeface="Century" panose="02040604050505020304" pitchFamily="18" charset="0"/>
              </a:rPr>
              <a:t>it</a:t>
            </a:r>
            <a:r>
              <a:rPr lang="fr-FR" sz="3200" dirty="0">
                <a:latin typeface="Century" panose="02040604050505020304" pitchFamily="18" charset="0"/>
              </a:rPr>
              <a:t> </a:t>
            </a:r>
            <a:r>
              <a:rPr lang="fr-FR" sz="3200" dirty="0" err="1">
                <a:latin typeface="Century" panose="02040604050505020304" pitchFamily="18" charset="0"/>
              </a:rPr>
              <a:t>is</a:t>
            </a:r>
            <a:r>
              <a:rPr lang="fr-FR" sz="3200" dirty="0">
                <a:latin typeface="Century" panose="02040604050505020304" pitchFamily="18" charset="0"/>
              </a:rPr>
              <a:t> impossible to </a:t>
            </a:r>
            <a:r>
              <a:rPr lang="fr-FR" sz="3200" dirty="0" err="1">
                <a:latin typeface="Century" panose="02040604050505020304" pitchFamily="18" charset="0"/>
              </a:rPr>
              <a:t>find</a:t>
            </a:r>
            <a:r>
              <a:rPr lang="fr-FR" sz="3200" dirty="0">
                <a:latin typeface="Century" panose="02040604050505020304" pitchFamily="18" charset="0"/>
              </a:rPr>
              <a:t> the place of publication, replace </a:t>
            </a:r>
            <a:r>
              <a:rPr lang="fr-FR" sz="3200" dirty="0" err="1">
                <a:latin typeface="Century" panose="02040604050505020304" pitchFamily="18" charset="0"/>
              </a:rPr>
              <a:t>it</a:t>
            </a:r>
            <a:r>
              <a:rPr lang="fr-FR" sz="3200" dirty="0">
                <a:latin typeface="Century" panose="02040604050505020304" pitchFamily="18" charset="0"/>
              </a:rPr>
              <a:t> </a:t>
            </a:r>
            <a:r>
              <a:rPr lang="fr-FR" sz="3200" dirty="0" err="1">
                <a:latin typeface="Century" panose="02040604050505020304" pitchFamily="18" charset="0"/>
              </a:rPr>
              <a:t>with</a:t>
            </a:r>
            <a:r>
              <a:rPr lang="fr-FR" sz="3200" dirty="0">
                <a:latin typeface="Century" panose="02040604050505020304" pitchFamily="18" charset="0"/>
              </a:rPr>
              <a:t>: “</a:t>
            </a:r>
            <a:r>
              <a:rPr lang="fr-FR" sz="3200" b="1" dirty="0" err="1">
                <a:solidFill>
                  <a:srgbClr val="FF0000"/>
                </a:solidFill>
                <a:latin typeface="Century" panose="02040604050505020304" pitchFamily="18" charset="0"/>
              </a:rPr>
              <a:t>s.l</a:t>
            </a:r>
            <a:r>
              <a:rPr lang="fr-FR" sz="3200" b="1" dirty="0">
                <a:solidFill>
                  <a:srgbClr val="FF0000"/>
                </a:solidFill>
                <a:latin typeface="Century" panose="02040604050505020304" pitchFamily="18" charset="0"/>
              </a:rPr>
              <a:t>.</a:t>
            </a:r>
            <a:r>
              <a:rPr lang="fr-FR" sz="3200" dirty="0">
                <a:latin typeface="Century" panose="02040604050505020304" pitchFamily="18" charset="0"/>
              </a:rPr>
              <a:t>” (= </a:t>
            </a:r>
            <a:r>
              <a:rPr lang="fr-FR" sz="3200" b="1" dirty="0" smtClean="0">
                <a:solidFill>
                  <a:srgbClr val="FF0000"/>
                </a:solidFill>
                <a:latin typeface="Century" panose="02040604050505020304" pitchFamily="18" charset="0"/>
              </a:rPr>
              <a:t>sine loco</a:t>
            </a:r>
            <a:r>
              <a:rPr lang="fr-FR" sz="3200" dirty="0" smtClean="0">
                <a:latin typeface="Century" panose="02040604050505020304" pitchFamily="18" charset="0"/>
              </a:rPr>
              <a:t>: </a:t>
            </a:r>
            <a:r>
              <a:rPr lang="fr-FR" sz="3200" b="1" dirty="0" err="1">
                <a:solidFill>
                  <a:srgbClr val="FF0000"/>
                </a:solidFill>
                <a:latin typeface="Century" panose="02040604050505020304" pitchFamily="18" charset="0"/>
              </a:rPr>
              <a:t>without</a:t>
            </a:r>
            <a:r>
              <a:rPr lang="fr-FR" sz="3200" b="1" dirty="0">
                <a:solidFill>
                  <a:srgbClr val="FF0000"/>
                </a:solidFill>
                <a:latin typeface="Century" panose="02040604050505020304" pitchFamily="18" charset="0"/>
              </a:rPr>
              <a:t> place</a:t>
            </a:r>
            <a:r>
              <a:rPr lang="fr-FR" sz="3200" dirty="0">
                <a:latin typeface="Century" panose="02040604050505020304" pitchFamily="18" charset="0"/>
              </a:rPr>
              <a:t>).</a:t>
            </a:r>
            <a:endParaRPr lang="fr-FR" sz="3200" dirty="0">
              <a:latin typeface="Century" panose="02040604050505020304" pitchFamily="18" charset="0"/>
            </a:endParaRPr>
          </a:p>
        </p:txBody>
      </p:sp>
    </p:spTree>
    <p:extLst>
      <p:ext uri="{BB962C8B-B14F-4D97-AF65-F5344CB8AC3E}">
        <p14:creationId xmlns:p14="http://schemas.microsoft.com/office/powerpoint/2010/main" val="358688708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A37454DC-347B-4F69-A82E-4C2FC3B150EE}" type="slidenum">
              <a:rPr lang="fr-FR" smtClean="0"/>
              <a:t>63</a:t>
            </a:fld>
            <a:endParaRPr lang="fr-FR"/>
          </a:p>
        </p:txBody>
      </p:sp>
      <p:sp>
        <p:nvSpPr>
          <p:cNvPr id="3" name="Rectangle 2"/>
          <p:cNvSpPr/>
          <p:nvPr/>
        </p:nvSpPr>
        <p:spPr>
          <a:xfrm>
            <a:off x="0" y="0"/>
            <a:ext cx="1992853" cy="584775"/>
          </a:xfrm>
          <a:prstGeom prst="rect">
            <a:avLst/>
          </a:prstGeom>
        </p:spPr>
        <p:txBody>
          <a:bodyPr wrap="none">
            <a:spAutoFit/>
          </a:bodyPr>
          <a:lstStyle/>
          <a:p>
            <a:pPr marL="342900" lvl="0" indent="-342900" algn="just">
              <a:buFont typeface="Wingdings" panose="05000000000000000000" pitchFamily="2" charset="2"/>
              <a:buChar char=""/>
            </a:pPr>
            <a:r>
              <a:rPr lang="fr-FR" sz="3200" b="1" dirty="0">
                <a:solidFill>
                  <a:srgbClr val="00B0F0"/>
                </a:solidFill>
                <a:latin typeface="Century" panose="02040604050505020304" pitchFamily="18" charset="0"/>
                <a:ea typeface="Verdana" panose="020B0604030504040204" pitchFamily="34" charset="0"/>
                <a:cs typeface="Times New Roman" panose="02020603050405020304" pitchFamily="18" charset="0"/>
              </a:rPr>
              <a:t>Editeur</a:t>
            </a:r>
            <a:endParaRPr lang="fr-FR" sz="3200" dirty="0">
              <a:solidFill>
                <a:srgbClr val="00B0F0"/>
              </a:solidFill>
              <a:effectLst/>
              <a:latin typeface="Century" panose="02040604050505020304" pitchFamily="18" charset="0"/>
              <a:ea typeface="Times" panose="02020603050405020304" pitchFamily="18" charset="0"/>
              <a:cs typeface="Times New Roman" panose="02020603050405020304" pitchFamily="18" charset="0"/>
            </a:endParaRPr>
          </a:p>
        </p:txBody>
      </p:sp>
      <p:sp>
        <p:nvSpPr>
          <p:cNvPr id="4" name="Rectangle 3"/>
          <p:cNvSpPr/>
          <p:nvPr/>
        </p:nvSpPr>
        <p:spPr>
          <a:xfrm>
            <a:off x="83371" y="643716"/>
            <a:ext cx="11911405" cy="4062651"/>
          </a:xfrm>
          <a:prstGeom prst="rect">
            <a:avLst/>
          </a:prstGeom>
        </p:spPr>
        <p:txBody>
          <a:bodyPr wrap="square">
            <a:spAutoFit/>
          </a:bodyPr>
          <a:lstStyle/>
          <a:p>
            <a:endParaRPr lang="fr-FR" dirty="0"/>
          </a:p>
          <a:p>
            <a:pPr algn="just">
              <a:lnSpc>
                <a:spcPct val="150000"/>
              </a:lnSpc>
            </a:pPr>
            <a:r>
              <a:rPr lang="fr-FR" sz="3200" dirty="0">
                <a:latin typeface="Century" panose="02040604050505020304" pitchFamily="18" charset="0"/>
              </a:rPr>
              <a:t>-</a:t>
            </a:r>
            <a:r>
              <a:rPr lang="fr-FR" sz="3200" dirty="0" smtClean="0">
                <a:latin typeface="Century" panose="02040604050505020304" pitchFamily="18" charset="0"/>
              </a:rPr>
              <a:t>If </a:t>
            </a:r>
            <a:r>
              <a:rPr lang="fr-FR" sz="3200" dirty="0" err="1">
                <a:latin typeface="Century" panose="02040604050505020304" pitchFamily="18" charset="0"/>
              </a:rPr>
              <a:t>there</a:t>
            </a:r>
            <a:r>
              <a:rPr lang="fr-FR" sz="3200" dirty="0">
                <a:latin typeface="Century" panose="02040604050505020304" pitchFamily="18" charset="0"/>
              </a:rPr>
              <a:t> are </a:t>
            </a:r>
            <a:r>
              <a:rPr lang="fr-FR" sz="3200" dirty="0" err="1">
                <a:latin typeface="Century" panose="02040604050505020304" pitchFamily="18" charset="0"/>
              </a:rPr>
              <a:t>several</a:t>
            </a:r>
            <a:r>
              <a:rPr lang="fr-FR" sz="3200" dirty="0">
                <a:latin typeface="Century" panose="02040604050505020304" pitchFamily="18" charset="0"/>
              </a:rPr>
              <a:t> </a:t>
            </a:r>
            <a:r>
              <a:rPr lang="fr-FR" sz="3200" dirty="0" err="1">
                <a:latin typeface="Century" panose="02040604050505020304" pitchFamily="18" charset="0"/>
              </a:rPr>
              <a:t>publishers</a:t>
            </a:r>
            <a:r>
              <a:rPr lang="fr-FR" sz="3200" dirty="0">
                <a:latin typeface="Century" panose="02040604050505020304" pitchFamily="18" charset="0"/>
              </a:rPr>
              <a:t>, do not </a:t>
            </a:r>
            <a:r>
              <a:rPr lang="fr-FR" sz="3200" dirty="0" err="1">
                <a:latin typeface="Century" panose="02040604050505020304" pitchFamily="18" charset="0"/>
              </a:rPr>
              <a:t>list</a:t>
            </a:r>
            <a:r>
              <a:rPr lang="fr-FR" sz="3200" dirty="0">
                <a:latin typeface="Century" panose="02040604050505020304" pitchFamily="18" charset="0"/>
              </a:rPr>
              <a:t> more </a:t>
            </a:r>
            <a:r>
              <a:rPr lang="fr-FR" sz="3200" dirty="0" err="1">
                <a:latin typeface="Century" panose="02040604050505020304" pitchFamily="18" charset="0"/>
              </a:rPr>
              <a:t>than</a:t>
            </a:r>
            <a:r>
              <a:rPr lang="fr-FR" sz="3200" dirty="0">
                <a:latin typeface="Century" panose="02040604050505020304" pitchFamily="18" charset="0"/>
              </a:rPr>
              <a:t> </a:t>
            </a:r>
            <a:r>
              <a:rPr lang="fr-FR" sz="3200" dirty="0" err="1">
                <a:latin typeface="Century" panose="02040604050505020304" pitchFamily="18" charset="0"/>
              </a:rPr>
              <a:t>three</a:t>
            </a:r>
            <a:r>
              <a:rPr lang="fr-FR" sz="3200" dirty="0">
                <a:latin typeface="Century" panose="02040604050505020304" pitchFamily="18" charset="0"/>
              </a:rPr>
              <a:t> (</a:t>
            </a:r>
            <a:r>
              <a:rPr lang="fr-FR" sz="3200" dirty="0" err="1">
                <a:latin typeface="Century" panose="02040604050505020304" pitchFamily="18" charset="0"/>
              </a:rPr>
              <a:t>you</a:t>
            </a:r>
            <a:r>
              <a:rPr lang="fr-FR" sz="3200" dirty="0">
                <a:latin typeface="Century" panose="02040604050505020304" pitchFamily="18" charset="0"/>
              </a:rPr>
              <a:t> </a:t>
            </a:r>
            <a:r>
              <a:rPr lang="fr-FR" sz="3200" dirty="0" err="1">
                <a:latin typeface="Century" panose="02040604050505020304" pitchFamily="18" charset="0"/>
              </a:rPr>
              <a:t>may</a:t>
            </a:r>
            <a:r>
              <a:rPr lang="fr-FR" sz="3200" dirty="0">
                <a:latin typeface="Century" panose="02040604050505020304" pitchFamily="18" charset="0"/>
              </a:rPr>
              <a:t> </a:t>
            </a:r>
            <a:r>
              <a:rPr lang="fr-FR" sz="3200" dirty="0" err="1">
                <a:latin typeface="Century" panose="02040604050505020304" pitchFamily="18" charset="0"/>
              </a:rPr>
              <a:t>list</a:t>
            </a:r>
            <a:r>
              <a:rPr lang="fr-FR" sz="3200" dirty="0">
                <a:latin typeface="Century" panose="02040604050505020304" pitchFamily="18" charset="0"/>
              </a:rPr>
              <a:t> </a:t>
            </a:r>
            <a:r>
              <a:rPr lang="fr-FR" sz="3200" dirty="0" err="1">
                <a:latin typeface="Century" panose="02040604050505020304" pitchFamily="18" charset="0"/>
              </a:rPr>
              <a:t>only</a:t>
            </a:r>
            <a:r>
              <a:rPr lang="fr-FR" sz="3200" dirty="0">
                <a:latin typeface="Century" panose="02040604050505020304" pitchFamily="18" charset="0"/>
              </a:rPr>
              <a:t> the first one).</a:t>
            </a:r>
          </a:p>
          <a:p>
            <a:pPr algn="just">
              <a:lnSpc>
                <a:spcPct val="150000"/>
              </a:lnSpc>
            </a:pPr>
            <a:r>
              <a:rPr lang="fr-FR" sz="3200" dirty="0">
                <a:latin typeface="Century" panose="02040604050505020304" pitchFamily="18" charset="0"/>
              </a:rPr>
              <a:t>-</a:t>
            </a:r>
            <a:r>
              <a:rPr lang="fr-FR" sz="3200" dirty="0" smtClean="0">
                <a:latin typeface="Century" panose="02040604050505020304" pitchFamily="18" charset="0"/>
              </a:rPr>
              <a:t>If </a:t>
            </a:r>
            <a:r>
              <a:rPr lang="fr-FR" sz="3200" dirty="0" err="1">
                <a:latin typeface="Century" panose="02040604050505020304" pitchFamily="18" charset="0"/>
              </a:rPr>
              <a:t>it</a:t>
            </a:r>
            <a:r>
              <a:rPr lang="fr-FR" sz="3200" dirty="0">
                <a:latin typeface="Century" panose="02040604050505020304" pitchFamily="18" charset="0"/>
              </a:rPr>
              <a:t> </a:t>
            </a:r>
            <a:r>
              <a:rPr lang="fr-FR" sz="3200" dirty="0" err="1">
                <a:latin typeface="Century" panose="02040604050505020304" pitchFamily="18" charset="0"/>
              </a:rPr>
              <a:t>is</a:t>
            </a:r>
            <a:r>
              <a:rPr lang="fr-FR" sz="3200" dirty="0">
                <a:latin typeface="Century" panose="02040604050505020304" pitchFamily="18" charset="0"/>
              </a:rPr>
              <a:t> impossible to </a:t>
            </a:r>
            <a:r>
              <a:rPr lang="fr-FR" sz="3200" dirty="0" err="1">
                <a:latin typeface="Century" panose="02040604050505020304" pitchFamily="18" charset="0"/>
              </a:rPr>
              <a:t>identify</a:t>
            </a:r>
            <a:r>
              <a:rPr lang="fr-FR" sz="3200" dirty="0">
                <a:latin typeface="Century" panose="02040604050505020304" pitchFamily="18" charset="0"/>
              </a:rPr>
              <a:t> the </a:t>
            </a:r>
            <a:r>
              <a:rPr lang="fr-FR" sz="3200" dirty="0" err="1">
                <a:latin typeface="Century" panose="02040604050505020304" pitchFamily="18" charset="0"/>
              </a:rPr>
              <a:t>publisher</a:t>
            </a:r>
            <a:r>
              <a:rPr lang="fr-FR" sz="3200" dirty="0">
                <a:latin typeface="Century" panose="02040604050505020304" pitchFamily="18" charset="0"/>
              </a:rPr>
              <a:t>, replace </a:t>
            </a:r>
            <a:r>
              <a:rPr lang="fr-FR" sz="3200" dirty="0" err="1">
                <a:latin typeface="Century" panose="02040604050505020304" pitchFamily="18" charset="0"/>
              </a:rPr>
              <a:t>it</a:t>
            </a:r>
            <a:r>
              <a:rPr lang="fr-FR" sz="3200" dirty="0">
                <a:latin typeface="Century" panose="02040604050505020304" pitchFamily="18" charset="0"/>
              </a:rPr>
              <a:t> </a:t>
            </a:r>
            <a:r>
              <a:rPr lang="fr-FR" sz="3200" dirty="0" err="1">
                <a:latin typeface="Century" panose="02040604050505020304" pitchFamily="18" charset="0"/>
              </a:rPr>
              <a:t>with</a:t>
            </a:r>
            <a:r>
              <a:rPr lang="fr-FR" sz="3200" dirty="0">
                <a:latin typeface="Century" panose="02040604050505020304" pitchFamily="18" charset="0"/>
              </a:rPr>
              <a:t> </a:t>
            </a:r>
            <a:r>
              <a:rPr lang="fr-FR" sz="3200" dirty="0" smtClean="0">
                <a:latin typeface="Century" panose="02040604050505020304" pitchFamily="18" charset="0"/>
              </a:rPr>
              <a:t>“</a:t>
            </a:r>
            <a:r>
              <a:rPr lang="fr-FR" sz="3200" dirty="0" err="1">
                <a:latin typeface="Century" panose="02040604050505020304" pitchFamily="18" charset="0"/>
              </a:rPr>
              <a:t>s.n</a:t>
            </a:r>
            <a:r>
              <a:rPr lang="fr-FR" sz="3200" dirty="0" smtClean="0">
                <a:latin typeface="Century" panose="02040604050505020304" pitchFamily="18" charset="0"/>
              </a:rPr>
              <a:t>.” (sine nomine= </a:t>
            </a:r>
            <a:r>
              <a:rPr lang="fr-FR" sz="3200" dirty="0">
                <a:latin typeface="Century" panose="02040604050505020304" pitchFamily="18" charset="0"/>
              </a:rPr>
              <a:t>“</a:t>
            </a:r>
            <a:r>
              <a:rPr lang="fr-FR" sz="3200" dirty="0" err="1">
                <a:latin typeface="Century" panose="02040604050505020304" pitchFamily="18" charset="0"/>
              </a:rPr>
              <a:t>without</a:t>
            </a:r>
            <a:r>
              <a:rPr lang="fr-FR" sz="3200" dirty="0">
                <a:latin typeface="Century" panose="02040604050505020304" pitchFamily="18" charset="0"/>
              </a:rPr>
              <a:t> </a:t>
            </a:r>
            <a:r>
              <a:rPr lang="fr-FR" sz="3200" dirty="0" err="1">
                <a:latin typeface="Century" panose="02040604050505020304" pitchFamily="18" charset="0"/>
              </a:rPr>
              <a:t>name</a:t>
            </a:r>
            <a:r>
              <a:rPr lang="fr-FR" sz="3200" dirty="0">
                <a:latin typeface="Century" panose="02040604050505020304" pitchFamily="18" charset="0"/>
              </a:rPr>
              <a:t>”).</a:t>
            </a:r>
          </a:p>
          <a:p>
            <a:pPr>
              <a:lnSpc>
                <a:spcPct val="150000"/>
              </a:lnSpc>
            </a:pPr>
            <a:endParaRPr lang="fr-FR" sz="3200" dirty="0">
              <a:latin typeface="Century" panose="02040604050505020304" pitchFamily="18" charset="0"/>
            </a:endParaRPr>
          </a:p>
        </p:txBody>
      </p:sp>
    </p:spTree>
    <p:extLst>
      <p:ext uri="{BB962C8B-B14F-4D97-AF65-F5344CB8AC3E}">
        <p14:creationId xmlns:p14="http://schemas.microsoft.com/office/powerpoint/2010/main" val="221967456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A37454DC-347B-4F69-A82E-4C2FC3B150EE}" type="slidenum">
              <a:rPr lang="fr-FR" smtClean="0"/>
              <a:t>64</a:t>
            </a:fld>
            <a:endParaRPr lang="fr-FR"/>
          </a:p>
        </p:txBody>
      </p:sp>
      <p:sp>
        <p:nvSpPr>
          <p:cNvPr id="3" name="Rectangle 2"/>
          <p:cNvSpPr/>
          <p:nvPr/>
        </p:nvSpPr>
        <p:spPr>
          <a:xfrm>
            <a:off x="174812" y="760911"/>
            <a:ext cx="11752729" cy="4062651"/>
          </a:xfrm>
          <a:prstGeom prst="rect">
            <a:avLst/>
          </a:prstGeom>
        </p:spPr>
        <p:txBody>
          <a:bodyPr wrap="square">
            <a:spAutoFit/>
          </a:bodyPr>
          <a:lstStyle/>
          <a:p>
            <a:endParaRPr lang="fr-FR" dirty="0"/>
          </a:p>
          <a:p>
            <a:pPr algn="just">
              <a:lnSpc>
                <a:spcPct val="150000"/>
              </a:lnSpc>
            </a:pPr>
            <a:r>
              <a:rPr lang="fr-FR" sz="3200" dirty="0">
                <a:latin typeface="Century" panose="02040604050505020304" pitchFamily="18" charset="0"/>
              </a:rPr>
              <a:t>A </a:t>
            </a:r>
            <a:r>
              <a:rPr lang="fr-FR" sz="3200" dirty="0" smtClean="0">
                <a:latin typeface="Century" panose="02040604050505020304" pitchFamily="18" charset="0"/>
              </a:rPr>
              <a:t>“</a:t>
            </a:r>
            <a:r>
              <a:rPr lang="fr-FR" sz="3200" dirty="0">
                <a:latin typeface="Century" panose="02040604050505020304" pitchFamily="18" charset="0"/>
              </a:rPr>
              <a:t>p</a:t>
            </a:r>
            <a:r>
              <a:rPr lang="fr-FR" sz="3200" dirty="0" smtClean="0">
                <a:latin typeface="Century" panose="02040604050505020304" pitchFamily="18" charset="0"/>
              </a:rPr>
              <a:t>.” </a:t>
            </a:r>
            <a:r>
              <a:rPr lang="fr-FR" sz="3200" dirty="0" err="1">
                <a:latin typeface="Century" panose="02040604050505020304" pitchFamily="18" charset="0"/>
              </a:rPr>
              <a:t>follows</a:t>
            </a:r>
            <a:r>
              <a:rPr lang="fr-FR" sz="3200" dirty="0">
                <a:latin typeface="Century" panose="02040604050505020304" pitchFamily="18" charset="0"/>
              </a:rPr>
              <a:t> a single page </a:t>
            </a:r>
            <a:r>
              <a:rPr lang="fr-FR" sz="3200" dirty="0" err="1">
                <a:latin typeface="Century" panose="02040604050505020304" pitchFamily="18" charset="0"/>
              </a:rPr>
              <a:t>number</a:t>
            </a:r>
            <a:r>
              <a:rPr lang="fr-FR" sz="3200" dirty="0">
                <a:latin typeface="Century" panose="02040604050505020304" pitchFamily="18" charset="0"/>
              </a:rPr>
              <a:t>, and </a:t>
            </a:r>
            <a:r>
              <a:rPr lang="fr-FR" sz="3200" dirty="0" smtClean="0">
                <a:latin typeface="Century" panose="02040604050505020304" pitchFamily="18" charset="0"/>
              </a:rPr>
              <a:t>“</a:t>
            </a:r>
            <a:r>
              <a:rPr lang="fr-FR" sz="3200" dirty="0">
                <a:latin typeface="Century" panose="02040604050505020304" pitchFamily="18" charset="0"/>
              </a:rPr>
              <a:t>pp</a:t>
            </a:r>
            <a:r>
              <a:rPr lang="fr-FR" sz="3200" dirty="0" smtClean="0">
                <a:latin typeface="Century" panose="02040604050505020304" pitchFamily="18" charset="0"/>
              </a:rPr>
              <a:t>.”</a:t>
            </a:r>
            <a:r>
              <a:rPr lang="fr-FR" sz="3200" dirty="0" err="1" smtClean="0">
                <a:latin typeface="Century" panose="02040604050505020304" pitchFamily="18" charset="0"/>
              </a:rPr>
              <a:t>precedes</a:t>
            </a:r>
            <a:r>
              <a:rPr lang="fr-FR" sz="3200" dirty="0" smtClean="0">
                <a:latin typeface="Century" panose="02040604050505020304" pitchFamily="18" charset="0"/>
              </a:rPr>
              <a:t> </a:t>
            </a:r>
            <a:r>
              <a:rPr lang="fr-FR" sz="3200" dirty="0">
                <a:latin typeface="Century" panose="02040604050505020304" pitchFamily="18" charset="0"/>
              </a:rPr>
              <a:t>a range of </a:t>
            </a:r>
            <a:r>
              <a:rPr lang="fr-FR" sz="3200" dirty="0" smtClean="0">
                <a:latin typeface="Century" panose="02040604050505020304" pitchFamily="18" charset="0"/>
              </a:rPr>
              <a:t>pages. </a:t>
            </a:r>
            <a:r>
              <a:rPr lang="fr-FR" sz="3200" dirty="0" err="1" smtClean="0">
                <a:latin typeface="Century" panose="02040604050505020304" pitchFamily="18" charset="0"/>
              </a:rPr>
              <a:t>Usually</a:t>
            </a:r>
            <a:r>
              <a:rPr lang="fr-FR" sz="3200" dirty="0">
                <a:latin typeface="Century" panose="02040604050505020304" pitchFamily="18" charset="0"/>
              </a:rPr>
              <a:t>, pagination </a:t>
            </a:r>
            <a:r>
              <a:rPr lang="fr-FR" sz="3200" dirty="0" err="1">
                <a:latin typeface="Century" panose="02040604050505020304" pitchFamily="18" charset="0"/>
              </a:rPr>
              <a:t>is</a:t>
            </a:r>
            <a:r>
              <a:rPr lang="fr-FR" sz="3200" dirty="0">
                <a:latin typeface="Century" panose="02040604050505020304" pitchFamily="18" charset="0"/>
              </a:rPr>
              <a:t> </a:t>
            </a:r>
            <a:r>
              <a:rPr lang="fr-FR" sz="3200" dirty="0" err="1">
                <a:latin typeface="Century" panose="02040604050505020304" pitchFamily="18" charset="0"/>
              </a:rPr>
              <a:t>preceded</a:t>
            </a:r>
            <a:r>
              <a:rPr lang="fr-FR" sz="3200" dirty="0">
                <a:latin typeface="Century" panose="02040604050505020304" pitchFamily="18" charset="0"/>
              </a:rPr>
              <a:t> by a </a:t>
            </a:r>
            <a:r>
              <a:rPr lang="fr-FR" sz="3200" dirty="0" err="1" smtClean="0">
                <a:latin typeface="Century" panose="02040604050505020304" pitchFamily="18" charset="0"/>
              </a:rPr>
              <a:t>period</a:t>
            </a:r>
            <a:r>
              <a:rPr lang="fr-FR" sz="3200" dirty="0" smtClean="0">
                <a:latin typeface="Century" panose="02040604050505020304" pitchFamily="18" charset="0"/>
              </a:rPr>
              <a:t> (.)for </a:t>
            </a:r>
            <a:r>
              <a:rPr lang="fr-FR" sz="3200" dirty="0" err="1">
                <a:latin typeface="Century" panose="02040604050505020304" pitchFamily="18" charset="0"/>
              </a:rPr>
              <a:t>entire</a:t>
            </a:r>
            <a:r>
              <a:rPr lang="fr-FR" sz="3200" dirty="0">
                <a:latin typeface="Century" panose="02040604050505020304" pitchFamily="18" charset="0"/>
              </a:rPr>
              <a:t> books or a </a:t>
            </a:r>
            <a:r>
              <a:rPr lang="fr-FR" sz="3200" dirty="0" smtClean="0">
                <a:latin typeface="Century" panose="02040604050505020304" pitchFamily="18" charset="0"/>
              </a:rPr>
              <a:t>comma (,)for </a:t>
            </a:r>
            <a:r>
              <a:rPr lang="fr-FR" sz="3200" dirty="0">
                <a:latin typeface="Century" panose="02040604050505020304" pitchFamily="18" charset="0"/>
              </a:rPr>
              <a:t>articles or book </a:t>
            </a:r>
            <a:r>
              <a:rPr lang="fr-FR" sz="3200" dirty="0" err="1">
                <a:latin typeface="Century" panose="02040604050505020304" pitchFamily="18" charset="0"/>
              </a:rPr>
              <a:t>chapters</a:t>
            </a:r>
            <a:r>
              <a:rPr lang="fr-FR" sz="3200" dirty="0">
                <a:latin typeface="Century" panose="02040604050505020304" pitchFamily="18" charset="0"/>
              </a:rPr>
              <a:t>.</a:t>
            </a:r>
          </a:p>
          <a:p>
            <a:endParaRPr lang="fr-FR" sz="3200" dirty="0">
              <a:latin typeface="Century" panose="02040604050505020304" pitchFamily="18" charset="0"/>
            </a:endParaRPr>
          </a:p>
          <a:p>
            <a:r>
              <a:rPr lang="fr-FR" sz="3200" dirty="0" smtClean="0">
                <a:solidFill>
                  <a:srgbClr val="FF0000"/>
                </a:solidFill>
                <a:latin typeface="Century" panose="02040604050505020304" pitchFamily="18" charset="0"/>
              </a:rPr>
              <a:t>Examples</a:t>
            </a:r>
            <a:r>
              <a:rPr lang="fr-FR" sz="3200" dirty="0" smtClean="0">
                <a:latin typeface="Century" panose="02040604050505020304" pitchFamily="18" charset="0"/>
              </a:rPr>
              <a:t>:</a:t>
            </a:r>
            <a:endParaRPr lang="fr-FR" sz="3200" dirty="0">
              <a:latin typeface="Century" panose="02040604050505020304" pitchFamily="18" charset="0"/>
            </a:endParaRPr>
          </a:p>
          <a:p>
            <a:r>
              <a:rPr lang="fr-FR" sz="3200" dirty="0" smtClean="0">
                <a:latin typeface="Century" panose="02040604050505020304" pitchFamily="18" charset="0"/>
              </a:rPr>
              <a:t>150 </a:t>
            </a:r>
            <a:r>
              <a:rPr lang="fr-FR" sz="3200" dirty="0">
                <a:latin typeface="Century" panose="02040604050505020304" pitchFamily="18" charset="0"/>
              </a:rPr>
              <a:t>p</a:t>
            </a:r>
            <a:r>
              <a:rPr lang="fr-FR" sz="3200" dirty="0" smtClean="0">
                <a:latin typeface="Century" panose="02040604050505020304" pitchFamily="18" charset="0"/>
              </a:rPr>
              <a:t>. </a:t>
            </a:r>
            <a:r>
              <a:rPr lang="fr-FR" sz="3200" dirty="0">
                <a:latin typeface="Century" panose="02040604050505020304" pitchFamily="18" charset="0"/>
              </a:rPr>
              <a:t> or </a:t>
            </a:r>
            <a:r>
              <a:rPr lang="fr-FR" sz="3200" dirty="0" smtClean="0">
                <a:latin typeface="Century" panose="02040604050505020304" pitchFamily="18" charset="0"/>
              </a:rPr>
              <a:t>pp</a:t>
            </a:r>
            <a:r>
              <a:rPr lang="fr-FR" sz="3200" dirty="0">
                <a:latin typeface="Century" panose="02040604050505020304" pitchFamily="18" charset="0"/>
              </a:rPr>
              <a:t>. </a:t>
            </a:r>
            <a:r>
              <a:rPr lang="fr-FR" sz="3200" dirty="0" smtClean="0">
                <a:latin typeface="Century" panose="02040604050505020304" pitchFamily="18" charset="0"/>
              </a:rPr>
              <a:t>15–20</a:t>
            </a:r>
            <a:endParaRPr lang="fr-FR" sz="3200" dirty="0">
              <a:latin typeface="Century" panose="02040604050505020304" pitchFamily="18" charset="0"/>
            </a:endParaRPr>
          </a:p>
        </p:txBody>
      </p:sp>
      <p:sp>
        <p:nvSpPr>
          <p:cNvPr id="4" name="Rectangle 3"/>
          <p:cNvSpPr/>
          <p:nvPr/>
        </p:nvSpPr>
        <p:spPr>
          <a:xfrm>
            <a:off x="67235" y="107577"/>
            <a:ext cx="2728632" cy="584775"/>
          </a:xfrm>
          <a:prstGeom prst="rect">
            <a:avLst/>
          </a:prstGeom>
        </p:spPr>
        <p:txBody>
          <a:bodyPr wrap="none">
            <a:spAutoFit/>
          </a:bodyPr>
          <a:lstStyle/>
          <a:p>
            <a:pPr marL="457200" indent="-457200">
              <a:buFont typeface="Wingdings" panose="05000000000000000000" pitchFamily="2" charset="2"/>
              <a:buChar char="Ø"/>
            </a:pPr>
            <a:r>
              <a:rPr lang="fr-FR" sz="3200" b="1" dirty="0">
                <a:solidFill>
                  <a:srgbClr val="00B0F0"/>
                </a:solidFill>
                <a:latin typeface="Century" panose="02040604050505020304" pitchFamily="18" charset="0"/>
              </a:rPr>
              <a:t>Pagination</a:t>
            </a:r>
            <a:endParaRPr lang="fr-FR" sz="3200" b="1" dirty="0">
              <a:solidFill>
                <a:srgbClr val="00B0F0"/>
              </a:solidFill>
              <a:latin typeface="Century" panose="02040604050505020304" pitchFamily="18" charset="0"/>
            </a:endParaRPr>
          </a:p>
        </p:txBody>
      </p:sp>
    </p:spTree>
    <p:extLst>
      <p:ext uri="{BB962C8B-B14F-4D97-AF65-F5344CB8AC3E}">
        <p14:creationId xmlns:p14="http://schemas.microsoft.com/office/powerpoint/2010/main" val="132911780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A37454DC-347B-4F69-A82E-4C2FC3B150EE}" type="slidenum">
              <a:rPr lang="fr-FR" smtClean="0"/>
              <a:t>65</a:t>
            </a:fld>
            <a:endParaRPr lang="fr-FR"/>
          </a:p>
        </p:txBody>
      </p:sp>
      <p:sp>
        <p:nvSpPr>
          <p:cNvPr id="3" name="Rectangle 2"/>
          <p:cNvSpPr/>
          <p:nvPr/>
        </p:nvSpPr>
        <p:spPr>
          <a:xfrm>
            <a:off x="13447" y="-63640"/>
            <a:ext cx="3536546" cy="584775"/>
          </a:xfrm>
          <a:prstGeom prst="rect">
            <a:avLst/>
          </a:prstGeom>
        </p:spPr>
        <p:txBody>
          <a:bodyPr wrap="none">
            <a:spAutoFit/>
          </a:bodyPr>
          <a:lstStyle/>
          <a:p>
            <a:pPr marL="285750" indent="-285750">
              <a:buFont typeface="Wingdings" panose="05000000000000000000" pitchFamily="2" charset="2"/>
              <a:buChar char="Ø"/>
            </a:pPr>
            <a:r>
              <a:rPr lang="fr-FR" sz="3200" b="1" dirty="0" smtClean="0">
                <a:solidFill>
                  <a:srgbClr val="00B0F0"/>
                </a:solidFill>
                <a:latin typeface="Century" panose="02040604050505020304" pitchFamily="18" charset="0"/>
              </a:rPr>
              <a:t>Notes </a:t>
            </a:r>
            <a:r>
              <a:rPr lang="fr-FR" sz="3200" b="1" dirty="0">
                <a:solidFill>
                  <a:srgbClr val="00B0F0"/>
                </a:solidFill>
                <a:latin typeface="Century" panose="02040604050505020304" pitchFamily="18" charset="0"/>
              </a:rPr>
              <a:t>(</a:t>
            </a:r>
            <a:r>
              <a:rPr lang="fr-FR" sz="3200" b="1" dirty="0" err="1">
                <a:solidFill>
                  <a:srgbClr val="00B0F0"/>
                </a:solidFill>
                <a:latin typeface="Century" panose="02040604050505020304" pitchFamily="18" charset="0"/>
              </a:rPr>
              <a:t>optional</a:t>
            </a:r>
            <a:r>
              <a:rPr lang="fr-FR" sz="3200" b="1" dirty="0" smtClean="0">
                <a:solidFill>
                  <a:srgbClr val="00B0F0"/>
                </a:solidFill>
                <a:latin typeface="Century" panose="02040604050505020304" pitchFamily="18" charset="0"/>
              </a:rPr>
              <a:t>)</a:t>
            </a:r>
            <a:endParaRPr lang="fr-FR" sz="3200" b="1" dirty="0">
              <a:solidFill>
                <a:srgbClr val="00B0F0"/>
              </a:solidFill>
              <a:latin typeface="Century" panose="02040604050505020304" pitchFamily="18" charset="0"/>
            </a:endParaRPr>
          </a:p>
        </p:txBody>
      </p:sp>
      <p:sp>
        <p:nvSpPr>
          <p:cNvPr id="4" name="Rectangle 3"/>
          <p:cNvSpPr/>
          <p:nvPr/>
        </p:nvSpPr>
        <p:spPr>
          <a:xfrm>
            <a:off x="53788" y="439342"/>
            <a:ext cx="12062012" cy="4524315"/>
          </a:xfrm>
          <a:prstGeom prst="rect">
            <a:avLst/>
          </a:prstGeom>
        </p:spPr>
        <p:txBody>
          <a:bodyPr wrap="square">
            <a:spAutoFit/>
          </a:bodyPr>
          <a:lstStyle/>
          <a:p>
            <a:pPr algn="just">
              <a:lnSpc>
                <a:spcPct val="150000"/>
              </a:lnSpc>
            </a:pPr>
            <a:r>
              <a:rPr lang="fr-FR" sz="3200" dirty="0" smtClean="0">
                <a:latin typeface="Century" panose="02040604050505020304" pitchFamily="18" charset="0"/>
              </a:rPr>
              <a:t>-This </a:t>
            </a:r>
            <a:r>
              <a:rPr lang="fr-FR" sz="3200" dirty="0">
                <a:latin typeface="Century" panose="02040604050505020304" pitchFamily="18" charset="0"/>
              </a:rPr>
              <a:t>section </a:t>
            </a:r>
            <a:r>
              <a:rPr lang="fr-FR" sz="3200" dirty="0" err="1">
                <a:latin typeface="Century" panose="02040604050505020304" pitchFamily="18" charset="0"/>
              </a:rPr>
              <a:t>allows</a:t>
            </a:r>
            <a:r>
              <a:rPr lang="fr-FR" sz="3200" dirty="0">
                <a:latin typeface="Century" panose="02040604050505020304" pitchFamily="18" charset="0"/>
              </a:rPr>
              <a:t> </a:t>
            </a:r>
            <a:r>
              <a:rPr lang="fr-FR" sz="3200" dirty="0" err="1">
                <a:latin typeface="Century" panose="02040604050505020304" pitchFamily="18" charset="0"/>
              </a:rPr>
              <a:t>you</a:t>
            </a:r>
            <a:r>
              <a:rPr lang="fr-FR" sz="3200" dirty="0">
                <a:latin typeface="Century" panose="02040604050505020304" pitchFamily="18" charset="0"/>
              </a:rPr>
              <a:t> to </a:t>
            </a:r>
            <a:r>
              <a:rPr lang="fr-FR" sz="3200" dirty="0" err="1">
                <a:latin typeface="Century" panose="02040604050505020304" pitchFamily="18" charset="0"/>
              </a:rPr>
              <a:t>provide</a:t>
            </a:r>
            <a:r>
              <a:rPr lang="fr-FR" sz="3200" dirty="0">
                <a:latin typeface="Century" panose="02040604050505020304" pitchFamily="18" charset="0"/>
              </a:rPr>
              <a:t> </a:t>
            </a:r>
            <a:r>
              <a:rPr lang="fr-FR" sz="3200" dirty="0" err="1">
                <a:latin typeface="Century" panose="02040604050505020304" pitchFamily="18" charset="0"/>
              </a:rPr>
              <a:t>additional</a:t>
            </a:r>
            <a:r>
              <a:rPr lang="fr-FR" sz="3200" dirty="0">
                <a:latin typeface="Century" panose="02040604050505020304" pitchFamily="18" charset="0"/>
              </a:rPr>
              <a:t> information</a:t>
            </a:r>
            <a:r>
              <a:rPr lang="fr-FR" sz="3200" dirty="0" smtClean="0">
                <a:latin typeface="Century" panose="02040604050505020304" pitchFamily="18" charset="0"/>
              </a:rPr>
              <a:t>:</a:t>
            </a:r>
            <a:endParaRPr lang="fr-FR" sz="3200" dirty="0">
              <a:latin typeface="Century" panose="02040604050505020304" pitchFamily="18" charset="0"/>
            </a:endParaRPr>
          </a:p>
          <a:p>
            <a:pPr algn="just">
              <a:lnSpc>
                <a:spcPct val="150000"/>
              </a:lnSpc>
            </a:pPr>
            <a:r>
              <a:rPr lang="fr-FR" sz="3200" dirty="0">
                <a:latin typeface="Century" panose="02040604050505020304" pitchFamily="18" charset="0"/>
              </a:rPr>
              <a:t>-</a:t>
            </a:r>
            <a:r>
              <a:rPr lang="fr-FR" sz="3200" dirty="0" smtClean="0">
                <a:latin typeface="Century" panose="02040604050505020304" pitchFamily="18" charset="0"/>
              </a:rPr>
              <a:t>“</a:t>
            </a:r>
            <a:r>
              <a:rPr lang="fr-FR" sz="3200" dirty="0">
                <a:latin typeface="Century" panose="02040604050505020304" pitchFamily="18" charset="0"/>
              </a:rPr>
              <a:t>to </a:t>
            </a:r>
            <a:r>
              <a:rPr lang="fr-FR" sz="3200" dirty="0" err="1">
                <a:latin typeface="Century" panose="02040604050505020304" pitchFamily="18" charset="0"/>
              </a:rPr>
              <a:t>be</a:t>
            </a:r>
            <a:r>
              <a:rPr lang="fr-FR" sz="3200" dirty="0">
                <a:latin typeface="Century" panose="02040604050505020304" pitchFamily="18" charset="0"/>
              </a:rPr>
              <a:t> </a:t>
            </a:r>
            <a:r>
              <a:rPr lang="fr-FR" sz="3200" dirty="0" err="1">
                <a:latin typeface="Century" panose="02040604050505020304" pitchFamily="18" charset="0"/>
              </a:rPr>
              <a:t>published</a:t>
            </a:r>
            <a:r>
              <a:rPr lang="fr-FR" sz="3200" dirty="0">
                <a:latin typeface="Century" panose="02040604050505020304" pitchFamily="18" charset="0"/>
              </a:rPr>
              <a:t>,”</a:t>
            </a:r>
          </a:p>
          <a:p>
            <a:pPr algn="just">
              <a:lnSpc>
                <a:spcPct val="150000"/>
              </a:lnSpc>
            </a:pPr>
            <a:r>
              <a:rPr lang="fr-FR" sz="3200" dirty="0">
                <a:latin typeface="Century" panose="02040604050505020304" pitchFamily="18" charset="0"/>
              </a:rPr>
              <a:t>-</a:t>
            </a:r>
            <a:r>
              <a:rPr lang="fr-FR" sz="3200" dirty="0" smtClean="0">
                <a:latin typeface="Century" panose="02040604050505020304" pitchFamily="18" charset="0"/>
              </a:rPr>
              <a:t>the </a:t>
            </a:r>
            <a:r>
              <a:rPr lang="fr-FR" sz="3200" dirty="0" err="1">
                <a:latin typeface="Century" panose="02040604050505020304" pitchFamily="18" charset="0"/>
              </a:rPr>
              <a:t>language</a:t>
            </a:r>
            <a:r>
              <a:rPr lang="fr-FR" sz="3200" dirty="0">
                <a:latin typeface="Century" panose="02040604050505020304" pitchFamily="18" charset="0"/>
              </a:rPr>
              <a:t> of the document,</a:t>
            </a:r>
          </a:p>
          <a:p>
            <a:pPr algn="just">
              <a:lnSpc>
                <a:spcPct val="150000"/>
              </a:lnSpc>
            </a:pPr>
            <a:r>
              <a:rPr lang="fr-FR" sz="3200" dirty="0" smtClean="0">
                <a:latin typeface="Century" panose="02040604050505020304" pitchFamily="18" charset="0"/>
              </a:rPr>
              <a:t>-ISBN </a:t>
            </a:r>
            <a:r>
              <a:rPr lang="fr-FR" sz="3200" dirty="0">
                <a:latin typeface="Century" panose="02040604050505020304" pitchFamily="18" charset="0"/>
              </a:rPr>
              <a:t>(International Standard Book </a:t>
            </a:r>
            <a:r>
              <a:rPr lang="fr-FR" sz="3200" dirty="0" err="1">
                <a:latin typeface="Century" panose="02040604050505020304" pitchFamily="18" charset="0"/>
              </a:rPr>
              <a:t>Number</a:t>
            </a:r>
            <a:r>
              <a:rPr lang="fr-FR" sz="3200" dirty="0">
                <a:latin typeface="Century" panose="02040604050505020304" pitchFamily="18" charset="0"/>
              </a:rPr>
              <a:t>) or ISSN (International Standard Serial </a:t>
            </a:r>
            <a:r>
              <a:rPr lang="fr-FR" sz="3200" dirty="0" err="1">
                <a:latin typeface="Century" panose="02040604050505020304" pitchFamily="18" charset="0"/>
              </a:rPr>
              <a:t>Number</a:t>
            </a:r>
            <a:r>
              <a:rPr lang="fr-FR" sz="3200" dirty="0">
                <a:latin typeface="Century" panose="02040604050505020304" pitchFamily="18" charset="0"/>
              </a:rPr>
              <a:t>) </a:t>
            </a:r>
            <a:r>
              <a:rPr lang="fr-FR" sz="3200" dirty="0" err="1">
                <a:latin typeface="Century" panose="02040604050505020304" pitchFamily="18" charset="0"/>
              </a:rPr>
              <a:t>followed</a:t>
            </a:r>
            <a:r>
              <a:rPr lang="fr-FR" sz="3200" dirty="0">
                <a:latin typeface="Century" panose="02040604050505020304" pitchFamily="18" charset="0"/>
              </a:rPr>
              <a:t> by the </a:t>
            </a:r>
            <a:r>
              <a:rPr lang="fr-FR" sz="3200" dirty="0" err="1">
                <a:latin typeface="Century" panose="02040604050505020304" pitchFamily="18" charset="0"/>
              </a:rPr>
              <a:t>standardized</a:t>
            </a:r>
            <a:r>
              <a:rPr lang="fr-FR" sz="3200" dirty="0">
                <a:latin typeface="Century" panose="02040604050505020304" pitchFamily="18" charset="0"/>
              </a:rPr>
              <a:t> international </a:t>
            </a:r>
            <a:r>
              <a:rPr lang="fr-FR" sz="3200" dirty="0" err="1">
                <a:latin typeface="Century" panose="02040604050505020304" pitchFamily="18" charset="0"/>
              </a:rPr>
              <a:t>number</a:t>
            </a:r>
            <a:r>
              <a:rPr lang="fr-FR" sz="3200" dirty="0" smtClean="0">
                <a:latin typeface="Century" panose="02040604050505020304" pitchFamily="18" charset="0"/>
              </a:rPr>
              <a:t>,</a:t>
            </a:r>
            <a:endParaRPr lang="fr-FR" sz="3200" dirty="0">
              <a:latin typeface="Century" panose="02040604050505020304" pitchFamily="18" charset="0"/>
            </a:endParaRPr>
          </a:p>
        </p:txBody>
      </p:sp>
      <p:sp>
        <p:nvSpPr>
          <p:cNvPr id="5" name="Rectangle 4"/>
          <p:cNvSpPr/>
          <p:nvPr/>
        </p:nvSpPr>
        <p:spPr>
          <a:xfrm>
            <a:off x="147918" y="4958861"/>
            <a:ext cx="11967882" cy="1569660"/>
          </a:xfrm>
          <a:prstGeom prst="rect">
            <a:avLst/>
          </a:prstGeom>
        </p:spPr>
        <p:txBody>
          <a:bodyPr wrap="square">
            <a:spAutoFit/>
          </a:bodyPr>
          <a:lstStyle/>
          <a:p>
            <a:pPr algn="just">
              <a:lnSpc>
                <a:spcPct val="150000"/>
              </a:lnSpc>
            </a:pPr>
            <a:r>
              <a:rPr lang="fr-FR" sz="3200" dirty="0">
                <a:latin typeface="Century" panose="02040604050505020304" pitchFamily="18" charset="0"/>
              </a:rPr>
              <a:t>-</a:t>
            </a:r>
            <a:r>
              <a:rPr lang="fr-FR" sz="3200" dirty="0" smtClean="0">
                <a:latin typeface="Century" panose="02040604050505020304" pitchFamily="18" charset="0"/>
              </a:rPr>
              <a:t>the </a:t>
            </a:r>
            <a:r>
              <a:rPr lang="fr-FR" sz="3200" dirty="0">
                <a:latin typeface="Century" panose="02040604050505020304" pitchFamily="18" charset="0"/>
              </a:rPr>
              <a:t>internet </a:t>
            </a:r>
            <a:r>
              <a:rPr lang="fr-FR" sz="3200" dirty="0" err="1">
                <a:latin typeface="Century" panose="02040604050505020304" pitchFamily="18" charset="0"/>
              </a:rPr>
              <a:t>address</a:t>
            </a:r>
            <a:r>
              <a:rPr lang="fr-FR" sz="3200" dirty="0">
                <a:latin typeface="Century" panose="02040604050505020304" pitchFamily="18" charset="0"/>
              </a:rPr>
              <a:t> of the document (</a:t>
            </a:r>
            <a:r>
              <a:rPr lang="fr-FR" sz="3200" dirty="0" err="1">
                <a:latin typeface="Century" panose="02040604050505020304" pitchFamily="18" charset="0"/>
              </a:rPr>
              <a:t>e.g</a:t>
            </a:r>
            <a:r>
              <a:rPr lang="fr-FR" sz="3200" dirty="0">
                <a:latin typeface="Century" panose="02040604050505020304" pitchFamily="18" charset="0"/>
              </a:rPr>
              <a:t>., “http://”),</a:t>
            </a:r>
          </a:p>
          <a:p>
            <a:pPr algn="just">
              <a:lnSpc>
                <a:spcPct val="150000"/>
              </a:lnSpc>
            </a:pPr>
            <a:r>
              <a:rPr lang="fr-FR" sz="3200" dirty="0">
                <a:latin typeface="Century" panose="02040604050505020304" pitchFamily="18" charset="0"/>
              </a:rPr>
              <a:t>-</a:t>
            </a:r>
            <a:r>
              <a:rPr lang="fr-FR" sz="3200" dirty="0" smtClean="0">
                <a:latin typeface="Century" panose="02040604050505020304" pitchFamily="18" charset="0"/>
              </a:rPr>
              <a:t>the </a:t>
            </a:r>
            <a:r>
              <a:rPr lang="fr-FR" sz="3200" dirty="0" err="1">
                <a:latin typeface="Century" panose="02040604050505020304" pitchFamily="18" charset="0"/>
              </a:rPr>
              <a:t>document’s</a:t>
            </a:r>
            <a:r>
              <a:rPr lang="fr-FR" sz="3200" dirty="0">
                <a:latin typeface="Century" panose="02040604050505020304" pitchFamily="18" charset="0"/>
              </a:rPr>
              <a:t> location (Call </a:t>
            </a:r>
            <a:r>
              <a:rPr lang="fr-FR" sz="3200" dirty="0" err="1">
                <a:latin typeface="Century" panose="02040604050505020304" pitchFamily="18" charset="0"/>
              </a:rPr>
              <a:t>number</a:t>
            </a:r>
            <a:r>
              <a:rPr lang="fr-FR" sz="3200" dirty="0">
                <a:latin typeface="Century" panose="02040604050505020304" pitchFamily="18" charset="0"/>
              </a:rPr>
              <a:t>, Library, etc</a:t>
            </a:r>
            <a:r>
              <a:rPr lang="fr-FR" sz="3200" dirty="0" smtClean="0">
                <a:latin typeface="Century" panose="02040604050505020304" pitchFamily="18" charset="0"/>
              </a:rPr>
              <a:t>.),etc.</a:t>
            </a:r>
          </a:p>
        </p:txBody>
      </p:sp>
    </p:spTree>
    <p:extLst>
      <p:ext uri="{BB962C8B-B14F-4D97-AF65-F5344CB8AC3E}">
        <p14:creationId xmlns:p14="http://schemas.microsoft.com/office/powerpoint/2010/main" val="353049335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A37454DC-347B-4F69-A82E-4C2FC3B150EE}" type="slidenum">
              <a:rPr lang="fr-FR" smtClean="0"/>
              <a:t>66</a:t>
            </a:fld>
            <a:endParaRPr lang="fr-FR"/>
          </a:p>
        </p:txBody>
      </p:sp>
      <p:sp>
        <p:nvSpPr>
          <p:cNvPr id="4" name="Rectangle 3"/>
          <p:cNvSpPr/>
          <p:nvPr/>
        </p:nvSpPr>
        <p:spPr>
          <a:xfrm>
            <a:off x="62753" y="-94563"/>
            <a:ext cx="12062012" cy="1569660"/>
          </a:xfrm>
          <a:prstGeom prst="rect">
            <a:avLst/>
          </a:prstGeom>
        </p:spPr>
        <p:txBody>
          <a:bodyPr wrap="square">
            <a:spAutoFit/>
          </a:bodyPr>
          <a:lstStyle/>
          <a:p>
            <a:pPr algn="just">
              <a:lnSpc>
                <a:spcPct val="150000"/>
              </a:lnSpc>
            </a:pPr>
            <a:r>
              <a:rPr lang="fr-FR" sz="3200" b="1" dirty="0" smtClean="0">
                <a:solidFill>
                  <a:srgbClr val="00B0F0"/>
                </a:solidFill>
                <a:latin typeface="Century" panose="02040604050505020304" pitchFamily="18" charset="0"/>
              </a:rPr>
              <a:t>2- </a:t>
            </a:r>
            <a:r>
              <a:rPr lang="fr-FR" sz="3200" b="1" dirty="0" err="1">
                <a:solidFill>
                  <a:srgbClr val="00B0F0"/>
                </a:solidFill>
                <a:latin typeface="Century" panose="02040604050505020304" pitchFamily="18" charset="0"/>
              </a:rPr>
              <a:t>Writing</a:t>
            </a:r>
            <a:r>
              <a:rPr lang="fr-FR" sz="3200" b="1" dirty="0">
                <a:solidFill>
                  <a:srgbClr val="00B0F0"/>
                </a:solidFill>
                <a:latin typeface="Century" panose="02040604050505020304" pitchFamily="18" charset="0"/>
              </a:rPr>
              <a:t> </a:t>
            </a:r>
            <a:r>
              <a:rPr lang="fr-FR" sz="3200" b="1" dirty="0" err="1">
                <a:solidFill>
                  <a:srgbClr val="00B0F0"/>
                </a:solidFill>
                <a:latin typeface="Century" panose="02040604050505020304" pitchFamily="18" charset="0"/>
              </a:rPr>
              <a:t>Bibliographic</a:t>
            </a:r>
            <a:r>
              <a:rPr lang="fr-FR" sz="3200" b="1" dirty="0">
                <a:solidFill>
                  <a:srgbClr val="00B0F0"/>
                </a:solidFill>
                <a:latin typeface="Century" panose="02040604050505020304" pitchFamily="18" charset="0"/>
              </a:rPr>
              <a:t> </a:t>
            </a:r>
            <a:r>
              <a:rPr lang="fr-FR" sz="3200" b="1" dirty="0" err="1">
                <a:solidFill>
                  <a:srgbClr val="00B0F0"/>
                </a:solidFill>
                <a:latin typeface="Century" panose="02040604050505020304" pitchFamily="18" charset="0"/>
              </a:rPr>
              <a:t>References</a:t>
            </a:r>
            <a:r>
              <a:rPr lang="fr-FR" sz="3200" b="1" dirty="0">
                <a:solidFill>
                  <a:srgbClr val="00B0F0"/>
                </a:solidFill>
                <a:latin typeface="Century" panose="02040604050505020304" pitchFamily="18" charset="0"/>
              </a:rPr>
              <a:t>: According to the Type of </a:t>
            </a:r>
            <a:r>
              <a:rPr lang="fr-FR" sz="3200" b="1" dirty="0" smtClean="0">
                <a:solidFill>
                  <a:srgbClr val="00B0F0"/>
                </a:solidFill>
                <a:latin typeface="Century" panose="02040604050505020304" pitchFamily="18" charset="0"/>
              </a:rPr>
              <a:t>Document</a:t>
            </a:r>
            <a:r>
              <a:rPr lang="fr-FR" sz="3200" b="1" dirty="0">
                <a:solidFill>
                  <a:srgbClr val="00B0F0"/>
                </a:solidFill>
                <a:latin typeface="Century" panose="02040604050505020304" pitchFamily="18" charset="0"/>
              </a:rPr>
              <a:t>.</a:t>
            </a:r>
          </a:p>
        </p:txBody>
      </p:sp>
      <p:sp>
        <p:nvSpPr>
          <p:cNvPr id="5" name="Rectangle 4"/>
          <p:cNvSpPr/>
          <p:nvPr/>
        </p:nvSpPr>
        <p:spPr>
          <a:xfrm>
            <a:off x="129988" y="1488544"/>
            <a:ext cx="1787669" cy="584775"/>
          </a:xfrm>
          <a:prstGeom prst="rect">
            <a:avLst/>
          </a:prstGeom>
        </p:spPr>
        <p:txBody>
          <a:bodyPr wrap="none">
            <a:spAutoFit/>
          </a:bodyPr>
          <a:lstStyle/>
          <a:p>
            <a:pPr marL="457200" indent="-457200">
              <a:buFont typeface="Wingdings" panose="05000000000000000000" pitchFamily="2" charset="2"/>
              <a:buChar char="Ø"/>
            </a:pPr>
            <a:r>
              <a:rPr lang="fr-FR" sz="3200" b="1" dirty="0" smtClean="0">
                <a:solidFill>
                  <a:srgbClr val="FF0000"/>
                </a:solidFill>
                <a:latin typeface="Century" panose="02040604050505020304" pitchFamily="18" charset="0"/>
              </a:rPr>
              <a:t>Books</a:t>
            </a:r>
            <a:endParaRPr lang="fr-FR" sz="3200" b="1" dirty="0">
              <a:solidFill>
                <a:srgbClr val="FF0000"/>
              </a:solidFill>
              <a:latin typeface="Century" panose="02040604050505020304" pitchFamily="18" charset="0"/>
            </a:endParaRPr>
          </a:p>
        </p:txBody>
      </p:sp>
      <p:sp>
        <p:nvSpPr>
          <p:cNvPr id="6" name="Rectangle 5"/>
          <p:cNvSpPr/>
          <p:nvPr/>
        </p:nvSpPr>
        <p:spPr>
          <a:xfrm>
            <a:off x="194982" y="2154001"/>
            <a:ext cx="11797553" cy="2212080"/>
          </a:xfrm>
          <a:prstGeom prst="rect">
            <a:avLst/>
          </a:prstGeom>
        </p:spPr>
        <p:txBody>
          <a:bodyPr wrap="square">
            <a:spAutoFit/>
          </a:bodyPr>
          <a:lstStyle/>
          <a:p>
            <a:pPr algn="just">
              <a:lnSpc>
                <a:spcPct val="150000"/>
              </a:lnSpc>
            </a:pPr>
            <a:r>
              <a:rPr lang="fr-FR" sz="3200" dirty="0" smtClean="0">
                <a:latin typeface="Century" panose="02040604050505020304" pitchFamily="18" charset="0"/>
              </a:rPr>
              <a:t>-</a:t>
            </a:r>
            <a:r>
              <a:rPr lang="fr-FR" sz="3200" dirty="0" err="1" smtClean="0">
                <a:latin typeface="Century" panose="02040604050505020304" pitchFamily="18" charset="0"/>
              </a:rPr>
              <a:t>Author</a:t>
            </a:r>
            <a:r>
              <a:rPr lang="fr-FR" sz="3200" dirty="0" smtClean="0">
                <a:latin typeface="Century" panose="02040604050505020304" pitchFamily="18" charset="0"/>
              </a:rPr>
              <a:t>(s</a:t>
            </a:r>
            <a:r>
              <a:rPr lang="fr-FR" sz="3200" dirty="0">
                <a:latin typeface="Century" panose="02040604050505020304" pitchFamily="18" charset="0"/>
              </a:rPr>
              <a:t>). </a:t>
            </a:r>
            <a:r>
              <a:rPr lang="fr-FR" sz="3200" dirty="0" err="1">
                <a:latin typeface="Century" panose="02040604050505020304" pitchFamily="18" charset="0"/>
              </a:rPr>
              <a:t>Year</a:t>
            </a:r>
            <a:r>
              <a:rPr lang="fr-FR" sz="3200" dirty="0">
                <a:latin typeface="Century" panose="02040604050505020304" pitchFamily="18" charset="0"/>
              </a:rPr>
              <a:t> of publication. </a:t>
            </a:r>
            <a:r>
              <a:rPr lang="fr-FR" sz="3200" dirty="0" err="1">
                <a:latin typeface="Century" panose="02040604050505020304" pitchFamily="18" charset="0"/>
              </a:rPr>
              <a:t>Title</a:t>
            </a:r>
            <a:r>
              <a:rPr lang="fr-FR" sz="3200" dirty="0">
                <a:latin typeface="Century" panose="02040604050505020304" pitchFamily="18" charset="0"/>
              </a:rPr>
              <a:t>. Edition </a:t>
            </a:r>
            <a:r>
              <a:rPr lang="fr-FR" sz="3200" dirty="0" err="1">
                <a:latin typeface="Century" panose="02040604050505020304" pitchFamily="18" charset="0"/>
              </a:rPr>
              <a:t>number</a:t>
            </a:r>
            <a:r>
              <a:rPr lang="fr-FR" sz="3200" dirty="0">
                <a:latin typeface="Century" panose="02040604050505020304" pitchFamily="18" charset="0"/>
              </a:rPr>
              <a:t>. Place of publication: </a:t>
            </a:r>
            <a:r>
              <a:rPr lang="fr-FR" sz="3200" dirty="0" err="1">
                <a:latin typeface="Century" panose="02040604050505020304" pitchFamily="18" charset="0"/>
              </a:rPr>
              <a:t>name</a:t>
            </a:r>
            <a:r>
              <a:rPr lang="fr-FR" sz="3200" dirty="0">
                <a:latin typeface="Century" panose="02040604050505020304" pitchFamily="18" charset="0"/>
              </a:rPr>
              <a:t> of </a:t>
            </a:r>
            <a:r>
              <a:rPr lang="fr-FR" sz="3200" dirty="0" err="1">
                <a:latin typeface="Century" panose="02040604050505020304" pitchFamily="18" charset="0"/>
              </a:rPr>
              <a:t>publisher</a:t>
            </a:r>
            <a:r>
              <a:rPr lang="fr-FR" sz="3200" dirty="0">
                <a:latin typeface="Century" panose="02040604050505020304" pitchFamily="18" charset="0"/>
              </a:rPr>
              <a:t>, Volume </a:t>
            </a:r>
            <a:r>
              <a:rPr lang="fr-FR" sz="3200" dirty="0" err="1">
                <a:latin typeface="Century" panose="02040604050505020304" pitchFamily="18" charset="0"/>
              </a:rPr>
              <a:t>number</a:t>
            </a:r>
            <a:r>
              <a:rPr lang="fr-FR" sz="3200" dirty="0">
                <a:latin typeface="Century" panose="02040604050505020304" pitchFamily="18" charset="0"/>
              </a:rPr>
              <a:t>. Pagination</a:t>
            </a:r>
            <a:r>
              <a:rPr lang="fr-FR" sz="3200" dirty="0" smtClean="0">
                <a:latin typeface="Century" panose="02040604050505020304" pitchFamily="18" charset="0"/>
              </a:rPr>
              <a:t>.</a:t>
            </a:r>
            <a:endParaRPr lang="fr-FR" sz="3200" dirty="0">
              <a:latin typeface="Century" panose="02040604050505020304" pitchFamily="18" charset="0"/>
            </a:endParaRPr>
          </a:p>
        </p:txBody>
      </p:sp>
      <p:sp>
        <p:nvSpPr>
          <p:cNvPr id="7" name="Rectangle 6"/>
          <p:cNvSpPr/>
          <p:nvPr/>
        </p:nvSpPr>
        <p:spPr>
          <a:xfrm>
            <a:off x="0" y="4509395"/>
            <a:ext cx="12124765" cy="2212080"/>
          </a:xfrm>
          <a:prstGeom prst="rect">
            <a:avLst/>
          </a:prstGeom>
        </p:spPr>
        <p:txBody>
          <a:bodyPr wrap="square">
            <a:spAutoFit/>
          </a:bodyPr>
          <a:lstStyle/>
          <a:p>
            <a:pPr marL="571500" indent="-571500" algn="just">
              <a:lnSpc>
                <a:spcPct val="150000"/>
              </a:lnSpc>
              <a:spcAft>
                <a:spcPts val="0"/>
              </a:spcAft>
            </a:pPr>
            <a:r>
              <a:rPr lang="fr-FR" sz="3200" dirty="0">
                <a:solidFill>
                  <a:srgbClr val="00B0F0"/>
                </a:solidFill>
                <a:latin typeface="Century" panose="02040604050505020304" pitchFamily="18" charset="0"/>
                <a:ea typeface="Times New Roman" panose="02020603050405020304" pitchFamily="18" charset="0"/>
              </a:rPr>
              <a:t>AGUESSE  P. 1968. Les Odonates de l'Europe Occidentale, du Nord de l'Afrique et des Iles Atlantiques.  3</a:t>
            </a:r>
            <a:r>
              <a:rPr lang="fr-FR" sz="3200" baseline="30000" dirty="0">
                <a:solidFill>
                  <a:srgbClr val="00B0F0"/>
                </a:solidFill>
                <a:latin typeface="Century" panose="02040604050505020304" pitchFamily="18" charset="0"/>
                <a:ea typeface="Times New Roman" panose="02020603050405020304" pitchFamily="18" charset="0"/>
              </a:rPr>
              <a:t>ème</a:t>
            </a:r>
            <a:r>
              <a:rPr lang="fr-FR" sz="3200" dirty="0">
                <a:solidFill>
                  <a:srgbClr val="00B0F0"/>
                </a:solidFill>
                <a:latin typeface="Century" panose="02040604050505020304" pitchFamily="18" charset="0"/>
                <a:ea typeface="Times New Roman" panose="02020603050405020304" pitchFamily="18" charset="0"/>
              </a:rPr>
              <a:t> éd. Paris : Masson. 225  p.</a:t>
            </a:r>
            <a:endParaRPr lang="fr-FR" sz="3200" dirty="0">
              <a:solidFill>
                <a:srgbClr val="00B0F0"/>
              </a:solidFill>
              <a:effectLst/>
              <a:latin typeface="Century" panose="02040604050505020304" pitchFamily="18" charset="0"/>
              <a:ea typeface="Times New Roman" panose="02020603050405020304" pitchFamily="18" charset="0"/>
            </a:endParaRPr>
          </a:p>
        </p:txBody>
      </p:sp>
    </p:spTree>
    <p:extLst>
      <p:ext uri="{BB962C8B-B14F-4D97-AF65-F5344CB8AC3E}">
        <p14:creationId xmlns:p14="http://schemas.microsoft.com/office/powerpoint/2010/main" val="273605423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A37454DC-347B-4F69-A82E-4C2FC3B150EE}" type="slidenum">
              <a:rPr lang="fr-FR" smtClean="0"/>
              <a:t>67</a:t>
            </a:fld>
            <a:endParaRPr lang="fr-FR"/>
          </a:p>
        </p:txBody>
      </p:sp>
      <p:sp>
        <p:nvSpPr>
          <p:cNvPr id="3" name="Rectangle 2"/>
          <p:cNvSpPr/>
          <p:nvPr/>
        </p:nvSpPr>
        <p:spPr>
          <a:xfrm>
            <a:off x="0" y="30488"/>
            <a:ext cx="3288080" cy="584775"/>
          </a:xfrm>
          <a:prstGeom prst="rect">
            <a:avLst/>
          </a:prstGeom>
        </p:spPr>
        <p:txBody>
          <a:bodyPr wrap="none">
            <a:spAutoFit/>
          </a:bodyPr>
          <a:lstStyle/>
          <a:p>
            <a:pPr marL="457200" indent="-457200">
              <a:buFont typeface="Wingdings" panose="05000000000000000000" pitchFamily="2" charset="2"/>
              <a:buChar char="Ø"/>
            </a:pPr>
            <a:r>
              <a:rPr lang="fr-FR" sz="3200" b="1" dirty="0" smtClean="0">
                <a:solidFill>
                  <a:srgbClr val="FF0000"/>
                </a:solidFill>
                <a:latin typeface="Century" panose="02040604050505020304" pitchFamily="18" charset="0"/>
              </a:rPr>
              <a:t>Part </a:t>
            </a:r>
            <a:r>
              <a:rPr lang="fr-FR" sz="3200" b="1" dirty="0">
                <a:solidFill>
                  <a:srgbClr val="FF0000"/>
                </a:solidFill>
                <a:latin typeface="Century" panose="02040604050505020304" pitchFamily="18" charset="0"/>
              </a:rPr>
              <a:t>of a </a:t>
            </a:r>
            <a:r>
              <a:rPr lang="fr-FR" sz="3200" b="1" dirty="0" smtClean="0">
                <a:solidFill>
                  <a:srgbClr val="FF0000"/>
                </a:solidFill>
                <a:latin typeface="Century" panose="02040604050505020304" pitchFamily="18" charset="0"/>
              </a:rPr>
              <a:t>book</a:t>
            </a:r>
            <a:endParaRPr lang="fr-FR" sz="3200" b="1" dirty="0">
              <a:solidFill>
                <a:srgbClr val="FF0000"/>
              </a:solidFill>
              <a:latin typeface="Century" panose="02040604050505020304" pitchFamily="18" charset="0"/>
            </a:endParaRPr>
          </a:p>
        </p:txBody>
      </p:sp>
      <p:sp>
        <p:nvSpPr>
          <p:cNvPr id="4" name="Rectangle 3"/>
          <p:cNvSpPr/>
          <p:nvPr/>
        </p:nvSpPr>
        <p:spPr>
          <a:xfrm>
            <a:off x="129987" y="748571"/>
            <a:ext cx="11891683" cy="2212080"/>
          </a:xfrm>
          <a:prstGeom prst="rect">
            <a:avLst/>
          </a:prstGeom>
        </p:spPr>
        <p:txBody>
          <a:bodyPr wrap="square">
            <a:spAutoFit/>
          </a:bodyPr>
          <a:lstStyle/>
          <a:p>
            <a:pPr algn="just">
              <a:lnSpc>
                <a:spcPct val="150000"/>
              </a:lnSpc>
              <a:spcAft>
                <a:spcPts val="0"/>
              </a:spcAft>
            </a:pPr>
            <a:r>
              <a:rPr lang="fr-FR" sz="3200" dirty="0">
                <a:solidFill>
                  <a:srgbClr val="00B0F0"/>
                </a:solidFill>
                <a:latin typeface="Century" panose="02040604050505020304" pitchFamily="18" charset="0"/>
                <a:ea typeface="Times New Roman" panose="02020603050405020304" pitchFamily="18" charset="0"/>
              </a:rPr>
              <a:t>AGUESSE  P. 1968. Les Odonates de l'Europe Occidentale, du Nord de l'Afrique et des Iles Atlantiques.  3</a:t>
            </a:r>
            <a:r>
              <a:rPr lang="fr-FR" sz="3200" baseline="30000" dirty="0">
                <a:solidFill>
                  <a:srgbClr val="00B0F0"/>
                </a:solidFill>
                <a:latin typeface="Century" panose="02040604050505020304" pitchFamily="18" charset="0"/>
                <a:ea typeface="Times New Roman" panose="02020603050405020304" pitchFamily="18" charset="0"/>
              </a:rPr>
              <a:t>ème</a:t>
            </a:r>
            <a:r>
              <a:rPr lang="fr-FR" sz="3200" dirty="0">
                <a:solidFill>
                  <a:srgbClr val="00B0F0"/>
                </a:solidFill>
                <a:latin typeface="Century" panose="02040604050505020304" pitchFamily="18" charset="0"/>
                <a:ea typeface="Times New Roman" panose="02020603050405020304" pitchFamily="18" charset="0"/>
              </a:rPr>
              <a:t> éd. Paris : Masson. pp., 27- 35 </a:t>
            </a:r>
            <a:endParaRPr lang="fr-FR" sz="3200" dirty="0">
              <a:solidFill>
                <a:srgbClr val="00B0F0"/>
              </a:solidFill>
              <a:effectLst/>
              <a:latin typeface="Century" panose="02040604050505020304" pitchFamily="18" charset="0"/>
              <a:ea typeface="Times New Roman" panose="02020603050405020304" pitchFamily="18" charset="0"/>
            </a:endParaRPr>
          </a:p>
        </p:txBody>
      </p:sp>
    </p:spTree>
    <p:extLst>
      <p:ext uri="{BB962C8B-B14F-4D97-AF65-F5344CB8AC3E}">
        <p14:creationId xmlns:p14="http://schemas.microsoft.com/office/powerpoint/2010/main" val="29332464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A37454DC-347B-4F69-A82E-4C2FC3B150EE}" type="slidenum">
              <a:rPr lang="fr-FR" smtClean="0"/>
              <a:t>68</a:t>
            </a:fld>
            <a:endParaRPr lang="fr-FR"/>
          </a:p>
        </p:txBody>
      </p:sp>
      <p:sp>
        <p:nvSpPr>
          <p:cNvPr id="3" name="Rectangle 2"/>
          <p:cNvSpPr/>
          <p:nvPr/>
        </p:nvSpPr>
        <p:spPr>
          <a:xfrm>
            <a:off x="0" y="-54169"/>
            <a:ext cx="4851008" cy="584775"/>
          </a:xfrm>
          <a:prstGeom prst="rect">
            <a:avLst/>
          </a:prstGeom>
        </p:spPr>
        <p:txBody>
          <a:bodyPr wrap="none">
            <a:spAutoFit/>
          </a:bodyPr>
          <a:lstStyle/>
          <a:p>
            <a:pPr marL="457200" indent="-457200">
              <a:buFont typeface="Wingdings" panose="05000000000000000000" pitchFamily="2" charset="2"/>
              <a:buChar char="Ø"/>
            </a:pPr>
            <a:r>
              <a:rPr lang="fr-FR" sz="3200" b="1" dirty="0" err="1" smtClean="0">
                <a:solidFill>
                  <a:srgbClr val="FF0000"/>
                </a:solidFill>
                <a:latin typeface="Century" panose="02040604050505020304" pitchFamily="18" charset="0"/>
              </a:rPr>
              <a:t>Theses</a:t>
            </a:r>
            <a:r>
              <a:rPr lang="fr-FR" sz="3200" b="1" dirty="0" smtClean="0">
                <a:solidFill>
                  <a:srgbClr val="FF0000"/>
                </a:solidFill>
                <a:latin typeface="Century" panose="02040604050505020304" pitchFamily="18" charset="0"/>
              </a:rPr>
              <a:t> </a:t>
            </a:r>
            <a:r>
              <a:rPr lang="fr-FR" sz="3200" b="1" dirty="0">
                <a:solidFill>
                  <a:srgbClr val="FF0000"/>
                </a:solidFill>
                <a:latin typeface="Century" panose="02040604050505020304" pitchFamily="18" charset="0"/>
              </a:rPr>
              <a:t>/ </a:t>
            </a:r>
            <a:r>
              <a:rPr lang="fr-FR" sz="3200" b="1" dirty="0" smtClean="0">
                <a:solidFill>
                  <a:srgbClr val="FF0000"/>
                </a:solidFill>
                <a:latin typeface="Century" panose="02040604050505020304" pitchFamily="18" charset="0"/>
              </a:rPr>
              <a:t>Dissertations</a:t>
            </a:r>
            <a:endParaRPr lang="fr-FR" sz="3200" b="1" dirty="0">
              <a:solidFill>
                <a:srgbClr val="FF0000"/>
              </a:solidFill>
              <a:latin typeface="Century" panose="02040604050505020304" pitchFamily="18" charset="0"/>
            </a:endParaRPr>
          </a:p>
        </p:txBody>
      </p:sp>
      <p:sp>
        <p:nvSpPr>
          <p:cNvPr id="4" name="Rectangle 3"/>
          <p:cNvSpPr/>
          <p:nvPr/>
        </p:nvSpPr>
        <p:spPr>
          <a:xfrm>
            <a:off x="89646" y="792731"/>
            <a:ext cx="11945472" cy="1569660"/>
          </a:xfrm>
          <a:prstGeom prst="rect">
            <a:avLst/>
          </a:prstGeom>
        </p:spPr>
        <p:txBody>
          <a:bodyPr wrap="square">
            <a:spAutoFit/>
          </a:bodyPr>
          <a:lstStyle/>
          <a:p>
            <a:pPr>
              <a:lnSpc>
                <a:spcPct val="150000"/>
              </a:lnSpc>
            </a:pPr>
            <a:r>
              <a:rPr lang="fr-FR" sz="3200" dirty="0">
                <a:latin typeface="Century" panose="02040604050505020304" pitchFamily="18" charset="0"/>
              </a:rPr>
              <a:t>-</a:t>
            </a:r>
            <a:r>
              <a:rPr lang="fr-FR" sz="3200" dirty="0" smtClean="0">
                <a:latin typeface="Century" panose="02040604050505020304" pitchFamily="18" charset="0"/>
              </a:rPr>
              <a:t>AUTHOR</a:t>
            </a:r>
            <a:r>
              <a:rPr lang="fr-FR" sz="3200" dirty="0">
                <a:latin typeface="Century" panose="02040604050505020304" pitchFamily="18" charset="0"/>
              </a:rPr>
              <a:t>. </a:t>
            </a:r>
            <a:r>
              <a:rPr lang="fr-FR" sz="3200" dirty="0" err="1">
                <a:latin typeface="Century" panose="02040604050505020304" pitchFamily="18" charset="0"/>
              </a:rPr>
              <a:t>Year</a:t>
            </a:r>
            <a:r>
              <a:rPr lang="fr-FR" sz="3200" dirty="0">
                <a:latin typeface="Century" panose="02040604050505020304" pitchFamily="18" charset="0"/>
              </a:rPr>
              <a:t> of </a:t>
            </a:r>
            <a:r>
              <a:rPr lang="fr-FR" sz="3200" dirty="0" err="1">
                <a:latin typeface="Century" panose="02040604050505020304" pitchFamily="18" charset="0"/>
              </a:rPr>
              <a:t>defense</a:t>
            </a:r>
            <a:r>
              <a:rPr lang="fr-FR" sz="3200" dirty="0">
                <a:latin typeface="Century" panose="02040604050505020304" pitchFamily="18" charset="0"/>
              </a:rPr>
              <a:t>. </a:t>
            </a:r>
            <a:r>
              <a:rPr lang="fr-FR" sz="3200" dirty="0" err="1">
                <a:latin typeface="Century" panose="02040604050505020304" pitchFamily="18" charset="0"/>
              </a:rPr>
              <a:t>Title</a:t>
            </a:r>
            <a:r>
              <a:rPr lang="fr-FR" sz="3200" dirty="0">
                <a:latin typeface="Century" panose="02040604050505020304" pitchFamily="18" charset="0"/>
              </a:rPr>
              <a:t>. Type of </a:t>
            </a:r>
            <a:r>
              <a:rPr lang="fr-FR" sz="3200" dirty="0" err="1">
                <a:latin typeface="Century" panose="02040604050505020304" pitchFamily="18" charset="0"/>
              </a:rPr>
              <a:t>thesis</a:t>
            </a:r>
            <a:r>
              <a:rPr lang="fr-FR" sz="3200" dirty="0">
                <a:latin typeface="Century" panose="02040604050505020304" pitchFamily="18" charset="0"/>
              </a:rPr>
              <a:t>, Discipline, Place and institution of </a:t>
            </a:r>
            <a:r>
              <a:rPr lang="fr-FR" sz="3200" dirty="0" err="1">
                <a:latin typeface="Century" panose="02040604050505020304" pitchFamily="18" charset="0"/>
              </a:rPr>
              <a:t>defense</a:t>
            </a:r>
            <a:r>
              <a:rPr lang="fr-FR" sz="3200" dirty="0">
                <a:latin typeface="Century" panose="02040604050505020304" pitchFamily="18" charset="0"/>
              </a:rPr>
              <a:t>. Pagination</a:t>
            </a:r>
            <a:r>
              <a:rPr lang="fr-FR" sz="3200" dirty="0" smtClean="0">
                <a:latin typeface="Century" panose="02040604050505020304" pitchFamily="18" charset="0"/>
              </a:rPr>
              <a:t>.</a:t>
            </a:r>
            <a:endParaRPr lang="fr-FR" sz="3200" dirty="0">
              <a:latin typeface="Century" panose="02040604050505020304" pitchFamily="18" charset="0"/>
            </a:endParaRPr>
          </a:p>
        </p:txBody>
      </p:sp>
      <p:sp>
        <p:nvSpPr>
          <p:cNvPr id="5" name="Rectangle 4"/>
          <p:cNvSpPr/>
          <p:nvPr/>
        </p:nvSpPr>
        <p:spPr>
          <a:xfrm>
            <a:off x="89646" y="2697229"/>
            <a:ext cx="11945472" cy="3689408"/>
          </a:xfrm>
          <a:prstGeom prst="rect">
            <a:avLst/>
          </a:prstGeom>
        </p:spPr>
        <p:txBody>
          <a:bodyPr wrap="square">
            <a:spAutoFit/>
          </a:bodyPr>
          <a:lstStyle/>
          <a:p>
            <a:pPr algn="just">
              <a:lnSpc>
                <a:spcPct val="150000"/>
              </a:lnSpc>
              <a:spcAft>
                <a:spcPts val="0"/>
              </a:spcAft>
            </a:pPr>
            <a:r>
              <a:rPr lang="fr-FR" sz="3200" dirty="0">
                <a:solidFill>
                  <a:srgbClr val="00B0F0"/>
                </a:solidFill>
                <a:latin typeface="Century" panose="02040604050505020304" pitchFamily="18" charset="0"/>
                <a:ea typeface="Verdana" panose="020B0604030504040204" pitchFamily="34" charset="0"/>
                <a:cs typeface="Times New Roman" panose="02020603050405020304" pitchFamily="18" charset="0"/>
              </a:rPr>
              <a:t>YASRI  N. 2009. Faunistique, écologie et biogéographie  des </a:t>
            </a:r>
            <a:r>
              <a:rPr lang="fr-FR" sz="3200" dirty="0" err="1">
                <a:solidFill>
                  <a:srgbClr val="00B0F0"/>
                </a:solidFill>
                <a:latin typeface="Century" panose="02040604050505020304" pitchFamily="18" charset="0"/>
                <a:ea typeface="Verdana" panose="020B0604030504040204" pitchFamily="34" charset="0"/>
                <a:cs typeface="Times New Roman" panose="02020603050405020304" pitchFamily="18" charset="0"/>
              </a:rPr>
              <a:t>macroinvertébrés</a:t>
            </a:r>
            <a:r>
              <a:rPr lang="fr-FR" sz="3200" dirty="0">
                <a:solidFill>
                  <a:srgbClr val="00B0F0"/>
                </a:solidFill>
                <a:latin typeface="Century" panose="02040604050505020304" pitchFamily="18" charset="0"/>
                <a:ea typeface="Verdana" panose="020B0604030504040204" pitchFamily="34" charset="0"/>
                <a:cs typeface="Times New Roman" panose="02020603050405020304" pitchFamily="18" charset="0"/>
              </a:rPr>
              <a:t> des cours d’eau du réseau hydrographique du </a:t>
            </a:r>
            <a:r>
              <a:rPr lang="fr-FR" sz="3200" dirty="0" err="1">
                <a:solidFill>
                  <a:srgbClr val="00B0F0"/>
                </a:solidFill>
                <a:latin typeface="Century" panose="02040604050505020304" pitchFamily="18" charset="0"/>
                <a:ea typeface="Verdana" panose="020B0604030504040204" pitchFamily="34" charset="0"/>
                <a:cs typeface="Times New Roman" panose="02020603050405020304" pitchFamily="18" charset="0"/>
              </a:rPr>
              <a:t>Mazafran</a:t>
            </a:r>
            <a:r>
              <a:rPr lang="fr-FR" sz="3200" dirty="0">
                <a:solidFill>
                  <a:srgbClr val="00B0F0"/>
                </a:solidFill>
                <a:latin typeface="Century" panose="02040604050505020304" pitchFamily="18" charset="0"/>
                <a:ea typeface="Verdana" panose="020B0604030504040204" pitchFamily="34" charset="0"/>
                <a:cs typeface="Times New Roman" panose="02020603050405020304" pitchFamily="18" charset="0"/>
              </a:rPr>
              <a:t>. Thèse de Magister en biologie, Université des Sciences et de la Technologie Houari </a:t>
            </a:r>
            <a:r>
              <a:rPr lang="fr-FR" sz="3200" dirty="0" err="1">
                <a:solidFill>
                  <a:srgbClr val="00B0F0"/>
                </a:solidFill>
                <a:latin typeface="Century" panose="02040604050505020304" pitchFamily="18" charset="0"/>
                <a:ea typeface="Verdana" panose="020B0604030504040204" pitchFamily="34" charset="0"/>
                <a:cs typeface="Times New Roman" panose="02020603050405020304" pitchFamily="18" charset="0"/>
              </a:rPr>
              <a:t>Boumedien</a:t>
            </a:r>
            <a:r>
              <a:rPr lang="fr-FR" sz="3200" dirty="0">
                <a:solidFill>
                  <a:srgbClr val="00B0F0"/>
                </a:solidFill>
                <a:latin typeface="Century" panose="02040604050505020304" pitchFamily="18" charset="0"/>
                <a:ea typeface="Verdana" panose="020B0604030504040204" pitchFamily="34" charset="0"/>
                <a:cs typeface="Times New Roman" panose="02020603050405020304" pitchFamily="18" charset="0"/>
              </a:rPr>
              <a:t>, </a:t>
            </a:r>
            <a:r>
              <a:rPr lang="fr-FR" sz="3200" dirty="0" err="1">
                <a:solidFill>
                  <a:srgbClr val="00B0F0"/>
                </a:solidFill>
                <a:latin typeface="Century" panose="02040604050505020304" pitchFamily="18" charset="0"/>
                <a:ea typeface="Verdana" panose="020B0604030504040204" pitchFamily="34" charset="0"/>
                <a:cs typeface="Times New Roman" panose="02020603050405020304" pitchFamily="18" charset="0"/>
              </a:rPr>
              <a:t>Bab</a:t>
            </a:r>
            <a:r>
              <a:rPr lang="fr-FR" sz="3200" dirty="0">
                <a:solidFill>
                  <a:srgbClr val="00B0F0"/>
                </a:solidFill>
                <a:latin typeface="Century" panose="02040604050505020304" pitchFamily="18" charset="0"/>
                <a:ea typeface="Verdana" panose="020B0604030504040204" pitchFamily="34" charset="0"/>
                <a:cs typeface="Times New Roman" panose="02020603050405020304" pitchFamily="18" charset="0"/>
              </a:rPr>
              <a:t> Ezzouar, Alger. 95 p.</a:t>
            </a:r>
            <a:endParaRPr lang="fr-FR" sz="3200" dirty="0">
              <a:solidFill>
                <a:srgbClr val="00B0F0"/>
              </a:solidFill>
              <a:effectLst/>
              <a:latin typeface="Century" panose="02040604050505020304" pitchFamily="18" charset="0"/>
              <a:ea typeface="Times"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51645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A37454DC-347B-4F69-A82E-4C2FC3B150EE}" type="slidenum">
              <a:rPr lang="fr-FR" smtClean="0"/>
              <a:t>69</a:t>
            </a:fld>
            <a:endParaRPr lang="fr-FR"/>
          </a:p>
        </p:txBody>
      </p:sp>
      <p:sp>
        <p:nvSpPr>
          <p:cNvPr id="3" name="Rectangle 2"/>
          <p:cNvSpPr/>
          <p:nvPr/>
        </p:nvSpPr>
        <p:spPr>
          <a:xfrm>
            <a:off x="147917" y="160930"/>
            <a:ext cx="11833411" cy="1569660"/>
          </a:xfrm>
          <a:prstGeom prst="rect">
            <a:avLst/>
          </a:prstGeom>
        </p:spPr>
        <p:txBody>
          <a:bodyPr wrap="square">
            <a:spAutoFit/>
          </a:bodyPr>
          <a:lstStyle/>
          <a:p>
            <a:pPr marL="285750" indent="-285750" algn="just">
              <a:lnSpc>
                <a:spcPct val="150000"/>
              </a:lnSpc>
              <a:buFont typeface="Wingdings" panose="05000000000000000000" pitchFamily="2" charset="2"/>
              <a:buChar char="Ø"/>
            </a:pPr>
            <a:r>
              <a:rPr lang="fr-FR" sz="3200" b="1" dirty="0" smtClean="0">
                <a:solidFill>
                  <a:srgbClr val="FF0000"/>
                </a:solidFill>
                <a:latin typeface="Century" panose="02040604050505020304" pitchFamily="18" charset="0"/>
              </a:rPr>
              <a:t>Conferences </a:t>
            </a:r>
            <a:r>
              <a:rPr lang="fr-FR" sz="3200" b="1" dirty="0">
                <a:solidFill>
                  <a:srgbClr val="FF0000"/>
                </a:solidFill>
                <a:latin typeface="Century" panose="02040604050505020304" pitchFamily="18" charset="0"/>
              </a:rPr>
              <a:t>(</a:t>
            </a:r>
            <a:r>
              <a:rPr lang="fr-FR" sz="3200" b="1" dirty="0" err="1">
                <a:solidFill>
                  <a:srgbClr val="FF0000"/>
                </a:solidFill>
                <a:latin typeface="Century" panose="02040604050505020304" pitchFamily="18" charset="0"/>
              </a:rPr>
              <a:t>conferences</a:t>
            </a:r>
            <a:r>
              <a:rPr lang="fr-FR" sz="3200" b="1" dirty="0">
                <a:solidFill>
                  <a:srgbClr val="FF0000"/>
                </a:solidFill>
                <a:latin typeface="Century" panose="02040604050505020304" pitchFamily="18" charset="0"/>
              </a:rPr>
              <a:t>, </a:t>
            </a:r>
            <a:r>
              <a:rPr lang="fr-FR" sz="3200" b="1" dirty="0" err="1">
                <a:solidFill>
                  <a:srgbClr val="FF0000"/>
                </a:solidFill>
                <a:latin typeface="Century" panose="02040604050505020304" pitchFamily="18" charset="0"/>
              </a:rPr>
              <a:t>congresses</a:t>
            </a:r>
            <a:r>
              <a:rPr lang="fr-FR" sz="3200" b="1" dirty="0">
                <a:solidFill>
                  <a:srgbClr val="FF0000"/>
                </a:solidFill>
                <a:latin typeface="Century" panose="02040604050505020304" pitchFamily="18" charset="0"/>
              </a:rPr>
              <a:t>, round tables, meetings, </a:t>
            </a:r>
            <a:r>
              <a:rPr lang="fr-FR" sz="3200" b="1" dirty="0" err="1">
                <a:solidFill>
                  <a:srgbClr val="FF0000"/>
                </a:solidFill>
                <a:latin typeface="Century" panose="02040604050505020304" pitchFamily="18" charset="0"/>
              </a:rPr>
              <a:t>seminars</a:t>
            </a:r>
            <a:r>
              <a:rPr lang="fr-FR" sz="3200" b="1" dirty="0">
                <a:solidFill>
                  <a:srgbClr val="FF0000"/>
                </a:solidFill>
                <a:latin typeface="Century" panose="02040604050505020304" pitchFamily="18" charset="0"/>
              </a:rPr>
              <a:t>, etc</a:t>
            </a:r>
            <a:r>
              <a:rPr lang="fr-FR" sz="3200" b="1" dirty="0" smtClean="0">
                <a:solidFill>
                  <a:srgbClr val="FF0000"/>
                </a:solidFill>
                <a:latin typeface="Century" panose="02040604050505020304" pitchFamily="18" charset="0"/>
              </a:rPr>
              <a:t>.)</a:t>
            </a:r>
            <a:endParaRPr lang="fr-FR" sz="3200" b="1" dirty="0">
              <a:solidFill>
                <a:srgbClr val="FF0000"/>
              </a:solidFill>
              <a:latin typeface="Century" panose="02040604050505020304" pitchFamily="18" charset="0"/>
            </a:endParaRPr>
          </a:p>
        </p:txBody>
      </p:sp>
      <p:sp>
        <p:nvSpPr>
          <p:cNvPr id="4" name="Rectangle 3"/>
          <p:cNvSpPr/>
          <p:nvPr/>
        </p:nvSpPr>
        <p:spPr>
          <a:xfrm>
            <a:off x="147917" y="1832393"/>
            <a:ext cx="4966424" cy="584775"/>
          </a:xfrm>
          <a:prstGeom prst="rect">
            <a:avLst/>
          </a:prstGeom>
        </p:spPr>
        <p:txBody>
          <a:bodyPr wrap="none">
            <a:spAutoFit/>
          </a:bodyPr>
          <a:lstStyle/>
          <a:p>
            <a:r>
              <a:rPr lang="fr-FR" dirty="0" smtClean="0"/>
              <a:t>-</a:t>
            </a:r>
            <a:r>
              <a:rPr lang="fr-FR" sz="3200" b="1" dirty="0" smtClean="0">
                <a:latin typeface="Century" panose="02040604050505020304" pitchFamily="18" charset="0"/>
              </a:rPr>
              <a:t>Collection </a:t>
            </a:r>
            <a:r>
              <a:rPr lang="fr-FR" sz="3200" b="1" dirty="0">
                <a:latin typeface="Century" panose="02040604050505020304" pitchFamily="18" charset="0"/>
              </a:rPr>
              <a:t>of </a:t>
            </a:r>
            <a:r>
              <a:rPr lang="fr-FR" sz="3200" b="1" dirty="0" err="1" smtClean="0">
                <a:latin typeface="Century" panose="02040604050505020304" pitchFamily="18" charset="0"/>
              </a:rPr>
              <a:t>proceedings</a:t>
            </a:r>
            <a:endParaRPr lang="fr-FR" sz="3200" b="1" dirty="0">
              <a:latin typeface="Century" panose="02040604050505020304" pitchFamily="18" charset="0"/>
            </a:endParaRPr>
          </a:p>
        </p:txBody>
      </p:sp>
      <p:sp>
        <p:nvSpPr>
          <p:cNvPr id="5" name="Rectangle 4"/>
          <p:cNvSpPr/>
          <p:nvPr/>
        </p:nvSpPr>
        <p:spPr>
          <a:xfrm>
            <a:off x="147917" y="2721260"/>
            <a:ext cx="11833411" cy="2950744"/>
          </a:xfrm>
          <a:prstGeom prst="rect">
            <a:avLst/>
          </a:prstGeom>
        </p:spPr>
        <p:txBody>
          <a:bodyPr wrap="square">
            <a:spAutoFit/>
          </a:bodyPr>
          <a:lstStyle/>
          <a:p>
            <a:pPr algn="just">
              <a:lnSpc>
                <a:spcPct val="150000"/>
              </a:lnSpc>
            </a:pPr>
            <a:r>
              <a:rPr lang="fr-FR" sz="3200" dirty="0" smtClean="0">
                <a:latin typeface="Century" panose="02040604050505020304" pitchFamily="18" charset="0"/>
              </a:rPr>
              <a:t>-Name or </a:t>
            </a:r>
            <a:r>
              <a:rPr lang="fr-FR" sz="3200" dirty="0" err="1" smtClean="0">
                <a:latin typeface="Century" panose="02040604050505020304" pitchFamily="18" charset="0"/>
              </a:rPr>
              <a:t>corporate</a:t>
            </a:r>
            <a:r>
              <a:rPr lang="fr-FR" sz="3200" dirty="0" smtClean="0">
                <a:latin typeface="Century" panose="02040604050505020304" pitchFamily="18" charset="0"/>
              </a:rPr>
              <a:t> </a:t>
            </a:r>
            <a:r>
              <a:rPr lang="fr-FR" sz="3200" dirty="0" err="1" smtClean="0">
                <a:latin typeface="Century" panose="02040604050505020304" pitchFamily="18" charset="0"/>
              </a:rPr>
              <a:t>author</a:t>
            </a:r>
            <a:r>
              <a:rPr lang="fr-FR" sz="3200" dirty="0" smtClean="0">
                <a:latin typeface="Century" panose="02040604050505020304" pitchFamily="18" charset="0"/>
              </a:rPr>
              <a:t> of the </a:t>
            </a:r>
            <a:r>
              <a:rPr lang="fr-FR" sz="3200" dirty="0" err="1" smtClean="0">
                <a:latin typeface="Century" panose="02040604050505020304" pitchFamily="18" charset="0"/>
              </a:rPr>
              <a:t>conference</a:t>
            </a:r>
            <a:r>
              <a:rPr lang="fr-FR" sz="3200" dirty="0" smtClean="0">
                <a:latin typeface="Century" panose="02040604050505020304" pitchFamily="18" charset="0"/>
              </a:rPr>
              <a:t>. </a:t>
            </a:r>
            <a:r>
              <a:rPr lang="fr-FR" sz="3200" dirty="0" err="1" smtClean="0">
                <a:latin typeface="Century" panose="02040604050505020304" pitchFamily="18" charset="0"/>
              </a:rPr>
              <a:t>Year</a:t>
            </a:r>
            <a:r>
              <a:rPr lang="fr-FR" sz="3200" dirty="0" smtClean="0">
                <a:latin typeface="Century" panose="02040604050505020304" pitchFamily="18" charset="0"/>
              </a:rPr>
              <a:t> of publication. </a:t>
            </a:r>
            <a:r>
              <a:rPr lang="fr-FR" sz="3200" dirty="0" err="1" smtClean="0">
                <a:latin typeface="Century" panose="02040604050505020304" pitchFamily="18" charset="0"/>
              </a:rPr>
              <a:t>Title</a:t>
            </a:r>
            <a:r>
              <a:rPr lang="fr-FR" sz="3200" dirty="0" smtClean="0">
                <a:latin typeface="Century" panose="02040604050505020304" pitchFamily="18" charset="0"/>
              </a:rPr>
              <a:t>. Type of </a:t>
            </a:r>
            <a:r>
              <a:rPr lang="fr-FR" sz="3200" dirty="0" err="1" smtClean="0">
                <a:latin typeface="Century" panose="02040604050505020304" pitchFamily="18" charset="0"/>
              </a:rPr>
              <a:t>conference</a:t>
            </a:r>
            <a:r>
              <a:rPr lang="fr-FR" sz="3200" dirty="0" smtClean="0">
                <a:latin typeface="Century" panose="02040604050505020304" pitchFamily="18" charset="0"/>
              </a:rPr>
              <a:t> (</a:t>
            </a:r>
            <a:r>
              <a:rPr lang="fr-FR" sz="3200" dirty="0" err="1" smtClean="0">
                <a:latin typeface="Century" panose="02040604050505020304" pitchFamily="18" charset="0"/>
              </a:rPr>
              <a:t>Conference</a:t>
            </a:r>
            <a:r>
              <a:rPr lang="fr-FR" sz="3200" dirty="0" smtClean="0">
                <a:latin typeface="Century" panose="02040604050505020304" pitchFamily="18" charset="0"/>
              </a:rPr>
              <a:t> No., </a:t>
            </a:r>
            <a:r>
              <a:rPr lang="fr-FR" sz="3200" dirty="0" err="1" smtClean="0">
                <a:latin typeface="Century" panose="02040604050505020304" pitchFamily="18" charset="0"/>
              </a:rPr>
              <a:t>Conference</a:t>
            </a:r>
            <a:r>
              <a:rPr lang="fr-FR" sz="3200" dirty="0" smtClean="0">
                <a:latin typeface="Century" panose="02040604050505020304" pitchFamily="18" charset="0"/>
              </a:rPr>
              <a:t> location, </a:t>
            </a:r>
            <a:r>
              <a:rPr lang="fr-FR" sz="3200" dirty="0" err="1" smtClean="0">
                <a:latin typeface="Century" panose="02040604050505020304" pitchFamily="18" charset="0"/>
              </a:rPr>
              <a:t>Conference</a:t>
            </a:r>
            <a:r>
              <a:rPr lang="fr-FR" sz="3200" dirty="0" smtClean="0">
                <a:latin typeface="Century" panose="02040604050505020304" pitchFamily="18" charset="0"/>
              </a:rPr>
              <a:t> date). Place of publication: Publisher. Pagination.</a:t>
            </a:r>
            <a:endParaRPr lang="fr-FR" sz="3200" dirty="0">
              <a:latin typeface="Century" panose="02040604050505020304" pitchFamily="18" charset="0"/>
            </a:endParaRPr>
          </a:p>
        </p:txBody>
      </p:sp>
    </p:spTree>
    <p:extLst>
      <p:ext uri="{BB962C8B-B14F-4D97-AF65-F5344CB8AC3E}">
        <p14:creationId xmlns:p14="http://schemas.microsoft.com/office/powerpoint/2010/main" val="3947255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4382931" cy="584775"/>
          </a:xfrm>
          <a:prstGeom prst="rect">
            <a:avLst/>
          </a:prstGeom>
        </p:spPr>
        <p:txBody>
          <a:bodyPr wrap="none">
            <a:spAutoFit/>
          </a:bodyPr>
          <a:lstStyle/>
          <a:p>
            <a:r>
              <a:rPr lang="en-US" sz="3200" b="1" dirty="0">
                <a:solidFill>
                  <a:srgbClr val="00B0F0"/>
                </a:solidFill>
                <a:latin typeface="Century" panose="02040604050505020304" pitchFamily="18" charset="0"/>
                <a:ea typeface="MS Mincho" panose="02020609040205080304" pitchFamily="49" charset="-128"/>
                <a:cs typeface="Arial" panose="020B0604020202020204" pitchFamily="34" charset="0"/>
              </a:rPr>
              <a:t>Importance in Biology</a:t>
            </a:r>
            <a:endParaRPr lang="fr-FR" sz="3200" b="1" dirty="0">
              <a:solidFill>
                <a:srgbClr val="00B0F0"/>
              </a:solidFill>
              <a:latin typeface="Century" panose="02040604050505020304" pitchFamily="18" charset="0"/>
            </a:endParaRPr>
          </a:p>
        </p:txBody>
      </p:sp>
      <p:sp>
        <p:nvSpPr>
          <p:cNvPr id="3" name="Rectangle 2"/>
          <p:cNvSpPr/>
          <p:nvPr/>
        </p:nvSpPr>
        <p:spPr>
          <a:xfrm>
            <a:off x="94129" y="845632"/>
            <a:ext cx="11914095" cy="5166735"/>
          </a:xfrm>
          <a:prstGeom prst="rect">
            <a:avLst/>
          </a:prstGeom>
        </p:spPr>
        <p:txBody>
          <a:bodyPr wrap="square">
            <a:spAutoFit/>
          </a:bodyPr>
          <a:lstStyle/>
          <a:p>
            <a:pPr marL="285750" indent="-285750" algn="just">
              <a:lnSpc>
                <a:spcPct val="150000"/>
              </a:lnSpc>
              <a:buFont typeface="Wingdings" panose="05000000000000000000" pitchFamily="2" charset="2"/>
              <a:buChar char="Ø"/>
            </a:pPr>
            <a:r>
              <a:rPr lang="en-US" sz="3200" dirty="0" smtClean="0">
                <a:latin typeface="Century" panose="02040604050505020304" pitchFamily="18" charset="0"/>
                <a:ea typeface="MS Mincho" panose="02020609040205080304" pitchFamily="49" charset="-128"/>
                <a:cs typeface="Arial" panose="020B0604020202020204" pitchFamily="34" charset="0"/>
              </a:rPr>
              <a:t>Helps </a:t>
            </a:r>
            <a:r>
              <a:rPr lang="en-US" sz="3200" dirty="0">
                <a:latin typeface="Century" panose="02040604050505020304" pitchFamily="18" charset="0"/>
                <a:ea typeface="MS Mincho" panose="02020609040205080304" pitchFamily="49" charset="-128"/>
                <a:cs typeface="Arial" panose="020B0604020202020204" pitchFamily="34" charset="0"/>
              </a:rPr>
              <a:t>avoid duplication of research</a:t>
            </a:r>
            <a:r>
              <a:rPr lang="en-US" sz="3200" dirty="0" smtClean="0">
                <a:latin typeface="Century" panose="02040604050505020304" pitchFamily="18" charset="0"/>
                <a:ea typeface="MS Mincho" panose="02020609040205080304" pitchFamily="49" charset="-128"/>
                <a:cs typeface="Arial" panose="020B0604020202020204" pitchFamily="34" charset="0"/>
              </a:rPr>
              <a:t>.</a:t>
            </a:r>
          </a:p>
          <a:p>
            <a:pPr marL="285750" indent="-285750" algn="just">
              <a:lnSpc>
                <a:spcPct val="150000"/>
              </a:lnSpc>
              <a:buFont typeface="Wingdings" panose="05000000000000000000" pitchFamily="2" charset="2"/>
              <a:buChar char="Ø"/>
            </a:pPr>
            <a:r>
              <a:rPr lang="en-US" sz="3200" dirty="0" smtClean="0">
                <a:latin typeface="Century" panose="02040604050505020304" pitchFamily="18" charset="0"/>
                <a:ea typeface="MS Mincho" panose="02020609040205080304" pitchFamily="49" charset="-128"/>
                <a:cs typeface="Arial" panose="020B0604020202020204" pitchFamily="34" charset="0"/>
              </a:rPr>
              <a:t>Guides </a:t>
            </a:r>
            <a:r>
              <a:rPr lang="en-US" sz="3200" dirty="0">
                <a:latin typeface="Century" panose="02040604050505020304" pitchFamily="18" charset="0"/>
                <a:ea typeface="MS Mincho" panose="02020609040205080304" pitchFamily="49" charset="-128"/>
                <a:cs typeface="Arial" panose="020B0604020202020204" pitchFamily="34" charset="0"/>
              </a:rPr>
              <a:t>you to the best methods and experiments used by other </a:t>
            </a:r>
            <a:r>
              <a:rPr lang="en-US" sz="3200" dirty="0" smtClean="0">
                <a:latin typeface="Century" panose="02040604050505020304" pitchFamily="18" charset="0"/>
                <a:ea typeface="MS Mincho" panose="02020609040205080304" pitchFamily="49" charset="-128"/>
                <a:cs typeface="Arial" panose="020B0604020202020204" pitchFamily="34" charset="0"/>
              </a:rPr>
              <a:t>scientists.</a:t>
            </a:r>
          </a:p>
          <a:p>
            <a:pPr marL="285750" indent="-285750" algn="just">
              <a:lnSpc>
                <a:spcPct val="150000"/>
              </a:lnSpc>
              <a:buFont typeface="Wingdings" panose="05000000000000000000" pitchFamily="2" charset="2"/>
              <a:buChar char="Ø"/>
            </a:pPr>
            <a:r>
              <a:rPr lang="en-US" sz="3200" dirty="0" smtClean="0">
                <a:latin typeface="Century" panose="02040604050505020304" pitchFamily="18" charset="0"/>
                <a:ea typeface="MS Mincho" panose="02020609040205080304" pitchFamily="49" charset="-128"/>
                <a:cs typeface="Arial" panose="020B0604020202020204" pitchFamily="34" charset="0"/>
              </a:rPr>
              <a:t>Provides </a:t>
            </a:r>
            <a:r>
              <a:rPr lang="en-US" sz="3200" dirty="0">
                <a:latin typeface="Century" panose="02040604050505020304" pitchFamily="18" charset="0"/>
                <a:ea typeface="MS Mincho" panose="02020609040205080304" pitchFamily="49" charset="-128"/>
                <a:cs typeface="Arial" panose="020B0604020202020204" pitchFamily="34" charset="0"/>
              </a:rPr>
              <a:t>reliable background for lab reports, projects, and future research</a:t>
            </a:r>
            <a:r>
              <a:rPr lang="en-US" sz="3200" dirty="0" smtClean="0">
                <a:latin typeface="Century" panose="02040604050505020304" pitchFamily="18" charset="0"/>
                <a:ea typeface="MS Mincho" panose="02020609040205080304" pitchFamily="49" charset="-128"/>
                <a:cs typeface="Arial" panose="020B0604020202020204" pitchFamily="34" charset="0"/>
              </a:rPr>
              <a:t>.</a:t>
            </a:r>
          </a:p>
          <a:p>
            <a:pPr marL="285750" indent="-285750" algn="just">
              <a:lnSpc>
                <a:spcPct val="150000"/>
              </a:lnSpc>
              <a:buFont typeface="Wingdings" panose="05000000000000000000" pitchFamily="2" charset="2"/>
              <a:buChar char="Ø"/>
            </a:pPr>
            <a:r>
              <a:rPr lang="en-US" sz="3200" dirty="0" smtClean="0">
                <a:latin typeface="Century" panose="02040604050505020304" pitchFamily="18" charset="0"/>
                <a:ea typeface="MS Mincho" panose="02020609040205080304" pitchFamily="49" charset="-128"/>
                <a:cs typeface="Arial" panose="020B0604020202020204" pitchFamily="34" charset="0"/>
              </a:rPr>
              <a:t>Helps </a:t>
            </a:r>
            <a:r>
              <a:rPr lang="en-US" sz="3200" dirty="0">
                <a:latin typeface="Century" panose="02040604050505020304" pitchFamily="18" charset="0"/>
                <a:ea typeface="MS Mincho" panose="02020609040205080304" pitchFamily="49" charset="-128"/>
                <a:cs typeface="Arial" panose="020B0604020202020204" pitchFamily="34" charset="0"/>
              </a:rPr>
              <a:t>to develop critical thinking and scientific writing skills.</a:t>
            </a:r>
            <a:endParaRPr lang="fr-FR" sz="3200" dirty="0">
              <a:effectLst/>
              <a:latin typeface="Century" panose="02040604050505020304" pitchFamily="18" charset="0"/>
              <a:ea typeface="MS Mincho" panose="02020609040205080304" pitchFamily="49" charset="-128"/>
              <a:cs typeface="Arial" panose="020B0604020202020204" pitchFamily="34" charset="0"/>
            </a:endParaRPr>
          </a:p>
        </p:txBody>
      </p:sp>
      <p:sp>
        <p:nvSpPr>
          <p:cNvPr id="4" name="Espace réservé du numéro de diapositive 3"/>
          <p:cNvSpPr>
            <a:spLocks noGrp="1"/>
          </p:cNvSpPr>
          <p:nvPr>
            <p:ph type="sldNum" sz="quarter" idx="12"/>
          </p:nvPr>
        </p:nvSpPr>
        <p:spPr/>
        <p:txBody>
          <a:bodyPr/>
          <a:lstStyle/>
          <a:p>
            <a:fld id="{A37454DC-347B-4F69-A82E-4C2FC3B150EE}" type="slidenum">
              <a:rPr lang="fr-FR" smtClean="0"/>
              <a:t>7</a:t>
            </a:fld>
            <a:endParaRPr lang="fr-FR"/>
          </a:p>
        </p:txBody>
      </p:sp>
    </p:spTree>
    <p:extLst>
      <p:ext uri="{BB962C8B-B14F-4D97-AF65-F5344CB8AC3E}">
        <p14:creationId xmlns:p14="http://schemas.microsoft.com/office/powerpoint/2010/main" val="22661389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A37454DC-347B-4F69-A82E-4C2FC3B150EE}" type="slidenum">
              <a:rPr lang="fr-FR" smtClean="0"/>
              <a:t>70</a:t>
            </a:fld>
            <a:endParaRPr lang="fr-FR"/>
          </a:p>
        </p:txBody>
      </p:sp>
      <p:sp>
        <p:nvSpPr>
          <p:cNvPr id="3" name="Rectangle 2"/>
          <p:cNvSpPr/>
          <p:nvPr/>
        </p:nvSpPr>
        <p:spPr>
          <a:xfrm>
            <a:off x="239806" y="354707"/>
            <a:ext cx="11712387" cy="6001643"/>
          </a:xfrm>
          <a:prstGeom prst="rect">
            <a:avLst/>
          </a:prstGeom>
        </p:spPr>
        <p:txBody>
          <a:bodyPr wrap="square">
            <a:spAutoFit/>
          </a:bodyPr>
          <a:lstStyle/>
          <a:p>
            <a:pPr algn="just">
              <a:lnSpc>
                <a:spcPct val="150000"/>
              </a:lnSpc>
              <a:spcAft>
                <a:spcPts val="0"/>
              </a:spcAft>
            </a:pPr>
            <a:r>
              <a:rPr lang="fr-FR" sz="3200" u="sng" dirty="0" smtClean="0">
                <a:solidFill>
                  <a:srgbClr val="FF0000"/>
                </a:solidFill>
                <a:latin typeface="Century" panose="02040604050505020304" pitchFamily="18" charset="0"/>
                <a:ea typeface="Verdana" panose="020B0604030504040204" pitchFamily="34" charset="0"/>
                <a:cs typeface="Times New Roman" panose="02020603050405020304" pitchFamily="18" charset="0"/>
              </a:rPr>
              <a:t>Examples </a:t>
            </a:r>
            <a:endParaRPr lang="fr-FR" sz="3200" dirty="0">
              <a:solidFill>
                <a:srgbClr val="FF0000"/>
              </a:solidFill>
              <a:latin typeface="Century" panose="02040604050505020304" pitchFamily="18" charset="0"/>
              <a:ea typeface="Times" panose="02020603050405020304" pitchFamily="18" charset="0"/>
              <a:cs typeface="Times New Roman" panose="02020603050405020304" pitchFamily="18" charset="0"/>
            </a:endParaRPr>
          </a:p>
          <a:p>
            <a:pPr marR="12700" algn="just">
              <a:lnSpc>
                <a:spcPct val="150000"/>
              </a:lnSpc>
              <a:spcAft>
                <a:spcPts val="0"/>
              </a:spcAft>
              <a:tabLst>
                <a:tab pos="457200" algn="l"/>
              </a:tabLst>
            </a:pPr>
            <a:r>
              <a:rPr lang="fr-FR" sz="3200" dirty="0" smtClean="0">
                <a:solidFill>
                  <a:srgbClr val="00B0F0"/>
                </a:solidFill>
                <a:latin typeface="Century" panose="02040604050505020304" pitchFamily="18" charset="0"/>
                <a:ea typeface="Arial Narrow" panose="020B0606020202030204" pitchFamily="34" charset="0"/>
                <a:cs typeface="Times New Roman" panose="02020603050405020304" pitchFamily="18" charset="0"/>
              </a:rPr>
              <a:t>-Association </a:t>
            </a:r>
            <a:r>
              <a:rPr lang="fr-FR" sz="3200" dirty="0">
                <a:solidFill>
                  <a:srgbClr val="00B0F0"/>
                </a:solidFill>
                <a:latin typeface="Century" panose="02040604050505020304" pitchFamily="18" charset="0"/>
                <a:ea typeface="Arial Narrow" panose="020B0606020202030204" pitchFamily="34" charset="0"/>
                <a:cs typeface="Times New Roman" panose="02020603050405020304" pitchFamily="18" charset="0"/>
              </a:rPr>
              <a:t>mondiale de psychiatrie et de psychologie légale.</a:t>
            </a:r>
            <a:r>
              <a:rPr lang="fr-FR" sz="3200" i="1" dirty="0">
                <a:solidFill>
                  <a:srgbClr val="00B0F0"/>
                </a:solidFill>
                <a:latin typeface="Century" panose="02040604050505020304" pitchFamily="18" charset="0"/>
                <a:ea typeface="Arial Narrow" panose="020B0606020202030204" pitchFamily="34" charset="0"/>
                <a:cs typeface="Times New Roman" panose="02020603050405020304" pitchFamily="18" charset="0"/>
              </a:rPr>
              <a:t> </a:t>
            </a:r>
            <a:r>
              <a:rPr lang="fr-FR" sz="3200" dirty="0">
                <a:solidFill>
                  <a:srgbClr val="00B0F0"/>
                </a:solidFill>
                <a:latin typeface="Century" panose="02040604050505020304" pitchFamily="18" charset="0"/>
                <a:ea typeface="Arial Narrow" panose="020B0606020202030204" pitchFamily="34" charset="0"/>
                <a:cs typeface="Times New Roman" panose="02020603050405020304" pitchFamily="18" charset="0"/>
              </a:rPr>
              <a:t>1998. Psychiatrie et psychologie légale. Congrès international, Paris,1998. Paris : </a:t>
            </a:r>
            <a:r>
              <a:rPr lang="fr-FR" sz="3200" dirty="0" err="1">
                <a:solidFill>
                  <a:srgbClr val="00B0F0"/>
                </a:solidFill>
                <a:latin typeface="Century" panose="02040604050505020304" pitchFamily="18" charset="0"/>
                <a:ea typeface="Arial Narrow" panose="020B0606020202030204" pitchFamily="34" charset="0"/>
                <a:cs typeface="Times New Roman" panose="02020603050405020304" pitchFamily="18" charset="0"/>
              </a:rPr>
              <a:t>Gerhaart</a:t>
            </a:r>
            <a:r>
              <a:rPr lang="fr-FR" sz="3200" dirty="0">
                <a:solidFill>
                  <a:srgbClr val="00B0F0"/>
                </a:solidFill>
                <a:latin typeface="Century" panose="02040604050505020304" pitchFamily="18" charset="0"/>
                <a:ea typeface="Arial Narrow" panose="020B0606020202030204" pitchFamily="34" charset="0"/>
                <a:cs typeface="Times New Roman" panose="02020603050405020304" pitchFamily="18" charset="0"/>
              </a:rPr>
              <a:t> J. </a:t>
            </a:r>
            <a:r>
              <a:rPr lang="fr-FR" sz="3200" dirty="0" err="1">
                <a:solidFill>
                  <a:srgbClr val="00B0F0"/>
                </a:solidFill>
                <a:latin typeface="Century" panose="02040604050505020304" pitchFamily="18" charset="0"/>
                <a:ea typeface="Arial Narrow" panose="020B0606020202030204" pitchFamily="34" charset="0"/>
                <a:cs typeface="Times New Roman" panose="02020603050405020304" pitchFamily="18" charset="0"/>
              </a:rPr>
              <a:t>ed</a:t>
            </a:r>
            <a:r>
              <a:rPr lang="fr-FR" sz="3200" dirty="0">
                <a:solidFill>
                  <a:srgbClr val="00B0F0"/>
                </a:solidFill>
                <a:latin typeface="Century" panose="02040604050505020304" pitchFamily="18" charset="0"/>
                <a:ea typeface="Arial Narrow" panose="020B0606020202030204" pitchFamily="34" charset="0"/>
                <a:cs typeface="Times New Roman" panose="02020603050405020304" pitchFamily="18" charset="0"/>
              </a:rPr>
              <a:t>.  432 </a:t>
            </a:r>
            <a:r>
              <a:rPr lang="fr-FR" sz="3200" dirty="0" smtClean="0">
                <a:solidFill>
                  <a:srgbClr val="00B0F0"/>
                </a:solidFill>
                <a:latin typeface="Century" panose="02040604050505020304" pitchFamily="18" charset="0"/>
                <a:ea typeface="Arial Narrow" panose="020B0606020202030204" pitchFamily="34" charset="0"/>
                <a:cs typeface="Times New Roman" panose="02020603050405020304" pitchFamily="18" charset="0"/>
              </a:rPr>
              <a:t>p.</a:t>
            </a:r>
          </a:p>
          <a:p>
            <a:pPr marR="12700" algn="just">
              <a:lnSpc>
                <a:spcPct val="150000"/>
              </a:lnSpc>
              <a:spcAft>
                <a:spcPts val="0"/>
              </a:spcAft>
              <a:tabLst>
                <a:tab pos="457200" algn="l"/>
              </a:tabLst>
            </a:pPr>
            <a:r>
              <a:rPr lang="fr-FR" sz="3200" dirty="0">
                <a:latin typeface="Century" panose="02040604050505020304" pitchFamily="18" charset="0"/>
                <a:ea typeface="Arial Narrow" panose="020B0606020202030204" pitchFamily="34" charset="0"/>
                <a:cs typeface="Times New Roman" panose="02020603050405020304" pitchFamily="18" charset="0"/>
              </a:rPr>
              <a:t> </a:t>
            </a:r>
            <a:endParaRPr lang="fr-FR" sz="3200" dirty="0">
              <a:latin typeface="Century" panose="02040604050505020304" pitchFamily="18" charset="0"/>
              <a:ea typeface="Times" panose="02020603050405020304" pitchFamily="18" charset="0"/>
              <a:cs typeface="Times New Roman" panose="02020603050405020304" pitchFamily="18" charset="0"/>
            </a:endParaRPr>
          </a:p>
          <a:p>
            <a:pPr marR="63500" algn="just">
              <a:lnSpc>
                <a:spcPct val="150000"/>
              </a:lnSpc>
              <a:spcAft>
                <a:spcPts val="0"/>
              </a:spcAft>
              <a:tabLst>
                <a:tab pos="685800" algn="l"/>
              </a:tabLst>
            </a:pPr>
            <a:r>
              <a:rPr lang="fr-FR" sz="3200" dirty="0" smtClean="0">
                <a:latin typeface="Century" panose="02040604050505020304" pitchFamily="18" charset="0"/>
                <a:ea typeface="Times New Roman" panose="02020603050405020304" pitchFamily="18" charset="0"/>
                <a:cs typeface="Times New Roman" panose="02020603050405020304" pitchFamily="18" charset="0"/>
              </a:rPr>
              <a:t>-</a:t>
            </a:r>
            <a:r>
              <a:rPr lang="fr-FR" sz="3200" dirty="0" smtClean="0">
                <a:solidFill>
                  <a:srgbClr val="00B0F0"/>
                </a:solidFill>
                <a:latin typeface="Century" panose="02040604050505020304" pitchFamily="18" charset="0"/>
                <a:ea typeface="Times New Roman" panose="02020603050405020304" pitchFamily="18" charset="0"/>
                <a:cs typeface="Times New Roman" panose="02020603050405020304" pitchFamily="18" charset="0"/>
              </a:rPr>
              <a:t>ASSOCIATION </a:t>
            </a:r>
            <a:r>
              <a:rPr lang="fr-FR" sz="3200" dirty="0">
                <a:solidFill>
                  <a:srgbClr val="00B0F0"/>
                </a:solidFill>
                <a:latin typeface="Century" panose="02040604050505020304" pitchFamily="18" charset="0"/>
                <a:ea typeface="Times New Roman" panose="02020603050405020304" pitchFamily="18" charset="0"/>
                <a:cs typeface="Times New Roman" panose="02020603050405020304" pitchFamily="18" charset="0"/>
              </a:rPr>
              <a:t>POUR LE DROIT PUBLIC DE L’ENTREPRISE. 1987. Le financement des marchés publics</a:t>
            </a:r>
            <a:r>
              <a:rPr lang="fr-FR" sz="3200" i="1" dirty="0">
                <a:solidFill>
                  <a:srgbClr val="00B0F0"/>
                </a:solidFill>
                <a:latin typeface="Century" panose="02040604050505020304" pitchFamily="18" charset="0"/>
                <a:ea typeface="Times New Roman" panose="02020603050405020304" pitchFamily="18" charset="0"/>
                <a:cs typeface="Times New Roman" panose="02020603050405020304" pitchFamily="18" charset="0"/>
              </a:rPr>
              <a:t>. Actes du 4</a:t>
            </a:r>
            <a:r>
              <a:rPr lang="fr-FR" sz="3200" i="1" baseline="30000" dirty="0">
                <a:solidFill>
                  <a:srgbClr val="00B0F0"/>
                </a:solidFill>
                <a:latin typeface="Century" panose="02040604050505020304" pitchFamily="18" charset="0"/>
                <a:ea typeface="Times New Roman" panose="02020603050405020304" pitchFamily="18" charset="0"/>
                <a:cs typeface="Times New Roman" panose="02020603050405020304" pitchFamily="18" charset="0"/>
              </a:rPr>
              <a:t>ème</a:t>
            </a:r>
            <a:r>
              <a:rPr lang="fr-FR" sz="3200" i="1" dirty="0">
                <a:solidFill>
                  <a:srgbClr val="00B0F0"/>
                </a:solidFill>
                <a:latin typeface="Century" panose="02040604050505020304" pitchFamily="18" charset="0"/>
                <a:ea typeface="Times New Roman" panose="02020603050405020304" pitchFamily="18" charset="0"/>
                <a:cs typeface="Times New Roman" panose="02020603050405020304" pitchFamily="18" charset="0"/>
              </a:rPr>
              <a:t> Congrès de l’ADPE, </a:t>
            </a:r>
            <a:r>
              <a:rPr lang="fr-FR" sz="3200" dirty="0">
                <a:solidFill>
                  <a:srgbClr val="00B0F0"/>
                </a:solidFill>
                <a:latin typeface="Century" panose="02040604050505020304" pitchFamily="18" charset="0"/>
                <a:ea typeface="Times New Roman" panose="02020603050405020304" pitchFamily="18" charset="0"/>
                <a:cs typeface="Times New Roman" panose="02020603050405020304" pitchFamily="18" charset="0"/>
              </a:rPr>
              <a:t>1987</a:t>
            </a:r>
            <a:r>
              <a:rPr lang="fr-FR" sz="3200" i="1" dirty="0">
                <a:solidFill>
                  <a:srgbClr val="00B0F0"/>
                </a:solidFill>
                <a:latin typeface="Century" panose="02040604050505020304" pitchFamily="18" charset="0"/>
                <a:ea typeface="Times New Roman" panose="02020603050405020304" pitchFamily="18" charset="0"/>
                <a:cs typeface="Times New Roman" panose="02020603050405020304" pitchFamily="18" charset="0"/>
              </a:rPr>
              <a:t>. </a:t>
            </a:r>
            <a:r>
              <a:rPr lang="fr-FR" sz="3200" dirty="0">
                <a:solidFill>
                  <a:srgbClr val="00B0F0"/>
                </a:solidFill>
                <a:latin typeface="Century" panose="02040604050505020304" pitchFamily="18" charset="0"/>
                <a:ea typeface="Times New Roman" panose="02020603050405020304" pitchFamily="18" charset="0"/>
                <a:cs typeface="Times New Roman" panose="02020603050405020304" pitchFamily="18" charset="0"/>
              </a:rPr>
              <a:t>Paris : Dalloz. 218 p</a:t>
            </a:r>
            <a:endParaRPr lang="fr-FR" sz="3200" dirty="0">
              <a:solidFill>
                <a:srgbClr val="00B0F0"/>
              </a:solidFill>
              <a:effectLst/>
              <a:latin typeface="Century" panose="02040604050505020304" pitchFamily="18" charset="0"/>
              <a:ea typeface="Times"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320492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A37454DC-347B-4F69-A82E-4C2FC3B150EE}" type="slidenum">
              <a:rPr lang="fr-FR" smtClean="0"/>
              <a:t>71</a:t>
            </a:fld>
            <a:endParaRPr lang="fr-FR"/>
          </a:p>
        </p:txBody>
      </p:sp>
      <p:sp>
        <p:nvSpPr>
          <p:cNvPr id="3" name="Rectangle 2"/>
          <p:cNvSpPr/>
          <p:nvPr/>
        </p:nvSpPr>
        <p:spPr>
          <a:xfrm>
            <a:off x="152482" y="134470"/>
            <a:ext cx="3671198" cy="584775"/>
          </a:xfrm>
          <a:prstGeom prst="rect">
            <a:avLst/>
          </a:prstGeom>
        </p:spPr>
        <p:txBody>
          <a:bodyPr wrap="none">
            <a:spAutoFit/>
          </a:bodyPr>
          <a:lstStyle/>
          <a:p>
            <a:pPr marL="457200" indent="-457200">
              <a:buFont typeface="Wingdings" panose="05000000000000000000" pitchFamily="2" charset="2"/>
              <a:buChar char="Ø"/>
            </a:pPr>
            <a:r>
              <a:rPr lang="fr-FR" sz="3200" b="1" dirty="0">
                <a:solidFill>
                  <a:srgbClr val="FF0000"/>
                </a:solidFill>
                <a:latin typeface="Century" panose="02040604050505020304" pitchFamily="18" charset="0"/>
                <a:ea typeface="Verdana" panose="020B0604030504040204" pitchFamily="34" charset="0"/>
              </a:rPr>
              <a:t>Communication</a:t>
            </a:r>
            <a:endParaRPr lang="fr-FR" sz="3200" dirty="0">
              <a:solidFill>
                <a:srgbClr val="FF0000"/>
              </a:solidFill>
              <a:latin typeface="Century" panose="02040604050505020304" pitchFamily="18" charset="0"/>
            </a:endParaRPr>
          </a:p>
        </p:txBody>
      </p:sp>
      <p:sp>
        <p:nvSpPr>
          <p:cNvPr id="4" name="Rectangle 3"/>
          <p:cNvSpPr/>
          <p:nvPr/>
        </p:nvSpPr>
        <p:spPr>
          <a:xfrm>
            <a:off x="277905" y="1032319"/>
            <a:ext cx="11703423" cy="3785652"/>
          </a:xfrm>
          <a:prstGeom prst="rect">
            <a:avLst/>
          </a:prstGeom>
        </p:spPr>
        <p:txBody>
          <a:bodyPr wrap="square">
            <a:spAutoFit/>
          </a:bodyPr>
          <a:lstStyle/>
          <a:p>
            <a:pPr algn="just">
              <a:lnSpc>
                <a:spcPct val="150000"/>
              </a:lnSpc>
            </a:pPr>
            <a:r>
              <a:rPr lang="fr-FR" sz="3200" dirty="0">
                <a:latin typeface="Century" panose="02040604050505020304" pitchFamily="18" charset="0"/>
              </a:rPr>
              <a:t>-</a:t>
            </a:r>
            <a:r>
              <a:rPr lang="fr-FR" sz="3200" dirty="0" smtClean="0">
                <a:latin typeface="Century" panose="02040604050505020304" pitchFamily="18" charset="0"/>
              </a:rPr>
              <a:t>AUTHOR </a:t>
            </a:r>
            <a:r>
              <a:rPr lang="fr-FR" sz="3200" dirty="0">
                <a:latin typeface="Century" panose="02040604050505020304" pitchFamily="18" charset="0"/>
              </a:rPr>
              <a:t>of the communication. </a:t>
            </a:r>
            <a:r>
              <a:rPr lang="fr-FR" sz="3200" dirty="0" err="1">
                <a:latin typeface="Century" panose="02040604050505020304" pitchFamily="18" charset="0"/>
              </a:rPr>
              <a:t>Year</a:t>
            </a:r>
            <a:r>
              <a:rPr lang="fr-FR" sz="3200" dirty="0">
                <a:latin typeface="Century" panose="02040604050505020304" pitchFamily="18" charset="0"/>
              </a:rPr>
              <a:t> of publication</a:t>
            </a:r>
            <a:r>
              <a:rPr lang="fr-FR" sz="3200" dirty="0" smtClean="0">
                <a:latin typeface="Century" panose="02040604050505020304" pitchFamily="18" charset="0"/>
              </a:rPr>
              <a:t>. </a:t>
            </a:r>
            <a:r>
              <a:rPr lang="fr-FR" sz="3200" dirty="0" err="1" smtClean="0">
                <a:latin typeface="Century" panose="02040604050505020304" pitchFamily="18" charset="0"/>
              </a:rPr>
              <a:t>Title</a:t>
            </a:r>
            <a:r>
              <a:rPr lang="fr-FR" sz="3200" dirty="0" smtClean="0">
                <a:latin typeface="Century" panose="02040604050505020304" pitchFamily="18" charset="0"/>
              </a:rPr>
              <a:t> </a:t>
            </a:r>
            <a:r>
              <a:rPr lang="fr-FR" sz="3200" dirty="0">
                <a:latin typeface="Century" panose="02040604050505020304" pitchFamily="18" charset="0"/>
              </a:rPr>
              <a:t>of the </a:t>
            </a:r>
            <a:r>
              <a:rPr lang="fr-FR" sz="3200" dirty="0" smtClean="0">
                <a:latin typeface="Century" panose="02040604050505020304" pitchFamily="18" charset="0"/>
              </a:rPr>
              <a:t>communication. In</a:t>
            </a:r>
            <a:r>
              <a:rPr lang="fr-FR" sz="3200" dirty="0">
                <a:latin typeface="Century" panose="02040604050505020304" pitchFamily="18" charset="0"/>
              </a:rPr>
              <a:t>: </a:t>
            </a:r>
            <a:r>
              <a:rPr lang="fr-FR" sz="3200" dirty="0" smtClean="0">
                <a:latin typeface="Century" panose="02040604050505020304" pitchFamily="18" charset="0"/>
              </a:rPr>
              <a:t>Name </a:t>
            </a:r>
            <a:r>
              <a:rPr lang="fr-FR" sz="3200" dirty="0">
                <a:latin typeface="Century" panose="02040604050505020304" pitchFamily="18" charset="0"/>
              </a:rPr>
              <a:t>or </a:t>
            </a:r>
            <a:r>
              <a:rPr lang="fr-FR" sz="3200" dirty="0" err="1">
                <a:latin typeface="Century" panose="02040604050505020304" pitchFamily="18" charset="0"/>
              </a:rPr>
              <a:t>corporate</a:t>
            </a:r>
            <a:r>
              <a:rPr lang="fr-FR" sz="3200" dirty="0">
                <a:latin typeface="Century" panose="02040604050505020304" pitchFamily="18" charset="0"/>
              </a:rPr>
              <a:t> </a:t>
            </a:r>
            <a:r>
              <a:rPr lang="fr-FR" sz="3200" dirty="0" err="1">
                <a:latin typeface="Century" panose="02040604050505020304" pitchFamily="18" charset="0"/>
              </a:rPr>
              <a:t>author</a:t>
            </a:r>
            <a:r>
              <a:rPr lang="fr-FR" sz="3200" dirty="0">
                <a:latin typeface="Century" panose="02040604050505020304" pitchFamily="18" charset="0"/>
              </a:rPr>
              <a:t> of the </a:t>
            </a:r>
            <a:r>
              <a:rPr lang="fr-FR" sz="3200" dirty="0" err="1" smtClean="0">
                <a:latin typeface="Century" panose="02040604050505020304" pitchFamily="18" charset="0"/>
              </a:rPr>
              <a:t>colloquium</a:t>
            </a:r>
            <a:r>
              <a:rPr lang="fr-FR" sz="3200" dirty="0">
                <a:latin typeface="Century" panose="02040604050505020304" pitchFamily="18" charset="0"/>
              </a:rPr>
              <a:t> </a:t>
            </a:r>
            <a:r>
              <a:rPr lang="fr-FR" sz="3200" dirty="0" smtClean="0">
                <a:latin typeface="Century" panose="02040604050505020304" pitchFamily="18" charset="0"/>
              </a:rPr>
              <a:t>(</a:t>
            </a:r>
            <a:r>
              <a:rPr lang="fr-FR" sz="3200" dirty="0" err="1" smtClean="0">
                <a:latin typeface="Century" panose="02040604050505020304" pitchFamily="18" charset="0"/>
              </a:rPr>
              <a:t>Number</a:t>
            </a:r>
            <a:r>
              <a:rPr lang="fr-FR" sz="3200" dirty="0" smtClean="0">
                <a:latin typeface="Century" panose="02040604050505020304" pitchFamily="18" charset="0"/>
              </a:rPr>
              <a:t> </a:t>
            </a:r>
            <a:r>
              <a:rPr lang="fr-FR" sz="3200" dirty="0">
                <a:latin typeface="Century" panose="02040604050505020304" pitchFamily="18" charset="0"/>
              </a:rPr>
              <a:t>of the </a:t>
            </a:r>
            <a:r>
              <a:rPr lang="fr-FR" sz="3200" dirty="0" err="1">
                <a:latin typeface="Century" panose="02040604050505020304" pitchFamily="18" charset="0"/>
              </a:rPr>
              <a:t>colloquium</a:t>
            </a:r>
            <a:r>
              <a:rPr lang="fr-FR" sz="3200" dirty="0">
                <a:latin typeface="Century" panose="02040604050505020304" pitchFamily="18" charset="0"/>
              </a:rPr>
              <a:t>, Place of the </a:t>
            </a:r>
            <a:r>
              <a:rPr lang="fr-FR" sz="3200" dirty="0" err="1">
                <a:latin typeface="Century" panose="02040604050505020304" pitchFamily="18" charset="0"/>
              </a:rPr>
              <a:t>colloquium</a:t>
            </a:r>
            <a:r>
              <a:rPr lang="fr-FR" sz="3200" dirty="0">
                <a:latin typeface="Century" panose="02040604050505020304" pitchFamily="18" charset="0"/>
              </a:rPr>
              <a:t>, Date of the </a:t>
            </a:r>
            <a:r>
              <a:rPr lang="fr-FR" sz="3200" dirty="0" err="1" smtClean="0">
                <a:latin typeface="Century" panose="02040604050505020304" pitchFamily="18" charset="0"/>
              </a:rPr>
              <a:t>colloquium</a:t>
            </a:r>
            <a:r>
              <a:rPr lang="fr-FR" sz="3200" dirty="0" smtClean="0">
                <a:latin typeface="Century" panose="02040604050505020304" pitchFamily="18" charset="0"/>
              </a:rPr>
              <a:t>). </a:t>
            </a:r>
            <a:r>
              <a:rPr lang="fr-FR" sz="3200" dirty="0" err="1" smtClean="0">
                <a:latin typeface="Century" panose="02040604050505020304" pitchFamily="18" charset="0"/>
              </a:rPr>
              <a:t>Title</a:t>
            </a:r>
            <a:r>
              <a:rPr lang="fr-FR" sz="3200" dirty="0" smtClean="0">
                <a:latin typeface="Century" panose="02040604050505020304" pitchFamily="18" charset="0"/>
              </a:rPr>
              <a:t> </a:t>
            </a:r>
            <a:r>
              <a:rPr lang="fr-FR" sz="3200" dirty="0">
                <a:latin typeface="Century" panose="02040604050505020304" pitchFamily="18" charset="0"/>
              </a:rPr>
              <a:t>of the </a:t>
            </a:r>
            <a:r>
              <a:rPr lang="fr-FR" sz="3200" dirty="0" err="1">
                <a:latin typeface="Century" panose="02040604050505020304" pitchFamily="18" charset="0"/>
              </a:rPr>
              <a:t>colloquium</a:t>
            </a:r>
            <a:r>
              <a:rPr lang="fr-FR" sz="3200" dirty="0" smtClean="0">
                <a:latin typeface="Century" panose="02040604050505020304" pitchFamily="18" charset="0"/>
              </a:rPr>
              <a:t>. Place </a:t>
            </a:r>
            <a:r>
              <a:rPr lang="fr-FR" sz="3200" dirty="0">
                <a:latin typeface="Century" panose="02040604050505020304" pitchFamily="18" charset="0"/>
              </a:rPr>
              <a:t>of </a:t>
            </a:r>
            <a:r>
              <a:rPr lang="fr-FR" sz="3200" dirty="0" smtClean="0">
                <a:latin typeface="Century" panose="02040604050505020304" pitchFamily="18" charset="0"/>
              </a:rPr>
              <a:t>publication: Publisher</a:t>
            </a:r>
            <a:r>
              <a:rPr lang="fr-FR" sz="3200" dirty="0">
                <a:latin typeface="Century" panose="02040604050505020304" pitchFamily="18" charset="0"/>
              </a:rPr>
              <a:t>, </a:t>
            </a:r>
            <a:r>
              <a:rPr lang="fr-FR" sz="3200" dirty="0" smtClean="0">
                <a:latin typeface="Century" panose="02040604050505020304" pitchFamily="18" charset="0"/>
              </a:rPr>
              <a:t>Pagination.</a:t>
            </a:r>
            <a:endParaRPr lang="fr-FR" sz="3200" dirty="0">
              <a:latin typeface="Century" panose="02040604050505020304" pitchFamily="18" charset="0"/>
            </a:endParaRPr>
          </a:p>
        </p:txBody>
      </p:sp>
    </p:spTree>
    <p:extLst>
      <p:ext uri="{BB962C8B-B14F-4D97-AF65-F5344CB8AC3E}">
        <p14:creationId xmlns:p14="http://schemas.microsoft.com/office/powerpoint/2010/main" val="108031331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A37454DC-347B-4F69-A82E-4C2FC3B150EE}" type="slidenum">
              <a:rPr lang="fr-FR" smtClean="0"/>
              <a:t>72</a:t>
            </a:fld>
            <a:endParaRPr lang="fr-FR"/>
          </a:p>
        </p:txBody>
      </p:sp>
      <p:sp>
        <p:nvSpPr>
          <p:cNvPr id="3" name="Rectangle 2"/>
          <p:cNvSpPr/>
          <p:nvPr/>
        </p:nvSpPr>
        <p:spPr>
          <a:xfrm>
            <a:off x="94129" y="0"/>
            <a:ext cx="11873753" cy="4829399"/>
          </a:xfrm>
          <a:prstGeom prst="rect">
            <a:avLst/>
          </a:prstGeom>
        </p:spPr>
        <p:txBody>
          <a:bodyPr wrap="square">
            <a:spAutoFit/>
          </a:bodyPr>
          <a:lstStyle/>
          <a:p>
            <a:pPr algn="just">
              <a:lnSpc>
                <a:spcPts val="10"/>
              </a:lnSpc>
              <a:spcAft>
                <a:spcPts val="0"/>
              </a:spcAft>
            </a:pPr>
            <a:r>
              <a:rPr lang="fr-FR" dirty="0">
                <a:latin typeface="Times New Roman" panose="02020603050405020304" pitchFamily="18" charset="0"/>
                <a:ea typeface="Times New Roman" panose="02020603050405020304" pitchFamily="18" charset="0"/>
                <a:cs typeface="Times New Roman" panose="02020603050405020304" pitchFamily="18" charset="0"/>
              </a:rPr>
              <a:t> </a:t>
            </a:r>
            <a:endParaRPr lang="fr-FR" dirty="0">
              <a:latin typeface="Times" panose="02020603050405020304" pitchFamily="18" charset="0"/>
              <a:ea typeface="Times" panose="02020603050405020304" pitchFamily="18" charset="0"/>
              <a:cs typeface="Times New Roman" panose="02020603050405020304" pitchFamily="18" charset="0"/>
            </a:endParaRPr>
          </a:p>
          <a:p>
            <a:pPr algn="just">
              <a:lnSpc>
                <a:spcPct val="99000"/>
              </a:lnSpc>
              <a:spcAft>
                <a:spcPts val="0"/>
              </a:spcAft>
            </a:pPr>
            <a:r>
              <a:rPr lang="fr-FR" b="1" dirty="0">
                <a:latin typeface="Times New Roman" panose="02020603050405020304" pitchFamily="18" charset="0"/>
                <a:ea typeface="Verdana" panose="020B0604030504040204" pitchFamily="34" charset="0"/>
                <a:cs typeface="Times New Roman" panose="02020603050405020304" pitchFamily="18" charset="0"/>
              </a:rPr>
              <a:t> </a:t>
            </a:r>
            <a:endParaRPr lang="fr-FR" dirty="0">
              <a:latin typeface="Times" panose="02020603050405020304" pitchFamily="18" charset="0"/>
              <a:ea typeface="Times" panose="02020603050405020304" pitchFamily="18" charset="0"/>
              <a:cs typeface="Times New Roman" panose="02020603050405020304" pitchFamily="18" charset="0"/>
            </a:endParaRPr>
          </a:p>
          <a:p>
            <a:pPr algn="just">
              <a:spcAft>
                <a:spcPts val="0"/>
              </a:spcAft>
            </a:pPr>
            <a:r>
              <a:rPr lang="fr-FR" sz="3200" u="sng" dirty="0" smtClean="0">
                <a:solidFill>
                  <a:srgbClr val="FF0000"/>
                </a:solidFill>
                <a:latin typeface="Century" panose="02040604050505020304" pitchFamily="18" charset="0"/>
                <a:ea typeface="Verdana" panose="020B0604030504040204" pitchFamily="34" charset="0"/>
                <a:cs typeface="Times New Roman" panose="02020603050405020304" pitchFamily="18" charset="0"/>
              </a:rPr>
              <a:t>Examples </a:t>
            </a:r>
            <a:r>
              <a:rPr lang="fr-FR" sz="3200" u="sng" dirty="0">
                <a:solidFill>
                  <a:srgbClr val="FF0000"/>
                </a:solidFill>
                <a:latin typeface="Century" panose="02040604050505020304" pitchFamily="18" charset="0"/>
                <a:ea typeface="Verdana" panose="020B0604030504040204" pitchFamily="34" charset="0"/>
                <a:cs typeface="Times New Roman" panose="02020603050405020304" pitchFamily="18" charset="0"/>
              </a:rPr>
              <a:t>:</a:t>
            </a:r>
            <a:endParaRPr lang="fr-FR" sz="3200" dirty="0">
              <a:solidFill>
                <a:srgbClr val="FF0000"/>
              </a:solidFill>
              <a:latin typeface="Century" panose="02040604050505020304" pitchFamily="18" charset="0"/>
              <a:ea typeface="Times" panose="02020603050405020304" pitchFamily="18" charset="0"/>
              <a:cs typeface="Times New Roman" panose="02020603050405020304" pitchFamily="18" charset="0"/>
            </a:endParaRPr>
          </a:p>
          <a:p>
            <a:pPr marR="5080" algn="just">
              <a:lnSpc>
                <a:spcPct val="150000"/>
              </a:lnSpc>
              <a:spcAft>
                <a:spcPts val="0"/>
              </a:spcAft>
            </a:pPr>
            <a:r>
              <a:rPr lang="fr-FR" sz="3200" dirty="0" smtClean="0">
                <a:latin typeface="Century" panose="02040604050505020304" pitchFamily="18" charset="0"/>
                <a:ea typeface="Arial Narrow" panose="020B0606020202030204" pitchFamily="34" charset="0"/>
                <a:cs typeface="Times New Roman" panose="02020603050405020304" pitchFamily="18" charset="0"/>
              </a:rPr>
              <a:t>-</a:t>
            </a:r>
            <a:r>
              <a:rPr lang="fr-FR" sz="3200" dirty="0" err="1" smtClean="0">
                <a:latin typeface="Century" panose="02040604050505020304" pitchFamily="18" charset="0"/>
                <a:ea typeface="Arial Narrow" panose="020B0606020202030204" pitchFamily="34" charset="0"/>
                <a:cs typeface="Times New Roman" panose="02020603050405020304" pitchFamily="18" charset="0"/>
              </a:rPr>
              <a:t>Mejías</a:t>
            </a:r>
            <a:r>
              <a:rPr lang="fr-FR" sz="3200" dirty="0" smtClean="0">
                <a:latin typeface="Century" panose="02040604050505020304" pitchFamily="18" charset="0"/>
                <a:ea typeface="Arial Narrow" panose="020B0606020202030204" pitchFamily="34" charset="0"/>
                <a:cs typeface="Times New Roman" panose="02020603050405020304" pitchFamily="18" charset="0"/>
              </a:rPr>
              <a:t> P., Varela-Ortega C. &amp; </a:t>
            </a:r>
            <a:r>
              <a:rPr lang="fr-FR" sz="3200" dirty="0" err="1" smtClean="0">
                <a:latin typeface="Century" panose="02040604050505020304" pitchFamily="18" charset="0"/>
                <a:ea typeface="Arial Narrow" panose="020B0606020202030204" pitchFamily="34" charset="0"/>
                <a:cs typeface="Times New Roman" panose="02020603050405020304" pitchFamily="18" charset="0"/>
              </a:rPr>
              <a:t>Flichman</a:t>
            </a:r>
            <a:r>
              <a:rPr lang="fr-FR" sz="3200" dirty="0" smtClean="0">
                <a:latin typeface="Century" panose="02040604050505020304" pitchFamily="18" charset="0"/>
                <a:ea typeface="Arial Narrow" panose="020B0606020202030204" pitchFamily="34" charset="0"/>
                <a:cs typeface="Times New Roman" panose="02020603050405020304" pitchFamily="18" charset="0"/>
              </a:rPr>
              <a:t> G. 2002. </a:t>
            </a:r>
            <a:r>
              <a:rPr lang="en-US" sz="3200" dirty="0" smtClean="0">
                <a:latin typeface="Century" panose="02040604050505020304" pitchFamily="18" charset="0"/>
                <a:ea typeface="Arial Narrow" panose="020B0606020202030204" pitchFamily="34" charset="0"/>
                <a:cs typeface="Times New Roman" panose="02020603050405020304" pitchFamily="18" charset="0"/>
              </a:rPr>
              <a:t>The effects of integrating agricultural policies and water policies : a case study in </a:t>
            </a:r>
            <a:r>
              <a:rPr lang="en-US" sz="3200" dirty="0" err="1" smtClean="0">
                <a:latin typeface="Century" panose="02040604050505020304" pitchFamily="18" charset="0"/>
                <a:ea typeface="Arial Narrow" panose="020B0606020202030204" pitchFamily="34" charset="0"/>
                <a:cs typeface="Times New Roman" panose="02020603050405020304" pitchFamily="18" charset="0"/>
              </a:rPr>
              <a:t>spain</a:t>
            </a:r>
            <a:r>
              <a:rPr lang="en-US" sz="3200" dirty="0" smtClean="0">
                <a:latin typeface="Century" panose="02040604050505020304" pitchFamily="18" charset="0"/>
                <a:ea typeface="Arial Narrow" panose="020B0606020202030204" pitchFamily="34" charset="0"/>
                <a:cs typeface="Times New Roman" panose="02020603050405020304" pitchFamily="18" charset="0"/>
              </a:rPr>
              <a:t>. </a:t>
            </a:r>
            <a:r>
              <a:rPr lang="en-US" sz="3200" b="1" dirty="0" smtClean="0">
                <a:latin typeface="Century" panose="02040604050505020304" pitchFamily="18" charset="0"/>
                <a:ea typeface="Arial Narrow" panose="020B0606020202030204" pitchFamily="34" charset="0"/>
                <a:cs typeface="Times New Roman" panose="02020603050405020304" pitchFamily="18" charset="0"/>
              </a:rPr>
              <a:t>In</a:t>
            </a:r>
            <a:r>
              <a:rPr lang="en-US" sz="3200" dirty="0" smtClean="0">
                <a:latin typeface="Century" panose="02040604050505020304" pitchFamily="18" charset="0"/>
                <a:ea typeface="Arial Narrow" panose="020B0606020202030204" pitchFamily="34" charset="0"/>
                <a:cs typeface="Times New Roman" panose="02020603050405020304" pitchFamily="18" charset="0"/>
              </a:rPr>
              <a:t> ANRH (Rabat). Irrigation water policies : micro and macro considerations </a:t>
            </a:r>
            <a:r>
              <a:rPr lang="en-US" sz="3200" i="1" dirty="0" smtClean="0">
                <a:latin typeface="Century" panose="02040604050505020304" pitchFamily="18" charset="0"/>
                <a:ea typeface="Arial Narrow" panose="020B0606020202030204" pitchFamily="34" charset="0"/>
                <a:cs typeface="Times New Roman" panose="02020603050405020304" pitchFamily="18" charset="0"/>
              </a:rPr>
              <a:t>: Conference</a:t>
            </a:r>
            <a:r>
              <a:rPr lang="en-US" sz="3200" dirty="0" smtClean="0">
                <a:latin typeface="Century" panose="02040604050505020304" pitchFamily="18" charset="0"/>
                <a:ea typeface="Arial Narrow" panose="020B0606020202030204" pitchFamily="34" charset="0"/>
                <a:cs typeface="Times New Roman" panose="02020603050405020304" pitchFamily="18" charset="0"/>
              </a:rPr>
              <a:t> (Agadir, 2002/06/15-17). </a:t>
            </a:r>
            <a:r>
              <a:rPr lang="fr-FR" sz="3200" dirty="0" smtClean="0">
                <a:latin typeface="Century" panose="02040604050505020304" pitchFamily="18" charset="0"/>
                <a:ea typeface="Arial Narrow" panose="020B0606020202030204" pitchFamily="34" charset="0"/>
                <a:cs typeface="Times New Roman" panose="02020603050405020304" pitchFamily="18" charset="0"/>
              </a:rPr>
              <a:t>Montpellier : IAMM-CIHEAM. 18 p. </a:t>
            </a:r>
            <a:endParaRPr lang="fr-FR" sz="3200" dirty="0" smtClean="0">
              <a:latin typeface="Century" panose="02040604050505020304" pitchFamily="18" charset="0"/>
              <a:ea typeface="Times" panose="02020603050405020304" pitchFamily="18" charset="0"/>
              <a:cs typeface="Times New Roman" panose="02020603050405020304" pitchFamily="18" charset="0"/>
            </a:endParaRPr>
          </a:p>
          <a:p>
            <a:pPr algn="just">
              <a:spcAft>
                <a:spcPts val="0"/>
              </a:spcAft>
              <a:tabLst>
                <a:tab pos="5600700" algn="l"/>
              </a:tabLst>
            </a:pPr>
            <a:r>
              <a:rPr lang="fr-FR" baseline="-25000" dirty="0" smtClean="0">
                <a:latin typeface="Times New Roman" panose="02020603050405020304" pitchFamily="18" charset="0"/>
                <a:ea typeface="Arial" panose="020B0604020202020204" pitchFamily="34" charset="0"/>
                <a:cs typeface="Times New Roman" panose="02020603050405020304" pitchFamily="18" charset="0"/>
              </a:rPr>
              <a:t> </a:t>
            </a:r>
            <a:endParaRPr lang="fr-FR" dirty="0" smtClean="0">
              <a:latin typeface="Times" panose="02020603050405020304" pitchFamily="18" charset="0"/>
              <a:ea typeface="Times"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943472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A37454DC-347B-4F69-A82E-4C2FC3B150EE}" type="slidenum">
              <a:rPr lang="fr-FR" smtClean="0"/>
              <a:t>73</a:t>
            </a:fld>
            <a:endParaRPr lang="fr-FR"/>
          </a:p>
        </p:txBody>
      </p:sp>
      <p:sp>
        <p:nvSpPr>
          <p:cNvPr id="3" name="Rectangle 2"/>
          <p:cNvSpPr/>
          <p:nvPr/>
        </p:nvSpPr>
        <p:spPr>
          <a:xfrm>
            <a:off x="67235" y="151511"/>
            <a:ext cx="3695050" cy="584775"/>
          </a:xfrm>
          <a:prstGeom prst="rect">
            <a:avLst/>
          </a:prstGeom>
        </p:spPr>
        <p:txBody>
          <a:bodyPr wrap="none">
            <a:spAutoFit/>
          </a:bodyPr>
          <a:lstStyle/>
          <a:p>
            <a:pPr marL="457200" indent="-457200">
              <a:buFont typeface="Wingdings" panose="05000000000000000000" pitchFamily="2" charset="2"/>
              <a:buChar char="Ø"/>
            </a:pPr>
            <a:r>
              <a:rPr lang="fr-FR" sz="3200" b="1" dirty="0" smtClean="0">
                <a:solidFill>
                  <a:srgbClr val="FF0000"/>
                </a:solidFill>
                <a:latin typeface="Century" panose="02040604050505020304" pitchFamily="18" charset="0"/>
              </a:rPr>
              <a:t>Journal Articles</a:t>
            </a:r>
            <a:endParaRPr lang="fr-FR" sz="3200" b="1" dirty="0">
              <a:solidFill>
                <a:srgbClr val="FF0000"/>
              </a:solidFill>
              <a:latin typeface="Century" panose="02040604050505020304" pitchFamily="18" charset="0"/>
            </a:endParaRPr>
          </a:p>
        </p:txBody>
      </p:sp>
      <p:sp>
        <p:nvSpPr>
          <p:cNvPr id="4" name="Rectangle 3"/>
          <p:cNvSpPr/>
          <p:nvPr/>
        </p:nvSpPr>
        <p:spPr>
          <a:xfrm>
            <a:off x="67235" y="900517"/>
            <a:ext cx="11994776" cy="1569660"/>
          </a:xfrm>
          <a:prstGeom prst="rect">
            <a:avLst/>
          </a:prstGeom>
        </p:spPr>
        <p:txBody>
          <a:bodyPr wrap="square">
            <a:spAutoFit/>
          </a:bodyPr>
          <a:lstStyle/>
          <a:p>
            <a:pPr algn="just">
              <a:lnSpc>
                <a:spcPct val="150000"/>
              </a:lnSpc>
            </a:pPr>
            <a:r>
              <a:rPr lang="fr-FR" sz="3200" dirty="0">
                <a:latin typeface="Century" panose="02040604050505020304" pitchFamily="18" charset="0"/>
              </a:rPr>
              <a:t>-</a:t>
            </a:r>
            <a:r>
              <a:rPr lang="fr-FR" sz="3200" dirty="0" smtClean="0">
                <a:latin typeface="Century" panose="02040604050505020304" pitchFamily="18" charset="0"/>
              </a:rPr>
              <a:t>AUTHOR</a:t>
            </a:r>
            <a:r>
              <a:rPr lang="fr-FR" sz="3200" dirty="0">
                <a:latin typeface="Century" panose="02040604050505020304" pitchFamily="18" charset="0"/>
              </a:rPr>
              <a:t>. </a:t>
            </a:r>
            <a:r>
              <a:rPr lang="fr-FR" sz="3200" dirty="0" err="1">
                <a:latin typeface="Century" panose="02040604050505020304" pitchFamily="18" charset="0"/>
              </a:rPr>
              <a:t>Year</a:t>
            </a:r>
            <a:r>
              <a:rPr lang="fr-FR" sz="3200" dirty="0">
                <a:latin typeface="Century" panose="02040604050505020304" pitchFamily="18" charset="0"/>
              </a:rPr>
              <a:t> of publication. </a:t>
            </a:r>
            <a:r>
              <a:rPr lang="fr-FR" sz="3200" dirty="0" err="1">
                <a:latin typeface="Century" panose="02040604050505020304" pitchFamily="18" charset="0"/>
              </a:rPr>
              <a:t>Title</a:t>
            </a:r>
            <a:r>
              <a:rPr lang="fr-FR" sz="3200" dirty="0">
                <a:latin typeface="Century" panose="02040604050505020304" pitchFamily="18" charset="0"/>
              </a:rPr>
              <a:t> of the article. </a:t>
            </a:r>
            <a:r>
              <a:rPr lang="fr-FR" sz="3200" i="1" dirty="0" err="1">
                <a:latin typeface="Century" panose="02040604050505020304" pitchFamily="18" charset="0"/>
              </a:rPr>
              <a:t>Title</a:t>
            </a:r>
            <a:r>
              <a:rPr lang="fr-FR" sz="3200" i="1" dirty="0">
                <a:latin typeface="Century" panose="02040604050505020304" pitchFamily="18" charset="0"/>
              </a:rPr>
              <a:t> of the journal</a:t>
            </a:r>
            <a:r>
              <a:rPr lang="fr-FR" sz="3200" dirty="0">
                <a:latin typeface="Century" panose="02040604050505020304" pitchFamily="18" charset="0"/>
              </a:rPr>
              <a:t>. </a:t>
            </a:r>
            <a:r>
              <a:rPr lang="fr-FR" sz="3200" dirty="0" err="1">
                <a:latin typeface="Century" panose="02040604050505020304" pitchFamily="18" charset="0"/>
              </a:rPr>
              <a:t>Series</a:t>
            </a:r>
            <a:r>
              <a:rPr lang="fr-FR" sz="3200" dirty="0">
                <a:latin typeface="Century" panose="02040604050505020304" pitchFamily="18" charset="0"/>
              </a:rPr>
              <a:t>, volume, issue </a:t>
            </a:r>
            <a:r>
              <a:rPr lang="fr-FR" sz="3200" dirty="0" err="1">
                <a:latin typeface="Century" panose="02040604050505020304" pitchFamily="18" charset="0"/>
              </a:rPr>
              <a:t>number</a:t>
            </a:r>
            <a:r>
              <a:rPr lang="fr-FR" sz="3200" dirty="0">
                <a:latin typeface="Century" panose="02040604050505020304" pitchFamily="18" charset="0"/>
              </a:rPr>
              <a:t>. Pagination</a:t>
            </a:r>
            <a:r>
              <a:rPr lang="fr-FR" sz="3200" dirty="0" smtClean="0">
                <a:latin typeface="Century" panose="02040604050505020304" pitchFamily="18" charset="0"/>
              </a:rPr>
              <a:t>.</a:t>
            </a:r>
            <a:endParaRPr lang="fr-FR" sz="3200" dirty="0">
              <a:latin typeface="Century" panose="02040604050505020304" pitchFamily="18" charset="0"/>
            </a:endParaRPr>
          </a:p>
        </p:txBody>
      </p:sp>
      <p:sp>
        <p:nvSpPr>
          <p:cNvPr id="5" name="Rectangle 4"/>
          <p:cNvSpPr/>
          <p:nvPr/>
        </p:nvSpPr>
        <p:spPr>
          <a:xfrm>
            <a:off x="174811" y="2634408"/>
            <a:ext cx="11887200" cy="2308324"/>
          </a:xfrm>
          <a:prstGeom prst="rect">
            <a:avLst/>
          </a:prstGeom>
        </p:spPr>
        <p:txBody>
          <a:bodyPr wrap="square">
            <a:spAutoFit/>
          </a:bodyPr>
          <a:lstStyle/>
          <a:p>
            <a:pPr algn="just">
              <a:lnSpc>
                <a:spcPct val="150000"/>
              </a:lnSpc>
            </a:pPr>
            <a:r>
              <a:rPr lang="fr-FR" sz="3200" dirty="0" smtClean="0">
                <a:latin typeface="Century" panose="02040604050505020304" pitchFamily="18" charset="0"/>
              </a:rPr>
              <a:t>-The journal </a:t>
            </a:r>
            <a:r>
              <a:rPr lang="fr-FR" sz="3200" dirty="0" err="1" smtClean="0">
                <a:latin typeface="Century" panose="02040604050505020304" pitchFamily="18" charset="0"/>
              </a:rPr>
              <a:t>title</a:t>
            </a:r>
            <a:r>
              <a:rPr lang="fr-FR" sz="3200" dirty="0" smtClean="0">
                <a:latin typeface="Century" panose="02040604050505020304" pitchFamily="18" charset="0"/>
              </a:rPr>
              <a:t> </a:t>
            </a:r>
            <a:r>
              <a:rPr lang="fr-FR" sz="3200" dirty="0" err="1">
                <a:latin typeface="Century" panose="02040604050505020304" pitchFamily="18" charset="0"/>
              </a:rPr>
              <a:t>should</a:t>
            </a:r>
            <a:r>
              <a:rPr lang="fr-FR" sz="3200" dirty="0">
                <a:latin typeface="Century" panose="02040604050505020304" pitchFamily="18" charset="0"/>
              </a:rPr>
              <a:t> </a:t>
            </a:r>
            <a:r>
              <a:rPr lang="fr-FR" sz="3200" dirty="0" err="1">
                <a:latin typeface="Century" panose="02040604050505020304" pitchFamily="18" charset="0"/>
              </a:rPr>
              <a:t>be</a:t>
            </a:r>
            <a:r>
              <a:rPr lang="fr-FR" sz="3200" dirty="0">
                <a:latin typeface="Century" panose="02040604050505020304" pitchFamily="18" charset="0"/>
              </a:rPr>
              <a:t> in </a:t>
            </a:r>
            <a:r>
              <a:rPr lang="fr-FR" sz="3200" i="1" dirty="0" err="1" smtClean="0">
                <a:latin typeface="Century" panose="02040604050505020304" pitchFamily="18" charset="0"/>
              </a:rPr>
              <a:t>italics</a:t>
            </a:r>
            <a:r>
              <a:rPr lang="fr-FR" sz="3200" dirty="0" smtClean="0">
                <a:latin typeface="Century" panose="02040604050505020304" pitchFamily="18" charset="0"/>
              </a:rPr>
              <a:t>, </a:t>
            </a:r>
            <a:r>
              <a:rPr lang="fr-FR" sz="3200" dirty="0">
                <a:latin typeface="Century" panose="02040604050505020304" pitchFamily="18" charset="0"/>
              </a:rPr>
              <a:t>not the </a:t>
            </a:r>
            <a:r>
              <a:rPr lang="fr-FR" sz="3200" dirty="0" err="1">
                <a:latin typeface="Century" panose="02040604050505020304" pitchFamily="18" charset="0"/>
              </a:rPr>
              <a:t>title</a:t>
            </a:r>
            <a:r>
              <a:rPr lang="fr-FR" sz="3200" dirty="0">
                <a:latin typeface="Century" panose="02040604050505020304" pitchFamily="18" charset="0"/>
              </a:rPr>
              <a:t> of the article.</a:t>
            </a:r>
          </a:p>
          <a:p>
            <a:pPr>
              <a:lnSpc>
                <a:spcPct val="150000"/>
              </a:lnSpc>
            </a:pPr>
            <a:r>
              <a:rPr lang="fr-FR" sz="3200" dirty="0">
                <a:latin typeface="Century" panose="02040604050505020304" pitchFamily="18" charset="0"/>
              </a:rPr>
              <a:t>-</a:t>
            </a:r>
            <a:r>
              <a:rPr lang="fr-FR" sz="3200" dirty="0" smtClean="0">
                <a:latin typeface="Century" panose="02040604050505020304" pitchFamily="18" charset="0"/>
              </a:rPr>
              <a:t>Journal </a:t>
            </a:r>
            <a:r>
              <a:rPr lang="fr-FR" sz="3200" dirty="0" err="1">
                <a:latin typeface="Century" panose="02040604050505020304" pitchFamily="18" charset="0"/>
              </a:rPr>
              <a:t>titles</a:t>
            </a:r>
            <a:r>
              <a:rPr lang="fr-FR" sz="3200" dirty="0">
                <a:latin typeface="Century" panose="02040604050505020304" pitchFamily="18" charset="0"/>
              </a:rPr>
              <a:t> </a:t>
            </a:r>
            <a:r>
              <a:rPr lang="fr-FR" sz="3200" dirty="0" err="1">
                <a:latin typeface="Century" panose="02040604050505020304" pitchFamily="18" charset="0"/>
              </a:rPr>
              <a:t>can</a:t>
            </a:r>
            <a:r>
              <a:rPr lang="fr-FR" sz="3200" dirty="0">
                <a:latin typeface="Century" panose="02040604050505020304" pitchFamily="18" charset="0"/>
              </a:rPr>
              <a:t> </a:t>
            </a:r>
            <a:r>
              <a:rPr lang="fr-FR" sz="3200" dirty="0" err="1">
                <a:latin typeface="Century" panose="02040604050505020304" pitchFamily="18" charset="0"/>
              </a:rPr>
              <a:t>be</a:t>
            </a:r>
            <a:r>
              <a:rPr lang="fr-FR" sz="3200" dirty="0">
                <a:latin typeface="Century" panose="02040604050505020304" pitchFamily="18" charset="0"/>
              </a:rPr>
              <a:t> </a:t>
            </a:r>
            <a:r>
              <a:rPr lang="fr-FR" sz="3200" dirty="0" err="1">
                <a:latin typeface="Century" panose="02040604050505020304" pitchFamily="18" charset="0"/>
              </a:rPr>
              <a:t>abbreviated</a:t>
            </a:r>
            <a:r>
              <a:rPr lang="fr-FR" sz="3200" dirty="0" smtClean="0">
                <a:latin typeface="Century" panose="02040604050505020304" pitchFamily="18" charset="0"/>
              </a:rPr>
              <a:t>.</a:t>
            </a:r>
            <a:endParaRPr lang="fr-FR" sz="3200" dirty="0">
              <a:latin typeface="Century" panose="02040604050505020304" pitchFamily="18" charset="0"/>
            </a:endParaRPr>
          </a:p>
        </p:txBody>
      </p:sp>
    </p:spTree>
    <p:extLst>
      <p:ext uri="{BB962C8B-B14F-4D97-AF65-F5344CB8AC3E}">
        <p14:creationId xmlns:p14="http://schemas.microsoft.com/office/powerpoint/2010/main" val="107998986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A37454DC-347B-4F69-A82E-4C2FC3B150EE}" type="slidenum">
              <a:rPr lang="fr-FR" smtClean="0"/>
              <a:t>74</a:t>
            </a:fld>
            <a:endParaRPr lang="fr-FR"/>
          </a:p>
        </p:txBody>
      </p:sp>
      <p:sp>
        <p:nvSpPr>
          <p:cNvPr id="3" name="Rectangle 2"/>
          <p:cNvSpPr/>
          <p:nvPr/>
        </p:nvSpPr>
        <p:spPr>
          <a:xfrm>
            <a:off x="181232" y="381680"/>
            <a:ext cx="11829536" cy="3785652"/>
          </a:xfrm>
          <a:prstGeom prst="rect">
            <a:avLst/>
          </a:prstGeom>
        </p:spPr>
        <p:txBody>
          <a:bodyPr wrap="square">
            <a:spAutoFit/>
          </a:bodyPr>
          <a:lstStyle/>
          <a:p>
            <a:pPr algn="just">
              <a:lnSpc>
                <a:spcPct val="150000"/>
              </a:lnSpc>
            </a:pPr>
            <a:r>
              <a:rPr lang="fr-FR" sz="3200" dirty="0">
                <a:latin typeface="Century" panose="02040604050505020304" pitchFamily="18" charset="0"/>
              </a:rPr>
              <a:t>-</a:t>
            </a:r>
            <a:r>
              <a:rPr lang="fr-FR" sz="3200" dirty="0" smtClean="0">
                <a:latin typeface="Century" panose="02040604050505020304" pitchFamily="18" charset="0"/>
              </a:rPr>
              <a:t>A </a:t>
            </a:r>
            <a:r>
              <a:rPr lang="fr-FR" sz="3200" dirty="0" err="1">
                <a:latin typeface="Century" panose="02040604050505020304" pitchFamily="18" charset="0"/>
              </a:rPr>
              <a:t>submitted</a:t>
            </a:r>
            <a:r>
              <a:rPr lang="fr-FR" sz="3200" dirty="0">
                <a:latin typeface="Century" panose="02040604050505020304" pitchFamily="18" charset="0"/>
              </a:rPr>
              <a:t>, </a:t>
            </a:r>
            <a:r>
              <a:rPr lang="fr-FR" sz="3200" dirty="0" err="1">
                <a:latin typeface="Century" panose="02040604050505020304" pitchFamily="18" charset="0"/>
              </a:rPr>
              <a:t>accepted</a:t>
            </a:r>
            <a:r>
              <a:rPr lang="fr-FR" sz="3200" dirty="0">
                <a:latin typeface="Century" panose="02040604050505020304" pitchFamily="18" charset="0"/>
              </a:rPr>
              <a:t>, or </a:t>
            </a:r>
            <a:r>
              <a:rPr lang="fr-FR" sz="3200" dirty="0" err="1">
                <a:latin typeface="Century" panose="02040604050505020304" pitchFamily="18" charset="0"/>
              </a:rPr>
              <a:t>forthcoming</a:t>
            </a:r>
            <a:r>
              <a:rPr lang="fr-FR" sz="3200" dirty="0">
                <a:latin typeface="Century" panose="02040604050505020304" pitchFamily="18" charset="0"/>
              </a:rPr>
              <a:t> document </a:t>
            </a:r>
            <a:r>
              <a:rPr lang="fr-FR" sz="3200" dirty="0" err="1">
                <a:latin typeface="Century" panose="02040604050505020304" pitchFamily="18" charset="0"/>
              </a:rPr>
              <a:t>can</a:t>
            </a:r>
            <a:r>
              <a:rPr lang="fr-FR" sz="3200" dirty="0">
                <a:latin typeface="Century" panose="02040604050505020304" pitchFamily="18" charset="0"/>
              </a:rPr>
              <a:t> </a:t>
            </a:r>
            <a:r>
              <a:rPr lang="fr-FR" sz="3200" dirty="0" err="1">
                <a:latin typeface="Century" panose="02040604050505020304" pitchFamily="18" charset="0"/>
              </a:rPr>
              <a:t>be</a:t>
            </a:r>
            <a:r>
              <a:rPr lang="fr-FR" sz="3200" dirty="0">
                <a:latin typeface="Century" panose="02040604050505020304" pitchFamily="18" charset="0"/>
              </a:rPr>
              <a:t> </a:t>
            </a:r>
            <a:r>
              <a:rPr lang="fr-FR" sz="3200" dirty="0" err="1">
                <a:latin typeface="Century" panose="02040604050505020304" pitchFamily="18" charset="0"/>
              </a:rPr>
              <a:t>cited</a:t>
            </a:r>
            <a:r>
              <a:rPr lang="fr-FR" sz="3200" dirty="0">
                <a:latin typeface="Century" panose="02040604050505020304" pitchFamily="18" charset="0"/>
              </a:rPr>
              <a:t>, </a:t>
            </a:r>
            <a:r>
              <a:rPr lang="fr-FR" sz="3200" dirty="0" err="1">
                <a:latin typeface="Century" panose="02040604050505020304" pitchFamily="18" charset="0"/>
              </a:rPr>
              <a:t>even</a:t>
            </a:r>
            <a:r>
              <a:rPr lang="fr-FR" sz="3200" dirty="0">
                <a:latin typeface="Century" panose="02040604050505020304" pitchFamily="18" charset="0"/>
              </a:rPr>
              <a:t> if </a:t>
            </a:r>
            <a:r>
              <a:rPr lang="fr-FR" sz="3200" dirty="0" err="1">
                <a:latin typeface="Century" panose="02040604050505020304" pitchFamily="18" charset="0"/>
              </a:rPr>
              <a:t>it</a:t>
            </a:r>
            <a:r>
              <a:rPr lang="fr-FR" sz="3200" dirty="0">
                <a:latin typeface="Century" panose="02040604050505020304" pitchFamily="18" charset="0"/>
              </a:rPr>
              <a:t> </a:t>
            </a:r>
            <a:r>
              <a:rPr lang="fr-FR" sz="3200" dirty="0" err="1">
                <a:latin typeface="Century" panose="02040604050505020304" pitchFamily="18" charset="0"/>
              </a:rPr>
              <a:t>is</a:t>
            </a:r>
            <a:r>
              <a:rPr lang="fr-FR" sz="3200" dirty="0">
                <a:latin typeface="Century" panose="02040604050505020304" pitchFamily="18" charset="0"/>
              </a:rPr>
              <a:t> not </a:t>
            </a:r>
            <a:r>
              <a:rPr lang="fr-FR" sz="3200" dirty="0" err="1">
                <a:latin typeface="Century" panose="02040604050505020304" pitchFamily="18" charset="0"/>
              </a:rPr>
              <a:t>yet</a:t>
            </a:r>
            <a:r>
              <a:rPr lang="fr-FR" sz="3200" dirty="0">
                <a:latin typeface="Century" panose="02040604050505020304" pitchFamily="18" charset="0"/>
              </a:rPr>
              <a:t> </a:t>
            </a:r>
            <a:r>
              <a:rPr lang="fr-FR" sz="3200" dirty="0" err="1">
                <a:latin typeface="Century" panose="02040604050505020304" pitchFamily="18" charset="0"/>
              </a:rPr>
              <a:t>published</a:t>
            </a:r>
            <a:r>
              <a:rPr lang="fr-FR" sz="3200" dirty="0">
                <a:latin typeface="Century" panose="02040604050505020304" pitchFamily="18" charset="0"/>
              </a:rPr>
              <a:t> </a:t>
            </a:r>
            <a:r>
              <a:rPr lang="fr-FR" sz="3200" dirty="0" err="1">
                <a:latin typeface="Century" panose="02040604050505020304" pitchFamily="18" charset="0"/>
              </a:rPr>
              <a:t>at</a:t>
            </a:r>
            <a:r>
              <a:rPr lang="fr-FR" sz="3200" dirty="0">
                <a:latin typeface="Century" panose="02040604050505020304" pitchFamily="18" charset="0"/>
              </a:rPr>
              <a:t> the time of </a:t>
            </a:r>
            <a:r>
              <a:rPr lang="fr-FR" sz="3200" dirty="0" err="1">
                <a:latin typeface="Century" panose="02040604050505020304" pitchFamily="18" charset="0"/>
              </a:rPr>
              <a:t>writing</a:t>
            </a:r>
            <a:r>
              <a:rPr lang="fr-FR" sz="3200" dirty="0">
                <a:latin typeface="Century" panose="02040604050505020304" pitchFamily="18" charset="0"/>
              </a:rPr>
              <a:t> the </a:t>
            </a:r>
            <a:r>
              <a:rPr lang="fr-FR" sz="3200" dirty="0" err="1">
                <a:latin typeface="Century" panose="02040604050505020304" pitchFamily="18" charset="0"/>
              </a:rPr>
              <a:t>references</a:t>
            </a:r>
            <a:r>
              <a:rPr lang="fr-FR" sz="3200" dirty="0">
                <a:latin typeface="Century" panose="02040604050505020304" pitchFamily="18" charset="0"/>
              </a:rPr>
              <a:t>. </a:t>
            </a:r>
            <a:r>
              <a:rPr lang="fr-FR" sz="3200" u="sng" dirty="0" err="1">
                <a:latin typeface="Century" panose="02040604050505020304" pitchFamily="18" charset="0"/>
              </a:rPr>
              <a:t>At</a:t>
            </a:r>
            <a:r>
              <a:rPr lang="fr-FR" sz="3200" u="sng" dirty="0">
                <a:latin typeface="Century" panose="02040604050505020304" pitchFamily="18" charset="0"/>
              </a:rPr>
              <a:t> the end of the </a:t>
            </a:r>
            <a:r>
              <a:rPr lang="fr-FR" sz="3200" u="sng" dirty="0" err="1">
                <a:latin typeface="Century" panose="02040604050505020304" pitchFamily="18" charset="0"/>
              </a:rPr>
              <a:t>reference</a:t>
            </a:r>
            <a:r>
              <a:rPr lang="fr-FR" sz="3200" u="sng" dirty="0">
                <a:latin typeface="Century" panose="02040604050505020304" pitchFamily="18" charset="0"/>
              </a:rPr>
              <a:t>, </a:t>
            </a:r>
            <a:r>
              <a:rPr lang="fr-FR" sz="3200" u="sng" dirty="0" err="1">
                <a:latin typeface="Century" panose="02040604050505020304" pitchFamily="18" charset="0"/>
              </a:rPr>
              <a:t>indicate</a:t>
            </a:r>
            <a:r>
              <a:rPr lang="fr-FR" sz="3200" u="sng" dirty="0">
                <a:latin typeface="Century" panose="02040604050505020304" pitchFamily="18" charset="0"/>
              </a:rPr>
              <a:t> </a:t>
            </a:r>
            <a:r>
              <a:rPr lang="fr-FR" sz="3200" dirty="0" smtClean="0">
                <a:latin typeface="Century" panose="02040604050505020304" pitchFamily="18" charset="0"/>
              </a:rPr>
              <a:t>“</a:t>
            </a:r>
            <a:r>
              <a:rPr lang="fr-FR" sz="3200" b="1" dirty="0">
                <a:solidFill>
                  <a:srgbClr val="FF0000"/>
                </a:solidFill>
                <a:latin typeface="Century" panose="02040604050505020304" pitchFamily="18" charset="0"/>
              </a:rPr>
              <a:t>in </a:t>
            </a:r>
            <a:r>
              <a:rPr lang="fr-FR" sz="3200" b="1" dirty="0" err="1">
                <a:solidFill>
                  <a:srgbClr val="FF0000"/>
                </a:solidFill>
                <a:latin typeface="Century" panose="02040604050505020304" pitchFamily="18" charset="0"/>
              </a:rPr>
              <a:t>press</a:t>
            </a:r>
            <a:r>
              <a:rPr lang="fr-FR" sz="3200" dirty="0" smtClean="0">
                <a:latin typeface="Century" panose="02040604050505020304" pitchFamily="18" charset="0"/>
              </a:rPr>
              <a:t>.”</a:t>
            </a:r>
            <a:endParaRPr lang="fr-FR" sz="3200" dirty="0">
              <a:latin typeface="Century" panose="02040604050505020304" pitchFamily="18" charset="0"/>
            </a:endParaRPr>
          </a:p>
          <a:p>
            <a:pPr algn="just">
              <a:lnSpc>
                <a:spcPct val="150000"/>
              </a:lnSpc>
            </a:pPr>
            <a:r>
              <a:rPr lang="fr-FR" sz="3200" dirty="0">
                <a:latin typeface="Century" panose="02040604050505020304" pitchFamily="18" charset="0"/>
              </a:rPr>
              <a:t>-</a:t>
            </a:r>
            <a:r>
              <a:rPr lang="fr-FR" sz="3200" dirty="0" smtClean="0">
                <a:latin typeface="Century" panose="02040604050505020304" pitchFamily="18" charset="0"/>
              </a:rPr>
              <a:t>Volumes </a:t>
            </a:r>
            <a:r>
              <a:rPr lang="fr-FR" sz="3200" dirty="0">
                <a:latin typeface="Century" panose="02040604050505020304" pitchFamily="18" charset="0"/>
              </a:rPr>
              <a:t>and issue </a:t>
            </a:r>
            <a:r>
              <a:rPr lang="fr-FR" sz="3200" dirty="0" err="1">
                <a:latin typeface="Century" panose="02040604050505020304" pitchFamily="18" charset="0"/>
              </a:rPr>
              <a:t>numbers</a:t>
            </a:r>
            <a:r>
              <a:rPr lang="fr-FR" sz="3200" dirty="0">
                <a:latin typeface="Century" panose="02040604050505020304" pitchFamily="18" charset="0"/>
              </a:rPr>
              <a:t> </a:t>
            </a:r>
            <a:r>
              <a:rPr lang="fr-FR" sz="3200" dirty="0" err="1">
                <a:latin typeface="Century" panose="02040604050505020304" pitchFamily="18" charset="0"/>
              </a:rPr>
              <a:t>can</a:t>
            </a:r>
            <a:r>
              <a:rPr lang="fr-FR" sz="3200" dirty="0">
                <a:latin typeface="Century" panose="02040604050505020304" pitchFamily="18" charset="0"/>
              </a:rPr>
              <a:t> </a:t>
            </a:r>
            <a:r>
              <a:rPr lang="fr-FR" sz="3200" dirty="0" err="1">
                <a:latin typeface="Century" panose="02040604050505020304" pitchFamily="18" charset="0"/>
              </a:rPr>
              <a:t>be</a:t>
            </a:r>
            <a:r>
              <a:rPr lang="fr-FR" sz="3200" dirty="0">
                <a:latin typeface="Century" panose="02040604050505020304" pitchFamily="18" charset="0"/>
              </a:rPr>
              <a:t> </a:t>
            </a:r>
            <a:r>
              <a:rPr lang="fr-FR" sz="3200" dirty="0" err="1">
                <a:latin typeface="Century" panose="02040604050505020304" pitchFamily="18" charset="0"/>
              </a:rPr>
              <a:t>preceded</a:t>
            </a:r>
            <a:r>
              <a:rPr lang="fr-FR" sz="3200" dirty="0">
                <a:latin typeface="Century" panose="02040604050505020304" pitchFamily="18" charset="0"/>
              </a:rPr>
              <a:t> by </a:t>
            </a:r>
            <a:r>
              <a:rPr lang="fr-FR" sz="3200" dirty="0" smtClean="0">
                <a:latin typeface="Century" panose="02040604050505020304" pitchFamily="18" charset="0"/>
              </a:rPr>
              <a:t>“</a:t>
            </a:r>
            <a:r>
              <a:rPr lang="fr-FR" sz="3200" b="1" dirty="0" err="1">
                <a:solidFill>
                  <a:srgbClr val="FF0000"/>
                </a:solidFill>
                <a:latin typeface="Century" panose="02040604050505020304" pitchFamily="18" charset="0"/>
              </a:rPr>
              <a:t>vol</a:t>
            </a:r>
            <a:r>
              <a:rPr lang="fr-FR" sz="3200" b="1" dirty="0" err="1" smtClean="0">
                <a:solidFill>
                  <a:srgbClr val="FF0000"/>
                </a:solidFill>
                <a:latin typeface="Century" panose="02040604050505020304" pitchFamily="18" charset="0"/>
              </a:rPr>
              <a:t>.</a:t>
            </a:r>
            <a:r>
              <a:rPr lang="fr-FR" sz="3200" dirty="0" err="1" smtClean="0">
                <a:latin typeface="Century" panose="02040604050505020304" pitchFamily="18" charset="0"/>
              </a:rPr>
              <a:t>”and</a:t>
            </a:r>
            <a:r>
              <a:rPr lang="fr-FR" sz="3200" dirty="0" smtClean="0">
                <a:latin typeface="Century" panose="02040604050505020304" pitchFamily="18" charset="0"/>
              </a:rPr>
              <a:t> “</a:t>
            </a:r>
            <a:r>
              <a:rPr lang="fr-FR" sz="3200" b="1" dirty="0">
                <a:solidFill>
                  <a:srgbClr val="FF0000"/>
                </a:solidFill>
                <a:latin typeface="Century" panose="02040604050505020304" pitchFamily="18" charset="0"/>
              </a:rPr>
              <a:t>no</a:t>
            </a:r>
            <a:r>
              <a:rPr lang="fr-FR" sz="3200" b="1" dirty="0" smtClean="0">
                <a:solidFill>
                  <a:srgbClr val="FF0000"/>
                </a:solidFill>
                <a:latin typeface="Century" panose="02040604050505020304" pitchFamily="18" charset="0"/>
              </a:rPr>
              <a:t>.</a:t>
            </a:r>
            <a:r>
              <a:rPr lang="fr-FR" sz="3200" dirty="0" smtClean="0">
                <a:latin typeface="Century" panose="02040604050505020304" pitchFamily="18" charset="0"/>
              </a:rPr>
              <a:t>”</a:t>
            </a:r>
            <a:endParaRPr lang="fr-FR" sz="3200" dirty="0">
              <a:latin typeface="Century" panose="02040604050505020304" pitchFamily="18" charset="0"/>
            </a:endParaRPr>
          </a:p>
        </p:txBody>
      </p:sp>
    </p:spTree>
    <p:extLst>
      <p:ext uri="{BB962C8B-B14F-4D97-AF65-F5344CB8AC3E}">
        <p14:creationId xmlns:p14="http://schemas.microsoft.com/office/powerpoint/2010/main" val="115676024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A37454DC-347B-4F69-A82E-4C2FC3B150EE}" type="slidenum">
              <a:rPr lang="fr-FR" smtClean="0"/>
              <a:t>75</a:t>
            </a:fld>
            <a:endParaRPr lang="fr-FR"/>
          </a:p>
        </p:txBody>
      </p:sp>
      <p:sp>
        <p:nvSpPr>
          <p:cNvPr id="3" name="Rectangle 2"/>
          <p:cNvSpPr/>
          <p:nvPr/>
        </p:nvSpPr>
        <p:spPr>
          <a:xfrm>
            <a:off x="144161" y="198476"/>
            <a:ext cx="11495903" cy="5996578"/>
          </a:xfrm>
          <a:prstGeom prst="rect">
            <a:avLst/>
          </a:prstGeom>
        </p:spPr>
        <p:txBody>
          <a:bodyPr wrap="square">
            <a:spAutoFit/>
          </a:bodyPr>
          <a:lstStyle/>
          <a:p>
            <a:pPr marR="25400" lvl="0" algn="just">
              <a:lnSpc>
                <a:spcPct val="109000"/>
              </a:lnSpc>
              <a:tabLst>
                <a:tab pos="457200" algn="l"/>
              </a:tabLst>
            </a:pPr>
            <a:r>
              <a:rPr lang="fr-FR" sz="3200" b="1" dirty="0" smtClean="0">
                <a:solidFill>
                  <a:srgbClr val="00B0F0"/>
                </a:solidFill>
                <a:latin typeface="Century" panose="02040604050505020304" pitchFamily="18" charset="0"/>
                <a:ea typeface="Arial Narrow" panose="020B0606020202030204" pitchFamily="34" charset="0"/>
                <a:cs typeface="Times New Roman" panose="02020603050405020304" pitchFamily="18" charset="0"/>
              </a:rPr>
              <a:t>-</a:t>
            </a:r>
            <a:r>
              <a:rPr lang="fr-FR" sz="3200" b="1" dirty="0" err="1" smtClean="0">
                <a:solidFill>
                  <a:srgbClr val="00B0F0"/>
                </a:solidFill>
                <a:latin typeface="Century" panose="02040604050505020304" pitchFamily="18" charset="0"/>
                <a:ea typeface="Arial Narrow" panose="020B0606020202030204" pitchFamily="34" charset="0"/>
                <a:cs typeface="Times New Roman" panose="02020603050405020304" pitchFamily="18" charset="0"/>
              </a:rPr>
              <a:t>Example</a:t>
            </a:r>
            <a:endParaRPr lang="fr-FR" sz="3200" b="1" dirty="0">
              <a:solidFill>
                <a:srgbClr val="00B0F0"/>
              </a:solidFill>
              <a:latin typeface="Century" panose="02040604050505020304" pitchFamily="18" charset="0"/>
              <a:ea typeface="Arial Narrow" panose="020B0606020202030204" pitchFamily="34" charset="0"/>
              <a:cs typeface="Times New Roman" panose="02020603050405020304" pitchFamily="18" charset="0"/>
            </a:endParaRPr>
          </a:p>
          <a:p>
            <a:pPr marR="25400" lvl="0" algn="just">
              <a:lnSpc>
                <a:spcPct val="109000"/>
              </a:lnSpc>
              <a:tabLst>
                <a:tab pos="457200" algn="l"/>
              </a:tabLst>
            </a:pPr>
            <a:endParaRPr lang="fr-FR" sz="3200" b="1" dirty="0" smtClean="0">
              <a:solidFill>
                <a:srgbClr val="00B0F0"/>
              </a:solidFill>
              <a:latin typeface="Century" panose="02040604050505020304" pitchFamily="18" charset="0"/>
              <a:ea typeface="Arial Narrow" panose="020B0606020202030204" pitchFamily="34" charset="0"/>
              <a:cs typeface="Times New Roman" panose="02020603050405020304" pitchFamily="18" charset="0"/>
            </a:endParaRPr>
          </a:p>
          <a:p>
            <a:pPr marR="25400" lvl="0" algn="just">
              <a:lnSpc>
                <a:spcPct val="109000"/>
              </a:lnSpc>
              <a:tabLst>
                <a:tab pos="457200" algn="l"/>
              </a:tabLst>
            </a:pPr>
            <a:r>
              <a:rPr lang="fr-FR" sz="3200" b="1" dirty="0" smtClean="0">
                <a:solidFill>
                  <a:srgbClr val="FF0000"/>
                </a:solidFill>
                <a:latin typeface="Century" panose="02040604050505020304" pitchFamily="18" charset="0"/>
                <a:ea typeface="Arial Narrow" panose="020B0606020202030204" pitchFamily="34" charset="0"/>
                <a:cs typeface="Times New Roman" panose="02020603050405020304" pitchFamily="18" charset="0"/>
              </a:rPr>
              <a:t>-KASTORYANO</a:t>
            </a:r>
            <a:r>
              <a:rPr lang="fr-FR" sz="3200" b="1" dirty="0">
                <a:solidFill>
                  <a:srgbClr val="FF0000"/>
                </a:solidFill>
                <a:latin typeface="Century" panose="02040604050505020304" pitchFamily="18" charset="0"/>
                <a:ea typeface="Arial Narrow" panose="020B0606020202030204" pitchFamily="34" charset="0"/>
                <a:cs typeface="Times New Roman" panose="02020603050405020304" pitchFamily="18" charset="0"/>
              </a:rPr>
              <a:t>, R. 1994. Mobilisations des migrants en Europe : du national au transnational. </a:t>
            </a:r>
            <a:r>
              <a:rPr lang="fr-FR" sz="3200" b="1" i="1" dirty="0">
                <a:solidFill>
                  <a:srgbClr val="FF0000"/>
                </a:solidFill>
                <a:latin typeface="Century" panose="02040604050505020304" pitchFamily="18" charset="0"/>
                <a:ea typeface="Arial Narrow" panose="020B0606020202030204" pitchFamily="34" charset="0"/>
                <a:cs typeface="Times New Roman" panose="02020603050405020304" pitchFamily="18" charset="0"/>
              </a:rPr>
              <a:t>Revue européenne</a:t>
            </a:r>
            <a:r>
              <a:rPr lang="fr-FR" sz="3200" b="1" dirty="0">
                <a:solidFill>
                  <a:srgbClr val="FF0000"/>
                </a:solidFill>
                <a:latin typeface="Century" panose="02040604050505020304" pitchFamily="18" charset="0"/>
                <a:ea typeface="Arial Narrow" panose="020B0606020202030204" pitchFamily="34" charset="0"/>
                <a:cs typeface="Times New Roman" panose="02020603050405020304" pitchFamily="18" charset="0"/>
              </a:rPr>
              <a:t> </a:t>
            </a:r>
            <a:r>
              <a:rPr lang="fr-FR" sz="3200" b="1" i="1" dirty="0">
                <a:solidFill>
                  <a:srgbClr val="FF0000"/>
                </a:solidFill>
                <a:latin typeface="Century" panose="02040604050505020304" pitchFamily="18" charset="0"/>
                <a:ea typeface="Arial Narrow" panose="020B0606020202030204" pitchFamily="34" charset="0"/>
                <a:cs typeface="Times New Roman" panose="02020603050405020304" pitchFamily="18" charset="0"/>
              </a:rPr>
              <a:t>des migrations internationale.</a:t>
            </a:r>
            <a:r>
              <a:rPr lang="fr-FR" sz="3200" b="1" dirty="0">
                <a:solidFill>
                  <a:srgbClr val="FF0000"/>
                </a:solidFill>
                <a:latin typeface="Century" panose="02040604050505020304" pitchFamily="18" charset="0"/>
                <a:ea typeface="Arial Narrow" panose="020B0606020202030204" pitchFamily="34" charset="0"/>
                <a:cs typeface="Times New Roman" panose="02020603050405020304" pitchFamily="18" charset="0"/>
              </a:rPr>
              <a:t> vol. 10, no. 1. </a:t>
            </a:r>
            <a:r>
              <a:rPr lang="fr-FR" sz="3200" b="1" dirty="0" smtClean="0">
                <a:solidFill>
                  <a:srgbClr val="FF0000"/>
                </a:solidFill>
                <a:latin typeface="Century" panose="02040604050505020304" pitchFamily="18" charset="0"/>
                <a:ea typeface="Arial Narrow" panose="020B0606020202030204" pitchFamily="34" charset="0"/>
                <a:cs typeface="Times New Roman" panose="02020603050405020304" pitchFamily="18" charset="0"/>
              </a:rPr>
              <a:t>69-181.</a:t>
            </a:r>
          </a:p>
          <a:p>
            <a:pPr marR="25400" lvl="0" algn="just">
              <a:lnSpc>
                <a:spcPct val="109000"/>
              </a:lnSpc>
              <a:tabLst>
                <a:tab pos="457200" algn="l"/>
              </a:tabLst>
            </a:pPr>
            <a:endParaRPr lang="fr-FR" sz="3200" dirty="0" smtClean="0">
              <a:latin typeface="Century" panose="02040604050505020304" pitchFamily="18" charset="0"/>
              <a:ea typeface="Arial Narrow" panose="020B0606020202030204" pitchFamily="34" charset="0"/>
              <a:cs typeface="Times New Roman" panose="02020603050405020304" pitchFamily="18" charset="0"/>
            </a:endParaRPr>
          </a:p>
          <a:p>
            <a:pPr marR="25400" lvl="0" algn="just">
              <a:lnSpc>
                <a:spcPct val="109000"/>
              </a:lnSpc>
              <a:tabLst>
                <a:tab pos="457200" algn="l"/>
              </a:tabLst>
            </a:pPr>
            <a:r>
              <a:rPr lang="fr-FR" sz="3200" b="1" dirty="0">
                <a:solidFill>
                  <a:srgbClr val="002060"/>
                </a:solidFill>
                <a:latin typeface="Century" panose="02040604050505020304" pitchFamily="18" charset="0"/>
                <a:ea typeface="Arial" panose="020B0604020202020204" pitchFamily="34" charset="0"/>
                <a:cs typeface="Times New Roman" panose="02020603050405020304" pitchFamily="18" charset="0"/>
              </a:rPr>
              <a:t>-</a:t>
            </a:r>
            <a:r>
              <a:rPr lang="fr-FR" sz="3200" b="1" dirty="0" smtClean="0">
                <a:solidFill>
                  <a:srgbClr val="002060"/>
                </a:solidFill>
                <a:latin typeface="Century" panose="02040604050505020304" pitchFamily="18" charset="0"/>
                <a:ea typeface="Arial" panose="020B0604020202020204" pitchFamily="34" charset="0"/>
                <a:cs typeface="Times New Roman" panose="02020603050405020304" pitchFamily="18" charset="0"/>
              </a:rPr>
              <a:t>Caron </a:t>
            </a:r>
            <a:r>
              <a:rPr lang="fr-FR" sz="3200" b="1" dirty="0">
                <a:solidFill>
                  <a:srgbClr val="002060"/>
                </a:solidFill>
                <a:latin typeface="Century" panose="02040604050505020304" pitchFamily="18" charset="0"/>
                <a:ea typeface="Arial" panose="020B0604020202020204" pitchFamily="34" charset="0"/>
                <a:cs typeface="Times New Roman" panose="02020603050405020304" pitchFamily="18" charset="0"/>
              </a:rPr>
              <a:t>A., Desrosiers G., Olive P.J.W., </a:t>
            </a:r>
            <a:r>
              <a:rPr lang="fr-FR" sz="3200" b="1" dirty="0" err="1">
                <a:solidFill>
                  <a:srgbClr val="002060"/>
                </a:solidFill>
                <a:latin typeface="Century" panose="02040604050505020304" pitchFamily="18" charset="0"/>
                <a:ea typeface="Arial" panose="020B0604020202020204" pitchFamily="34" charset="0"/>
                <a:cs typeface="Times New Roman" panose="02020603050405020304" pitchFamily="18" charset="0"/>
              </a:rPr>
              <a:t>Retière</a:t>
            </a:r>
            <a:r>
              <a:rPr lang="fr-FR" sz="3200" b="1" dirty="0">
                <a:solidFill>
                  <a:srgbClr val="002060"/>
                </a:solidFill>
                <a:latin typeface="Century" panose="02040604050505020304" pitchFamily="18" charset="0"/>
                <a:ea typeface="Arial" panose="020B0604020202020204" pitchFamily="34" charset="0"/>
                <a:cs typeface="Times New Roman" panose="02020603050405020304" pitchFamily="18" charset="0"/>
              </a:rPr>
              <a:t> C.&amp; </a:t>
            </a:r>
            <a:r>
              <a:rPr lang="fr-FR" sz="3200" b="1" dirty="0" err="1">
                <a:solidFill>
                  <a:srgbClr val="002060"/>
                </a:solidFill>
                <a:latin typeface="Century" panose="02040604050505020304" pitchFamily="18" charset="0"/>
                <a:ea typeface="Arial" panose="020B0604020202020204" pitchFamily="34" charset="0"/>
                <a:cs typeface="Times New Roman" panose="02020603050405020304" pitchFamily="18" charset="0"/>
              </a:rPr>
              <a:t>Nozais</a:t>
            </a:r>
            <a:r>
              <a:rPr lang="fr-FR" sz="3200" b="1" dirty="0">
                <a:solidFill>
                  <a:srgbClr val="002060"/>
                </a:solidFill>
                <a:latin typeface="Century" panose="02040604050505020304" pitchFamily="18" charset="0"/>
                <a:ea typeface="Arial" panose="020B0604020202020204" pitchFamily="34" charset="0"/>
                <a:cs typeface="Times New Roman" panose="02020603050405020304" pitchFamily="18" charset="0"/>
              </a:rPr>
              <a:t> C. 2004. </a:t>
            </a:r>
            <a:r>
              <a:rPr lang="en-US" sz="3200" b="1" dirty="0">
                <a:solidFill>
                  <a:srgbClr val="002060"/>
                </a:solidFill>
                <a:latin typeface="Century" panose="02040604050505020304" pitchFamily="18" charset="0"/>
                <a:ea typeface="Arial" panose="020B0604020202020204" pitchFamily="34" charset="0"/>
                <a:cs typeface="Times New Roman" panose="02020603050405020304" pitchFamily="18" charset="0"/>
              </a:rPr>
              <a:t>Comparison of diet and feeding activity of two </a:t>
            </a:r>
            <a:r>
              <a:rPr lang="en-US" sz="3200" b="1" dirty="0" err="1">
                <a:solidFill>
                  <a:srgbClr val="002060"/>
                </a:solidFill>
                <a:latin typeface="Century" panose="02040604050505020304" pitchFamily="18" charset="0"/>
                <a:ea typeface="Arial" panose="020B0604020202020204" pitchFamily="34" charset="0"/>
                <a:cs typeface="Times New Roman" panose="02020603050405020304" pitchFamily="18" charset="0"/>
              </a:rPr>
              <a:t>polychaetes</a:t>
            </a:r>
            <a:r>
              <a:rPr lang="en-US" sz="3200" b="1" dirty="0">
                <a:solidFill>
                  <a:srgbClr val="002060"/>
                </a:solidFill>
                <a:latin typeface="Century" panose="02040604050505020304" pitchFamily="18" charset="0"/>
                <a:ea typeface="Arial" panose="020B0604020202020204" pitchFamily="34" charset="0"/>
                <a:cs typeface="Times New Roman" panose="02020603050405020304" pitchFamily="18" charset="0"/>
              </a:rPr>
              <a:t>, </a:t>
            </a:r>
            <a:r>
              <a:rPr lang="en-US" sz="3200" b="1" i="1" dirty="0" err="1">
                <a:solidFill>
                  <a:srgbClr val="002060"/>
                </a:solidFill>
                <a:latin typeface="Century" panose="02040604050505020304" pitchFamily="18" charset="0"/>
                <a:ea typeface="Arial" panose="020B0604020202020204" pitchFamily="34" charset="0"/>
                <a:cs typeface="Times New Roman" panose="02020603050405020304" pitchFamily="18" charset="0"/>
              </a:rPr>
              <a:t>Nephtys</a:t>
            </a:r>
            <a:r>
              <a:rPr lang="en-US" sz="3200" b="1" i="1" dirty="0">
                <a:solidFill>
                  <a:srgbClr val="002060"/>
                </a:solidFill>
                <a:latin typeface="Century" panose="02040604050505020304" pitchFamily="18" charset="0"/>
                <a:ea typeface="Arial" panose="020B0604020202020204" pitchFamily="34" charset="0"/>
                <a:cs typeface="Times New Roman" panose="02020603050405020304" pitchFamily="18" charset="0"/>
              </a:rPr>
              <a:t> caeca </a:t>
            </a:r>
            <a:r>
              <a:rPr lang="en-US" sz="3200" b="1" dirty="0">
                <a:solidFill>
                  <a:srgbClr val="002060"/>
                </a:solidFill>
                <a:latin typeface="Century" panose="02040604050505020304" pitchFamily="18" charset="0"/>
                <a:ea typeface="Arial" panose="020B0604020202020204" pitchFamily="34" charset="0"/>
                <a:cs typeface="Times New Roman" panose="02020603050405020304" pitchFamily="18" charset="0"/>
              </a:rPr>
              <a:t>(</a:t>
            </a:r>
            <a:r>
              <a:rPr lang="en-US" sz="3200" b="1" dirty="0" err="1">
                <a:solidFill>
                  <a:srgbClr val="002060"/>
                </a:solidFill>
                <a:latin typeface="Century" panose="02040604050505020304" pitchFamily="18" charset="0"/>
                <a:ea typeface="Arial" panose="020B0604020202020204" pitchFamily="34" charset="0"/>
                <a:cs typeface="Times New Roman" panose="02020603050405020304" pitchFamily="18" charset="0"/>
              </a:rPr>
              <a:t>Fabricius</a:t>
            </a:r>
            <a:r>
              <a:rPr lang="en-US" sz="3200" b="1" dirty="0">
                <a:solidFill>
                  <a:srgbClr val="002060"/>
                </a:solidFill>
                <a:latin typeface="Century" panose="02040604050505020304" pitchFamily="18" charset="0"/>
                <a:ea typeface="Arial" panose="020B0604020202020204" pitchFamily="34" charset="0"/>
                <a:cs typeface="Times New Roman" panose="02020603050405020304" pitchFamily="18" charset="0"/>
              </a:rPr>
              <a:t>) and </a:t>
            </a:r>
            <a:r>
              <a:rPr lang="en-US" sz="3200" b="1" i="1" dirty="0" err="1">
                <a:solidFill>
                  <a:srgbClr val="002060"/>
                </a:solidFill>
                <a:latin typeface="Century" panose="02040604050505020304" pitchFamily="18" charset="0"/>
                <a:ea typeface="Arial" panose="020B0604020202020204" pitchFamily="34" charset="0"/>
                <a:cs typeface="Times New Roman" panose="02020603050405020304" pitchFamily="18" charset="0"/>
              </a:rPr>
              <a:t>Nereis</a:t>
            </a:r>
            <a:r>
              <a:rPr lang="en-US" sz="3200" b="1" i="1" dirty="0">
                <a:solidFill>
                  <a:srgbClr val="002060"/>
                </a:solidFill>
                <a:latin typeface="Century" panose="02040604050505020304" pitchFamily="18" charset="0"/>
                <a:ea typeface="Arial" panose="020B0604020202020204" pitchFamily="34" charset="0"/>
                <a:cs typeface="Times New Roman" panose="02020603050405020304" pitchFamily="18" charset="0"/>
              </a:rPr>
              <a:t> </a:t>
            </a:r>
            <a:r>
              <a:rPr lang="en-US" sz="3200" b="1" i="1" dirty="0" err="1">
                <a:solidFill>
                  <a:srgbClr val="002060"/>
                </a:solidFill>
                <a:latin typeface="Century" panose="02040604050505020304" pitchFamily="18" charset="0"/>
                <a:ea typeface="Arial" panose="020B0604020202020204" pitchFamily="34" charset="0"/>
                <a:cs typeface="Times New Roman" panose="02020603050405020304" pitchFamily="18" charset="0"/>
              </a:rPr>
              <a:t>virens</a:t>
            </a:r>
            <a:r>
              <a:rPr lang="en-US" sz="3200" b="1" i="1" dirty="0">
                <a:solidFill>
                  <a:srgbClr val="002060"/>
                </a:solidFill>
                <a:latin typeface="Century" panose="02040604050505020304" pitchFamily="18" charset="0"/>
                <a:ea typeface="Arial" panose="020B0604020202020204" pitchFamily="34" charset="0"/>
                <a:cs typeface="Times New Roman" panose="02020603050405020304" pitchFamily="18" charset="0"/>
              </a:rPr>
              <a:t> </a:t>
            </a:r>
            <a:r>
              <a:rPr lang="en-US" sz="3200" b="1" dirty="0">
                <a:solidFill>
                  <a:srgbClr val="002060"/>
                </a:solidFill>
                <a:latin typeface="Century" panose="02040604050505020304" pitchFamily="18" charset="0"/>
                <a:ea typeface="Arial" panose="020B0604020202020204" pitchFamily="34" charset="0"/>
                <a:cs typeface="Times New Roman" panose="02020603050405020304" pitchFamily="18" charset="0"/>
              </a:rPr>
              <a:t>(</a:t>
            </a:r>
            <a:r>
              <a:rPr lang="en-US" sz="3200" b="1" dirty="0" err="1">
                <a:solidFill>
                  <a:srgbClr val="002060"/>
                </a:solidFill>
                <a:latin typeface="Century" panose="02040604050505020304" pitchFamily="18" charset="0"/>
                <a:ea typeface="Arial" panose="020B0604020202020204" pitchFamily="34" charset="0"/>
                <a:cs typeface="Times New Roman" panose="02020603050405020304" pitchFamily="18" charset="0"/>
              </a:rPr>
              <a:t>Sars</a:t>
            </a:r>
            <a:r>
              <a:rPr lang="en-US" sz="3200" b="1" dirty="0">
                <a:solidFill>
                  <a:srgbClr val="002060"/>
                </a:solidFill>
                <a:latin typeface="Century" panose="02040604050505020304" pitchFamily="18" charset="0"/>
                <a:ea typeface="Arial" panose="020B0604020202020204" pitchFamily="34" charset="0"/>
                <a:cs typeface="Times New Roman" panose="02020603050405020304" pitchFamily="18" charset="0"/>
              </a:rPr>
              <a:t>), in an estuarine intertidal environment in Quebec, Canada. </a:t>
            </a:r>
            <a:r>
              <a:rPr lang="fr-FR" sz="3200" b="1" i="1" dirty="0">
                <a:solidFill>
                  <a:srgbClr val="002060"/>
                </a:solidFill>
                <a:latin typeface="Century" panose="02040604050505020304" pitchFamily="18" charset="0"/>
                <a:ea typeface="Arial" panose="020B0604020202020204" pitchFamily="34" charset="0"/>
                <a:cs typeface="Times New Roman" panose="02020603050405020304" pitchFamily="18" charset="0"/>
              </a:rPr>
              <a:t>J. </a:t>
            </a:r>
            <a:r>
              <a:rPr lang="fr-FR" sz="3200" b="1" i="1" dirty="0" err="1">
                <a:solidFill>
                  <a:srgbClr val="002060"/>
                </a:solidFill>
                <a:latin typeface="Century" panose="02040604050505020304" pitchFamily="18" charset="0"/>
                <a:ea typeface="Arial" panose="020B0604020202020204" pitchFamily="34" charset="0"/>
                <a:cs typeface="Times New Roman" panose="02020603050405020304" pitchFamily="18" charset="0"/>
              </a:rPr>
              <a:t>Exp</a:t>
            </a:r>
            <a:r>
              <a:rPr lang="fr-FR" sz="3200" b="1" i="1" dirty="0">
                <a:solidFill>
                  <a:srgbClr val="002060"/>
                </a:solidFill>
                <a:latin typeface="Century" panose="02040604050505020304" pitchFamily="18" charset="0"/>
                <a:ea typeface="Arial" panose="020B0604020202020204" pitchFamily="34" charset="0"/>
                <a:cs typeface="Times New Roman" panose="02020603050405020304" pitchFamily="18" charset="0"/>
              </a:rPr>
              <a:t>. Mar. </a:t>
            </a:r>
            <a:r>
              <a:rPr lang="fr-FR" sz="3200" b="1" i="1" dirty="0" err="1">
                <a:solidFill>
                  <a:srgbClr val="002060"/>
                </a:solidFill>
                <a:latin typeface="Century" panose="02040604050505020304" pitchFamily="18" charset="0"/>
                <a:ea typeface="Arial" panose="020B0604020202020204" pitchFamily="34" charset="0"/>
                <a:cs typeface="Times New Roman" panose="02020603050405020304" pitchFamily="18" charset="0"/>
              </a:rPr>
              <a:t>Biol</a:t>
            </a:r>
            <a:r>
              <a:rPr lang="fr-FR" sz="3200" b="1" i="1" dirty="0">
                <a:solidFill>
                  <a:srgbClr val="002060"/>
                </a:solidFill>
                <a:latin typeface="Century" panose="02040604050505020304" pitchFamily="18" charset="0"/>
                <a:ea typeface="Arial" panose="020B0604020202020204" pitchFamily="34" charset="0"/>
                <a:cs typeface="Times New Roman" panose="02020603050405020304" pitchFamily="18" charset="0"/>
              </a:rPr>
              <a:t>. </a:t>
            </a:r>
            <a:r>
              <a:rPr lang="fr-FR" sz="3200" b="1" i="1" dirty="0" err="1">
                <a:solidFill>
                  <a:srgbClr val="002060"/>
                </a:solidFill>
                <a:latin typeface="Century" panose="02040604050505020304" pitchFamily="18" charset="0"/>
                <a:ea typeface="Arial" panose="020B0604020202020204" pitchFamily="34" charset="0"/>
                <a:cs typeface="Times New Roman" panose="02020603050405020304" pitchFamily="18" charset="0"/>
              </a:rPr>
              <a:t>Ecol</a:t>
            </a:r>
            <a:r>
              <a:rPr lang="fr-FR" sz="3200" b="1" i="1" dirty="0">
                <a:solidFill>
                  <a:srgbClr val="002060"/>
                </a:solidFill>
                <a:latin typeface="Century" panose="02040604050505020304" pitchFamily="18" charset="0"/>
                <a:ea typeface="Arial" panose="020B0604020202020204" pitchFamily="34" charset="0"/>
                <a:cs typeface="Times New Roman" panose="02020603050405020304" pitchFamily="18" charset="0"/>
              </a:rPr>
              <a:t>. </a:t>
            </a:r>
            <a:r>
              <a:rPr lang="fr-FR" sz="3200" b="1" dirty="0">
                <a:solidFill>
                  <a:srgbClr val="002060"/>
                </a:solidFill>
                <a:latin typeface="Century" panose="02040604050505020304" pitchFamily="18" charset="0"/>
                <a:ea typeface="Arial" panose="020B0604020202020204" pitchFamily="34" charset="0"/>
                <a:cs typeface="Times New Roman" panose="02020603050405020304" pitchFamily="18" charset="0"/>
              </a:rPr>
              <a:t>304. 225-242.</a:t>
            </a:r>
            <a:endParaRPr lang="fr-FR" sz="3200" b="1" dirty="0">
              <a:solidFill>
                <a:srgbClr val="002060"/>
              </a:solidFill>
              <a:effectLst/>
              <a:latin typeface="Century" panose="02040604050505020304" pitchFamily="18" charset="0"/>
              <a:ea typeface="Times"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9445246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A37454DC-347B-4F69-A82E-4C2FC3B150EE}" type="slidenum">
              <a:rPr lang="fr-FR" smtClean="0"/>
              <a:t>76</a:t>
            </a:fld>
            <a:endParaRPr lang="fr-FR"/>
          </a:p>
        </p:txBody>
      </p:sp>
      <p:sp>
        <p:nvSpPr>
          <p:cNvPr id="3" name="Rectangle 2"/>
          <p:cNvSpPr/>
          <p:nvPr/>
        </p:nvSpPr>
        <p:spPr>
          <a:xfrm>
            <a:off x="133865" y="554674"/>
            <a:ext cx="11924270" cy="5016758"/>
          </a:xfrm>
          <a:prstGeom prst="rect">
            <a:avLst/>
          </a:prstGeom>
        </p:spPr>
        <p:txBody>
          <a:bodyPr wrap="square">
            <a:spAutoFit/>
          </a:bodyPr>
          <a:lstStyle/>
          <a:p>
            <a:pPr lvl="0" algn="just">
              <a:tabLst>
                <a:tab pos="457200" algn="l"/>
              </a:tabLst>
            </a:pPr>
            <a:r>
              <a:rPr lang="en-US" sz="3200" dirty="0" smtClean="0">
                <a:latin typeface="Century" panose="02040604050505020304" pitchFamily="18" charset="0"/>
                <a:ea typeface="Arial Narrow" panose="020B0606020202030204" pitchFamily="34" charset="0"/>
                <a:cs typeface="Times New Roman" panose="02020603050405020304" pitchFamily="18" charset="0"/>
              </a:rPr>
              <a:t>-</a:t>
            </a:r>
            <a:r>
              <a:rPr lang="en-US" sz="3200" dirty="0" err="1" smtClean="0">
                <a:latin typeface="Century" panose="02040604050505020304" pitchFamily="18" charset="0"/>
                <a:ea typeface="Arial Narrow" panose="020B0606020202030204" pitchFamily="34" charset="0"/>
                <a:cs typeface="Times New Roman" panose="02020603050405020304" pitchFamily="18" charset="0"/>
              </a:rPr>
              <a:t>Mølgaard</a:t>
            </a:r>
            <a:r>
              <a:rPr lang="en-US" sz="3200" dirty="0">
                <a:latin typeface="Century" panose="02040604050505020304" pitchFamily="18" charset="0"/>
                <a:ea typeface="Arial Narrow" panose="020B0606020202030204" pitchFamily="34" charset="0"/>
                <a:cs typeface="Times New Roman" panose="02020603050405020304" pitchFamily="18" charset="0"/>
              </a:rPr>
              <a:t>, C., Thomsen, BL. &amp; </a:t>
            </a:r>
            <a:r>
              <a:rPr lang="en-US" sz="3200" dirty="0" err="1">
                <a:latin typeface="Century" panose="02040604050505020304" pitchFamily="18" charset="0"/>
                <a:ea typeface="Arial Narrow" panose="020B0606020202030204" pitchFamily="34" charset="0"/>
                <a:cs typeface="Times New Roman" panose="02020603050405020304" pitchFamily="18" charset="0"/>
              </a:rPr>
              <a:t>Michaelsen</a:t>
            </a:r>
            <a:r>
              <a:rPr lang="en-US" sz="3200" dirty="0">
                <a:latin typeface="Century" panose="02040604050505020304" pitchFamily="18" charset="0"/>
                <a:ea typeface="Arial Narrow" panose="020B0606020202030204" pitchFamily="34" charset="0"/>
                <a:cs typeface="Times New Roman" panose="02020603050405020304" pitchFamily="18" charset="0"/>
              </a:rPr>
              <a:t>, KF. Effect of habitual dietary calcium intake on calcium supplementation in 12–14-y-old girls. </a:t>
            </a:r>
            <a:r>
              <a:rPr lang="en-US" sz="3200" i="1" dirty="0">
                <a:latin typeface="Century" panose="02040604050505020304" pitchFamily="18" charset="0"/>
                <a:ea typeface="Arial Narrow" panose="020B0606020202030204" pitchFamily="34" charset="0"/>
                <a:cs typeface="Times New Roman" panose="02020603050405020304" pitchFamily="18" charset="0"/>
              </a:rPr>
              <a:t>Am J </a:t>
            </a:r>
            <a:r>
              <a:rPr lang="en-US" sz="3200" i="1" dirty="0" err="1">
                <a:latin typeface="Century" panose="02040604050505020304" pitchFamily="18" charset="0"/>
                <a:ea typeface="Arial Narrow" panose="020B0606020202030204" pitchFamily="34" charset="0"/>
                <a:cs typeface="Times New Roman" panose="02020603050405020304" pitchFamily="18" charset="0"/>
              </a:rPr>
              <a:t>Clin</a:t>
            </a:r>
            <a:r>
              <a:rPr lang="en-US" sz="3200" i="1" dirty="0">
                <a:latin typeface="Century" panose="02040604050505020304" pitchFamily="18" charset="0"/>
                <a:ea typeface="Arial Narrow" panose="020B0606020202030204" pitchFamily="34" charset="0"/>
                <a:cs typeface="Times New Roman" panose="02020603050405020304" pitchFamily="18" charset="0"/>
              </a:rPr>
              <a:t> </a:t>
            </a:r>
            <a:r>
              <a:rPr lang="en-US" sz="3200" i="1" dirty="0" err="1">
                <a:latin typeface="Century" panose="02040604050505020304" pitchFamily="18" charset="0"/>
                <a:ea typeface="Arial Narrow" panose="020B0606020202030204" pitchFamily="34" charset="0"/>
                <a:cs typeface="Times New Roman" panose="02020603050405020304" pitchFamily="18" charset="0"/>
              </a:rPr>
              <a:t>Nutr</a:t>
            </a:r>
            <a:r>
              <a:rPr lang="en-US" sz="3200" dirty="0">
                <a:latin typeface="Century" panose="02040604050505020304" pitchFamily="18" charset="0"/>
                <a:ea typeface="Arial Narrow" panose="020B0606020202030204" pitchFamily="34" charset="0"/>
                <a:cs typeface="Times New Roman" panose="02020603050405020304" pitchFamily="18" charset="0"/>
              </a:rPr>
              <a:t>. 10 p</a:t>
            </a:r>
            <a:r>
              <a:rPr lang="en-US" sz="3200" dirty="0" smtClean="0">
                <a:latin typeface="Century" panose="02040604050505020304" pitchFamily="18" charset="0"/>
                <a:ea typeface="Arial Narrow" panose="020B0606020202030204" pitchFamily="34" charset="0"/>
                <a:cs typeface="Times New Roman" panose="02020603050405020304" pitchFamily="18" charset="0"/>
              </a:rPr>
              <a:t>. </a:t>
            </a:r>
            <a:r>
              <a:rPr lang="en-US" sz="3200" dirty="0" err="1" smtClean="0">
                <a:solidFill>
                  <a:srgbClr val="FF0000"/>
                </a:solidFill>
                <a:latin typeface="Century" panose="02040604050505020304" pitchFamily="18" charset="0"/>
                <a:ea typeface="Arial Narrow" panose="020B0606020202030204" pitchFamily="34" charset="0"/>
                <a:cs typeface="Times New Roman" panose="02020603050405020304" pitchFamily="18" charset="0"/>
              </a:rPr>
              <a:t>Accepté</a:t>
            </a:r>
            <a:r>
              <a:rPr lang="en-US" sz="3200" dirty="0" smtClean="0">
                <a:solidFill>
                  <a:srgbClr val="FF0000"/>
                </a:solidFill>
                <a:latin typeface="Century" panose="02040604050505020304" pitchFamily="18" charset="0"/>
                <a:ea typeface="Arial Narrow" panose="020B0606020202030204" pitchFamily="34" charset="0"/>
                <a:cs typeface="Times New Roman" panose="02020603050405020304" pitchFamily="18" charset="0"/>
              </a:rPr>
              <a:t> </a:t>
            </a:r>
            <a:r>
              <a:rPr lang="en-US" sz="3200" dirty="0">
                <a:solidFill>
                  <a:srgbClr val="FF0000"/>
                </a:solidFill>
                <a:latin typeface="Century" panose="02040604050505020304" pitchFamily="18" charset="0"/>
                <a:ea typeface="Arial Narrow" panose="020B0606020202030204" pitchFamily="34" charset="0"/>
                <a:cs typeface="Times New Roman" panose="02020603050405020304" pitchFamily="18" charset="0"/>
              </a:rPr>
              <a:t>pour </a:t>
            </a:r>
            <a:r>
              <a:rPr lang="en-US" sz="3200" dirty="0" smtClean="0">
                <a:solidFill>
                  <a:srgbClr val="FF0000"/>
                </a:solidFill>
                <a:latin typeface="Century" panose="02040604050505020304" pitchFamily="18" charset="0"/>
                <a:ea typeface="Arial Narrow" panose="020B0606020202030204" pitchFamily="34" charset="0"/>
                <a:cs typeface="Times New Roman" panose="02020603050405020304" pitchFamily="18" charset="0"/>
              </a:rPr>
              <a:t>publication.</a:t>
            </a:r>
          </a:p>
          <a:p>
            <a:pPr lvl="0" algn="just">
              <a:tabLst>
                <a:tab pos="457200" algn="l"/>
              </a:tabLst>
            </a:pPr>
            <a:endParaRPr lang="fr-FR" sz="3200" dirty="0">
              <a:latin typeface="Century" panose="02040604050505020304" pitchFamily="18" charset="0"/>
              <a:ea typeface="Times" panose="02020603050405020304" pitchFamily="18" charset="0"/>
              <a:cs typeface="Times New Roman" panose="02020603050405020304" pitchFamily="18" charset="0"/>
            </a:endParaRPr>
          </a:p>
          <a:p>
            <a:pPr lvl="0" algn="just">
              <a:spcAft>
                <a:spcPts val="0"/>
              </a:spcAft>
              <a:tabLst>
                <a:tab pos="457200" algn="l"/>
              </a:tabLst>
            </a:pPr>
            <a:r>
              <a:rPr lang="fr-FR" sz="3200" dirty="0" smtClean="0">
                <a:latin typeface="Century" panose="02040604050505020304" pitchFamily="18" charset="0"/>
                <a:ea typeface="Arial Narrow" panose="020B0606020202030204" pitchFamily="34" charset="0"/>
                <a:cs typeface="Times New Roman" panose="02020603050405020304" pitchFamily="18" charset="0"/>
              </a:rPr>
              <a:t>-</a:t>
            </a:r>
            <a:r>
              <a:rPr lang="fr-FR" sz="3200" dirty="0" err="1" smtClean="0">
                <a:latin typeface="Century" panose="02040604050505020304" pitchFamily="18" charset="0"/>
                <a:ea typeface="Arial Narrow" panose="020B0606020202030204" pitchFamily="34" charset="0"/>
                <a:cs typeface="Times New Roman" panose="02020603050405020304" pitchFamily="18" charset="0"/>
              </a:rPr>
              <a:t>Gillis</a:t>
            </a:r>
            <a:r>
              <a:rPr lang="fr-FR" sz="3200" dirty="0" smtClean="0">
                <a:latin typeface="Century" panose="02040604050505020304" pitchFamily="18" charset="0"/>
                <a:ea typeface="Arial Narrow" panose="020B0606020202030204" pitchFamily="34" charset="0"/>
                <a:cs typeface="Times New Roman" panose="02020603050405020304" pitchFamily="18" charset="0"/>
              </a:rPr>
              <a:t> </a:t>
            </a:r>
            <a:r>
              <a:rPr lang="fr-FR" sz="3200" dirty="0">
                <a:latin typeface="Century" panose="02040604050505020304" pitchFamily="18" charset="0"/>
                <a:ea typeface="Arial Narrow" panose="020B0606020202030204" pitchFamily="34" charset="0"/>
                <a:cs typeface="Times New Roman" panose="02020603050405020304" pitchFamily="18" charset="0"/>
              </a:rPr>
              <a:t>C.A. &amp; </a:t>
            </a:r>
            <a:r>
              <a:rPr lang="fr-FR" sz="3200" dirty="0" err="1">
                <a:latin typeface="Century" panose="02040604050505020304" pitchFamily="18" charset="0"/>
                <a:ea typeface="Arial Narrow" panose="020B0606020202030204" pitchFamily="34" charset="0"/>
                <a:cs typeface="Times New Roman" panose="02020603050405020304" pitchFamily="18" charset="0"/>
              </a:rPr>
              <a:t>Chalifour</a:t>
            </a:r>
            <a:r>
              <a:rPr lang="fr-FR" sz="3200" dirty="0">
                <a:latin typeface="Century" panose="02040604050505020304" pitchFamily="18" charset="0"/>
                <a:ea typeface="Arial Narrow" panose="020B0606020202030204" pitchFamily="34" charset="0"/>
                <a:cs typeface="Times New Roman" panose="02020603050405020304" pitchFamily="18" charset="0"/>
              </a:rPr>
              <a:t> M. 2009. </a:t>
            </a:r>
            <a:r>
              <a:rPr lang="en-US" sz="3200" dirty="0">
                <a:latin typeface="Century" panose="02040604050505020304" pitchFamily="18" charset="0"/>
                <a:ea typeface="Arial Narrow" panose="020B0606020202030204" pitchFamily="34" charset="0"/>
                <a:cs typeface="Times New Roman" panose="02020603050405020304" pitchFamily="18" charset="0"/>
              </a:rPr>
              <a:t>Changes in the </a:t>
            </a:r>
            <a:r>
              <a:rPr lang="en-US" sz="3200" dirty="0" err="1">
                <a:latin typeface="Century" panose="02040604050505020304" pitchFamily="18" charset="0"/>
                <a:ea typeface="Arial Narrow" panose="020B0606020202030204" pitchFamily="34" charset="0"/>
                <a:cs typeface="Times New Roman" panose="02020603050405020304" pitchFamily="18" charset="0"/>
              </a:rPr>
              <a:t>macrobenthic</a:t>
            </a:r>
            <a:r>
              <a:rPr lang="en-US" sz="3200" dirty="0">
                <a:latin typeface="Century" panose="02040604050505020304" pitchFamily="18" charset="0"/>
                <a:ea typeface="Arial Narrow" panose="020B0606020202030204" pitchFamily="34" charset="0"/>
                <a:cs typeface="Times New Roman" panose="02020603050405020304" pitchFamily="18" charset="0"/>
              </a:rPr>
              <a:t> community structure following the introduction of the invasive algae </a:t>
            </a:r>
            <a:r>
              <a:rPr lang="en-US" sz="3200" i="1" dirty="0" err="1">
                <a:latin typeface="Century" panose="02040604050505020304" pitchFamily="18" charset="0"/>
                <a:ea typeface="Arial Narrow" panose="020B0606020202030204" pitchFamily="34" charset="0"/>
                <a:cs typeface="Times New Roman" panose="02020603050405020304" pitchFamily="18" charset="0"/>
              </a:rPr>
              <a:t>Didymosphenia</a:t>
            </a:r>
            <a:r>
              <a:rPr lang="en-US" sz="3200" i="1" dirty="0">
                <a:latin typeface="Century" panose="02040604050505020304" pitchFamily="18" charset="0"/>
                <a:ea typeface="Arial Narrow" panose="020B0606020202030204" pitchFamily="34" charset="0"/>
                <a:cs typeface="Times New Roman" panose="02020603050405020304" pitchFamily="18" charset="0"/>
              </a:rPr>
              <a:t> </a:t>
            </a:r>
            <a:r>
              <a:rPr lang="en-US" sz="3200" i="1" dirty="0" err="1">
                <a:latin typeface="Century" panose="02040604050505020304" pitchFamily="18" charset="0"/>
                <a:ea typeface="Arial Narrow" panose="020B0606020202030204" pitchFamily="34" charset="0"/>
                <a:cs typeface="Times New Roman" panose="02020603050405020304" pitchFamily="18" charset="0"/>
              </a:rPr>
              <a:t>geminata</a:t>
            </a:r>
            <a:r>
              <a:rPr lang="en-US" sz="3200" i="1" dirty="0">
                <a:latin typeface="Century" panose="02040604050505020304" pitchFamily="18" charset="0"/>
                <a:ea typeface="Arial Narrow" panose="020B0606020202030204" pitchFamily="34" charset="0"/>
                <a:cs typeface="Times New Roman" panose="02020603050405020304" pitchFamily="18" charset="0"/>
              </a:rPr>
              <a:t> </a:t>
            </a:r>
            <a:r>
              <a:rPr lang="en-US" sz="3200" dirty="0">
                <a:latin typeface="Century" panose="02040604050505020304" pitchFamily="18" charset="0"/>
                <a:ea typeface="Arial Narrow" panose="020B0606020202030204" pitchFamily="34" charset="0"/>
                <a:cs typeface="Times New Roman" panose="02020603050405020304" pitchFamily="18" charset="0"/>
              </a:rPr>
              <a:t>in the Matapedia River (Québec, Canada). </a:t>
            </a:r>
            <a:r>
              <a:rPr lang="fr-FR" sz="3200" i="1" dirty="0" err="1">
                <a:latin typeface="Century" panose="02040604050505020304" pitchFamily="18" charset="0"/>
                <a:ea typeface="Arial Narrow" panose="020B0606020202030204" pitchFamily="34" charset="0"/>
                <a:cs typeface="Times New Roman" panose="02020603050405020304" pitchFamily="18" charset="0"/>
              </a:rPr>
              <a:t>Hydrobiologia</a:t>
            </a:r>
            <a:r>
              <a:rPr lang="fr-FR" sz="3200" dirty="0">
                <a:latin typeface="Century" panose="02040604050505020304" pitchFamily="18" charset="0"/>
                <a:ea typeface="Arial Narrow" panose="020B0606020202030204" pitchFamily="34" charset="0"/>
                <a:cs typeface="Times New Roman" panose="02020603050405020304" pitchFamily="18" charset="0"/>
              </a:rPr>
              <a:t>, </a:t>
            </a:r>
            <a:r>
              <a:rPr lang="fr-FR" sz="3200" b="1" dirty="0">
                <a:solidFill>
                  <a:srgbClr val="FF0000"/>
                </a:solidFill>
                <a:latin typeface="Century" panose="02040604050505020304" pitchFamily="18" charset="0"/>
                <a:ea typeface="Arial Narrow" panose="020B0606020202030204" pitchFamily="34" charset="0"/>
                <a:cs typeface="Times New Roman" panose="02020603050405020304" pitchFamily="18" charset="0"/>
              </a:rPr>
              <a:t>sous presse.</a:t>
            </a:r>
            <a:endParaRPr lang="fr-FR" sz="3200" b="1" dirty="0">
              <a:solidFill>
                <a:srgbClr val="FF0000"/>
              </a:solidFill>
              <a:effectLst/>
              <a:latin typeface="Century" panose="02040604050505020304" pitchFamily="18" charset="0"/>
              <a:ea typeface="Times"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5581652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A37454DC-347B-4F69-A82E-4C2FC3B150EE}" type="slidenum">
              <a:rPr lang="fr-FR" smtClean="0"/>
              <a:t>77</a:t>
            </a:fld>
            <a:endParaRPr lang="fr-FR"/>
          </a:p>
        </p:txBody>
      </p:sp>
      <p:sp>
        <p:nvSpPr>
          <p:cNvPr id="3" name="Rectangle 2"/>
          <p:cNvSpPr/>
          <p:nvPr/>
        </p:nvSpPr>
        <p:spPr>
          <a:xfrm>
            <a:off x="0" y="105718"/>
            <a:ext cx="4818948" cy="584775"/>
          </a:xfrm>
          <a:prstGeom prst="rect">
            <a:avLst/>
          </a:prstGeom>
        </p:spPr>
        <p:txBody>
          <a:bodyPr wrap="none">
            <a:spAutoFit/>
          </a:bodyPr>
          <a:lstStyle/>
          <a:p>
            <a:pPr marL="457200" indent="-457200">
              <a:buFont typeface="Wingdings" panose="05000000000000000000" pitchFamily="2" charset="2"/>
              <a:buChar char="Ø"/>
            </a:pPr>
            <a:r>
              <a:rPr lang="fr-FR" sz="3200" b="1" dirty="0" err="1" smtClean="0">
                <a:solidFill>
                  <a:srgbClr val="00B0F0"/>
                </a:solidFill>
                <a:latin typeface="Century" panose="02040604050505020304" pitchFamily="18" charset="0"/>
              </a:rPr>
              <a:t>Electronic</a:t>
            </a:r>
            <a:r>
              <a:rPr lang="fr-FR" sz="3200" b="1" dirty="0" smtClean="0">
                <a:solidFill>
                  <a:srgbClr val="00B0F0"/>
                </a:solidFill>
                <a:latin typeface="Century" panose="02040604050505020304" pitchFamily="18" charset="0"/>
              </a:rPr>
              <a:t> Documents</a:t>
            </a:r>
            <a:endParaRPr lang="fr-FR" sz="3200" b="1" dirty="0">
              <a:solidFill>
                <a:srgbClr val="00B0F0"/>
              </a:solidFill>
              <a:latin typeface="Century" panose="02040604050505020304" pitchFamily="18" charset="0"/>
            </a:endParaRPr>
          </a:p>
        </p:txBody>
      </p:sp>
      <p:sp>
        <p:nvSpPr>
          <p:cNvPr id="4" name="Rectangle 3"/>
          <p:cNvSpPr/>
          <p:nvPr/>
        </p:nvSpPr>
        <p:spPr>
          <a:xfrm>
            <a:off x="111213" y="1081383"/>
            <a:ext cx="11911914" cy="4524315"/>
          </a:xfrm>
          <a:prstGeom prst="rect">
            <a:avLst/>
          </a:prstGeom>
        </p:spPr>
        <p:txBody>
          <a:bodyPr wrap="square">
            <a:spAutoFit/>
          </a:bodyPr>
          <a:lstStyle/>
          <a:p>
            <a:pPr algn="just">
              <a:lnSpc>
                <a:spcPct val="150000"/>
              </a:lnSpc>
            </a:pPr>
            <a:r>
              <a:rPr lang="fr-FR" sz="3200" dirty="0" smtClean="0">
                <a:latin typeface="Century" panose="02040604050505020304" pitchFamily="18" charset="0"/>
              </a:rPr>
              <a:t>-</a:t>
            </a:r>
            <a:r>
              <a:rPr lang="fr-FR" sz="3200" dirty="0" err="1" smtClean="0">
                <a:latin typeface="Century" panose="02040604050505020304" pitchFamily="18" charset="0"/>
              </a:rPr>
              <a:t>Write</a:t>
            </a:r>
            <a:r>
              <a:rPr lang="fr-FR" sz="3200" dirty="0" smtClean="0">
                <a:latin typeface="Century" panose="02040604050505020304" pitchFamily="18" charset="0"/>
              </a:rPr>
              <a:t> the </a:t>
            </a:r>
            <a:r>
              <a:rPr lang="fr-FR" sz="3200" dirty="0" err="1" smtClean="0">
                <a:latin typeface="Century" panose="02040604050505020304" pitchFamily="18" charset="0"/>
              </a:rPr>
              <a:t>reference</a:t>
            </a:r>
            <a:r>
              <a:rPr lang="fr-FR" sz="3200" dirty="0" smtClean="0">
                <a:latin typeface="Century" panose="02040604050505020304" pitchFamily="18" charset="0"/>
              </a:rPr>
              <a:t> as for the </a:t>
            </a:r>
            <a:r>
              <a:rPr lang="fr-FR" sz="3200" dirty="0" err="1" smtClean="0">
                <a:latin typeface="Century" panose="02040604050505020304" pitchFamily="18" charset="0"/>
              </a:rPr>
              <a:t>corresponding</a:t>
            </a:r>
            <a:r>
              <a:rPr lang="fr-FR" sz="3200" dirty="0" smtClean="0">
                <a:latin typeface="Century" panose="02040604050505020304" pitchFamily="18" charset="0"/>
              </a:rPr>
              <a:t> </a:t>
            </a:r>
            <a:r>
              <a:rPr lang="fr-FR" sz="3200" dirty="0" err="1" smtClean="0">
                <a:latin typeface="Century" panose="02040604050505020304" pitchFamily="18" charset="0"/>
              </a:rPr>
              <a:t>print</a:t>
            </a:r>
            <a:r>
              <a:rPr lang="fr-FR" sz="3200" dirty="0" smtClean="0">
                <a:latin typeface="Century" panose="02040604050505020304" pitchFamily="18" charset="0"/>
              </a:rPr>
              <a:t> document (book, </a:t>
            </a:r>
            <a:r>
              <a:rPr lang="fr-FR" sz="3200" dirty="0" err="1" smtClean="0">
                <a:latin typeface="Century" panose="02040604050505020304" pitchFamily="18" charset="0"/>
              </a:rPr>
              <a:t>thesis</a:t>
            </a:r>
            <a:r>
              <a:rPr lang="fr-FR" sz="3200" dirty="0" smtClean="0">
                <a:latin typeface="Century" panose="02040604050505020304" pitchFamily="18" charset="0"/>
              </a:rPr>
              <a:t>, or article).</a:t>
            </a:r>
          </a:p>
          <a:p>
            <a:pPr algn="just">
              <a:lnSpc>
                <a:spcPct val="150000"/>
              </a:lnSpc>
            </a:pPr>
            <a:r>
              <a:rPr lang="fr-FR" sz="3200" dirty="0" smtClean="0">
                <a:latin typeface="Century" panose="02040604050505020304" pitchFamily="18" charset="0"/>
              </a:rPr>
              <a:t>-Indicate [online] </a:t>
            </a:r>
            <a:r>
              <a:rPr lang="fr-FR" sz="3200" dirty="0" err="1" smtClean="0">
                <a:latin typeface="Century" panose="02040604050505020304" pitchFamily="18" charset="0"/>
              </a:rPr>
              <a:t>after</a:t>
            </a:r>
            <a:r>
              <a:rPr lang="fr-FR" sz="3200" dirty="0" smtClean="0">
                <a:latin typeface="Century" panose="02040604050505020304" pitchFamily="18" charset="0"/>
              </a:rPr>
              <a:t> the </a:t>
            </a:r>
            <a:r>
              <a:rPr lang="fr-FR" sz="3200" dirty="0" err="1" smtClean="0">
                <a:latin typeface="Century" panose="02040604050505020304" pitchFamily="18" charset="0"/>
              </a:rPr>
              <a:t>title</a:t>
            </a:r>
            <a:r>
              <a:rPr lang="fr-FR" sz="3200" dirty="0" smtClean="0">
                <a:latin typeface="Century" panose="02040604050505020304" pitchFamily="18" charset="0"/>
              </a:rPr>
              <a:t> of the book or journal.</a:t>
            </a:r>
          </a:p>
          <a:p>
            <a:pPr algn="just">
              <a:lnSpc>
                <a:spcPct val="150000"/>
              </a:lnSpc>
            </a:pPr>
            <a:r>
              <a:rPr lang="fr-FR" sz="3200" dirty="0" smtClean="0">
                <a:latin typeface="Century" panose="02040604050505020304" pitchFamily="18" charset="0"/>
              </a:rPr>
              <a:t>-</a:t>
            </a:r>
            <a:r>
              <a:rPr lang="fr-FR" sz="3200" dirty="0" err="1" smtClean="0">
                <a:latin typeface="Century" panose="02040604050505020304" pitchFamily="18" charset="0"/>
              </a:rPr>
              <a:t>Provide</a:t>
            </a:r>
            <a:r>
              <a:rPr lang="fr-FR" sz="3200" dirty="0" smtClean="0">
                <a:latin typeface="Century" panose="02040604050505020304" pitchFamily="18" charset="0"/>
              </a:rPr>
              <a:t> the correct URL of the document </a:t>
            </a:r>
            <a:r>
              <a:rPr lang="fr-FR" sz="3200" dirty="0" err="1" smtClean="0">
                <a:latin typeface="Century" panose="02040604050505020304" pitchFamily="18" charset="0"/>
              </a:rPr>
              <a:t>between</a:t>
            </a:r>
            <a:r>
              <a:rPr lang="fr-FR" sz="3200" dirty="0" smtClean="0">
                <a:latin typeface="Century" panose="02040604050505020304" pitchFamily="18" charset="0"/>
              </a:rPr>
              <a:t> « &lt; &gt; », </a:t>
            </a:r>
            <a:r>
              <a:rPr lang="fr-FR" sz="3200" dirty="0" err="1" smtClean="0">
                <a:latin typeface="Century" panose="02040604050505020304" pitchFamily="18" charset="0"/>
              </a:rPr>
              <a:t>followed</a:t>
            </a:r>
            <a:r>
              <a:rPr lang="fr-FR" sz="3200" dirty="0" smtClean="0">
                <a:latin typeface="Century" panose="02040604050505020304" pitchFamily="18" charset="0"/>
              </a:rPr>
              <a:t> by the date of </a:t>
            </a:r>
            <a:r>
              <a:rPr lang="fr-FR" sz="3200" dirty="0" err="1" smtClean="0">
                <a:latin typeface="Century" panose="02040604050505020304" pitchFamily="18" charset="0"/>
              </a:rPr>
              <a:t>access</a:t>
            </a:r>
            <a:r>
              <a:rPr lang="fr-FR" sz="3200" dirty="0" smtClean="0">
                <a:latin typeface="Century" panose="02040604050505020304" pitchFamily="18" charset="0"/>
              </a:rPr>
              <a:t> in </a:t>
            </a:r>
            <a:r>
              <a:rPr lang="fr-FR" sz="3200" dirty="0" err="1" smtClean="0">
                <a:latin typeface="Century" panose="02040604050505020304" pitchFamily="18" charset="0"/>
              </a:rPr>
              <a:t>parentheses</a:t>
            </a:r>
            <a:r>
              <a:rPr lang="fr-FR" sz="3200" dirty="0" smtClean="0">
                <a:latin typeface="Century" panose="02040604050505020304" pitchFamily="18" charset="0"/>
              </a:rPr>
              <a:t> « ( ) »  in the Notes section.</a:t>
            </a:r>
            <a:endParaRPr lang="fr-FR" sz="3200" dirty="0">
              <a:latin typeface="Century" panose="02040604050505020304" pitchFamily="18" charset="0"/>
            </a:endParaRPr>
          </a:p>
        </p:txBody>
      </p:sp>
    </p:spTree>
    <p:extLst>
      <p:ext uri="{BB962C8B-B14F-4D97-AF65-F5344CB8AC3E}">
        <p14:creationId xmlns:p14="http://schemas.microsoft.com/office/powerpoint/2010/main" val="385215414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A37454DC-347B-4F69-A82E-4C2FC3B150EE}" type="slidenum">
              <a:rPr lang="fr-FR" smtClean="0"/>
              <a:t>78</a:t>
            </a:fld>
            <a:endParaRPr lang="fr-FR"/>
          </a:p>
        </p:txBody>
      </p:sp>
      <p:sp>
        <p:nvSpPr>
          <p:cNvPr id="3" name="Rectangle 2"/>
          <p:cNvSpPr/>
          <p:nvPr/>
        </p:nvSpPr>
        <p:spPr>
          <a:xfrm>
            <a:off x="284207" y="342138"/>
            <a:ext cx="11738919" cy="2962734"/>
          </a:xfrm>
          <a:prstGeom prst="rect">
            <a:avLst/>
          </a:prstGeom>
        </p:spPr>
        <p:txBody>
          <a:bodyPr wrap="square">
            <a:spAutoFit/>
          </a:bodyPr>
          <a:lstStyle/>
          <a:p>
            <a:pPr algn="just">
              <a:lnSpc>
                <a:spcPct val="99000"/>
              </a:lnSpc>
              <a:spcAft>
                <a:spcPts val="0"/>
              </a:spcAft>
            </a:pPr>
            <a:r>
              <a:rPr lang="fr-FR" sz="3200" b="1" u="sng" dirty="0" smtClean="0">
                <a:solidFill>
                  <a:srgbClr val="FF0000"/>
                </a:solidFill>
                <a:latin typeface="Century" panose="02040604050505020304" pitchFamily="18" charset="0"/>
                <a:ea typeface="Verdana" panose="020B0604030504040204" pitchFamily="34" charset="0"/>
                <a:cs typeface="Times New Roman" panose="02020603050405020304" pitchFamily="18" charset="0"/>
              </a:rPr>
              <a:t>-</a:t>
            </a:r>
            <a:r>
              <a:rPr lang="fr-FR" sz="3200" b="1" u="sng" dirty="0" err="1" smtClean="0">
                <a:solidFill>
                  <a:srgbClr val="FF0000"/>
                </a:solidFill>
                <a:latin typeface="Century" panose="02040604050505020304" pitchFamily="18" charset="0"/>
                <a:ea typeface="Verdana" panose="020B0604030504040204" pitchFamily="34" charset="0"/>
                <a:cs typeface="Times New Roman" panose="02020603050405020304" pitchFamily="18" charset="0"/>
              </a:rPr>
              <a:t>Example</a:t>
            </a:r>
            <a:r>
              <a:rPr lang="fr-FR" sz="3200" b="1" u="sng" dirty="0" smtClean="0">
                <a:solidFill>
                  <a:srgbClr val="FF0000"/>
                </a:solidFill>
                <a:latin typeface="Century" panose="02040604050505020304" pitchFamily="18" charset="0"/>
                <a:ea typeface="Verdana" panose="020B0604030504040204" pitchFamily="34" charset="0"/>
                <a:cs typeface="Times New Roman" panose="02020603050405020304" pitchFamily="18" charset="0"/>
              </a:rPr>
              <a:t> </a:t>
            </a:r>
            <a:r>
              <a:rPr lang="fr-FR" sz="3200" u="sng" dirty="0">
                <a:latin typeface="Century" panose="02040604050505020304" pitchFamily="18" charset="0"/>
                <a:ea typeface="Verdana" panose="020B0604030504040204" pitchFamily="34" charset="0"/>
                <a:cs typeface="Times New Roman" panose="02020603050405020304" pitchFamily="18" charset="0"/>
              </a:rPr>
              <a:t>:</a:t>
            </a:r>
            <a:endParaRPr lang="fr-FR" sz="3200" dirty="0">
              <a:latin typeface="Century" panose="02040604050505020304" pitchFamily="18" charset="0"/>
              <a:ea typeface="Times" panose="02020603050405020304" pitchFamily="18" charset="0"/>
              <a:cs typeface="Times New Roman" panose="02020603050405020304" pitchFamily="18" charset="0"/>
            </a:endParaRPr>
          </a:p>
          <a:p>
            <a:pPr algn="just">
              <a:lnSpc>
                <a:spcPts val="1335"/>
              </a:lnSpc>
              <a:spcAft>
                <a:spcPts val="0"/>
              </a:spcAft>
            </a:pPr>
            <a:r>
              <a:rPr lang="fr-FR" sz="3200" dirty="0">
                <a:latin typeface="Century" panose="02040604050505020304" pitchFamily="18" charset="0"/>
                <a:ea typeface="Times New Roman" panose="02020603050405020304" pitchFamily="18" charset="0"/>
                <a:cs typeface="Times New Roman" panose="02020603050405020304" pitchFamily="18" charset="0"/>
              </a:rPr>
              <a:t> </a:t>
            </a:r>
            <a:endParaRPr lang="fr-FR" sz="3200" dirty="0" smtClean="0">
              <a:latin typeface="Century" panose="02040604050505020304" pitchFamily="18" charset="0"/>
              <a:ea typeface="Times" panose="02020603050405020304" pitchFamily="18" charset="0"/>
              <a:cs typeface="Times New Roman" panose="02020603050405020304" pitchFamily="18" charset="0"/>
            </a:endParaRPr>
          </a:p>
          <a:p>
            <a:pPr lvl="0" algn="just">
              <a:lnSpc>
                <a:spcPct val="150000"/>
              </a:lnSpc>
              <a:spcAft>
                <a:spcPts val="0"/>
              </a:spcAft>
              <a:tabLst>
                <a:tab pos="457200" algn="l"/>
              </a:tabLst>
            </a:pPr>
            <a:r>
              <a:rPr lang="fr-FR" sz="3200" dirty="0" smtClean="0">
                <a:latin typeface="Century" panose="02040604050505020304" pitchFamily="18" charset="0"/>
                <a:ea typeface="Arial Narrow" panose="020B0606020202030204" pitchFamily="34" charset="0"/>
                <a:cs typeface="Times New Roman" panose="02020603050405020304" pitchFamily="18" charset="0"/>
              </a:rPr>
              <a:t>-Laurent C. &amp; </a:t>
            </a:r>
            <a:r>
              <a:rPr lang="fr-FR" sz="3200" dirty="0" err="1" smtClean="0">
                <a:latin typeface="Century" panose="02040604050505020304" pitchFamily="18" charset="0"/>
                <a:ea typeface="Arial Narrow" panose="020B0606020202030204" pitchFamily="34" charset="0"/>
                <a:cs typeface="Times New Roman" panose="02020603050405020304" pitchFamily="18" charset="0"/>
              </a:rPr>
              <a:t>Mouriaux</a:t>
            </a:r>
            <a:r>
              <a:rPr lang="fr-FR" sz="3200" dirty="0" smtClean="0">
                <a:latin typeface="Century" panose="02040604050505020304" pitchFamily="18" charset="0"/>
                <a:ea typeface="Arial Narrow" panose="020B0606020202030204" pitchFamily="34" charset="0"/>
                <a:cs typeface="Times New Roman" panose="02020603050405020304" pitchFamily="18" charset="0"/>
              </a:rPr>
              <a:t> M.F. 1999. La multifonctionnalité agricole dans le champ de la pluriactivité [en ligne]. </a:t>
            </a:r>
            <a:r>
              <a:rPr lang="fr-FR" sz="3200" i="1" dirty="0" smtClean="0">
                <a:latin typeface="Century" panose="02040604050505020304" pitchFamily="18" charset="0"/>
                <a:ea typeface="Arial Narrow" panose="020B0606020202030204" pitchFamily="34" charset="0"/>
                <a:cs typeface="Times New Roman" panose="02020603050405020304" pitchFamily="18" charset="0"/>
              </a:rPr>
              <a:t>Lettre</a:t>
            </a:r>
            <a:r>
              <a:rPr lang="fr-FR" sz="3200" dirty="0" smtClean="0">
                <a:latin typeface="Century" panose="02040604050505020304" pitchFamily="18" charset="0"/>
                <a:ea typeface="Arial Narrow" panose="020B0606020202030204" pitchFamily="34" charset="0"/>
                <a:cs typeface="Times New Roman" panose="02020603050405020304" pitchFamily="18" charset="0"/>
              </a:rPr>
              <a:t> </a:t>
            </a:r>
            <a:r>
              <a:rPr lang="fr-FR" sz="3200" i="1" dirty="0" smtClean="0">
                <a:latin typeface="Century" panose="02040604050505020304" pitchFamily="18" charset="0"/>
                <a:ea typeface="Arial Narrow" panose="020B0606020202030204" pitchFamily="34" charset="0"/>
                <a:cs typeface="Times New Roman" panose="02020603050405020304" pitchFamily="18" charset="0"/>
              </a:rPr>
              <a:t>du Centre d’Etudes de l’Emploi</a:t>
            </a:r>
            <a:r>
              <a:rPr lang="fr-FR" sz="3200" dirty="0" smtClean="0">
                <a:latin typeface="Century" panose="02040604050505020304" pitchFamily="18" charset="0"/>
                <a:ea typeface="Arial Narrow" panose="020B0606020202030204" pitchFamily="34" charset="0"/>
                <a:cs typeface="Times New Roman" panose="02020603050405020304" pitchFamily="18" charset="0"/>
              </a:rPr>
              <a:t>,  n. 59.1-10.</a:t>
            </a:r>
            <a:endParaRPr lang="fr-FR" sz="3200" dirty="0" smtClean="0">
              <a:latin typeface="Century" panose="02040604050505020304" pitchFamily="18" charset="0"/>
              <a:ea typeface="Times" panose="02020603050405020304" pitchFamily="18" charset="0"/>
              <a:cs typeface="Times New Roman" panose="02020603050405020304" pitchFamily="18" charset="0"/>
            </a:endParaRPr>
          </a:p>
          <a:p>
            <a:pPr algn="just">
              <a:lnSpc>
                <a:spcPts val="5"/>
              </a:lnSpc>
              <a:spcAft>
                <a:spcPts val="0"/>
              </a:spcAft>
            </a:pPr>
            <a:r>
              <a:rPr lang="fr-FR" sz="3200" dirty="0">
                <a:latin typeface="Century" panose="02040604050505020304" pitchFamily="18" charset="0"/>
                <a:ea typeface="Arial" panose="020B0604020202020204" pitchFamily="34" charset="0"/>
                <a:cs typeface="Times New Roman" panose="02020603050405020304" pitchFamily="18" charset="0"/>
              </a:rPr>
              <a:t> </a:t>
            </a:r>
          </a:p>
          <a:p>
            <a:pPr algn="just">
              <a:lnSpc>
                <a:spcPts val="5"/>
              </a:lnSpc>
              <a:spcAft>
                <a:spcPts val="0"/>
              </a:spcAft>
            </a:pPr>
            <a:endParaRPr lang="fr-FR" sz="3200" dirty="0">
              <a:latin typeface="Century" panose="02040604050505020304" pitchFamily="18" charset="0"/>
              <a:ea typeface="Times" panose="02020603050405020304" pitchFamily="18" charset="0"/>
              <a:cs typeface="Times New Roman" panose="02020603050405020304" pitchFamily="18" charset="0"/>
            </a:endParaRPr>
          </a:p>
          <a:p>
            <a:pPr algn="just">
              <a:lnSpc>
                <a:spcPts val="5"/>
              </a:lnSpc>
              <a:spcAft>
                <a:spcPts val="0"/>
              </a:spcAft>
            </a:pPr>
            <a:endParaRPr lang="fr-FR" sz="3200" dirty="0">
              <a:effectLst/>
              <a:latin typeface="Century" panose="02040604050505020304" pitchFamily="18" charset="0"/>
              <a:ea typeface="Times" panose="02020603050405020304" pitchFamily="18" charset="0"/>
              <a:cs typeface="Times New Roman" panose="02020603050405020304" pitchFamily="18" charset="0"/>
            </a:endParaRPr>
          </a:p>
        </p:txBody>
      </p:sp>
      <p:sp>
        <p:nvSpPr>
          <p:cNvPr id="4" name="Rectangle 3"/>
          <p:cNvSpPr/>
          <p:nvPr/>
        </p:nvSpPr>
        <p:spPr>
          <a:xfrm>
            <a:off x="374822" y="3507770"/>
            <a:ext cx="11442356" cy="2212080"/>
          </a:xfrm>
          <a:prstGeom prst="rect">
            <a:avLst/>
          </a:prstGeom>
        </p:spPr>
        <p:txBody>
          <a:bodyPr wrap="square">
            <a:spAutoFit/>
          </a:bodyPr>
          <a:lstStyle/>
          <a:p>
            <a:pPr marL="85725" algn="just">
              <a:lnSpc>
                <a:spcPct val="150000"/>
              </a:lnSpc>
              <a:spcAft>
                <a:spcPts val="0"/>
              </a:spcAft>
            </a:pPr>
            <a:r>
              <a:rPr lang="fr-FR" sz="3200" dirty="0">
                <a:latin typeface="Century" panose="02040604050505020304" pitchFamily="18" charset="0"/>
                <a:ea typeface="Arial Narrow" panose="020B0606020202030204" pitchFamily="34" charset="0"/>
                <a:cs typeface="Times New Roman" panose="02020603050405020304" pitchFamily="18" charset="0"/>
              </a:rPr>
              <a:t>Disponible sur : &lt;</a:t>
            </a:r>
            <a:r>
              <a:rPr lang="fr-FR" sz="3200" u="sng" dirty="0">
                <a:latin typeface="Century" panose="02040604050505020304" pitchFamily="18" charset="0"/>
                <a:ea typeface="Arial Narrow" panose="020B0606020202030204" pitchFamily="34" charset="0"/>
                <a:cs typeface="Times New Roman" panose="02020603050405020304" pitchFamily="18" charset="0"/>
              </a:rPr>
              <a:t>http://www.cee-recherche.fr/fr/publicationspedf/ lettre59.pdf</a:t>
            </a:r>
            <a:r>
              <a:rPr lang="fr-FR" sz="3200" dirty="0">
                <a:latin typeface="Century" panose="02040604050505020304" pitchFamily="18" charset="0"/>
                <a:ea typeface="Arial Narrow" panose="020B0606020202030204" pitchFamily="34" charset="0"/>
                <a:cs typeface="Times New Roman" panose="02020603050405020304" pitchFamily="18" charset="0"/>
              </a:rPr>
              <a:t>&gt; (Consulté le 29 mars 2003)</a:t>
            </a:r>
            <a:endParaRPr lang="fr-FR" sz="3200" dirty="0">
              <a:effectLst/>
              <a:latin typeface="Century" panose="02040604050505020304" pitchFamily="18" charset="0"/>
              <a:ea typeface="Times"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3066748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A37454DC-347B-4F69-A82E-4C2FC3B150EE}" type="slidenum">
              <a:rPr lang="fr-FR" smtClean="0"/>
              <a:t>79</a:t>
            </a:fld>
            <a:endParaRPr lang="fr-FR"/>
          </a:p>
        </p:txBody>
      </p:sp>
      <p:sp>
        <p:nvSpPr>
          <p:cNvPr id="4" name="Rectangle 3"/>
          <p:cNvSpPr/>
          <p:nvPr/>
        </p:nvSpPr>
        <p:spPr>
          <a:xfrm>
            <a:off x="100907" y="118075"/>
            <a:ext cx="8601265" cy="584775"/>
          </a:xfrm>
          <a:prstGeom prst="rect">
            <a:avLst/>
          </a:prstGeom>
        </p:spPr>
        <p:txBody>
          <a:bodyPr wrap="none">
            <a:spAutoFit/>
          </a:bodyPr>
          <a:lstStyle/>
          <a:p>
            <a:pPr marL="457200" indent="-457200">
              <a:buFont typeface="Wingdings" panose="05000000000000000000" pitchFamily="2" charset="2"/>
              <a:buChar char="Ø"/>
            </a:pPr>
            <a:r>
              <a:rPr lang="fr-FR" sz="3200" b="1" dirty="0" smtClean="0">
                <a:solidFill>
                  <a:srgbClr val="0070C0"/>
                </a:solidFill>
                <a:latin typeface="Century" panose="02040604050505020304" pitchFamily="18" charset="0"/>
              </a:rPr>
              <a:t>Main </a:t>
            </a:r>
            <a:r>
              <a:rPr lang="fr-FR" sz="3200" b="1" dirty="0" err="1" smtClean="0">
                <a:solidFill>
                  <a:srgbClr val="0070C0"/>
                </a:solidFill>
                <a:latin typeface="Century" panose="02040604050505020304" pitchFamily="18" charset="0"/>
              </a:rPr>
              <a:t>Abbreviations</a:t>
            </a:r>
            <a:r>
              <a:rPr lang="fr-FR" sz="3200" b="1" dirty="0" smtClean="0">
                <a:solidFill>
                  <a:srgbClr val="0070C0"/>
                </a:solidFill>
                <a:latin typeface="Century" panose="02040604050505020304" pitchFamily="18" charset="0"/>
              </a:rPr>
              <a:t> </a:t>
            </a:r>
            <a:r>
              <a:rPr lang="fr-FR" sz="3200" b="1" dirty="0" err="1" smtClean="0">
                <a:solidFill>
                  <a:srgbClr val="0070C0"/>
                </a:solidFill>
                <a:latin typeface="Century" panose="02040604050505020304" pitchFamily="18" charset="0"/>
              </a:rPr>
              <a:t>Used</a:t>
            </a:r>
            <a:r>
              <a:rPr lang="fr-FR" sz="3200" b="1" dirty="0" smtClean="0">
                <a:solidFill>
                  <a:srgbClr val="0070C0"/>
                </a:solidFill>
                <a:latin typeface="Century" panose="02040604050505020304" pitchFamily="18" charset="0"/>
              </a:rPr>
              <a:t> in </a:t>
            </a:r>
            <a:r>
              <a:rPr lang="fr-FR" sz="3200" b="1" dirty="0" err="1" smtClean="0">
                <a:solidFill>
                  <a:srgbClr val="0070C0"/>
                </a:solidFill>
                <a:latin typeface="Century" panose="02040604050505020304" pitchFamily="18" charset="0"/>
              </a:rPr>
              <a:t>Bibliography</a:t>
            </a:r>
            <a:r>
              <a:rPr lang="fr-FR" sz="3200" b="1" dirty="0" smtClean="0">
                <a:solidFill>
                  <a:srgbClr val="0070C0"/>
                </a:solidFill>
                <a:latin typeface="Century" panose="02040604050505020304" pitchFamily="18" charset="0"/>
              </a:rPr>
              <a:t>.</a:t>
            </a:r>
            <a:endParaRPr lang="fr-FR" sz="3200" b="1" dirty="0">
              <a:solidFill>
                <a:srgbClr val="0070C0"/>
              </a:solidFill>
              <a:latin typeface="Century" panose="02040604050505020304" pitchFamily="18" charset="0"/>
            </a:endParaRPr>
          </a:p>
        </p:txBody>
      </p:sp>
      <p:pic>
        <p:nvPicPr>
          <p:cNvPr id="5" name="Image 4"/>
          <p:cNvPicPr>
            <a:picLocks noChangeAspect="1"/>
          </p:cNvPicPr>
          <p:nvPr/>
        </p:nvPicPr>
        <p:blipFill rotWithShape="1">
          <a:blip r:embed="rId2"/>
          <a:srcRect l="31308" t="22562" r="11368" b="31836"/>
          <a:stretch/>
        </p:blipFill>
        <p:spPr>
          <a:xfrm>
            <a:off x="260423" y="919600"/>
            <a:ext cx="11671154" cy="5220000"/>
          </a:xfrm>
          <a:prstGeom prst="rect">
            <a:avLst/>
          </a:prstGeom>
        </p:spPr>
      </p:pic>
    </p:spTree>
    <p:extLst>
      <p:ext uri="{BB962C8B-B14F-4D97-AF65-F5344CB8AC3E}">
        <p14:creationId xmlns:p14="http://schemas.microsoft.com/office/powerpoint/2010/main" val="30754900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2912" y="736222"/>
            <a:ext cx="11766176" cy="6001643"/>
          </a:xfrm>
          <a:prstGeom prst="rect">
            <a:avLst/>
          </a:prstGeom>
        </p:spPr>
        <p:txBody>
          <a:bodyPr wrap="square">
            <a:spAutoFit/>
          </a:bodyPr>
          <a:lstStyle/>
          <a:p>
            <a:pPr marL="457200" indent="-457200" algn="just">
              <a:lnSpc>
                <a:spcPct val="150000"/>
              </a:lnSpc>
              <a:buFont typeface="Wingdings" panose="05000000000000000000" pitchFamily="2" charset="2"/>
              <a:buChar char="Ø"/>
            </a:pPr>
            <a:r>
              <a:rPr lang="en-US" sz="3200" dirty="0" smtClean="0">
                <a:latin typeface="Century" panose="02040604050505020304" pitchFamily="18" charset="0"/>
                <a:ea typeface="MS Mincho" panose="02020609040205080304" pitchFamily="49" charset="-128"/>
                <a:cs typeface="Arial" panose="020B0604020202020204" pitchFamily="34" charset="0"/>
              </a:rPr>
              <a:t>Suppose </a:t>
            </a:r>
            <a:r>
              <a:rPr lang="en-US" sz="3200" dirty="0">
                <a:latin typeface="Century" panose="02040604050505020304" pitchFamily="18" charset="0"/>
                <a:ea typeface="MS Mincho" panose="02020609040205080304" pitchFamily="49" charset="-128"/>
                <a:cs typeface="Arial" panose="020B0604020202020204" pitchFamily="34" charset="0"/>
              </a:rPr>
              <a:t>you want to study the effect of pollutants on freshwater algae. Before doing experiments, you must </a:t>
            </a:r>
            <a:r>
              <a:rPr lang="en-US" sz="3200" dirty="0" smtClean="0">
                <a:latin typeface="Century" panose="02040604050505020304" pitchFamily="18" charset="0"/>
                <a:ea typeface="MS Mincho" panose="02020609040205080304" pitchFamily="49" charset="-128"/>
                <a:cs typeface="Arial" panose="020B0604020202020204" pitchFamily="34" charset="0"/>
              </a:rPr>
              <a:t>check:</a:t>
            </a:r>
          </a:p>
          <a:p>
            <a:pPr marL="457200" indent="-457200">
              <a:lnSpc>
                <a:spcPct val="150000"/>
              </a:lnSpc>
              <a:buFont typeface="Wingdings" panose="05000000000000000000" pitchFamily="2" charset="2"/>
              <a:buChar char="Ø"/>
            </a:pPr>
            <a:r>
              <a:rPr lang="en-US" sz="3200" dirty="0" smtClean="0">
                <a:latin typeface="Century" panose="02040604050505020304" pitchFamily="18" charset="0"/>
                <a:ea typeface="MS Mincho" panose="02020609040205080304" pitchFamily="49" charset="-128"/>
                <a:cs typeface="Arial" panose="020B0604020202020204" pitchFamily="34" charset="0"/>
              </a:rPr>
              <a:t>Has </a:t>
            </a:r>
            <a:r>
              <a:rPr lang="en-US" sz="3200" dirty="0">
                <a:latin typeface="Century" panose="02040604050505020304" pitchFamily="18" charset="0"/>
                <a:ea typeface="MS Mincho" panose="02020609040205080304" pitchFamily="49" charset="-128"/>
                <a:cs typeface="Arial" panose="020B0604020202020204" pitchFamily="34" charset="0"/>
              </a:rPr>
              <a:t>someone studied algae and pollution </a:t>
            </a:r>
            <a:r>
              <a:rPr lang="en-US" sz="3200" dirty="0" smtClean="0">
                <a:latin typeface="Century" panose="02040604050505020304" pitchFamily="18" charset="0"/>
                <a:ea typeface="MS Mincho" panose="02020609040205080304" pitchFamily="49" charset="-128"/>
                <a:cs typeface="Arial" panose="020B0604020202020204" pitchFamily="34" charset="0"/>
              </a:rPr>
              <a:t>before?</a:t>
            </a:r>
          </a:p>
          <a:p>
            <a:pPr marL="457200" indent="-457200">
              <a:lnSpc>
                <a:spcPct val="150000"/>
              </a:lnSpc>
              <a:buFont typeface="Wingdings" panose="05000000000000000000" pitchFamily="2" charset="2"/>
              <a:buChar char="Ø"/>
            </a:pPr>
            <a:r>
              <a:rPr lang="en-US" sz="3200" dirty="0" smtClean="0">
                <a:latin typeface="Century" panose="02040604050505020304" pitchFamily="18" charset="0"/>
                <a:ea typeface="MS Mincho" panose="02020609040205080304" pitchFamily="49" charset="-128"/>
                <a:cs typeface="Arial" panose="020B0604020202020204" pitchFamily="34" charset="0"/>
              </a:rPr>
              <a:t>Which </a:t>
            </a:r>
            <a:r>
              <a:rPr lang="en-US" sz="3200" dirty="0">
                <a:latin typeface="Century" panose="02040604050505020304" pitchFamily="18" charset="0"/>
                <a:ea typeface="MS Mincho" panose="02020609040205080304" pitchFamily="49" charset="-128"/>
                <a:cs typeface="Arial" panose="020B0604020202020204" pitchFamily="34" charset="0"/>
              </a:rPr>
              <a:t>methods did they </a:t>
            </a:r>
            <a:r>
              <a:rPr lang="en-US" sz="3200" dirty="0" smtClean="0">
                <a:latin typeface="Century" panose="02040604050505020304" pitchFamily="18" charset="0"/>
                <a:ea typeface="MS Mincho" panose="02020609040205080304" pitchFamily="49" charset="-128"/>
                <a:cs typeface="Arial" panose="020B0604020202020204" pitchFamily="34" charset="0"/>
              </a:rPr>
              <a:t>use?</a:t>
            </a:r>
          </a:p>
          <a:p>
            <a:pPr marL="457200" indent="-457200">
              <a:lnSpc>
                <a:spcPct val="150000"/>
              </a:lnSpc>
              <a:buFont typeface="Wingdings" panose="05000000000000000000" pitchFamily="2" charset="2"/>
              <a:buChar char="Ø"/>
            </a:pPr>
            <a:r>
              <a:rPr lang="en-US" sz="3200" dirty="0" smtClean="0">
                <a:latin typeface="Century" panose="02040604050505020304" pitchFamily="18" charset="0"/>
                <a:ea typeface="MS Mincho" panose="02020609040205080304" pitchFamily="49" charset="-128"/>
                <a:cs typeface="Arial" panose="020B0604020202020204" pitchFamily="34" charset="0"/>
              </a:rPr>
              <a:t>What </a:t>
            </a:r>
            <a:r>
              <a:rPr lang="en-US" sz="3200" dirty="0">
                <a:latin typeface="Century" panose="02040604050505020304" pitchFamily="18" charset="0"/>
                <a:ea typeface="MS Mincho" panose="02020609040205080304" pitchFamily="49" charset="-128"/>
                <a:cs typeface="Arial" panose="020B0604020202020204" pitchFamily="34" charset="0"/>
              </a:rPr>
              <a:t>gaps </a:t>
            </a:r>
            <a:r>
              <a:rPr lang="en-US" sz="3200" dirty="0" smtClean="0">
                <a:latin typeface="Century" panose="02040604050505020304" pitchFamily="18" charset="0"/>
                <a:ea typeface="MS Mincho" panose="02020609040205080304" pitchFamily="49" charset="-128"/>
                <a:cs typeface="Arial" panose="020B0604020202020204" pitchFamily="34" charset="0"/>
              </a:rPr>
              <a:t>remain?</a:t>
            </a:r>
          </a:p>
          <a:p>
            <a:pPr marL="457200" indent="-457200" algn="just">
              <a:lnSpc>
                <a:spcPct val="150000"/>
              </a:lnSpc>
              <a:buFont typeface="Wingdings" panose="05000000000000000000" pitchFamily="2" charset="2"/>
              <a:buChar char="Ø"/>
            </a:pPr>
            <a:r>
              <a:rPr lang="en-US" sz="3200" dirty="0" smtClean="0">
                <a:latin typeface="Century" panose="02040604050505020304" pitchFamily="18" charset="0"/>
                <a:ea typeface="MS Mincho" panose="02020609040205080304" pitchFamily="49" charset="-128"/>
                <a:cs typeface="Arial" panose="020B0604020202020204" pitchFamily="34" charset="0"/>
              </a:rPr>
              <a:t>A </a:t>
            </a:r>
            <a:r>
              <a:rPr lang="en-US" sz="3200" dirty="0">
                <a:latin typeface="Century" panose="02040604050505020304" pitchFamily="18" charset="0"/>
                <a:ea typeface="MS Mincho" panose="02020609040205080304" pitchFamily="49" charset="-128"/>
                <a:cs typeface="Arial" panose="020B0604020202020204" pitchFamily="34" charset="0"/>
              </a:rPr>
              <a:t>bibliographic research would help you answer these questions.</a:t>
            </a:r>
            <a:endParaRPr lang="fr-FR" sz="3200" dirty="0">
              <a:effectLst/>
              <a:latin typeface="Century" panose="02040604050505020304" pitchFamily="18" charset="0"/>
              <a:ea typeface="MS Mincho" panose="02020609040205080304" pitchFamily="49" charset="-128"/>
              <a:cs typeface="Arial" panose="020B0604020202020204" pitchFamily="34" charset="0"/>
            </a:endParaRPr>
          </a:p>
        </p:txBody>
      </p:sp>
      <p:sp>
        <p:nvSpPr>
          <p:cNvPr id="3" name="Rectangle 2"/>
          <p:cNvSpPr/>
          <p:nvPr/>
        </p:nvSpPr>
        <p:spPr>
          <a:xfrm>
            <a:off x="145677" y="63500"/>
            <a:ext cx="5277407" cy="605487"/>
          </a:xfrm>
          <a:prstGeom prst="rect">
            <a:avLst/>
          </a:prstGeom>
        </p:spPr>
        <p:txBody>
          <a:bodyPr wrap="none">
            <a:spAutoFit/>
          </a:bodyPr>
          <a:lstStyle/>
          <a:p>
            <a:pPr>
              <a:lnSpc>
                <a:spcPct val="115000"/>
              </a:lnSpc>
              <a:spcBef>
                <a:spcPts val="1000"/>
              </a:spcBef>
              <a:spcAft>
                <a:spcPts val="0"/>
              </a:spcAft>
            </a:pPr>
            <a:r>
              <a:rPr lang="en-US" sz="3200" b="1" dirty="0">
                <a:solidFill>
                  <a:srgbClr val="4F81BD"/>
                </a:solidFill>
                <a:latin typeface="Century" panose="02040604050505020304" pitchFamily="18" charset="0"/>
                <a:ea typeface="MS Gothic" panose="020B0609070205080204" pitchFamily="49" charset="-128"/>
                <a:cs typeface="Times New Roman" panose="02020603050405020304" pitchFamily="18" charset="0"/>
              </a:rPr>
              <a:t>Example (Biology Context)</a:t>
            </a:r>
            <a:endParaRPr lang="fr-FR" sz="3200" b="1" dirty="0">
              <a:solidFill>
                <a:srgbClr val="4F81BD"/>
              </a:solidFill>
              <a:latin typeface="Century" panose="02040604050505020304" pitchFamily="18" charset="0"/>
              <a:ea typeface="MS Gothic" panose="020B0609070205080204" pitchFamily="49" charset="-128"/>
              <a:cs typeface="Times New Roman" panose="02020603050405020304" pitchFamily="18" charset="0"/>
            </a:endParaRPr>
          </a:p>
        </p:txBody>
      </p:sp>
      <p:sp>
        <p:nvSpPr>
          <p:cNvPr id="4" name="Espace réservé du numéro de diapositive 3"/>
          <p:cNvSpPr>
            <a:spLocks noGrp="1"/>
          </p:cNvSpPr>
          <p:nvPr>
            <p:ph type="sldNum" sz="quarter" idx="12"/>
          </p:nvPr>
        </p:nvSpPr>
        <p:spPr/>
        <p:txBody>
          <a:bodyPr/>
          <a:lstStyle/>
          <a:p>
            <a:fld id="{A37454DC-347B-4F69-A82E-4C2FC3B150EE}" type="slidenum">
              <a:rPr lang="fr-FR" smtClean="0"/>
              <a:t>8</a:t>
            </a:fld>
            <a:endParaRPr lang="fr-FR"/>
          </a:p>
        </p:txBody>
      </p:sp>
    </p:spTree>
    <p:extLst>
      <p:ext uri="{BB962C8B-B14F-4D97-AF65-F5344CB8AC3E}">
        <p14:creationId xmlns:p14="http://schemas.microsoft.com/office/powerpoint/2010/main" val="2806486315"/>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A37454DC-347B-4F69-A82E-4C2FC3B150EE}" type="slidenum">
              <a:rPr lang="fr-FR" smtClean="0"/>
              <a:t>80</a:t>
            </a:fld>
            <a:endParaRPr lang="fr-FR"/>
          </a:p>
        </p:txBody>
      </p:sp>
      <p:pic>
        <p:nvPicPr>
          <p:cNvPr id="3" name="Image 2"/>
          <p:cNvPicPr>
            <a:picLocks noChangeAspect="1"/>
          </p:cNvPicPr>
          <p:nvPr/>
        </p:nvPicPr>
        <p:blipFill rotWithShape="1">
          <a:blip r:embed="rId2"/>
          <a:srcRect l="31560" t="22054" r="8100" b="20804"/>
          <a:stretch/>
        </p:blipFill>
        <p:spPr>
          <a:xfrm>
            <a:off x="283367" y="258414"/>
            <a:ext cx="11629321" cy="6192000"/>
          </a:xfrm>
          <a:prstGeom prst="rect">
            <a:avLst/>
          </a:prstGeom>
        </p:spPr>
      </p:pic>
    </p:spTree>
    <p:extLst>
      <p:ext uri="{BB962C8B-B14F-4D97-AF65-F5344CB8AC3E}">
        <p14:creationId xmlns:p14="http://schemas.microsoft.com/office/powerpoint/2010/main" val="149665427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A37454DC-347B-4F69-A82E-4C2FC3B150EE}" type="slidenum">
              <a:rPr lang="fr-FR" smtClean="0"/>
              <a:t>81</a:t>
            </a:fld>
            <a:endParaRPr lang="fr-FR" dirty="0"/>
          </a:p>
        </p:txBody>
      </p:sp>
      <p:pic>
        <p:nvPicPr>
          <p:cNvPr id="3" name="Image 2"/>
          <p:cNvPicPr>
            <a:picLocks noChangeAspect="1"/>
          </p:cNvPicPr>
          <p:nvPr/>
        </p:nvPicPr>
        <p:blipFill rotWithShape="1">
          <a:blip r:embed="rId2"/>
          <a:srcRect l="31382" t="23520" r="16710" b="32182"/>
          <a:stretch/>
        </p:blipFill>
        <p:spPr>
          <a:xfrm>
            <a:off x="166005" y="352925"/>
            <a:ext cx="11929743" cy="5724000"/>
          </a:xfrm>
          <a:prstGeom prst="rect">
            <a:avLst/>
          </a:prstGeom>
        </p:spPr>
      </p:pic>
    </p:spTree>
    <p:extLst>
      <p:ext uri="{BB962C8B-B14F-4D97-AF65-F5344CB8AC3E}">
        <p14:creationId xmlns:p14="http://schemas.microsoft.com/office/powerpoint/2010/main" val="36154497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0683" y="410130"/>
            <a:ext cx="12044082" cy="4524315"/>
          </a:xfrm>
          <a:prstGeom prst="rect">
            <a:avLst/>
          </a:prstGeom>
        </p:spPr>
        <p:txBody>
          <a:bodyPr wrap="square">
            <a:spAutoFit/>
          </a:bodyPr>
          <a:lstStyle/>
          <a:p>
            <a:pPr marL="457200" indent="-457200" algn="just">
              <a:lnSpc>
                <a:spcPct val="150000"/>
              </a:lnSpc>
              <a:buFont typeface="Wingdings" panose="05000000000000000000" pitchFamily="2" charset="2"/>
              <a:buChar char="Ø"/>
            </a:pPr>
            <a:r>
              <a:rPr lang="en-US" sz="3200" dirty="0">
                <a:latin typeface="Century" panose="02040604050505020304" pitchFamily="18" charset="0"/>
                <a:ea typeface="MS Mincho" panose="02020609040205080304" pitchFamily="49" charset="-128"/>
                <a:cs typeface="Arial" panose="020B0604020202020204" pitchFamily="34" charset="0"/>
              </a:rPr>
              <a:t>Imagine you want to study “the medicinal properties of a local plant</a:t>
            </a:r>
            <a:r>
              <a:rPr lang="en-US" sz="3200" dirty="0" smtClean="0">
                <a:latin typeface="Century" panose="02040604050505020304" pitchFamily="18" charset="0"/>
                <a:ea typeface="MS Mincho" panose="02020609040205080304" pitchFamily="49" charset="-128"/>
                <a:cs typeface="Arial" panose="020B0604020202020204" pitchFamily="34" charset="0"/>
              </a:rPr>
              <a:t>.”</a:t>
            </a:r>
          </a:p>
          <a:p>
            <a:pPr marL="457200" indent="-457200" algn="just">
              <a:lnSpc>
                <a:spcPct val="150000"/>
              </a:lnSpc>
              <a:buFont typeface="Wingdings" panose="05000000000000000000" pitchFamily="2" charset="2"/>
              <a:buChar char="Ø"/>
            </a:pPr>
            <a:r>
              <a:rPr lang="en-US" sz="3200" dirty="0" smtClean="0">
                <a:latin typeface="Century" panose="02040604050505020304" pitchFamily="18" charset="0"/>
                <a:ea typeface="MS Mincho" panose="02020609040205080304" pitchFamily="49" charset="-128"/>
                <a:cs typeface="Arial" panose="020B0604020202020204" pitchFamily="34" charset="0"/>
              </a:rPr>
              <a:t>What </a:t>
            </a:r>
            <a:r>
              <a:rPr lang="en-US" sz="3200" dirty="0">
                <a:latin typeface="Century" panose="02040604050505020304" pitchFamily="18" charset="0"/>
                <a:ea typeface="MS Mincho" panose="02020609040205080304" pitchFamily="49" charset="-128"/>
                <a:cs typeface="Arial" panose="020B0604020202020204" pitchFamily="34" charset="0"/>
              </a:rPr>
              <a:t>keywords would you use to search in a scientific database</a:t>
            </a:r>
            <a:r>
              <a:rPr lang="en-US" sz="3200" dirty="0" smtClean="0">
                <a:latin typeface="Century" panose="02040604050505020304" pitchFamily="18" charset="0"/>
                <a:ea typeface="MS Mincho" panose="02020609040205080304" pitchFamily="49" charset="-128"/>
                <a:cs typeface="Arial" panose="020B0604020202020204" pitchFamily="34" charset="0"/>
              </a:rPr>
              <a:t>?</a:t>
            </a:r>
          </a:p>
          <a:p>
            <a:pPr marL="457200" indent="-457200" algn="just">
              <a:lnSpc>
                <a:spcPct val="150000"/>
              </a:lnSpc>
              <a:buFont typeface="Wingdings" panose="05000000000000000000" pitchFamily="2" charset="2"/>
              <a:buChar char="Ø"/>
            </a:pPr>
            <a:r>
              <a:rPr lang="en-US" sz="3200" dirty="0" smtClean="0">
                <a:latin typeface="Century" panose="02040604050505020304" pitchFamily="18" charset="0"/>
                <a:ea typeface="MS Mincho" panose="02020609040205080304" pitchFamily="49" charset="-128"/>
                <a:cs typeface="Arial" panose="020B0604020202020204" pitchFamily="34" charset="0"/>
              </a:rPr>
              <a:t> </a:t>
            </a:r>
            <a:r>
              <a:rPr lang="en-US" sz="3200" dirty="0">
                <a:latin typeface="Century" panose="02040604050505020304" pitchFamily="18" charset="0"/>
                <a:ea typeface="MS Mincho" panose="02020609040205080304" pitchFamily="49" charset="-128"/>
                <a:cs typeface="Arial" panose="020B0604020202020204" pitchFamily="34" charset="0"/>
              </a:rPr>
              <a:t>Which type of sources would you prefer first (books, articles, theses)? Why?</a:t>
            </a:r>
            <a:endParaRPr lang="fr-FR" sz="3200" dirty="0">
              <a:effectLst/>
              <a:latin typeface="Century" panose="02040604050505020304" pitchFamily="18" charset="0"/>
              <a:ea typeface="MS Mincho" panose="02020609040205080304" pitchFamily="49" charset="-128"/>
              <a:cs typeface="Arial" panose="020B0604020202020204" pitchFamily="34" charset="0"/>
            </a:endParaRPr>
          </a:p>
        </p:txBody>
      </p:sp>
      <p:sp>
        <p:nvSpPr>
          <p:cNvPr id="3" name="Espace réservé du numéro de diapositive 2"/>
          <p:cNvSpPr>
            <a:spLocks noGrp="1"/>
          </p:cNvSpPr>
          <p:nvPr>
            <p:ph type="sldNum" sz="quarter" idx="12"/>
          </p:nvPr>
        </p:nvSpPr>
        <p:spPr/>
        <p:txBody>
          <a:bodyPr/>
          <a:lstStyle/>
          <a:p>
            <a:fld id="{A37454DC-347B-4F69-A82E-4C2FC3B150EE}" type="slidenum">
              <a:rPr lang="fr-FR" smtClean="0"/>
              <a:t>9</a:t>
            </a:fld>
            <a:endParaRPr lang="fr-FR"/>
          </a:p>
        </p:txBody>
      </p:sp>
    </p:spTree>
    <p:extLst>
      <p:ext uri="{BB962C8B-B14F-4D97-AF65-F5344CB8AC3E}">
        <p14:creationId xmlns:p14="http://schemas.microsoft.com/office/powerpoint/2010/main" val="193461611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12604</TotalTime>
  <Words>3689</Words>
  <Application>Microsoft Office PowerPoint</Application>
  <PresentationFormat>Grand écran</PresentationFormat>
  <Paragraphs>355</Paragraphs>
  <Slides>81</Slides>
  <Notes>2</Notes>
  <HiddenSlides>0</HiddenSlides>
  <MMClips>0</MMClips>
  <ScaleCrop>false</ScaleCrop>
  <HeadingPairs>
    <vt:vector size="6" baseType="variant">
      <vt:variant>
        <vt:lpstr>Polices utilisées</vt:lpstr>
      </vt:variant>
      <vt:variant>
        <vt:i4>11</vt:i4>
      </vt:variant>
      <vt:variant>
        <vt:lpstr>Thème</vt:lpstr>
      </vt:variant>
      <vt:variant>
        <vt:i4>1</vt:i4>
      </vt:variant>
      <vt:variant>
        <vt:lpstr>Titres des diapositives</vt:lpstr>
      </vt:variant>
      <vt:variant>
        <vt:i4>81</vt:i4>
      </vt:variant>
    </vt:vector>
  </HeadingPairs>
  <TitlesOfParts>
    <vt:vector size="93" baseType="lpstr">
      <vt:lpstr>MS Gothic</vt:lpstr>
      <vt:lpstr>MS Mincho</vt:lpstr>
      <vt:lpstr>Arial</vt:lpstr>
      <vt:lpstr>Arial Narrow</vt:lpstr>
      <vt:lpstr>Calibri</vt:lpstr>
      <vt:lpstr>Calibri Light</vt:lpstr>
      <vt:lpstr>Century</vt:lpstr>
      <vt:lpstr>Times</vt:lpstr>
      <vt:lpstr>Times New Roman</vt:lpstr>
      <vt:lpstr>Verdana</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HP A10</dc:creator>
  <cp:lastModifiedBy>HP A10</cp:lastModifiedBy>
  <cp:revision>215</cp:revision>
  <dcterms:created xsi:type="dcterms:W3CDTF">2025-09-20T14:44:15Z</dcterms:created>
  <dcterms:modified xsi:type="dcterms:W3CDTF">2025-11-03T14:52:54Z</dcterms:modified>
</cp:coreProperties>
</file>