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0" r:id="rId3"/>
    <p:sldId id="258" r:id="rId4"/>
    <p:sldId id="261" r:id="rId5"/>
    <p:sldId id="262" r:id="rId6"/>
    <p:sldId id="267" r:id="rId7"/>
    <p:sldId id="259" r:id="rId8"/>
    <p:sldId id="264" r:id="rId9"/>
    <p:sldId id="263" r:id="rId10"/>
    <p:sldId id="265" r:id="rId11"/>
    <p:sldId id="266" r:id="rId12"/>
    <p:sldId id="268" r:id="rId13"/>
    <p:sldId id="270" r:id="rId14"/>
    <p:sldId id="269" r:id="rId15"/>
    <p:sldId id="272" r:id="rId16"/>
    <p:sldId id="271" r:id="rId17"/>
    <p:sldId id="27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9" autoAdjust="0"/>
    <p:restoredTop sz="94081" autoAdjust="0"/>
  </p:normalViewPr>
  <p:slideViewPr>
    <p:cSldViewPr snapToGrid="0">
      <p:cViewPr>
        <p:scale>
          <a:sx n="66" d="100"/>
          <a:sy n="66" d="100"/>
        </p:scale>
        <p:origin x="47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8D679-9FFA-46C9-92C4-AB948163C9C6}" type="doc">
      <dgm:prSet loTypeId="urn:microsoft.com/office/officeart/2005/8/layout/pList2" loCatId="list" qsTypeId="urn:microsoft.com/office/officeart/2005/8/quickstyle/3d3" qsCatId="3D" csTypeId="urn:microsoft.com/office/officeart/2005/8/colors/accent4_2" csCatId="accent4" phldr="1"/>
      <dgm:spPr/>
    </dgm:pt>
    <dgm:pt modelId="{1B2B9B4D-4E0B-4A3F-8FE2-B0C00E918AD3}">
      <dgm:prSet phldrT="[Texte]" custT="1"/>
      <dgm:spPr/>
      <dgm:t>
        <a:bodyPr/>
        <a:lstStyle/>
        <a:p>
          <a:pPr algn="r" rtl="1"/>
          <a:r>
            <a:rPr lang="ar-DZ" sz="2000" b="1" dirty="0" smtClean="0">
              <a:solidFill>
                <a:srgbClr val="FFFF00"/>
              </a:solidFill>
            </a:rPr>
            <a:t>وضائف ونشاطات قليلة.</a:t>
          </a:r>
        </a:p>
        <a:p>
          <a:pPr algn="r" rtl="1"/>
          <a:r>
            <a:rPr lang="ar-DZ" sz="2000" b="1" dirty="0" smtClean="0">
              <a:solidFill>
                <a:srgbClr val="FFFF00"/>
              </a:solidFill>
            </a:rPr>
            <a:t>شمولية اقل في حياة الموارد البشرية.</a:t>
          </a:r>
        </a:p>
        <a:p>
          <a:pPr algn="r" rtl="1"/>
          <a:r>
            <a:rPr lang="ar-DZ" sz="2000" b="1" dirty="0" smtClean="0">
              <a:solidFill>
                <a:srgbClr val="FFFF00"/>
              </a:solidFill>
            </a:rPr>
            <a:t>مخاطر ومؤثرات قليلة ومحدودة.</a:t>
          </a:r>
        </a:p>
        <a:p>
          <a:pPr algn="r" rtl="1"/>
          <a:r>
            <a:rPr lang="ar-DZ" sz="2000" b="1" dirty="0" smtClean="0">
              <a:solidFill>
                <a:srgbClr val="FFFF00"/>
              </a:solidFill>
            </a:rPr>
            <a:t> مصادر الحصول على الموارد البشرية محدودة.</a:t>
          </a:r>
        </a:p>
        <a:p>
          <a:pPr algn="r" rtl="1"/>
          <a:endParaRPr lang="fr-FR" sz="2000" dirty="0"/>
        </a:p>
      </dgm:t>
    </dgm:pt>
    <dgm:pt modelId="{266D61BE-977E-4CF9-BBF3-4FEA979B41DE}" type="parTrans" cxnId="{9D987544-315B-4C7E-9B97-9FF0CA5AB218}">
      <dgm:prSet/>
      <dgm:spPr/>
      <dgm:t>
        <a:bodyPr/>
        <a:lstStyle/>
        <a:p>
          <a:endParaRPr lang="fr-FR"/>
        </a:p>
      </dgm:t>
    </dgm:pt>
    <dgm:pt modelId="{53F068F2-161D-4399-93BB-74586FCD3725}" type="sibTrans" cxnId="{9D987544-315B-4C7E-9B97-9FF0CA5AB218}">
      <dgm:prSet/>
      <dgm:spPr/>
      <dgm:t>
        <a:bodyPr/>
        <a:lstStyle/>
        <a:p>
          <a:endParaRPr lang="fr-FR"/>
        </a:p>
      </dgm:t>
    </dgm:pt>
    <dgm:pt modelId="{50F4CDD6-DE8F-46AE-BA45-D4B23B4358C3}">
      <dgm:prSet custT="1"/>
      <dgm:spPr/>
      <dgm:t>
        <a:bodyPr/>
        <a:lstStyle/>
        <a:p>
          <a:pPr algn="r"/>
          <a:r>
            <a:rPr lang="ar-DZ" sz="2000" b="1" dirty="0" smtClean="0">
              <a:solidFill>
                <a:schemeClr val="accent1">
                  <a:lumMod val="40000"/>
                  <a:lumOff val="60000"/>
                </a:schemeClr>
              </a:solidFill>
            </a:rPr>
            <a:t>وضائف ونشاطات كثيرة.</a:t>
          </a:r>
        </a:p>
        <a:p>
          <a:pPr algn="r"/>
          <a:r>
            <a:rPr lang="ar-DZ" sz="2000" b="1" dirty="0" smtClean="0">
              <a:solidFill>
                <a:schemeClr val="accent1">
                  <a:lumMod val="40000"/>
                  <a:lumOff val="60000"/>
                </a:schemeClr>
              </a:solidFill>
            </a:rPr>
            <a:t>شمولية أكبر في حياة الموارد البشرية.</a:t>
          </a:r>
        </a:p>
        <a:p>
          <a:pPr algn="r"/>
          <a:r>
            <a:rPr lang="ar-DZ" sz="2000" b="1" dirty="0" smtClean="0">
              <a:solidFill>
                <a:schemeClr val="accent1">
                  <a:lumMod val="40000"/>
                  <a:lumOff val="60000"/>
                </a:schemeClr>
              </a:solidFill>
            </a:rPr>
            <a:t>مؤثرات ومخاطر كبيرة متنوعة.</a:t>
          </a:r>
        </a:p>
        <a:p>
          <a:pPr algn="r"/>
          <a:r>
            <a:rPr lang="ar-DZ" sz="2000" b="1" dirty="0" smtClean="0">
              <a:solidFill>
                <a:schemeClr val="accent1">
                  <a:lumMod val="40000"/>
                  <a:lumOff val="60000"/>
                </a:schemeClr>
              </a:solidFill>
            </a:rPr>
            <a:t>مصادر الحصول على الموارد البشرية غير محدودة.</a:t>
          </a:r>
          <a:endParaRPr lang="fr-FR" sz="2000" b="1" dirty="0">
            <a:solidFill>
              <a:schemeClr val="accent1">
                <a:lumMod val="40000"/>
                <a:lumOff val="60000"/>
              </a:schemeClr>
            </a:solidFill>
          </a:endParaRPr>
        </a:p>
      </dgm:t>
    </dgm:pt>
    <dgm:pt modelId="{060E00C9-76A6-4403-8190-2E0E07773229}" type="parTrans" cxnId="{26E420D0-61F0-45A2-A4FD-D6E169C9E39F}">
      <dgm:prSet/>
      <dgm:spPr/>
      <dgm:t>
        <a:bodyPr/>
        <a:lstStyle/>
        <a:p>
          <a:endParaRPr lang="fr-FR"/>
        </a:p>
      </dgm:t>
    </dgm:pt>
    <dgm:pt modelId="{AD7FCA8B-4010-4ED4-9435-1E07ECE4EB62}" type="sibTrans" cxnId="{26E420D0-61F0-45A2-A4FD-D6E169C9E39F}">
      <dgm:prSet/>
      <dgm:spPr/>
      <dgm:t>
        <a:bodyPr/>
        <a:lstStyle/>
        <a:p>
          <a:endParaRPr lang="fr-FR"/>
        </a:p>
      </dgm:t>
    </dgm:pt>
    <dgm:pt modelId="{A925C93C-23C4-4C84-8172-8E8F58A51E38}" type="pres">
      <dgm:prSet presAssocID="{C788D679-9FFA-46C9-92C4-AB948163C9C6}" presName="Name0" presStyleCnt="0">
        <dgm:presLayoutVars>
          <dgm:dir/>
          <dgm:resizeHandles val="exact"/>
        </dgm:presLayoutVars>
      </dgm:prSet>
      <dgm:spPr/>
    </dgm:pt>
    <dgm:pt modelId="{13C596AC-ACA7-4D61-81EA-59CB4D6D269F}" type="pres">
      <dgm:prSet presAssocID="{C788D679-9FFA-46C9-92C4-AB948163C9C6}" presName="bkgdShp" presStyleLbl="alignAccFollowNode1" presStyleIdx="0" presStyleCnt="1" custLinFactNeighborX="-16141" custLinFactNeighborY="7745"/>
      <dgm:spPr/>
    </dgm:pt>
    <dgm:pt modelId="{125D0AED-4A07-4C18-A28F-5AA9761F9B6B}" type="pres">
      <dgm:prSet presAssocID="{C788D679-9FFA-46C9-92C4-AB948163C9C6}" presName="linComp" presStyleCnt="0"/>
      <dgm:spPr/>
    </dgm:pt>
    <dgm:pt modelId="{673970AF-6844-4B00-A0F7-94A01CAF2924}" type="pres">
      <dgm:prSet presAssocID="{50F4CDD6-DE8F-46AE-BA45-D4B23B4358C3}" presName="compNode" presStyleCnt="0"/>
      <dgm:spPr/>
    </dgm:pt>
    <dgm:pt modelId="{A014348F-9798-47A6-A72A-34D386C0EE0F}" type="pres">
      <dgm:prSet presAssocID="{50F4CDD6-DE8F-46AE-BA45-D4B23B4358C3}" presName="node" presStyleLbl="node1" presStyleIdx="0" presStyleCnt="2">
        <dgm:presLayoutVars>
          <dgm:bulletEnabled val="1"/>
        </dgm:presLayoutVars>
      </dgm:prSet>
      <dgm:spPr/>
      <dgm:t>
        <a:bodyPr/>
        <a:lstStyle/>
        <a:p>
          <a:endParaRPr lang="fr-FR"/>
        </a:p>
      </dgm:t>
    </dgm:pt>
    <dgm:pt modelId="{523F5C73-283D-4081-8CFE-081CCB0F89DD}" type="pres">
      <dgm:prSet presAssocID="{50F4CDD6-DE8F-46AE-BA45-D4B23B4358C3}" presName="invisiNode" presStyleLbl="node1" presStyleIdx="0" presStyleCnt="2"/>
      <dgm:spPr/>
    </dgm:pt>
    <dgm:pt modelId="{79981AED-AA33-46E1-99AC-C10633B2F97A}" type="pres">
      <dgm:prSet presAssocID="{50F4CDD6-DE8F-46AE-BA45-D4B23B4358C3}"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dgm:spPr>
    </dgm:pt>
    <dgm:pt modelId="{B7F0893C-38DB-470B-B9EA-59635BC6DCA9}" type="pres">
      <dgm:prSet presAssocID="{AD7FCA8B-4010-4ED4-9435-1E07ECE4EB62}" presName="sibTrans" presStyleLbl="sibTrans2D1" presStyleIdx="0" presStyleCnt="0"/>
      <dgm:spPr/>
      <dgm:t>
        <a:bodyPr/>
        <a:lstStyle/>
        <a:p>
          <a:endParaRPr lang="fr-FR"/>
        </a:p>
      </dgm:t>
    </dgm:pt>
    <dgm:pt modelId="{2C091455-0A0F-4A89-8EC5-A859332356B4}" type="pres">
      <dgm:prSet presAssocID="{1B2B9B4D-4E0B-4A3F-8FE2-B0C00E918AD3}" presName="compNode" presStyleCnt="0"/>
      <dgm:spPr/>
    </dgm:pt>
    <dgm:pt modelId="{21E9D2BD-C410-4677-ACBA-AA3A77F0CF17}" type="pres">
      <dgm:prSet presAssocID="{1B2B9B4D-4E0B-4A3F-8FE2-B0C00E918AD3}" presName="node" presStyleLbl="node1" presStyleIdx="1" presStyleCnt="2">
        <dgm:presLayoutVars>
          <dgm:bulletEnabled val="1"/>
        </dgm:presLayoutVars>
      </dgm:prSet>
      <dgm:spPr/>
      <dgm:t>
        <a:bodyPr/>
        <a:lstStyle/>
        <a:p>
          <a:endParaRPr lang="fr-FR"/>
        </a:p>
      </dgm:t>
    </dgm:pt>
    <dgm:pt modelId="{98FA974F-BC3E-4A0E-9CD6-96611113412C}" type="pres">
      <dgm:prSet presAssocID="{1B2B9B4D-4E0B-4A3F-8FE2-B0C00E918AD3}" presName="invisiNode" presStyleLbl="node1" presStyleIdx="1" presStyleCnt="2"/>
      <dgm:spPr/>
    </dgm:pt>
    <dgm:pt modelId="{B30D11A8-9B7F-41A8-A505-E71FB9F1B6C5}" type="pres">
      <dgm:prSet presAssocID="{1B2B9B4D-4E0B-4A3F-8FE2-B0C00E918AD3}"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Lst>
  <dgm:cxnLst>
    <dgm:cxn modelId="{DB77EC59-86EE-4BFC-A50C-9EA73F910D85}" type="presOf" srcId="{AD7FCA8B-4010-4ED4-9435-1E07ECE4EB62}" destId="{B7F0893C-38DB-470B-B9EA-59635BC6DCA9}" srcOrd="0" destOrd="0" presId="urn:microsoft.com/office/officeart/2005/8/layout/pList2"/>
    <dgm:cxn modelId="{75811418-988A-46CA-ACC5-36B46D8982D9}" type="presOf" srcId="{1B2B9B4D-4E0B-4A3F-8FE2-B0C00E918AD3}" destId="{21E9D2BD-C410-4677-ACBA-AA3A77F0CF17}" srcOrd="0" destOrd="0" presId="urn:microsoft.com/office/officeart/2005/8/layout/pList2"/>
    <dgm:cxn modelId="{26E420D0-61F0-45A2-A4FD-D6E169C9E39F}" srcId="{C788D679-9FFA-46C9-92C4-AB948163C9C6}" destId="{50F4CDD6-DE8F-46AE-BA45-D4B23B4358C3}" srcOrd="0" destOrd="0" parTransId="{060E00C9-76A6-4403-8190-2E0E07773229}" sibTransId="{AD7FCA8B-4010-4ED4-9435-1E07ECE4EB62}"/>
    <dgm:cxn modelId="{9D987544-315B-4C7E-9B97-9FF0CA5AB218}" srcId="{C788D679-9FFA-46C9-92C4-AB948163C9C6}" destId="{1B2B9B4D-4E0B-4A3F-8FE2-B0C00E918AD3}" srcOrd="1" destOrd="0" parTransId="{266D61BE-977E-4CF9-BBF3-4FEA979B41DE}" sibTransId="{53F068F2-161D-4399-93BB-74586FCD3725}"/>
    <dgm:cxn modelId="{53609440-2077-4FEE-B164-AC4DDB4C9C95}" type="presOf" srcId="{C788D679-9FFA-46C9-92C4-AB948163C9C6}" destId="{A925C93C-23C4-4C84-8172-8E8F58A51E38}" srcOrd="0" destOrd="0" presId="urn:microsoft.com/office/officeart/2005/8/layout/pList2"/>
    <dgm:cxn modelId="{654D581A-7F34-4F90-A22A-635EB15EC1B8}" type="presOf" srcId="{50F4CDD6-DE8F-46AE-BA45-D4B23B4358C3}" destId="{A014348F-9798-47A6-A72A-34D386C0EE0F}" srcOrd="0" destOrd="0" presId="urn:microsoft.com/office/officeart/2005/8/layout/pList2"/>
    <dgm:cxn modelId="{D6165A6C-EC06-4F51-AAA1-0A8920AE0395}" type="presParOf" srcId="{A925C93C-23C4-4C84-8172-8E8F58A51E38}" destId="{13C596AC-ACA7-4D61-81EA-59CB4D6D269F}" srcOrd="0" destOrd="0" presId="urn:microsoft.com/office/officeart/2005/8/layout/pList2"/>
    <dgm:cxn modelId="{A28E4160-31DD-4265-BA2D-51108C0E7DF3}" type="presParOf" srcId="{A925C93C-23C4-4C84-8172-8E8F58A51E38}" destId="{125D0AED-4A07-4C18-A28F-5AA9761F9B6B}" srcOrd="1" destOrd="0" presId="urn:microsoft.com/office/officeart/2005/8/layout/pList2"/>
    <dgm:cxn modelId="{50ECB006-8062-4F72-9BD0-C3716CCEC1A3}" type="presParOf" srcId="{125D0AED-4A07-4C18-A28F-5AA9761F9B6B}" destId="{673970AF-6844-4B00-A0F7-94A01CAF2924}" srcOrd="0" destOrd="0" presId="urn:microsoft.com/office/officeart/2005/8/layout/pList2"/>
    <dgm:cxn modelId="{71149CA6-C546-4D53-BEA4-61DE4DA26333}" type="presParOf" srcId="{673970AF-6844-4B00-A0F7-94A01CAF2924}" destId="{A014348F-9798-47A6-A72A-34D386C0EE0F}" srcOrd="0" destOrd="0" presId="urn:microsoft.com/office/officeart/2005/8/layout/pList2"/>
    <dgm:cxn modelId="{11D1C53B-B3DA-4E00-9802-47352D4C03E9}" type="presParOf" srcId="{673970AF-6844-4B00-A0F7-94A01CAF2924}" destId="{523F5C73-283D-4081-8CFE-081CCB0F89DD}" srcOrd="1" destOrd="0" presId="urn:microsoft.com/office/officeart/2005/8/layout/pList2"/>
    <dgm:cxn modelId="{8640B7B1-F353-4843-9007-4EBDA811C69F}" type="presParOf" srcId="{673970AF-6844-4B00-A0F7-94A01CAF2924}" destId="{79981AED-AA33-46E1-99AC-C10633B2F97A}" srcOrd="2" destOrd="0" presId="urn:microsoft.com/office/officeart/2005/8/layout/pList2"/>
    <dgm:cxn modelId="{738658DF-8195-4872-A0A5-CD4404733287}" type="presParOf" srcId="{125D0AED-4A07-4C18-A28F-5AA9761F9B6B}" destId="{B7F0893C-38DB-470B-B9EA-59635BC6DCA9}" srcOrd="1" destOrd="0" presId="urn:microsoft.com/office/officeart/2005/8/layout/pList2"/>
    <dgm:cxn modelId="{D88B62B8-82C7-487A-9D23-36634B74E7C8}" type="presParOf" srcId="{125D0AED-4A07-4C18-A28F-5AA9761F9B6B}" destId="{2C091455-0A0F-4A89-8EC5-A859332356B4}" srcOrd="2" destOrd="0" presId="urn:microsoft.com/office/officeart/2005/8/layout/pList2"/>
    <dgm:cxn modelId="{1DC19E17-47CB-456A-83F5-A62B4F4D0689}" type="presParOf" srcId="{2C091455-0A0F-4A89-8EC5-A859332356B4}" destId="{21E9D2BD-C410-4677-ACBA-AA3A77F0CF17}" srcOrd="0" destOrd="0" presId="urn:microsoft.com/office/officeart/2005/8/layout/pList2"/>
    <dgm:cxn modelId="{2A878330-61D3-47CA-9A07-464DD4B89130}" type="presParOf" srcId="{2C091455-0A0F-4A89-8EC5-A859332356B4}" destId="{98FA974F-BC3E-4A0E-9CD6-96611113412C}" srcOrd="1" destOrd="0" presId="urn:microsoft.com/office/officeart/2005/8/layout/pList2"/>
    <dgm:cxn modelId="{3F525261-5FC8-4208-956B-DD2A94A29E0A}" type="presParOf" srcId="{2C091455-0A0F-4A89-8EC5-A859332356B4}" destId="{B30D11A8-9B7F-41A8-A505-E71FB9F1B6C5}"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A11CF-78A6-4C5B-A70A-8D8F2C2547BF}" type="doc">
      <dgm:prSet loTypeId="urn:microsoft.com/office/officeart/2005/8/layout/matrix2" loCatId="matrix" qsTypeId="urn:microsoft.com/office/officeart/2005/8/quickstyle/3d7" qsCatId="3D" csTypeId="urn:microsoft.com/office/officeart/2005/8/colors/colorful1" csCatId="colorful" phldr="1"/>
      <dgm:spPr/>
      <dgm:t>
        <a:bodyPr/>
        <a:lstStyle/>
        <a:p>
          <a:endParaRPr lang="fr-FR"/>
        </a:p>
      </dgm:t>
    </dgm:pt>
    <dgm:pt modelId="{FBC3AECD-9BA4-40E5-A0E3-9C2B32EC9C24}">
      <dgm:prSet phldrT="[Texte]" custT="1"/>
      <dgm:spPr/>
      <dgm:t>
        <a:bodyPr/>
        <a:lstStyle/>
        <a:p>
          <a:r>
            <a:rPr lang="ar-DZ" sz="3600" smtClean="0"/>
            <a:t>الاقتصادية</a:t>
          </a:r>
          <a:endParaRPr lang="fr-FR" sz="3600" dirty="0"/>
        </a:p>
      </dgm:t>
    </dgm:pt>
    <dgm:pt modelId="{CEF004E9-AB50-4F09-B282-98D35A04A25E}" type="parTrans" cxnId="{51FB2C89-7606-46E1-ADCD-1D5C7CCFA90E}">
      <dgm:prSet/>
      <dgm:spPr/>
      <dgm:t>
        <a:bodyPr/>
        <a:lstStyle/>
        <a:p>
          <a:endParaRPr lang="fr-FR"/>
        </a:p>
      </dgm:t>
    </dgm:pt>
    <dgm:pt modelId="{7C250027-2987-4379-869A-5FF6D84FECF8}" type="sibTrans" cxnId="{51FB2C89-7606-46E1-ADCD-1D5C7CCFA90E}">
      <dgm:prSet/>
      <dgm:spPr/>
      <dgm:t>
        <a:bodyPr/>
        <a:lstStyle/>
        <a:p>
          <a:endParaRPr lang="fr-FR"/>
        </a:p>
      </dgm:t>
    </dgm:pt>
    <dgm:pt modelId="{4319185E-E52A-433E-BB72-6AC31EC07C59}">
      <dgm:prSet phldrT="[Texte]" custT="1"/>
      <dgm:spPr/>
      <dgm:t>
        <a:bodyPr/>
        <a:lstStyle/>
        <a:p>
          <a:r>
            <a:rPr lang="ar-DZ" sz="2800" b="1" dirty="0" smtClean="0"/>
            <a:t>الاجتماعية</a:t>
          </a:r>
        </a:p>
        <a:p>
          <a:r>
            <a:rPr lang="ar-DZ" sz="2800" b="1" dirty="0" smtClean="0"/>
            <a:t>+</a:t>
          </a:r>
        </a:p>
        <a:p>
          <a:r>
            <a:rPr lang="ar-DZ" sz="2800" b="1" dirty="0" smtClean="0"/>
            <a:t>مرتبطة بالموظفين</a:t>
          </a:r>
        </a:p>
      </dgm:t>
    </dgm:pt>
    <dgm:pt modelId="{C133B011-A875-45A2-A491-FF9006687D7E}" type="parTrans" cxnId="{D932119C-5DC0-4239-AC48-67571590CAB5}">
      <dgm:prSet/>
      <dgm:spPr/>
      <dgm:t>
        <a:bodyPr/>
        <a:lstStyle/>
        <a:p>
          <a:endParaRPr lang="fr-FR"/>
        </a:p>
      </dgm:t>
    </dgm:pt>
    <dgm:pt modelId="{C1F2E3D3-7D4E-452A-9C15-5E94AF08441F}" type="sibTrans" cxnId="{D932119C-5DC0-4239-AC48-67571590CAB5}">
      <dgm:prSet/>
      <dgm:spPr/>
      <dgm:t>
        <a:bodyPr/>
        <a:lstStyle/>
        <a:p>
          <a:endParaRPr lang="fr-FR"/>
        </a:p>
      </dgm:t>
    </dgm:pt>
    <dgm:pt modelId="{BC643A39-F32F-4BFB-BCD7-2794FB5BA453}">
      <dgm:prSet phldrT="[Texte]" custT="1"/>
      <dgm:spPr/>
      <dgm:t>
        <a:bodyPr/>
        <a:lstStyle/>
        <a:p>
          <a:r>
            <a:rPr lang="ar-DZ" sz="3600" smtClean="0"/>
            <a:t>التكنولوجيا</a:t>
          </a:r>
        </a:p>
        <a:p>
          <a:endParaRPr lang="fr-FR" sz="2700" dirty="0"/>
        </a:p>
      </dgm:t>
    </dgm:pt>
    <dgm:pt modelId="{E42B62A3-58F5-41F9-A9E6-0D03B7BADE93}" type="parTrans" cxnId="{067E656B-D717-4F61-B933-927D361C41BD}">
      <dgm:prSet/>
      <dgm:spPr/>
      <dgm:t>
        <a:bodyPr/>
        <a:lstStyle/>
        <a:p>
          <a:endParaRPr lang="fr-FR"/>
        </a:p>
      </dgm:t>
    </dgm:pt>
    <dgm:pt modelId="{0D54475C-6C4B-4CD7-B77A-8E1EE538A613}" type="sibTrans" cxnId="{067E656B-D717-4F61-B933-927D361C41BD}">
      <dgm:prSet/>
      <dgm:spPr/>
      <dgm:t>
        <a:bodyPr/>
        <a:lstStyle/>
        <a:p>
          <a:endParaRPr lang="fr-FR"/>
        </a:p>
      </dgm:t>
    </dgm:pt>
    <dgm:pt modelId="{85BBB113-2048-4B71-953C-F4C11141B6C8}">
      <dgm:prSet phldrT="[Texte]" custT="1"/>
      <dgm:spPr/>
      <dgm:t>
        <a:bodyPr/>
        <a:lstStyle/>
        <a:p>
          <a:r>
            <a:rPr lang="ar-DZ" sz="3600" smtClean="0"/>
            <a:t>السياسية والقانونية</a:t>
          </a:r>
          <a:endParaRPr lang="fr-FR" sz="3600" dirty="0"/>
        </a:p>
      </dgm:t>
    </dgm:pt>
    <dgm:pt modelId="{56B8B1B2-CADB-4AFC-A597-0782F18CA36C}" type="parTrans" cxnId="{DEE5ED3C-C151-4B0F-BAA4-B59E14676FB1}">
      <dgm:prSet/>
      <dgm:spPr/>
      <dgm:t>
        <a:bodyPr/>
        <a:lstStyle/>
        <a:p>
          <a:endParaRPr lang="fr-FR"/>
        </a:p>
      </dgm:t>
    </dgm:pt>
    <dgm:pt modelId="{B3B00219-2342-4F2B-8D6A-EF522C1710EE}" type="sibTrans" cxnId="{DEE5ED3C-C151-4B0F-BAA4-B59E14676FB1}">
      <dgm:prSet/>
      <dgm:spPr/>
      <dgm:t>
        <a:bodyPr/>
        <a:lstStyle/>
        <a:p>
          <a:endParaRPr lang="fr-FR"/>
        </a:p>
      </dgm:t>
    </dgm:pt>
    <dgm:pt modelId="{E9EB8267-CF53-4221-85EE-FA0BD6838476}" type="pres">
      <dgm:prSet presAssocID="{7AFA11CF-78A6-4C5B-A70A-8D8F2C2547BF}" presName="matrix" presStyleCnt="0">
        <dgm:presLayoutVars>
          <dgm:chMax val="1"/>
          <dgm:dir/>
          <dgm:resizeHandles val="exact"/>
        </dgm:presLayoutVars>
      </dgm:prSet>
      <dgm:spPr/>
      <dgm:t>
        <a:bodyPr/>
        <a:lstStyle/>
        <a:p>
          <a:endParaRPr lang="fr-FR"/>
        </a:p>
      </dgm:t>
    </dgm:pt>
    <dgm:pt modelId="{3BA0B321-5591-4686-A3C3-F177D265A4A0}" type="pres">
      <dgm:prSet presAssocID="{7AFA11CF-78A6-4C5B-A70A-8D8F2C2547BF}" presName="axisShape" presStyleLbl="bgShp" presStyleIdx="0" presStyleCnt="1"/>
      <dgm:spPr/>
    </dgm:pt>
    <dgm:pt modelId="{1828DD14-E248-4D79-BFC3-D5AA76BA948E}" type="pres">
      <dgm:prSet presAssocID="{7AFA11CF-78A6-4C5B-A70A-8D8F2C2547BF}" presName="rect1" presStyleLbl="node1" presStyleIdx="0" presStyleCnt="4">
        <dgm:presLayoutVars>
          <dgm:chMax val="0"/>
          <dgm:chPref val="0"/>
          <dgm:bulletEnabled val="1"/>
        </dgm:presLayoutVars>
      </dgm:prSet>
      <dgm:spPr/>
      <dgm:t>
        <a:bodyPr/>
        <a:lstStyle/>
        <a:p>
          <a:endParaRPr lang="fr-FR"/>
        </a:p>
      </dgm:t>
    </dgm:pt>
    <dgm:pt modelId="{D0AAFB91-EAF1-4777-98B0-EC0CE53695C0}" type="pres">
      <dgm:prSet presAssocID="{7AFA11CF-78A6-4C5B-A70A-8D8F2C2547BF}" presName="rect2" presStyleLbl="node1" presStyleIdx="1" presStyleCnt="4">
        <dgm:presLayoutVars>
          <dgm:chMax val="0"/>
          <dgm:chPref val="0"/>
          <dgm:bulletEnabled val="1"/>
        </dgm:presLayoutVars>
      </dgm:prSet>
      <dgm:spPr/>
      <dgm:t>
        <a:bodyPr/>
        <a:lstStyle/>
        <a:p>
          <a:endParaRPr lang="fr-FR"/>
        </a:p>
      </dgm:t>
    </dgm:pt>
    <dgm:pt modelId="{C541DDC8-2DE9-4A0C-A97D-2ABE589981FD}" type="pres">
      <dgm:prSet presAssocID="{7AFA11CF-78A6-4C5B-A70A-8D8F2C2547BF}" presName="rect3" presStyleLbl="node1" presStyleIdx="2" presStyleCnt="4">
        <dgm:presLayoutVars>
          <dgm:chMax val="0"/>
          <dgm:chPref val="0"/>
          <dgm:bulletEnabled val="1"/>
        </dgm:presLayoutVars>
      </dgm:prSet>
      <dgm:spPr/>
      <dgm:t>
        <a:bodyPr/>
        <a:lstStyle/>
        <a:p>
          <a:endParaRPr lang="fr-FR"/>
        </a:p>
      </dgm:t>
    </dgm:pt>
    <dgm:pt modelId="{A5CE1618-AEBC-4E44-8207-136874AB3DB5}" type="pres">
      <dgm:prSet presAssocID="{7AFA11CF-78A6-4C5B-A70A-8D8F2C2547BF}" presName="rect4" presStyleLbl="node1" presStyleIdx="3" presStyleCnt="4">
        <dgm:presLayoutVars>
          <dgm:chMax val="0"/>
          <dgm:chPref val="0"/>
          <dgm:bulletEnabled val="1"/>
        </dgm:presLayoutVars>
      </dgm:prSet>
      <dgm:spPr/>
      <dgm:t>
        <a:bodyPr/>
        <a:lstStyle/>
        <a:p>
          <a:endParaRPr lang="fr-FR"/>
        </a:p>
      </dgm:t>
    </dgm:pt>
  </dgm:ptLst>
  <dgm:cxnLst>
    <dgm:cxn modelId="{067E656B-D717-4F61-B933-927D361C41BD}" srcId="{7AFA11CF-78A6-4C5B-A70A-8D8F2C2547BF}" destId="{BC643A39-F32F-4BFB-BCD7-2794FB5BA453}" srcOrd="2" destOrd="0" parTransId="{E42B62A3-58F5-41F9-A9E6-0D03B7BADE93}" sibTransId="{0D54475C-6C4B-4CD7-B77A-8E1EE538A613}"/>
    <dgm:cxn modelId="{D932119C-5DC0-4239-AC48-67571590CAB5}" srcId="{7AFA11CF-78A6-4C5B-A70A-8D8F2C2547BF}" destId="{4319185E-E52A-433E-BB72-6AC31EC07C59}" srcOrd="1" destOrd="0" parTransId="{C133B011-A875-45A2-A491-FF9006687D7E}" sibTransId="{C1F2E3D3-7D4E-452A-9C15-5E94AF08441F}"/>
    <dgm:cxn modelId="{B080E951-83E2-4CAE-B4F7-3C9B4F44E3CE}" type="presOf" srcId="{BC643A39-F32F-4BFB-BCD7-2794FB5BA453}" destId="{C541DDC8-2DE9-4A0C-A97D-2ABE589981FD}" srcOrd="0" destOrd="0" presId="urn:microsoft.com/office/officeart/2005/8/layout/matrix2"/>
    <dgm:cxn modelId="{51FB2C89-7606-46E1-ADCD-1D5C7CCFA90E}" srcId="{7AFA11CF-78A6-4C5B-A70A-8D8F2C2547BF}" destId="{FBC3AECD-9BA4-40E5-A0E3-9C2B32EC9C24}" srcOrd="0" destOrd="0" parTransId="{CEF004E9-AB50-4F09-B282-98D35A04A25E}" sibTransId="{7C250027-2987-4379-869A-5FF6D84FECF8}"/>
    <dgm:cxn modelId="{5AF1B58A-CE19-4BBB-8389-EDEEB9F07A72}" type="presOf" srcId="{FBC3AECD-9BA4-40E5-A0E3-9C2B32EC9C24}" destId="{1828DD14-E248-4D79-BFC3-D5AA76BA948E}" srcOrd="0" destOrd="0" presId="urn:microsoft.com/office/officeart/2005/8/layout/matrix2"/>
    <dgm:cxn modelId="{D4FB8384-12B3-464F-B88F-BE4ACF1AE1FA}" type="presOf" srcId="{7AFA11CF-78A6-4C5B-A70A-8D8F2C2547BF}" destId="{E9EB8267-CF53-4221-85EE-FA0BD6838476}" srcOrd="0" destOrd="0" presId="urn:microsoft.com/office/officeart/2005/8/layout/matrix2"/>
    <dgm:cxn modelId="{DEE5ED3C-C151-4B0F-BAA4-B59E14676FB1}" srcId="{7AFA11CF-78A6-4C5B-A70A-8D8F2C2547BF}" destId="{85BBB113-2048-4B71-953C-F4C11141B6C8}" srcOrd="3" destOrd="0" parTransId="{56B8B1B2-CADB-4AFC-A597-0782F18CA36C}" sibTransId="{B3B00219-2342-4F2B-8D6A-EF522C1710EE}"/>
    <dgm:cxn modelId="{1865E37D-FA38-42D6-8D30-A7F2524B78DC}" type="presOf" srcId="{4319185E-E52A-433E-BB72-6AC31EC07C59}" destId="{D0AAFB91-EAF1-4777-98B0-EC0CE53695C0}" srcOrd="0" destOrd="0" presId="urn:microsoft.com/office/officeart/2005/8/layout/matrix2"/>
    <dgm:cxn modelId="{FA3406C2-BEAE-419D-B175-A34116AC0B57}" type="presOf" srcId="{85BBB113-2048-4B71-953C-F4C11141B6C8}" destId="{A5CE1618-AEBC-4E44-8207-136874AB3DB5}" srcOrd="0" destOrd="0" presId="urn:microsoft.com/office/officeart/2005/8/layout/matrix2"/>
    <dgm:cxn modelId="{1E6AAE2B-C724-4017-BF85-2BDC3B5E6FED}" type="presParOf" srcId="{E9EB8267-CF53-4221-85EE-FA0BD6838476}" destId="{3BA0B321-5591-4686-A3C3-F177D265A4A0}" srcOrd="0" destOrd="0" presId="urn:microsoft.com/office/officeart/2005/8/layout/matrix2"/>
    <dgm:cxn modelId="{E58F79B0-ECF8-44C9-84F9-65B1BCB1976D}" type="presParOf" srcId="{E9EB8267-CF53-4221-85EE-FA0BD6838476}" destId="{1828DD14-E248-4D79-BFC3-D5AA76BA948E}" srcOrd="1" destOrd="0" presId="urn:microsoft.com/office/officeart/2005/8/layout/matrix2"/>
    <dgm:cxn modelId="{D58071E1-06FF-4CAA-821B-D386267B9781}" type="presParOf" srcId="{E9EB8267-CF53-4221-85EE-FA0BD6838476}" destId="{D0AAFB91-EAF1-4777-98B0-EC0CE53695C0}" srcOrd="2" destOrd="0" presId="urn:microsoft.com/office/officeart/2005/8/layout/matrix2"/>
    <dgm:cxn modelId="{095AB73C-6430-4F31-87D1-DAAB6BEAD612}" type="presParOf" srcId="{E9EB8267-CF53-4221-85EE-FA0BD6838476}" destId="{C541DDC8-2DE9-4A0C-A97D-2ABE589981FD}" srcOrd="3" destOrd="0" presId="urn:microsoft.com/office/officeart/2005/8/layout/matrix2"/>
    <dgm:cxn modelId="{E3AB4C28-1277-41B0-9757-52543EA6BBD4}" type="presParOf" srcId="{E9EB8267-CF53-4221-85EE-FA0BD6838476}" destId="{A5CE1618-AEBC-4E44-8207-136874AB3DB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65012-964E-4B10-B283-90E3BF796ABF}" type="doc">
      <dgm:prSet loTypeId="urn:microsoft.com/office/officeart/2005/8/layout/default" loCatId="list" qsTypeId="urn:microsoft.com/office/officeart/2005/8/quickstyle/3d4" qsCatId="3D" csTypeId="urn:microsoft.com/office/officeart/2005/8/colors/colorful4" csCatId="colorful" phldr="1"/>
      <dgm:spPr/>
      <dgm:t>
        <a:bodyPr/>
        <a:lstStyle/>
        <a:p>
          <a:endParaRPr lang="fr-FR"/>
        </a:p>
      </dgm:t>
    </dgm:pt>
    <dgm:pt modelId="{3FEA6507-80EE-491C-967F-5AC81941EC0D}">
      <dgm:prSet/>
      <dgm:spPr/>
      <dgm:t>
        <a:bodyPr/>
        <a:lstStyle/>
        <a:p>
          <a:pPr rtl="1"/>
          <a:r>
            <a:rPr lang="ar-DZ" b="1" dirty="0" smtClean="0">
              <a:solidFill>
                <a:srgbClr val="FFFF00"/>
              </a:solidFill>
            </a:rPr>
            <a:t>ان تعمل إدارة الموارد البشرية الدولية على تكوين صورة خاصة قائمة على أساس التوجه نحو الإنجازات وتحقيق الأهداف</a:t>
          </a:r>
          <a:endParaRPr lang="fr-FR" dirty="0">
            <a:solidFill>
              <a:srgbClr val="FFFF00"/>
            </a:solidFill>
          </a:endParaRPr>
        </a:p>
      </dgm:t>
    </dgm:pt>
    <dgm:pt modelId="{9A4CEAB9-DEDC-479E-A519-C243C56BEAFE}" type="parTrans" cxnId="{9206472A-6290-4156-91D4-CC7341D56498}">
      <dgm:prSet/>
      <dgm:spPr/>
      <dgm:t>
        <a:bodyPr/>
        <a:lstStyle/>
        <a:p>
          <a:endParaRPr lang="fr-FR"/>
        </a:p>
      </dgm:t>
    </dgm:pt>
    <dgm:pt modelId="{BE89EF0B-B93A-4A67-9F2F-30884892C97D}" type="sibTrans" cxnId="{9206472A-6290-4156-91D4-CC7341D56498}">
      <dgm:prSet/>
      <dgm:spPr/>
      <dgm:t>
        <a:bodyPr/>
        <a:lstStyle/>
        <a:p>
          <a:endParaRPr lang="fr-FR"/>
        </a:p>
      </dgm:t>
    </dgm:pt>
    <dgm:pt modelId="{22E5B3C9-0B3C-4002-9AB5-590D049A2CA5}">
      <dgm:prSet custT="1"/>
      <dgm:spPr/>
      <dgm:t>
        <a:bodyPr/>
        <a:lstStyle/>
        <a:p>
          <a:pPr algn="ctr"/>
          <a:r>
            <a:rPr lang="ar-DZ" sz="3100" b="1" dirty="0" smtClean="0">
              <a:solidFill>
                <a:schemeClr val="tx1">
                  <a:lumMod val="95000"/>
                  <a:lumOff val="5000"/>
                </a:schemeClr>
              </a:solidFill>
            </a:rPr>
            <a:t>ان تكون قادرة على المساعدة في مجال إدارة التغيير في المنظمة</a:t>
          </a:r>
          <a:r>
            <a:rPr lang="ar-DZ" sz="3100" dirty="0" smtClean="0"/>
            <a:t>	</a:t>
          </a:r>
          <a:endParaRPr lang="fr-FR" sz="1600" dirty="0"/>
        </a:p>
      </dgm:t>
    </dgm:pt>
    <dgm:pt modelId="{CCA1C601-C649-4FEA-81A1-712D422E8FCC}" type="parTrans" cxnId="{F1FB7518-8212-47EE-BF25-02EFC8205544}">
      <dgm:prSet/>
      <dgm:spPr/>
      <dgm:t>
        <a:bodyPr/>
        <a:lstStyle/>
        <a:p>
          <a:endParaRPr lang="fr-FR"/>
        </a:p>
      </dgm:t>
    </dgm:pt>
    <dgm:pt modelId="{B4855C36-FF0D-41D4-96DD-7B6D36577494}" type="sibTrans" cxnId="{F1FB7518-8212-47EE-BF25-02EFC8205544}">
      <dgm:prSet/>
      <dgm:spPr/>
      <dgm:t>
        <a:bodyPr/>
        <a:lstStyle/>
        <a:p>
          <a:endParaRPr lang="fr-FR"/>
        </a:p>
      </dgm:t>
    </dgm:pt>
    <dgm:pt modelId="{3D2605B1-D883-4803-B1F1-15ED6CF5690C}">
      <dgm:prSet/>
      <dgm:spPr/>
      <dgm:t>
        <a:bodyPr/>
        <a:lstStyle/>
        <a:p>
          <a:pPr algn="ctr"/>
          <a:r>
            <a:rPr lang="ar-DZ" dirty="0" smtClean="0"/>
            <a:t>	           </a:t>
          </a:r>
          <a:r>
            <a:rPr lang="ar-DZ" dirty="0" smtClean="0">
              <a:solidFill>
                <a:srgbClr val="FF0000"/>
              </a:solidFill>
            </a:rPr>
            <a:t>التوجه نحو اعتماد مسؤولية التطوير الذاتي في المنظمة</a:t>
          </a:r>
          <a:endParaRPr lang="fr-FR" dirty="0">
            <a:solidFill>
              <a:srgbClr val="FF0000"/>
            </a:solidFill>
          </a:endParaRPr>
        </a:p>
      </dgm:t>
    </dgm:pt>
    <dgm:pt modelId="{31B450B6-826D-421C-99F0-ADF88F93758D}" type="parTrans" cxnId="{0B5772EA-CB01-4243-B8F3-94FE9EB98E51}">
      <dgm:prSet/>
      <dgm:spPr/>
      <dgm:t>
        <a:bodyPr/>
        <a:lstStyle/>
        <a:p>
          <a:endParaRPr lang="fr-FR"/>
        </a:p>
      </dgm:t>
    </dgm:pt>
    <dgm:pt modelId="{779AF92E-280A-4B32-A5E9-1009378DE9C5}" type="sibTrans" cxnId="{0B5772EA-CB01-4243-B8F3-94FE9EB98E51}">
      <dgm:prSet/>
      <dgm:spPr/>
      <dgm:t>
        <a:bodyPr/>
        <a:lstStyle/>
        <a:p>
          <a:endParaRPr lang="fr-FR"/>
        </a:p>
      </dgm:t>
    </dgm:pt>
    <dgm:pt modelId="{FBF5A009-BD54-451F-9B32-21D6F2B68B60}">
      <dgm:prSet/>
      <dgm:spPr/>
      <dgm:t>
        <a:bodyPr/>
        <a:lstStyle/>
        <a:p>
          <a:pPr algn="ctr"/>
          <a:r>
            <a:rPr lang="ar-DZ" dirty="0" smtClean="0">
              <a:solidFill>
                <a:schemeClr val="bg1"/>
              </a:solidFill>
            </a:rPr>
            <a:t>العمل على ضرورة تعلم قيم الأداء المؤسسي واحترام الوقت وتقديم الخدمة للأخرين </a:t>
          </a:r>
          <a:endParaRPr lang="fr-FR" dirty="0">
            <a:solidFill>
              <a:schemeClr val="bg1"/>
            </a:solidFill>
          </a:endParaRPr>
        </a:p>
      </dgm:t>
    </dgm:pt>
    <dgm:pt modelId="{12812791-23F3-443A-948C-B62808CF9460}" type="parTrans" cxnId="{276D7596-D8BE-4DCF-BCFC-F9E33147F865}">
      <dgm:prSet/>
      <dgm:spPr/>
      <dgm:t>
        <a:bodyPr/>
        <a:lstStyle/>
        <a:p>
          <a:endParaRPr lang="fr-FR"/>
        </a:p>
      </dgm:t>
    </dgm:pt>
    <dgm:pt modelId="{8430AB30-685E-4254-8874-5D4BCC6674A7}" type="sibTrans" cxnId="{276D7596-D8BE-4DCF-BCFC-F9E33147F865}">
      <dgm:prSet/>
      <dgm:spPr/>
      <dgm:t>
        <a:bodyPr/>
        <a:lstStyle/>
        <a:p>
          <a:endParaRPr lang="fr-FR"/>
        </a:p>
      </dgm:t>
    </dgm:pt>
    <dgm:pt modelId="{75DBA9E5-FFE7-4DB4-9D4D-401064D876C9}" type="pres">
      <dgm:prSet presAssocID="{7FC65012-964E-4B10-B283-90E3BF796ABF}" presName="diagram" presStyleCnt="0">
        <dgm:presLayoutVars>
          <dgm:dir/>
          <dgm:resizeHandles val="exact"/>
        </dgm:presLayoutVars>
      </dgm:prSet>
      <dgm:spPr/>
      <dgm:t>
        <a:bodyPr/>
        <a:lstStyle/>
        <a:p>
          <a:endParaRPr lang="fr-FR"/>
        </a:p>
      </dgm:t>
    </dgm:pt>
    <dgm:pt modelId="{94A0971E-3071-4DA2-9764-57400DF9962E}" type="pres">
      <dgm:prSet presAssocID="{3FEA6507-80EE-491C-967F-5AC81941EC0D}" presName="node" presStyleLbl="node1" presStyleIdx="0" presStyleCnt="4" custLinFactX="9744" custLinFactNeighborX="100000" custLinFactNeighborY="-3673">
        <dgm:presLayoutVars>
          <dgm:bulletEnabled val="1"/>
        </dgm:presLayoutVars>
      </dgm:prSet>
      <dgm:spPr/>
      <dgm:t>
        <a:bodyPr/>
        <a:lstStyle/>
        <a:p>
          <a:endParaRPr lang="fr-FR"/>
        </a:p>
      </dgm:t>
    </dgm:pt>
    <dgm:pt modelId="{52AC33D6-DCB1-4DCA-9A78-F35E789443F5}" type="pres">
      <dgm:prSet presAssocID="{BE89EF0B-B93A-4A67-9F2F-30884892C97D}" presName="sibTrans" presStyleCnt="0"/>
      <dgm:spPr/>
    </dgm:pt>
    <dgm:pt modelId="{F2DDC1D8-6F9B-4CB4-89A4-52F62A3E6CF8}" type="pres">
      <dgm:prSet presAssocID="{22E5B3C9-0B3C-4002-9AB5-590D049A2CA5}" presName="node" presStyleLbl="node1" presStyleIdx="1" presStyleCnt="4" custLinFactX="-6087" custLinFactNeighborX="-100000" custLinFactNeighborY="-3751">
        <dgm:presLayoutVars>
          <dgm:bulletEnabled val="1"/>
        </dgm:presLayoutVars>
      </dgm:prSet>
      <dgm:spPr/>
      <dgm:t>
        <a:bodyPr/>
        <a:lstStyle/>
        <a:p>
          <a:endParaRPr lang="fr-FR"/>
        </a:p>
      </dgm:t>
    </dgm:pt>
    <dgm:pt modelId="{3D4005FA-46EC-4F3C-B659-07F65A24C4B1}" type="pres">
      <dgm:prSet presAssocID="{B4855C36-FF0D-41D4-96DD-7B6D36577494}" presName="sibTrans" presStyleCnt="0"/>
      <dgm:spPr/>
    </dgm:pt>
    <dgm:pt modelId="{1B56C61B-AC24-41AF-96D0-206DDAD2BBC0}" type="pres">
      <dgm:prSet presAssocID="{3D2605B1-D883-4803-B1F1-15ED6CF5690C}" presName="node" presStyleLbl="node1" presStyleIdx="2" presStyleCnt="4" custLinFactNeighborX="3938" custLinFactNeighborY="-2813">
        <dgm:presLayoutVars>
          <dgm:bulletEnabled val="1"/>
        </dgm:presLayoutVars>
      </dgm:prSet>
      <dgm:spPr/>
      <dgm:t>
        <a:bodyPr/>
        <a:lstStyle/>
        <a:p>
          <a:endParaRPr lang="fr-FR"/>
        </a:p>
      </dgm:t>
    </dgm:pt>
    <dgm:pt modelId="{43EB6AA8-6F79-4FA0-8DDB-510FC9728465}" type="pres">
      <dgm:prSet presAssocID="{779AF92E-280A-4B32-A5E9-1009378DE9C5}" presName="sibTrans" presStyleCnt="0"/>
      <dgm:spPr/>
    </dgm:pt>
    <dgm:pt modelId="{B07E2136-1CFD-40C2-83A8-75D5ED63C26A}" type="pres">
      <dgm:prSet presAssocID="{FBF5A009-BD54-451F-9B32-21D6F2B68B60}" presName="node" presStyleLbl="node1" presStyleIdx="3" presStyleCnt="4" custLinFactNeighborY="-3751">
        <dgm:presLayoutVars>
          <dgm:bulletEnabled val="1"/>
        </dgm:presLayoutVars>
      </dgm:prSet>
      <dgm:spPr/>
      <dgm:t>
        <a:bodyPr/>
        <a:lstStyle/>
        <a:p>
          <a:endParaRPr lang="fr-FR"/>
        </a:p>
      </dgm:t>
    </dgm:pt>
  </dgm:ptLst>
  <dgm:cxnLst>
    <dgm:cxn modelId="{0B5772EA-CB01-4243-B8F3-94FE9EB98E51}" srcId="{7FC65012-964E-4B10-B283-90E3BF796ABF}" destId="{3D2605B1-D883-4803-B1F1-15ED6CF5690C}" srcOrd="2" destOrd="0" parTransId="{31B450B6-826D-421C-99F0-ADF88F93758D}" sibTransId="{779AF92E-280A-4B32-A5E9-1009378DE9C5}"/>
    <dgm:cxn modelId="{9206472A-6290-4156-91D4-CC7341D56498}" srcId="{7FC65012-964E-4B10-B283-90E3BF796ABF}" destId="{3FEA6507-80EE-491C-967F-5AC81941EC0D}" srcOrd="0" destOrd="0" parTransId="{9A4CEAB9-DEDC-479E-A519-C243C56BEAFE}" sibTransId="{BE89EF0B-B93A-4A67-9F2F-30884892C97D}"/>
    <dgm:cxn modelId="{B7AA87FD-15F8-45FC-A889-189AA91AE3EA}" type="presOf" srcId="{22E5B3C9-0B3C-4002-9AB5-590D049A2CA5}" destId="{F2DDC1D8-6F9B-4CB4-89A4-52F62A3E6CF8}" srcOrd="0" destOrd="0" presId="urn:microsoft.com/office/officeart/2005/8/layout/default"/>
    <dgm:cxn modelId="{F1FB7518-8212-47EE-BF25-02EFC8205544}" srcId="{7FC65012-964E-4B10-B283-90E3BF796ABF}" destId="{22E5B3C9-0B3C-4002-9AB5-590D049A2CA5}" srcOrd="1" destOrd="0" parTransId="{CCA1C601-C649-4FEA-81A1-712D422E8FCC}" sibTransId="{B4855C36-FF0D-41D4-96DD-7B6D36577494}"/>
    <dgm:cxn modelId="{0325BA63-44E1-4047-BD20-2D87444F59B3}" type="presOf" srcId="{FBF5A009-BD54-451F-9B32-21D6F2B68B60}" destId="{B07E2136-1CFD-40C2-83A8-75D5ED63C26A}" srcOrd="0" destOrd="0" presId="urn:microsoft.com/office/officeart/2005/8/layout/default"/>
    <dgm:cxn modelId="{218415BB-CAC2-461E-956B-096C7031A14A}" type="presOf" srcId="{3FEA6507-80EE-491C-967F-5AC81941EC0D}" destId="{94A0971E-3071-4DA2-9764-57400DF9962E}" srcOrd="0" destOrd="0" presId="urn:microsoft.com/office/officeart/2005/8/layout/default"/>
    <dgm:cxn modelId="{84F129A6-EA1F-4F69-8F95-D82D98071371}" type="presOf" srcId="{3D2605B1-D883-4803-B1F1-15ED6CF5690C}" destId="{1B56C61B-AC24-41AF-96D0-206DDAD2BBC0}" srcOrd="0" destOrd="0" presId="urn:microsoft.com/office/officeart/2005/8/layout/default"/>
    <dgm:cxn modelId="{276D7596-D8BE-4DCF-BCFC-F9E33147F865}" srcId="{7FC65012-964E-4B10-B283-90E3BF796ABF}" destId="{FBF5A009-BD54-451F-9B32-21D6F2B68B60}" srcOrd="3" destOrd="0" parTransId="{12812791-23F3-443A-948C-B62808CF9460}" sibTransId="{8430AB30-685E-4254-8874-5D4BCC6674A7}"/>
    <dgm:cxn modelId="{58D8F7A4-BAD1-4F8F-9C92-B339614AD6ED}" type="presOf" srcId="{7FC65012-964E-4B10-B283-90E3BF796ABF}" destId="{75DBA9E5-FFE7-4DB4-9D4D-401064D876C9}" srcOrd="0" destOrd="0" presId="urn:microsoft.com/office/officeart/2005/8/layout/default"/>
    <dgm:cxn modelId="{6CFBB03E-8950-4A75-BE79-8457B0F82E8A}" type="presParOf" srcId="{75DBA9E5-FFE7-4DB4-9D4D-401064D876C9}" destId="{94A0971E-3071-4DA2-9764-57400DF9962E}" srcOrd="0" destOrd="0" presId="urn:microsoft.com/office/officeart/2005/8/layout/default"/>
    <dgm:cxn modelId="{FE6ACB53-C5F4-45FF-A6B9-8784625C4F8E}" type="presParOf" srcId="{75DBA9E5-FFE7-4DB4-9D4D-401064D876C9}" destId="{52AC33D6-DCB1-4DCA-9A78-F35E789443F5}" srcOrd="1" destOrd="0" presId="urn:microsoft.com/office/officeart/2005/8/layout/default"/>
    <dgm:cxn modelId="{6CC078CF-8C4F-4D46-BD7E-6E4A72D5719E}" type="presParOf" srcId="{75DBA9E5-FFE7-4DB4-9D4D-401064D876C9}" destId="{F2DDC1D8-6F9B-4CB4-89A4-52F62A3E6CF8}" srcOrd="2" destOrd="0" presId="urn:microsoft.com/office/officeart/2005/8/layout/default"/>
    <dgm:cxn modelId="{2A524337-46FB-40FB-A306-75114915CD3F}" type="presParOf" srcId="{75DBA9E5-FFE7-4DB4-9D4D-401064D876C9}" destId="{3D4005FA-46EC-4F3C-B659-07F65A24C4B1}" srcOrd="3" destOrd="0" presId="urn:microsoft.com/office/officeart/2005/8/layout/default"/>
    <dgm:cxn modelId="{C6C4B10F-E80D-42AA-B10D-5F2142C2EB40}" type="presParOf" srcId="{75DBA9E5-FFE7-4DB4-9D4D-401064D876C9}" destId="{1B56C61B-AC24-41AF-96D0-206DDAD2BBC0}" srcOrd="4" destOrd="0" presId="urn:microsoft.com/office/officeart/2005/8/layout/default"/>
    <dgm:cxn modelId="{95111FA6-A697-4681-B5B4-458973964E72}" type="presParOf" srcId="{75DBA9E5-FFE7-4DB4-9D4D-401064D876C9}" destId="{43EB6AA8-6F79-4FA0-8DDB-510FC9728465}" srcOrd="5" destOrd="0" presId="urn:microsoft.com/office/officeart/2005/8/layout/default"/>
    <dgm:cxn modelId="{4F7985D0-0BD9-452F-B6D9-4B8BED467D31}" type="presParOf" srcId="{75DBA9E5-FFE7-4DB4-9D4D-401064D876C9}" destId="{B07E2136-1CFD-40C2-83A8-75D5ED63C26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596AC-ACA7-4D61-81EA-59CB4D6D269F}">
      <dsp:nvSpPr>
        <dsp:cNvPr id="0" name=""/>
        <dsp:cNvSpPr/>
      </dsp:nvSpPr>
      <dsp:spPr>
        <a:xfrm>
          <a:off x="0" y="221005"/>
          <a:ext cx="5987143" cy="2853524"/>
        </a:xfrm>
        <a:prstGeom prst="roundRect">
          <a:avLst>
            <a:gd name="adj" fmla="val 10000"/>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9981AED-AA33-46E1-99AC-C10633B2F97A}">
      <dsp:nvSpPr>
        <dsp:cNvPr id="0" name=""/>
        <dsp:cNvSpPr/>
      </dsp:nvSpPr>
      <dsp:spPr>
        <a:xfrm>
          <a:off x="180301" y="380469"/>
          <a:ext cx="2679304" cy="20925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014348F-9798-47A6-A72A-34D386C0EE0F}">
      <dsp:nvSpPr>
        <dsp:cNvPr id="0" name=""/>
        <dsp:cNvSpPr/>
      </dsp:nvSpPr>
      <dsp:spPr>
        <a:xfrm rot="10800000">
          <a:off x="180301" y="2853524"/>
          <a:ext cx="2679304" cy="3487640"/>
        </a:xfrm>
        <a:prstGeom prst="round2SameRect">
          <a:avLst>
            <a:gd name="adj1" fmla="val 10500"/>
            <a:gd name="adj2" fmla="val 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r" defTabSz="889000">
            <a:lnSpc>
              <a:spcPct val="90000"/>
            </a:lnSpc>
            <a:spcBef>
              <a:spcPct val="0"/>
            </a:spcBef>
            <a:spcAft>
              <a:spcPct val="35000"/>
            </a:spcAft>
          </a:pPr>
          <a:r>
            <a:rPr lang="ar-DZ" sz="2000" b="1" kern="1200" dirty="0" smtClean="0">
              <a:solidFill>
                <a:schemeClr val="accent1">
                  <a:lumMod val="40000"/>
                  <a:lumOff val="60000"/>
                </a:schemeClr>
              </a:solidFill>
            </a:rPr>
            <a:t>وضائف ونشاطات كثيرة.</a:t>
          </a:r>
        </a:p>
        <a:p>
          <a:pPr lvl="0" algn="r" defTabSz="889000">
            <a:lnSpc>
              <a:spcPct val="90000"/>
            </a:lnSpc>
            <a:spcBef>
              <a:spcPct val="0"/>
            </a:spcBef>
            <a:spcAft>
              <a:spcPct val="35000"/>
            </a:spcAft>
          </a:pPr>
          <a:r>
            <a:rPr lang="ar-DZ" sz="2000" b="1" kern="1200" dirty="0" smtClean="0">
              <a:solidFill>
                <a:schemeClr val="accent1">
                  <a:lumMod val="40000"/>
                  <a:lumOff val="60000"/>
                </a:schemeClr>
              </a:solidFill>
            </a:rPr>
            <a:t>شمولية أكبر في حياة الموارد البشرية.</a:t>
          </a:r>
        </a:p>
        <a:p>
          <a:pPr lvl="0" algn="r" defTabSz="889000">
            <a:lnSpc>
              <a:spcPct val="90000"/>
            </a:lnSpc>
            <a:spcBef>
              <a:spcPct val="0"/>
            </a:spcBef>
            <a:spcAft>
              <a:spcPct val="35000"/>
            </a:spcAft>
          </a:pPr>
          <a:r>
            <a:rPr lang="ar-DZ" sz="2000" b="1" kern="1200" dirty="0" smtClean="0">
              <a:solidFill>
                <a:schemeClr val="accent1">
                  <a:lumMod val="40000"/>
                  <a:lumOff val="60000"/>
                </a:schemeClr>
              </a:solidFill>
            </a:rPr>
            <a:t>مؤثرات ومخاطر كبيرة متنوعة.</a:t>
          </a:r>
        </a:p>
        <a:p>
          <a:pPr lvl="0" algn="r" defTabSz="889000">
            <a:lnSpc>
              <a:spcPct val="90000"/>
            </a:lnSpc>
            <a:spcBef>
              <a:spcPct val="0"/>
            </a:spcBef>
            <a:spcAft>
              <a:spcPct val="35000"/>
            </a:spcAft>
          </a:pPr>
          <a:r>
            <a:rPr lang="ar-DZ" sz="2000" b="1" kern="1200" dirty="0" smtClean="0">
              <a:solidFill>
                <a:schemeClr val="accent1">
                  <a:lumMod val="40000"/>
                  <a:lumOff val="60000"/>
                </a:schemeClr>
              </a:solidFill>
            </a:rPr>
            <a:t>مصادر الحصول على الموارد البشرية غير محدودة.</a:t>
          </a:r>
          <a:endParaRPr lang="fr-FR" sz="2000" b="1" kern="1200" dirty="0">
            <a:solidFill>
              <a:schemeClr val="accent1">
                <a:lumMod val="40000"/>
                <a:lumOff val="60000"/>
              </a:schemeClr>
            </a:solidFill>
          </a:endParaRPr>
        </a:p>
      </dsp:txBody>
      <dsp:txXfrm rot="10800000">
        <a:off x="262699" y="2853524"/>
        <a:ext cx="2514508" cy="3405242"/>
      </dsp:txXfrm>
    </dsp:sp>
    <dsp:sp modelId="{B30D11A8-9B7F-41A8-A505-E71FB9F1B6C5}">
      <dsp:nvSpPr>
        <dsp:cNvPr id="0" name=""/>
        <dsp:cNvSpPr/>
      </dsp:nvSpPr>
      <dsp:spPr>
        <a:xfrm>
          <a:off x="3127536" y="380469"/>
          <a:ext cx="2679304" cy="20925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1E9D2BD-C410-4677-ACBA-AA3A77F0CF17}">
      <dsp:nvSpPr>
        <dsp:cNvPr id="0" name=""/>
        <dsp:cNvSpPr/>
      </dsp:nvSpPr>
      <dsp:spPr>
        <a:xfrm rot="10800000">
          <a:off x="3127536" y="2853524"/>
          <a:ext cx="2679304" cy="3487640"/>
        </a:xfrm>
        <a:prstGeom prst="round2SameRect">
          <a:avLst>
            <a:gd name="adj1" fmla="val 10500"/>
            <a:gd name="adj2" fmla="val 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r" defTabSz="889000" rtl="1">
            <a:lnSpc>
              <a:spcPct val="90000"/>
            </a:lnSpc>
            <a:spcBef>
              <a:spcPct val="0"/>
            </a:spcBef>
            <a:spcAft>
              <a:spcPct val="35000"/>
            </a:spcAft>
          </a:pPr>
          <a:r>
            <a:rPr lang="ar-DZ" sz="2000" b="1" kern="1200" dirty="0" smtClean="0">
              <a:solidFill>
                <a:srgbClr val="FFFF00"/>
              </a:solidFill>
            </a:rPr>
            <a:t>وضائف ونشاطات قليلة.</a:t>
          </a:r>
        </a:p>
        <a:p>
          <a:pPr lvl="0" algn="r" defTabSz="889000" rtl="1">
            <a:lnSpc>
              <a:spcPct val="90000"/>
            </a:lnSpc>
            <a:spcBef>
              <a:spcPct val="0"/>
            </a:spcBef>
            <a:spcAft>
              <a:spcPct val="35000"/>
            </a:spcAft>
          </a:pPr>
          <a:r>
            <a:rPr lang="ar-DZ" sz="2000" b="1" kern="1200" dirty="0" smtClean="0">
              <a:solidFill>
                <a:srgbClr val="FFFF00"/>
              </a:solidFill>
            </a:rPr>
            <a:t>شمولية اقل في حياة الموارد البشرية.</a:t>
          </a:r>
        </a:p>
        <a:p>
          <a:pPr lvl="0" algn="r" defTabSz="889000" rtl="1">
            <a:lnSpc>
              <a:spcPct val="90000"/>
            </a:lnSpc>
            <a:spcBef>
              <a:spcPct val="0"/>
            </a:spcBef>
            <a:spcAft>
              <a:spcPct val="35000"/>
            </a:spcAft>
          </a:pPr>
          <a:r>
            <a:rPr lang="ar-DZ" sz="2000" b="1" kern="1200" dirty="0" smtClean="0">
              <a:solidFill>
                <a:srgbClr val="FFFF00"/>
              </a:solidFill>
            </a:rPr>
            <a:t>مخاطر ومؤثرات قليلة ومحدودة.</a:t>
          </a:r>
        </a:p>
        <a:p>
          <a:pPr lvl="0" algn="r" defTabSz="889000" rtl="1">
            <a:lnSpc>
              <a:spcPct val="90000"/>
            </a:lnSpc>
            <a:spcBef>
              <a:spcPct val="0"/>
            </a:spcBef>
            <a:spcAft>
              <a:spcPct val="35000"/>
            </a:spcAft>
          </a:pPr>
          <a:r>
            <a:rPr lang="ar-DZ" sz="2000" b="1" kern="1200" dirty="0" smtClean="0">
              <a:solidFill>
                <a:srgbClr val="FFFF00"/>
              </a:solidFill>
            </a:rPr>
            <a:t> مصادر الحصول على الموارد البشرية محدودة.</a:t>
          </a:r>
        </a:p>
        <a:p>
          <a:pPr lvl="0" algn="r" defTabSz="889000" rtl="1">
            <a:lnSpc>
              <a:spcPct val="90000"/>
            </a:lnSpc>
            <a:spcBef>
              <a:spcPct val="0"/>
            </a:spcBef>
            <a:spcAft>
              <a:spcPct val="35000"/>
            </a:spcAft>
          </a:pPr>
          <a:endParaRPr lang="fr-FR" sz="2000" kern="1200" dirty="0"/>
        </a:p>
      </dsp:txBody>
      <dsp:txXfrm rot="10800000">
        <a:off x="3209934" y="2853524"/>
        <a:ext cx="2514508" cy="3405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0B321-5591-4686-A3C3-F177D265A4A0}">
      <dsp:nvSpPr>
        <dsp:cNvPr id="0" name=""/>
        <dsp:cNvSpPr/>
      </dsp:nvSpPr>
      <dsp:spPr>
        <a:xfrm>
          <a:off x="1354666" y="0"/>
          <a:ext cx="5418667" cy="541866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1828DD14-E248-4D79-BFC3-D5AA76BA948E}">
      <dsp:nvSpPr>
        <dsp:cNvPr id="0" name=""/>
        <dsp:cNvSpPr/>
      </dsp:nvSpPr>
      <dsp:spPr>
        <a:xfrm>
          <a:off x="1706879" y="352213"/>
          <a:ext cx="2167466" cy="21674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DZ" sz="3600" kern="1200" smtClean="0"/>
            <a:t>الاقتصادية</a:t>
          </a:r>
          <a:endParaRPr lang="fr-FR" sz="3600" kern="1200" dirty="0"/>
        </a:p>
      </dsp:txBody>
      <dsp:txXfrm>
        <a:off x="1812686" y="458020"/>
        <a:ext cx="1955852" cy="1955852"/>
      </dsp:txXfrm>
    </dsp:sp>
    <dsp:sp modelId="{D0AAFB91-EAF1-4777-98B0-EC0CE53695C0}">
      <dsp:nvSpPr>
        <dsp:cNvPr id="0" name=""/>
        <dsp:cNvSpPr/>
      </dsp:nvSpPr>
      <dsp:spPr>
        <a:xfrm>
          <a:off x="4253653" y="352213"/>
          <a:ext cx="2167466" cy="2167466"/>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t>الاجتماعية</a:t>
          </a:r>
        </a:p>
        <a:p>
          <a:pPr lvl="0" algn="ctr" defTabSz="1244600">
            <a:lnSpc>
              <a:spcPct val="90000"/>
            </a:lnSpc>
            <a:spcBef>
              <a:spcPct val="0"/>
            </a:spcBef>
            <a:spcAft>
              <a:spcPct val="35000"/>
            </a:spcAft>
          </a:pPr>
          <a:r>
            <a:rPr lang="ar-DZ" sz="2800" b="1" kern="1200" dirty="0" smtClean="0"/>
            <a:t>+</a:t>
          </a:r>
        </a:p>
        <a:p>
          <a:pPr lvl="0" algn="ctr" defTabSz="1244600">
            <a:lnSpc>
              <a:spcPct val="90000"/>
            </a:lnSpc>
            <a:spcBef>
              <a:spcPct val="0"/>
            </a:spcBef>
            <a:spcAft>
              <a:spcPct val="35000"/>
            </a:spcAft>
          </a:pPr>
          <a:r>
            <a:rPr lang="ar-DZ" sz="2800" b="1" kern="1200" dirty="0" smtClean="0"/>
            <a:t>مرتبطة بالموظفين</a:t>
          </a:r>
        </a:p>
      </dsp:txBody>
      <dsp:txXfrm>
        <a:off x="4359460" y="458020"/>
        <a:ext cx="1955852" cy="1955852"/>
      </dsp:txXfrm>
    </dsp:sp>
    <dsp:sp modelId="{C541DDC8-2DE9-4A0C-A97D-2ABE589981FD}">
      <dsp:nvSpPr>
        <dsp:cNvPr id="0" name=""/>
        <dsp:cNvSpPr/>
      </dsp:nvSpPr>
      <dsp:spPr>
        <a:xfrm>
          <a:off x="1706879" y="2898986"/>
          <a:ext cx="2167466" cy="2167466"/>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DZ" sz="3600" kern="1200" smtClean="0"/>
            <a:t>التكنولوجيا</a:t>
          </a:r>
        </a:p>
        <a:p>
          <a:pPr lvl="0" algn="ctr" defTabSz="1600200">
            <a:lnSpc>
              <a:spcPct val="90000"/>
            </a:lnSpc>
            <a:spcBef>
              <a:spcPct val="0"/>
            </a:spcBef>
            <a:spcAft>
              <a:spcPct val="35000"/>
            </a:spcAft>
          </a:pPr>
          <a:endParaRPr lang="fr-FR" sz="2700" kern="1200" dirty="0"/>
        </a:p>
      </dsp:txBody>
      <dsp:txXfrm>
        <a:off x="1812686" y="3004793"/>
        <a:ext cx="1955852" cy="1955852"/>
      </dsp:txXfrm>
    </dsp:sp>
    <dsp:sp modelId="{A5CE1618-AEBC-4E44-8207-136874AB3DB5}">
      <dsp:nvSpPr>
        <dsp:cNvPr id="0" name=""/>
        <dsp:cNvSpPr/>
      </dsp:nvSpPr>
      <dsp:spPr>
        <a:xfrm>
          <a:off x="4253653" y="2898986"/>
          <a:ext cx="2167466" cy="2167466"/>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DZ" sz="3600" kern="1200" smtClean="0"/>
            <a:t>السياسية والقانونية</a:t>
          </a:r>
          <a:endParaRPr lang="fr-FR" sz="3600" kern="1200" dirty="0"/>
        </a:p>
      </dsp:txBody>
      <dsp:txXfrm>
        <a:off x="4359460" y="3004793"/>
        <a:ext cx="1955852"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0971E-3071-4DA2-9764-57400DF9962E}">
      <dsp:nvSpPr>
        <dsp:cNvPr id="0" name=""/>
        <dsp:cNvSpPr/>
      </dsp:nvSpPr>
      <dsp:spPr>
        <a:xfrm>
          <a:off x="4247570" y="108861"/>
          <a:ext cx="3869531" cy="232171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DZ" sz="3100" b="1" kern="1200" dirty="0" smtClean="0">
              <a:solidFill>
                <a:srgbClr val="FFFF00"/>
              </a:solidFill>
            </a:rPr>
            <a:t>ان تعمل إدارة الموارد البشرية الدولية على تكوين صورة خاصة قائمة على أساس التوجه نحو الإنجازات وتحقيق الأهداف</a:t>
          </a:r>
          <a:endParaRPr lang="fr-FR" sz="3100" kern="1200" dirty="0">
            <a:solidFill>
              <a:srgbClr val="FFFF00"/>
            </a:solidFill>
          </a:endParaRPr>
        </a:p>
      </dsp:txBody>
      <dsp:txXfrm>
        <a:off x="4247570" y="108861"/>
        <a:ext cx="3869531" cy="2321718"/>
      </dsp:txXfrm>
    </dsp:sp>
    <dsp:sp modelId="{F2DDC1D8-6F9B-4CB4-89A4-52F62A3E6CF8}">
      <dsp:nvSpPr>
        <dsp:cNvPr id="0" name=""/>
        <dsp:cNvSpPr/>
      </dsp:nvSpPr>
      <dsp:spPr>
        <a:xfrm>
          <a:off x="152406" y="107050"/>
          <a:ext cx="3869531" cy="2321718"/>
        </a:xfrm>
        <a:prstGeom prst="rect">
          <a:avLst/>
        </a:prstGeom>
        <a:solidFill>
          <a:schemeClr val="accent4">
            <a:hueOff val="-3732583"/>
            <a:satOff val="1753"/>
            <a:lumOff val="6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b="1" kern="1200" dirty="0" smtClean="0">
              <a:solidFill>
                <a:schemeClr val="tx1">
                  <a:lumMod val="95000"/>
                  <a:lumOff val="5000"/>
                </a:schemeClr>
              </a:solidFill>
            </a:rPr>
            <a:t>ان تكون قادرة على المساعدة في مجال إدارة التغيير في المنظمة</a:t>
          </a:r>
          <a:r>
            <a:rPr lang="ar-DZ" sz="3100" kern="1200" dirty="0" smtClean="0"/>
            <a:t>	</a:t>
          </a:r>
          <a:endParaRPr lang="fr-FR" sz="1600" kern="1200" dirty="0"/>
        </a:p>
      </dsp:txBody>
      <dsp:txXfrm>
        <a:off x="152406" y="107050"/>
        <a:ext cx="3869531" cy="2321718"/>
      </dsp:txXfrm>
    </dsp:sp>
    <dsp:sp modelId="{1B56C61B-AC24-41AF-96D0-206DDAD2BBC0}">
      <dsp:nvSpPr>
        <dsp:cNvPr id="0" name=""/>
        <dsp:cNvSpPr/>
      </dsp:nvSpPr>
      <dsp:spPr>
        <a:xfrm>
          <a:off x="153374" y="2837500"/>
          <a:ext cx="3869531" cy="2321718"/>
        </a:xfrm>
        <a:prstGeom prst="rect">
          <a:avLst/>
        </a:prstGeom>
        <a:solidFill>
          <a:schemeClr val="accent4">
            <a:hueOff val="-7465166"/>
            <a:satOff val="3507"/>
            <a:lumOff val="13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kern="1200" dirty="0" smtClean="0"/>
            <a:t>	           </a:t>
          </a:r>
          <a:r>
            <a:rPr lang="ar-DZ" sz="3100" kern="1200" dirty="0" smtClean="0">
              <a:solidFill>
                <a:srgbClr val="FF0000"/>
              </a:solidFill>
            </a:rPr>
            <a:t>التوجه نحو اعتماد مسؤولية التطوير الذاتي في المنظمة</a:t>
          </a:r>
          <a:endParaRPr lang="fr-FR" sz="3100" kern="1200" dirty="0">
            <a:solidFill>
              <a:srgbClr val="FF0000"/>
            </a:solidFill>
          </a:endParaRPr>
        </a:p>
      </dsp:txBody>
      <dsp:txXfrm>
        <a:off x="153374" y="2837500"/>
        <a:ext cx="3869531" cy="2321718"/>
      </dsp:txXfrm>
    </dsp:sp>
    <dsp:sp modelId="{B07E2136-1CFD-40C2-83A8-75D5ED63C26A}">
      <dsp:nvSpPr>
        <dsp:cNvPr id="0" name=""/>
        <dsp:cNvSpPr/>
      </dsp:nvSpPr>
      <dsp:spPr>
        <a:xfrm>
          <a:off x="4257476" y="2815722"/>
          <a:ext cx="3869531" cy="2321718"/>
        </a:xfrm>
        <a:prstGeom prst="rect">
          <a:avLst/>
        </a:prstGeom>
        <a:solidFill>
          <a:schemeClr val="accent4">
            <a:hueOff val="-11197749"/>
            <a:satOff val="5260"/>
            <a:lumOff val="19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kern="1200" dirty="0" smtClean="0">
              <a:solidFill>
                <a:schemeClr val="bg1"/>
              </a:solidFill>
            </a:rPr>
            <a:t>العمل على ضرورة تعلم قيم الأداء المؤسسي واحترام الوقت وتقديم الخدمة للأخرين </a:t>
          </a:r>
          <a:endParaRPr lang="fr-FR" sz="3100" kern="1200" dirty="0">
            <a:solidFill>
              <a:schemeClr val="bg1"/>
            </a:solidFill>
          </a:endParaRPr>
        </a:p>
      </dsp:txBody>
      <dsp:txXfrm>
        <a:off x="4257476" y="2815722"/>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B75DC-FF76-455E-A9DF-84FC38B02631}" type="datetimeFigureOut">
              <a:rPr lang="fr-FR" smtClean="0"/>
              <a:t>05/10/2022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D5CAE-C3E2-46C2-AC21-5E62310E4CE9}" type="slidenum">
              <a:rPr lang="fr-FR" smtClean="0"/>
              <a:t>‹N°›</a:t>
            </a:fld>
            <a:endParaRPr lang="fr-FR"/>
          </a:p>
        </p:txBody>
      </p:sp>
    </p:spTree>
    <p:extLst>
      <p:ext uri="{BB962C8B-B14F-4D97-AF65-F5344CB8AC3E}">
        <p14:creationId xmlns:p14="http://schemas.microsoft.com/office/powerpoint/2010/main" val="23381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1D5CAE-C3E2-46C2-AC21-5E62310E4CE9}" type="slidenum">
              <a:rPr lang="fr-FR" smtClean="0"/>
              <a:t>10</a:t>
            </a:fld>
            <a:endParaRPr lang="fr-FR"/>
          </a:p>
        </p:txBody>
      </p:sp>
    </p:spTree>
    <p:extLst>
      <p:ext uri="{BB962C8B-B14F-4D97-AF65-F5344CB8AC3E}">
        <p14:creationId xmlns:p14="http://schemas.microsoft.com/office/powerpoint/2010/main" val="374007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75E4898-1934-4428-B592-384E7187D1B5}"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59672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5E4898-1934-4428-B592-384E7187D1B5}"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155609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5E4898-1934-4428-B592-384E7187D1B5}"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391507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5E4898-1934-4428-B592-384E7187D1B5}"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272720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E4898-1934-4428-B592-384E7187D1B5}"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412602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75E4898-1934-4428-B592-384E7187D1B5}" type="datetimeFigureOut">
              <a:rPr lang="fr-FR" smtClean="0"/>
              <a:t>05/10/2022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102185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75E4898-1934-4428-B592-384E7187D1B5}" type="datetimeFigureOut">
              <a:rPr lang="fr-FR" smtClean="0"/>
              <a:t>05/10/2022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353812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75E4898-1934-4428-B592-384E7187D1B5}" type="datetimeFigureOut">
              <a:rPr lang="fr-FR" smtClean="0"/>
              <a:t>05/10/2022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356745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E4898-1934-4428-B592-384E7187D1B5}" type="datetimeFigureOut">
              <a:rPr lang="fr-FR" smtClean="0"/>
              <a:t>05/10/2022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36993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75E4898-1934-4428-B592-384E7187D1B5}" type="datetimeFigureOut">
              <a:rPr lang="fr-FR" smtClean="0"/>
              <a:t>05/10/2022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108142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75E4898-1934-4428-B592-384E7187D1B5}" type="datetimeFigureOut">
              <a:rPr lang="fr-FR" smtClean="0"/>
              <a:t>05/10/2022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49C02C-79EF-4245-9862-FFFA98C2DDE9}" type="slidenum">
              <a:rPr lang="fr-FR" smtClean="0"/>
              <a:t>‹N°›</a:t>
            </a:fld>
            <a:endParaRPr lang="fr-FR"/>
          </a:p>
        </p:txBody>
      </p:sp>
    </p:spTree>
    <p:extLst>
      <p:ext uri="{BB962C8B-B14F-4D97-AF65-F5344CB8AC3E}">
        <p14:creationId xmlns:p14="http://schemas.microsoft.com/office/powerpoint/2010/main" val="403333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E4898-1934-4428-B592-384E7187D1B5}" type="datetimeFigureOut">
              <a:rPr lang="fr-FR" smtClean="0"/>
              <a:t>05/10/2022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9C02C-79EF-4245-9862-FFFA98C2DDE9}" type="slidenum">
              <a:rPr lang="fr-FR" smtClean="0"/>
              <a:t>‹N°›</a:t>
            </a:fld>
            <a:endParaRPr lang="fr-FR"/>
          </a:p>
        </p:txBody>
      </p:sp>
    </p:spTree>
    <p:extLst>
      <p:ext uri="{BB962C8B-B14F-4D97-AF65-F5344CB8AC3E}">
        <p14:creationId xmlns:p14="http://schemas.microsoft.com/office/powerpoint/2010/main" val="239864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C000"/>
            </a:gs>
            <a:gs pos="69000">
              <a:schemeClr val="accent1">
                <a:lumMod val="45000"/>
                <a:lumOff val="55000"/>
              </a:schemeClr>
            </a:gs>
            <a:gs pos="83000">
              <a:schemeClr val="accent1">
                <a:lumMod val="45000"/>
                <a:lumOff val="55000"/>
              </a:schemeClr>
            </a:gs>
          </a:gsLst>
          <a:lin ang="13500000" scaled="1"/>
          <a:tileRect/>
        </a:gradFill>
        <a:effectLst/>
      </p:bgPr>
    </p:bg>
    <p:spTree>
      <p:nvGrpSpPr>
        <p:cNvPr id="1" name=""/>
        <p:cNvGrpSpPr/>
        <p:nvPr/>
      </p:nvGrpSpPr>
      <p:grpSpPr>
        <a:xfrm>
          <a:off x="0" y="0"/>
          <a:ext cx="0" cy="0"/>
          <a:chOff x="0" y="0"/>
          <a:chExt cx="0" cy="0"/>
        </a:xfrm>
      </p:grpSpPr>
      <p:grpSp>
        <p:nvGrpSpPr>
          <p:cNvPr id="2" name="组合 131">
            <a:extLst>
              <a:ext uri="{FF2B5EF4-FFF2-40B4-BE49-F238E27FC236}">
                <a16:creationId xmlns="" xmlns:a16="http://schemas.microsoft.com/office/drawing/2014/main" id="{4B8F404D-EDA1-4C05-8BB3-5EF6252B3FC5}"/>
              </a:ext>
            </a:extLst>
          </p:cNvPr>
          <p:cNvGrpSpPr/>
          <p:nvPr/>
        </p:nvGrpSpPr>
        <p:grpSpPr>
          <a:xfrm>
            <a:off x="2658900" y="3766012"/>
            <a:ext cx="4740676" cy="418279"/>
            <a:chOff x="3219679" y="2534889"/>
            <a:chExt cx="2827717" cy="223227"/>
          </a:xfrm>
        </p:grpSpPr>
        <p:cxnSp>
          <p:nvCxnSpPr>
            <p:cNvPr id="3" name="直接连接符 23">
              <a:extLst>
                <a:ext uri="{FF2B5EF4-FFF2-40B4-BE49-F238E27FC236}">
                  <a16:creationId xmlns="" xmlns:a16="http://schemas.microsoft.com/office/drawing/2014/main" id="{0DC2E737-3D88-4CA9-A9DB-E674604005FC}"/>
                </a:ext>
              </a:extLst>
            </p:cNvPr>
            <p:cNvCxnSpPr>
              <a:cxnSpLocks/>
            </p:cNvCxnSpPr>
            <p:nvPr/>
          </p:nvCxnSpPr>
          <p:spPr>
            <a:xfrm>
              <a:off x="3312769" y="2579339"/>
              <a:ext cx="1094359" cy="0"/>
            </a:xfrm>
            <a:prstGeom prst="line">
              <a:avLst/>
            </a:prstGeom>
            <a:ln w="12700" cap="rnd">
              <a:gradFill flip="none" rotWithShape="1">
                <a:gsLst>
                  <a:gs pos="0">
                    <a:srgbClr val="25A6FC"/>
                  </a:gs>
                  <a:gs pos="100000">
                    <a:srgbClr val="02F8FF"/>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 name="直接连接符 24">
              <a:extLst>
                <a:ext uri="{FF2B5EF4-FFF2-40B4-BE49-F238E27FC236}">
                  <a16:creationId xmlns="" xmlns:a16="http://schemas.microsoft.com/office/drawing/2014/main" id="{823A51CB-67C3-499F-87A2-5F5662CE6710}"/>
                </a:ext>
              </a:extLst>
            </p:cNvPr>
            <p:cNvCxnSpPr>
              <a:cxnSpLocks/>
            </p:cNvCxnSpPr>
            <p:nvPr/>
          </p:nvCxnSpPr>
          <p:spPr>
            <a:xfrm>
              <a:off x="4586348" y="2704751"/>
              <a:ext cx="832330" cy="0"/>
            </a:xfrm>
            <a:prstGeom prst="line">
              <a:avLst/>
            </a:prstGeom>
            <a:ln w="12700" cap="rnd">
              <a:gradFill flip="none" rotWithShape="1">
                <a:gsLst>
                  <a:gs pos="0">
                    <a:srgbClr val="25A6FC"/>
                  </a:gs>
                  <a:gs pos="100000">
                    <a:srgbClr val="02F8FF"/>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 name="直接连接符 25">
              <a:extLst>
                <a:ext uri="{FF2B5EF4-FFF2-40B4-BE49-F238E27FC236}">
                  <a16:creationId xmlns="" xmlns:a16="http://schemas.microsoft.com/office/drawing/2014/main" id="{D6AF8C24-9C74-4818-92F0-87939C6B3AD9}"/>
                </a:ext>
              </a:extLst>
            </p:cNvPr>
            <p:cNvCxnSpPr>
              <a:cxnSpLocks/>
            </p:cNvCxnSpPr>
            <p:nvPr/>
          </p:nvCxnSpPr>
          <p:spPr>
            <a:xfrm>
              <a:off x="4409508" y="2580926"/>
              <a:ext cx="176840" cy="123825"/>
            </a:xfrm>
            <a:prstGeom prst="line">
              <a:avLst/>
            </a:prstGeom>
            <a:ln w="12700" cap="rnd">
              <a:gradFill flip="none" rotWithShape="1">
                <a:gsLst>
                  <a:gs pos="0">
                    <a:srgbClr val="25A6FC"/>
                  </a:gs>
                  <a:gs pos="100000">
                    <a:srgbClr val="02F8FF"/>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6" name="椭圆 27">
              <a:extLst>
                <a:ext uri="{FF2B5EF4-FFF2-40B4-BE49-F238E27FC236}">
                  <a16:creationId xmlns="" xmlns:a16="http://schemas.microsoft.com/office/drawing/2014/main" id="{BCFD753A-05C3-4291-B794-B2D007C637EC}"/>
                </a:ext>
              </a:extLst>
            </p:cNvPr>
            <p:cNvSpPr/>
            <p:nvPr/>
          </p:nvSpPr>
          <p:spPr>
            <a:xfrm>
              <a:off x="3219679" y="2534889"/>
              <a:ext cx="88900" cy="88900"/>
            </a:xfrm>
            <a:prstGeom prst="ellipse">
              <a:avLst/>
            </a:prstGeom>
            <a:noFill/>
            <a:ln>
              <a:solidFill>
                <a:srgbClr val="25A6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28">
              <a:extLst>
                <a:ext uri="{FF2B5EF4-FFF2-40B4-BE49-F238E27FC236}">
                  <a16:creationId xmlns="" xmlns:a16="http://schemas.microsoft.com/office/drawing/2014/main" id="{265C0408-F362-4952-8F30-2B1D6C35E03C}"/>
                </a:ext>
              </a:extLst>
            </p:cNvPr>
            <p:cNvSpPr/>
            <p:nvPr/>
          </p:nvSpPr>
          <p:spPr>
            <a:xfrm>
              <a:off x="5419694" y="2660301"/>
              <a:ext cx="88900" cy="88900"/>
            </a:xfrm>
            <a:prstGeom prst="ellipse">
              <a:avLst/>
            </a:prstGeom>
            <a:noFill/>
            <a:ln>
              <a:solidFill>
                <a:srgbClr val="02F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29">
              <a:extLst>
                <a:ext uri="{FF2B5EF4-FFF2-40B4-BE49-F238E27FC236}">
                  <a16:creationId xmlns="" xmlns:a16="http://schemas.microsoft.com/office/drawing/2014/main" id="{243D89AB-6F19-405F-BE8B-D3AF9CA376D2}"/>
                </a:ext>
              </a:extLst>
            </p:cNvPr>
            <p:cNvCxnSpPr>
              <a:cxnSpLocks/>
            </p:cNvCxnSpPr>
            <p:nvPr/>
          </p:nvCxnSpPr>
          <p:spPr>
            <a:xfrm flipH="1">
              <a:off x="5622863" y="2655334"/>
              <a:ext cx="146787" cy="102782"/>
            </a:xfrm>
            <a:prstGeom prst="line">
              <a:avLst/>
            </a:prstGeom>
            <a:ln w="12700" cap="rnd">
              <a:gradFill>
                <a:gsLst>
                  <a:gs pos="0">
                    <a:srgbClr val="25A6FC"/>
                  </a:gs>
                  <a:gs pos="100000">
                    <a:srgbClr val="02F8FF"/>
                  </a:gs>
                </a:gsLst>
                <a:lin ang="5400000" scaled="1"/>
              </a:gradFill>
              <a:round/>
            </a:ln>
          </p:spPr>
          <p:style>
            <a:lnRef idx="1">
              <a:schemeClr val="accent1"/>
            </a:lnRef>
            <a:fillRef idx="0">
              <a:schemeClr val="accent1"/>
            </a:fillRef>
            <a:effectRef idx="0">
              <a:schemeClr val="accent1"/>
            </a:effectRef>
            <a:fontRef idx="minor">
              <a:schemeClr val="tx1"/>
            </a:fontRef>
          </p:style>
        </p:cxnSp>
        <p:cxnSp>
          <p:nvCxnSpPr>
            <p:cNvPr id="9" name="直接连接符 32">
              <a:extLst>
                <a:ext uri="{FF2B5EF4-FFF2-40B4-BE49-F238E27FC236}">
                  <a16:creationId xmlns="" xmlns:a16="http://schemas.microsoft.com/office/drawing/2014/main" id="{38FDD5B8-D6C1-4D63-90E1-1293832C9B59}"/>
                </a:ext>
              </a:extLst>
            </p:cNvPr>
            <p:cNvCxnSpPr>
              <a:cxnSpLocks/>
            </p:cNvCxnSpPr>
            <p:nvPr/>
          </p:nvCxnSpPr>
          <p:spPr>
            <a:xfrm flipH="1">
              <a:off x="5755755" y="2655334"/>
              <a:ext cx="146787" cy="102782"/>
            </a:xfrm>
            <a:prstGeom prst="line">
              <a:avLst/>
            </a:prstGeom>
            <a:ln w="12700" cap="rnd">
              <a:gradFill>
                <a:gsLst>
                  <a:gs pos="0">
                    <a:srgbClr val="25A6FC"/>
                  </a:gs>
                  <a:gs pos="100000">
                    <a:srgbClr val="02F8FF"/>
                  </a:gs>
                </a:gsLst>
                <a:lin ang="5400000" scaled="1"/>
              </a:gradFill>
              <a:round/>
            </a:ln>
          </p:spPr>
          <p:style>
            <a:lnRef idx="1">
              <a:schemeClr val="accent1"/>
            </a:lnRef>
            <a:fillRef idx="0">
              <a:schemeClr val="accent1"/>
            </a:fillRef>
            <a:effectRef idx="0">
              <a:schemeClr val="accent1"/>
            </a:effectRef>
            <a:fontRef idx="minor">
              <a:schemeClr val="tx1"/>
            </a:fontRef>
          </p:style>
        </p:cxnSp>
        <p:cxnSp>
          <p:nvCxnSpPr>
            <p:cNvPr id="10" name="直接连接符 33">
              <a:extLst>
                <a:ext uri="{FF2B5EF4-FFF2-40B4-BE49-F238E27FC236}">
                  <a16:creationId xmlns="" xmlns:a16="http://schemas.microsoft.com/office/drawing/2014/main" id="{CDD18346-FA34-43D1-9FE0-D335C8F4CFB4}"/>
                </a:ext>
              </a:extLst>
            </p:cNvPr>
            <p:cNvCxnSpPr>
              <a:cxnSpLocks/>
            </p:cNvCxnSpPr>
            <p:nvPr/>
          </p:nvCxnSpPr>
          <p:spPr>
            <a:xfrm flipH="1">
              <a:off x="5900609" y="2655334"/>
              <a:ext cx="146787" cy="102782"/>
            </a:xfrm>
            <a:prstGeom prst="line">
              <a:avLst/>
            </a:prstGeom>
            <a:ln w="12700" cap="rnd">
              <a:gradFill>
                <a:gsLst>
                  <a:gs pos="0">
                    <a:srgbClr val="25A6FC"/>
                  </a:gs>
                  <a:gs pos="100000">
                    <a:srgbClr val="02F8FF"/>
                  </a:gs>
                </a:gsLst>
                <a:lin ang="5400000" scaled="1"/>
              </a:gradFill>
              <a:round/>
            </a:ln>
          </p:spPr>
          <p:style>
            <a:lnRef idx="1">
              <a:schemeClr val="accent1"/>
            </a:lnRef>
            <a:fillRef idx="0">
              <a:schemeClr val="accent1"/>
            </a:fillRef>
            <a:effectRef idx="0">
              <a:schemeClr val="accent1"/>
            </a:effectRef>
            <a:fontRef idx="minor">
              <a:schemeClr val="tx1"/>
            </a:fontRef>
          </p:style>
        </p:cxnSp>
      </p:grpSp>
      <p:sp>
        <p:nvSpPr>
          <p:cNvPr id="11" name="文本框 34">
            <a:extLst>
              <a:ext uri="{FF2B5EF4-FFF2-40B4-BE49-F238E27FC236}">
                <a16:creationId xmlns="" xmlns:a16="http://schemas.microsoft.com/office/drawing/2014/main" id="{BC87B05B-CCE2-4DCA-A908-44D779E36E6E}"/>
              </a:ext>
            </a:extLst>
          </p:cNvPr>
          <p:cNvSpPr txBox="1"/>
          <p:nvPr/>
        </p:nvSpPr>
        <p:spPr>
          <a:xfrm>
            <a:off x="2807941" y="2588473"/>
            <a:ext cx="6781035" cy="707886"/>
          </a:xfrm>
          <a:prstGeom prst="rect">
            <a:avLst/>
          </a:prstGeom>
          <a:noFill/>
        </p:spPr>
        <p:txBody>
          <a:bodyPr wrap="square" rtlCol="0">
            <a:spAutoFit/>
            <a:scene3d>
              <a:camera prst="orthographicFront"/>
              <a:lightRig rig="threePt" dir="t"/>
            </a:scene3d>
            <a:sp3d contourW="12700"/>
          </a:bodyPr>
          <a:lstStyle/>
          <a:p>
            <a:pPr algn="ctr" rtl="1"/>
            <a:r>
              <a:rPr lang="ar-DZ" altLang="zh-CN" sz="4000" b="1" i="1" dirty="0" smtClean="0">
                <a:solidFill>
                  <a:schemeClr val="accent1">
                    <a:lumMod val="50000"/>
                  </a:schemeClr>
                </a:solidFill>
                <a:latin typeface="Andalus" panose="02020603050405020304" pitchFamily="18" charset="-78"/>
                <a:cs typeface="Andalus" panose="02020603050405020304" pitchFamily="18" charset="-78"/>
              </a:rPr>
              <a:t>مدخل الى الإدارة الدولية للموارد البشرية</a:t>
            </a:r>
            <a:endParaRPr lang="zh-CN" altLang="en-US" sz="4000" b="1" i="1" dirty="0">
              <a:solidFill>
                <a:schemeClr val="accent1">
                  <a:lumMod val="50000"/>
                </a:schemeClr>
              </a:solidFill>
              <a:latin typeface="Andalus" panose="02020603050405020304" pitchFamily="18" charset="-78"/>
              <a:cs typeface="Andalus" panose="02020603050405020304" pitchFamily="18" charset="-78"/>
            </a:endParaRPr>
          </a:p>
        </p:txBody>
      </p:sp>
      <p:grpSp>
        <p:nvGrpSpPr>
          <p:cNvPr id="12" name="组合 50">
            <a:extLst>
              <a:ext uri="{FF2B5EF4-FFF2-40B4-BE49-F238E27FC236}">
                <a16:creationId xmlns="" xmlns:a16="http://schemas.microsoft.com/office/drawing/2014/main" id="{6D1ADDEE-AD8C-4504-AFFD-A53CB710464F}"/>
              </a:ext>
            </a:extLst>
          </p:cNvPr>
          <p:cNvGrpSpPr/>
          <p:nvPr/>
        </p:nvGrpSpPr>
        <p:grpSpPr>
          <a:xfrm>
            <a:off x="7944184" y="3945688"/>
            <a:ext cx="248491" cy="248491"/>
            <a:chOff x="6481491" y="494460"/>
            <a:chExt cx="733562" cy="733562"/>
          </a:xfrm>
          <a:effectLst>
            <a:outerShdw blurRad="50800" dist="50800" dir="5400000" algn="ctr" rotWithShape="0">
              <a:srgbClr val="0070C0"/>
            </a:outerShdw>
          </a:effectLst>
        </p:grpSpPr>
        <p:sp>
          <p:nvSpPr>
            <p:cNvPr id="13" name="圆: 空心 51">
              <a:extLst>
                <a:ext uri="{FF2B5EF4-FFF2-40B4-BE49-F238E27FC236}">
                  <a16:creationId xmlns="" xmlns:a16="http://schemas.microsoft.com/office/drawing/2014/main" id="{2955124E-86FC-42A9-B0D6-50E3B3B23D52}"/>
                </a:ext>
              </a:extLst>
            </p:cNvPr>
            <p:cNvSpPr/>
            <p:nvPr/>
          </p:nvSpPr>
          <p:spPr>
            <a:xfrm>
              <a:off x="6481491" y="494460"/>
              <a:ext cx="733562" cy="733562"/>
            </a:xfrm>
            <a:prstGeom prst="donut">
              <a:avLst>
                <a:gd name="adj" fmla="val 9001"/>
              </a:avLst>
            </a:prstGeom>
            <a:gradFill flip="none" rotWithShape="1">
              <a:gsLst>
                <a:gs pos="31000">
                  <a:srgbClr val="02F8FF"/>
                </a:gs>
                <a:gs pos="100000">
                  <a:srgbClr val="0251E0"/>
                </a:gs>
              </a:gsLst>
              <a:lin ang="2700000" scaled="1"/>
              <a:tileRect/>
            </a:gradFill>
            <a:ln w="25400">
              <a:noFill/>
            </a:ln>
            <a:effectLst>
              <a:outerShdw dist="12700" dir="2700000" algn="tl" rotWithShape="0">
                <a:srgbClr val="08126C"/>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椭圆 52">
              <a:extLst>
                <a:ext uri="{FF2B5EF4-FFF2-40B4-BE49-F238E27FC236}">
                  <a16:creationId xmlns="" xmlns:a16="http://schemas.microsoft.com/office/drawing/2014/main" id="{2021E3BF-24AF-4E55-8CEB-D1C229D2C72B}"/>
                </a:ext>
              </a:extLst>
            </p:cNvPr>
            <p:cNvSpPr/>
            <p:nvPr/>
          </p:nvSpPr>
          <p:spPr>
            <a:xfrm>
              <a:off x="6652045" y="665014"/>
              <a:ext cx="392454" cy="392454"/>
            </a:xfrm>
            <a:prstGeom prst="ellipse">
              <a:avLst/>
            </a:prstGeom>
            <a:gradFill flip="none" rotWithShape="1">
              <a:gsLst>
                <a:gs pos="31000">
                  <a:srgbClr val="02F8FF"/>
                </a:gs>
                <a:gs pos="100000">
                  <a:srgbClr val="0251E0"/>
                </a:gs>
              </a:gsLst>
              <a:lin ang="2700000" scaled="1"/>
              <a:tileRect/>
            </a:gradFill>
            <a:ln w="25400">
              <a:noFill/>
            </a:ln>
            <a:effectLst>
              <a:outerShdw dist="12700" dir="2700000" algn="tl" rotWithShape="0">
                <a:srgbClr val="08126C"/>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22" name="连接符: 肘形 106">
            <a:extLst>
              <a:ext uri="{FF2B5EF4-FFF2-40B4-BE49-F238E27FC236}">
                <a16:creationId xmlns="" xmlns:a16="http://schemas.microsoft.com/office/drawing/2014/main" id="{99AC57AE-3A65-4756-A55C-2D4E6A9D40FE}"/>
              </a:ext>
            </a:extLst>
          </p:cNvPr>
          <p:cNvCxnSpPr>
            <a:cxnSpLocks/>
          </p:cNvCxnSpPr>
          <p:nvPr/>
        </p:nvCxnSpPr>
        <p:spPr>
          <a:xfrm rot="10800000" flipV="1">
            <a:off x="10076118" y="3903836"/>
            <a:ext cx="2151029" cy="1246097"/>
          </a:xfrm>
          <a:prstGeom prst="bentConnector3">
            <a:avLst>
              <a:gd name="adj1" fmla="val 70101"/>
            </a:avLst>
          </a:prstGeom>
          <a:ln w="25400">
            <a:gradFill flip="none" rotWithShape="1">
              <a:gsLst>
                <a:gs pos="0">
                  <a:srgbClr val="02F8FF">
                    <a:alpha val="20000"/>
                  </a:srgbClr>
                </a:gs>
                <a:gs pos="100000">
                  <a:srgbClr val="25A6FC">
                    <a:alpha val="20000"/>
                  </a:srgbClr>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连接符: 肘形 107">
            <a:extLst>
              <a:ext uri="{FF2B5EF4-FFF2-40B4-BE49-F238E27FC236}">
                <a16:creationId xmlns="" xmlns:a16="http://schemas.microsoft.com/office/drawing/2014/main" id="{A365A086-0ADE-41EB-BDAD-911BA7E12106}"/>
              </a:ext>
            </a:extLst>
          </p:cNvPr>
          <p:cNvCxnSpPr>
            <a:cxnSpLocks/>
          </p:cNvCxnSpPr>
          <p:nvPr/>
        </p:nvCxnSpPr>
        <p:spPr>
          <a:xfrm rot="10800000" flipV="1">
            <a:off x="8668696" y="4907175"/>
            <a:ext cx="3884502" cy="1231372"/>
          </a:xfrm>
          <a:prstGeom prst="bentConnector3">
            <a:avLst>
              <a:gd name="adj1" fmla="val 34647"/>
            </a:avLst>
          </a:prstGeom>
          <a:ln w="25400">
            <a:gradFill flip="none" rotWithShape="1">
              <a:gsLst>
                <a:gs pos="0">
                  <a:srgbClr val="02F8FF">
                    <a:alpha val="20000"/>
                  </a:srgbClr>
                </a:gs>
                <a:gs pos="100000">
                  <a:srgbClr val="25A6FC">
                    <a:alpha val="20000"/>
                  </a:srgbClr>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连接符: 肘形 108">
            <a:extLst>
              <a:ext uri="{FF2B5EF4-FFF2-40B4-BE49-F238E27FC236}">
                <a16:creationId xmlns="" xmlns:a16="http://schemas.microsoft.com/office/drawing/2014/main" id="{E4B78F26-B34A-406D-BCAD-FD8F36652DD2}"/>
              </a:ext>
            </a:extLst>
          </p:cNvPr>
          <p:cNvCxnSpPr/>
          <p:nvPr/>
        </p:nvCxnSpPr>
        <p:spPr>
          <a:xfrm rot="5400000" flipH="1">
            <a:off x="9486631" y="4746491"/>
            <a:ext cx="3695957" cy="580310"/>
          </a:xfrm>
          <a:prstGeom prst="bentConnector3">
            <a:avLst>
              <a:gd name="adj1" fmla="val 100022"/>
            </a:avLst>
          </a:prstGeom>
          <a:ln w="25400">
            <a:gradFill flip="none" rotWithShape="1">
              <a:gsLst>
                <a:gs pos="0">
                  <a:srgbClr val="02F8FF">
                    <a:alpha val="20000"/>
                  </a:srgbClr>
                </a:gs>
                <a:gs pos="100000">
                  <a:srgbClr val="25A6FC">
                    <a:alpha val="20000"/>
                  </a:srgbClr>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连接符: 肘形 109">
            <a:extLst>
              <a:ext uri="{FF2B5EF4-FFF2-40B4-BE49-F238E27FC236}">
                <a16:creationId xmlns="" xmlns:a16="http://schemas.microsoft.com/office/drawing/2014/main" id="{60692DC3-831B-4312-827B-F8A566E397D4}"/>
              </a:ext>
            </a:extLst>
          </p:cNvPr>
          <p:cNvCxnSpPr>
            <a:cxnSpLocks/>
          </p:cNvCxnSpPr>
          <p:nvPr/>
        </p:nvCxnSpPr>
        <p:spPr>
          <a:xfrm rot="10800000">
            <a:off x="9485873" y="3900729"/>
            <a:ext cx="2897591" cy="1832927"/>
          </a:xfrm>
          <a:prstGeom prst="bentConnector4">
            <a:avLst>
              <a:gd name="adj1" fmla="val 49400"/>
              <a:gd name="adj2" fmla="val 112226"/>
            </a:avLst>
          </a:prstGeom>
          <a:ln w="25400">
            <a:gradFill flip="none" rotWithShape="1">
              <a:gsLst>
                <a:gs pos="0">
                  <a:srgbClr val="02F8FF">
                    <a:alpha val="20000"/>
                  </a:srgbClr>
                </a:gs>
                <a:gs pos="100000">
                  <a:srgbClr val="25A6FC">
                    <a:alpha val="20000"/>
                  </a:srgbClr>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pic>
        <p:nvPicPr>
          <p:cNvPr id="26" name="图片 112">
            <a:extLst>
              <a:ext uri="{FF2B5EF4-FFF2-40B4-BE49-F238E27FC236}">
                <a16:creationId xmlns="" xmlns:a16="http://schemas.microsoft.com/office/drawing/2014/main" id="{41E418A6-2F68-4295-B021-920B3541BBE3}"/>
              </a:ext>
            </a:extLst>
          </p:cNvPr>
          <p:cNvPicPr>
            <a:picLocks noChangeAspect="1"/>
          </p:cNvPicPr>
          <p:nvPr/>
        </p:nvPicPr>
        <p:blipFill>
          <a:blip r:embed="rId2"/>
          <a:stretch>
            <a:fillRect/>
          </a:stretch>
        </p:blipFill>
        <p:spPr>
          <a:xfrm>
            <a:off x="2377460" y="273671"/>
            <a:ext cx="586368" cy="586368"/>
          </a:xfrm>
          <a:prstGeom prst="rect">
            <a:avLst/>
          </a:prstGeom>
          <a:effectLst>
            <a:outerShdw blurRad="50800" dist="50800" dir="5400000" algn="ctr" rotWithShape="0">
              <a:schemeClr val="tx1"/>
            </a:outerShdw>
          </a:effectLst>
        </p:spPr>
      </p:pic>
      <p:pic>
        <p:nvPicPr>
          <p:cNvPr id="27" name="图片 113">
            <a:extLst>
              <a:ext uri="{FF2B5EF4-FFF2-40B4-BE49-F238E27FC236}">
                <a16:creationId xmlns="" xmlns:a16="http://schemas.microsoft.com/office/drawing/2014/main" id="{F958584F-DA71-4AD8-A88B-E7017B929F4B}"/>
              </a:ext>
            </a:extLst>
          </p:cNvPr>
          <p:cNvPicPr>
            <a:picLocks noChangeAspect="1"/>
          </p:cNvPicPr>
          <p:nvPr/>
        </p:nvPicPr>
        <p:blipFill>
          <a:blip r:embed="rId2"/>
          <a:stretch>
            <a:fillRect/>
          </a:stretch>
        </p:blipFill>
        <p:spPr>
          <a:xfrm>
            <a:off x="131567" y="2316069"/>
            <a:ext cx="586368" cy="586368"/>
          </a:xfrm>
          <a:prstGeom prst="rect">
            <a:avLst/>
          </a:prstGeom>
          <a:ln>
            <a:noFill/>
          </a:ln>
          <a:effectLst>
            <a:outerShdw blurRad="292100" dist="139700" dir="2700000" algn="tl" rotWithShape="0">
              <a:srgbClr val="333333">
                <a:alpha val="65000"/>
              </a:srgbClr>
            </a:outerShdw>
          </a:effectLst>
        </p:spPr>
      </p:pic>
      <p:pic>
        <p:nvPicPr>
          <p:cNvPr id="28" name="图片 114">
            <a:extLst>
              <a:ext uri="{FF2B5EF4-FFF2-40B4-BE49-F238E27FC236}">
                <a16:creationId xmlns="" xmlns:a16="http://schemas.microsoft.com/office/drawing/2014/main" id="{669A9615-8153-4402-BAD9-76BD877694E0}"/>
              </a:ext>
            </a:extLst>
          </p:cNvPr>
          <p:cNvPicPr>
            <a:picLocks noChangeAspect="1"/>
          </p:cNvPicPr>
          <p:nvPr/>
        </p:nvPicPr>
        <p:blipFill>
          <a:blip r:embed="rId2"/>
          <a:stretch>
            <a:fillRect/>
          </a:stretch>
        </p:blipFill>
        <p:spPr>
          <a:xfrm>
            <a:off x="3596441" y="1811780"/>
            <a:ext cx="586368" cy="586368"/>
          </a:xfrm>
          <a:prstGeom prst="rect">
            <a:avLst/>
          </a:prstGeom>
        </p:spPr>
      </p:pic>
      <p:pic>
        <p:nvPicPr>
          <p:cNvPr id="29" name="图片 115">
            <a:extLst>
              <a:ext uri="{FF2B5EF4-FFF2-40B4-BE49-F238E27FC236}">
                <a16:creationId xmlns="" xmlns:a16="http://schemas.microsoft.com/office/drawing/2014/main" id="{EB6C34B4-BA1D-4E03-8618-9D727E97EF25}"/>
              </a:ext>
            </a:extLst>
          </p:cNvPr>
          <p:cNvPicPr>
            <a:picLocks noChangeAspect="1"/>
          </p:cNvPicPr>
          <p:nvPr/>
        </p:nvPicPr>
        <p:blipFill>
          <a:blip r:embed="rId2"/>
          <a:stretch>
            <a:fillRect/>
          </a:stretch>
        </p:blipFill>
        <p:spPr>
          <a:xfrm>
            <a:off x="11331581" y="3601214"/>
            <a:ext cx="586368" cy="586368"/>
          </a:xfrm>
          <a:prstGeom prst="rect">
            <a:avLst/>
          </a:prstGeom>
          <a:effectLst>
            <a:outerShdw blurRad="50800" dist="50800" dir="5400000" algn="ctr" rotWithShape="0">
              <a:schemeClr val="accent4"/>
            </a:outerShdw>
          </a:effectLst>
        </p:spPr>
      </p:pic>
      <p:pic>
        <p:nvPicPr>
          <p:cNvPr id="30" name="图片 116">
            <a:extLst>
              <a:ext uri="{FF2B5EF4-FFF2-40B4-BE49-F238E27FC236}">
                <a16:creationId xmlns="" xmlns:a16="http://schemas.microsoft.com/office/drawing/2014/main" id="{5C657601-A867-4795-AF3F-4C22B135F683}"/>
              </a:ext>
            </a:extLst>
          </p:cNvPr>
          <p:cNvPicPr>
            <a:picLocks noChangeAspect="1"/>
          </p:cNvPicPr>
          <p:nvPr/>
        </p:nvPicPr>
        <p:blipFill>
          <a:blip r:embed="rId2"/>
          <a:stretch>
            <a:fillRect/>
          </a:stretch>
        </p:blipFill>
        <p:spPr>
          <a:xfrm>
            <a:off x="10436442" y="4254195"/>
            <a:ext cx="586368" cy="586368"/>
          </a:xfrm>
          <a:prstGeom prst="rect">
            <a:avLst/>
          </a:prstGeom>
          <a:ln>
            <a:noFill/>
          </a:ln>
          <a:effectLst>
            <a:outerShdw blurRad="292100" dist="139700" dir="2700000" algn="tl" rotWithShape="0">
              <a:srgbClr val="333333">
                <a:alpha val="65000"/>
              </a:srgbClr>
            </a:outerShdw>
          </a:effectLst>
        </p:spPr>
      </p:pic>
      <p:pic>
        <p:nvPicPr>
          <p:cNvPr id="31" name="图片 117">
            <a:extLst>
              <a:ext uri="{FF2B5EF4-FFF2-40B4-BE49-F238E27FC236}">
                <a16:creationId xmlns="" xmlns:a16="http://schemas.microsoft.com/office/drawing/2014/main" id="{9F447ECA-744A-470D-B261-6C1C0BCE1B6E}"/>
              </a:ext>
            </a:extLst>
          </p:cNvPr>
          <p:cNvPicPr>
            <a:picLocks noChangeAspect="1"/>
          </p:cNvPicPr>
          <p:nvPr/>
        </p:nvPicPr>
        <p:blipFill>
          <a:blip r:embed="rId2"/>
          <a:stretch>
            <a:fillRect/>
          </a:stretch>
        </p:blipFill>
        <p:spPr>
          <a:xfrm>
            <a:off x="11331581" y="5461000"/>
            <a:ext cx="586368" cy="586368"/>
          </a:xfrm>
          <a:prstGeom prst="rect">
            <a:avLst/>
          </a:prstGeom>
          <a:effectLst>
            <a:outerShdw blurRad="50800" dist="50800" dir="5400000" algn="ctr" rotWithShape="0">
              <a:schemeClr val="accent2">
                <a:lumMod val="60000"/>
                <a:lumOff val="40000"/>
              </a:schemeClr>
            </a:outerShdw>
          </a:effectLst>
        </p:spPr>
      </p:pic>
      <p:grpSp>
        <p:nvGrpSpPr>
          <p:cNvPr id="32" name="组合 130">
            <a:extLst>
              <a:ext uri="{FF2B5EF4-FFF2-40B4-BE49-F238E27FC236}">
                <a16:creationId xmlns="" xmlns:a16="http://schemas.microsoft.com/office/drawing/2014/main" id="{49FA9D6F-E407-4734-890B-CCB67E7DE733}"/>
              </a:ext>
            </a:extLst>
          </p:cNvPr>
          <p:cNvGrpSpPr/>
          <p:nvPr/>
        </p:nvGrpSpPr>
        <p:grpSpPr>
          <a:xfrm>
            <a:off x="3875479" y="1561166"/>
            <a:ext cx="5556694" cy="735887"/>
            <a:chOff x="3415628" y="1546794"/>
            <a:chExt cx="5556694" cy="735887"/>
          </a:xfrm>
        </p:grpSpPr>
        <p:cxnSp>
          <p:nvCxnSpPr>
            <p:cNvPr id="33" name="直接连接符 6">
              <a:extLst>
                <a:ext uri="{FF2B5EF4-FFF2-40B4-BE49-F238E27FC236}">
                  <a16:creationId xmlns="" xmlns:a16="http://schemas.microsoft.com/office/drawing/2014/main" id="{06A25FC9-F1EE-4919-A797-DC9AB488163C}"/>
                </a:ext>
              </a:extLst>
            </p:cNvPr>
            <p:cNvCxnSpPr>
              <a:cxnSpLocks/>
            </p:cNvCxnSpPr>
            <p:nvPr/>
          </p:nvCxnSpPr>
          <p:spPr>
            <a:xfrm>
              <a:off x="3811378" y="1836592"/>
              <a:ext cx="3708400" cy="0"/>
            </a:xfrm>
            <a:prstGeom prst="line">
              <a:avLst/>
            </a:prstGeom>
            <a:ln w="12700" cap="rnd">
              <a:solidFill>
                <a:srgbClr val="02F8FF"/>
              </a:solidFill>
              <a:round/>
            </a:ln>
            <a:effectLst>
              <a:outerShdw blurRad="50800" dist="50800" dir="5400000" algn="ctr" rotWithShape="0">
                <a:schemeClr val="accent2">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34" name="直接连接符 8">
              <a:extLst>
                <a:ext uri="{FF2B5EF4-FFF2-40B4-BE49-F238E27FC236}">
                  <a16:creationId xmlns="" xmlns:a16="http://schemas.microsoft.com/office/drawing/2014/main" id="{BBA2EF73-0197-4BEF-B748-BD70F88A3124}"/>
                </a:ext>
              </a:extLst>
            </p:cNvPr>
            <p:cNvCxnSpPr>
              <a:cxnSpLocks/>
            </p:cNvCxnSpPr>
            <p:nvPr/>
          </p:nvCxnSpPr>
          <p:spPr>
            <a:xfrm>
              <a:off x="8533708" y="1960417"/>
              <a:ext cx="353681" cy="24765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11">
              <a:extLst>
                <a:ext uri="{FF2B5EF4-FFF2-40B4-BE49-F238E27FC236}">
                  <a16:creationId xmlns="" xmlns:a16="http://schemas.microsoft.com/office/drawing/2014/main" id="{9B46B3D4-640C-4759-8D9B-E23B304B754E}"/>
                </a:ext>
              </a:extLst>
            </p:cNvPr>
            <p:cNvCxnSpPr>
              <a:cxnSpLocks/>
            </p:cNvCxnSpPr>
            <p:nvPr/>
          </p:nvCxnSpPr>
          <p:spPr>
            <a:xfrm flipH="1">
              <a:off x="3460079" y="1836592"/>
              <a:ext cx="353681" cy="247650"/>
            </a:xfrm>
            <a:prstGeom prst="line">
              <a:avLst/>
            </a:prstGeom>
            <a:ln w="12700" cap="rnd">
              <a:solidFill>
                <a:srgbClr val="02F8FF"/>
              </a:solidFill>
              <a:round/>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12">
              <a:extLst>
                <a:ext uri="{FF2B5EF4-FFF2-40B4-BE49-F238E27FC236}">
                  <a16:creationId xmlns="" xmlns:a16="http://schemas.microsoft.com/office/drawing/2014/main" id="{D44F281E-F98F-435D-B5AA-5D64AEB47B34}"/>
                </a:ext>
              </a:extLst>
            </p:cNvPr>
            <p:cNvCxnSpPr>
              <a:cxnSpLocks/>
            </p:cNvCxnSpPr>
            <p:nvPr/>
          </p:nvCxnSpPr>
          <p:spPr>
            <a:xfrm flipH="1">
              <a:off x="6705722" y="1588942"/>
              <a:ext cx="353681" cy="24765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13">
              <a:extLst>
                <a:ext uri="{FF2B5EF4-FFF2-40B4-BE49-F238E27FC236}">
                  <a16:creationId xmlns="" xmlns:a16="http://schemas.microsoft.com/office/drawing/2014/main" id="{E446B36B-4B19-44F4-9B30-677BEAB7DD29}"/>
                </a:ext>
              </a:extLst>
            </p:cNvPr>
            <p:cNvCxnSpPr>
              <a:cxnSpLocks/>
            </p:cNvCxnSpPr>
            <p:nvPr/>
          </p:nvCxnSpPr>
          <p:spPr>
            <a:xfrm>
              <a:off x="7698998" y="1960417"/>
              <a:ext cx="832330" cy="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15">
              <a:extLst>
                <a:ext uri="{FF2B5EF4-FFF2-40B4-BE49-F238E27FC236}">
                  <a16:creationId xmlns="" xmlns:a16="http://schemas.microsoft.com/office/drawing/2014/main" id="{812B0369-02E3-4088-912A-447F16E38331}"/>
                </a:ext>
              </a:extLst>
            </p:cNvPr>
            <p:cNvCxnSpPr>
              <a:cxnSpLocks/>
            </p:cNvCxnSpPr>
            <p:nvPr/>
          </p:nvCxnSpPr>
          <p:spPr>
            <a:xfrm>
              <a:off x="7522158" y="1836592"/>
              <a:ext cx="176840" cy="123825"/>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18">
              <a:extLst>
                <a:ext uri="{FF2B5EF4-FFF2-40B4-BE49-F238E27FC236}">
                  <a16:creationId xmlns="" xmlns:a16="http://schemas.microsoft.com/office/drawing/2014/main" id="{F316A329-A58F-4312-9849-0B95CC96F889}"/>
                </a:ext>
              </a:extLst>
            </p:cNvPr>
            <p:cNvCxnSpPr>
              <a:cxnSpLocks/>
            </p:cNvCxnSpPr>
            <p:nvPr/>
          </p:nvCxnSpPr>
          <p:spPr>
            <a:xfrm>
              <a:off x="7059403" y="1588942"/>
              <a:ext cx="1084116" cy="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sp>
          <p:nvSpPr>
            <p:cNvPr id="40" name="椭圆 20">
              <a:extLst>
                <a:ext uri="{FF2B5EF4-FFF2-40B4-BE49-F238E27FC236}">
                  <a16:creationId xmlns="" xmlns:a16="http://schemas.microsoft.com/office/drawing/2014/main" id="{9574C4E7-1D7F-4EF0-879D-E910188685D0}"/>
                </a:ext>
              </a:extLst>
            </p:cNvPr>
            <p:cNvSpPr/>
            <p:nvPr/>
          </p:nvSpPr>
          <p:spPr>
            <a:xfrm>
              <a:off x="3415628" y="2046142"/>
              <a:ext cx="88900" cy="88900"/>
            </a:xfrm>
            <a:prstGeom prst="ellipse">
              <a:avLst/>
            </a:prstGeom>
            <a:gradFill flip="none" rotWithShape="1">
              <a:gsLst>
                <a:gs pos="31000">
                  <a:srgbClr val="25A6FC"/>
                </a:gs>
                <a:gs pos="100000">
                  <a:srgbClr val="02F8FF"/>
                </a:gs>
              </a:gsLst>
              <a:lin ang="189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椭圆 21">
              <a:extLst>
                <a:ext uri="{FF2B5EF4-FFF2-40B4-BE49-F238E27FC236}">
                  <a16:creationId xmlns="" xmlns:a16="http://schemas.microsoft.com/office/drawing/2014/main" id="{092C40FA-A651-459F-8781-C85D451877FE}"/>
                </a:ext>
              </a:extLst>
            </p:cNvPr>
            <p:cNvSpPr/>
            <p:nvPr/>
          </p:nvSpPr>
          <p:spPr>
            <a:xfrm>
              <a:off x="8103258" y="1546794"/>
              <a:ext cx="88900" cy="88900"/>
            </a:xfrm>
            <a:prstGeom prst="ellipse">
              <a:avLst/>
            </a:prstGeom>
            <a:gradFill flip="none" rotWithShape="1">
              <a:gsLst>
                <a:gs pos="31000">
                  <a:srgbClr val="25A6FC"/>
                </a:gs>
                <a:gs pos="100000">
                  <a:srgbClr val="02F8FF"/>
                </a:gs>
              </a:gsLst>
              <a:lin ang="135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椭圆 22">
              <a:extLst>
                <a:ext uri="{FF2B5EF4-FFF2-40B4-BE49-F238E27FC236}">
                  <a16:creationId xmlns="" xmlns:a16="http://schemas.microsoft.com/office/drawing/2014/main" id="{22601A52-262E-4C9F-997E-8CE7F832B439}"/>
                </a:ext>
              </a:extLst>
            </p:cNvPr>
            <p:cNvSpPr/>
            <p:nvPr/>
          </p:nvSpPr>
          <p:spPr>
            <a:xfrm>
              <a:off x="8883422" y="2193781"/>
              <a:ext cx="88900" cy="88900"/>
            </a:xfrm>
            <a:prstGeom prst="ellipse">
              <a:avLst/>
            </a:prstGeom>
            <a:noFill/>
            <a:ln w="12700">
              <a:solidFill>
                <a:srgbClr val="02F8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任意多边形: 形状 2">
              <a:extLst>
                <a:ext uri="{FF2B5EF4-FFF2-40B4-BE49-F238E27FC236}">
                  <a16:creationId xmlns="" xmlns:a16="http://schemas.microsoft.com/office/drawing/2014/main" id="{6494CFFB-8B43-45A7-8BDB-A8F5A240DE87}"/>
                </a:ext>
              </a:extLst>
            </p:cNvPr>
            <p:cNvSpPr/>
            <p:nvPr/>
          </p:nvSpPr>
          <p:spPr>
            <a:xfrm>
              <a:off x="3486150" y="1835100"/>
              <a:ext cx="5405438" cy="366712"/>
            </a:xfrm>
            <a:custGeom>
              <a:avLst/>
              <a:gdLst>
                <a:gd name="connsiteX0" fmla="*/ 0 w 5405438"/>
                <a:gd name="connsiteY0" fmla="*/ 233362 h 366712"/>
                <a:gd name="connsiteX1" fmla="*/ 328613 w 5405438"/>
                <a:gd name="connsiteY1" fmla="*/ 0 h 366712"/>
                <a:gd name="connsiteX2" fmla="*/ 4043363 w 5405438"/>
                <a:gd name="connsiteY2" fmla="*/ 0 h 366712"/>
                <a:gd name="connsiteX3" fmla="*/ 4214813 w 5405438"/>
                <a:gd name="connsiteY3" fmla="*/ 123825 h 366712"/>
                <a:gd name="connsiteX4" fmla="*/ 5048250 w 5405438"/>
                <a:gd name="connsiteY4" fmla="*/ 123825 h 366712"/>
                <a:gd name="connsiteX5" fmla="*/ 5405438 w 5405438"/>
                <a:gd name="connsiteY5" fmla="*/ 366712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38" h="366712">
                  <a:moveTo>
                    <a:pt x="0" y="233362"/>
                  </a:moveTo>
                  <a:lnTo>
                    <a:pt x="328613" y="0"/>
                  </a:lnTo>
                  <a:lnTo>
                    <a:pt x="4043363" y="0"/>
                  </a:lnTo>
                  <a:lnTo>
                    <a:pt x="4214813" y="123825"/>
                  </a:lnTo>
                  <a:lnTo>
                    <a:pt x="5048250" y="123825"/>
                  </a:lnTo>
                  <a:lnTo>
                    <a:pt x="5405438" y="366712"/>
                  </a:lnTo>
                </a:path>
              </a:pathLst>
            </a:custGeom>
            <a:ln w="12700" cap="rnd">
              <a:solidFill>
                <a:srgbClr val="02F8FF"/>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任意多边形: 形状 3">
              <a:extLst>
                <a:ext uri="{FF2B5EF4-FFF2-40B4-BE49-F238E27FC236}">
                  <a16:creationId xmlns="" xmlns:a16="http://schemas.microsoft.com/office/drawing/2014/main" id="{04987C7D-4663-4FE1-8AC7-7BE115A3D4FC}"/>
                </a:ext>
              </a:extLst>
            </p:cNvPr>
            <p:cNvSpPr/>
            <p:nvPr/>
          </p:nvSpPr>
          <p:spPr>
            <a:xfrm>
              <a:off x="6719888" y="1582687"/>
              <a:ext cx="1381125" cy="247650"/>
            </a:xfrm>
            <a:custGeom>
              <a:avLst/>
              <a:gdLst>
                <a:gd name="connsiteX0" fmla="*/ 0 w 1381125"/>
                <a:gd name="connsiteY0" fmla="*/ 247650 h 247650"/>
                <a:gd name="connsiteX1" fmla="*/ 342900 w 1381125"/>
                <a:gd name="connsiteY1" fmla="*/ 0 h 247650"/>
                <a:gd name="connsiteX2" fmla="*/ 1381125 w 1381125"/>
                <a:gd name="connsiteY2" fmla="*/ 4763 h 247650"/>
              </a:gdLst>
              <a:ahLst/>
              <a:cxnLst>
                <a:cxn ang="0">
                  <a:pos x="connsiteX0" y="connsiteY0"/>
                </a:cxn>
                <a:cxn ang="0">
                  <a:pos x="connsiteX1" y="connsiteY1"/>
                </a:cxn>
                <a:cxn ang="0">
                  <a:pos x="connsiteX2" y="connsiteY2"/>
                </a:cxn>
              </a:cxnLst>
              <a:rect l="l" t="t" r="r" b="b"/>
              <a:pathLst>
                <a:path w="1381125" h="247650">
                  <a:moveTo>
                    <a:pt x="0" y="247650"/>
                  </a:moveTo>
                  <a:lnTo>
                    <a:pt x="342900" y="0"/>
                  </a:lnTo>
                  <a:lnTo>
                    <a:pt x="1381125" y="4763"/>
                  </a:lnTo>
                </a:path>
              </a:pathLst>
            </a:custGeom>
            <a:ln w="12700" cap="rnd">
              <a:solidFill>
                <a:srgbClr val="02F8FF"/>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45" name="任意多边形: 形状 1">
              <a:extLst>
                <a:ext uri="{FF2B5EF4-FFF2-40B4-BE49-F238E27FC236}">
                  <a16:creationId xmlns="" xmlns:a16="http://schemas.microsoft.com/office/drawing/2014/main" id="{60E88142-2C82-47E6-86D0-50A25157DB56}"/>
                </a:ext>
              </a:extLst>
            </p:cNvPr>
            <p:cNvSpPr/>
            <p:nvPr/>
          </p:nvSpPr>
          <p:spPr>
            <a:xfrm flipV="1">
              <a:off x="3923448" y="1832743"/>
              <a:ext cx="3417304" cy="115190"/>
            </a:xfrm>
            <a:custGeom>
              <a:avLst/>
              <a:gdLst>
                <a:gd name="connsiteX0" fmla="*/ 0 w 4221480"/>
                <a:gd name="connsiteY0" fmla="*/ 236220 h 236220"/>
                <a:gd name="connsiteX1" fmla="*/ 320040 w 4221480"/>
                <a:gd name="connsiteY1" fmla="*/ 0 h 236220"/>
                <a:gd name="connsiteX2" fmla="*/ 4053840 w 4221480"/>
                <a:gd name="connsiteY2" fmla="*/ 0 h 236220"/>
                <a:gd name="connsiteX3" fmla="*/ 4221480 w 4221480"/>
                <a:gd name="connsiteY3" fmla="*/ 137160 h 236220"/>
                <a:gd name="connsiteX4" fmla="*/ 152400 w 4221480"/>
                <a:gd name="connsiteY4" fmla="*/ 129540 h 236220"/>
                <a:gd name="connsiteX0" fmla="*/ 167640 w 4069080"/>
                <a:gd name="connsiteY0" fmla="*/ 0 h 137160"/>
                <a:gd name="connsiteX1" fmla="*/ 3901440 w 4069080"/>
                <a:gd name="connsiteY1" fmla="*/ 0 h 137160"/>
                <a:gd name="connsiteX2" fmla="*/ 4069080 w 4069080"/>
                <a:gd name="connsiteY2" fmla="*/ 137160 h 137160"/>
                <a:gd name="connsiteX3" fmla="*/ 0 w 4069080"/>
                <a:gd name="connsiteY3" fmla="*/ 129540 h 137160"/>
                <a:gd name="connsiteX0" fmla="*/ 167640 w 4069080"/>
                <a:gd name="connsiteY0" fmla="*/ 0 h 137160"/>
                <a:gd name="connsiteX1" fmla="*/ 3901440 w 4069080"/>
                <a:gd name="connsiteY1" fmla="*/ 0 h 137160"/>
                <a:gd name="connsiteX2" fmla="*/ 4069080 w 4069080"/>
                <a:gd name="connsiteY2" fmla="*/ 137160 h 137160"/>
                <a:gd name="connsiteX3" fmla="*/ 0 w 4069080"/>
                <a:gd name="connsiteY3" fmla="*/ 129540 h 137160"/>
                <a:gd name="connsiteX4" fmla="*/ 167640 w 4069080"/>
                <a:gd name="connsiteY4" fmla="*/ 0 h 137160"/>
                <a:gd name="connsiteX0" fmla="*/ 167640 w 4069080"/>
                <a:gd name="connsiteY0" fmla="*/ 0 h 137160"/>
                <a:gd name="connsiteX1" fmla="*/ 3901440 w 4069080"/>
                <a:gd name="connsiteY1" fmla="*/ 0 h 137160"/>
                <a:gd name="connsiteX2" fmla="*/ 4069080 w 4069080"/>
                <a:gd name="connsiteY2" fmla="*/ 137160 h 137160"/>
                <a:gd name="connsiteX3" fmla="*/ 0 w 4069080"/>
                <a:gd name="connsiteY3" fmla="*/ 135212 h 137160"/>
                <a:gd name="connsiteX4" fmla="*/ 167640 w 40690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080" h="137160">
                  <a:moveTo>
                    <a:pt x="167640" y="0"/>
                  </a:moveTo>
                  <a:lnTo>
                    <a:pt x="3901440" y="0"/>
                  </a:lnTo>
                  <a:lnTo>
                    <a:pt x="4069080" y="137160"/>
                  </a:lnTo>
                  <a:lnTo>
                    <a:pt x="0" y="135212"/>
                  </a:lnTo>
                  <a:lnTo>
                    <a:pt x="167640" y="0"/>
                  </a:lnTo>
                  <a:close/>
                </a:path>
              </a:pathLst>
            </a:custGeom>
            <a:gradFill flip="none" rotWithShape="1">
              <a:gsLst>
                <a:gs pos="0">
                  <a:srgbClr val="25A6FC"/>
                </a:gs>
                <a:gs pos="100000">
                  <a:srgbClr val="02F8FF"/>
                </a:gs>
              </a:gsLst>
              <a:lin ang="54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pic>
        <p:nvPicPr>
          <p:cNvPr id="46" name="图片 117">
            <a:extLst>
              <a:ext uri="{FF2B5EF4-FFF2-40B4-BE49-F238E27FC236}">
                <a16:creationId xmlns="" xmlns:a16="http://schemas.microsoft.com/office/drawing/2014/main" id="{9F447ECA-744A-470D-B261-6C1C0BCE1B6E}"/>
              </a:ext>
            </a:extLst>
          </p:cNvPr>
          <p:cNvPicPr>
            <a:picLocks noChangeAspect="1"/>
          </p:cNvPicPr>
          <p:nvPr/>
        </p:nvPicPr>
        <p:blipFill>
          <a:blip r:embed="rId2"/>
          <a:stretch>
            <a:fillRect/>
          </a:stretch>
        </p:blipFill>
        <p:spPr>
          <a:xfrm>
            <a:off x="9148715" y="1975260"/>
            <a:ext cx="586368" cy="586368"/>
          </a:xfrm>
          <a:prstGeom prst="rect">
            <a:avLst/>
          </a:prstGeom>
          <a:ln>
            <a:noFill/>
          </a:ln>
          <a:effectLst>
            <a:outerShdw blurRad="292100" dist="139700" dir="2700000" algn="tl" rotWithShape="0">
              <a:srgbClr val="333333">
                <a:alpha val="65000"/>
              </a:srgbClr>
            </a:outerShdw>
          </a:effectLst>
        </p:spPr>
      </p:pic>
      <p:pic>
        <p:nvPicPr>
          <p:cNvPr id="47" name="Image 46"/>
          <p:cNvPicPr>
            <a:picLocks noChangeAspect="1"/>
          </p:cNvPicPr>
          <p:nvPr/>
        </p:nvPicPr>
        <p:blipFill>
          <a:blip r:embed="rId3"/>
          <a:stretch>
            <a:fillRect/>
          </a:stretch>
        </p:blipFill>
        <p:spPr>
          <a:xfrm>
            <a:off x="6155974" y="3813147"/>
            <a:ext cx="591363" cy="585267"/>
          </a:xfrm>
          <a:prstGeom prst="rect">
            <a:avLst/>
          </a:prstGeom>
        </p:spPr>
      </p:pic>
      <p:pic>
        <p:nvPicPr>
          <p:cNvPr id="48" name="图片 117">
            <a:extLst>
              <a:ext uri="{FF2B5EF4-FFF2-40B4-BE49-F238E27FC236}">
                <a16:creationId xmlns="" xmlns:a16="http://schemas.microsoft.com/office/drawing/2014/main" id="{9F447ECA-744A-470D-B261-6C1C0BCE1B6E}"/>
              </a:ext>
            </a:extLst>
          </p:cNvPr>
          <p:cNvPicPr>
            <a:picLocks noChangeAspect="1"/>
          </p:cNvPicPr>
          <p:nvPr/>
        </p:nvPicPr>
        <p:blipFill>
          <a:blip r:embed="rId2"/>
          <a:stretch>
            <a:fillRect/>
          </a:stretch>
        </p:blipFill>
        <p:spPr>
          <a:xfrm>
            <a:off x="2444227" y="3563674"/>
            <a:ext cx="586368" cy="586368"/>
          </a:xfrm>
          <a:prstGeom prst="rect">
            <a:avLst/>
          </a:prstGeom>
          <a:ln>
            <a:noFill/>
          </a:ln>
          <a:effectLst>
            <a:outerShdw blurRad="292100" dist="139700" dir="2700000" algn="tl" rotWithShape="0">
              <a:srgbClr val="333333">
                <a:alpha val="65000"/>
              </a:srgbClr>
            </a:outerShdw>
          </a:effectLst>
        </p:spPr>
      </p:pic>
      <p:pic>
        <p:nvPicPr>
          <p:cNvPr id="49" name="图片 117">
            <a:extLst>
              <a:ext uri="{FF2B5EF4-FFF2-40B4-BE49-F238E27FC236}">
                <a16:creationId xmlns="" xmlns:a16="http://schemas.microsoft.com/office/drawing/2014/main" id="{9F447ECA-744A-470D-B261-6C1C0BCE1B6E}"/>
              </a:ext>
            </a:extLst>
          </p:cNvPr>
          <p:cNvPicPr>
            <a:picLocks noChangeAspect="1"/>
          </p:cNvPicPr>
          <p:nvPr/>
        </p:nvPicPr>
        <p:blipFill>
          <a:blip r:embed="rId2"/>
          <a:stretch>
            <a:fillRect/>
          </a:stretch>
        </p:blipFill>
        <p:spPr>
          <a:xfrm>
            <a:off x="8350461" y="1350244"/>
            <a:ext cx="586368" cy="586368"/>
          </a:xfrm>
          <a:prstGeom prst="rect">
            <a:avLst/>
          </a:prstGeom>
          <a:effectLst>
            <a:outerShdw blurRad="50800" dist="50800" dir="5400000" algn="ctr" rotWithShape="0">
              <a:schemeClr val="tx1"/>
            </a:outerShdw>
          </a:effectLst>
        </p:spPr>
      </p:pic>
      <p:sp>
        <p:nvSpPr>
          <p:cNvPr id="50" name="ZoneTexte 49"/>
          <p:cNvSpPr txBox="1"/>
          <p:nvPr/>
        </p:nvSpPr>
        <p:spPr>
          <a:xfrm>
            <a:off x="3129722" y="-31368"/>
            <a:ext cx="5414179" cy="1903983"/>
          </a:xfrm>
          <a:prstGeom prst="rect">
            <a:avLst/>
          </a:prstGeom>
          <a:noFill/>
        </p:spPr>
        <p:txBody>
          <a:bodyPr wrap="square" rtlCol="0">
            <a:spAutoFit/>
          </a:bodyPr>
          <a:lstStyle/>
          <a:p>
            <a:pPr marL="234950" indent="-6350" algn="ctr" rtl="1">
              <a:lnSpc>
                <a:spcPct val="109000"/>
              </a:lnSpc>
              <a:spcAft>
                <a:spcPts val="0"/>
              </a:spcAft>
            </a:pPr>
            <a:r>
              <a:rPr lang="ar-DZ"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الجمهوريـــــــــــــــــــــــــــة الجزائريــــــــــــــــــــــــــــــــــــــة الديمقراطيـــــــــــــــــــــــــــــــــــــــــــة الشعبيىـــــــــــــــــــــــــــــــــــــــــــــــــــــــــة</a:t>
            </a:r>
            <a:endParaRPr lang="fr-FR"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234950" indent="-6350" algn="ctr" rtl="1">
              <a:lnSpc>
                <a:spcPct val="109000"/>
              </a:lnSpc>
              <a:spcAft>
                <a:spcPts val="0"/>
              </a:spcAft>
            </a:pPr>
            <a:r>
              <a:rPr lang="ar-DZ"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وزارة التعليـــــــــــــــــــــم العالــــي والبحـــــــــــــث العلمـــــــي</a:t>
            </a:r>
            <a:endParaRPr lang="fr-FR"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234950" indent="-6350" algn="ctr" rtl="1">
              <a:lnSpc>
                <a:spcPct val="109000"/>
              </a:lnSpc>
              <a:spcAft>
                <a:spcPts val="0"/>
              </a:spcAft>
            </a:pPr>
            <a:r>
              <a:rPr lang="ar-DZ"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جامعـــــة محمــــــــــد خيضـــــــــــــر بسكــــــــــــــرة</a:t>
            </a:r>
            <a:endParaRPr lang="fr-FR"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234950" indent="-6350" algn="ctr" rtl="1">
              <a:lnSpc>
                <a:spcPct val="109000"/>
              </a:lnSpc>
              <a:spcAft>
                <a:spcPts val="0"/>
              </a:spcAft>
            </a:pPr>
            <a:r>
              <a:rPr lang="ar-DZ"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كلية العلوم الاقتصادية والتجارية وعلوم التسيير</a:t>
            </a:r>
            <a:endParaRPr lang="fr-FR"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234950" indent="-6350" algn="ctr" rtl="1">
              <a:lnSpc>
                <a:spcPct val="109000"/>
              </a:lnSpc>
              <a:spcAft>
                <a:spcPts val="0"/>
              </a:spcAft>
            </a:pPr>
            <a:r>
              <a:rPr lang="ar-DZ"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قسم علوم </a:t>
            </a:r>
            <a:r>
              <a:rPr lang="ar-DZ" b="1" i="1" dirty="0" smtClean="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التسيير</a:t>
            </a:r>
            <a:endParaRPr lang="fr-FR"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
        <p:nvSpPr>
          <p:cNvPr id="51" name="ZoneTexte 50"/>
          <p:cNvSpPr txBox="1"/>
          <p:nvPr/>
        </p:nvSpPr>
        <p:spPr>
          <a:xfrm>
            <a:off x="1816362" y="4894450"/>
            <a:ext cx="3276600" cy="954107"/>
          </a:xfrm>
          <a:prstGeom prst="rect">
            <a:avLst/>
          </a:prstGeom>
          <a:noFill/>
        </p:spPr>
        <p:txBody>
          <a:bodyPr wrap="square" rtlCol="0">
            <a:spAutoFit/>
          </a:bodyPr>
          <a:lstStyle/>
          <a:p>
            <a:pPr algn="ctr" rtl="1"/>
            <a:r>
              <a:rPr lang="ar-DZ" sz="2800" b="1" dirty="0" smtClean="0">
                <a:ln w="9525">
                  <a:solidFill>
                    <a:schemeClr val="bg2">
                      <a:lumMod val="90000"/>
                    </a:schemeClr>
                  </a:solidFill>
                  <a:prstDash val="solid"/>
                </a:ln>
                <a:solidFill>
                  <a:schemeClr val="accent2">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a:t>
            </a:r>
            <a:r>
              <a:rPr lang="ar-DZ" sz="2800" b="1" spc="300" dirty="0" smtClean="0">
                <a:ln w="9525">
                  <a:solidFill>
                    <a:schemeClr val="bg2">
                      <a:lumMod val="90000"/>
                    </a:schemeClr>
                  </a:solidFill>
                  <a:prstDash val="solid"/>
                </a:ln>
                <a:solidFill>
                  <a:schemeClr val="accent2">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حت إشراف :</a:t>
            </a:r>
          </a:p>
          <a:p>
            <a:pPr algn="ctr" rtl="1"/>
            <a:r>
              <a:rPr lang="ar-DZ" sz="2800" b="1" spc="300" dirty="0" smtClean="0">
                <a:ln w="9525">
                  <a:solidFill>
                    <a:schemeClr val="bg2">
                      <a:lumMod val="90000"/>
                    </a:schemeClr>
                  </a:solidFill>
                  <a:prstDash val="solid"/>
                </a:ln>
                <a:solidFill>
                  <a:schemeClr val="accent2">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اقطي جوهرة</a:t>
            </a:r>
          </a:p>
        </p:txBody>
      </p:sp>
      <p:sp>
        <p:nvSpPr>
          <p:cNvPr id="52" name="ZoneTexte 51"/>
          <p:cNvSpPr txBox="1"/>
          <p:nvPr/>
        </p:nvSpPr>
        <p:spPr>
          <a:xfrm>
            <a:off x="7741928" y="4795347"/>
            <a:ext cx="2813573" cy="1200329"/>
          </a:xfrm>
          <a:prstGeom prst="rect">
            <a:avLst/>
          </a:prstGeom>
          <a:noFill/>
        </p:spPr>
        <p:txBody>
          <a:bodyPr wrap="square" rtlCol="0">
            <a:spAutoFit/>
          </a:bodyPr>
          <a:lstStyle/>
          <a:p>
            <a:pPr algn="ctr" rtl="1"/>
            <a:r>
              <a:rPr lang="ar-DZ" sz="2400" b="1" i="1" spc="300" dirty="0" smtClean="0">
                <a:ln w="9525">
                  <a:solidFill>
                    <a:schemeClr val="bg2">
                      <a:lumMod val="90000"/>
                    </a:schemeClr>
                  </a:solidFill>
                  <a:prstDash val="solid"/>
                </a:ln>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إعداد :</a:t>
            </a:r>
          </a:p>
          <a:p>
            <a:pPr algn="ctr" rtl="1"/>
            <a:r>
              <a:rPr lang="ar-DZ" sz="2400" b="1" i="1" spc="300" dirty="0" smtClean="0">
                <a:ln w="9525">
                  <a:solidFill>
                    <a:schemeClr val="bg2">
                      <a:lumMod val="90000"/>
                    </a:schemeClr>
                  </a:solidFill>
                  <a:prstDash val="solid"/>
                </a:ln>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كرام لينة</a:t>
            </a:r>
          </a:p>
          <a:p>
            <a:pPr algn="ctr" rtl="1"/>
            <a:r>
              <a:rPr lang="ar-DZ" sz="2400" b="1" i="1" spc="300" dirty="0" smtClean="0">
                <a:ln w="9525">
                  <a:solidFill>
                    <a:schemeClr val="bg2">
                      <a:lumMod val="90000"/>
                    </a:schemeClr>
                  </a:solidFill>
                  <a:prstDash val="solid"/>
                </a:ln>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قواند أسامة</a:t>
            </a:r>
          </a:p>
        </p:txBody>
      </p:sp>
      <p:sp>
        <p:nvSpPr>
          <p:cNvPr id="53" name="ZoneTexte 52"/>
          <p:cNvSpPr txBox="1"/>
          <p:nvPr/>
        </p:nvSpPr>
        <p:spPr>
          <a:xfrm>
            <a:off x="5496618" y="6338775"/>
            <a:ext cx="1462030" cy="369332"/>
          </a:xfrm>
          <a:prstGeom prst="rect">
            <a:avLst/>
          </a:prstGeom>
          <a:noFill/>
        </p:spPr>
        <p:txBody>
          <a:bodyPr wrap="square" rtlCol="0">
            <a:spAutoFit/>
          </a:bodyPr>
          <a:lstStyle/>
          <a:p>
            <a:pPr algn="r" rtl="1"/>
            <a:r>
              <a:rPr lang="ar-DZ" b="1" dirty="0" smtClean="0">
                <a:ln w="22225">
                  <a:solidFill>
                    <a:schemeClr val="accent2"/>
                  </a:solidFill>
                  <a:prstDash val="solid"/>
                </a:ln>
                <a:solidFill>
                  <a:schemeClr val="accent2">
                    <a:lumMod val="40000"/>
                    <a:lumOff val="60000"/>
                  </a:schemeClr>
                </a:solidFill>
              </a:rPr>
              <a:t> </a:t>
            </a:r>
            <a:r>
              <a:rPr lang="ar-DZ" b="1" dirty="0" smtClean="0">
                <a:ln w="22225">
                  <a:solidFill>
                    <a:schemeClr val="accent2"/>
                  </a:solidFill>
                  <a:prstDash val="solid"/>
                </a:ln>
              </a:rPr>
              <a:t>2022-</a:t>
            </a:r>
            <a:r>
              <a:rPr lang="ar-DZ" dirty="0" smtClean="0"/>
              <a:t>-</a:t>
            </a:r>
            <a:r>
              <a:rPr lang="ar-DZ" b="1" dirty="0" smtClean="0">
                <a:ln w="22225">
                  <a:solidFill>
                    <a:schemeClr val="accent2"/>
                  </a:solidFill>
                  <a:prstDash val="solid"/>
                </a:ln>
              </a:rPr>
              <a:t>2023</a:t>
            </a:r>
            <a:endParaRPr lang="fr-FR" b="1" dirty="0">
              <a:ln w="22225">
                <a:solidFill>
                  <a:schemeClr val="accent2"/>
                </a:solidFill>
                <a:prstDash val="solid"/>
              </a:ln>
            </a:endParaRPr>
          </a:p>
        </p:txBody>
      </p:sp>
      <p:sp>
        <p:nvSpPr>
          <p:cNvPr id="54" name="Rectangle 53"/>
          <p:cNvSpPr/>
          <p:nvPr/>
        </p:nvSpPr>
        <p:spPr>
          <a:xfrm>
            <a:off x="767936" y="1171862"/>
            <a:ext cx="1890964" cy="763286"/>
          </a:xfrm>
          <a:prstGeom prst="rect">
            <a:avLst/>
          </a:prstGeom>
        </p:spPr>
        <p:txBody>
          <a:bodyPr wrap="square">
            <a:spAutoFit/>
          </a:bodyPr>
          <a:lstStyle/>
          <a:p>
            <a:pPr marL="234950" indent="-6350" algn="ctr" rtl="1">
              <a:lnSpc>
                <a:spcPct val="109000"/>
              </a:lnSpc>
              <a:spcAft>
                <a:spcPts val="0"/>
              </a:spcAft>
            </a:pPr>
            <a:r>
              <a:rPr lang="ar-DZ" sz="2000" b="1" i="1" dirty="0" smtClean="0">
                <a:solidFill>
                  <a:schemeClr val="tx1">
                    <a:lumMod val="95000"/>
                    <a:lumOff val="5000"/>
                  </a:schemeClr>
                </a:solidFill>
                <a:latin typeface="Traditional Arabic" panose="02020603050405020304" pitchFamily="18" charset="-78"/>
                <a:ea typeface="Traditional Arabic" panose="02020603050405020304" pitchFamily="18" charset="-78"/>
                <a:cs typeface="Andalus" panose="02020603050405020304" pitchFamily="18" charset="-78"/>
              </a:rPr>
              <a:t>السنة </a:t>
            </a:r>
            <a:r>
              <a:rPr lang="ar-DZ" sz="2000" b="1" i="1" dirty="0">
                <a:solidFill>
                  <a:schemeClr val="tx1">
                    <a:lumMod val="95000"/>
                    <a:lumOff val="5000"/>
                  </a:schemeClr>
                </a:solidFill>
                <a:latin typeface="Traditional Arabic" panose="02020603050405020304" pitchFamily="18" charset="-78"/>
                <a:ea typeface="Traditional Arabic" panose="02020603050405020304" pitchFamily="18" charset="-78"/>
                <a:cs typeface="Andalus" panose="02020603050405020304" pitchFamily="18" charset="-78"/>
              </a:rPr>
              <a:t>الثانية ماستر الفــــــــــــــــــــــــــــــوج </a:t>
            </a:r>
            <a:r>
              <a:rPr lang="ar-DZ" sz="2000" b="1" i="1" dirty="0" smtClean="0">
                <a:solidFill>
                  <a:schemeClr val="tx1">
                    <a:lumMod val="95000"/>
                    <a:lumOff val="5000"/>
                  </a:schemeClr>
                </a:solidFill>
                <a:latin typeface="Traditional Arabic" panose="02020603050405020304" pitchFamily="18" charset="-78"/>
                <a:ea typeface="Traditional Arabic" panose="02020603050405020304" pitchFamily="18" charset="-78"/>
                <a:cs typeface="Andalus" panose="02020603050405020304" pitchFamily="18" charset="-78"/>
              </a:rPr>
              <a:t>:04</a:t>
            </a:r>
            <a:endParaRPr lang="fr-FR" sz="2000" b="1" i="1" dirty="0">
              <a:solidFill>
                <a:schemeClr val="tx1">
                  <a:lumMod val="95000"/>
                  <a:lumOff val="5000"/>
                </a:schemeClr>
              </a:solidFill>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
        <p:nvSpPr>
          <p:cNvPr id="55" name="Rectangle 54"/>
          <p:cNvSpPr/>
          <p:nvPr/>
        </p:nvSpPr>
        <p:spPr>
          <a:xfrm>
            <a:off x="8995942" y="1069142"/>
            <a:ext cx="1953341" cy="1031693"/>
          </a:xfrm>
          <a:prstGeom prst="rect">
            <a:avLst/>
          </a:prstGeom>
        </p:spPr>
        <p:txBody>
          <a:bodyPr wrap="square">
            <a:spAutoFit/>
          </a:bodyPr>
          <a:lstStyle/>
          <a:p>
            <a:pPr marL="234950" indent="-6350" algn="ctr" rtl="1">
              <a:lnSpc>
                <a:spcPct val="109000"/>
              </a:lnSpc>
              <a:spcAft>
                <a:spcPts val="0"/>
              </a:spcAft>
            </a:pPr>
            <a:r>
              <a:rPr lang="ar-DZ" sz="2800"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تخصص </a:t>
            </a:r>
            <a:r>
              <a:rPr lang="ar-DZ" sz="2800" b="1" i="1" dirty="0" smtClean="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Andalus" panose="02020603050405020304" pitchFamily="18" charset="-78"/>
              </a:rPr>
              <a:t>إدارة موارد بشرية</a:t>
            </a:r>
            <a:endParaRPr lang="fr-FR" sz="2800" b="1" i="1" dirty="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pic>
        <p:nvPicPr>
          <p:cNvPr id="56" name="图片 125">
            <a:extLst>
              <a:ext uri="{FF2B5EF4-FFF2-40B4-BE49-F238E27FC236}">
                <a16:creationId xmlns="" xmlns:a16="http://schemas.microsoft.com/office/drawing/2014/main" id="{10DE6BEC-C3B4-49A7-99BC-9480D7000EFE}"/>
              </a:ext>
            </a:extLst>
          </p:cNvPr>
          <p:cNvPicPr>
            <a:picLocks noChangeAspect="1"/>
          </p:cNvPicPr>
          <p:nvPr/>
        </p:nvPicPr>
        <p:blipFill>
          <a:blip r:embed="rId4"/>
          <a:srcRect l="30234" b="63788"/>
          <a:stretch>
            <a:fillRect/>
          </a:stretch>
        </p:blipFill>
        <p:spPr>
          <a:xfrm>
            <a:off x="-24478" y="4929992"/>
            <a:ext cx="5617848" cy="1875992"/>
          </a:xfrm>
          <a:custGeom>
            <a:avLst/>
            <a:gdLst>
              <a:gd name="connsiteX0" fmla="*/ 0 w 4033542"/>
              <a:gd name="connsiteY0" fmla="*/ 0 h 1875992"/>
              <a:gd name="connsiteX1" fmla="*/ 4033542 w 4033542"/>
              <a:gd name="connsiteY1" fmla="*/ 0 h 1875992"/>
              <a:gd name="connsiteX2" fmla="*/ 4033542 w 4033542"/>
              <a:gd name="connsiteY2" fmla="*/ 1875992 h 1875992"/>
              <a:gd name="connsiteX3" fmla="*/ 0 w 4033542"/>
              <a:gd name="connsiteY3" fmla="*/ 1875992 h 1875992"/>
            </a:gdLst>
            <a:ahLst/>
            <a:cxnLst>
              <a:cxn ang="0">
                <a:pos x="connsiteX0" y="connsiteY0"/>
              </a:cxn>
              <a:cxn ang="0">
                <a:pos x="connsiteX1" y="connsiteY1"/>
              </a:cxn>
              <a:cxn ang="0">
                <a:pos x="connsiteX2" y="connsiteY2"/>
              </a:cxn>
              <a:cxn ang="0">
                <a:pos x="connsiteX3" y="connsiteY3"/>
              </a:cxn>
            </a:cxnLst>
            <a:rect l="l" t="t" r="r" b="b"/>
            <a:pathLst>
              <a:path w="4033542" h="1875992">
                <a:moveTo>
                  <a:pt x="0" y="0"/>
                </a:moveTo>
                <a:lnTo>
                  <a:pt x="4033542" y="0"/>
                </a:lnTo>
                <a:lnTo>
                  <a:pt x="4033542" y="1875992"/>
                </a:lnTo>
                <a:lnTo>
                  <a:pt x="0" y="1875992"/>
                </a:lnTo>
                <a:close/>
              </a:path>
            </a:pathLst>
          </a:custGeom>
          <a:effectLst>
            <a:outerShdw blurRad="50800" dist="50800" dir="5400000" algn="ctr" rotWithShape="0">
              <a:schemeClr val="accent1">
                <a:lumMod val="75000"/>
              </a:schemeClr>
            </a:outerShdw>
          </a:effectLst>
        </p:spPr>
      </p:pic>
    </p:spTree>
    <p:extLst>
      <p:ext uri="{BB962C8B-B14F-4D97-AF65-F5344CB8AC3E}">
        <p14:creationId xmlns:p14="http://schemas.microsoft.com/office/powerpoint/2010/main" val="3294321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2" fill="hold"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par>
                                <p:cTn id="11" presetID="22" presetClass="entr" presetSubtype="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par>
                                <p:cTn id="14" presetID="22" presetClass="entr" presetSubtype="1"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10" presetClass="entr" presetSubtype="0" fill="hold"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10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000"/>
                            </p:stCondLst>
                            <p:childTnLst>
                              <p:par>
                                <p:cTn id="42" presetID="16" presetClass="entr" presetSubtype="37"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outVertical)">
                                      <p:cBhvr>
                                        <p:cTn id="44" dur="500"/>
                                        <p:tgtEl>
                                          <p:spTgt spid="32"/>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par>
                                <p:cTn id="49" presetID="10" presetClass="entr" presetSubtype="0" fill="hold" nodeType="withEffect">
                                  <p:stCondLst>
                                    <p:cond delay="100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100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nodeType="withEffect">
                                  <p:stCondLst>
                                    <p:cond delay="100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barn(inVertical)">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barn(inVertical)">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53">
                                            <p:txEl>
                                              <p:pRg st="0" end="0"/>
                                            </p:txEl>
                                          </p:spTgt>
                                        </p:tgtEl>
                                        <p:attrNameLst>
                                          <p:attrName>style.visibility</p:attrName>
                                        </p:attrNameLst>
                                      </p:cBhvr>
                                      <p:to>
                                        <p:strVal val="visible"/>
                                      </p:to>
                                    </p:set>
                                    <p:animEffect transition="in" filter="wipe(down)">
                                      <p:cBhvr>
                                        <p:cTn id="87" dur="500"/>
                                        <p:tgtEl>
                                          <p:spTgt spid="5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mph" presetSubtype="0" fill="hold" grpId="0" nodeType="clickEffect">
                                  <p:stCondLst>
                                    <p:cond delay="0"/>
                                  </p:stCondLst>
                                  <p:childTnLst>
                                    <p:animScale>
                                      <p:cBhvr>
                                        <p:cTn id="91" dur="2000" fill="hold"/>
                                        <p:tgtEl>
                                          <p:spTgt spid="11"/>
                                        </p:tgtEl>
                                      </p:cBhvr>
                                      <p:by x="150000" y="150000"/>
                                    </p:animScale>
                                  </p:childTnLst>
                                </p:cTn>
                              </p:par>
                            </p:childTnLst>
                          </p:cTn>
                        </p:par>
                      </p:childTnLst>
                    </p:cTn>
                  </p:par>
                  <p:par>
                    <p:cTn id="92" fill="hold">
                      <p:stCondLst>
                        <p:cond delay="indefinite"/>
                      </p:stCondLst>
                      <p:childTnLst>
                        <p:par>
                          <p:cTn id="93" fill="hold">
                            <p:stCondLst>
                              <p:cond delay="0"/>
                            </p:stCondLst>
                            <p:childTnLst>
                              <p:par>
                                <p:cTn id="94" presetID="22" presetClass="exit" presetSubtype="4" fill="hold" nodeType="clickEffect">
                                  <p:stCondLst>
                                    <p:cond delay="0"/>
                                  </p:stCondLst>
                                  <p:childTnLst>
                                    <p:animEffect transition="out" filter="wipe(down)">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52">
                                            <p:txEl>
                                              <p:pRg st="0" end="0"/>
                                            </p:txEl>
                                          </p:spTgt>
                                        </p:tgtEl>
                                        <p:attrNameLst>
                                          <p:attrName>style.visibility</p:attrName>
                                        </p:attrNameLst>
                                      </p:cBhvr>
                                      <p:to>
                                        <p:strVal val="visible"/>
                                      </p:to>
                                    </p:set>
                                    <p:animEffect transition="in" filter="barn(inVertical)">
                                      <p:cBhvr>
                                        <p:cTn id="101" dur="500"/>
                                        <p:tgtEl>
                                          <p:spTgt spid="52">
                                            <p:txEl>
                                              <p:pRg st="0" end="0"/>
                                            </p:txEl>
                                          </p:spTgt>
                                        </p:tgtEl>
                                      </p:cBhvr>
                                    </p:animEffect>
                                  </p:childTnLst>
                                </p:cTn>
                              </p:par>
                              <p:par>
                                <p:cTn id="102" presetID="16" presetClass="entr" presetSubtype="21" fill="hold" nodeType="withEffect">
                                  <p:stCondLst>
                                    <p:cond delay="0"/>
                                  </p:stCondLst>
                                  <p:childTnLst>
                                    <p:set>
                                      <p:cBhvr>
                                        <p:cTn id="103" dur="1" fill="hold">
                                          <p:stCondLst>
                                            <p:cond delay="0"/>
                                          </p:stCondLst>
                                        </p:cTn>
                                        <p:tgtEl>
                                          <p:spTgt spid="52">
                                            <p:txEl>
                                              <p:pRg st="1" end="1"/>
                                            </p:txEl>
                                          </p:spTgt>
                                        </p:tgtEl>
                                        <p:attrNameLst>
                                          <p:attrName>style.visibility</p:attrName>
                                        </p:attrNameLst>
                                      </p:cBhvr>
                                      <p:to>
                                        <p:strVal val="visible"/>
                                      </p:to>
                                    </p:set>
                                    <p:animEffect transition="in" filter="barn(inVertical)">
                                      <p:cBhvr>
                                        <p:cTn id="104" dur="500"/>
                                        <p:tgtEl>
                                          <p:spTgt spid="52">
                                            <p:txEl>
                                              <p:pRg st="1" end="1"/>
                                            </p:txEl>
                                          </p:spTgt>
                                        </p:tgtEl>
                                      </p:cBhvr>
                                    </p:animEffect>
                                  </p:childTnLst>
                                </p:cTn>
                              </p:par>
                              <p:par>
                                <p:cTn id="105" presetID="16" presetClass="entr" presetSubtype="21" fill="hold" nodeType="withEffect">
                                  <p:stCondLst>
                                    <p:cond delay="0"/>
                                  </p:stCondLst>
                                  <p:childTnLst>
                                    <p:set>
                                      <p:cBhvr>
                                        <p:cTn id="106" dur="1" fill="hold">
                                          <p:stCondLst>
                                            <p:cond delay="0"/>
                                          </p:stCondLst>
                                        </p:cTn>
                                        <p:tgtEl>
                                          <p:spTgt spid="52">
                                            <p:txEl>
                                              <p:pRg st="2" end="2"/>
                                            </p:txEl>
                                          </p:spTgt>
                                        </p:tgtEl>
                                        <p:attrNameLst>
                                          <p:attrName>style.visibility</p:attrName>
                                        </p:attrNameLst>
                                      </p:cBhvr>
                                      <p:to>
                                        <p:strVal val="visible"/>
                                      </p:to>
                                    </p:set>
                                    <p:animEffect transition="in" filter="barn(inVertical)">
                                      <p:cBhvr>
                                        <p:cTn id="107" dur="500"/>
                                        <p:tgtEl>
                                          <p:spTgt spid="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0" grpId="0"/>
      <p:bldP spid="51" grpId="0"/>
      <p:bldP spid="52" grpId="0"/>
      <p:bldP spid="53" grpId="0" build="allAtOnce"/>
      <p:bldP spid="54" grpId="0"/>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484914" y="0"/>
            <a:ext cx="8109857" cy="6858000"/>
          </a:xfrm>
          <a:prstGeom prst="ellipse">
            <a:avLst/>
          </a:prstGeom>
          <a:ln>
            <a:noFill/>
          </a:ln>
          <a:effectLst>
            <a:outerShdw blurRad="50800" dist="165100" dir="5580000" sx="101000" sy="101000" algn="ctr" rotWithShape="0">
              <a:srgbClr val="000000">
                <a:alpha val="67000"/>
              </a:srgbClr>
            </a:outerShdw>
            <a:reflection blurRad="6350" stA="50000" endA="300" endPos="90000" dir="5400000" sy="-100000" algn="bl" rotWithShape="0"/>
            <a:softEdge rad="112500"/>
          </a:effectLst>
        </p:spPr>
      </p:pic>
      <p:graphicFrame>
        <p:nvGraphicFramePr>
          <p:cNvPr id="6" name="Diagramme 5"/>
          <p:cNvGraphicFramePr/>
          <p:nvPr>
            <p:extLst>
              <p:ext uri="{D42A27DB-BD31-4B8C-83A1-F6EECF244321}">
                <p14:modId xmlns:p14="http://schemas.microsoft.com/office/powerpoint/2010/main" val="956750957"/>
              </p:ext>
            </p:extLst>
          </p:nvPr>
        </p:nvGraphicFramePr>
        <p:xfrm>
          <a:off x="0" y="-283028"/>
          <a:ext cx="5987143" cy="6341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oneTexte 1"/>
          <p:cNvSpPr txBox="1"/>
          <p:nvPr/>
        </p:nvSpPr>
        <p:spPr>
          <a:xfrm>
            <a:off x="359230" y="6226629"/>
            <a:ext cx="6074228" cy="523220"/>
          </a:xfrm>
          <a:prstGeom prst="rect">
            <a:avLst/>
          </a:prstGeom>
          <a:solidFill>
            <a:schemeClr val="bg2">
              <a:lumMod val="90000"/>
            </a:schemeClr>
          </a:solidFill>
        </p:spPr>
        <p:txBody>
          <a:bodyPr wrap="square" rtlCol="0">
            <a:spAutoFit/>
          </a:bodyPr>
          <a:lstStyle/>
          <a:p>
            <a:pPr algn="ctr"/>
            <a:r>
              <a:rPr lang="en-CA" sz="2800" b="1" i="1" dirty="0" smtClean="0">
                <a:solidFill>
                  <a:schemeClr val="accent5">
                    <a:lumMod val="60000"/>
                    <a:lumOff val="40000"/>
                  </a:schemeClr>
                </a:solidFill>
                <a:effectLst>
                  <a:outerShdw blurRad="38100" dist="38100" dir="2700000" algn="tl">
                    <a:srgbClr val="000000">
                      <a:alpha val="43137"/>
                    </a:srgbClr>
                  </a:outerShdw>
                </a:effectLst>
              </a:rPr>
              <a:t>HR</a:t>
            </a:r>
            <a:r>
              <a:rPr lang="fr-FR" sz="2800" b="1" i="1" dirty="0" smtClean="0">
                <a:solidFill>
                  <a:schemeClr val="accent5">
                    <a:lumMod val="60000"/>
                    <a:lumOff val="40000"/>
                  </a:schemeClr>
                </a:solidFill>
                <a:effectLst>
                  <a:outerShdw blurRad="38100" dist="38100" dir="2700000" algn="tl">
                    <a:srgbClr val="000000">
                      <a:alpha val="43137"/>
                    </a:srgbClr>
                  </a:outerShdw>
                </a:effectLst>
              </a:rPr>
              <a:t>M</a:t>
            </a:r>
            <a:r>
              <a:rPr lang="ar-DZ" sz="2800" b="1" i="1" dirty="0">
                <a:solidFill>
                  <a:schemeClr val="accent5">
                    <a:lumMod val="60000"/>
                    <a:lumOff val="40000"/>
                  </a:schemeClr>
                </a:solidFill>
                <a:effectLst>
                  <a:outerShdw blurRad="38100" dist="38100" dir="2700000" algn="tl">
                    <a:srgbClr val="000000">
                      <a:alpha val="43137"/>
                    </a:srgbClr>
                  </a:outerShdw>
                </a:effectLst>
              </a:rPr>
              <a:t> </a:t>
            </a:r>
            <a:r>
              <a:rPr lang="ar-DZ" sz="2800" b="1" i="1" dirty="0" smtClean="0">
                <a:solidFill>
                  <a:schemeClr val="accent5">
                    <a:lumMod val="60000"/>
                    <a:lumOff val="40000"/>
                  </a:schemeClr>
                </a:solidFill>
                <a:effectLst>
                  <a:outerShdw blurRad="38100" dist="38100" dir="2700000" algn="tl">
                    <a:srgbClr val="000000">
                      <a:alpha val="43137"/>
                    </a:srgbClr>
                  </a:outerShdw>
                </a:effectLst>
              </a:rPr>
              <a:t>و</a:t>
            </a:r>
            <a:r>
              <a:rPr lang="fr-FR" sz="2800" b="1" i="1" dirty="0" smtClean="0">
                <a:solidFill>
                  <a:schemeClr val="accent5">
                    <a:lumMod val="60000"/>
                    <a:lumOff val="40000"/>
                  </a:schemeClr>
                </a:solidFill>
                <a:effectLst>
                  <a:outerShdw blurRad="38100" dist="38100" dir="2700000" algn="tl">
                    <a:srgbClr val="000000">
                      <a:alpha val="43137"/>
                    </a:srgbClr>
                  </a:outerShdw>
                </a:effectLst>
              </a:rPr>
              <a:t>IHRM</a:t>
            </a:r>
            <a:r>
              <a:rPr lang="ar-DZ" sz="2800" b="1" i="1" dirty="0" smtClean="0">
                <a:solidFill>
                  <a:schemeClr val="accent5">
                    <a:lumMod val="60000"/>
                    <a:lumOff val="40000"/>
                  </a:schemeClr>
                </a:solidFill>
                <a:effectLst>
                  <a:outerShdw blurRad="38100" dist="38100" dir="2700000" algn="tl">
                    <a:srgbClr val="000000">
                      <a:alpha val="43137"/>
                    </a:srgbClr>
                  </a:outerShdw>
                </a:effectLst>
              </a:rPr>
              <a:t>المطلب الثالث: الفرق بين </a:t>
            </a:r>
            <a:endParaRPr lang="fr-FR" sz="2800" b="1" i="1"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43104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6839" y="197577"/>
            <a:ext cx="3932237" cy="1097708"/>
          </a:xfrm>
        </p:spPr>
        <p:txBody>
          <a:bodyPr/>
          <a:lstStyle/>
          <a:p>
            <a:pPr algn="ctr"/>
            <a:r>
              <a:rPr lang="ar-DZ" b="1" dirty="0" smtClean="0">
                <a:solidFill>
                  <a:srgbClr val="00B050"/>
                </a:solidFill>
                <a:effectLst>
                  <a:outerShdw blurRad="38100" dist="38100" dir="2700000" algn="tl">
                    <a:srgbClr val="000000">
                      <a:alpha val="43137"/>
                    </a:srgbClr>
                  </a:outerShdw>
                </a:effectLst>
              </a:rPr>
              <a:t>اهداف الإدارة الدولية للموارد البشرية</a:t>
            </a:r>
            <a:endParaRPr lang="fr-FR" b="1" dirty="0">
              <a:solidFill>
                <a:srgbClr val="00B050"/>
              </a:solidFill>
              <a:effectLst>
                <a:outerShdw blurRad="38100" dist="38100" dir="2700000" algn="tl">
                  <a:srgbClr val="000000">
                    <a:alpha val="43137"/>
                  </a:srgbClr>
                </a:outerShdw>
              </a:effectLst>
            </a:endParaRPr>
          </a:p>
        </p:txBody>
      </p:sp>
      <p:pic>
        <p:nvPicPr>
          <p:cNvPr id="5" name="Espace réservé pour une image  4"/>
          <p:cNvPicPr>
            <a:picLocks noGrp="1" noChangeAspect="1"/>
          </p:cNvPicPr>
          <p:nvPr>
            <p:ph type="pic" idx="1"/>
          </p:nvPr>
        </p:nvPicPr>
        <p:blipFill>
          <a:blip r:embed="rId2"/>
          <a:srcRect l="19846" r="19846"/>
          <a:stretch>
            <a:fillRect/>
          </a:stretch>
        </p:blipFill>
        <p:spPr>
          <a:xfrm>
            <a:off x="7679076" y="-138793"/>
            <a:ext cx="4421188" cy="3491010"/>
          </a:xfrm>
          <a:prstGeom prst="ellipse">
            <a:avLst/>
          </a:prstGeom>
          <a:ln>
            <a:noFill/>
          </a:ln>
          <a:effectLst>
            <a:softEdge rad="112500"/>
          </a:effectLst>
        </p:spPr>
      </p:pic>
      <p:sp>
        <p:nvSpPr>
          <p:cNvPr id="4" name="Espace réservé du texte 3"/>
          <p:cNvSpPr>
            <a:spLocks noGrp="1"/>
          </p:cNvSpPr>
          <p:nvPr>
            <p:ph type="body" sz="half" idx="2"/>
          </p:nvPr>
        </p:nvSpPr>
        <p:spPr>
          <a:xfrm>
            <a:off x="3609125" y="1393371"/>
            <a:ext cx="4228589" cy="4734718"/>
          </a:xfrm>
        </p:spPr>
        <p:txBody>
          <a:bodyPr>
            <a:normAutofit/>
          </a:bodyPr>
          <a:lstStyle/>
          <a:p>
            <a:pPr marL="285750" lvl="0" indent="-285750" algn="r" rtl="1">
              <a:buFont typeface="Wingdings" panose="05000000000000000000" pitchFamily="2" charset="2"/>
              <a:buChar char="ü"/>
            </a:pPr>
            <a:r>
              <a:rPr lang="ar-DZ" sz="1800" b="1" dirty="0">
                <a:solidFill>
                  <a:schemeClr val="accent6">
                    <a:lumMod val="75000"/>
                  </a:schemeClr>
                </a:solidFill>
              </a:rPr>
              <a:t>جذب وتوفير موارد بشرية ذات خبرة وكفاءة عالية لان الموظف الدولي له مهام استراتيجية في الإدارة العليا والوسطى</a:t>
            </a:r>
            <a:r>
              <a:rPr lang="ar-DZ" sz="1800" b="1" dirty="0" smtClean="0">
                <a:solidFill>
                  <a:schemeClr val="accent6">
                    <a:lumMod val="75000"/>
                  </a:schemeClr>
                </a:solidFill>
              </a:rPr>
              <a:t>.</a:t>
            </a:r>
            <a:endParaRPr lang="fr-FR" sz="1800" b="1" dirty="0">
              <a:solidFill>
                <a:schemeClr val="accent6">
                  <a:lumMod val="75000"/>
                </a:schemeClr>
              </a:solidFill>
            </a:endParaRPr>
          </a:p>
          <a:p>
            <a:pPr marL="285750" lvl="0" indent="-285750" algn="r" rtl="1">
              <a:buFont typeface="Wingdings" panose="05000000000000000000" pitchFamily="2" charset="2"/>
              <a:buChar char="ü"/>
            </a:pPr>
            <a:r>
              <a:rPr lang="ar-DZ" sz="1800" b="1" dirty="0">
                <a:solidFill>
                  <a:schemeClr val="accent6">
                    <a:lumMod val="75000"/>
                  </a:schemeClr>
                </a:solidFill>
              </a:rPr>
              <a:t>اكتشاف أنماط التفكير والسلوكيات المختلفة وتفسيرها من اجل تسيير الموارد البشرية بشكل صحيح</a:t>
            </a:r>
            <a:r>
              <a:rPr lang="ar-DZ" sz="1800" b="1" dirty="0" smtClean="0">
                <a:solidFill>
                  <a:schemeClr val="accent6">
                    <a:lumMod val="75000"/>
                  </a:schemeClr>
                </a:solidFill>
              </a:rPr>
              <a:t>.</a:t>
            </a:r>
            <a:endParaRPr lang="fr-FR" sz="1800" b="1" dirty="0">
              <a:solidFill>
                <a:schemeClr val="accent6">
                  <a:lumMod val="75000"/>
                </a:schemeClr>
              </a:solidFill>
            </a:endParaRPr>
          </a:p>
          <a:p>
            <a:pPr marL="285750" lvl="0" indent="-285750" algn="r" rtl="1">
              <a:buFont typeface="Wingdings" panose="05000000000000000000" pitchFamily="2" charset="2"/>
              <a:buChar char="ü"/>
            </a:pPr>
            <a:r>
              <a:rPr lang="ar-DZ" sz="1800" b="1" dirty="0">
                <a:solidFill>
                  <a:schemeClr val="accent6">
                    <a:lumMod val="75000"/>
                  </a:schemeClr>
                </a:solidFill>
              </a:rPr>
              <a:t>جعل جميع الموظفين قادرين على فهم بعظهم البعض من خلال خلق ثقافة تعلم وانفتاح</a:t>
            </a:r>
            <a:r>
              <a:rPr lang="ar-DZ" sz="1800" b="1" dirty="0" smtClean="0">
                <a:solidFill>
                  <a:schemeClr val="accent6">
                    <a:lumMod val="75000"/>
                  </a:schemeClr>
                </a:solidFill>
              </a:rPr>
              <a:t>.</a:t>
            </a:r>
            <a:endParaRPr lang="fr-FR" sz="1800" b="1" dirty="0">
              <a:solidFill>
                <a:schemeClr val="accent6">
                  <a:lumMod val="75000"/>
                </a:schemeClr>
              </a:solidFill>
            </a:endParaRPr>
          </a:p>
          <a:p>
            <a:pPr marL="285750" lvl="0" indent="-285750" algn="r" rtl="1">
              <a:buFont typeface="Wingdings" panose="05000000000000000000" pitchFamily="2" charset="2"/>
              <a:buChar char="ü"/>
            </a:pPr>
            <a:r>
              <a:rPr lang="ar-DZ" sz="1800" b="1" dirty="0">
                <a:solidFill>
                  <a:schemeClr val="accent6">
                    <a:lumMod val="75000"/>
                  </a:schemeClr>
                </a:solidFill>
              </a:rPr>
              <a:t>التعرف على مختلف العوامل التي تؤدي الى تميز المنظمة وتؤثر على نجاحها</a:t>
            </a:r>
            <a:r>
              <a:rPr lang="ar-DZ" sz="1800" b="1" dirty="0" smtClean="0">
                <a:solidFill>
                  <a:schemeClr val="accent6">
                    <a:lumMod val="75000"/>
                  </a:schemeClr>
                </a:solidFill>
              </a:rPr>
              <a:t>.</a:t>
            </a:r>
            <a:endParaRPr lang="fr-FR" sz="1800" b="1" dirty="0">
              <a:solidFill>
                <a:schemeClr val="accent6">
                  <a:lumMod val="75000"/>
                </a:schemeClr>
              </a:solidFill>
            </a:endParaRPr>
          </a:p>
          <a:p>
            <a:pPr marL="285750" lvl="0" indent="-285750" algn="r" rtl="1">
              <a:buFont typeface="Wingdings" panose="05000000000000000000" pitchFamily="2" charset="2"/>
              <a:buChar char="ü"/>
            </a:pPr>
            <a:r>
              <a:rPr lang="ar-DZ" sz="1800" b="1" dirty="0">
                <a:solidFill>
                  <a:schemeClr val="accent6">
                    <a:lumMod val="75000"/>
                  </a:schemeClr>
                </a:solidFill>
              </a:rPr>
              <a:t>تطوير وتحسين العلاقات داخل وخارج المنظمة.</a:t>
            </a:r>
            <a:endParaRPr lang="fr-FR" sz="1800" b="1" dirty="0">
              <a:solidFill>
                <a:schemeClr val="accent6">
                  <a:lumMod val="75000"/>
                </a:schemeClr>
              </a:solidFill>
            </a:endParaRPr>
          </a:p>
          <a:p>
            <a:pPr marL="285750" lvl="0" indent="-285750" algn="r" rtl="1">
              <a:buFont typeface="Wingdings" panose="05000000000000000000" pitchFamily="2" charset="2"/>
              <a:buChar char="ü"/>
            </a:pPr>
            <a:r>
              <a:rPr lang="ar-DZ" sz="1800" b="1" dirty="0">
                <a:solidFill>
                  <a:schemeClr val="accent6">
                    <a:lumMod val="75000"/>
                  </a:schemeClr>
                </a:solidFill>
              </a:rPr>
              <a:t>دفع الموظفين وتحفيزهم نحو التغيير</a:t>
            </a:r>
            <a:r>
              <a:rPr lang="ar-DZ" sz="1800" b="1" dirty="0" smtClean="0">
                <a:solidFill>
                  <a:schemeClr val="accent6">
                    <a:lumMod val="75000"/>
                  </a:schemeClr>
                </a:solidFill>
              </a:rPr>
              <a:t>.</a:t>
            </a:r>
            <a:endParaRPr lang="fr-FR" sz="1800" b="1" dirty="0">
              <a:solidFill>
                <a:schemeClr val="accent6">
                  <a:lumMod val="75000"/>
                </a:schemeClr>
              </a:solidFill>
            </a:endParaRPr>
          </a:p>
          <a:p>
            <a:pPr marL="285750" lvl="0" indent="-285750" algn="r" rtl="1">
              <a:buFont typeface="Wingdings" panose="05000000000000000000" pitchFamily="2" charset="2"/>
              <a:buChar char="ü"/>
            </a:pPr>
            <a:r>
              <a:rPr lang="ar-DZ" sz="1800" b="1" dirty="0">
                <a:solidFill>
                  <a:schemeClr val="accent6">
                    <a:lumMod val="75000"/>
                  </a:schemeClr>
                </a:solidFill>
              </a:rPr>
              <a:t>التعرف والبحث عن مختلف الظروف الاجتماعية والاقتصادية والثقافية والسياسية</a:t>
            </a:r>
            <a:r>
              <a:rPr lang="ar-DZ" sz="1800" dirty="0"/>
              <a:t>.</a:t>
            </a:r>
            <a:endParaRPr lang="fr-FR" sz="1800" dirty="0"/>
          </a:p>
          <a:p>
            <a:pPr rtl="1"/>
            <a:r>
              <a:rPr lang="ar-DZ" sz="1800" dirty="0"/>
              <a:t> </a:t>
            </a:r>
            <a:endParaRPr lang="fr-FR" sz="1800" dirty="0"/>
          </a:p>
          <a:p>
            <a:endParaRPr lang="fr-FR" sz="1800" dirty="0"/>
          </a:p>
        </p:txBody>
      </p:sp>
      <p:pic>
        <p:nvPicPr>
          <p:cNvPr id="6" name="Image 5"/>
          <p:cNvPicPr>
            <a:picLocks noChangeAspect="1"/>
          </p:cNvPicPr>
          <p:nvPr/>
        </p:nvPicPr>
        <p:blipFill>
          <a:blip r:embed="rId3"/>
          <a:stretch>
            <a:fillRect/>
          </a:stretch>
        </p:blipFill>
        <p:spPr>
          <a:xfrm>
            <a:off x="7293428" y="3590341"/>
            <a:ext cx="5192485" cy="3297238"/>
          </a:xfrm>
          <a:prstGeom prst="ellipse">
            <a:avLst/>
          </a:prstGeom>
          <a:ln>
            <a:noFill/>
          </a:ln>
          <a:effectLst>
            <a:softEdge rad="112500"/>
          </a:effectLst>
        </p:spPr>
      </p:pic>
      <p:pic>
        <p:nvPicPr>
          <p:cNvPr id="7" name="Image 6"/>
          <p:cNvPicPr>
            <a:picLocks noChangeAspect="1"/>
          </p:cNvPicPr>
          <p:nvPr/>
        </p:nvPicPr>
        <p:blipFill>
          <a:blip r:embed="rId4"/>
          <a:stretch>
            <a:fillRect/>
          </a:stretch>
        </p:blipFill>
        <p:spPr>
          <a:xfrm>
            <a:off x="216577" y="274070"/>
            <a:ext cx="3005594" cy="20424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 7"/>
          <p:cNvPicPr>
            <a:picLocks noChangeAspect="1"/>
          </p:cNvPicPr>
          <p:nvPr/>
        </p:nvPicPr>
        <p:blipFill>
          <a:blip r:embed="rId5"/>
          <a:stretch>
            <a:fillRect/>
          </a:stretch>
        </p:blipFill>
        <p:spPr>
          <a:xfrm>
            <a:off x="-119490" y="3185431"/>
            <a:ext cx="3677728"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976456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9210" y="-66007"/>
            <a:ext cx="11655248" cy="69240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3"/>
          <p:cNvSpPr/>
          <p:nvPr/>
        </p:nvSpPr>
        <p:spPr>
          <a:xfrm>
            <a:off x="-288736" y="357699"/>
            <a:ext cx="12186209" cy="646331"/>
          </a:xfrm>
          <a:prstGeom prst="rect">
            <a:avLst/>
          </a:prstGeom>
          <a:noFill/>
        </p:spPr>
        <p:txBody>
          <a:bodyPr wrap="square" lIns="91440" tIns="45720" rIns="91440" bIns="45720">
            <a:spAutoFit/>
          </a:bodyPr>
          <a:lstStyle/>
          <a:p>
            <a:pPr algn="ctr"/>
            <a:r>
              <a:rPr lang="ar-DZ"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المبحث الثاني: تحديات الإدارة الدولية للموارد البشرية وممارساتها</a:t>
            </a:r>
            <a:endPar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1416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2112" y="0"/>
            <a:ext cx="5230858" cy="48534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4" name="Diagramme 3"/>
          <p:cNvGraphicFramePr/>
          <p:nvPr>
            <p:extLst>
              <p:ext uri="{D42A27DB-BD31-4B8C-83A1-F6EECF244321}">
                <p14:modId xmlns:p14="http://schemas.microsoft.com/office/powerpoint/2010/main" val="1407624202"/>
              </p:ext>
            </p:extLst>
          </p:nvPr>
        </p:nvGraphicFramePr>
        <p:xfrm>
          <a:off x="5013739" y="4811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6454575" y="245863"/>
            <a:ext cx="4389119" cy="461665"/>
          </a:xfrm>
          <a:prstGeom prst="rect">
            <a:avLst/>
          </a:prstGeom>
          <a:noFill/>
        </p:spPr>
        <p:txBody>
          <a:bodyPr wrap="square" rtlCol="0">
            <a:spAutoFit/>
          </a:bodyPr>
          <a:lstStyle/>
          <a:p>
            <a:pPr algn="ctr"/>
            <a:r>
              <a:rPr lang="ar-DZ" sz="2400" b="1" dirty="0" smtClean="0">
                <a:solidFill>
                  <a:srgbClr val="7030A0"/>
                </a:solidFill>
                <a:effectLst>
                  <a:outerShdw blurRad="38100" dist="38100" dir="2700000" algn="tl">
                    <a:srgbClr val="000000">
                      <a:alpha val="43137"/>
                    </a:srgbClr>
                  </a:outerShdw>
                </a:effectLst>
              </a:rPr>
              <a:t>تحديات الإدارة الدولية للموارد البشرية.</a:t>
            </a:r>
            <a:endParaRPr lang="fr-FR" sz="2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40730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9270"/>
            <a:ext cx="12046226" cy="7066721"/>
          </a:xfrm>
          <a:prstGeom prst="rect">
            <a:avLst/>
          </a:prstGeom>
          <a:solidFill>
            <a:srgbClr val="FFFFFF">
              <a:shade val="85000"/>
            </a:srgbClr>
          </a:solidFill>
          <a:ln w="190500" cap="rnd">
            <a:solidFill>
              <a:srgbClr val="FFFFFF"/>
            </a:solidFill>
          </a:ln>
          <a:effectLst>
            <a:outerShdw blurRad="533400" dist="1003300" sx="93000" sy="93000" algn="tl" rotWithShape="0">
              <a:schemeClr val="accent5"/>
            </a:outerShdw>
            <a:reflection stA="50000" endA="300" endPos="44000" dir="5400000" sy="-100000" algn="bl" rotWithShape="0"/>
            <a:softEdge rad="127000"/>
          </a:effectLst>
          <a:scene3d>
            <a:camera prst="orthographicFront"/>
            <a:lightRig rig="twoPt" dir="t">
              <a:rot lat="0" lon="0" rev="7800000"/>
            </a:lightRig>
          </a:scene3d>
          <a:sp3d contourW="6350">
            <a:bevelT w="50800" h="16510" prst="relaxedInset"/>
            <a:contourClr>
              <a:srgbClr val="C0C0C0"/>
            </a:contourClr>
          </a:sp3d>
        </p:spPr>
      </p:pic>
      <p:graphicFrame>
        <p:nvGraphicFramePr>
          <p:cNvPr id="4" name="Diagramme 3"/>
          <p:cNvGraphicFramePr/>
          <p:nvPr>
            <p:extLst>
              <p:ext uri="{D42A27DB-BD31-4B8C-83A1-F6EECF244321}">
                <p14:modId xmlns:p14="http://schemas.microsoft.com/office/powerpoint/2010/main" val="2270777652"/>
              </p:ext>
            </p:extLst>
          </p:nvPr>
        </p:nvGraphicFramePr>
        <p:xfrm>
          <a:off x="1781628" y="4250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734608" y="5739411"/>
            <a:ext cx="8029763" cy="923330"/>
          </a:xfrm>
          <a:prstGeom prst="rect">
            <a:avLst/>
          </a:prstGeom>
          <a:noFill/>
        </p:spPr>
        <p:txBody>
          <a:bodyPr wrap="none" lIns="91440" tIns="45720" rIns="91440" bIns="45720">
            <a:spAutoFit/>
          </a:bodyPr>
          <a:lstStyle/>
          <a:p>
            <a:pPr algn="ctr"/>
            <a:r>
              <a:rPr lang="fr-FR" sz="5400" b="1" dirty="0" smtClean="0">
                <a:ln w="22225">
                  <a:solidFill>
                    <a:schemeClr val="accent2"/>
                  </a:solidFill>
                  <a:prstDash val="solid"/>
                </a:ln>
                <a:solidFill>
                  <a:schemeClr val="accent2">
                    <a:lumMod val="40000"/>
                    <a:lumOff val="60000"/>
                  </a:schemeClr>
                </a:solidFill>
              </a:rPr>
              <a:t>IHRM</a:t>
            </a:r>
            <a:r>
              <a:rPr lang="ar-DZ" sz="5400" b="1" dirty="0" smtClean="0">
                <a:ln w="22225">
                  <a:solidFill>
                    <a:schemeClr val="accent2"/>
                  </a:solidFill>
                  <a:prstDash val="solid"/>
                </a:ln>
                <a:solidFill>
                  <a:schemeClr val="accent2">
                    <a:lumMod val="40000"/>
                    <a:lumOff val="60000"/>
                  </a:schemeClr>
                </a:solidFill>
              </a:rPr>
              <a:t>اساليب مواجهة </a:t>
            </a:r>
            <a:r>
              <a:rPr lang="ar-DZ" sz="5400" b="1" dirty="0">
                <a:ln w="22225">
                  <a:solidFill>
                    <a:schemeClr val="accent2"/>
                  </a:solidFill>
                  <a:prstDash val="solid"/>
                </a:ln>
                <a:solidFill>
                  <a:schemeClr val="accent2">
                    <a:lumMod val="40000"/>
                    <a:lumOff val="60000"/>
                  </a:schemeClr>
                </a:solidFill>
              </a:rPr>
              <a:t>التحديات ل </a:t>
            </a:r>
            <a:endParaRPr lang="fr-FR"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805438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400" y="-70627"/>
            <a:ext cx="10515600" cy="1325563"/>
          </a:xfrm>
        </p:spPr>
        <p:txBody>
          <a:bodyPr/>
          <a:lstStyle/>
          <a:p>
            <a:pPr algn="ctr"/>
            <a:r>
              <a:rPr lang="ar-DZ" b="1" dirty="0" smtClean="0">
                <a:solidFill>
                  <a:schemeClr val="tx1">
                    <a:lumMod val="95000"/>
                    <a:lumOff val="5000"/>
                  </a:schemeClr>
                </a:solidFill>
                <a:effectLst>
                  <a:outerShdw blurRad="38100" dist="38100" dir="2700000" algn="tl">
                    <a:srgbClr val="000000">
                      <a:alpha val="43137"/>
                    </a:srgbClr>
                  </a:outerShdw>
                </a:effectLst>
              </a:rPr>
              <a:t>ممارسات الإدارة الدولية للموارد البشرية</a:t>
            </a:r>
            <a:endParaRPr lang="fr-FR" b="1" dirty="0">
              <a:solidFill>
                <a:schemeClr val="tx1">
                  <a:lumMod val="95000"/>
                  <a:lumOff val="5000"/>
                </a:schemeClr>
              </a:solidFill>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2"/>
          <a:stretch>
            <a:fillRect/>
          </a:stretch>
        </p:blipFill>
        <p:spPr>
          <a:xfrm>
            <a:off x="144379" y="1183586"/>
            <a:ext cx="11790947" cy="53514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 9"/>
          <p:cNvPicPr>
            <a:picLocks noChangeAspect="1"/>
          </p:cNvPicPr>
          <p:nvPr/>
        </p:nvPicPr>
        <p:blipFill>
          <a:blip r:embed="rId3"/>
          <a:stretch>
            <a:fillRect/>
          </a:stretch>
        </p:blipFill>
        <p:spPr>
          <a:xfrm>
            <a:off x="165060" y="1808093"/>
            <a:ext cx="4487045" cy="780356"/>
          </a:xfrm>
          <a:prstGeom prst="rect">
            <a:avLst/>
          </a:prstGeom>
          <a:ln>
            <a:solidFill>
              <a:srgbClr val="FFFF00"/>
            </a:solidFill>
          </a:ln>
          <a:effectLst>
            <a:softEdge rad="112500"/>
          </a:effectLst>
        </p:spPr>
      </p:pic>
      <p:pic>
        <p:nvPicPr>
          <p:cNvPr id="11" name="Image 10"/>
          <p:cNvPicPr>
            <a:picLocks noChangeAspect="1"/>
          </p:cNvPicPr>
          <p:nvPr/>
        </p:nvPicPr>
        <p:blipFill>
          <a:blip r:embed="rId3"/>
          <a:stretch>
            <a:fillRect/>
          </a:stretch>
        </p:blipFill>
        <p:spPr>
          <a:xfrm>
            <a:off x="165059" y="2588449"/>
            <a:ext cx="4487045" cy="780356"/>
          </a:xfrm>
          <a:prstGeom prst="rect">
            <a:avLst/>
          </a:prstGeom>
          <a:ln>
            <a:noFill/>
          </a:ln>
          <a:effectLst>
            <a:softEdge rad="112500"/>
          </a:effectLst>
        </p:spPr>
      </p:pic>
      <p:pic>
        <p:nvPicPr>
          <p:cNvPr id="12" name="Image 11"/>
          <p:cNvPicPr>
            <a:picLocks noChangeAspect="1"/>
          </p:cNvPicPr>
          <p:nvPr/>
        </p:nvPicPr>
        <p:blipFill>
          <a:blip r:embed="rId3"/>
          <a:stretch>
            <a:fillRect/>
          </a:stretch>
        </p:blipFill>
        <p:spPr>
          <a:xfrm>
            <a:off x="165058" y="3380620"/>
            <a:ext cx="4487045" cy="780356"/>
          </a:xfrm>
          <a:prstGeom prst="rect">
            <a:avLst/>
          </a:prstGeom>
          <a:ln>
            <a:noFill/>
          </a:ln>
          <a:effectLst>
            <a:softEdge rad="112500"/>
          </a:effectLst>
        </p:spPr>
      </p:pic>
      <p:pic>
        <p:nvPicPr>
          <p:cNvPr id="13" name="Image 12"/>
          <p:cNvPicPr>
            <a:picLocks noChangeAspect="1"/>
          </p:cNvPicPr>
          <p:nvPr/>
        </p:nvPicPr>
        <p:blipFill>
          <a:blip r:embed="rId3"/>
          <a:stretch>
            <a:fillRect/>
          </a:stretch>
        </p:blipFill>
        <p:spPr>
          <a:xfrm>
            <a:off x="165058" y="4284289"/>
            <a:ext cx="4487045" cy="780356"/>
          </a:xfrm>
          <a:prstGeom prst="rect">
            <a:avLst/>
          </a:prstGeom>
          <a:ln>
            <a:noFill/>
          </a:ln>
          <a:effectLst>
            <a:softEdge rad="112500"/>
          </a:effectLst>
        </p:spPr>
      </p:pic>
      <p:pic>
        <p:nvPicPr>
          <p:cNvPr id="14" name="Image 13"/>
          <p:cNvPicPr>
            <a:picLocks noChangeAspect="1"/>
          </p:cNvPicPr>
          <p:nvPr/>
        </p:nvPicPr>
        <p:blipFill>
          <a:blip r:embed="rId3"/>
          <a:stretch>
            <a:fillRect/>
          </a:stretch>
        </p:blipFill>
        <p:spPr>
          <a:xfrm>
            <a:off x="6866755" y="1809409"/>
            <a:ext cx="4487045" cy="780356"/>
          </a:xfrm>
          <a:prstGeom prst="rect">
            <a:avLst/>
          </a:prstGeom>
          <a:ln>
            <a:noFill/>
          </a:ln>
          <a:effectLst>
            <a:softEdge rad="112500"/>
          </a:effectLst>
        </p:spPr>
      </p:pic>
      <p:pic>
        <p:nvPicPr>
          <p:cNvPr id="15" name="Image 14"/>
          <p:cNvPicPr>
            <a:picLocks noChangeAspect="1"/>
          </p:cNvPicPr>
          <p:nvPr/>
        </p:nvPicPr>
        <p:blipFill>
          <a:blip r:embed="rId3"/>
          <a:stretch>
            <a:fillRect/>
          </a:stretch>
        </p:blipFill>
        <p:spPr>
          <a:xfrm>
            <a:off x="6866753" y="2675458"/>
            <a:ext cx="4487045" cy="780356"/>
          </a:xfrm>
          <a:prstGeom prst="rect">
            <a:avLst/>
          </a:prstGeom>
          <a:ln>
            <a:noFill/>
          </a:ln>
          <a:effectLst>
            <a:softEdge rad="112500"/>
          </a:effectLst>
        </p:spPr>
      </p:pic>
      <p:pic>
        <p:nvPicPr>
          <p:cNvPr id="16" name="Image 15"/>
          <p:cNvPicPr>
            <a:picLocks noChangeAspect="1"/>
          </p:cNvPicPr>
          <p:nvPr/>
        </p:nvPicPr>
        <p:blipFill>
          <a:blip r:embed="rId3"/>
          <a:stretch>
            <a:fillRect/>
          </a:stretch>
        </p:blipFill>
        <p:spPr>
          <a:xfrm>
            <a:off x="6866754" y="3493763"/>
            <a:ext cx="4487045" cy="780356"/>
          </a:xfrm>
          <a:prstGeom prst="rect">
            <a:avLst/>
          </a:prstGeom>
          <a:ln>
            <a:noFill/>
          </a:ln>
          <a:effectLst>
            <a:softEdge rad="112500"/>
          </a:effectLst>
        </p:spPr>
      </p:pic>
      <p:pic>
        <p:nvPicPr>
          <p:cNvPr id="17" name="Image 16"/>
          <p:cNvPicPr>
            <a:picLocks noChangeAspect="1"/>
          </p:cNvPicPr>
          <p:nvPr/>
        </p:nvPicPr>
        <p:blipFill>
          <a:blip r:embed="rId3"/>
          <a:stretch>
            <a:fillRect/>
          </a:stretch>
        </p:blipFill>
        <p:spPr>
          <a:xfrm>
            <a:off x="6774581" y="4360178"/>
            <a:ext cx="4487045" cy="780356"/>
          </a:xfrm>
          <a:prstGeom prst="rect">
            <a:avLst/>
          </a:prstGeom>
          <a:ln>
            <a:noFill/>
          </a:ln>
          <a:effectLst>
            <a:softEdge rad="112500"/>
          </a:effectLst>
        </p:spPr>
      </p:pic>
      <p:pic>
        <p:nvPicPr>
          <p:cNvPr id="18" name="Image 17"/>
          <p:cNvPicPr>
            <a:picLocks noChangeAspect="1"/>
          </p:cNvPicPr>
          <p:nvPr/>
        </p:nvPicPr>
        <p:blipFill>
          <a:blip r:embed="rId3"/>
          <a:stretch>
            <a:fillRect/>
          </a:stretch>
        </p:blipFill>
        <p:spPr>
          <a:xfrm>
            <a:off x="6774580" y="5264176"/>
            <a:ext cx="4487045" cy="780356"/>
          </a:xfrm>
          <a:prstGeom prst="rect">
            <a:avLst/>
          </a:prstGeom>
          <a:ln>
            <a:noFill/>
          </a:ln>
          <a:effectLst>
            <a:softEdge rad="112500"/>
          </a:effectLst>
        </p:spPr>
      </p:pic>
      <p:pic>
        <p:nvPicPr>
          <p:cNvPr id="19" name="Image 18"/>
          <p:cNvPicPr>
            <a:picLocks noChangeAspect="1"/>
          </p:cNvPicPr>
          <p:nvPr/>
        </p:nvPicPr>
        <p:blipFill>
          <a:blip r:embed="rId3"/>
          <a:stretch>
            <a:fillRect/>
          </a:stretch>
        </p:blipFill>
        <p:spPr>
          <a:xfrm>
            <a:off x="165058" y="5264176"/>
            <a:ext cx="4487045" cy="780356"/>
          </a:xfrm>
          <a:prstGeom prst="rect">
            <a:avLst/>
          </a:prstGeom>
          <a:ln>
            <a:noFill/>
          </a:ln>
          <a:effectLst>
            <a:softEdge rad="112500"/>
          </a:effectLst>
        </p:spPr>
      </p:pic>
      <p:pic>
        <p:nvPicPr>
          <p:cNvPr id="20" name="Image 19"/>
          <p:cNvPicPr>
            <a:picLocks noChangeAspect="1"/>
          </p:cNvPicPr>
          <p:nvPr/>
        </p:nvPicPr>
        <p:blipFill>
          <a:blip r:embed="rId3"/>
          <a:stretch>
            <a:fillRect/>
          </a:stretch>
        </p:blipFill>
        <p:spPr>
          <a:xfrm>
            <a:off x="3345582" y="5931389"/>
            <a:ext cx="4487045" cy="780356"/>
          </a:xfrm>
          <a:prstGeom prst="rect">
            <a:avLst/>
          </a:prstGeom>
          <a:ln>
            <a:noFill/>
          </a:ln>
          <a:effectLst>
            <a:softEdge rad="112500"/>
          </a:effectLst>
        </p:spPr>
      </p:pic>
      <p:sp>
        <p:nvSpPr>
          <p:cNvPr id="21" name="ZoneTexte 20"/>
          <p:cNvSpPr txBox="1"/>
          <p:nvPr/>
        </p:nvSpPr>
        <p:spPr>
          <a:xfrm>
            <a:off x="7048947" y="2005709"/>
            <a:ext cx="4367909" cy="353943"/>
          </a:xfrm>
          <a:prstGeom prst="rect">
            <a:avLst/>
          </a:prstGeom>
          <a:noFill/>
        </p:spPr>
        <p:txBody>
          <a:bodyPr wrap="square" rtlCol="0">
            <a:spAutoFit/>
          </a:bodyPr>
          <a:lstStyle/>
          <a:p>
            <a:r>
              <a:rPr lang="ar-DZ" sz="1700" b="1" dirty="0">
                <a:solidFill>
                  <a:srgbClr val="FF0000"/>
                </a:solidFill>
                <a:effectLst>
                  <a:outerShdw blurRad="38100" dist="38100" dir="2700000" algn="tl">
                    <a:srgbClr val="000000">
                      <a:alpha val="43137"/>
                    </a:srgbClr>
                  </a:outerShdw>
                </a:effectLst>
              </a:rPr>
              <a:t>تحديد الاحتياجات الآنية والمستقبلية من الموارد </a:t>
            </a:r>
            <a:r>
              <a:rPr lang="ar-DZ" sz="1700" b="1" dirty="0" smtClean="0">
                <a:solidFill>
                  <a:srgbClr val="FF0000"/>
                </a:solidFill>
                <a:effectLst>
                  <a:outerShdw blurRad="38100" dist="38100" dir="2700000" algn="tl">
                    <a:srgbClr val="000000">
                      <a:alpha val="43137"/>
                    </a:srgbClr>
                  </a:outerShdw>
                </a:effectLst>
              </a:rPr>
              <a:t>البشرية</a:t>
            </a:r>
            <a:endParaRPr lang="fr-FR" dirty="0">
              <a:effectLst>
                <a:outerShdw blurRad="38100" dist="38100" dir="2700000" algn="tl">
                  <a:srgbClr val="000000">
                    <a:alpha val="43137"/>
                  </a:srgbClr>
                </a:outerShdw>
              </a:effectLst>
            </a:endParaRPr>
          </a:p>
        </p:txBody>
      </p:sp>
      <p:sp>
        <p:nvSpPr>
          <p:cNvPr id="22" name="ZoneTexte 21"/>
          <p:cNvSpPr txBox="1"/>
          <p:nvPr/>
        </p:nvSpPr>
        <p:spPr>
          <a:xfrm>
            <a:off x="1302027" y="1974724"/>
            <a:ext cx="2683564" cy="369332"/>
          </a:xfrm>
          <a:prstGeom prst="rect">
            <a:avLst/>
          </a:prstGeom>
          <a:noFill/>
        </p:spPr>
        <p:txBody>
          <a:bodyPr wrap="square" rtlCol="0">
            <a:spAutoFit/>
          </a:bodyPr>
          <a:lstStyle/>
          <a:p>
            <a:r>
              <a:rPr lang="ar-DZ" b="1" dirty="0">
                <a:solidFill>
                  <a:srgbClr val="FFFF00"/>
                </a:solidFill>
                <a:effectLst>
                  <a:outerShdw blurRad="38100" dist="38100" dir="2700000" algn="tl">
                    <a:srgbClr val="000000">
                      <a:alpha val="43137"/>
                    </a:srgbClr>
                  </a:outerShdw>
                </a:effectLst>
              </a:rPr>
              <a:t>رسم سياسات اختيار و استقطاب</a:t>
            </a:r>
            <a:endParaRPr lang="fr-FR" dirty="0">
              <a:solidFill>
                <a:srgbClr val="FFFF00"/>
              </a:solidFill>
              <a:effectLst>
                <a:outerShdw blurRad="38100" dist="38100" dir="2700000" algn="tl">
                  <a:srgbClr val="000000">
                    <a:alpha val="43137"/>
                  </a:srgbClr>
                </a:outerShdw>
              </a:effectLst>
            </a:endParaRPr>
          </a:p>
        </p:txBody>
      </p:sp>
      <p:sp>
        <p:nvSpPr>
          <p:cNvPr id="23" name="ZoneTexte 22"/>
          <p:cNvSpPr txBox="1"/>
          <p:nvPr/>
        </p:nvSpPr>
        <p:spPr>
          <a:xfrm>
            <a:off x="1023730" y="2755080"/>
            <a:ext cx="3250095" cy="369332"/>
          </a:xfrm>
          <a:prstGeom prst="rect">
            <a:avLst/>
          </a:prstGeom>
          <a:noFill/>
        </p:spPr>
        <p:txBody>
          <a:bodyPr wrap="square" rtlCol="0">
            <a:spAutoFit/>
          </a:bodyPr>
          <a:lstStyle/>
          <a:p>
            <a:r>
              <a:rPr lang="ar-DZ" b="1" dirty="0">
                <a:solidFill>
                  <a:schemeClr val="accent4"/>
                </a:solidFill>
                <a:effectLst>
                  <a:outerShdw blurRad="38100" dist="38100" dir="2700000" algn="tl">
                    <a:srgbClr val="000000">
                      <a:alpha val="43137"/>
                    </a:srgbClr>
                  </a:outerShdw>
                </a:effectLst>
              </a:rPr>
              <a:t>التعليم والتدريب من منطلق عالمي</a:t>
            </a:r>
            <a:endParaRPr lang="fr-FR" dirty="0">
              <a:solidFill>
                <a:schemeClr val="accent4"/>
              </a:solidFill>
              <a:effectLst>
                <a:outerShdw blurRad="38100" dist="38100" dir="2700000" algn="tl">
                  <a:srgbClr val="000000">
                    <a:alpha val="43137"/>
                  </a:srgbClr>
                </a:outerShdw>
              </a:effectLst>
            </a:endParaRPr>
          </a:p>
        </p:txBody>
      </p:sp>
      <p:sp>
        <p:nvSpPr>
          <p:cNvPr id="24" name="ZoneTexte 23"/>
          <p:cNvSpPr txBox="1"/>
          <p:nvPr/>
        </p:nvSpPr>
        <p:spPr>
          <a:xfrm>
            <a:off x="7166113" y="2755080"/>
            <a:ext cx="4250743" cy="646331"/>
          </a:xfrm>
          <a:prstGeom prst="rect">
            <a:avLst/>
          </a:prstGeom>
          <a:noFill/>
        </p:spPr>
        <p:txBody>
          <a:bodyPr wrap="square" rtlCol="0">
            <a:spAutoFit/>
          </a:bodyPr>
          <a:lstStyle/>
          <a:p>
            <a:pPr algn="ctr"/>
            <a:r>
              <a:rPr lang="ar-DZ" b="1" dirty="0">
                <a:solidFill>
                  <a:srgbClr val="FFC000"/>
                </a:solidFill>
                <a:effectLst>
                  <a:outerShdw blurRad="38100" dist="38100" dir="2700000" algn="tl">
                    <a:srgbClr val="000000">
                      <a:alpha val="43137"/>
                    </a:srgbClr>
                  </a:outerShdw>
                </a:effectLst>
              </a:rPr>
              <a:t>وضع اليات للتنسيق بين المركز الرئيسي والفروع والعاملين في مناطق مختلفة</a:t>
            </a:r>
            <a:endParaRPr lang="fr-FR" dirty="0">
              <a:solidFill>
                <a:srgbClr val="FFC000"/>
              </a:solidFill>
              <a:effectLst>
                <a:outerShdw blurRad="38100" dist="38100" dir="2700000" algn="tl">
                  <a:srgbClr val="000000">
                    <a:alpha val="43137"/>
                  </a:srgbClr>
                </a:outerShdw>
              </a:effectLst>
            </a:endParaRPr>
          </a:p>
        </p:txBody>
      </p:sp>
      <p:sp>
        <p:nvSpPr>
          <p:cNvPr id="25" name="ZoneTexte 24"/>
          <p:cNvSpPr txBox="1"/>
          <p:nvPr/>
        </p:nvSpPr>
        <p:spPr>
          <a:xfrm>
            <a:off x="7464287" y="3654282"/>
            <a:ext cx="3444227" cy="372680"/>
          </a:xfrm>
          <a:prstGeom prst="rect">
            <a:avLst/>
          </a:prstGeom>
          <a:noFill/>
        </p:spPr>
        <p:txBody>
          <a:bodyPr wrap="square" rtlCol="0">
            <a:spAutoFit/>
          </a:bodyPr>
          <a:lstStyle/>
          <a:p>
            <a:pPr algn="ctr"/>
            <a:r>
              <a:rPr lang="ar-DZ" b="1" dirty="0">
                <a:solidFill>
                  <a:srgbClr val="FF0000"/>
                </a:solidFill>
                <a:effectLst>
                  <a:outerShdw blurRad="38100" dist="38100" dir="2700000" algn="tl">
                    <a:srgbClr val="000000">
                      <a:alpha val="43137"/>
                    </a:srgbClr>
                  </a:outerShdw>
                </a:effectLst>
              </a:rPr>
              <a:t>المناورة في المهارات والخبرات</a:t>
            </a:r>
            <a:endParaRPr lang="fr-FR" dirty="0">
              <a:solidFill>
                <a:srgbClr val="FF0000"/>
              </a:solidFill>
              <a:effectLst>
                <a:outerShdw blurRad="38100" dist="38100" dir="2700000" algn="tl">
                  <a:srgbClr val="000000">
                    <a:alpha val="43137"/>
                  </a:srgbClr>
                </a:outerShdw>
              </a:effectLst>
            </a:endParaRPr>
          </a:p>
        </p:txBody>
      </p:sp>
      <p:sp>
        <p:nvSpPr>
          <p:cNvPr id="26" name="ZoneTexte 25"/>
          <p:cNvSpPr txBox="1"/>
          <p:nvPr/>
        </p:nvSpPr>
        <p:spPr>
          <a:xfrm>
            <a:off x="477078" y="3486211"/>
            <a:ext cx="3995531" cy="584775"/>
          </a:xfrm>
          <a:prstGeom prst="rect">
            <a:avLst/>
          </a:prstGeom>
          <a:noFill/>
        </p:spPr>
        <p:txBody>
          <a:bodyPr wrap="square" rtlCol="0">
            <a:spAutoFit/>
          </a:bodyPr>
          <a:lstStyle/>
          <a:p>
            <a:pPr algn="ctr"/>
            <a:r>
              <a:rPr lang="ar-DZ" sz="1600" b="1" dirty="0">
                <a:effectLst>
                  <a:outerShdw blurRad="38100" dist="38100" dir="2700000" algn="tl">
                    <a:srgbClr val="000000">
                      <a:alpha val="43137"/>
                    </a:srgbClr>
                  </a:outerShdw>
                </a:effectLst>
              </a:rPr>
              <a:t>تنمية روح البحث والقدرة على التجديد والابتكار والابداع، والعمل على نشر المعرفة بين الفروع المختلفة </a:t>
            </a:r>
            <a:r>
              <a:rPr lang="ar-DZ" sz="1600" b="1" dirty="0" smtClean="0">
                <a:effectLst>
                  <a:outerShdw blurRad="38100" dist="38100" dir="2700000" algn="tl">
                    <a:srgbClr val="000000">
                      <a:alpha val="43137"/>
                    </a:srgbClr>
                  </a:outerShdw>
                </a:effectLst>
              </a:rPr>
              <a:t>للشركة</a:t>
            </a:r>
            <a:endParaRPr lang="fr-FR" sz="1600" dirty="0"/>
          </a:p>
        </p:txBody>
      </p:sp>
      <p:sp>
        <p:nvSpPr>
          <p:cNvPr id="27" name="ZoneTexte 26"/>
          <p:cNvSpPr txBox="1"/>
          <p:nvPr/>
        </p:nvSpPr>
        <p:spPr>
          <a:xfrm>
            <a:off x="550333" y="4489801"/>
            <a:ext cx="4000170" cy="369332"/>
          </a:xfrm>
          <a:prstGeom prst="rect">
            <a:avLst/>
          </a:prstGeom>
          <a:noFill/>
        </p:spPr>
        <p:txBody>
          <a:bodyPr wrap="square" rtlCol="0">
            <a:spAutoFit/>
          </a:bodyPr>
          <a:lstStyle/>
          <a:p>
            <a:r>
              <a:rPr lang="ar-DZ" b="1" dirty="0">
                <a:solidFill>
                  <a:srgbClr val="00B050"/>
                </a:solidFill>
                <a:effectLst>
                  <a:outerShdw blurRad="38100" dist="38100" dir="2700000" algn="tl">
                    <a:srgbClr val="000000">
                      <a:alpha val="43137"/>
                    </a:srgbClr>
                  </a:outerShdw>
                </a:effectLst>
              </a:rPr>
              <a:t>تخطيط المسارات المهنية على المستوى العالمي</a:t>
            </a:r>
            <a:r>
              <a:rPr lang="ar-DZ" b="1" dirty="0"/>
              <a:t>.</a:t>
            </a:r>
            <a:endParaRPr lang="fr-FR" dirty="0"/>
          </a:p>
        </p:txBody>
      </p:sp>
      <p:sp>
        <p:nvSpPr>
          <p:cNvPr id="28" name="ZoneTexte 27"/>
          <p:cNvSpPr txBox="1"/>
          <p:nvPr/>
        </p:nvSpPr>
        <p:spPr>
          <a:xfrm>
            <a:off x="8091374" y="4565690"/>
            <a:ext cx="2283054" cy="369332"/>
          </a:xfrm>
          <a:prstGeom prst="rect">
            <a:avLst/>
          </a:prstGeom>
          <a:noFill/>
        </p:spPr>
        <p:txBody>
          <a:bodyPr wrap="square" rtlCol="0">
            <a:spAutoFit/>
          </a:bodyPr>
          <a:lstStyle/>
          <a:p>
            <a:pPr rtl="1"/>
            <a:r>
              <a:rPr lang="ar-DZ" b="1" dirty="0"/>
              <a:t> </a:t>
            </a:r>
            <a:r>
              <a:rPr lang="ar-DZ" b="1" dirty="0">
                <a:solidFill>
                  <a:srgbClr val="7030A0"/>
                </a:solidFill>
                <a:effectLst>
                  <a:outerShdw blurRad="38100" dist="38100" dir="2700000" algn="tl">
                    <a:srgbClr val="000000">
                      <a:alpha val="43137"/>
                    </a:srgbClr>
                  </a:outerShdw>
                </a:effectLst>
              </a:rPr>
              <a:t>بناء روح الفريق العملي</a:t>
            </a:r>
            <a:r>
              <a:rPr lang="ar-DZ" b="1" dirty="0">
                <a:solidFill>
                  <a:srgbClr val="7030A0"/>
                </a:solidFill>
              </a:rPr>
              <a:t>.</a:t>
            </a:r>
            <a:endParaRPr lang="fr-FR" dirty="0">
              <a:solidFill>
                <a:srgbClr val="7030A0"/>
              </a:solidFill>
            </a:endParaRPr>
          </a:p>
        </p:txBody>
      </p:sp>
      <p:sp>
        <p:nvSpPr>
          <p:cNvPr id="29" name="ZoneTexte 28"/>
          <p:cNvSpPr txBox="1"/>
          <p:nvPr/>
        </p:nvSpPr>
        <p:spPr>
          <a:xfrm>
            <a:off x="1331284" y="5423920"/>
            <a:ext cx="1708274" cy="369332"/>
          </a:xfrm>
          <a:prstGeom prst="rect">
            <a:avLst/>
          </a:prstGeom>
          <a:noFill/>
        </p:spPr>
        <p:txBody>
          <a:bodyPr wrap="square" rtlCol="0">
            <a:spAutoFit/>
          </a:bodyPr>
          <a:lstStyle/>
          <a:p>
            <a:r>
              <a:rPr lang="ar-DZ" b="1" dirty="0" smtClean="0">
                <a:effectLst>
                  <a:outerShdw blurRad="38100" dist="38100" dir="2700000" algn="tl">
                    <a:srgbClr val="000000">
                      <a:alpha val="43137"/>
                    </a:srgbClr>
                  </a:outerShdw>
                </a:effectLst>
              </a:rPr>
              <a:t>التطوير التنظيمي</a:t>
            </a:r>
            <a:endParaRPr lang="fr-FR" b="1" dirty="0">
              <a:effectLst>
                <a:outerShdw blurRad="38100" dist="38100" dir="2700000" algn="tl">
                  <a:srgbClr val="000000">
                    <a:alpha val="43137"/>
                  </a:srgbClr>
                </a:outerShdw>
              </a:effectLst>
            </a:endParaRPr>
          </a:p>
        </p:txBody>
      </p:sp>
      <p:sp>
        <p:nvSpPr>
          <p:cNvPr id="30" name="ZoneTexte 29"/>
          <p:cNvSpPr txBox="1"/>
          <p:nvPr/>
        </p:nvSpPr>
        <p:spPr>
          <a:xfrm>
            <a:off x="7716384" y="5469688"/>
            <a:ext cx="3150200" cy="369332"/>
          </a:xfrm>
          <a:prstGeom prst="rect">
            <a:avLst/>
          </a:prstGeom>
          <a:noFill/>
        </p:spPr>
        <p:txBody>
          <a:bodyPr wrap="square" rtlCol="0">
            <a:spAutoFit/>
          </a:bodyPr>
          <a:lstStyle/>
          <a:p>
            <a:r>
              <a:rPr lang="ar-DZ" b="1" dirty="0">
                <a:solidFill>
                  <a:srgbClr val="FFFF00"/>
                </a:solidFill>
                <a:effectLst>
                  <a:outerShdw blurRad="38100" dist="38100" dir="2700000" algn="tl">
                    <a:srgbClr val="000000">
                      <a:alpha val="43137"/>
                    </a:srgbClr>
                  </a:outerShdw>
                </a:effectLst>
              </a:rPr>
              <a:t>تقييم الأداء من منظور التوجه العالمي</a:t>
            </a:r>
            <a:endParaRPr lang="fr-FR" dirty="0">
              <a:solidFill>
                <a:srgbClr val="FFFF00"/>
              </a:solidFill>
              <a:effectLst>
                <a:outerShdw blurRad="38100" dist="38100" dir="2700000" algn="tl">
                  <a:srgbClr val="000000">
                    <a:alpha val="43137"/>
                  </a:srgbClr>
                </a:outerShdw>
              </a:effectLst>
            </a:endParaRPr>
          </a:p>
        </p:txBody>
      </p:sp>
      <p:sp>
        <p:nvSpPr>
          <p:cNvPr id="31" name="ZoneTexte 30"/>
          <p:cNvSpPr txBox="1"/>
          <p:nvPr/>
        </p:nvSpPr>
        <p:spPr>
          <a:xfrm flipH="1">
            <a:off x="3581400" y="6018398"/>
            <a:ext cx="3495938" cy="646331"/>
          </a:xfrm>
          <a:prstGeom prst="rect">
            <a:avLst/>
          </a:prstGeom>
          <a:noFill/>
        </p:spPr>
        <p:txBody>
          <a:bodyPr wrap="square" rtlCol="0">
            <a:spAutoFit/>
          </a:bodyPr>
          <a:lstStyle/>
          <a:p>
            <a:pPr algn="ctr"/>
            <a:r>
              <a:rPr lang="ar-DZ" b="1" dirty="0">
                <a:solidFill>
                  <a:schemeClr val="accent6">
                    <a:lumMod val="40000"/>
                    <a:lumOff val="60000"/>
                  </a:schemeClr>
                </a:solidFill>
                <a:effectLst>
                  <a:outerShdw blurRad="38100" dist="38100" dir="2700000" algn="tl">
                    <a:srgbClr val="000000">
                      <a:alpha val="43137"/>
                    </a:srgbClr>
                  </a:outerShdw>
                </a:effectLst>
              </a:rPr>
              <a:t>وضع نظام أجور ومرتبات وحوافز طبقا للمستوى العالمي.</a:t>
            </a:r>
            <a:endParaRPr lang="fr-FR" dirty="0">
              <a:solidFill>
                <a:schemeClr val="accent6">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7086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134" y="813859"/>
            <a:ext cx="10515600" cy="1325563"/>
          </a:xfrm>
          <a:ln>
            <a:solidFill>
              <a:srgbClr val="7030A0"/>
            </a:solidFill>
          </a:ln>
        </p:spPr>
        <p:txBody>
          <a:bodyPr>
            <a:noAutofit/>
          </a:bodyPr>
          <a:lstStyle/>
          <a:p>
            <a:pPr algn="ctr"/>
            <a:r>
              <a:rPr lang="ar-DZ" sz="9600" b="1" dirty="0" smtClean="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خاتمة</a:t>
            </a:r>
            <a:endParaRPr lang="fr-FR" sz="96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3" name="ZoneTexte 2"/>
          <p:cNvSpPr txBox="1"/>
          <p:nvPr/>
        </p:nvSpPr>
        <p:spPr>
          <a:xfrm>
            <a:off x="838200" y="2703443"/>
            <a:ext cx="10475843" cy="1815882"/>
          </a:xfrm>
          <a:prstGeom prst="rect">
            <a:avLst/>
          </a:prstGeom>
          <a:noFill/>
        </p:spPr>
        <p:txBody>
          <a:bodyPr wrap="square" rtlCol="0">
            <a:spAutoFit/>
          </a:bodyPr>
          <a:lstStyle/>
          <a:p>
            <a:pPr algn="r"/>
            <a:r>
              <a:rPr lang="ar-DZ" sz="2800" b="1" dirty="0">
                <a:solidFill>
                  <a:srgbClr val="FF0000"/>
                </a:solidFill>
              </a:rPr>
              <a:t>مما سبق نلاحظ ان إدارة الموارد البشرية تكتسب أهمية كبيرة خاصة في المنظمات الدولية ذلك بسبب مختلف التحديات التي تواجهها وخاصة جانب اتساع الرقعة الجغرافية التي يجب ادارتها مما يستلزم قوة بشرية على مستوى عالي من الكفاءة يمكنها من اتخاذ القرارات الصحيحة. </a:t>
            </a:r>
            <a:endParaRPr lang="fr-FR" sz="2800" b="1" dirty="0">
              <a:solidFill>
                <a:srgbClr val="FF0000"/>
              </a:solidFill>
            </a:endParaRPr>
          </a:p>
        </p:txBody>
      </p:sp>
    </p:spTree>
    <p:extLst>
      <p:ext uri="{BB962C8B-B14F-4D97-AF65-F5344CB8AC3E}">
        <p14:creationId xmlns:p14="http://schemas.microsoft.com/office/powerpoint/2010/main" val="392443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7636" y="2697828"/>
            <a:ext cx="3055690" cy="923330"/>
          </a:xfrm>
          <a:prstGeom prst="rect">
            <a:avLst/>
          </a:prstGeom>
          <a:noFill/>
        </p:spPr>
        <p:txBody>
          <a:bodyPr wrap="square" lIns="91440" tIns="45720" rIns="91440" bIns="45720">
            <a:spAutoFit/>
          </a:bodyPr>
          <a:lstStyle/>
          <a:p>
            <a:pPr algn="ctr"/>
            <a:r>
              <a:rPr lang="ar-DZ"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شكرا</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70458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99697" y="0"/>
            <a:ext cx="12391697" cy="6516414"/>
          </a:xfrm>
          <a:prstGeom prst="roundRect">
            <a:avLst>
              <a:gd name="adj" fmla="val 4167"/>
            </a:avLst>
          </a:prstGeom>
          <a:solidFill>
            <a:srgbClr val="FFFFFF"/>
          </a:solidFill>
          <a:ln w="76200" cap="sq">
            <a:solidFill>
              <a:srgbClr val="292929"/>
            </a:solidFill>
            <a:miter lim="800000"/>
          </a:ln>
          <a:effectLst>
            <a:outerShdw dist="50800" dir="5400000" algn="ctr" rotWithShape="0">
              <a:schemeClr val="bg2">
                <a:alpha val="43000"/>
              </a:schemeClr>
            </a:outerShd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ZoneTexte 1"/>
          <p:cNvSpPr txBox="1"/>
          <p:nvPr/>
        </p:nvSpPr>
        <p:spPr>
          <a:xfrm>
            <a:off x="866938" y="743607"/>
            <a:ext cx="10677362" cy="3046988"/>
          </a:xfrm>
          <a:prstGeom prst="rect">
            <a:avLst/>
          </a:prstGeom>
          <a:noFill/>
        </p:spPr>
        <p:txBody>
          <a:bodyPr wrap="square" rtlCol="0">
            <a:spAutoFit/>
          </a:bodyPr>
          <a:lstStyle/>
          <a:p>
            <a:pPr algn="r"/>
            <a:r>
              <a:rPr lang="fr-FR" sz="2000" b="1" dirty="0" smtClean="0">
                <a:effectLst>
                  <a:outerShdw blurRad="38100" dist="38100" dir="2700000" algn="tl">
                    <a:srgbClr val="000000">
                      <a:alpha val="43137"/>
                    </a:srgbClr>
                  </a:outerShdw>
                </a:effectLst>
              </a:rPr>
              <a:t>  </a:t>
            </a:r>
            <a:r>
              <a:rPr lang="ar-DZ" sz="2000" b="1" dirty="0" smtClean="0">
                <a:effectLst>
                  <a:outerShdw blurRad="38100" dist="38100" dir="2700000" algn="tl">
                    <a:srgbClr val="000000">
                      <a:alpha val="43137"/>
                    </a:srgbClr>
                  </a:outerShdw>
                </a:effectLst>
              </a:rPr>
              <a:t>    </a:t>
            </a:r>
            <a:r>
              <a:rPr lang="ar-DZ" sz="2400" b="1" dirty="0" smtClean="0">
                <a:solidFill>
                  <a:schemeClr val="accent1">
                    <a:lumMod val="50000"/>
                  </a:schemeClr>
                </a:solidFill>
                <a:effectLst>
                  <a:outerShdw blurRad="38100" dist="38100" dir="2700000" algn="tl">
                    <a:srgbClr val="000000">
                      <a:alpha val="43137"/>
                    </a:srgbClr>
                  </a:outerShdw>
                </a:effectLst>
              </a:rPr>
              <a:t>من </a:t>
            </a:r>
            <a:r>
              <a:rPr lang="ar-DZ" sz="2400" b="1" dirty="0">
                <a:solidFill>
                  <a:schemeClr val="accent1">
                    <a:lumMod val="50000"/>
                  </a:schemeClr>
                </a:solidFill>
                <a:effectLst>
                  <a:outerShdw blurRad="38100" dist="38100" dir="2700000" algn="tl">
                    <a:srgbClr val="000000">
                      <a:alpha val="43137"/>
                    </a:srgbClr>
                  </a:outerShdw>
                </a:effectLst>
              </a:rPr>
              <a:t>الملاحظ في العقود الأخيرة تعاظم أهمية العنصر البشري لأي منظمة، حتى أصبح العنصر البشري وما يحمله من معارف وتأهيل أحد اركان تقييم الشركات بعد ان كان تقييمها مقتصرا على الجوانب المالية، كما انه العنصر القادر على الاستغلال الأمثل للعناصر الأخرى لذا اختص دور إدارة الموارد البشرية في البحث عنه وتدريبه وتحفيزه ومكافأته، بعد ان حددت أهدافها في العمل وتوزيع مسؤوليات وسلطات هذا الأخير، ولكن مع ظهور جملة من التغييرات والتطورات الحاصلة في مختلف المجالات اهمها المجال الاقتصادي، دفع الشركات الى توسيع مجال عملها الى خارج حدود الدولة ليكون العاملين في الفروع التابعة لهته الشركات من جنسية الشركة الام او من جنسيات أخرى(الشركات متعددة الجنسيات)، وهدا ما </a:t>
            </a:r>
            <a:r>
              <a:rPr lang="ar-DZ" sz="2400" b="1" dirty="0" smtClean="0">
                <a:solidFill>
                  <a:schemeClr val="accent1">
                    <a:lumMod val="50000"/>
                  </a:schemeClr>
                </a:solidFill>
                <a:effectLst>
                  <a:outerShdw blurRad="38100" dist="38100" dir="2700000" algn="tl">
                    <a:srgbClr val="000000">
                      <a:alpha val="43137"/>
                    </a:srgbClr>
                  </a:outerShdw>
                </a:effectLst>
              </a:rPr>
              <a:t>استدعى </a:t>
            </a:r>
            <a:r>
              <a:rPr lang="ar-DZ" sz="2400" b="1" dirty="0">
                <a:solidFill>
                  <a:schemeClr val="accent1">
                    <a:lumMod val="50000"/>
                  </a:schemeClr>
                </a:solidFill>
                <a:effectLst>
                  <a:outerShdw blurRad="38100" dist="38100" dir="2700000" algn="tl">
                    <a:srgbClr val="000000">
                      <a:alpha val="43137"/>
                    </a:srgbClr>
                  </a:outerShdw>
                </a:effectLst>
              </a:rPr>
              <a:t>الى وجود إدارة دولية للموارد البشرية.</a:t>
            </a:r>
            <a:endParaRPr lang="fr-FR" sz="2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0955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16274" y="171450"/>
            <a:ext cx="11594726" cy="6438900"/>
          </a:xfrm>
          <a:prstGeom prst="roundRect">
            <a:avLst>
              <a:gd name="adj" fmla="val 4167"/>
            </a:avLst>
          </a:prstGeom>
          <a:solidFill>
            <a:schemeClr val="tx1"/>
          </a:solidFill>
          <a:ln w="79375" cap="sq" cmpd="dbl">
            <a:solidFill>
              <a:schemeClr val="accent1">
                <a:lumMod val="60000"/>
                <a:lumOff val="40000"/>
              </a:schemeClr>
            </a:solidFill>
            <a:prstDash val="dash"/>
            <a:miter lim="800000"/>
          </a:ln>
          <a:effectLst>
            <a:glow rad="127000">
              <a:schemeClr val="bg1"/>
            </a:glow>
            <a:outerShdw blurRad="50800" dist="50800" dir="5400000" algn="ctr" rotWithShape="0">
              <a:srgbClr val="000000">
                <a:alpha val="74000"/>
              </a:srgbClr>
            </a:outerShdw>
            <a:reflection blurRad="12700" stA="28000" endPos="28000" dist="5000" dir="5400000" sy="-100000" algn="bl" rotWithShape="0"/>
            <a:softEdge rad="63500"/>
          </a:effectLst>
          <a:scene3d>
            <a:camera prst="orthographicFront"/>
            <a:lightRig rig="threePt" dir="t">
              <a:rot lat="0" lon="0" rev="2700000"/>
            </a:lightRig>
          </a:scene3d>
          <a:sp3d>
            <a:bevelT/>
            <a:contourClr>
              <a:srgbClr val="C0C0C0"/>
            </a:contourClr>
          </a:sp3d>
        </p:spPr>
      </p:pic>
      <p:pic>
        <p:nvPicPr>
          <p:cNvPr id="4" name="Image 3"/>
          <p:cNvPicPr>
            <a:picLocks noChangeAspect="1"/>
          </p:cNvPicPr>
          <p:nvPr/>
        </p:nvPicPr>
        <p:blipFill>
          <a:blip r:embed="rId4"/>
          <a:stretch>
            <a:fillRect/>
          </a:stretch>
        </p:blipFill>
        <p:spPr>
          <a:xfrm>
            <a:off x="528147" y="436837"/>
            <a:ext cx="1668516" cy="16685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ZoneTexte 2"/>
          <p:cNvSpPr txBox="1"/>
          <p:nvPr/>
        </p:nvSpPr>
        <p:spPr>
          <a:xfrm>
            <a:off x="3389244" y="2790735"/>
            <a:ext cx="6082747" cy="1200329"/>
          </a:xfrm>
          <a:prstGeom prst="rect">
            <a:avLst/>
          </a:prstGeom>
          <a:noFill/>
        </p:spPr>
        <p:txBody>
          <a:bodyPr wrap="square" rtlCol="0">
            <a:spAutoFit/>
          </a:bodyPr>
          <a:lstStyle/>
          <a:p>
            <a:pPr algn="r"/>
            <a:r>
              <a:rPr lang="ar-DZ" sz="3600" b="1" dirty="0" smtClean="0">
                <a:solidFill>
                  <a:schemeClr val="accent5">
                    <a:lumMod val="75000"/>
                  </a:schemeClr>
                </a:solidFill>
              </a:rPr>
              <a:t>ماهي الإدارة الدولية للموارد البشرية، وفيما تتمثل اهم التحديات التي تواجهها؟</a:t>
            </a:r>
            <a:endParaRPr lang="fr-FR" sz="3600" b="1" dirty="0">
              <a:solidFill>
                <a:schemeClr val="accent5">
                  <a:lumMod val="75000"/>
                </a:schemeClr>
              </a:solidFill>
            </a:endParaRPr>
          </a:p>
        </p:txBody>
      </p:sp>
    </p:spTree>
    <p:extLst>
      <p:ext uri="{BB962C8B-B14F-4D97-AF65-F5344CB8AC3E}">
        <p14:creationId xmlns:p14="http://schemas.microsoft.com/office/powerpoint/2010/main" val="17492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80318"/>
            <a:ext cx="12192000" cy="69525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ZoneTexte 2"/>
          <p:cNvSpPr txBox="1"/>
          <p:nvPr/>
        </p:nvSpPr>
        <p:spPr>
          <a:xfrm>
            <a:off x="7400925" y="704850"/>
            <a:ext cx="4324350" cy="2862322"/>
          </a:xfrm>
          <a:prstGeom prst="rect">
            <a:avLst/>
          </a:prstGeom>
          <a:noFill/>
        </p:spPr>
        <p:txBody>
          <a:bodyPr wrap="square" rtlCol="0">
            <a:spAutoFit/>
          </a:bodyPr>
          <a:lstStyle/>
          <a:p>
            <a:pPr marL="285750" lvl="0" indent="-285750" algn="r" rtl="1">
              <a:buFont typeface="Wingdings" panose="05000000000000000000" pitchFamily="2" charset="2"/>
              <a:buChar char="q"/>
            </a:pPr>
            <a:r>
              <a:rPr lang="ar-DZ" b="1" dirty="0">
                <a:solidFill>
                  <a:schemeClr val="bg1"/>
                </a:solidFill>
              </a:rPr>
              <a:t>ما هي الإدارة الدولية للموارد البشرية</a:t>
            </a:r>
            <a:r>
              <a:rPr lang="ar-DZ" b="1" dirty="0" smtClean="0">
                <a:solidFill>
                  <a:schemeClr val="bg1"/>
                </a:solidFill>
              </a:rPr>
              <a:t>؟</a:t>
            </a:r>
          </a:p>
          <a:p>
            <a:pPr lvl="0" algn="r" rtl="1"/>
            <a:endParaRPr lang="fr-FR" b="1" dirty="0">
              <a:solidFill>
                <a:schemeClr val="bg1"/>
              </a:solidFill>
            </a:endParaRPr>
          </a:p>
          <a:p>
            <a:pPr marL="285750" lvl="0" indent="-285750" algn="r" rtl="1">
              <a:buFont typeface="Wingdings" panose="05000000000000000000" pitchFamily="2" charset="2"/>
              <a:buChar char="q"/>
            </a:pPr>
            <a:r>
              <a:rPr lang="ar-DZ" b="1" dirty="0" smtClean="0">
                <a:solidFill>
                  <a:schemeClr val="bg1"/>
                </a:solidFill>
              </a:rPr>
              <a:t>ما اسباب </a:t>
            </a:r>
            <a:r>
              <a:rPr lang="ar-DZ" b="1" dirty="0">
                <a:solidFill>
                  <a:schemeClr val="bg1"/>
                </a:solidFill>
              </a:rPr>
              <a:t>التوجه للإدارة الدولية للموارد </a:t>
            </a:r>
            <a:r>
              <a:rPr lang="ar-DZ" b="1" dirty="0" smtClean="0">
                <a:solidFill>
                  <a:schemeClr val="bg1"/>
                </a:solidFill>
              </a:rPr>
              <a:t>البشرية، </a:t>
            </a:r>
            <a:r>
              <a:rPr lang="ar-DZ" b="1" dirty="0">
                <a:solidFill>
                  <a:schemeClr val="bg1"/>
                </a:solidFill>
              </a:rPr>
              <a:t>واهدافها</a:t>
            </a:r>
            <a:r>
              <a:rPr lang="ar-DZ" b="1" dirty="0" smtClean="0">
                <a:solidFill>
                  <a:schemeClr val="bg1"/>
                </a:solidFill>
              </a:rPr>
              <a:t>؟</a:t>
            </a:r>
          </a:p>
          <a:p>
            <a:pPr lvl="0" algn="r" rtl="1"/>
            <a:endParaRPr lang="fr-FR" b="1" dirty="0">
              <a:solidFill>
                <a:schemeClr val="bg1"/>
              </a:solidFill>
            </a:endParaRPr>
          </a:p>
          <a:p>
            <a:pPr marL="285750" lvl="0" indent="-285750" algn="r" rtl="1">
              <a:buFont typeface="Wingdings" panose="05000000000000000000" pitchFamily="2" charset="2"/>
              <a:buChar char="q"/>
            </a:pPr>
            <a:r>
              <a:rPr lang="ar-DZ" b="1" dirty="0">
                <a:solidFill>
                  <a:schemeClr val="bg1"/>
                </a:solidFill>
              </a:rPr>
              <a:t>ما الفرق بين إدارة الموارد البشرية والإدارة الدولية للموارد البشرية</a:t>
            </a:r>
            <a:r>
              <a:rPr lang="ar-DZ" b="1" dirty="0" smtClean="0">
                <a:solidFill>
                  <a:schemeClr val="bg1"/>
                </a:solidFill>
              </a:rPr>
              <a:t>؟</a:t>
            </a:r>
          </a:p>
          <a:p>
            <a:pPr lvl="0" algn="r" rtl="1"/>
            <a:endParaRPr lang="fr-FR" b="1" dirty="0">
              <a:solidFill>
                <a:schemeClr val="bg1"/>
              </a:solidFill>
            </a:endParaRPr>
          </a:p>
          <a:p>
            <a:pPr marL="285750" lvl="0" indent="-285750" algn="r" rtl="1">
              <a:buFont typeface="Wingdings" panose="05000000000000000000" pitchFamily="2" charset="2"/>
              <a:buChar char="q"/>
            </a:pPr>
            <a:r>
              <a:rPr lang="ar-DZ" b="1" dirty="0" smtClean="0">
                <a:solidFill>
                  <a:schemeClr val="bg1"/>
                </a:solidFill>
              </a:rPr>
              <a:t>ماهي </a:t>
            </a:r>
            <a:r>
              <a:rPr lang="ar-DZ" b="1" dirty="0">
                <a:solidFill>
                  <a:schemeClr val="bg1"/>
                </a:solidFill>
              </a:rPr>
              <a:t>الممارسات المطلوبة منها ،واهم التحديات التي تواجهها، وكيفية مقاومتها لهته التحديات</a:t>
            </a:r>
            <a:r>
              <a:rPr lang="ar-DZ" b="1" dirty="0">
                <a:solidFill>
                  <a:schemeClr val="bg1"/>
                </a:solidFill>
                <a:effectLst>
                  <a:outerShdw blurRad="38100" dist="38100" dir="2700000" algn="tl">
                    <a:srgbClr val="000000">
                      <a:alpha val="43137"/>
                    </a:srgbClr>
                  </a:outerShdw>
                </a:effectLst>
              </a:rPr>
              <a:t>؟</a:t>
            </a:r>
            <a:endParaRPr lang="fr-FR" b="1" dirty="0">
              <a:solidFill>
                <a:schemeClr val="bg1"/>
              </a:solidFill>
              <a:effectLst>
                <a:outerShdw blurRad="38100" dist="38100" dir="2700000" algn="tl">
                  <a:srgbClr val="000000">
                    <a:alpha val="43137"/>
                  </a:srgbClr>
                </a:outerShdw>
              </a:effectLst>
            </a:endParaRPr>
          </a:p>
        </p:txBody>
      </p:sp>
      <p:sp>
        <p:nvSpPr>
          <p:cNvPr id="4" name="ZoneTexte 3"/>
          <p:cNvSpPr txBox="1"/>
          <p:nvPr/>
        </p:nvSpPr>
        <p:spPr>
          <a:xfrm>
            <a:off x="9194914" y="48050"/>
            <a:ext cx="2121150" cy="478977"/>
          </a:xfrm>
          <a:prstGeom prst="rect">
            <a:avLst/>
          </a:prstGeom>
          <a:noFill/>
        </p:spPr>
        <p:txBody>
          <a:bodyPr wrap="square" rtlCol="0">
            <a:spAutoFit/>
          </a:bodyPr>
          <a:lstStyle/>
          <a:p>
            <a:pPr algn="ctr"/>
            <a:r>
              <a:rPr lang="ar-DZ" sz="2400" b="1" u="sng" dirty="0" smtClean="0">
                <a:solidFill>
                  <a:srgbClr val="FF0000"/>
                </a:solidFill>
                <a:effectLst>
                  <a:outerShdw blurRad="38100" dist="38100" dir="2700000" algn="tl">
                    <a:srgbClr val="000000">
                      <a:alpha val="43137"/>
                    </a:srgbClr>
                  </a:outerShdw>
                </a:effectLst>
              </a:rPr>
              <a:t>الأسئلة الفرعية</a:t>
            </a:r>
            <a:endParaRPr lang="fr-FR" sz="24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6113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1999" cy="6858000"/>
          </a:xfrm>
          <a:prstGeom prst="rect">
            <a:avLst/>
          </a:prstGeom>
          <a:ln>
            <a:noFill/>
          </a:ln>
          <a:effectLst>
            <a:softEdge rad="112500"/>
          </a:effectLst>
        </p:spPr>
      </p:pic>
      <p:pic>
        <p:nvPicPr>
          <p:cNvPr id="4" name="Image 3"/>
          <p:cNvPicPr>
            <a:picLocks noChangeAspect="1"/>
          </p:cNvPicPr>
          <p:nvPr/>
        </p:nvPicPr>
        <p:blipFill>
          <a:blip r:embed="rId3"/>
          <a:stretch>
            <a:fillRect/>
          </a:stretch>
        </p:blipFill>
        <p:spPr>
          <a:xfrm rot="1171718">
            <a:off x="9679073" y="447016"/>
            <a:ext cx="2208455" cy="12507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ZoneTexte 2"/>
          <p:cNvSpPr txBox="1"/>
          <p:nvPr/>
        </p:nvSpPr>
        <p:spPr>
          <a:xfrm>
            <a:off x="5086350" y="1581150"/>
            <a:ext cx="1876425" cy="830997"/>
          </a:xfrm>
          <a:prstGeom prst="rect">
            <a:avLst/>
          </a:prstGeom>
          <a:noFill/>
        </p:spPr>
        <p:txBody>
          <a:bodyPr wrap="square" rtlCol="0">
            <a:spAutoFit/>
          </a:bodyPr>
          <a:lstStyle/>
          <a:p>
            <a:pPr algn="ctr"/>
            <a:r>
              <a:rPr lang="ar-DZ" sz="2400" b="1" dirty="0" smtClean="0">
                <a:solidFill>
                  <a:srgbClr val="FFFF00"/>
                </a:solidFill>
              </a:rPr>
              <a:t>الإدارة الدولية للموارد البشرية</a:t>
            </a:r>
            <a:endParaRPr lang="fr-FR" sz="2400" b="1" dirty="0">
              <a:solidFill>
                <a:srgbClr val="FFFF00"/>
              </a:solidFill>
            </a:endParaRPr>
          </a:p>
        </p:txBody>
      </p:sp>
      <p:sp>
        <p:nvSpPr>
          <p:cNvPr id="5" name="ZoneTexte 4"/>
          <p:cNvSpPr txBox="1"/>
          <p:nvPr/>
        </p:nvSpPr>
        <p:spPr>
          <a:xfrm>
            <a:off x="1675158" y="495298"/>
            <a:ext cx="1476375" cy="830997"/>
          </a:xfrm>
          <a:prstGeom prst="rect">
            <a:avLst/>
          </a:prstGeom>
          <a:noFill/>
        </p:spPr>
        <p:txBody>
          <a:bodyPr wrap="square" rtlCol="0">
            <a:spAutoFit/>
          </a:bodyPr>
          <a:lstStyle/>
          <a:p>
            <a:pPr algn="ctr"/>
            <a:r>
              <a:rPr lang="ar-DZ" sz="2400" b="1" dirty="0" smtClean="0"/>
              <a:t>إدارة الموارد البشرية</a:t>
            </a:r>
            <a:endParaRPr lang="fr-FR" sz="2400" b="1" dirty="0"/>
          </a:p>
        </p:txBody>
      </p:sp>
      <p:sp>
        <p:nvSpPr>
          <p:cNvPr id="6" name="ZoneTexte 5"/>
          <p:cNvSpPr txBox="1"/>
          <p:nvPr/>
        </p:nvSpPr>
        <p:spPr>
          <a:xfrm>
            <a:off x="9696450" y="2144764"/>
            <a:ext cx="1322069" cy="1200329"/>
          </a:xfrm>
          <a:prstGeom prst="rect">
            <a:avLst/>
          </a:prstGeom>
          <a:noFill/>
        </p:spPr>
        <p:txBody>
          <a:bodyPr wrap="square" rtlCol="0">
            <a:spAutoFit/>
          </a:bodyPr>
          <a:lstStyle/>
          <a:p>
            <a:pPr algn="ctr"/>
            <a:r>
              <a:rPr lang="ar-DZ" sz="2400" b="1" dirty="0" smtClean="0">
                <a:solidFill>
                  <a:srgbClr val="FF0000"/>
                </a:solidFill>
              </a:rPr>
              <a:t>الشركات متعددة الجنسيات</a:t>
            </a:r>
            <a:endParaRPr lang="fr-FR" sz="2400" b="1" dirty="0">
              <a:solidFill>
                <a:srgbClr val="FF0000"/>
              </a:solidFill>
            </a:endParaRPr>
          </a:p>
        </p:txBody>
      </p:sp>
    </p:spTree>
    <p:extLst>
      <p:ext uri="{BB962C8B-B14F-4D97-AF65-F5344CB8AC3E}">
        <p14:creationId xmlns:p14="http://schemas.microsoft.com/office/powerpoint/2010/main" val="1783142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6">
                                            <p:txEl>
                                              <p:pRg st="0" end="0"/>
                                            </p:txEl>
                                          </p:spTgt>
                                        </p:tgtEl>
                                        <p:attrNameLst>
                                          <p:attrName>style.color</p:attrName>
                                        </p:attrNameLst>
                                      </p:cBhvr>
                                      <p:to>
                                        <a:schemeClr val="bg1"/>
                                      </p:to>
                                    </p:animClr>
                                    <p:animClr clrSpc="rgb" dir="cw">
                                      <p:cBhvr>
                                        <p:cTn id="21" dur="250" autoRev="1" fill="remove"/>
                                        <p:tgtEl>
                                          <p:spTgt spid="6">
                                            <p:txEl>
                                              <p:pRg st="0" end="0"/>
                                            </p:txEl>
                                          </p:spTgt>
                                        </p:tgtEl>
                                        <p:attrNameLst>
                                          <p:attrName>fillcolor</p:attrName>
                                        </p:attrNameLst>
                                      </p:cBhvr>
                                      <p:to>
                                        <a:schemeClr val="bg1"/>
                                      </p:to>
                                    </p:animClr>
                                    <p:set>
                                      <p:cBhvr>
                                        <p:cTn id="22" dur="250" autoRev="1" fill="remove"/>
                                        <p:tgtEl>
                                          <p:spTgt spid="6">
                                            <p:txEl>
                                              <p:pRg st="0" end="0"/>
                                            </p:txEl>
                                          </p:spTgt>
                                        </p:tgtEl>
                                        <p:attrNameLst>
                                          <p:attrName>fill.type</p:attrName>
                                        </p:attrNameLst>
                                      </p:cBhvr>
                                      <p:to>
                                        <p:strVal val="solid"/>
                                      </p:to>
                                    </p:set>
                                    <p:set>
                                      <p:cBhvr>
                                        <p:cTn id="23" dur="250" autoRev="1" fill="remove"/>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1942" y="241065"/>
            <a:ext cx="5962650" cy="2914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Pensées 2"/>
          <p:cNvSpPr/>
          <p:nvPr/>
        </p:nvSpPr>
        <p:spPr>
          <a:xfrm>
            <a:off x="7228115" y="338818"/>
            <a:ext cx="4147456" cy="2349953"/>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Bulle ronde 9"/>
          <p:cNvSpPr/>
          <p:nvPr/>
        </p:nvSpPr>
        <p:spPr>
          <a:xfrm>
            <a:off x="221942" y="3641933"/>
            <a:ext cx="5244580" cy="2663687"/>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2" name="Explosion 2 11"/>
          <p:cNvSpPr/>
          <p:nvPr/>
        </p:nvSpPr>
        <p:spPr>
          <a:xfrm rot="20847392" flipH="1">
            <a:off x="6871608" y="3575721"/>
            <a:ext cx="4860472" cy="3657601"/>
          </a:xfrm>
          <a:prstGeom prst="irregularSeal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 name="Flèche à trois pointes 12"/>
          <p:cNvSpPr/>
          <p:nvPr/>
        </p:nvSpPr>
        <p:spPr>
          <a:xfrm rot="8365154">
            <a:off x="5751139" y="3352235"/>
            <a:ext cx="1915338" cy="1278599"/>
          </a:xfrm>
          <a:prstGeom prst="leftRightUp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852025" y="775130"/>
            <a:ext cx="2903409" cy="1477328"/>
          </a:xfrm>
          <a:prstGeom prst="rect">
            <a:avLst/>
          </a:prstGeom>
          <a:noFill/>
        </p:spPr>
        <p:txBody>
          <a:bodyPr wrap="square" rtlCol="0">
            <a:spAutoFit/>
          </a:bodyPr>
          <a:lstStyle/>
          <a:p>
            <a:pPr algn="ctr"/>
            <a:r>
              <a:rPr lang="ar-DZ" b="1" dirty="0" smtClean="0">
                <a:solidFill>
                  <a:srgbClr val="FF0000"/>
                </a:solidFill>
              </a:rPr>
              <a:t>الإدارة الدولية للموارد البشرية:</a:t>
            </a:r>
          </a:p>
          <a:p>
            <a:pPr algn="r"/>
            <a:r>
              <a:rPr lang="ar-DZ" b="1" dirty="0" smtClean="0"/>
              <a:t>تهتم إدارة </a:t>
            </a:r>
            <a:r>
              <a:rPr lang="ar-DZ" b="1" dirty="0"/>
              <a:t>الموارد البشرية </a:t>
            </a:r>
            <a:r>
              <a:rPr lang="ar-DZ" b="1" dirty="0" smtClean="0"/>
              <a:t> بالقضايا التي </a:t>
            </a:r>
            <a:r>
              <a:rPr lang="ar-DZ" b="1" dirty="0"/>
              <a:t>تتجاوز الحدود الوطنية أو تتم في مواقع أخرى غير المقر </a:t>
            </a:r>
            <a:r>
              <a:rPr lang="ar-DZ" b="1" dirty="0" smtClean="0"/>
              <a:t>الرئيسي في </a:t>
            </a:r>
            <a:r>
              <a:rPr lang="ar-DZ" b="1" dirty="0"/>
              <a:t>البلد الأم.</a:t>
            </a:r>
            <a:endParaRPr lang="ar-DZ" b="1" dirty="0" smtClean="0">
              <a:solidFill>
                <a:srgbClr val="FF0000"/>
              </a:solidFill>
            </a:endParaRPr>
          </a:p>
        </p:txBody>
      </p:sp>
      <p:sp>
        <p:nvSpPr>
          <p:cNvPr id="5" name="ZoneTexte 4"/>
          <p:cNvSpPr txBox="1"/>
          <p:nvPr/>
        </p:nvSpPr>
        <p:spPr>
          <a:xfrm>
            <a:off x="7852025" y="4654439"/>
            <a:ext cx="3021496" cy="1754326"/>
          </a:xfrm>
          <a:prstGeom prst="rect">
            <a:avLst/>
          </a:prstGeom>
          <a:noFill/>
        </p:spPr>
        <p:txBody>
          <a:bodyPr wrap="square" rtlCol="0">
            <a:spAutoFit/>
          </a:bodyPr>
          <a:lstStyle/>
          <a:p>
            <a:pPr algn="ctr"/>
            <a:r>
              <a:rPr lang="ar-DZ" b="1" dirty="0" smtClean="0">
                <a:solidFill>
                  <a:srgbClr val="FF0000"/>
                </a:solidFill>
              </a:rPr>
              <a:t>إدارة الموارد البشرية:</a:t>
            </a:r>
          </a:p>
          <a:p>
            <a:pPr algn="r"/>
            <a:r>
              <a:rPr lang="ar-DZ" b="1" dirty="0"/>
              <a:t>هي مجموعة من الوظائف والأنشطة التي تستخدم لإدارة المورد البشري بأسلوب فعال لخدمة الفرد والمنظمة والمجتمع في بيئة معينة.</a:t>
            </a:r>
            <a:endParaRPr lang="fr-FR" b="1" dirty="0"/>
          </a:p>
          <a:p>
            <a:pPr algn="r"/>
            <a:endParaRPr lang="fr-FR" b="1" dirty="0"/>
          </a:p>
        </p:txBody>
      </p:sp>
      <p:sp>
        <p:nvSpPr>
          <p:cNvPr id="6" name="ZoneTexte 5"/>
          <p:cNvSpPr txBox="1"/>
          <p:nvPr/>
        </p:nvSpPr>
        <p:spPr>
          <a:xfrm>
            <a:off x="823140" y="3934825"/>
            <a:ext cx="4042184" cy="1754326"/>
          </a:xfrm>
          <a:prstGeom prst="rect">
            <a:avLst/>
          </a:prstGeom>
          <a:noFill/>
        </p:spPr>
        <p:txBody>
          <a:bodyPr wrap="square" rtlCol="0">
            <a:spAutoFit/>
          </a:bodyPr>
          <a:lstStyle/>
          <a:p>
            <a:pPr algn="ctr"/>
            <a:r>
              <a:rPr lang="ar-DZ" b="1" dirty="0" smtClean="0">
                <a:solidFill>
                  <a:srgbClr val="FFFF00"/>
                </a:solidFill>
              </a:rPr>
              <a:t>الشركات متعددة الجنسيات:</a:t>
            </a:r>
            <a:endParaRPr lang="fr-FR" b="1" dirty="0" smtClean="0">
              <a:solidFill>
                <a:srgbClr val="FFFF00"/>
              </a:solidFill>
            </a:endParaRPr>
          </a:p>
          <a:p>
            <a:pPr algn="ctr"/>
            <a:r>
              <a:rPr lang="ar-DZ" b="1" dirty="0" smtClean="0">
                <a:solidFill>
                  <a:schemeClr val="bg1"/>
                </a:solidFill>
              </a:rPr>
              <a:t>الشركة التي تقوم بشكل او باخر وحسب اختصاصها بالاستثمارات مباشرة في اكثر من دولة ، وتنظم نشاطاتها في الحاضر والمستقبل فيما يخص التسيير والاستراتيجية على المدى الطويل في الاطار الدولي.</a:t>
            </a:r>
            <a:endParaRPr lang="fr-FR" b="1" dirty="0" smtClean="0">
              <a:solidFill>
                <a:schemeClr val="bg1"/>
              </a:solidFill>
            </a:endParaRPr>
          </a:p>
          <a:p>
            <a:pPr algn="ctr"/>
            <a:endParaRPr lang="fr-FR" dirty="0">
              <a:solidFill>
                <a:schemeClr val="bg1"/>
              </a:solidFill>
            </a:endParaRPr>
          </a:p>
        </p:txBody>
      </p:sp>
    </p:spTree>
    <p:extLst>
      <p:ext uri="{BB962C8B-B14F-4D97-AF65-F5344CB8AC3E}">
        <p14:creationId xmlns:p14="http://schemas.microsoft.com/office/powerpoint/2010/main" val="3718021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31710" y="822764"/>
            <a:ext cx="11025352" cy="5943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1549096" y="114878"/>
            <a:ext cx="9390579" cy="707886"/>
          </a:xfrm>
          <a:prstGeom prst="rect">
            <a:avLst/>
          </a:prstGeom>
          <a:solidFill>
            <a:schemeClr val="bg1"/>
          </a:solidFill>
        </p:spPr>
        <p:txBody>
          <a:bodyPr wrap="square" lIns="91440" tIns="45720" rIns="91440" bIns="45720">
            <a:spAutoFit/>
          </a:bodyPr>
          <a:lstStyle/>
          <a:p>
            <a:pPr algn="ctr"/>
            <a:r>
              <a:rPr lang="ar-DZ" sz="4000" b="1" i="1" cap="none" spc="0" dirty="0" smtClean="0">
                <a:ln w="12700">
                  <a:solidFill>
                    <a:schemeClr val="accent5"/>
                  </a:solidFill>
                  <a:prstDash val="solid"/>
                </a:ln>
                <a:pattFill prst="ltDnDiag">
                  <a:fgClr>
                    <a:schemeClr val="accent5">
                      <a:lumMod val="60000"/>
                      <a:lumOff val="40000"/>
                    </a:schemeClr>
                  </a:fgClr>
                  <a:bgClr>
                    <a:schemeClr val="bg1"/>
                  </a:bgClr>
                </a:pattFill>
                <a:effectLst/>
              </a:rPr>
              <a:t>المبحث الأول: ماهية الإدارة الدولية للموارد البشرية</a:t>
            </a:r>
            <a:endParaRPr lang="fr-FR" sz="4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95267034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76676" y="70956"/>
            <a:ext cx="10877550" cy="6696075"/>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ZoneTexte 5"/>
          <p:cNvSpPr txBox="1"/>
          <p:nvPr/>
        </p:nvSpPr>
        <p:spPr>
          <a:xfrm>
            <a:off x="5216893" y="313994"/>
            <a:ext cx="5958037"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DZ" sz="2800" b="1" dirty="0" smtClean="0">
                <a:ln w="0"/>
                <a:solidFill>
                  <a:srgbClr val="FF0000"/>
                </a:solidFill>
                <a:effectLst>
                  <a:reflection blurRad="6350" stA="53000" endA="300" endPos="35500" dir="5400000" sy="-90000" algn="bl" rotWithShape="0"/>
                </a:effectLst>
              </a:rPr>
              <a:t>المطلب الأول: مفهوم الإدارة الدولية للموارد البشرية</a:t>
            </a:r>
            <a:endParaRPr lang="fr-FR" sz="2800" b="1" dirty="0">
              <a:ln w="0"/>
              <a:solidFill>
                <a:srgbClr val="FF0000"/>
              </a:solidFill>
              <a:effectLst>
                <a:reflection blurRad="6350" stA="53000" endA="300" endPos="35500" dir="5400000" sy="-90000" algn="bl" rotWithShape="0"/>
              </a:effectLst>
            </a:endParaRPr>
          </a:p>
        </p:txBody>
      </p:sp>
      <p:sp>
        <p:nvSpPr>
          <p:cNvPr id="7" name="ZoneTexte 6"/>
          <p:cNvSpPr txBox="1"/>
          <p:nvPr/>
        </p:nvSpPr>
        <p:spPr>
          <a:xfrm>
            <a:off x="4240931" y="1312779"/>
            <a:ext cx="6189044" cy="1938992"/>
          </a:xfrm>
          <a:prstGeom prst="rect">
            <a:avLst/>
          </a:prstGeom>
          <a:noFill/>
        </p:spPr>
        <p:txBody>
          <a:bodyPr wrap="square" rtlCol="0">
            <a:spAutoFit/>
          </a:bodyPr>
          <a:lstStyle/>
          <a:p>
            <a:pPr algn="r"/>
            <a:r>
              <a:rPr lang="ar-DZ" sz="2000" b="1" dirty="0"/>
              <a:t>هي مجموعة من الأنشطة التي تهدف الى إدارة الموارد البشرية التنظيمية على المستوى الدولي لتحقيق الأهداف التنظيمية وتحقيق ميزة تنافسية على المنافسين على المستويين الوطني والدولي</a:t>
            </a:r>
            <a:r>
              <a:rPr lang="ar-DZ" sz="2000" b="1" dirty="0" smtClean="0"/>
              <a:t>.</a:t>
            </a:r>
            <a:endParaRPr lang="ar-DZ" sz="2000" b="1" dirty="0">
              <a:latin typeface="Arial" panose="020B0604020202020204" pitchFamily="34" charset="0"/>
              <a:cs typeface="Arial" panose="020B0604020202020204" pitchFamily="34" charset="0"/>
            </a:endParaRPr>
          </a:p>
          <a:p>
            <a:pPr algn="r"/>
            <a:endParaRPr lang="ar-DZ" sz="2000" b="1" dirty="0">
              <a:latin typeface="Arial" panose="020B0604020202020204" pitchFamily="34" charset="0"/>
              <a:cs typeface="Arial" panose="020B0604020202020204" pitchFamily="34" charset="0"/>
            </a:endParaRPr>
          </a:p>
          <a:p>
            <a:pPr algn="r"/>
            <a:r>
              <a:rPr lang="ar-DZ" sz="2000" b="1" dirty="0" smtClean="0">
                <a:latin typeface="Arial" panose="020B0604020202020204" pitchFamily="34" charset="0"/>
                <a:cs typeface="Arial" panose="020B0604020202020204" pitchFamily="34" charset="0"/>
              </a:rPr>
              <a:t>يشمل </a:t>
            </a:r>
            <a:r>
              <a:rPr lang="ar-DZ" sz="2000" b="1" dirty="0">
                <a:latin typeface="Arial" panose="020B0604020202020204" pitchFamily="34" charset="0"/>
                <a:cs typeface="Arial" panose="020B0604020202020204" pitchFamily="34" charset="0"/>
              </a:rPr>
              <a:t>نشاط إدارة الموارد البشرية بالشركات دولية النشاط المجالات التالية</a:t>
            </a:r>
            <a:r>
              <a:rPr lang="ar-DZ" sz="2000" b="1" dirty="0" smtClean="0">
                <a:latin typeface="Arial" panose="020B0604020202020204" pitchFamily="34" charset="0"/>
                <a:cs typeface="Arial" panose="020B0604020202020204" pitchFamily="34" charset="0"/>
              </a:rPr>
              <a:t>:</a:t>
            </a:r>
          </a:p>
        </p:txBody>
      </p:sp>
      <p:sp>
        <p:nvSpPr>
          <p:cNvPr id="8" name="Rectangle 7"/>
          <p:cNvSpPr/>
          <p:nvPr/>
        </p:nvSpPr>
        <p:spPr>
          <a:xfrm>
            <a:off x="3569232" y="3305810"/>
            <a:ext cx="6096000" cy="1585562"/>
          </a:xfrm>
          <a:prstGeom prst="rect">
            <a:avLst/>
          </a:prstGeom>
        </p:spPr>
        <p:txBody>
          <a:bodyPr>
            <a:spAutoFit/>
          </a:bodyPr>
          <a:lstStyle/>
          <a:p>
            <a:pPr marL="742950" lvl="1" indent="-285750" algn="r" rtl="1">
              <a:lnSpc>
                <a:spcPct val="107000"/>
              </a:lnSpc>
              <a:spcAft>
                <a:spcPts val="800"/>
              </a:spcAft>
              <a:buFont typeface="Wingdings" panose="05000000000000000000" pitchFamily="2" charset="2"/>
              <a:buChar char="ü"/>
            </a:pPr>
            <a:r>
              <a:rPr lang="ar-DZ" b="1" dirty="0">
                <a:solidFill>
                  <a:srgbClr val="7030A0"/>
                </a:solidFill>
                <a:latin typeface="Calibri" panose="020F0502020204030204" pitchFamily="34" charset="0"/>
                <a:ea typeface="Calibri" panose="020F0502020204030204" pitchFamily="34" charset="0"/>
              </a:rPr>
              <a:t>أولا: الشركة الام او المركز الأصلي او الرئيسي.</a:t>
            </a:r>
            <a:endParaRPr lang="fr-FR" sz="12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07000"/>
              </a:lnSpc>
              <a:spcAft>
                <a:spcPts val="800"/>
              </a:spcAft>
              <a:buFont typeface="Wingdings" panose="05000000000000000000" pitchFamily="2" charset="2"/>
              <a:buChar char="ü"/>
            </a:pPr>
            <a:r>
              <a:rPr lang="ar-DZ" b="1" dirty="0">
                <a:solidFill>
                  <a:srgbClr val="7030A0"/>
                </a:solidFill>
                <a:latin typeface="Calibri" panose="020F0502020204030204" pitchFamily="34" charset="0"/>
                <a:ea typeface="Calibri" panose="020F0502020204030204" pitchFamily="34" charset="0"/>
              </a:rPr>
              <a:t>ثانيا: الشركات التابعة او الفروع الدولية بالبلاد المضيفة.</a:t>
            </a:r>
            <a:endParaRPr lang="fr-FR" sz="12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07000"/>
              </a:lnSpc>
              <a:spcAft>
                <a:spcPts val="800"/>
              </a:spcAft>
              <a:buFont typeface="Wingdings" panose="05000000000000000000" pitchFamily="2" charset="2"/>
              <a:buChar char="ü"/>
            </a:pPr>
            <a:r>
              <a:rPr lang="ar-DZ" b="1" dirty="0">
                <a:solidFill>
                  <a:srgbClr val="7030A0"/>
                </a:solidFill>
                <a:latin typeface="Calibri" panose="020F0502020204030204" pitchFamily="34" charset="0"/>
                <a:ea typeface="Calibri" panose="020F0502020204030204" pitchFamily="34" charset="0"/>
              </a:rPr>
              <a:t>ثالثا: بلاد أخرى قد تكون مصدرا للعمالة او للمدخلات أخرى</a:t>
            </a:r>
            <a:r>
              <a:rPr lang="ar-DZ" b="1" dirty="0">
                <a:latin typeface="Calibri" panose="020F0502020204030204" pitchFamily="34" charset="0"/>
                <a:ea typeface="Calibri" panose="020F0502020204030204" pitchFamily="34" charset="0"/>
              </a:rPr>
              <a:t>.</a:t>
            </a:r>
            <a:endParaRPr lang="fr-FR" sz="12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DZ" dirty="0">
                <a:latin typeface="Calibri" panose="020F0502020204030204" pitchFamily="34" charset="0"/>
                <a:ea typeface="Calibri" panose="020F0502020204030204" pitchFamily="34" charset="0"/>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6573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7377" y="0"/>
            <a:ext cx="12124623"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ZoneTexte 1"/>
          <p:cNvSpPr txBox="1"/>
          <p:nvPr/>
        </p:nvSpPr>
        <p:spPr>
          <a:xfrm>
            <a:off x="8477250" y="333375"/>
            <a:ext cx="45719" cy="369332"/>
          </a:xfrm>
          <a:prstGeom prst="rect">
            <a:avLst/>
          </a:prstGeom>
          <a:noFill/>
        </p:spPr>
        <p:txBody>
          <a:bodyPr wrap="square" rtlCol="0">
            <a:spAutoFit/>
          </a:bodyPr>
          <a:lstStyle/>
          <a:p>
            <a:endParaRPr lang="fr-FR" dirty="0"/>
          </a:p>
        </p:txBody>
      </p:sp>
      <p:sp>
        <p:nvSpPr>
          <p:cNvPr id="3" name="ZoneTexte 2"/>
          <p:cNvSpPr txBox="1"/>
          <p:nvPr/>
        </p:nvSpPr>
        <p:spPr>
          <a:xfrm>
            <a:off x="3152775" y="518041"/>
            <a:ext cx="6170295" cy="523220"/>
          </a:xfrm>
          <a:prstGeom prst="rect">
            <a:avLst/>
          </a:prstGeom>
          <a:noFill/>
        </p:spPr>
        <p:txBody>
          <a:bodyPr wrap="square" rtlCol="0">
            <a:spAutoFit/>
          </a:bodyPr>
          <a:lstStyle/>
          <a:p>
            <a:pPr algn="ctr"/>
            <a:endParaRPr lang="fr-FR" sz="2800" dirty="0">
              <a:ln w="0"/>
              <a:solidFill>
                <a:srgbClr val="FF0000"/>
              </a:solidFill>
              <a:effectLst>
                <a:reflection blurRad="6350" stA="53000" endA="300" endPos="35500" dir="5400000" sy="-90000" algn="bl" rotWithShape="0"/>
              </a:effectLst>
            </a:endParaRPr>
          </a:p>
        </p:txBody>
      </p:sp>
      <p:sp>
        <p:nvSpPr>
          <p:cNvPr id="4" name="Rectangle 3"/>
          <p:cNvSpPr/>
          <p:nvPr/>
        </p:nvSpPr>
        <p:spPr>
          <a:xfrm>
            <a:off x="6003635" y="2967335"/>
            <a:ext cx="184731" cy="923330"/>
          </a:xfrm>
          <a:prstGeom prst="rect">
            <a:avLst/>
          </a:prstGeom>
          <a:noFill/>
        </p:spPr>
        <p:txBody>
          <a:bodyPr wrap="none" lIns="91440" tIns="45720" rIns="91440" bIns="45720">
            <a:spAutoFit/>
          </a:bodyPr>
          <a:lstStyle/>
          <a:p>
            <a:pPr algn="ct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6003635" y="2967335"/>
            <a:ext cx="184731" cy="923330"/>
          </a:xfrm>
          <a:prstGeom prst="rect">
            <a:avLst/>
          </a:prstGeom>
          <a:noFill/>
        </p:spPr>
        <p:txBody>
          <a:bodyPr wrap="none" lIns="91440" tIns="45720" rIns="91440" bIns="45720">
            <a:spAutoFit/>
          </a:bodyPr>
          <a:lstStyle/>
          <a:p>
            <a:pPr algn="ct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p:cNvSpPr/>
          <p:nvPr/>
        </p:nvSpPr>
        <p:spPr>
          <a:xfrm>
            <a:off x="2281587" y="241042"/>
            <a:ext cx="7696201" cy="1077218"/>
          </a:xfrm>
          <a:prstGeom prst="rect">
            <a:avLst/>
          </a:prstGeom>
          <a:noFill/>
        </p:spPr>
        <p:txBody>
          <a:bodyPr wrap="square" lIns="91440" tIns="45720" rIns="91440" bIns="45720">
            <a:spAutoFit/>
          </a:bodyPr>
          <a:lstStyle/>
          <a:p>
            <a:pPr algn="ctr"/>
            <a:r>
              <a:rPr lang="ar-DZ"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المطلب الثاني: دوافع التوجه الى الإدارة الدولية للموارد البشرية</a:t>
            </a:r>
            <a:endParaRPr lang="fr-FR"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8" name="ZoneTexte 7"/>
          <p:cNvSpPr txBox="1"/>
          <p:nvPr/>
        </p:nvSpPr>
        <p:spPr>
          <a:xfrm>
            <a:off x="8248650" y="1859340"/>
            <a:ext cx="3714750" cy="2246769"/>
          </a:xfrm>
          <a:prstGeom prst="rect">
            <a:avLst/>
          </a:prstGeom>
          <a:noFill/>
        </p:spPr>
        <p:txBody>
          <a:bodyPr wrap="square" rtlCol="0">
            <a:spAutoFit/>
          </a:bodyPr>
          <a:lstStyle/>
          <a:p>
            <a:pPr marL="285750" lvl="0" indent="-285750" algn="r" rtl="1">
              <a:buFont typeface="Wingdings" panose="05000000000000000000" pitchFamily="2" charset="2"/>
              <a:buChar char="Ø"/>
            </a:pPr>
            <a:r>
              <a:rPr lang="ar-DZ" sz="2000" b="1" dirty="0">
                <a:solidFill>
                  <a:srgbClr val="FFFF00"/>
                </a:solidFill>
              </a:rPr>
              <a:t>ظهور الشركات متعددة الجنسيات، مما أدى الى زيادة حركة الموارد البشرية</a:t>
            </a:r>
            <a:r>
              <a:rPr lang="ar-DZ" sz="2000" b="1" dirty="0" smtClean="0">
                <a:solidFill>
                  <a:srgbClr val="FFFF00"/>
                </a:solidFill>
              </a:rPr>
              <a:t>.</a:t>
            </a:r>
          </a:p>
          <a:p>
            <a:pPr marL="285750" lvl="0" indent="-285750" algn="r" rtl="1">
              <a:buFont typeface="Wingdings" panose="05000000000000000000" pitchFamily="2" charset="2"/>
              <a:buChar char="Ø"/>
            </a:pPr>
            <a:endParaRPr lang="fr-FR" sz="2000" b="1" dirty="0">
              <a:solidFill>
                <a:srgbClr val="FFFF00"/>
              </a:solidFill>
            </a:endParaRPr>
          </a:p>
          <a:p>
            <a:pPr marL="285750" lvl="0" indent="-285750" algn="r" rtl="1">
              <a:buFont typeface="Wingdings" panose="05000000000000000000" pitchFamily="2" charset="2"/>
              <a:buChar char="Ø"/>
            </a:pPr>
            <a:r>
              <a:rPr lang="ar-DZ" sz="2000" b="1" dirty="0">
                <a:solidFill>
                  <a:srgbClr val="FFFF00"/>
                </a:solidFill>
              </a:rPr>
              <a:t>دور إدارة الموارد البشرية الفعال في تحديد نجاح او فشل الاعمال الدولية، حيث ان نجاح هذه الأخيرة يعتمد علة جودة إدارة الشركات متعددة الجنسيات.</a:t>
            </a:r>
            <a:endParaRPr lang="fr-FR" sz="2000" b="1" dirty="0">
              <a:solidFill>
                <a:srgbClr val="FFFF00"/>
              </a:solidFill>
            </a:endParaRPr>
          </a:p>
        </p:txBody>
      </p:sp>
      <p:sp>
        <p:nvSpPr>
          <p:cNvPr id="9" name="ZoneTexte 8"/>
          <p:cNvSpPr txBox="1"/>
          <p:nvPr/>
        </p:nvSpPr>
        <p:spPr>
          <a:xfrm>
            <a:off x="67377" y="1859340"/>
            <a:ext cx="3875974" cy="2554545"/>
          </a:xfrm>
          <a:prstGeom prst="rect">
            <a:avLst/>
          </a:prstGeom>
          <a:noFill/>
        </p:spPr>
        <p:txBody>
          <a:bodyPr wrap="square" rtlCol="0">
            <a:spAutoFit/>
          </a:bodyPr>
          <a:lstStyle/>
          <a:p>
            <a:pPr marL="342900" lvl="0" indent="-342900" algn="r" rtl="1">
              <a:buFont typeface="Wingdings" panose="05000000000000000000" pitchFamily="2" charset="2"/>
              <a:buChar char="Ø"/>
            </a:pPr>
            <a:r>
              <a:rPr lang="ar-DZ" sz="2000" b="1" dirty="0">
                <a:solidFill>
                  <a:srgbClr val="FFFF00"/>
                </a:solidFill>
              </a:rPr>
              <a:t>التكاليف المباشرة وغير المباشرة الناتجة عن انخفاض أداء الموظفين</a:t>
            </a:r>
            <a:r>
              <a:rPr lang="ar-DZ" sz="2000" b="1" dirty="0" smtClean="0">
                <a:solidFill>
                  <a:srgbClr val="FFFF00"/>
                </a:solidFill>
              </a:rPr>
              <a:t>.</a:t>
            </a:r>
          </a:p>
          <a:p>
            <a:pPr marL="342900" lvl="0" indent="-342900" algn="r" rtl="1">
              <a:buFont typeface="Wingdings" panose="05000000000000000000" pitchFamily="2" charset="2"/>
              <a:buChar char="Ø"/>
            </a:pPr>
            <a:endParaRPr lang="fr-FR" sz="2000" b="1" dirty="0">
              <a:solidFill>
                <a:srgbClr val="FFFF00"/>
              </a:solidFill>
            </a:endParaRPr>
          </a:p>
          <a:p>
            <a:pPr marL="342900" lvl="0" indent="-342900" algn="r" rtl="1">
              <a:buFont typeface="Wingdings" panose="05000000000000000000" pitchFamily="2" charset="2"/>
              <a:buChar char="Ø"/>
            </a:pPr>
            <a:r>
              <a:rPr lang="ar-DZ" sz="2000" b="1" dirty="0">
                <a:solidFill>
                  <a:srgbClr val="FFFF00"/>
                </a:solidFill>
              </a:rPr>
              <a:t>التوجه نحو الهياكل التنظيمية الشبكية للشركات متعددة الجنسيات ساهم في تسهيل العلاقات الشخصية وفتح قنوات الاتصال الافقية، وللموارد البشرية  دور مهم فيها</a:t>
            </a:r>
            <a:r>
              <a:rPr lang="ar-DZ" sz="2000" b="1" dirty="0" smtClean="0">
                <a:solidFill>
                  <a:srgbClr val="FFFF00"/>
                </a:solidFill>
              </a:rPr>
              <a:t>.</a:t>
            </a:r>
            <a:endParaRPr lang="fr-FR" sz="2000" b="1" dirty="0">
              <a:solidFill>
                <a:srgbClr val="FFFF00"/>
              </a:solidFill>
            </a:endParaRPr>
          </a:p>
        </p:txBody>
      </p:sp>
    </p:spTree>
    <p:extLst>
      <p:ext uri="{BB962C8B-B14F-4D97-AF65-F5344CB8AC3E}">
        <p14:creationId xmlns:p14="http://schemas.microsoft.com/office/powerpoint/2010/main" val="1600161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878</TotalTime>
  <Words>843</Words>
  <Application>Microsoft Office PowerPoint</Application>
  <PresentationFormat>Grand écran</PresentationFormat>
  <Paragraphs>96</Paragraphs>
  <Slides>17</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17</vt:i4>
      </vt:variant>
    </vt:vector>
  </HeadingPairs>
  <TitlesOfParts>
    <vt:vector size="28" baseType="lpstr">
      <vt:lpstr>宋体</vt:lpstr>
      <vt:lpstr>Aldhabi</vt:lpstr>
      <vt:lpstr>Andalus</vt:lpstr>
      <vt:lpstr>Arabic Typesetting</vt:lpstr>
      <vt:lpstr>Arial</vt:lpstr>
      <vt:lpstr>Calibri</vt:lpstr>
      <vt:lpstr>Calibri Light</vt:lpstr>
      <vt:lpstr>Times New Roman</vt:lpstr>
      <vt:lpstr>Traditional Arabic</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اهداف الإدارة الدولية للموارد البشرية</vt:lpstr>
      <vt:lpstr>Présentation PowerPoint</vt:lpstr>
      <vt:lpstr>Présentation PowerPoint</vt:lpstr>
      <vt:lpstr>Présentation PowerPoint</vt:lpstr>
      <vt:lpstr>ممارسات الإدارة الدولية للموارد البشرية</vt:lpstr>
      <vt:lpstr>خاتمة</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LG</dc:creator>
  <cp:lastModifiedBy>LG</cp:lastModifiedBy>
  <cp:revision>62</cp:revision>
  <dcterms:created xsi:type="dcterms:W3CDTF">2022-09-30T23:32:23Z</dcterms:created>
  <dcterms:modified xsi:type="dcterms:W3CDTF">2022-10-05T17:26:41Z</dcterms:modified>
</cp:coreProperties>
</file>