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36" r:id="rId1"/>
  </p:sldMasterIdLst>
  <p:notesMasterIdLst>
    <p:notesMasterId r:id="rId18"/>
  </p:notesMasterIdLst>
  <p:sldIdLst>
    <p:sldId id="390" r:id="rId2"/>
    <p:sldId id="396" r:id="rId3"/>
    <p:sldId id="409" r:id="rId4"/>
    <p:sldId id="397" r:id="rId5"/>
    <p:sldId id="391" r:id="rId6"/>
    <p:sldId id="395" r:id="rId7"/>
    <p:sldId id="392" r:id="rId8"/>
    <p:sldId id="393" r:id="rId9"/>
    <p:sldId id="394" r:id="rId10"/>
    <p:sldId id="399" r:id="rId11"/>
    <p:sldId id="400" r:id="rId12"/>
    <p:sldId id="401" r:id="rId13"/>
    <p:sldId id="402" r:id="rId14"/>
    <p:sldId id="403" r:id="rId15"/>
    <p:sldId id="404" r:id="rId16"/>
    <p:sldId id="408"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0220" autoAdjust="0"/>
    <p:restoredTop sz="94660"/>
  </p:normalViewPr>
  <p:slideViewPr>
    <p:cSldViewPr snapToGrid="0">
      <p:cViewPr varScale="1">
        <p:scale>
          <a:sx n="66" d="100"/>
          <a:sy n="66" d="100"/>
        </p:scale>
        <p:origin x="96" y="1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63A02D-A062-4267-8799-DFDE27DB0FC0}" type="datetimeFigureOut">
              <a:rPr lang="en-US" smtClean="0"/>
              <a:t>11/28/2022</a:t>
            </a:fld>
            <a:endParaRPr lang="en-US"/>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1B695C-2913-4EFB-B4F6-F847522FD8ED}" type="slidenum">
              <a:rPr lang="en-US" smtClean="0"/>
              <a:t>‹N°›</a:t>
            </a:fld>
            <a:endParaRPr lang="en-US"/>
          </a:p>
        </p:txBody>
      </p:sp>
    </p:spTree>
    <p:extLst>
      <p:ext uri="{BB962C8B-B14F-4D97-AF65-F5344CB8AC3E}">
        <p14:creationId xmlns:p14="http://schemas.microsoft.com/office/powerpoint/2010/main" val="8897359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5C1B695C-2913-4EFB-B4F6-F847522FD8ED}" type="slidenum">
              <a:rPr lang="en-US" smtClean="0"/>
              <a:t>9</a:t>
            </a:fld>
            <a:endParaRPr lang="en-US"/>
          </a:p>
        </p:txBody>
      </p:sp>
    </p:spTree>
    <p:extLst>
      <p:ext uri="{BB962C8B-B14F-4D97-AF65-F5344CB8AC3E}">
        <p14:creationId xmlns:p14="http://schemas.microsoft.com/office/powerpoint/2010/main" val="14336670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5C1B695C-2913-4EFB-B4F6-F847522FD8ED}" type="slidenum">
              <a:rPr lang="en-US" smtClean="0"/>
              <a:t>10</a:t>
            </a:fld>
            <a:endParaRPr lang="en-US"/>
          </a:p>
        </p:txBody>
      </p:sp>
    </p:spTree>
    <p:extLst>
      <p:ext uri="{BB962C8B-B14F-4D97-AF65-F5344CB8AC3E}">
        <p14:creationId xmlns:p14="http://schemas.microsoft.com/office/powerpoint/2010/main" val="2250152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5C1B695C-2913-4EFB-B4F6-F847522FD8ED}" type="slidenum">
              <a:rPr lang="en-US" smtClean="0"/>
              <a:t>15</a:t>
            </a:fld>
            <a:endParaRPr lang="en-US"/>
          </a:p>
        </p:txBody>
      </p:sp>
    </p:spTree>
    <p:extLst>
      <p:ext uri="{BB962C8B-B14F-4D97-AF65-F5344CB8AC3E}">
        <p14:creationId xmlns:p14="http://schemas.microsoft.com/office/powerpoint/2010/main" val="15924207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16" name="Group 15"/>
          <p:cNvGrpSpPr/>
          <p:nvPr/>
        </p:nvGrpSpPr>
        <p:grpSpPr>
          <a:xfrm>
            <a:off x="0" y="-2373"/>
            <a:ext cx="12192000" cy="6867027"/>
            <a:chOff x="0" y="-2373"/>
            <a:chExt cx="12192000" cy="6867027"/>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fr-FR" smtClean="0"/>
              <a:t>Modifiez le style du titre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a:xfrm rot="5400000">
            <a:off x="10089390" y="1792223"/>
            <a:ext cx="990599" cy="304799"/>
          </a:xfrm>
        </p:spPr>
        <p:txBody>
          <a:bodyPr anchor="t"/>
          <a:lstStyle>
            <a:lvl1pPr algn="l">
              <a:defRPr b="0" i="0">
                <a:solidFill>
                  <a:schemeClr val="bg1"/>
                </a:solidFill>
              </a:defRPr>
            </a:lvl1pPr>
          </a:lstStyle>
          <a:p>
            <a:fld id="{78ABE3C1-DBE1-495D-B57B-2849774B866A}" type="datetimeFigureOut">
              <a:rPr lang="en-US" smtClean="0"/>
              <a:t>11/28/2022</a:t>
            </a:fld>
            <a:endParaRPr lang="en-US" dirty="0"/>
          </a:p>
        </p:txBody>
      </p:sp>
      <p:sp>
        <p:nvSpPr>
          <p:cNvPr id="5" name="Footer Placeholder 4"/>
          <p:cNvSpPr>
            <a:spLocks noGrp="1"/>
          </p:cNvSpPr>
          <p:nvPr>
            <p:ph type="ftr" sz="quarter" idx="11"/>
          </p:nvPr>
        </p:nvSpPr>
        <p:spPr>
          <a:xfrm rot="5400000">
            <a:off x="8959592" y="3226820"/>
            <a:ext cx="3859795" cy="304801"/>
          </a:xfrm>
        </p:spPr>
        <p:txBody>
          <a:bodyPr/>
          <a:lstStyle>
            <a:lvl1pPr>
              <a:defRPr b="0" i="0">
                <a:solidFill>
                  <a:schemeClr val="bg1"/>
                </a:solidFill>
              </a:defRPr>
            </a:lvl1pPr>
          </a:lstStyle>
          <a:p>
            <a:endParaRPr lang="en-US" dirty="0"/>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6D22F896-40B5-4ADD-8801-0D06FADFA095}" type="slidenum">
              <a:rPr lang="en-US" smtClean="0"/>
              <a:t>‹N°›</a:t>
            </a:fld>
            <a:endParaRPr lang="en-US" dirty="0"/>
          </a:p>
        </p:txBody>
      </p:sp>
    </p:spTree>
    <p:extLst>
      <p:ext uri="{BB962C8B-B14F-4D97-AF65-F5344CB8AC3E}">
        <p14:creationId xmlns:p14="http://schemas.microsoft.com/office/powerpoint/2010/main" val="2465053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6674"/>
            <a:ext cx="8825657" cy="566738"/>
          </a:xfrm>
        </p:spPr>
        <p:txBody>
          <a:bodyPr anchor="b">
            <a:normAutofit/>
          </a:bodyPr>
          <a:lstStyle>
            <a:lvl1pPr algn="l">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bwMode="gray">
          <a:xfrm>
            <a:off x="1154956" y="5536665"/>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9D6E9DEC-419B-4CC5-A080-3B06BD5A8291}" type="datetimeFigureOut">
              <a:rPr lang="en-US" smtClean="0"/>
              <a:t>11/28/2022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2249683984"/>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re et légende">
    <p:spTree>
      <p:nvGrpSpPr>
        <p:cNvPr id="1" name=""/>
        <p:cNvGrpSpPr/>
        <p:nvPr/>
      </p:nvGrpSpPr>
      <p:grpSpPr>
        <a:xfrm>
          <a:off x="0" y="0"/>
          <a:ext cx="0" cy="0"/>
          <a:chOff x="0" y="0"/>
          <a:chExt cx="0" cy="0"/>
        </a:xfrm>
      </p:grpSpPr>
      <p:grpSp>
        <p:nvGrpSpPr>
          <p:cNvPr id="12" name="Group 11"/>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lstStyle>
            <a:lvl1pPr>
              <a:defRPr sz="4000"/>
            </a:lvl1pPr>
          </a:lstStyle>
          <a:p>
            <a:r>
              <a:rPr lang="fr-FR" smtClean="0"/>
              <a:t>Modifiez le style du titre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9D6E9DEC-419B-4CC5-A080-3B06BD5A8291}" type="datetimeFigureOut">
              <a:rPr lang="en-US" smtClean="0"/>
              <a:t>11/28/2022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176234833"/>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tion avec légende">
    <p:spTree>
      <p:nvGrpSpPr>
        <p:cNvPr id="1" name=""/>
        <p:cNvGrpSpPr/>
        <p:nvPr/>
      </p:nvGrpSpPr>
      <p:grpSpPr>
        <a:xfrm>
          <a:off x="0" y="0"/>
          <a:ext cx="0" cy="0"/>
          <a:chOff x="0" y="0"/>
          <a:chExt cx="0" cy="0"/>
        </a:xfrm>
      </p:grpSpPr>
      <p:grpSp>
        <p:nvGrpSpPr>
          <p:cNvPr id="7" name="Group 6"/>
          <p:cNvGrpSpPr/>
          <p:nvPr/>
        </p:nvGrpSpPr>
        <p:grpSpPr>
          <a:xfrm>
            <a:off x="0" y="-2373"/>
            <a:ext cx="12192000" cy="6867027"/>
            <a:chOff x="0" y="-2373"/>
            <a:chExt cx="12192000" cy="6867027"/>
          </a:xfrm>
        </p:grpSpPr>
        <p:sp>
          <p:nvSpPr>
            <p:cNvPr id="15" name="Rectangle 1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TextBox 12"/>
          <p:cNvSpPr txBox="1"/>
          <p:nvPr/>
        </p:nvSpPr>
        <p:spPr>
          <a:xfrm>
            <a:off x="9719438" y="2631815"/>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9" name="TextBox 8"/>
          <p:cNvSpPr txBox="1"/>
          <p:nvPr/>
        </p:nvSpPr>
        <p:spPr>
          <a:xfrm>
            <a:off x="898295" y="591093"/>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81878" y="980517"/>
            <a:ext cx="8453906" cy="2698249"/>
          </a:xfrm>
        </p:spPr>
        <p:txBody>
          <a:bodyPr/>
          <a:lstStyle>
            <a:lvl1pPr>
              <a:defRPr sz="4000"/>
            </a:lvl1pPr>
          </a:lstStyle>
          <a:p>
            <a:r>
              <a:rPr lang="fr-FR" smtClean="0"/>
              <a:t>Modifiez le style du titre</a:t>
            </a:r>
            <a:endParaRPr lang="en-US" dirty="0"/>
          </a:p>
        </p:txBody>
      </p:sp>
      <p:sp>
        <p:nvSpPr>
          <p:cNvPr id="14" name="Text Placeholder 3"/>
          <p:cNvSpPr>
            <a:spLocks noGrp="1"/>
          </p:cNvSpPr>
          <p:nvPr>
            <p:ph type="body" sz="half" idx="13"/>
          </p:nvPr>
        </p:nvSpPr>
        <p:spPr bwMode="gray">
          <a:xfrm>
            <a:off x="1945945" y="3678766"/>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9D6E9DEC-419B-4CC5-A080-3B06BD5A8291}" type="datetimeFigureOut">
              <a:rPr lang="en-US" smtClean="0"/>
              <a:t>11/28/2022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32" name="Rectangle 3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2535547436"/>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Carte nom">
    <p:spTree>
      <p:nvGrpSpPr>
        <p:cNvPr id="1" name=""/>
        <p:cNvGrpSpPr/>
        <p:nvPr/>
      </p:nvGrpSpPr>
      <p:grpSpPr>
        <a:xfrm>
          <a:off x="0" y="0"/>
          <a:ext cx="0" cy="0"/>
          <a:chOff x="0" y="0"/>
          <a:chExt cx="0" cy="0"/>
        </a:xfrm>
      </p:grpSpPr>
      <p:grpSp>
        <p:nvGrpSpPr>
          <p:cNvPr id="18" name="Group 17"/>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1154954" y="5033068"/>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9D6E9DEC-419B-4CC5-A080-3B06BD5A8291}" type="datetimeFigureOut">
              <a:rPr lang="en-US" smtClean="0"/>
              <a:t>11/28/2022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2377941764"/>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fr-FR" smtClean="0"/>
              <a:t>Modifiez le style du titre</a:t>
            </a:r>
            <a:endParaRPr lang="en-US" dirty="0"/>
          </a:p>
        </p:txBody>
      </p:sp>
      <p:sp>
        <p:nvSpPr>
          <p:cNvPr id="3" name="Text Placeholder 2"/>
          <p:cNvSpPr>
            <a:spLocks noGrp="1"/>
          </p:cNvSpPr>
          <p:nvPr>
            <p:ph type="body" idx="1"/>
          </p:nvPr>
        </p:nvSpPr>
        <p:spPr>
          <a:xfrm>
            <a:off x="1154954" y="26172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16" name="Text Placeholder 3"/>
          <p:cNvSpPr>
            <a:spLocks noGrp="1"/>
          </p:cNvSpPr>
          <p:nvPr>
            <p:ph type="body" sz="half" idx="15"/>
          </p:nvPr>
        </p:nvSpPr>
        <p:spPr>
          <a:xfrm>
            <a:off x="1154954" y="3193561"/>
            <a:ext cx="3129168" cy="28334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Text Placeholder 4"/>
          <p:cNvSpPr>
            <a:spLocks noGrp="1"/>
          </p:cNvSpPr>
          <p:nvPr>
            <p:ph type="body" sz="quarter" idx="3"/>
          </p:nvPr>
        </p:nvSpPr>
        <p:spPr>
          <a:xfrm>
            <a:off x="4512721" y="2603502"/>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19" name="Text Placeholder 3"/>
          <p:cNvSpPr>
            <a:spLocks noGrp="1"/>
          </p:cNvSpPr>
          <p:nvPr>
            <p:ph type="body" sz="half" idx="16"/>
          </p:nvPr>
        </p:nvSpPr>
        <p:spPr>
          <a:xfrm>
            <a:off x="4512721" y="3193561"/>
            <a:ext cx="3145380" cy="28334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14" name="Text Placeholder 4"/>
          <p:cNvSpPr>
            <a:spLocks noGrp="1"/>
          </p:cNvSpPr>
          <p:nvPr>
            <p:ph type="body" sz="quarter" idx="13"/>
          </p:nvPr>
        </p:nvSpPr>
        <p:spPr>
          <a:xfrm>
            <a:off x="7886700" y="2617299"/>
            <a:ext cx="3161029"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20" name="Text Placeholder 3"/>
          <p:cNvSpPr>
            <a:spLocks noGrp="1"/>
          </p:cNvSpPr>
          <p:nvPr>
            <p:ph type="body" sz="half" idx="17"/>
          </p:nvPr>
        </p:nvSpPr>
        <p:spPr>
          <a:xfrm>
            <a:off x="7886700" y="3193561"/>
            <a:ext cx="3164719" cy="28334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cxnSp>
        <p:nvCxnSpPr>
          <p:cNvPr id="22" name="Straight Connector 21"/>
          <p:cNvCxnSpPr/>
          <p:nvPr/>
        </p:nvCxnSpPr>
        <p:spPr>
          <a:xfrm>
            <a:off x="440397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D6E9DEC-419B-4CC5-A080-3B06BD5A8291}" type="datetimeFigureOut">
              <a:rPr lang="en-US" smtClean="0"/>
              <a:t>11/28/2022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1916524238"/>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fr-FR" smtClean="0"/>
              <a:t>Modifiez le style du titre</a:t>
            </a:r>
            <a:endParaRPr lang="en-US" dirty="0"/>
          </a:p>
        </p:txBody>
      </p:sp>
      <p:sp>
        <p:nvSpPr>
          <p:cNvPr id="3" name="Text Placeholder 2"/>
          <p:cNvSpPr>
            <a:spLocks noGrp="1"/>
          </p:cNvSpPr>
          <p:nvPr>
            <p:ph type="body" idx="1"/>
          </p:nvPr>
        </p:nvSpPr>
        <p:spPr>
          <a:xfrm>
            <a:off x="1154952" y="4532845"/>
            <a:ext cx="30504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29" name="Picture Placeholder 2"/>
          <p:cNvSpPr>
            <a:spLocks noGrp="1" noChangeAspect="1"/>
          </p:cNvSpPr>
          <p:nvPr>
            <p:ph type="pic" idx="15"/>
          </p:nvPr>
        </p:nvSpPr>
        <p:spPr>
          <a:xfrm>
            <a:off x="1334552"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2" name="Text Placeholder 3"/>
          <p:cNvSpPr>
            <a:spLocks noGrp="1"/>
          </p:cNvSpPr>
          <p:nvPr>
            <p:ph type="body" sz="half" idx="18"/>
          </p:nvPr>
        </p:nvSpPr>
        <p:spPr>
          <a:xfrm>
            <a:off x="1154953" y="5109107"/>
            <a:ext cx="3050437"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Text Placeholder 4"/>
          <p:cNvSpPr>
            <a:spLocks noGrp="1"/>
          </p:cNvSpPr>
          <p:nvPr>
            <p:ph type="body" sz="quarter" idx="3"/>
          </p:nvPr>
        </p:nvSpPr>
        <p:spPr>
          <a:xfrm>
            <a:off x="4572537" y="4532846"/>
            <a:ext cx="3046766" cy="651156"/>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30" name="Picture Placeholder 2"/>
          <p:cNvSpPr>
            <a:spLocks noGrp="1" noChangeAspect="1"/>
          </p:cNvSpPr>
          <p:nvPr>
            <p:ph type="pic" idx="21"/>
          </p:nvPr>
        </p:nvSpPr>
        <p:spPr>
          <a:xfrm>
            <a:off x="4748463" y="2603500"/>
            <a:ext cx="2691241"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3" name="Text Placeholder 3"/>
          <p:cNvSpPr>
            <a:spLocks noGrp="1"/>
          </p:cNvSpPr>
          <p:nvPr>
            <p:ph type="body" sz="half" idx="19"/>
          </p:nvPr>
        </p:nvSpPr>
        <p:spPr>
          <a:xfrm>
            <a:off x="4568865" y="5184002"/>
            <a:ext cx="3050438" cy="84305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14" name="Text Placeholder 4"/>
          <p:cNvSpPr>
            <a:spLocks noGrp="1"/>
          </p:cNvSpPr>
          <p:nvPr>
            <p:ph type="body" sz="quarter" idx="13"/>
          </p:nvPr>
        </p:nvSpPr>
        <p:spPr>
          <a:xfrm>
            <a:off x="7983434" y="4532847"/>
            <a:ext cx="3050438" cy="651154"/>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4" name="Text Placeholder 3"/>
          <p:cNvSpPr>
            <a:spLocks noGrp="1"/>
          </p:cNvSpPr>
          <p:nvPr>
            <p:ph type="body" sz="half" idx="20"/>
          </p:nvPr>
        </p:nvSpPr>
        <p:spPr>
          <a:xfrm>
            <a:off x="7983434" y="5184001"/>
            <a:ext cx="3050437" cy="84305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cxnSp>
        <p:nvCxnSpPr>
          <p:cNvPr id="17" name="Straight Connector 16"/>
          <p:cNvCxnSpPr/>
          <p:nvPr/>
        </p:nvCxnSpPr>
        <p:spPr>
          <a:xfrm>
            <a:off x="4388153" y="2603500"/>
            <a:ext cx="0" cy="351759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1905"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3CBBBB78-C96F-47B7-AB17-D852CA960AC9}" type="datetimeFigureOut">
              <a:rPr lang="en-US" smtClean="0"/>
              <a:t>11/28/2022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5902440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825660" cy="706964"/>
          </a:xfrm>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nchor="t" anchorCtr="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smtClean="0"/>
              <a:t>11/28/2022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32131986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8"/>
            <a:ext cx="1413933" cy="4748589"/>
          </a:xfrm>
        </p:spPr>
        <p:txBody>
          <a:bodyPr vert="eaVert" anchor="b" anchorCtr="0"/>
          <a:lstStyle/>
          <a:p>
            <a:r>
              <a:rPr lang="fr-FR" smtClean="0"/>
              <a:t>Modifiez le style du titre</a:t>
            </a:r>
            <a:endParaRPr lang="en-US" dirty="0"/>
          </a:p>
        </p:txBody>
      </p:sp>
      <p:sp>
        <p:nvSpPr>
          <p:cNvPr id="3" name="Vertical Text Placeholder 2"/>
          <p:cNvSpPr>
            <a:spLocks noGrp="1"/>
          </p:cNvSpPr>
          <p:nvPr>
            <p:ph type="body" orient="vert" idx="1"/>
          </p:nvPr>
        </p:nvSpPr>
        <p:spPr>
          <a:xfrm>
            <a:off x="1154954" y="1278468"/>
            <a:ext cx="6247546" cy="474859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6178E61D-D431-422C-9764-11DAFE33AB63}" type="datetimeFigureOut">
              <a:rPr lang="en-US" smtClean="0"/>
              <a:t>11/28/2022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2976122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smtClean="0"/>
              <a:t>11/28/2022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36319475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30578ACC-22D6-47C1-A373-4FD133E34F3C}" type="datetimeFigureOut">
              <a:rPr lang="en-US" smtClean="0"/>
              <a:t>11/28/2022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2534656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smtClean="0"/>
              <a:t>11/28/2022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2597733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smtClean="0"/>
              <a:t>11/28/2022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3289193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smtClean="0"/>
              <a:t>11/28/2022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35804806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24A7AC-904D-4781-85BA-7D10C17ED021}" type="datetimeFigureOut">
              <a:rPr lang="en-US" smtClean="0"/>
              <a:t>11/28/2022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13625453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grpSp>
        <p:nvGrpSpPr>
          <p:cNvPr id="14" name="Group 13"/>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9" cy="1600200"/>
          </a:xfrm>
        </p:spPr>
        <p:txBody>
          <a:bodyPr anchor="b"/>
          <a:lstStyle>
            <a:lvl1pPr algn="l">
              <a:defRPr sz="2400" b="0"/>
            </a:lvl1pPr>
          </a:lstStyle>
          <a:p>
            <a:r>
              <a:rPr lang="fr-FR" smtClean="0"/>
              <a:t>Modifiez le style du titre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bwMode="gray">
          <a:xfrm>
            <a:off x="1154955" y="2895600"/>
            <a:ext cx="2793158" cy="312927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E331444B-B92B-4E27-8C94-BB93EAF5CB18}" type="datetimeFigureOut">
              <a:rPr lang="en-US" smtClean="0"/>
              <a:t>11/28/2022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22151533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36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363EFA5E-FA76-400D-B3DC-F0BA90E6D107}" type="datetimeFigureOut">
              <a:rPr lang="en-US" smtClean="0"/>
              <a:t>11/28/2022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2726752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fr-FR" smtClean="0"/>
              <a:t>Modifiez le style du titre</a:t>
            </a:r>
            <a:endParaRPr lang="en-US" dirty="0"/>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accent1"/>
                </a:solidFill>
              </a:defRPr>
            </a:lvl1pPr>
          </a:lstStyle>
          <a:p>
            <a:fld id="{9D6E9DEC-419B-4CC5-A080-3B06BD5A8291}" type="datetimeFigureOut">
              <a:rPr lang="en-US" smtClean="0"/>
              <a:t>11/28/2022</a:t>
            </a:fld>
            <a:endParaRPr lang="en-US" dirty="0"/>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accent1"/>
                </a:solidFill>
                <a:latin typeface="+mn-lt"/>
              </a:defRPr>
            </a:lvl1pPr>
          </a:lstStyle>
          <a:p>
            <a:endParaRPr lang="en-US" dirty="0"/>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3782392378"/>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 id="2147483749" r:id="rId13"/>
    <p:sldLayoutId id="2147483750" r:id="rId14"/>
    <p:sldLayoutId id="2147483751" r:id="rId15"/>
    <p:sldLayoutId id="2147483752" r:id="rId16"/>
    <p:sldLayoutId id="2147483753"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362710" y="3698470"/>
            <a:ext cx="8144134" cy="1373070"/>
          </a:xfrm>
        </p:spPr>
        <p:style>
          <a:lnRef idx="2">
            <a:schemeClr val="accent1"/>
          </a:lnRef>
          <a:fillRef idx="1">
            <a:schemeClr val="lt1"/>
          </a:fillRef>
          <a:effectRef idx="0">
            <a:schemeClr val="accent1"/>
          </a:effectRef>
          <a:fontRef idx="minor">
            <a:schemeClr val="dk1"/>
          </a:fontRef>
        </p:style>
        <p:txBody>
          <a:bodyPr/>
          <a:lstStyle/>
          <a:p>
            <a:pPr algn="ctr" rtl="1"/>
            <a:r>
              <a:rPr lang="ar-DZ" b="1" dirty="0" smtClean="0"/>
              <a:t>تابع لنظــــام المعلومـــات التسويقية</a:t>
            </a:r>
            <a:endParaRPr lang="en-US" b="1" dirty="0"/>
          </a:p>
        </p:txBody>
      </p:sp>
      <p:sp>
        <p:nvSpPr>
          <p:cNvPr id="4" name="Rectangle 3"/>
          <p:cNvSpPr/>
          <p:nvPr/>
        </p:nvSpPr>
        <p:spPr>
          <a:xfrm>
            <a:off x="4082179" y="2002037"/>
            <a:ext cx="2461209" cy="13730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3200" b="1" dirty="0" smtClean="0">
                <a:solidFill>
                  <a:srgbClr val="002060"/>
                </a:solidFill>
              </a:rPr>
              <a:t>محاضرة رقم 07:</a:t>
            </a:r>
            <a:endParaRPr lang="en-US" sz="3200" b="1" dirty="0">
              <a:solidFill>
                <a:srgbClr val="002060"/>
              </a:solidFill>
            </a:endParaRPr>
          </a:p>
        </p:txBody>
      </p:sp>
      <p:sp>
        <p:nvSpPr>
          <p:cNvPr id="5" name="Rectangle à coins arrondis 4"/>
          <p:cNvSpPr/>
          <p:nvPr/>
        </p:nvSpPr>
        <p:spPr>
          <a:xfrm>
            <a:off x="167425" y="154546"/>
            <a:ext cx="11706898" cy="15241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4000" b="1" dirty="0">
                <a:solidFill>
                  <a:srgbClr val="002060"/>
                </a:solidFill>
              </a:rPr>
              <a:t>مقياس: نظــــام المعلـومات التسويـــــقية </a:t>
            </a:r>
          </a:p>
          <a:p>
            <a:pPr algn="ctr" rtl="1"/>
            <a:r>
              <a:rPr lang="ar-DZ" sz="3200" b="1" dirty="0" smtClean="0">
                <a:solidFill>
                  <a:srgbClr val="002060"/>
                </a:solidFill>
              </a:rPr>
              <a:t>مستوى سنة ثالثة تسويق</a:t>
            </a:r>
            <a:endParaRPr lang="en-US" sz="3200" b="1" dirty="0">
              <a:solidFill>
                <a:srgbClr val="002060"/>
              </a:solidFill>
            </a:endParaRPr>
          </a:p>
        </p:txBody>
      </p:sp>
    </p:spTree>
    <p:extLst>
      <p:ext uri="{BB962C8B-B14F-4D97-AF65-F5344CB8AC3E}">
        <p14:creationId xmlns:p14="http://schemas.microsoft.com/office/powerpoint/2010/main" val="38790333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500"/>
                                        <p:tgtEl>
                                          <p:spTgt spid="2"/>
                                        </p:tgtEl>
                                      </p:cBhvr>
                                    </p:animEffect>
                                    <p:anim calcmode="lin" valueType="num">
                                      <p:cBhvr>
                                        <p:cTn id="8" dur="1500" fill="hold"/>
                                        <p:tgtEl>
                                          <p:spTgt spid="2"/>
                                        </p:tgtEl>
                                        <p:attrNameLst>
                                          <p:attrName>ppt_x</p:attrName>
                                        </p:attrNameLst>
                                      </p:cBhvr>
                                      <p:tavLst>
                                        <p:tav tm="0">
                                          <p:val>
                                            <p:strVal val="#ppt_x"/>
                                          </p:val>
                                        </p:tav>
                                        <p:tav tm="100000">
                                          <p:val>
                                            <p:strVal val="#ppt_x"/>
                                          </p:val>
                                        </p:tav>
                                      </p:tavLst>
                                    </p:anim>
                                    <p:anim calcmode="lin" valueType="num">
                                      <p:cBhvr>
                                        <p:cTn id="9" dur="1500" fill="hold"/>
                                        <p:tgtEl>
                                          <p:spTgt spid="2"/>
                                        </p:tgtEl>
                                        <p:attrNameLst>
                                          <p:attrName>ppt_y</p:attrName>
                                        </p:attrNameLst>
                                      </p:cBhvr>
                                      <p:tavLst>
                                        <p:tav tm="0">
                                          <p:val>
                                            <p:strVal val="#ppt_y+.1"/>
                                          </p:val>
                                        </p:tav>
                                        <p:tav tm="100000">
                                          <p:val>
                                            <p:strVal val="#ppt_y"/>
                                          </p:val>
                                        </p:tav>
                                      </p:tavLst>
                                    </p:anim>
                                  </p:childTnLst>
                                </p:cTn>
                              </p:par>
                              <p:par>
                                <p:cTn id="10" presetID="16" presetClass="entr" presetSubtype="21" fill="hold" grpId="0" nodeType="withEffect">
                                  <p:stCondLst>
                                    <p:cond delay="25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par>
                                <p:cTn id="13" presetID="2" presetClass="entr" presetSubtype="4" fill="hold" grpId="0" nodeType="withEffect">
                                  <p:stCondLst>
                                    <p:cond delay="25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250" fill="hold"/>
                                        <p:tgtEl>
                                          <p:spTgt spid="5"/>
                                        </p:tgtEl>
                                        <p:attrNameLst>
                                          <p:attrName>ppt_x</p:attrName>
                                        </p:attrNameLst>
                                      </p:cBhvr>
                                      <p:tavLst>
                                        <p:tav tm="0">
                                          <p:val>
                                            <p:strVal val="#ppt_x"/>
                                          </p:val>
                                        </p:tav>
                                        <p:tav tm="100000">
                                          <p:val>
                                            <p:strVal val="#ppt_x"/>
                                          </p:val>
                                        </p:tav>
                                      </p:tavLst>
                                    </p:anim>
                                    <p:anim calcmode="lin" valueType="num">
                                      <p:cBhvr additive="base">
                                        <p:cTn id="16" dur="25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ar-DZ" sz="4000" b="1" dirty="0" smtClean="0"/>
              <a:t>مدخلات ومخرجات نظام المعلومات التسويقية</a:t>
            </a:r>
            <a:endParaRPr lang="en-US" sz="4000" b="1" dirty="0"/>
          </a:p>
        </p:txBody>
      </p:sp>
      <p:pic>
        <p:nvPicPr>
          <p:cNvPr id="4" name="Espace réservé du contenu 3"/>
          <p:cNvPicPr>
            <a:picLocks noGrp="1" noChangeAspect="1"/>
          </p:cNvPicPr>
          <p:nvPr>
            <p:ph idx="1"/>
          </p:nvPr>
        </p:nvPicPr>
        <p:blipFill>
          <a:blip r:embed="rId3"/>
          <a:stretch>
            <a:fillRect/>
          </a:stretch>
        </p:blipFill>
        <p:spPr>
          <a:xfrm>
            <a:off x="577460" y="2537352"/>
            <a:ext cx="9909094" cy="3191744"/>
          </a:xfrm>
          <a:prstGeom prst="rect">
            <a:avLst/>
          </a:prstGeom>
        </p:spPr>
        <p:style>
          <a:lnRef idx="1">
            <a:schemeClr val="accent4"/>
          </a:lnRef>
          <a:fillRef idx="3">
            <a:schemeClr val="accent4"/>
          </a:fillRef>
          <a:effectRef idx="2">
            <a:schemeClr val="accent4"/>
          </a:effectRef>
          <a:fontRef idx="minor">
            <a:schemeClr val="lt1"/>
          </a:fontRef>
        </p:style>
      </p:pic>
      <p:sp>
        <p:nvSpPr>
          <p:cNvPr id="5" name="Moins 4"/>
          <p:cNvSpPr/>
          <p:nvPr/>
        </p:nvSpPr>
        <p:spPr>
          <a:xfrm>
            <a:off x="3481316" y="3039814"/>
            <a:ext cx="2101755" cy="73015"/>
          </a:xfrm>
          <a:prstGeom prst="mathMinus">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Moins 5"/>
          <p:cNvSpPr/>
          <p:nvPr/>
        </p:nvSpPr>
        <p:spPr>
          <a:xfrm>
            <a:off x="319315" y="3022865"/>
            <a:ext cx="2222416" cy="45719"/>
          </a:xfrm>
          <a:prstGeom prst="mathMinus">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Moins 6"/>
          <p:cNvSpPr/>
          <p:nvPr/>
        </p:nvSpPr>
        <p:spPr>
          <a:xfrm flipV="1">
            <a:off x="8273143" y="3448788"/>
            <a:ext cx="2213411" cy="77568"/>
          </a:xfrm>
          <a:prstGeom prst="mathMinus">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Moins 7"/>
          <p:cNvSpPr/>
          <p:nvPr/>
        </p:nvSpPr>
        <p:spPr>
          <a:xfrm>
            <a:off x="2847779" y="3448788"/>
            <a:ext cx="1717342" cy="52315"/>
          </a:xfrm>
          <a:prstGeom prst="mathMinus">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Moins 8"/>
          <p:cNvSpPr/>
          <p:nvPr/>
        </p:nvSpPr>
        <p:spPr>
          <a:xfrm>
            <a:off x="7826991" y="3948287"/>
            <a:ext cx="614149" cy="54591"/>
          </a:xfrm>
          <a:prstGeom prst="mathMinus">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Moins 9"/>
          <p:cNvSpPr/>
          <p:nvPr/>
        </p:nvSpPr>
        <p:spPr>
          <a:xfrm>
            <a:off x="7028597" y="3920991"/>
            <a:ext cx="614149" cy="54591"/>
          </a:xfrm>
          <a:prstGeom prst="mathMinus">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Moins 10"/>
          <p:cNvSpPr/>
          <p:nvPr/>
        </p:nvSpPr>
        <p:spPr>
          <a:xfrm>
            <a:off x="6414448" y="3943087"/>
            <a:ext cx="614149" cy="54591"/>
          </a:xfrm>
          <a:prstGeom prst="mathMinus">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ZoneTexte 14"/>
          <p:cNvSpPr txBox="1"/>
          <p:nvPr/>
        </p:nvSpPr>
        <p:spPr>
          <a:xfrm>
            <a:off x="1836804" y="3375773"/>
            <a:ext cx="3021799" cy="391009"/>
          </a:xfrm>
          <a:prstGeom prst="rect">
            <a:avLst/>
          </a:prstGeom>
          <a:noFill/>
        </p:spPr>
        <p:txBody>
          <a:bodyPr wrap="square" rtlCol="0">
            <a:spAutoFit/>
          </a:bodyPr>
          <a:lstStyle/>
          <a:p>
            <a:endParaRPr lang="en-US" dirty="0"/>
          </a:p>
        </p:txBody>
      </p:sp>
      <p:sp>
        <p:nvSpPr>
          <p:cNvPr id="16" name="Moins 15"/>
          <p:cNvSpPr/>
          <p:nvPr/>
        </p:nvSpPr>
        <p:spPr>
          <a:xfrm flipV="1">
            <a:off x="3962400" y="4454174"/>
            <a:ext cx="2692135" cy="45719"/>
          </a:xfrm>
          <a:prstGeom prst="mathMinus">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Moins 16"/>
          <p:cNvSpPr/>
          <p:nvPr/>
        </p:nvSpPr>
        <p:spPr>
          <a:xfrm>
            <a:off x="2017487" y="4381159"/>
            <a:ext cx="2178556" cy="62044"/>
          </a:xfrm>
          <a:prstGeom prst="mathMinus">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Moins 17"/>
          <p:cNvSpPr/>
          <p:nvPr/>
        </p:nvSpPr>
        <p:spPr>
          <a:xfrm>
            <a:off x="4180244" y="4974950"/>
            <a:ext cx="4948581" cy="45719"/>
          </a:xfrm>
          <a:prstGeom prst="mathMinus">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10805373" y="702059"/>
            <a:ext cx="1287889" cy="1183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2400" b="1" dirty="0" smtClean="0">
                <a:solidFill>
                  <a:schemeClr val="tx1"/>
                </a:solidFill>
              </a:rPr>
              <a:t>محاضرة رقم 07:</a:t>
            </a:r>
            <a:endParaRPr lang="en-US" sz="2400" b="1" dirty="0">
              <a:solidFill>
                <a:schemeClr val="tx1"/>
              </a:solidFill>
            </a:endParaRPr>
          </a:p>
        </p:txBody>
      </p:sp>
    </p:spTree>
    <p:extLst>
      <p:ext uri="{BB962C8B-B14F-4D97-AF65-F5344CB8AC3E}">
        <p14:creationId xmlns:p14="http://schemas.microsoft.com/office/powerpoint/2010/main" val="2754030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25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ar-DZ" b="1" dirty="0"/>
              <a:t>مدخلات ومخرجات نظام المعلومات التسويقية</a:t>
            </a:r>
            <a:endParaRPr lang="en-US" dirty="0"/>
          </a:p>
        </p:txBody>
      </p:sp>
      <p:sp>
        <p:nvSpPr>
          <p:cNvPr id="3" name="Espace réservé du contenu 2"/>
          <p:cNvSpPr>
            <a:spLocks noGrp="1"/>
          </p:cNvSpPr>
          <p:nvPr>
            <p:ph idx="1"/>
          </p:nvPr>
        </p:nvSpPr>
        <p:spPr>
          <a:xfrm>
            <a:off x="1154953" y="2538483"/>
            <a:ext cx="9053570" cy="3849806"/>
          </a:xfrm>
        </p:spPr>
        <p:style>
          <a:lnRef idx="1">
            <a:schemeClr val="accent3"/>
          </a:lnRef>
          <a:fillRef idx="2">
            <a:schemeClr val="accent3"/>
          </a:fillRef>
          <a:effectRef idx="1">
            <a:schemeClr val="accent3"/>
          </a:effectRef>
          <a:fontRef idx="minor">
            <a:schemeClr val="dk1"/>
          </a:fontRef>
        </p:style>
        <p:txBody>
          <a:bodyPr>
            <a:noAutofit/>
          </a:bodyPr>
          <a:lstStyle/>
          <a:p>
            <a:pPr algn="r" rtl="1"/>
            <a:r>
              <a:rPr lang="ar-DZ" sz="2400" b="1" dirty="0">
                <a:latin typeface="Agency FB" panose="020B0503020202020204" pitchFamily="34" charset="0"/>
              </a:rPr>
              <a:t>قصد </a:t>
            </a:r>
            <a:r>
              <a:rPr lang="ar-DZ" sz="2400" b="1" dirty="0" smtClean="0">
                <a:latin typeface="Agency FB" panose="020B0503020202020204" pitchFamily="34" charset="0"/>
              </a:rPr>
              <a:t>التعرف </a:t>
            </a:r>
            <a:r>
              <a:rPr lang="ar-DZ" sz="2400" b="1" dirty="0">
                <a:latin typeface="Agency FB" panose="020B0503020202020204" pitchFamily="34" charset="0"/>
              </a:rPr>
              <a:t>أكثر على آلية </a:t>
            </a:r>
            <a:r>
              <a:rPr lang="ar-DZ" sz="2400" b="1" dirty="0" smtClean="0">
                <a:latin typeface="Agency FB" panose="020B0503020202020204" pitchFamily="34" charset="0"/>
              </a:rPr>
              <a:t>نظام المعلومات التسويقية، </a:t>
            </a:r>
            <a:r>
              <a:rPr lang="ar-DZ" sz="2400" b="1" dirty="0" err="1">
                <a:latin typeface="Agency FB" panose="020B0503020202020204" pitchFamily="34" charset="0"/>
              </a:rPr>
              <a:t>إرتأينا</a:t>
            </a:r>
            <a:r>
              <a:rPr lang="ar-DZ" sz="2400" b="1" dirty="0">
                <a:latin typeface="Agency FB" panose="020B0503020202020204" pitchFamily="34" charset="0"/>
              </a:rPr>
              <a:t> </a:t>
            </a:r>
            <a:r>
              <a:rPr lang="ar-DZ" sz="2400" b="1" dirty="0" smtClean="0">
                <a:latin typeface="Agency FB" panose="020B0503020202020204" pitchFamily="34" charset="0"/>
              </a:rPr>
              <a:t>القيام بتحديد المادة الخام </a:t>
            </a:r>
            <a:r>
              <a:rPr lang="ar-DZ" sz="2400" b="1" dirty="0">
                <a:latin typeface="Agency FB" panose="020B0503020202020204" pitchFamily="34" charset="0"/>
              </a:rPr>
              <a:t>التي يعتمد عليها </a:t>
            </a:r>
            <a:r>
              <a:rPr lang="ar-DZ" sz="2400" b="1" dirty="0" smtClean="0">
                <a:latin typeface="Agency FB" panose="020B0503020202020204" pitchFamily="34" charset="0"/>
              </a:rPr>
              <a:t>(</a:t>
            </a:r>
            <a:r>
              <a:rPr lang="ar-DZ" sz="2400" b="1" dirty="0">
                <a:latin typeface="Agency FB" panose="020B0503020202020204" pitchFamily="34" charset="0"/>
              </a:rPr>
              <a:t>مدخلات) </a:t>
            </a:r>
            <a:r>
              <a:rPr lang="ar-DZ" sz="2400" b="1" dirty="0" smtClean="0">
                <a:latin typeface="Agency FB" panose="020B0503020202020204" pitchFamily="34" charset="0"/>
              </a:rPr>
              <a:t>وكذا</a:t>
            </a:r>
            <a:r>
              <a:rPr lang="ar-DZ" sz="2400" b="1" dirty="0">
                <a:latin typeface="Agency FB" panose="020B0503020202020204" pitchFamily="34" charset="0"/>
              </a:rPr>
              <a:t> </a:t>
            </a:r>
            <a:r>
              <a:rPr lang="ar-DZ" sz="2400" b="1" dirty="0" smtClean="0">
                <a:latin typeface="Agency FB" panose="020B0503020202020204" pitchFamily="34" charset="0"/>
              </a:rPr>
              <a:t>وصف </a:t>
            </a:r>
            <a:r>
              <a:rPr lang="ar-DZ" sz="2400" b="1" dirty="0">
                <a:latin typeface="Agency FB" panose="020B0503020202020204" pitchFamily="34" charset="0"/>
              </a:rPr>
              <a:t>النتائج </a:t>
            </a:r>
            <a:r>
              <a:rPr lang="ar-DZ" sz="2400" b="1" dirty="0" smtClean="0">
                <a:latin typeface="Agency FB" panose="020B0503020202020204" pitchFamily="34" charset="0"/>
              </a:rPr>
              <a:t>(المخرجات</a:t>
            </a:r>
            <a:r>
              <a:rPr lang="ar-DZ" sz="2400" b="1" dirty="0">
                <a:latin typeface="Agency FB" panose="020B0503020202020204" pitchFamily="34" charset="0"/>
              </a:rPr>
              <a:t>)، وذلك </a:t>
            </a:r>
            <a:r>
              <a:rPr lang="ar-DZ" sz="2400" b="1" dirty="0" smtClean="0">
                <a:latin typeface="Agency FB" panose="020B0503020202020204" pitchFamily="34" charset="0"/>
              </a:rPr>
              <a:t>لأن التوصيف </a:t>
            </a:r>
            <a:r>
              <a:rPr lang="ar-DZ" sz="2400" b="1" dirty="0">
                <a:latin typeface="Agency FB" panose="020B0503020202020204" pitchFamily="34" charset="0"/>
              </a:rPr>
              <a:t>العلمي </a:t>
            </a:r>
            <a:r>
              <a:rPr lang="ar-DZ" sz="2400" b="1" dirty="0" smtClean="0">
                <a:latin typeface="Agency FB" panose="020B0503020202020204" pitchFamily="34" charset="0"/>
              </a:rPr>
              <a:t>لمدخلات ومخرجات نظا</a:t>
            </a:r>
            <a:r>
              <a:rPr lang="ar-DZ" sz="2400" b="1" dirty="0">
                <a:latin typeface="Agency FB" panose="020B0503020202020204" pitchFamily="34" charset="0"/>
              </a:rPr>
              <a:t>م</a:t>
            </a:r>
            <a:r>
              <a:rPr lang="ar-DZ" sz="2400" b="1" dirty="0" smtClean="0">
                <a:latin typeface="Agency FB" panose="020B0503020202020204" pitchFamily="34" charset="0"/>
              </a:rPr>
              <a:t> المعلومات </a:t>
            </a:r>
            <a:r>
              <a:rPr lang="ar-DZ" sz="2400" b="1" dirty="0">
                <a:latin typeface="Agency FB" panose="020B0503020202020204" pitchFamily="34" charset="0"/>
              </a:rPr>
              <a:t>التسويقية </a:t>
            </a:r>
            <a:r>
              <a:rPr lang="ar-DZ" sz="2400" b="1" dirty="0" smtClean="0">
                <a:latin typeface="Agency FB" panose="020B0503020202020204" pitchFamily="34" charset="0"/>
              </a:rPr>
              <a:t>يساهم في تحقيق </a:t>
            </a:r>
            <a:r>
              <a:rPr lang="ar-DZ" sz="2400" b="1" dirty="0">
                <a:latin typeface="Agency FB" panose="020B0503020202020204" pitchFamily="34" charset="0"/>
              </a:rPr>
              <a:t>ما يلي: </a:t>
            </a:r>
            <a:r>
              <a:rPr lang="ar-DZ" sz="2400" dirty="0"/>
              <a:t/>
            </a:r>
            <a:br>
              <a:rPr lang="ar-DZ" sz="2400" dirty="0"/>
            </a:br>
            <a:r>
              <a:rPr lang="ar-DZ" sz="2400" dirty="0" smtClean="0"/>
              <a:t>- </a:t>
            </a:r>
            <a:r>
              <a:rPr lang="ar-DZ" sz="2400" dirty="0" smtClean="0">
                <a:latin typeface="Agency FB" panose="020B0503020202020204" pitchFamily="34" charset="0"/>
              </a:rPr>
              <a:t>ضمان </a:t>
            </a:r>
            <a:r>
              <a:rPr lang="ar-DZ" sz="2400" dirty="0">
                <a:latin typeface="Agency FB" panose="020B0503020202020204" pitchFamily="34" charset="0"/>
              </a:rPr>
              <a:t>توفير بيانات المدخلات بمواصفات مناسبة والتي تعد بمثابة المادة الخام اللازمة لإنتاج المعلومات المطلوبة؛</a:t>
            </a:r>
            <a:br>
              <a:rPr lang="ar-DZ" sz="2400" dirty="0">
                <a:latin typeface="Agency FB" panose="020B0503020202020204" pitchFamily="34" charset="0"/>
              </a:rPr>
            </a:br>
            <a:r>
              <a:rPr lang="ar-DZ" sz="2400" dirty="0">
                <a:latin typeface="Agency FB" panose="020B0503020202020204" pitchFamily="34" charset="0"/>
              </a:rPr>
              <a:t>- التحديد العلمي الدقيق لأساليب التشغيل والعمليات المطلوب أداؤها للحصول على المخرجات المطلوبة؛</a:t>
            </a:r>
            <a:br>
              <a:rPr lang="ar-DZ" sz="2400" dirty="0">
                <a:latin typeface="Agency FB" panose="020B0503020202020204" pitchFamily="34" charset="0"/>
              </a:rPr>
            </a:br>
            <a:r>
              <a:rPr lang="ar-DZ" sz="2400" dirty="0">
                <a:latin typeface="Agency FB" panose="020B0503020202020204" pitchFamily="34" charset="0"/>
              </a:rPr>
              <a:t>- ضمان توفير معلومات بمواصفات قياسية تفي باحتياجات الفئات المستفيدة من نظام المعلومات التسويقية، وبما يؤدي في النهاية الى المساهمة في رفع مستوى كفاءة العمليات التسويقية بالمؤسسة.</a:t>
            </a:r>
            <a:endParaRPr lang="en-US" sz="2400" dirty="0">
              <a:latin typeface="Agency FB" panose="020B0503020202020204" pitchFamily="34" charset="0"/>
            </a:endParaRPr>
          </a:p>
        </p:txBody>
      </p:sp>
      <p:sp>
        <p:nvSpPr>
          <p:cNvPr id="4" name="Rectangle 3"/>
          <p:cNvSpPr/>
          <p:nvPr/>
        </p:nvSpPr>
        <p:spPr>
          <a:xfrm>
            <a:off x="10805373" y="702059"/>
            <a:ext cx="1287889" cy="1183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2400" b="1" dirty="0" smtClean="0">
                <a:solidFill>
                  <a:schemeClr val="tx1"/>
                </a:solidFill>
              </a:rPr>
              <a:t>محاضرة رقم 07:</a:t>
            </a:r>
            <a:endParaRPr lang="en-US" sz="2400" b="1" dirty="0">
              <a:solidFill>
                <a:schemeClr val="tx1"/>
              </a:solidFill>
            </a:endParaRPr>
          </a:p>
        </p:txBody>
      </p:sp>
    </p:spTree>
    <p:extLst>
      <p:ext uri="{BB962C8B-B14F-4D97-AF65-F5344CB8AC3E}">
        <p14:creationId xmlns:p14="http://schemas.microsoft.com/office/powerpoint/2010/main" val="718714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25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712366" y="354841"/>
            <a:ext cx="9176568" cy="2471093"/>
          </a:xfrm>
          <a:prstGeom prst="rect">
            <a:avLst/>
          </a:prstGeom>
        </p:spPr>
      </p:pic>
      <p:pic>
        <p:nvPicPr>
          <p:cNvPr id="5" name="Image 4"/>
          <p:cNvPicPr>
            <a:picLocks noChangeAspect="1"/>
          </p:cNvPicPr>
          <p:nvPr/>
        </p:nvPicPr>
        <p:blipFill>
          <a:blip r:embed="rId3"/>
          <a:stretch>
            <a:fillRect/>
          </a:stretch>
        </p:blipFill>
        <p:spPr>
          <a:xfrm>
            <a:off x="1487607" y="2538484"/>
            <a:ext cx="8080543" cy="4159658"/>
          </a:xfrm>
          <a:prstGeom prst="rect">
            <a:avLst/>
          </a:prstGeom>
        </p:spPr>
      </p:pic>
      <p:sp>
        <p:nvSpPr>
          <p:cNvPr id="6" name="Rectangle à coins arrondis 5"/>
          <p:cNvSpPr/>
          <p:nvPr/>
        </p:nvSpPr>
        <p:spPr>
          <a:xfrm>
            <a:off x="9744500" y="1232214"/>
            <a:ext cx="1937983" cy="54659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3200" dirty="0" smtClean="0">
                <a:solidFill>
                  <a:schemeClr val="tx1"/>
                </a:solidFill>
              </a:rPr>
              <a:t>مدخلات نظام </a:t>
            </a:r>
            <a:r>
              <a:rPr lang="ar-DZ" sz="3600" dirty="0">
                <a:solidFill>
                  <a:schemeClr val="tx1"/>
                </a:solidFill>
              </a:rPr>
              <a:t>المعلومات</a:t>
            </a:r>
            <a:r>
              <a:rPr lang="ar-DZ" sz="3600" dirty="0" smtClean="0">
                <a:solidFill>
                  <a:schemeClr val="tx1"/>
                </a:solidFill>
              </a:rPr>
              <a:t> التسويقية</a:t>
            </a:r>
            <a:endParaRPr lang="en-US" sz="3600" dirty="0">
              <a:solidFill>
                <a:schemeClr val="tx1"/>
              </a:solidFill>
            </a:endParaRPr>
          </a:p>
        </p:txBody>
      </p:sp>
      <p:sp>
        <p:nvSpPr>
          <p:cNvPr id="7" name="Moins 6"/>
          <p:cNvSpPr/>
          <p:nvPr/>
        </p:nvSpPr>
        <p:spPr>
          <a:xfrm>
            <a:off x="712366" y="1052519"/>
            <a:ext cx="1760561" cy="54591"/>
          </a:xfrm>
          <a:prstGeom prst="mathMinus">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Moins 7"/>
          <p:cNvSpPr/>
          <p:nvPr/>
        </p:nvSpPr>
        <p:spPr>
          <a:xfrm>
            <a:off x="2976943" y="1422146"/>
            <a:ext cx="7646497" cy="252906"/>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Moins 8"/>
          <p:cNvSpPr/>
          <p:nvPr/>
        </p:nvSpPr>
        <p:spPr>
          <a:xfrm>
            <a:off x="712366" y="1064526"/>
            <a:ext cx="1760561" cy="69879"/>
          </a:xfrm>
          <a:prstGeom prst="mathMinus">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0805373" y="702059"/>
            <a:ext cx="1287889" cy="1183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2400" b="1" dirty="0" smtClean="0">
                <a:solidFill>
                  <a:schemeClr val="tx1"/>
                </a:solidFill>
              </a:rPr>
              <a:t>محاضرة رقم 07:</a:t>
            </a:r>
            <a:endParaRPr lang="en-US" sz="2400" b="1" dirty="0">
              <a:solidFill>
                <a:schemeClr val="tx1"/>
              </a:solidFill>
            </a:endParaRPr>
          </a:p>
        </p:txBody>
      </p:sp>
    </p:spTree>
    <p:extLst>
      <p:ext uri="{BB962C8B-B14F-4D97-AF65-F5344CB8AC3E}">
        <p14:creationId xmlns:p14="http://schemas.microsoft.com/office/powerpoint/2010/main" val="997782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25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434371" y="846160"/>
            <a:ext cx="9305826" cy="3521123"/>
          </a:xfrm>
          <a:prstGeom prst="rect">
            <a:avLst/>
          </a:prstGeom>
          <a:ln>
            <a:solidFill>
              <a:srgbClr val="002060"/>
            </a:solidFill>
          </a:ln>
        </p:spPr>
      </p:pic>
      <p:sp>
        <p:nvSpPr>
          <p:cNvPr id="3" name="Rectangle à coins arrondis 2"/>
          <p:cNvSpPr/>
          <p:nvPr/>
        </p:nvSpPr>
        <p:spPr>
          <a:xfrm>
            <a:off x="9935569" y="1204919"/>
            <a:ext cx="1937983" cy="54659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3200" dirty="0" smtClean="0">
                <a:solidFill>
                  <a:schemeClr val="tx1"/>
                </a:solidFill>
              </a:rPr>
              <a:t>مدخلات نظام </a:t>
            </a:r>
            <a:r>
              <a:rPr lang="ar-DZ" sz="3600" dirty="0">
                <a:solidFill>
                  <a:schemeClr val="tx1"/>
                </a:solidFill>
              </a:rPr>
              <a:t>المعلومات</a:t>
            </a:r>
            <a:r>
              <a:rPr lang="ar-DZ" sz="3600" dirty="0" smtClean="0">
                <a:solidFill>
                  <a:schemeClr val="tx1"/>
                </a:solidFill>
              </a:rPr>
              <a:t> التسويقية</a:t>
            </a:r>
            <a:endParaRPr lang="en-US" sz="3600" dirty="0">
              <a:solidFill>
                <a:schemeClr val="tx1"/>
              </a:solidFill>
            </a:endParaRPr>
          </a:p>
        </p:txBody>
      </p:sp>
      <p:sp>
        <p:nvSpPr>
          <p:cNvPr id="4" name="Moins 3"/>
          <p:cNvSpPr/>
          <p:nvPr/>
        </p:nvSpPr>
        <p:spPr>
          <a:xfrm>
            <a:off x="7979636" y="1311827"/>
            <a:ext cx="1760561" cy="54591"/>
          </a:xfrm>
          <a:prstGeom prst="mathMinus">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Moins 4"/>
          <p:cNvSpPr/>
          <p:nvPr/>
        </p:nvSpPr>
        <p:spPr>
          <a:xfrm>
            <a:off x="-491318" y="1204919"/>
            <a:ext cx="9818222" cy="248651"/>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Moins 5"/>
          <p:cNvSpPr/>
          <p:nvPr/>
        </p:nvSpPr>
        <p:spPr>
          <a:xfrm>
            <a:off x="6660107" y="1665027"/>
            <a:ext cx="2292824" cy="45719"/>
          </a:xfrm>
          <a:prstGeom prst="mathMinus">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endParaRPr>
          </a:p>
        </p:txBody>
      </p:sp>
      <p:sp>
        <p:nvSpPr>
          <p:cNvPr id="8" name="Moins 7"/>
          <p:cNvSpPr/>
          <p:nvPr/>
        </p:nvSpPr>
        <p:spPr>
          <a:xfrm>
            <a:off x="3193575" y="1642167"/>
            <a:ext cx="1224217" cy="45719"/>
          </a:xfrm>
          <a:prstGeom prst="mathMinus">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Moins 8"/>
          <p:cNvSpPr/>
          <p:nvPr/>
        </p:nvSpPr>
        <p:spPr>
          <a:xfrm>
            <a:off x="4314732" y="1665026"/>
            <a:ext cx="1224217" cy="45719"/>
          </a:xfrm>
          <a:prstGeom prst="mathMinus">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Moins 9"/>
          <p:cNvSpPr/>
          <p:nvPr/>
        </p:nvSpPr>
        <p:spPr>
          <a:xfrm>
            <a:off x="1091822" y="1642167"/>
            <a:ext cx="1391960" cy="52501"/>
          </a:xfrm>
          <a:prstGeom prst="mathMinus">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Moins 11"/>
          <p:cNvSpPr/>
          <p:nvPr/>
        </p:nvSpPr>
        <p:spPr>
          <a:xfrm>
            <a:off x="5538949" y="1665025"/>
            <a:ext cx="1224217" cy="45719"/>
          </a:xfrm>
          <a:prstGeom prst="mathMinus">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0805373" y="702059"/>
            <a:ext cx="1287889" cy="1183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2400" b="1" dirty="0" smtClean="0">
                <a:solidFill>
                  <a:schemeClr val="tx1"/>
                </a:solidFill>
              </a:rPr>
              <a:t>محاضرة رقم 07:</a:t>
            </a:r>
            <a:endParaRPr lang="en-US" sz="2400" b="1" dirty="0">
              <a:solidFill>
                <a:schemeClr val="tx1"/>
              </a:solidFill>
            </a:endParaRPr>
          </a:p>
        </p:txBody>
      </p:sp>
    </p:spTree>
    <p:extLst>
      <p:ext uri="{BB962C8B-B14F-4D97-AF65-F5344CB8AC3E}">
        <p14:creationId xmlns:p14="http://schemas.microsoft.com/office/powerpoint/2010/main" val="181151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25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9867331" y="1378424"/>
            <a:ext cx="1473959" cy="5281683"/>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ar-DZ" sz="2800" dirty="0" smtClean="0">
                <a:ln w="0"/>
                <a:solidFill>
                  <a:schemeClr val="tx1"/>
                </a:solidFill>
                <a:effectLst>
                  <a:outerShdw blurRad="38100" dist="19050" dir="2700000" algn="tl" rotWithShape="0">
                    <a:schemeClr val="dk1">
                      <a:alpha val="40000"/>
                    </a:schemeClr>
                  </a:outerShdw>
                </a:effectLst>
              </a:rPr>
              <a:t>مخرجات نظام المعلومات التسويقية</a:t>
            </a:r>
            <a:endParaRPr lang="en-US" sz="2800" dirty="0">
              <a:ln w="0"/>
              <a:solidFill>
                <a:schemeClr val="tx1"/>
              </a:solidFill>
              <a:effectLst>
                <a:outerShdw blurRad="38100" dist="19050" dir="2700000" algn="tl" rotWithShape="0">
                  <a:schemeClr val="dk1">
                    <a:alpha val="40000"/>
                  </a:schemeClr>
                </a:outerShdw>
              </a:effectLst>
            </a:endParaRPr>
          </a:p>
        </p:txBody>
      </p:sp>
      <p:sp>
        <p:nvSpPr>
          <p:cNvPr id="6" name="ZoneTexte 5"/>
          <p:cNvSpPr txBox="1"/>
          <p:nvPr/>
        </p:nvSpPr>
        <p:spPr>
          <a:xfrm>
            <a:off x="559558" y="552760"/>
            <a:ext cx="8857397" cy="70788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r" rtl="1"/>
            <a:r>
              <a:rPr lang="ar-DZ" sz="2000" dirty="0" smtClean="0"/>
              <a:t>تتمثل مخرجات نظام المعلومات التسويقية في </a:t>
            </a:r>
            <a:r>
              <a:rPr lang="ar-DZ" sz="2000" dirty="0" err="1" smtClean="0"/>
              <a:t>العلومات</a:t>
            </a:r>
            <a:r>
              <a:rPr lang="ar-DZ" sz="2000" dirty="0" smtClean="0"/>
              <a:t> التي تم انتاجها  بعد مختلف مراحل المعالجة والتحليل </a:t>
            </a:r>
            <a:r>
              <a:rPr lang="ar-DZ" sz="2000" dirty="0" err="1" smtClean="0"/>
              <a:t>للبياناات</a:t>
            </a:r>
            <a:r>
              <a:rPr lang="ar-DZ" sz="2000" dirty="0" smtClean="0"/>
              <a:t> التي تم تجميعها (المدخلات)، حيث تشمل هذه المخرجات أساسا على المعلومات المتعلقة بـ: </a:t>
            </a:r>
            <a:endParaRPr lang="en-US" sz="2000" dirty="0"/>
          </a:p>
        </p:txBody>
      </p:sp>
      <p:pic>
        <p:nvPicPr>
          <p:cNvPr id="7" name="Image 6"/>
          <p:cNvPicPr>
            <a:picLocks noChangeAspect="1"/>
          </p:cNvPicPr>
          <p:nvPr/>
        </p:nvPicPr>
        <p:blipFill>
          <a:blip r:embed="rId2"/>
          <a:stretch>
            <a:fillRect/>
          </a:stretch>
        </p:blipFill>
        <p:spPr>
          <a:xfrm>
            <a:off x="3208068" y="1378424"/>
            <a:ext cx="6208887" cy="2650434"/>
          </a:xfrm>
          <a:prstGeom prst="rect">
            <a:avLst/>
          </a:prstGeom>
        </p:spPr>
      </p:pic>
      <p:pic>
        <p:nvPicPr>
          <p:cNvPr id="10" name="Image 9"/>
          <p:cNvPicPr>
            <a:picLocks noChangeAspect="1"/>
          </p:cNvPicPr>
          <p:nvPr/>
        </p:nvPicPr>
        <p:blipFill>
          <a:blip r:embed="rId3"/>
          <a:stretch>
            <a:fillRect/>
          </a:stretch>
        </p:blipFill>
        <p:spPr>
          <a:xfrm>
            <a:off x="3208068" y="4162567"/>
            <a:ext cx="6146875" cy="1849272"/>
          </a:xfrm>
          <a:prstGeom prst="rect">
            <a:avLst/>
          </a:prstGeom>
        </p:spPr>
      </p:pic>
      <p:sp>
        <p:nvSpPr>
          <p:cNvPr id="8" name="Rectangle 7"/>
          <p:cNvSpPr/>
          <p:nvPr/>
        </p:nvSpPr>
        <p:spPr>
          <a:xfrm>
            <a:off x="10805373" y="702059"/>
            <a:ext cx="1287889" cy="1183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2400" b="1" dirty="0" smtClean="0">
                <a:solidFill>
                  <a:schemeClr val="tx1"/>
                </a:solidFill>
              </a:rPr>
              <a:t>محاضرة رقم 07:</a:t>
            </a:r>
            <a:endParaRPr lang="en-US" sz="2400" b="1" dirty="0">
              <a:solidFill>
                <a:schemeClr val="tx1"/>
              </a:solidFill>
            </a:endParaRPr>
          </a:p>
        </p:txBody>
      </p:sp>
    </p:spTree>
    <p:extLst>
      <p:ext uri="{BB962C8B-B14F-4D97-AF65-F5344CB8AC3E}">
        <p14:creationId xmlns:p14="http://schemas.microsoft.com/office/powerpoint/2010/main" val="3812399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25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à coins arrondis 2"/>
          <p:cNvSpPr/>
          <p:nvPr/>
        </p:nvSpPr>
        <p:spPr>
          <a:xfrm>
            <a:off x="9867331" y="1378424"/>
            <a:ext cx="1473959" cy="4954137"/>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ar-DZ" sz="2800" dirty="0" smtClean="0">
                <a:ln w="0"/>
                <a:solidFill>
                  <a:schemeClr val="tx1"/>
                </a:solidFill>
                <a:effectLst>
                  <a:outerShdw blurRad="38100" dist="19050" dir="2700000" algn="tl" rotWithShape="0">
                    <a:schemeClr val="dk1">
                      <a:alpha val="40000"/>
                    </a:schemeClr>
                  </a:outerShdw>
                </a:effectLst>
              </a:rPr>
              <a:t>مخرجات نظام المعلومات التسويقية</a:t>
            </a:r>
            <a:endParaRPr lang="en-US" sz="2800" dirty="0">
              <a:ln w="0"/>
              <a:solidFill>
                <a:schemeClr val="tx1"/>
              </a:solidFill>
              <a:effectLst>
                <a:outerShdw blurRad="38100" dist="19050" dir="2700000" algn="tl" rotWithShape="0">
                  <a:schemeClr val="dk1">
                    <a:alpha val="40000"/>
                  </a:schemeClr>
                </a:outerShdw>
              </a:effectLst>
            </a:endParaRPr>
          </a:p>
        </p:txBody>
      </p:sp>
      <p:sp>
        <p:nvSpPr>
          <p:cNvPr id="4" name="ZoneTexte 3"/>
          <p:cNvSpPr txBox="1"/>
          <p:nvPr/>
        </p:nvSpPr>
        <p:spPr>
          <a:xfrm>
            <a:off x="627797" y="1248796"/>
            <a:ext cx="8857397" cy="4955203"/>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r" rtl="1"/>
            <a:r>
              <a:rPr lang="ar-DZ" sz="2000" dirty="0" smtClean="0"/>
              <a:t>ولكي تكون مخرجات نظام المعلومات التسويقي مفيدة </a:t>
            </a:r>
            <a:r>
              <a:rPr lang="ar-DZ" sz="2000" dirty="0" err="1" smtClean="0"/>
              <a:t>لادارة</a:t>
            </a:r>
            <a:r>
              <a:rPr lang="ar-DZ" sz="2000" dirty="0" smtClean="0"/>
              <a:t> التسويق وصالحة لعملية اتخاذ القرار يجب أن تتصف بـ: </a:t>
            </a:r>
          </a:p>
          <a:p>
            <a:pPr algn="r" rtl="1"/>
            <a:endParaRPr lang="ar-DZ" sz="2000" dirty="0"/>
          </a:p>
          <a:p>
            <a:pPr algn="ctr" rtl="1"/>
            <a:r>
              <a:rPr lang="ar-DZ" sz="9600" dirty="0" smtClean="0"/>
              <a:t>؟</a:t>
            </a:r>
            <a:endParaRPr lang="ar-DZ" sz="2000" dirty="0" smtClean="0"/>
          </a:p>
          <a:p>
            <a:pPr algn="r" rtl="1"/>
            <a:endParaRPr lang="ar-DZ" sz="2000" dirty="0" smtClean="0"/>
          </a:p>
          <a:p>
            <a:pPr algn="r" rtl="1"/>
            <a:r>
              <a:rPr lang="ar-DZ" sz="2000" dirty="0" smtClean="0"/>
              <a:t>وعلى العموم فان المعلومات التي تم </a:t>
            </a:r>
            <a:r>
              <a:rPr lang="ar-DZ" sz="2000" dirty="0" err="1" smtClean="0"/>
              <a:t>التحصل</a:t>
            </a:r>
            <a:r>
              <a:rPr lang="ar-DZ" sz="2000" dirty="0" smtClean="0"/>
              <a:t> عليها كمخرجات من نظام المعلومات التسويقية تعتبر كتقارير نهائية يمكن الاعتماد عليها في اتخاذ القرارات التسويقية وبناء الاستراتيجية التسويقية والتنافسي الملائمة، وارسال هذه الاسهامات في ترقية القدرة التنافسية للمؤسسة ضمانا لاستمرارية المتواصلة والبقاء في وسط الديناميكية التي تشهدها البيئة التسويقية.</a:t>
            </a:r>
            <a:endParaRPr lang="ar-DZ" sz="2000" dirty="0"/>
          </a:p>
          <a:p>
            <a:pPr algn="r" rtl="1"/>
            <a:endParaRPr lang="ar-DZ" sz="2000" dirty="0" smtClean="0"/>
          </a:p>
          <a:p>
            <a:pPr algn="r" rtl="1"/>
            <a:endParaRPr lang="ar-DZ" sz="2000" dirty="0"/>
          </a:p>
          <a:p>
            <a:pPr algn="r" rtl="1"/>
            <a:endParaRPr lang="en-US" sz="2000" dirty="0"/>
          </a:p>
        </p:txBody>
      </p:sp>
      <p:sp>
        <p:nvSpPr>
          <p:cNvPr id="5" name="Rectangle 4"/>
          <p:cNvSpPr/>
          <p:nvPr/>
        </p:nvSpPr>
        <p:spPr>
          <a:xfrm>
            <a:off x="10805373" y="702059"/>
            <a:ext cx="1287889" cy="1183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2400" b="1" dirty="0" smtClean="0">
                <a:solidFill>
                  <a:schemeClr val="tx1"/>
                </a:solidFill>
              </a:rPr>
              <a:t>محاضرة رقم 07:</a:t>
            </a:r>
            <a:endParaRPr lang="en-US" sz="2400" b="1" dirty="0">
              <a:solidFill>
                <a:schemeClr val="tx1"/>
              </a:solidFill>
            </a:endParaRPr>
          </a:p>
        </p:txBody>
      </p:sp>
    </p:spTree>
    <p:extLst>
      <p:ext uri="{BB962C8B-B14F-4D97-AF65-F5344CB8AC3E}">
        <p14:creationId xmlns:p14="http://schemas.microsoft.com/office/powerpoint/2010/main" val="3620346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25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1524000" y="3643315"/>
            <a:ext cx="9144000" cy="1553777"/>
          </a:xfrm>
          <a:prstGeom prst="rect">
            <a:avLst/>
          </a:prstGeom>
          <a:gradFill>
            <a:gsLst>
              <a:gs pos="35000">
                <a:schemeClr val="bg1">
                  <a:lumMod val="65000"/>
                </a:schemeClr>
              </a:gs>
              <a:gs pos="100000">
                <a:schemeClr val="bg1">
                  <a:lumMod val="85000"/>
                  <a:shade val="67500"/>
                  <a:satMod val="115000"/>
                  <a:alpha val="0"/>
                </a:schemeClr>
              </a:gs>
              <a:gs pos="100000">
                <a:schemeClr val="bg1">
                  <a:lumMod val="85000"/>
                  <a:shade val="100000"/>
                  <a:satMod val="11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pic>
        <p:nvPicPr>
          <p:cNvPr id="1027" name="Picture 3"/>
          <p:cNvPicPr>
            <a:picLocks noChangeAspect="1" noChangeArrowheads="1"/>
          </p:cNvPicPr>
          <p:nvPr/>
        </p:nvPicPr>
        <p:blipFill>
          <a:blip r:embed="rId2" cstate="print">
            <a:clrChange>
              <a:clrFrom>
                <a:srgbClr val="FFFFFF"/>
              </a:clrFrom>
              <a:clrTo>
                <a:srgbClr val="FFFFFF">
                  <a:alpha val="0"/>
                </a:srgbClr>
              </a:clrTo>
            </a:clrChange>
            <a:extLst/>
          </a:blip>
          <a:stretch>
            <a:fillRect/>
          </a:stretch>
        </p:blipFill>
        <p:spPr bwMode="auto">
          <a:xfrm>
            <a:off x="2634018" y="953671"/>
            <a:ext cx="2574800" cy="3408811"/>
          </a:xfrm>
          <a:prstGeom prst="rect">
            <a:avLst/>
          </a:prstGeom>
          <a:noFill/>
          <a:ln>
            <a:noFill/>
          </a:ln>
          <a:effectLst>
            <a:reflection blurRad="6350" stA="50000" endA="300" endPos="90000" dir="5400000" sy="-100000" algn="bl" rotWithShape="0"/>
          </a:effectLst>
        </p:spPr>
      </p:pic>
      <p:sp>
        <p:nvSpPr>
          <p:cNvPr id="20" name="Carré corné 19"/>
          <p:cNvSpPr/>
          <p:nvPr/>
        </p:nvSpPr>
        <p:spPr>
          <a:xfrm rot="2840683">
            <a:off x="5996111" y="2109774"/>
            <a:ext cx="2915660" cy="2854111"/>
          </a:xfrm>
          <a:prstGeom prst="foldedCorner">
            <a:avLst>
              <a:gd name="adj" fmla="val 28039"/>
            </a:avLst>
          </a:prstGeom>
          <a:solidFill>
            <a:schemeClr val="bg1">
              <a:lumMod val="95000"/>
              <a:alpha val="0"/>
            </a:schemeClr>
          </a:solidFill>
          <a:ln>
            <a:noFill/>
          </a:ln>
          <a:effectLst/>
          <a:scene3d>
            <a:camera prst="isometricTopUp">
              <a:rot lat="19800000" lon="18600000" rev="4800000"/>
            </a:camera>
            <a:lightRig rig="balanced" dir="t">
              <a:rot lat="0" lon="0" rev="6000000"/>
            </a:lightRig>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4500" b="1" cap="all" dirty="0" smtClean="0">
                <a:ln w="9000" cmpd="sng">
                  <a:solidFill>
                    <a:schemeClr val="accent4">
                      <a:shade val="50000"/>
                      <a:satMod val="120000"/>
                    </a:schemeClr>
                  </a:solidFill>
                  <a:prstDash val="solid"/>
                </a:ln>
                <a:solidFill>
                  <a:srgbClr val="7030A0"/>
                </a:solidFill>
                <a:effectLst>
                  <a:reflection blurRad="12700" stA="28000" endPos="45000" dist="1000" dir="5400000" sy="-100000" algn="bl" rotWithShape="0"/>
                </a:effectLst>
              </a:rPr>
              <a:t>يتبــــــــــــع ...</a:t>
            </a:r>
            <a:endParaRPr lang="fr-FR" sz="4500" b="1" cap="all" dirty="0">
              <a:ln w="9000" cmpd="sng">
                <a:solidFill>
                  <a:schemeClr val="accent4">
                    <a:shade val="50000"/>
                    <a:satMod val="120000"/>
                  </a:schemeClr>
                </a:solidFill>
                <a:prstDash val="solid"/>
              </a:ln>
              <a:solidFill>
                <a:srgbClr val="7030A0"/>
              </a:solidFill>
              <a:effectLst>
                <a:reflection blurRad="12700" stA="28000" endPos="45000" dist="1000" dir="5400000" sy="-100000" algn="bl" rotWithShape="0"/>
              </a:effectLst>
            </a:endParaRPr>
          </a:p>
        </p:txBody>
      </p:sp>
      <p:sp>
        <p:nvSpPr>
          <p:cNvPr id="5" name="Rectangle 4"/>
          <p:cNvSpPr/>
          <p:nvPr/>
        </p:nvSpPr>
        <p:spPr>
          <a:xfrm>
            <a:off x="10805373" y="702059"/>
            <a:ext cx="1287889" cy="1183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solidFill>
                  <a:schemeClr val="tx1"/>
                </a:solidFill>
              </a:rPr>
              <a:t>محاضرة رقم 07:</a:t>
            </a:r>
            <a:endParaRPr lang="en-US" sz="2400" b="1" dirty="0">
              <a:solidFill>
                <a:schemeClr val="tx1"/>
              </a:solidFill>
            </a:endParaRPr>
          </a:p>
        </p:txBody>
      </p:sp>
    </p:spTree>
    <p:extLst>
      <p:ext uri="{BB962C8B-B14F-4D97-AF65-F5344CB8AC3E}">
        <p14:creationId xmlns:p14="http://schemas.microsoft.com/office/powerpoint/2010/main" val="1819848838"/>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027"/>
                                        </p:tgtEl>
                                        <p:attrNameLst>
                                          <p:attrName>style.visibility</p:attrName>
                                        </p:attrNameLst>
                                      </p:cBhvr>
                                      <p:to>
                                        <p:strVal val="visible"/>
                                      </p:to>
                                    </p:set>
                                  </p:childTnLst>
                                </p:cTn>
                              </p:par>
                            </p:childTnLst>
                          </p:cTn>
                        </p:par>
                        <p:par>
                          <p:cTn id="7" fill="hold">
                            <p:stCondLst>
                              <p:cond delay="0"/>
                            </p:stCondLst>
                            <p:childTnLst>
                              <p:par>
                                <p:cTn id="8" presetID="27" presetClass="entr" presetSubtype="0" fill="hold" nodeType="afterEffect">
                                  <p:stCondLst>
                                    <p:cond delay="0"/>
                                  </p:stCondLst>
                                  <p:iterate type="lt">
                                    <p:tmPct val="50000"/>
                                  </p:iterate>
                                  <p:childTnLst>
                                    <p:set>
                                      <p:cBhvr>
                                        <p:cTn id="9" dur="1" fill="hold">
                                          <p:stCondLst>
                                            <p:cond delay="0"/>
                                          </p:stCondLst>
                                        </p:cTn>
                                        <p:tgtEl>
                                          <p:spTgt spid="20">
                                            <p:txEl>
                                              <p:pRg st="0" end="0"/>
                                            </p:txEl>
                                          </p:spTgt>
                                        </p:tgtEl>
                                        <p:attrNameLst>
                                          <p:attrName>style.visibility</p:attrName>
                                        </p:attrNameLst>
                                      </p:cBhvr>
                                      <p:to>
                                        <p:strVal val="visible"/>
                                      </p:to>
                                    </p:set>
                                    <p:anim calcmode="discrete" valueType="clr">
                                      <p:cBhvr override="childStyle">
                                        <p:cTn id="10" dur="500"/>
                                        <p:tgtEl>
                                          <p:spTgt spid="20">
                                            <p:txEl>
                                              <p:pRg st="0" end="0"/>
                                            </p:txEl>
                                          </p:spTgt>
                                        </p:tgtEl>
                                        <p:attrNameLst>
                                          <p:attrName>style.color</p:attrName>
                                        </p:attrNameLst>
                                      </p:cBhvr>
                                      <p:tavLst>
                                        <p:tav tm="0">
                                          <p:val>
                                            <p:clrVal>
                                              <a:schemeClr val="accent2"/>
                                            </p:clrVal>
                                          </p:val>
                                        </p:tav>
                                        <p:tav tm="50000">
                                          <p:val>
                                            <p:clrVal>
                                              <a:srgbClr val="EEEE20"/>
                                            </p:clrVal>
                                          </p:val>
                                        </p:tav>
                                      </p:tavLst>
                                    </p:anim>
                                    <p:anim calcmode="discrete" valueType="clr">
                                      <p:cBhvr>
                                        <p:cTn id="11" dur="500"/>
                                        <p:tgtEl>
                                          <p:spTgt spid="20">
                                            <p:txEl>
                                              <p:pRg st="0" end="0"/>
                                            </p:txEl>
                                          </p:spTgt>
                                        </p:tgtEl>
                                        <p:attrNameLst>
                                          <p:attrName>fillcolor</p:attrName>
                                        </p:attrNameLst>
                                      </p:cBhvr>
                                      <p:tavLst>
                                        <p:tav tm="0">
                                          <p:val>
                                            <p:clrVal>
                                              <a:schemeClr val="accent2"/>
                                            </p:clrVal>
                                          </p:val>
                                        </p:tav>
                                        <p:tav tm="50000">
                                          <p:val>
                                            <p:clrVal>
                                              <a:schemeClr val="hlink"/>
                                            </p:clrVal>
                                          </p:val>
                                        </p:tav>
                                      </p:tavLst>
                                    </p:anim>
                                    <p:set>
                                      <p:cBhvr>
                                        <p:cTn id="12" dur="500"/>
                                        <p:tgtEl>
                                          <p:spTgt spid="20">
                                            <p:txEl>
                                              <p:pRg st="0" end="0"/>
                                            </p:txEl>
                                          </p:spTgt>
                                        </p:tgtEl>
                                        <p:attrNameLst>
                                          <p:attrName>fill.type</p:attrName>
                                        </p:attrNameLst>
                                      </p:cBhvr>
                                      <p:to>
                                        <p:strVal val="solid"/>
                                      </p:to>
                                    </p:set>
                                  </p:childTnLst>
                                </p:cTn>
                              </p:par>
                              <p:par>
                                <p:cTn id="13" presetID="0" presetClass="path" presetSubtype="0" accel="50000" decel="50000" fill="hold" nodeType="withEffect">
                                  <p:stCondLst>
                                    <p:cond delay="0"/>
                                  </p:stCondLst>
                                  <p:childTnLst>
                                    <p:animMotion origin="layout" path="M 0.23451 -0.17569 C 0.23295 -0.1713 0.23086 -0.16227 0.23399 -0.15694 C 0.23803 -0.15324 0.26446 -0.15208 0.2655 -0.15231 C 0.26576 -0.14792 0.26628 -0.14259 0.26355 -0.13935 C 0.26146 -0.13681 0.25521 -0.13796 0.25157 -0.13588 C 0.24961 -0.13565 0.24779 -0.13426 0.24584 -0.13333 C 0.24375 -0.12778 0.24011 -0.12431 0.23855 -0.11898 C 0.23868 -0.11644 0.23946 -0.11412 0.2405 -0.11227 C 0.2431 -0.10926 0.25157 -0.10556 0.25196 -0.10579 C 0.25013 -0.09722 0.24375 -0.07731 0.25743 -0.07407 C 0.25573 -0.07245 0.25417 -0.07083 0.25196 -0.07083 C 0.24727 -0.06944 0.23855 -0.07245 0.23633 -0.06921 C 0.22188 -0.04537 0.24115 -0.04722 0.25404 -0.04699 C 0.26928 -0.04213 0.25508 -0.03287 0.24792 -0.02731 C 0.24961 -0.01343 0.26003 5.55112E-17 0.24597 0.01065 C 0.24584 0.0125 0.24467 0.01551 0.24388 0.01713 C 0.24284 0.02083 0.23998 0.02639 0.24271 0.02639 C 0.2405 0.03194 0.23959 0.03727 0.24271 0.0412 C 0.2431 0.04352 0.24649 0.0419 0.24792 0.04329 C 0.24909 0.04514 0.24792 0.04769 0.24779 0.05046 " pathEditMode="relative" rAng="0" ptsTypes="AAAAAAAAAAAAAAAAAAAA">
                                      <p:cBhvr>
                                        <p:cTn id="14" dur="500" fill="hold"/>
                                        <p:tgtEl>
                                          <p:spTgt spid="1027"/>
                                        </p:tgtEl>
                                        <p:attrNameLst>
                                          <p:attrName>ppt_x</p:attrName>
                                          <p:attrName>ppt_y</p:attrName>
                                        </p:attrNameLst>
                                      </p:cBhvr>
                                      <p:rCtr x="1380" y="11296"/>
                                    </p:animMotion>
                                  </p:childTnLst>
                                </p:cTn>
                              </p:par>
                              <p:par>
                                <p:cTn id="15" presetID="0" presetClass="path" presetSubtype="0" accel="50000" decel="50000" fill="hold" nodeType="withEffect">
                                  <p:stCondLst>
                                    <p:cond delay="0"/>
                                  </p:stCondLst>
                                  <p:childTnLst>
                                    <p:animMotion origin="layout" path="M 0.18112 -0.14306 C 0.18386 -0.13356 0.1879 -0.11898 0.19805 -0.11759 C 0.20378 -0.11667 0.20938 -0.11644 0.21511 -0.1162 C 0.21732 -0.11204 0.21967 -0.10926 0.22253 -0.10602 C 0.22227 -0.09352 0.22566 -0.08009 0.22136 -0.06898 C 0.21941 -0.06412 0.21198 -0.06968 0.20782 -0.06759 C 0.20417 -0.06551 0.2043 -0.05903 0.203 -0.05463 C 0.20196 -0.05185 0.20053 -0.04583 0.20053 -0.0456 C 0.20209 -0.04028 0.203 -0.03773 0.20782 -0.03588 C 0.20873 -0.03449 0.20899 -0.03264 0.21029 -0.03171 C 0.21133 -0.03056 0.21368 -0.03171 0.21394 -0.03032 C 0.21498 -0.0213 0.21576 -0.00764 0.20782 -0.00463 C 0.20612 0.00139 0.20482 0.00347 0.20782 0.01134 C 0.20834 0.01273 0.21094 0.01134 0.21146 0.01273 C 0.21237 0.01481 0.21146 0.01736 0.21146 0.01991 " pathEditMode="relative" rAng="0" ptsTypes="AAAAAAAAAAAAAAA">
                                      <p:cBhvr>
                                        <p:cTn id="16" dur="500" fill="hold"/>
                                        <p:tgtEl>
                                          <p:spTgt spid="1027"/>
                                        </p:tgtEl>
                                        <p:attrNameLst>
                                          <p:attrName>ppt_x</p:attrName>
                                          <p:attrName>ppt_y</p:attrName>
                                        </p:attrNameLst>
                                      </p:cBhvr>
                                      <p:rCtr x="2109" y="8148"/>
                                    </p:animMotion>
                                  </p:childTnLst>
                                </p:cTn>
                              </p:par>
                              <p:par>
                                <p:cTn id="17" presetID="0" presetClass="path" presetSubtype="0" accel="50000" decel="50000" fill="hold" nodeType="withEffect">
                                  <p:stCondLst>
                                    <p:cond delay="0"/>
                                  </p:stCondLst>
                                  <p:childTnLst>
                                    <p:animMotion origin="layout" path="M 0.14597 -0.16227 C 0.15951 -0.15741 0.15782 -0.14954 0.15027 -0.13079 C 0.14987 -0.12338 0.14948 -0.1162 0.14948 -0.10949 C 0.14987 -0.10741 0.15196 -0.10787 0.1543 -0.10718 C 0.16667 -0.10023 0.15691 -0.10579 0.16498 -0.10093 C 0.16928 -0.0919 0.17123 -0.08819 0.1642 -0.07801 C 0.16094 -0.07338 0.14935 -0.07384 0.14948 -0.07361 C 0.15 -0.07037 0.14935 -0.06551 0.15326 -0.0625 C 0.15625 -0.05995 0.16263 -0.05787 0.16263 -0.05764 C 0.16902 -0.05139 0.17149 -0.04745 0.16589 -0.03634 C 0.16498 -0.0338 0.15638 -0.03218 0.1543 -0.03009 C 0.15521 -0.02685 0.15482 -0.02662 0.15625 -0.02315 C 0.1599 -0.01782 0.17136 -0.01528 0.17527 -0.01366 C 0.17852 -0.00486 0.1793 -0.00532 0.175 0.00625 C 0.17383 0.01019 0.16602 0.00949 0.16498 0.00671 C 0.16316 0.00833 0.1573 0.01181 0.15704 0.01204 C 0.15508 0.01435 0.14545 0.025 0.15326 0.03009 C 0.16003 0.0338 0.16797 0.03241 0.1754 0.03171 C 0.1681 0.05764 0.1698 0.06343 0.15092 0.06065 " pathEditMode="relative" rAng="360000" ptsTypes="AAAAAAAAAAAAAAAAAAA">
                                      <p:cBhvr>
                                        <p:cTn id="18" dur="500" fill="hold"/>
                                        <p:tgtEl>
                                          <p:spTgt spid="1027"/>
                                        </p:tgtEl>
                                        <p:attrNameLst>
                                          <p:attrName>ppt_x</p:attrName>
                                          <p:attrName>ppt_y</p:attrName>
                                        </p:attrNameLst>
                                      </p:cBhvr>
                                      <p:rCtr x="1393" y="11366"/>
                                    </p:animMotion>
                                  </p:childTnLst>
                                </p:cTn>
                              </p:par>
                            </p:childTnLst>
                          </p:cTn>
                        </p:par>
                        <p:par>
                          <p:cTn id="19" fill="hold">
                            <p:stCondLst>
                              <p:cond delay="5000"/>
                            </p:stCondLst>
                            <p:childTnLst>
                              <p:par>
                                <p:cTn id="20" presetID="0" presetClass="path" presetSubtype="0" accel="50000" decel="50000" fill="hold" nodeType="afterEffect">
                                  <p:stCondLst>
                                    <p:cond delay="0"/>
                                  </p:stCondLst>
                                  <p:childTnLst>
                                    <p:animMotion origin="layout" path="M 0.153 0.10579 C 0.10144 0.10579 0.04961 0.10579 -0.00195 0.10579 " pathEditMode="relative" rAng="0" ptsTypes="AA">
                                      <p:cBhvr>
                                        <p:cTn id="21" dur="500" fill="hold"/>
                                        <p:tgtEl>
                                          <p:spTgt spid="1027"/>
                                        </p:tgtEl>
                                        <p:attrNameLst>
                                          <p:attrName>ppt_x</p:attrName>
                                          <p:attrName>ppt_y</p:attrName>
                                        </p:attrNameLst>
                                      </p:cBhvr>
                                      <p:rCtr x="-7747" y="0"/>
                                    </p:animMotion>
                                  </p:childTnLst>
                                </p:cTn>
                              </p:par>
                              <p:par>
                                <p:cTn id="22" presetID="16" presetClass="entr" presetSubtype="21" fill="hold" grpId="0" nodeType="withEffect">
                                  <p:stCondLst>
                                    <p:cond delay="250"/>
                                  </p:stCondLst>
                                  <p:childTnLst>
                                    <p:set>
                                      <p:cBhvr>
                                        <p:cTn id="23" dur="1" fill="hold">
                                          <p:stCondLst>
                                            <p:cond delay="0"/>
                                          </p:stCondLst>
                                        </p:cTn>
                                        <p:tgtEl>
                                          <p:spTgt spid="5"/>
                                        </p:tgtEl>
                                        <p:attrNameLst>
                                          <p:attrName>style.visibility</p:attrName>
                                        </p:attrNameLst>
                                      </p:cBhvr>
                                      <p:to>
                                        <p:strVal val="visible"/>
                                      </p:to>
                                    </p:set>
                                    <p:animEffect transition="in" filter="barn(inVertical)">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rtl="1"/>
            <a:r>
              <a:rPr lang="ar-DZ" b="1" dirty="0"/>
              <a:t>مراحل </a:t>
            </a:r>
            <a:r>
              <a:rPr lang="ar-DZ" b="1" dirty="0" smtClean="0"/>
              <a:t>تطور مفهوم نظام المعلومات التسويقية</a:t>
            </a:r>
            <a:r>
              <a:rPr lang="ar-DZ" dirty="0"/>
              <a:t/>
            </a:r>
            <a:br>
              <a:rPr lang="ar-DZ" dirty="0"/>
            </a:br>
            <a:endParaRPr lang="en-US" dirty="0"/>
          </a:p>
        </p:txBody>
      </p:sp>
      <p:sp>
        <p:nvSpPr>
          <p:cNvPr id="7" name="ZoneTexte 6"/>
          <p:cNvSpPr txBox="1"/>
          <p:nvPr/>
        </p:nvSpPr>
        <p:spPr>
          <a:xfrm>
            <a:off x="841829" y="3381829"/>
            <a:ext cx="9963544" cy="181588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rtl="1"/>
            <a:r>
              <a:rPr lang="ar-DZ" sz="2800" b="1" dirty="0"/>
              <a:t>مر نظام </a:t>
            </a:r>
            <a:r>
              <a:rPr lang="ar-DZ" sz="2800" b="1" dirty="0" smtClean="0"/>
              <a:t>المعلمات </a:t>
            </a:r>
            <a:r>
              <a:rPr lang="ar-DZ" sz="2800" b="1" dirty="0"/>
              <a:t>التسويقية بمراحل عديدة حتى اصبح في الشكل الذي هو </a:t>
            </a:r>
            <a:r>
              <a:rPr lang="ar-DZ" sz="2800" b="1" dirty="0" smtClean="0"/>
              <a:t>عليه وذلك </a:t>
            </a:r>
            <a:r>
              <a:rPr lang="ar-DZ" sz="2800" b="1" dirty="0"/>
              <a:t>حسب تطور مفهوم المعلومات التسويقية ونظم المعلومات </a:t>
            </a:r>
            <a:r>
              <a:rPr lang="ar-DZ" sz="2800" b="1" dirty="0" smtClean="0"/>
              <a:t>وكذا </a:t>
            </a:r>
            <a:r>
              <a:rPr lang="ar-DZ" sz="2800" b="1" dirty="0"/>
              <a:t>تطور بيئة الأعمال. وعلى العموم ، برزت نماذج لنظام المعلومات التسويقية يمكن تلخيصها في الجدول التالي:</a:t>
            </a:r>
            <a:endParaRPr lang="en-US" sz="2800" dirty="0"/>
          </a:p>
        </p:txBody>
      </p:sp>
      <p:sp>
        <p:nvSpPr>
          <p:cNvPr id="5" name="Rectangle 4"/>
          <p:cNvSpPr/>
          <p:nvPr/>
        </p:nvSpPr>
        <p:spPr>
          <a:xfrm>
            <a:off x="10805373" y="702059"/>
            <a:ext cx="1287889" cy="1183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2400" b="1" dirty="0" smtClean="0">
                <a:solidFill>
                  <a:schemeClr val="tx1"/>
                </a:solidFill>
              </a:rPr>
              <a:t>محاضرة رقم 07:</a:t>
            </a:r>
            <a:endParaRPr lang="en-US" sz="2400" b="1" dirty="0">
              <a:solidFill>
                <a:schemeClr val="tx1"/>
              </a:solidFill>
            </a:endParaRPr>
          </a:p>
        </p:txBody>
      </p:sp>
    </p:spTree>
    <p:extLst>
      <p:ext uri="{BB962C8B-B14F-4D97-AF65-F5344CB8AC3E}">
        <p14:creationId xmlns:p14="http://schemas.microsoft.com/office/powerpoint/2010/main" val="180946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25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95086" y="973668"/>
            <a:ext cx="9555703" cy="706964"/>
          </a:xfrm>
        </p:spPr>
        <p:txBody>
          <a:bodyPr/>
          <a:lstStyle/>
          <a:p>
            <a:pPr algn="ctr" rtl="1"/>
            <a:r>
              <a:rPr lang="ar-DZ" dirty="0" smtClean="0"/>
              <a:t>جدول تلخيصي يوضح</a:t>
            </a:r>
            <a:r>
              <a:rPr lang="ar-DZ" b="1" dirty="0"/>
              <a:t> مراحل تطور مفهوم نظام المعلومات التسويقية</a:t>
            </a:r>
            <a:endParaRPr lang="en-US" dirty="0"/>
          </a:p>
        </p:txBody>
      </p:sp>
      <p:pic>
        <p:nvPicPr>
          <p:cNvPr id="4" name="Image 3"/>
          <p:cNvPicPr>
            <a:picLocks noChangeAspect="1"/>
          </p:cNvPicPr>
          <p:nvPr/>
        </p:nvPicPr>
        <p:blipFill>
          <a:blip r:embed="rId2"/>
          <a:stretch>
            <a:fillRect/>
          </a:stretch>
        </p:blipFill>
        <p:spPr>
          <a:xfrm>
            <a:off x="906013" y="2042569"/>
            <a:ext cx="9674901" cy="4692868"/>
          </a:xfrm>
          <a:prstGeom prst="rect">
            <a:avLst/>
          </a:prstGeom>
        </p:spPr>
      </p:pic>
      <p:sp>
        <p:nvSpPr>
          <p:cNvPr id="5" name="Rectangle 4"/>
          <p:cNvSpPr/>
          <p:nvPr/>
        </p:nvSpPr>
        <p:spPr>
          <a:xfrm>
            <a:off x="10805373" y="702059"/>
            <a:ext cx="1287889" cy="1183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2400" b="1" dirty="0" smtClean="0">
                <a:solidFill>
                  <a:schemeClr val="tx1"/>
                </a:solidFill>
              </a:rPr>
              <a:t>محاضرة رقم 07:</a:t>
            </a:r>
            <a:endParaRPr lang="en-US" sz="2400" b="1" dirty="0">
              <a:solidFill>
                <a:schemeClr val="tx1"/>
              </a:solidFill>
            </a:endParaRPr>
          </a:p>
        </p:txBody>
      </p:sp>
    </p:spTree>
    <p:extLst>
      <p:ext uri="{BB962C8B-B14F-4D97-AF65-F5344CB8AC3E}">
        <p14:creationId xmlns:p14="http://schemas.microsoft.com/office/powerpoint/2010/main" val="3881601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25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00362" y="1240408"/>
            <a:ext cx="8761413" cy="706964"/>
          </a:xfrm>
        </p:spPr>
        <p:txBody>
          <a:bodyPr/>
          <a:lstStyle/>
          <a:p>
            <a:pPr algn="ctr" rtl="1"/>
            <a:r>
              <a:rPr lang="ar-DZ" dirty="0"/>
              <a:t>جدول تلخيصي يوضح</a:t>
            </a:r>
            <a:r>
              <a:rPr lang="ar-DZ" b="1" dirty="0"/>
              <a:t> مراحل تطور مفهوم نظام المعلومات التسويقية</a:t>
            </a:r>
            <a:endParaRPr lang="en-US" dirty="0"/>
          </a:p>
        </p:txBody>
      </p:sp>
      <p:pic>
        <p:nvPicPr>
          <p:cNvPr id="3" name="Image 2"/>
          <p:cNvPicPr>
            <a:picLocks noChangeAspect="1"/>
          </p:cNvPicPr>
          <p:nvPr/>
        </p:nvPicPr>
        <p:blipFill>
          <a:blip r:embed="rId2"/>
          <a:stretch>
            <a:fillRect/>
          </a:stretch>
        </p:blipFill>
        <p:spPr>
          <a:xfrm>
            <a:off x="959208" y="2548322"/>
            <a:ext cx="10130592" cy="3852478"/>
          </a:xfrm>
          <a:prstGeom prst="rect">
            <a:avLst/>
          </a:prstGeom>
        </p:spPr>
      </p:pic>
      <p:sp>
        <p:nvSpPr>
          <p:cNvPr id="4" name="Rectangle 3"/>
          <p:cNvSpPr/>
          <p:nvPr/>
        </p:nvSpPr>
        <p:spPr>
          <a:xfrm>
            <a:off x="10805373" y="702059"/>
            <a:ext cx="1287889" cy="1183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2400" b="1" dirty="0" smtClean="0">
                <a:solidFill>
                  <a:schemeClr val="tx1"/>
                </a:solidFill>
              </a:rPr>
              <a:t>محاضرة رقم 07:</a:t>
            </a:r>
            <a:endParaRPr lang="en-US" sz="2400" b="1" dirty="0">
              <a:solidFill>
                <a:schemeClr val="tx1"/>
              </a:solidFill>
            </a:endParaRPr>
          </a:p>
        </p:txBody>
      </p:sp>
    </p:spTree>
    <p:extLst>
      <p:ext uri="{BB962C8B-B14F-4D97-AF65-F5344CB8AC3E}">
        <p14:creationId xmlns:p14="http://schemas.microsoft.com/office/powerpoint/2010/main" val="2361640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25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81815" y="1079452"/>
            <a:ext cx="8761413" cy="746302"/>
          </a:xfrm>
        </p:spPr>
        <p:txBody>
          <a:bodyPr/>
          <a:lstStyle/>
          <a:p>
            <a:pPr algn="ctr" rtl="1"/>
            <a:r>
              <a:rPr lang="ar-DZ" b="1" dirty="0" smtClean="0"/>
              <a:t>الهيكل </a:t>
            </a:r>
            <a:r>
              <a:rPr lang="ar-DZ" b="1" dirty="0"/>
              <a:t>التنظيمي لنظام المعلومات التسويقية</a:t>
            </a:r>
            <a:r>
              <a:rPr lang="ar-DZ" dirty="0"/>
              <a:t> </a:t>
            </a:r>
            <a:br>
              <a:rPr lang="ar-DZ" dirty="0"/>
            </a:br>
            <a:r>
              <a:rPr lang="ar-DZ" sz="2400" u="sng" dirty="0" smtClean="0"/>
              <a:t>يتم تنظيم </a:t>
            </a:r>
            <a:r>
              <a:rPr lang="ar-DZ" sz="2400" u="sng" dirty="0"/>
              <a:t>نظام المعلومات التسويقية وفقا للهيكل التنظيمي </a:t>
            </a:r>
            <a:r>
              <a:rPr lang="ar-DZ" sz="2400" u="sng" dirty="0" smtClean="0"/>
              <a:t>الذي يوضحه </a:t>
            </a:r>
            <a:r>
              <a:rPr lang="ar-DZ" sz="2400" u="sng" dirty="0"/>
              <a:t>الشكل التالي </a:t>
            </a:r>
            <a:r>
              <a:rPr lang="ar-DZ" dirty="0"/>
              <a:t/>
            </a:r>
            <a:br>
              <a:rPr lang="ar-DZ" dirty="0"/>
            </a:br>
            <a:endParaRPr lang="en-US" dirty="0"/>
          </a:p>
        </p:txBody>
      </p:sp>
      <p:pic>
        <p:nvPicPr>
          <p:cNvPr id="4" name="Espace réservé du contenu 3"/>
          <p:cNvPicPr>
            <a:picLocks noGrp="1" noChangeAspect="1"/>
          </p:cNvPicPr>
          <p:nvPr>
            <p:ph idx="1"/>
          </p:nvPr>
        </p:nvPicPr>
        <p:blipFill>
          <a:blip r:embed="rId2"/>
          <a:stretch>
            <a:fillRect/>
          </a:stretch>
        </p:blipFill>
        <p:spPr>
          <a:xfrm>
            <a:off x="1669123" y="1825754"/>
            <a:ext cx="7786795" cy="4815883"/>
          </a:xfrm>
          <a:prstGeom prst="rect">
            <a:avLst/>
          </a:prstGeom>
        </p:spPr>
      </p:pic>
      <p:sp>
        <p:nvSpPr>
          <p:cNvPr id="5" name="Rectangle 4"/>
          <p:cNvSpPr/>
          <p:nvPr/>
        </p:nvSpPr>
        <p:spPr>
          <a:xfrm>
            <a:off x="10805373" y="702059"/>
            <a:ext cx="1287889" cy="1183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2400" b="1" dirty="0" smtClean="0">
                <a:solidFill>
                  <a:schemeClr val="tx1"/>
                </a:solidFill>
              </a:rPr>
              <a:t>محاضرة رقم 07:</a:t>
            </a:r>
            <a:endParaRPr lang="en-US" sz="2400" b="1" dirty="0">
              <a:solidFill>
                <a:schemeClr val="tx1"/>
              </a:solidFill>
            </a:endParaRPr>
          </a:p>
        </p:txBody>
      </p:sp>
    </p:spTree>
    <p:extLst>
      <p:ext uri="{BB962C8B-B14F-4D97-AF65-F5344CB8AC3E}">
        <p14:creationId xmlns:p14="http://schemas.microsoft.com/office/powerpoint/2010/main" val="923695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25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13899" y="614149"/>
            <a:ext cx="10044752" cy="58785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r" rtl="1"/>
            <a:r>
              <a:rPr lang="ar-DZ" sz="2000" b="1" dirty="0" smtClean="0"/>
              <a:t>وحدة </a:t>
            </a:r>
            <a:r>
              <a:rPr lang="ar-DZ" sz="2000" b="1" dirty="0"/>
              <a:t>تحليل وتصميم النظام</a:t>
            </a:r>
            <a:r>
              <a:rPr lang="ar-DZ" sz="2000" b="1" dirty="0" smtClean="0"/>
              <a:t>: </a:t>
            </a:r>
            <a:r>
              <a:rPr lang="ar-DZ" sz="2000" dirty="0" smtClean="0"/>
              <a:t>تختص </a:t>
            </a:r>
            <a:r>
              <a:rPr lang="ar-DZ" sz="2000" dirty="0"/>
              <a:t>بدراسة احتياجات مستعملي المعلومات، وتحليل وتصميم وتوثيق </a:t>
            </a:r>
            <a:r>
              <a:rPr lang="ar-DZ" sz="2000" dirty="0" smtClean="0"/>
              <a:t>وتقيين</a:t>
            </a:r>
            <a:r>
              <a:rPr lang="ar-DZ" sz="2000" dirty="0"/>
              <a:t/>
            </a:r>
            <a:br>
              <a:rPr lang="ar-DZ" sz="2000" dirty="0"/>
            </a:br>
            <a:r>
              <a:rPr lang="ar-DZ" sz="2000" dirty="0"/>
              <a:t>نظم وإجراءات تشغيل البيانات لكي تفي بتلك الاحتياجات </a:t>
            </a:r>
            <a:endParaRPr lang="ar-DZ" sz="2000" dirty="0" smtClean="0"/>
          </a:p>
          <a:p>
            <a:pPr algn="r" rtl="1"/>
            <a:r>
              <a:rPr lang="ar-DZ" sz="2000" b="1" dirty="0" smtClean="0"/>
              <a:t>وحدة </a:t>
            </a:r>
            <a:r>
              <a:rPr lang="ar-DZ" sz="2000" b="1" dirty="0"/>
              <a:t>الحاسب الآلي</a:t>
            </a:r>
            <a:r>
              <a:rPr lang="ar-DZ" sz="2000" dirty="0"/>
              <a:t>: تتضمن الوحدات التنظيمية التالية:</a:t>
            </a:r>
            <a:br>
              <a:rPr lang="ar-DZ" sz="2000" dirty="0"/>
            </a:br>
            <a:r>
              <a:rPr lang="ar-DZ" sz="2000" dirty="0"/>
              <a:t>أ-وحدة تخطيط البرامج: تختص بتصميم وإعداد خطط البرامج وكتابتها بلغة الإعلام الآلي واختبارها،</a:t>
            </a:r>
            <a:br>
              <a:rPr lang="ar-DZ" sz="2000" dirty="0"/>
            </a:br>
            <a:r>
              <a:rPr lang="ar-DZ" sz="2000" dirty="0"/>
              <a:t>ب- وحدة تشغيل الحاسب: تختص بتخزين البيانات ومعالجتها، وإعادة نشرها على المستفيدين،</a:t>
            </a:r>
            <a:br>
              <a:rPr lang="ar-DZ" sz="2000" dirty="0"/>
            </a:br>
            <a:r>
              <a:rPr lang="ar-DZ" sz="2000" dirty="0"/>
              <a:t>ج- وحدة تداول المعلومات: تختص بإرسال التقارير والمعلومات التسويقية للجهات التي تريدها،</a:t>
            </a:r>
            <a:br>
              <a:rPr lang="ar-DZ" sz="2000" dirty="0"/>
            </a:br>
            <a:r>
              <a:rPr lang="ar-DZ" sz="2000" dirty="0"/>
              <a:t>د-مكتبة الحاسب الآلي: تختص باختيار وسائل تسجيل المعلومات سواء أشرطة أو اسطوانات ممغنطة وكذا تأمين الوسائل</a:t>
            </a:r>
            <a:br>
              <a:rPr lang="ar-DZ" sz="2000" dirty="0"/>
            </a:br>
            <a:r>
              <a:rPr lang="ar-DZ" sz="2000" dirty="0"/>
              <a:t>المستخدمة من أي مخاطر يمكن أن تتعرض لها،</a:t>
            </a:r>
            <a:br>
              <a:rPr lang="ar-DZ" sz="2000" dirty="0"/>
            </a:br>
            <a:r>
              <a:rPr lang="ar-DZ" sz="2000" dirty="0"/>
              <a:t>ه- وحدة صيانة الحاسب: تختص بتصميم وتنفيذ برامج صيانة أجهزة الإعلام الآلي وملحقاتها، وذلك للحفظ عليها</a:t>
            </a:r>
            <a:br>
              <a:rPr lang="ar-DZ" sz="2000" dirty="0"/>
            </a:br>
            <a:r>
              <a:rPr lang="ar-DZ" sz="2000" dirty="0"/>
              <a:t>وتجنب حدوث </a:t>
            </a:r>
            <a:r>
              <a:rPr lang="ar-DZ" sz="2000" dirty="0" err="1"/>
              <a:t>أعطاب</a:t>
            </a:r>
            <a:r>
              <a:rPr lang="ar-DZ" sz="2000" dirty="0"/>
              <a:t> بها، إضافة إلى الحفاظ على البيانات والمعلومات المخزنة،</a:t>
            </a:r>
            <a:br>
              <a:rPr lang="ar-DZ" sz="2000" dirty="0"/>
            </a:br>
            <a:r>
              <a:rPr lang="ar-DZ" sz="2000" b="1" dirty="0" smtClean="0"/>
              <a:t> وحدة </a:t>
            </a:r>
            <a:r>
              <a:rPr lang="ar-DZ" sz="2000" b="1" dirty="0"/>
              <a:t>المحفوظات: </a:t>
            </a:r>
            <a:r>
              <a:rPr lang="ar-DZ" sz="2000" dirty="0"/>
              <a:t>تختص بحفظ جميع المستندات والوثائق بحيث تضمن مرونة تداول كل ما هو محفوظ سواء</a:t>
            </a:r>
            <a:br>
              <a:rPr lang="ar-DZ" sz="2000" dirty="0"/>
            </a:br>
            <a:r>
              <a:rPr lang="ar-DZ" sz="2000" dirty="0"/>
              <a:t>بطريقة آلية أو يدوية.</a:t>
            </a:r>
            <a:br>
              <a:rPr lang="ar-DZ" sz="2000" dirty="0"/>
            </a:br>
            <a:r>
              <a:rPr lang="ar-DZ" sz="2000" b="1" dirty="0" smtClean="0"/>
              <a:t>وحدة </a:t>
            </a:r>
            <a:r>
              <a:rPr lang="ar-DZ" sz="2000" b="1" dirty="0"/>
              <a:t>البحوث والدراسات التسويقية: </a:t>
            </a:r>
            <a:r>
              <a:rPr lang="ar-DZ" sz="2000" dirty="0"/>
              <a:t>تختص بتصميم وتنفيذ كافة الدراسات والبحوث التسويقية.</a:t>
            </a:r>
            <a:br>
              <a:rPr lang="ar-DZ" sz="2000" dirty="0"/>
            </a:br>
            <a:r>
              <a:rPr lang="ar-DZ" sz="2000" b="1" dirty="0" smtClean="0"/>
              <a:t>وحدة </a:t>
            </a:r>
            <a:r>
              <a:rPr lang="ar-DZ" sz="2000" b="1" dirty="0"/>
              <a:t>بحوث الشراء والتخزين: </a:t>
            </a:r>
            <a:r>
              <a:rPr lang="ar-DZ" sz="2000" dirty="0"/>
              <a:t>تختص بتصميم وتنفيذ الدراسات والبحوث المتعلقة بالشراء والمخزون، وتوفير</a:t>
            </a:r>
            <a:br>
              <a:rPr lang="ar-DZ" sz="2000" dirty="0"/>
            </a:br>
            <a:r>
              <a:rPr lang="ar-DZ" sz="2000" dirty="0"/>
              <a:t>احتياجات المؤسسة من المستلزمات السلعية والخدمية وترشيد الشراء </a:t>
            </a:r>
            <a:r>
              <a:rPr lang="ar-DZ" sz="2000" dirty="0" smtClean="0"/>
              <a:t>والتخزين.</a:t>
            </a:r>
            <a:endParaRPr lang="ar-DZ" sz="2000" dirty="0"/>
          </a:p>
          <a:p>
            <a:pPr algn="r" rtl="1"/>
            <a:r>
              <a:rPr lang="ar-DZ" sz="2000" b="1" dirty="0" smtClean="0"/>
              <a:t>وحدة </a:t>
            </a:r>
            <a:r>
              <a:rPr lang="ar-DZ" sz="2000" b="1" dirty="0"/>
              <a:t>تقييم الأداء </a:t>
            </a:r>
            <a:r>
              <a:rPr lang="ar-DZ" sz="2000" b="1" dirty="0" err="1"/>
              <a:t>التسويقي:</a:t>
            </a:r>
            <a:r>
              <a:rPr lang="ar-DZ" sz="2000" dirty="0" err="1"/>
              <a:t>تختص</a:t>
            </a:r>
            <a:r>
              <a:rPr lang="ar-DZ" sz="2000" dirty="0"/>
              <a:t> بتقييم الأداء التسويقي وتحديد الوسائل التي تكفل تنمية مهارات رجال</a:t>
            </a:r>
            <a:br>
              <a:rPr lang="ar-DZ" sz="2000" dirty="0"/>
            </a:br>
            <a:r>
              <a:rPr lang="ar-DZ" sz="2000" dirty="0"/>
              <a:t>البيع، بما يؤدي إلى تحقيق الأهداف التسويقية أو تدعيم المركز التنافسي والتسويقي </a:t>
            </a:r>
            <a:r>
              <a:rPr lang="ar-DZ" dirty="0"/>
              <a:t/>
            </a:r>
            <a:br>
              <a:rPr lang="ar-DZ" dirty="0"/>
            </a:br>
            <a:r>
              <a:rPr lang="ar-DZ" dirty="0"/>
              <a:t/>
            </a:r>
            <a:br>
              <a:rPr lang="ar-DZ" dirty="0"/>
            </a:br>
            <a:endParaRPr lang="en-US" dirty="0"/>
          </a:p>
        </p:txBody>
      </p:sp>
      <p:sp>
        <p:nvSpPr>
          <p:cNvPr id="5" name="ZoneTexte 4"/>
          <p:cNvSpPr txBox="1"/>
          <p:nvPr/>
        </p:nvSpPr>
        <p:spPr>
          <a:xfrm>
            <a:off x="1473958" y="177421"/>
            <a:ext cx="7206018" cy="400110"/>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ar-DZ" sz="2000" b="1" dirty="0">
                <a:solidFill>
                  <a:schemeClr val="tx1"/>
                </a:solidFill>
              </a:rPr>
              <a:t>يتضح من الشكل السابق أن الهيكل التنظيمي لنظام </a:t>
            </a:r>
            <a:r>
              <a:rPr lang="ar-DZ" sz="2000" b="1" dirty="0" err="1">
                <a:solidFill>
                  <a:schemeClr val="tx1"/>
                </a:solidFill>
              </a:rPr>
              <a:t>المعومات</a:t>
            </a:r>
            <a:r>
              <a:rPr lang="ar-DZ" sz="2000" b="1" dirty="0">
                <a:solidFill>
                  <a:schemeClr val="tx1"/>
                </a:solidFill>
              </a:rPr>
              <a:t> التسويقية يتكون من:</a:t>
            </a:r>
            <a:endParaRPr lang="en-US" b="1" dirty="0">
              <a:solidFill>
                <a:schemeClr val="tx1"/>
              </a:solidFill>
            </a:endParaRPr>
          </a:p>
        </p:txBody>
      </p:sp>
      <p:sp>
        <p:nvSpPr>
          <p:cNvPr id="4" name="Rectangle 3"/>
          <p:cNvSpPr/>
          <p:nvPr/>
        </p:nvSpPr>
        <p:spPr>
          <a:xfrm>
            <a:off x="10805373" y="702059"/>
            <a:ext cx="1287889" cy="1183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2400" b="1" dirty="0" smtClean="0">
                <a:solidFill>
                  <a:schemeClr val="tx1"/>
                </a:solidFill>
              </a:rPr>
              <a:t>محاضرة رقم 07:</a:t>
            </a:r>
            <a:endParaRPr lang="en-US" sz="2400" b="1" dirty="0">
              <a:solidFill>
                <a:schemeClr val="tx1"/>
              </a:solidFill>
            </a:endParaRPr>
          </a:p>
        </p:txBody>
      </p:sp>
    </p:spTree>
    <p:extLst>
      <p:ext uri="{BB962C8B-B14F-4D97-AF65-F5344CB8AC3E}">
        <p14:creationId xmlns:p14="http://schemas.microsoft.com/office/powerpoint/2010/main" val="4281844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25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54954" y="1314862"/>
            <a:ext cx="8761413" cy="706964"/>
          </a:xfrm>
        </p:spPr>
        <p:txBody>
          <a:bodyPr/>
          <a:lstStyle/>
          <a:p>
            <a:pPr algn="ctr" rtl="1"/>
            <a:r>
              <a:rPr lang="ar-DZ" sz="2800" b="1" dirty="0"/>
              <a:t>تكامل نظام المعلومات التسويقية مع أنظمة المعلومات الأخرى في المؤسسة</a:t>
            </a:r>
            <a:r>
              <a:rPr lang="ar-DZ" sz="2800" dirty="0"/>
              <a:t> </a:t>
            </a:r>
            <a:r>
              <a:rPr lang="ar-DZ" dirty="0"/>
              <a:t/>
            </a:r>
            <a:br>
              <a:rPr lang="ar-DZ" dirty="0"/>
            </a:br>
            <a:endParaRPr lang="en-US" dirty="0"/>
          </a:p>
        </p:txBody>
      </p:sp>
      <p:sp>
        <p:nvSpPr>
          <p:cNvPr id="3" name="Espace réservé du contenu 2"/>
          <p:cNvSpPr>
            <a:spLocks noGrp="1"/>
          </p:cNvSpPr>
          <p:nvPr>
            <p:ph idx="1"/>
          </p:nvPr>
        </p:nvSpPr>
        <p:spPr/>
        <p:style>
          <a:lnRef idx="1">
            <a:schemeClr val="accent2"/>
          </a:lnRef>
          <a:fillRef idx="2">
            <a:schemeClr val="accent2"/>
          </a:fillRef>
          <a:effectRef idx="1">
            <a:schemeClr val="accent2"/>
          </a:effectRef>
          <a:fontRef idx="minor">
            <a:schemeClr val="dk1"/>
          </a:fontRef>
        </p:style>
        <p:txBody>
          <a:bodyPr>
            <a:normAutofit/>
          </a:bodyPr>
          <a:lstStyle/>
          <a:p>
            <a:pPr algn="ctr" rtl="1"/>
            <a:r>
              <a:rPr lang="ar-DZ" sz="2400" b="1" dirty="0"/>
              <a:t>إن نظام معلومات التسويقية لا يعمل بمفرده في المؤسسة، فقد تم الإشارة سابقا إلى أن هناك أنواع عديدة </a:t>
            </a:r>
            <a:r>
              <a:rPr lang="ar-DZ" sz="2400" b="1" dirty="0" smtClean="0"/>
              <a:t>لأنظمة المعلومات </a:t>
            </a:r>
            <a:r>
              <a:rPr lang="ar-DZ" sz="2400" b="1" dirty="0"/>
              <a:t>في المؤسسة مثل نظام معلومات الموارد البشرية، نظام معلومات المحاسبة، نظام معلومات الإنتاج، </a:t>
            </a:r>
            <a:r>
              <a:rPr lang="ar-DZ" sz="2400" b="1" dirty="0" smtClean="0"/>
              <a:t>نظام معلومات </a:t>
            </a:r>
            <a:r>
              <a:rPr lang="ar-DZ" sz="2400" b="1" dirty="0"/>
              <a:t>التمويل، وغيرها من الأنظمة، وبالتالي فإن نظام المعلومات التسويقية يتكامل مع هذه الأنظمة بطرق </a:t>
            </a:r>
            <a:r>
              <a:rPr lang="ar-DZ" sz="2400" b="1" dirty="0" smtClean="0"/>
              <a:t>مختلفة سنوضحها </a:t>
            </a:r>
            <a:r>
              <a:rPr lang="ar-DZ" sz="2400" b="1" dirty="0"/>
              <a:t>فيما </a:t>
            </a:r>
            <a:r>
              <a:rPr lang="ar-DZ" sz="2400" b="1" dirty="0" smtClean="0"/>
              <a:t>يلي :</a:t>
            </a:r>
            <a:r>
              <a:rPr lang="ar-DZ" sz="2400" b="1" dirty="0"/>
              <a:t/>
            </a:r>
            <a:br>
              <a:rPr lang="ar-DZ" sz="2400" b="1" dirty="0"/>
            </a:br>
            <a:endParaRPr lang="en-US" sz="2400" b="1" dirty="0"/>
          </a:p>
        </p:txBody>
      </p:sp>
      <p:sp>
        <p:nvSpPr>
          <p:cNvPr id="4" name="Rectangle 3"/>
          <p:cNvSpPr/>
          <p:nvPr/>
        </p:nvSpPr>
        <p:spPr>
          <a:xfrm>
            <a:off x="10805373" y="702059"/>
            <a:ext cx="1287889" cy="1183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2400" b="1" dirty="0" smtClean="0">
                <a:solidFill>
                  <a:schemeClr val="tx1"/>
                </a:solidFill>
              </a:rPr>
              <a:t>محاضرة رقم 07:</a:t>
            </a:r>
            <a:endParaRPr lang="en-US" sz="2400" b="1" dirty="0">
              <a:solidFill>
                <a:schemeClr val="tx1"/>
              </a:solidFill>
            </a:endParaRPr>
          </a:p>
        </p:txBody>
      </p:sp>
    </p:spTree>
    <p:extLst>
      <p:ext uri="{BB962C8B-B14F-4D97-AF65-F5344CB8AC3E}">
        <p14:creationId xmlns:p14="http://schemas.microsoft.com/office/powerpoint/2010/main" val="2299755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25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168601" y="764275"/>
            <a:ext cx="9149105" cy="5331725"/>
          </a:xfrm>
        </p:spPr>
        <p:style>
          <a:lnRef idx="1">
            <a:schemeClr val="accent2"/>
          </a:lnRef>
          <a:fillRef idx="2">
            <a:schemeClr val="accent2"/>
          </a:fillRef>
          <a:effectRef idx="1">
            <a:schemeClr val="accent2"/>
          </a:effectRef>
          <a:fontRef idx="minor">
            <a:schemeClr val="dk1"/>
          </a:fontRef>
        </p:style>
        <p:txBody>
          <a:bodyPr/>
          <a:lstStyle/>
          <a:p>
            <a:pPr algn="ctr" rtl="1"/>
            <a:r>
              <a:rPr lang="ar-DZ" sz="2400" b="1" u="sng" dirty="0" smtClean="0">
                <a:latin typeface="Algerian" panose="04020705040A02060702" pitchFamily="82" charset="0"/>
              </a:rPr>
              <a:t>- الطريقة </a:t>
            </a:r>
            <a:r>
              <a:rPr lang="ar-DZ" sz="2400" b="1" u="sng" dirty="0" err="1">
                <a:latin typeface="Algerian" panose="04020705040A02060702" pitchFamily="82" charset="0"/>
              </a:rPr>
              <a:t>الأولى:التدفق</a:t>
            </a:r>
            <a:r>
              <a:rPr lang="ar-DZ" sz="2400" b="1" u="sng" dirty="0">
                <a:latin typeface="Algerian" panose="04020705040A02060702" pitchFamily="82" charset="0"/>
              </a:rPr>
              <a:t> الفعلي أو المحتمل للبيانات و/ أو المعلومات فيما بين الأنظمة الفرعية:</a:t>
            </a:r>
            <a:br>
              <a:rPr lang="ar-DZ" sz="2400" b="1" u="sng" dirty="0">
                <a:latin typeface="Algerian" panose="04020705040A02060702" pitchFamily="82" charset="0"/>
              </a:rPr>
            </a:br>
            <a:r>
              <a:rPr lang="ar-DZ" sz="2400" dirty="0">
                <a:latin typeface="Algerian" panose="04020705040A02060702" pitchFamily="82" charset="0"/>
              </a:rPr>
              <a:t>يعني أن مخرجات نظام فرعي معين من المعلومات سوف تشكل بيانات لنظام فرعي </a:t>
            </a:r>
            <a:r>
              <a:rPr lang="ar-DZ" sz="2400" dirty="0" smtClean="0">
                <a:latin typeface="Algerian" panose="04020705040A02060702" pitchFamily="82" charset="0"/>
              </a:rPr>
              <a:t>آخر </a:t>
            </a:r>
            <a:r>
              <a:rPr lang="ar-DZ" sz="2400" dirty="0">
                <a:latin typeface="Algerian" panose="04020705040A02060702" pitchFamily="82" charset="0"/>
              </a:rPr>
              <a:t>مما يترتب عنه تكامل بين جميع أنظمة المعلومات الفرعية في </a:t>
            </a:r>
            <a:r>
              <a:rPr lang="ar-DZ" sz="2400" dirty="0" smtClean="0">
                <a:latin typeface="Algerian" panose="04020705040A02060702" pitchFamily="82" charset="0"/>
              </a:rPr>
              <a:t>المؤسسة.</a:t>
            </a:r>
            <a:br>
              <a:rPr lang="ar-DZ" sz="2400" dirty="0" smtClean="0">
                <a:latin typeface="Algerian" panose="04020705040A02060702" pitchFamily="82" charset="0"/>
              </a:rPr>
            </a:br>
            <a:r>
              <a:rPr lang="ar-DZ" sz="2400" dirty="0" smtClean="0">
                <a:latin typeface="Algerian" panose="04020705040A02060702" pitchFamily="82" charset="0"/>
              </a:rPr>
              <a:t>- </a:t>
            </a:r>
            <a:r>
              <a:rPr lang="ar-DZ" sz="2400" b="1" u="sng" dirty="0" smtClean="0">
                <a:latin typeface="Algerian" panose="04020705040A02060702" pitchFamily="82" charset="0"/>
              </a:rPr>
              <a:t>الطريقة </a:t>
            </a:r>
            <a:r>
              <a:rPr lang="ar-DZ" sz="2400" b="1" u="sng" dirty="0">
                <a:latin typeface="Algerian" panose="04020705040A02060702" pitchFamily="82" charset="0"/>
              </a:rPr>
              <a:t>الثانية هي الطريقة التي يشترك فيها أكثر من نظام فرعي للمعلومات في إيجاد نوع من المعلومات تلبية لاحتياجات نظام فرعي ثالث</a:t>
            </a:r>
            <a:r>
              <a:rPr lang="ar-DZ" sz="2400" dirty="0">
                <a:latin typeface="Algerian" panose="04020705040A02060702" pitchFamily="82" charset="0"/>
              </a:rPr>
              <a:t>: </a:t>
            </a:r>
            <a:br>
              <a:rPr lang="ar-DZ" sz="2400" dirty="0">
                <a:latin typeface="Algerian" panose="04020705040A02060702" pitchFamily="82" charset="0"/>
              </a:rPr>
            </a:br>
            <a:r>
              <a:rPr lang="ar-DZ" sz="2400" dirty="0">
                <a:latin typeface="Algerian" panose="04020705040A02060702" pitchFamily="82" charset="0"/>
              </a:rPr>
              <a:t>بحيث يتعذر الحصول على هذه المعلومات إلا في حالة تحقيق شراكة بين النظامين الفرعيين مثلا اشتراك نظام المحاسبة و نظام معلومات الإنتاج للحصول على المعلومة الخاصة بتكلفة السلعة للتمكن من تحديد سعرها.</a:t>
            </a:r>
            <a:br>
              <a:rPr lang="ar-DZ" sz="2400" dirty="0">
                <a:latin typeface="Algerian" panose="04020705040A02060702" pitchFamily="82" charset="0"/>
              </a:rPr>
            </a:br>
            <a:r>
              <a:rPr lang="ar-DZ" sz="2400" dirty="0" smtClean="0">
                <a:latin typeface="Algerian" panose="04020705040A02060702" pitchFamily="82" charset="0"/>
              </a:rPr>
              <a:t>- </a:t>
            </a:r>
            <a:r>
              <a:rPr lang="ar-DZ" sz="2400" b="1" u="sng" dirty="0" smtClean="0">
                <a:latin typeface="Algerian" panose="04020705040A02060702" pitchFamily="82" charset="0"/>
              </a:rPr>
              <a:t>الطريقة </a:t>
            </a:r>
            <a:r>
              <a:rPr lang="ar-DZ" sz="2400" b="1" u="sng" dirty="0">
                <a:latin typeface="Algerian" panose="04020705040A02060702" pitchFamily="82" charset="0"/>
              </a:rPr>
              <a:t>الثالثة عندما يشترك أكثر من نظام معلومات فرعي في الحصول على ذات المدخلات </a:t>
            </a:r>
            <a:r>
              <a:rPr lang="ar-DZ" sz="2400" dirty="0">
                <a:latin typeface="Algerian" panose="04020705040A02060702" pitchFamily="82" charset="0"/>
              </a:rPr>
              <a:t>من </a:t>
            </a:r>
            <a:r>
              <a:rPr lang="ar-DZ" sz="2400" dirty="0" smtClean="0">
                <a:latin typeface="Algerian" panose="04020705040A02060702" pitchFamily="82" charset="0"/>
              </a:rPr>
              <a:t>مصدر توليد </a:t>
            </a:r>
            <a:r>
              <a:rPr lang="ar-DZ" sz="2400" dirty="0">
                <a:latin typeface="Algerian" panose="04020705040A02060702" pitchFamily="82" charset="0"/>
              </a:rPr>
              <a:t>واحد لتوليد معلومات تستخدم في أغراض مختلفة </a:t>
            </a:r>
            <a:br>
              <a:rPr lang="ar-DZ" sz="2400" dirty="0">
                <a:latin typeface="Algerian" panose="04020705040A02060702" pitchFamily="82" charset="0"/>
              </a:rPr>
            </a:br>
            <a:endParaRPr lang="en-US" sz="2400" dirty="0">
              <a:latin typeface="Algerian" panose="04020705040A02060702" pitchFamily="82" charset="0"/>
            </a:endParaRPr>
          </a:p>
        </p:txBody>
      </p:sp>
      <p:sp>
        <p:nvSpPr>
          <p:cNvPr id="3" name="Rectangle 2"/>
          <p:cNvSpPr/>
          <p:nvPr/>
        </p:nvSpPr>
        <p:spPr>
          <a:xfrm>
            <a:off x="10805373" y="702059"/>
            <a:ext cx="1287889" cy="1183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2400" b="1" dirty="0" smtClean="0">
                <a:solidFill>
                  <a:schemeClr val="tx1"/>
                </a:solidFill>
              </a:rPr>
              <a:t>محاضرة رقم 07:</a:t>
            </a:r>
            <a:endParaRPr lang="en-US" sz="2400" b="1" dirty="0">
              <a:solidFill>
                <a:schemeClr val="tx1"/>
              </a:solidFill>
            </a:endParaRPr>
          </a:p>
        </p:txBody>
      </p:sp>
    </p:spTree>
    <p:extLst>
      <p:ext uri="{BB962C8B-B14F-4D97-AF65-F5344CB8AC3E}">
        <p14:creationId xmlns:p14="http://schemas.microsoft.com/office/powerpoint/2010/main" val="4032602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25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rtl="1"/>
            <a:r>
              <a:rPr lang="ar-DZ" b="1" dirty="0"/>
              <a:t>المشاكل التي تواجه نظام المعلومات </a:t>
            </a:r>
            <a:r>
              <a:rPr lang="ar-DZ" b="1" dirty="0" smtClean="0"/>
              <a:t>التسويقية</a:t>
            </a:r>
            <a:br>
              <a:rPr lang="ar-DZ" b="1" dirty="0" smtClean="0"/>
            </a:br>
            <a:r>
              <a:rPr lang="ar-DZ" sz="2400" dirty="0"/>
              <a:t>يعترض نظام المعلومات التسويقية مشاكل يمكن أن تؤثر على فعاليته وتحقيقه لأهدافه، ومن بين هذه المشاكل نذكر:</a:t>
            </a:r>
            <a:r>
              <a:rPr lang="ar-DZ" sz="2400" dirty="0" smtClean="0"/>
              <a:t> </a:t>
            </a:r>
            <a:r>
              <a:rPr lang="ar-DZ" sz="2400" dirty="0"/>
              <a:t/>
            </a:r>
            <a:br>
              <a:rPr lang="ar-DZ" sz="2400" dirty="0"/>
            </a:br>
            <a:endParaRPr lang="en-US" sz="2400" dirty="0"/>
          </a:p>
        </p:txBody>
      </p:sp>
      <p:sp>
        <p:nvSpPr>
          <p:cNvPr id="3" name="Espace réservé du contenu 2"/>
          <p:cNvSpPr>
            <a:spLocks noGrp="1"/>
          </p:cNvSpPr>
          <p:nvPr>
            <p:ph idx="1"/>
          </p:nvPr>
        </p:nvSpPr>
        <p:spPr>
          <a:xfrm>
            <a:off x="464024" y="2374710"/>
            <a:ext cx="11300345" cy="4230806"/>
          </a:xfrm>
        </p:spPr>
        <p:style>
          <a:lnRef idx="1">
            <a:schemeClr val="accent2"/>
          </a:lnRef>
          <a:fillRef idx="2">
            <a:schemeClr val="accent2"/>
          </a:fillRef>
          <a:effectRef idx="1">
            <a:schemeClr val="accent2"/>
          </a:effectRef>
          <a:fontRef idx="minor">
            <a:schemeClr val="dk1"/>
          </a:fontRef>
        </p:style>
        <p:txBody>
          <a:bodyPr>
            <a:normAutofit fontScale="77500" lnSpcReduction="20000"/>
          </a:bodyPr>
          <a:lstStyle/>
          <a:p>
            <a:pPr marL="0" indent="0" algn="r" rtl="1">
              <a:buNone/>
            </a:pPr>
            <a:r>
              <a:rPr lang="ar-DZ" dirty="0">
                <a:solidFill>
                  <a:schemeClr val="tx1"/>
                </a:solidFill>
              </a:rPr>
              <a:t/>
            </a:r>
            <a:br>
              <a:rPr lang="ar-DZ" dirty="0">
                <a:solidFill>
                  <a:schemeClr val="tx1"/>
                </a:solidFill>
              </a:rPr>
            </a:br>
            <a:r>
              <a:rPr lang="ar-DZ" sz="2300" b="1" dirty="0" smtClean="0">
                <a:solidFill>
                  <a:schemeClr val="tx1"/>
                </a:solidFill>
                <a:latin typeface="Arial" panose="020B0604020202020204" pitchFamily="34" charset="0"/>
                <a:cs typeface="Arial" panose="020B0604020202020204" pitchFamily="34" charset="0"/>
              </a:rPr>
              <a:t>- اعتماد </a:t>
            </a:r>
            <a:r>
              <a:rPr lang="ar-DZ" sz="2300" b="1" dirty="0">
                <a:solidFill>
                  <a:schemeClr val="tx1"/>
                </a:solidFill>
                <a:latin typeface="Arial" panose="020B0604020202020204" pitchFamily="34" charset="0"/>
                <a:cs typeface="Arial" panose="020B0604020202020204" pitchFamily="34" charset="0"/>
              </a:rPr>
              <a:t>نظام المعلومات التسويقية على الأفراد في التزود والتلخيص والاستخلاص ونشر المعلومات: </a:t>
            </a:r>
            <a:r>
              <a:rPr lang="ar-DZ" sz="2300" dirty="0" smtClean="0">
                <a:solidFill>
                  <a:schemeClr val="tx1"/>
                </a:solidFill>
                <a:latin typeface="Arial" panose="020B0604020202020204" pitchFamily="34" charset="0"/>
                <a:cs typeface="Arial" panose="020B0604020202020204" pitchFamily="34" charset="0"/>
              </a:rPr>
              <a:t>وتعتبر مشكلة </a:t>
            </a:r>
            <a:r>
              <a:rPr lang="ar-DZ" sz="2300" dirty="0">
                <a:solidFill>
                  <a:schemeClr val="tx1"/>
                </a:solidFill>
                <a:latin typeface="Arial" panose="020B0604020202020204" pitchFamily="34" charset="0"/>
                <a:cs typeface="Arial" panose="020B0604020202020204" pitchFamily="34" charset="0"/>
              </a:rPr>
              <a:t>لأنه يمكن أن يؤثر على درجة موضوعية نظام المعلومات التسويقية، لأن الأفراد بطبيعتهم يميلون إلى التحيز </a:t>
            </a:r>
            <a:r>
              <a:rPr lang="ar-DZ" sz="2300" dirty="0" smtClean="0">
                <a:solidFill>
                  <a:schemeClr val="tx1"/>
                </a:solidFill>
                <a:latin typeface="Arial" panose="020B0604020202020204" pitchFamily="34" charset="0"/>
                <a:cs typeface="Arial" panose="020B0604020202020204" pitchFamily="34" charset="0"/>
              </a:rPr>
              <a:t>إلى جهة </a:t>
            </a:r>
            <a:r>
              <a:rPr lang="ar-DZ" sz="2300" dirty="0">
                <a:solidFill>
                  <a:schemeClr val="tx1"/>
                </a:solidFill>
                <a:latin typeface="Arial" panose="020B0604020202020204" pitchFamily="34" charset="0"/>
                <a:cs typeface="Arial" panose="020B0604020202020204" pitchFamily="34" charset="0"/>
              </a:rPr>
              <a:t>دون أخرى، فقد يقوم مستخدمو النظام بفرض اختياراتهم الخاصة بالمعلومات وحتى على طرق معالجتها، </a:t>
            </a:r>
            <a:r>
              <a:rPr lang="ar-DZ" sz="2300" dirty="0" smtClean="0">
                <a:solidFill>
                  <a:schemeClr val="tx1"/>
                </a:solidFill>
                <a:latin typeface="Arial" panose="020B0604020202020204" pitchFamily="34" charset="0"/>
                <a:cs typeface="Arial" panose="020B0604020202020204" pitchFamily="34" charset="0"/>
              </a:rPr>
              <a:t>ويمكنهم أبعد </a:t>
            </a:r>
            <a:r>
              <a:rPr lang="ar-DZ" sz="2300" dirty="0">
                <a:solidFill>
                  <a:schemeClr val="tx1"/>
                </a:solidFill>
                <a:latin typeface="Arial" panose="020B0604020202020204" pitchFamily="34" charset="0"/>
                <a:cs typeface="Arial" panose="020B0604020202020204" pitchFamily="34" charset="0"/>
              </a:rPr>
              <a:t>من ذلك التخلص معلومات بحجة أنها غير مفيدة، مما يمكن أن يؤثر على صحة القرارات </a:t>
            </a:r>
            <a:r>
              <a:rPr lang="ar-DZ" sz="2300" dirty="0" smtClean="0">
                <a:solidFill>
                  <a:schemeClr val="tx1"/>
                </a:solidFill>
                <a:latin typeface="Arial" panose="020B0604020202020204" pitchFamily="34" charset="0"/>
                <a:cs typeface="Arial" panose="020B0604020202020204" pitchFamily="34" charset="0"/>
              </a:rPr>
              <a:t>المتخذة.</a:t>
            </a:r>
            <a:endParaRPr lang="ar-DZ" sz="2300" dirty="0">
              <a:solidFill>
                <a:schemeClr val="tx1"/>
              </a:solidFill>
              <a:latin typeface="Arial" panose="020B0604020202020204" pitchFamily="34" charset="0"/>
              <a:cs typeface="Arial" panose="020B0604020202020204" pitchFamily="34" charset="0"/>
            </a:endParaRPr>
          </a:p>
          <a:p>
            <a:pPr marL="0" indent="0" algn="r" rtl="1">
              <a:buNone/>
            </a:pPr>
            <a:r>
              <a:rPr lang="ar-DZ" sz="2300" b="1" dirty="0" smtClean="0">
                <a:solidFill>
                  <a:schemeClr val="tx1"/>
                </a:solidFill>
                <a:latin typeface="Arial" panose="020B0604020202020204" pitchFamily="34" charset="0"/>
                <a:cs typeface="Arial" panose="020B0604020202020204" pitchFamily="34" charset="0"/>
              </a:rPr>
              <a:t>- </a:t>
            </a:r>
            <a:r>
              <a:rPr lang="ar-DZ" sz="2300" b="1" dirty="0">
                <a:solidFill>
                  <a:schemeClr val="tx1"/>
                </a:solidFill>
                <a:latin typeface="Arial" panose="020B0604020202020204" pitchFamily="34" charset="0"/>
                <a:cs typeface="Arial" panose="020B0604020202020204" pitchFamily="34" charset="0"/>
              </a:rPr>
              <a:t>طبيعة بيئة المؤسسة المستخدمة لنظام المعلومات التسويقية: </a:t>
            </a:r>
            <a:r>
              <a:rPr lang="ar-DZ" sz="2300" dirty="0">
                <a:solidFill>
                  <a:schemeClr val="tx1"/>
                </a:solidFill>
                <a:latin typeface="Arial" panose="020B0604020202020204" pitchFamily="34" charset="0"/>
                <a:cs typeface="Arial" panose="020B0604020202020204" pitchFamily="34" charset="0"/>
              </a:rPr>
              <a:t>فالصراعات المحتملة الحدوث بين الأقسام </a:t>
            </a:r>
            <a:r>
              <a:rPr lang="ar-DZ" sz="2300" dirty="0" smtClean="0">
                <a:solidFill>
                  <a:schemeClr val="tx1"/>
                </a:solidFill>
                <a:latin typeface="Arial" panose="020B0604020202020204" pitchFamily="34" charset="0"/>
                <a:cs typeface="Arial" panose="020B0604020202020204" pitchFamily="34" charset="0"/>
              </a:rPr>
              <a:t>أو الأفراد </a:t>
            </a:r>
            <a:r>
              <a:rPr lang="ar-DZ" sz="2300" dirty="0">
                <a:solidFill>
                  <a:schemeClr val="tx1"/>
                </a:solidFill>
                <a:latin typeface="Arial" panose="020B0604020202020204" pitchFamily="34" charset="0"/>
                <a:cs typeface="Arial" panose="020B0604020202020204" pitchFamily="34" charset="0"/>
              </a:rPr>
              <a:t>داخل المؤسسة وعدم الاتفاق حول الأعمال يؤدي إلى انخفاض تدفق المعلومات مما قد ينعكس سلبا على </a:t>
            </a:r>
            <a:r>
              <a:rPr lang="ar-DZ" sz="2300" dirty="0" smtClean="0">
                <a:solidFill>
                  <a:schemeClr val="tx1"/>
                </a:solidFill>
                <a:latin typeface="Arial" panose="020B0604020202020204" pitchFamily="34" charset="0"/>
                <a:cs typeface="Arial" panose="020B0604020202020204" pitchFamily="34" charset="0"/>
              </a:rPr>
              <a:t>نوعية وحجم </a:t>
            </a:r>
            <a:r>
              <a:rPr lang="ar-DZ" sz="2300" dirty="0">
                <a:solidFill>
                  <a:schemeClr val="tx1"/>
                </a:solidFill>
                <a:latin typeface="Arial" panose="020B0604020202020204" pitchFamily="34" charset="0"/>
                <a:cs typeface="Arial" panose="020B0604020202020204" pitchFamily="34" charset="0"/>
              </a:rPr>
              <a:t>المعلومات التي يتم تزويدها لنظام المعلومات التسويقية مما يؤثر على كفاءته </a:t>
            </a:r>
            <a:r>
              <a:rPr lang="ar-DZ" sz="2300" dirty="0" smtClean="0">
                <a:solidFill>
                  <a:schemeClr val="tx1"/>
                </a:solidFill>
                <a:latin typeface="Arial" panose="020B0604020202020204" pitchFamily="34" charset="0"/>
                <a:cs typeface="Arial" panose="020B0604020202020204" pitchFamily="34" charset="0"/>
              </a:rPr>
              <a:t>سلبا.</a:t>
            </a:r>
          </a:p>
          <a:p>
            <a:pPr marL="0" indent="0" algn="r" rtl="1">
              <a:buNone/>
            </a:pPr>
            <a:r>
              <a:rPr lang="ar-DZ" sz="2300" b="1" dirty="0" smtClean="0">
                <a:solidFill>
                  <a:schemeClr val="tx1"/>
                </a:solidFill>
                <a:latin typeface="Arial" panose="020B0604020202020204" pitchFamily="34" charset="0"/>
                <a:cs typeface="Arial" panose="020B0604020202020204" pitchFamily="34" charset="0"/>
              </a:rPr>
              <a:t>- </a:t>
            </a:r>
            <a:r>
              <a:rPr lang="ar-DZ" sz="2300" b="1" dirty="0">
                <a:solidFill>
                  <a:schemeClr val="tx1"/>
                </a:solidFill>
                <a:latin typeface="Arial" panose="020B0604020202020204" pitchFamily="34" charset="0"/>
                <a:cs typeface="Arial" panose="020B0604020202020204" pitchFamily="34" charset="0"/>
              </a:rPr>
              <a:t>النظرة إلى نظام المعلومات التسويقية كابتكار: </a:t>
            </a:r>
            <a:r>
              <a:rPr lang="ar-DZ" sz="2300" dirty="0">
                <a:solidFill>
                  <a:schemeClr val="tx1"/>
                </a:solidFill>
                <a:latin typeface="Arial" panose="020B0604020202020204" pitchFamily="34" charset="0"/>
                <a:cs typeface="Arial" panose="020B0604020202020204" pitchFamily="34" charset="0"/>
              </a:rPr>
              <a:t>عندما يتم اعتبار نظام المعلومات التسويقية على أنه </a:t>
            </a:r>
            <a:r>
              <a:rPr lang="ar-DZ" sz="2300" dirty="0" smtClean="0">
                <a:solidFill>
                  <a:schemeClr val="tx1"/>
                </a:solidFill>
                <a:latin typeface="Arial" panose="020B0604020202020204" pitchFamily="34" charset="0"/>
                <a:cs typeface="Arial" panose="020B0604020202020204" pitchFamily="34" charset="0"/>
              </a:rPr>
              <a:t>مفهوم جديد </a:t>
            </a:r>
            <a:r>
              <a:rPr lang="ar-DZ" sz="2300" dirty="0">
                <a:solidFill>
                  <a:schemeClr val="tx1"/>
                </a:solidFill>
                <a:latin typeface="Arial" panose="020B0604020202020204" pitchFamily="34" charset="0"/>
                <a:cs typeface="Arial" panose="020B0604020202020204" pitchFamily="34" charset="0"/>
              </a:rPr>
              <a:t>في المؤسسة مما قد يسبب درجة من المقاومة من طرف الأفراد لأنهم يعتبرونه تغيير يمكن أن يهدد تواجدهم، </a:t>
            </a:r>
            <a:r>
              <a:rPr lang="ar-DZ" sz="2300" dirty="0" smtClean="0">
                <a:solidFill>
                  <a:schemeClr val="tx1"/>
                </a:solidFill>
                <a:latin typeface="Arial" panose="020B0604020202020204" pitchFamily="34" charset="0"/>
                <a:cs typeface="Arial" panose="020B0604020202020204" pitchFamily="34" charset="0"/>
              </a:rPr>
              <a:t>حيث يعتبر </a:t>
            </a:r>
            <a:r>
              <a:rPr lang="ar-DZ" sz="2300" dirty="0">
                <a:solidFill>
                  <a:schemeClr val="tx1"/>
                </a:solidFill>
                <a:latin typeface="Arial" panose="020B0604020202020204" pitchFamily="34" charset="0"/>
                <a:cs typeface="Arial" panose="020B0604020202020204" pitchFamily="34" charset="0"/>
              </a:rPr>
              <a:t>التغيير أحد أهم أسباب الصراع التنظيمي، وهذا ما قد يعيق نظام المعلومات التسويقية من تأدية الغرض الذي </a:t>
            </a:r>
            <a:r>
              <a:rPr lang="ar-DZ" sz="2300" dirty="0" smtClean="0">
                <a:solidFill>
                  <a:schemeClr val="tx1"/>
                </a:solidFill>
                <a:latin typeface="Arial" panose="020B0604020202020204" pitchFamily="34" charset="0"/>
                <a:cs typeface="Arial" panose="020B0604020202020204" pitchFamily="34" charset="0"/>
              </a:rPr>
              <a:t>أنشئ من أجله.</a:t>
            </a:r>
            <a:endParaRPr lang="ar-DZ" sz="2300" dirty="0">
              <a:solidFill>
                <a:schemeClr val="tx1"/>
              </a:solidFill>
              <a:latin typeface="Arial" panose="020B0604020202020204" pitchFamily="34" charset="0"/>
              <a:cs typeface="Arial" panose="020B0604020202020204" pitchFamily="34" charset="0"/>
            </a:endParaRPr>
          </a:p>
          <a:p>
            <a:pPr marL="0" indent="0" algn="r" rtl="1">
              <a:buNone/>
            </a:pPr>
            <a:r>
              <a:rPr lang="ar-DZ" sz="2300" b="1" dirty="0">
                <a:solidFill>
                  <a:schemeClr val="tx1"/>
                </a:solidFill>
                <a:latin typeface="Arial" panose="020B0604020202020204" pitchFamily="34" charset="0"/>
                <a:cs typeface="Arial" panose="020B0604020202020204" pitchFamily="34" charset="0"/>
              </a:rPr>
              <a:t>-ضعف البيئة التنظيمية لنظام المعلومات التسويقية،</a:t>
            </a:r>
            <a:br>
              <a:rPr lang="ar-DZ" sz="2300" b="1" dirty="0">
                <a:solidFill>
                  <a:schemeClr val="tx1"/>
                </a:solidFill>
                <a:latin typeface="Arial" panose="020B0604020202020204" pitchFamily="34" charset="0"/>
                <a:cs typeface="Arial" panose="020B0604020202020204" pitchFamily="34" charset="0"/>
              </a:rPr>
            </a:br>
            <a:r>
              <a:rPr lang="ar-DZ" sz="2300" b="1" dirty="0">
                <a:solidFill>
                  <a:schemeClr val="tx1"/>
                </a:solidFill>
                <a:latin typeface="Arial" panose="020B0604020202020204" pitchFamily="34" charset="0"/>
                <a:cs typeface="Arial" panose="020B0604020202020204" pitchFamily="34" charset="0"/>
              </a:rPr>
              <a:t>-عدم وجود تحديد أهداف واضحة ودقيقة لنظام المعلومات التسويقية،</a:t>
            </a:r>
            <a:br>
              <a:rPr lang="ar-DZ" sz="2300" b="1" dirty="0">
                <a:solidFill>
                  <a:schemeClr val="tx1"/>
                </a:solidFill>
                <a:latin typeface="Arial" panose="020B0604020202020204" pitchFamily="34" charset="0"/>
                <a:cs typeface="Arial" panose="020B0604020202020204" pitchFamily="34" charset="0"/>
              </a:rPr>
            </a:br>
            <a:r>
              <a:rPr lang="ar-DZ" sz="2300" b="1" dirty="0">
                <a:solidFill>
                  <a:schemeClr val="tx1"/>
                </a:solidFill>
                <a:latin typeface="Arial" panose="020B0604020202020204" pitchFamily="34" charset="0"/>
                <a:cs typeface="Arial" panose="020B0604020202020204" pitchFamily="34" charset="0"/>
              </a:rPr>
              <a:t>-انخفاض مستوى جودة مدخلات نظام المعلومات التسويقية،</a:t>
            </a:r>
            <a:br>
              <a:rPr lang="ar-DZ" sz="2300" b="1" dirty="0">
                <a:solidFill>
                  <a:schemeClr val="tx1"/>
                </a:solidFill>
                <a:latin typeface="Arial" panose="020B0604020202020204" pitchFamily="34" charset="0"/>
                <a:cs typeface="Arial" panose="020B0604020202020204" pitchFamily="34" charset="0"/>
              </a:rPr>
            </a:br>
            <a:r>
              <a:rPr lang="ar-DZ" sz="2300" b="1" dirty="0">
                <a:solidFill>
                  <a:schemeClr val="tx1"/>
                </a:solidFill>
                <a:latin typeface="Arial" panose="020B0604020202020204" pitchFamily="34" charset="0"/>
                <a:cs typeface="Arial" panose="020B0604020202020204" pitchFamily="34" charset="0"/>
              </a:rPr>
              <a:t>- عدم توفر هياكل وأدلة تنظيمية لتحديد الوحدات التنظيمية لنظام المعلومات التسويقية،</a:t>
            </a:r>
            <a:br>
              <a:rPr lang="ar-DZ" sz="2300" b="1" dirty="0">
                <a:solidFill>
                  <a:schemeClr val="tx1"/>
                </a:solidFill>
                <a:latin typeface="Arial" panose="020B0604020202020204" pitchFamily="34" charset="0"/>
                <a:cs typeface="Arial" panose="020B0604020202020204" pitchFamily="34" charset="0"/>
              </a:rPr>
            </a:br>
            <a:r>
              <a:rPr lang="ar-DZ" sz="2300" b="1" dirty="0">
                <a:solidFill>
                  <a:schemeClr val="tx1"/>
                </a:solidFill>
                <a:latin typeface="Arial" panose="020B0604020202020204" pitchFamily="34" charset="0"/>
                <a:cs typeface="Arial" panose="020B0604020202020204" pitchFamily="34" charset="0"/>
              </a:rPr>
              <a:t>- الانتقاص من أهمية و دور نظام المعلومات التسويقية في </a:t>
            </a:r>
            <a:r>
              <a:rPr lang="ar-DZ" sz="2300" b="1" dirty="0" smtClean="0">
                <a:solidFill>
                  <a:schemeClr val="tx1"/>
                </a:solidFill>
                <a:latin typeface="Arial" panose="020B0604020202020204" pitchFamily="34" charset="0"/>
                <a:cs typeface="Arial" panose="020B0604020202020204" pitchFamily="34" charset="0"/>
              </a:rPr>
              <a:t>المؤسسة</a:t>
            </a:r>
            <a:endParaRPr lang="en-US" dirty="0">
              <a:solidFill>
                <a:schemeClr val="tx1"/>
              </a:solidFill>
            </a:endParaRPr>
          </a:p>
        </p:txBody>
      </p:sp>
      <p:sp>
        <p:nvSpPr>
          <p:cNvPr id="4" name="Rectangle 3"/>
          <p:cNvSpPr/>
          <p:nvPr/>
        </p:nvSpPr>
        <p:spPr>
          <a:xfrm>
            <a:off x="10805373" y="702059"/>
            <a:ext cx="1287889" cy="1183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2400" b="1" dirty="0" smtClean="0">
                <a:solidFill>
                  <a:schemeClr val="tx1"/>
                </a:solidFill>
              </a:rPr>
              <a:t>محاضرة رقم 07:</a:t>
            </a:r>
            <a:endParaRPr lang="en-US" sz="2400" b="1" dirty="0">
              <a:solidFill>
                <a:schemeClr val="tx1"/>
              </a:solidFill>
            </a:endParaRPr>
          </a:p>
        </p:txBody>
      </p:sp>
    </p:spTree>
    <p:extLst>
      <p:ext uri="{BB962C8B-B14F-4D97-AF65-F5344CB8AC3E}">
        <p14:creationId xmlns:p14="http://schemas.microsoft.com/office/powerpoint/2010/main" val="2447423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25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irection Ion">
  <a:themeElements>
    <a:clrScheme name="Direction 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Direction 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irection 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15058</TotalTime>
  <Words>438</Words>
  <Application>Microsoft Office PowerPoint</Application>
  <PresentationFormat>Grand écran</PresentationFormat>
  <Paragraphs>54</Paragraphs>
  <Slides>16</Slides>
  <Notes>3</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16</vt:i4>
      </vt:variant>
    </vt:vector>
  </HeadingPairs>
  <TitlesOfParts>
    <vt:vector size="24" baseType="lpstr">
      <vt:lpstr>Agency FB</vt:lpstr>
      <vt:lpstr>Algerian</vt:lpstr>
      <vt:lpstr>Arial</vt:lpstr>
      <vt:lpstr>Calibri</vt:lpstr>
      <vt:lpstr>Century Gothic</vt:lpstr>
      <vt:lpstr>Times New Roman</vt:lpstr>
      <vt:lpstr>Wingdings 3</vt:lpstr>
      <vt:lpstr>Direction Ion</vt:lpstr>
      <vt:lpstr>تابع لنظــــام المعلومـــات التسويقية</vt:lpstr>
      <vt:lpstr>مراحل تطور مفهوم نظام المعلومات التسويقية </vt:lpstr>
      <vt:lpstr>جدول تلخيصي يوضح مراحل تطور مفهوم نظام المعلومات التسويقية</vt:lpstr>
      <vt:lpstr>جدول تلخيصي يوضح مراحل تطور مفهوم نظام المعلومات التسويقية</vt:lpstr>
      <vt:lpstr>الهيكل التنظيمي لنظام المعلومات التسويقية  يتم تنظيم نظام المعلومات التسويقية وفقا للهيكل التنظيمي الذي يوضحه الشكل التالي  </vt:lpstr>
      <vt:lpstr>Présentation PowerPoint</vt:lpstr>
      <vt:lpstr>تكامل نظام المعلومات التسويقية مع أنظمة المعلومات الأخرى في المؤسسة  </vt:lpstr>
      <vt:lpstr>- الطريقة الأولى:التدفق الفعلي أو المحتمل للبيانات و/ أو المعلومات فيما بين الأنظمة الفرعية: يعني أن مخرجات نظام فرعي معين من المعلومات سوف تشكل بيانات لنظام فرعي آخر مما يترتب عنه تكامل بين جميع أنظمة المعلومات الفرعية في المؤسسة. - الطريقة الثانية هي الطريقة التي يشترك فيها أكثر من نظام فرعي للمعلومات في إيجاد نوع من المعلومات تلبية لاحتياجات نظام فرعي ثالث:  بحيث يتعذر الحصول على هذه المعلومات إلا في حالة تحقيق شراكة بين النظامين الفرعيين مثلا اشتراك نظام المحاسبة و نظام معلومات الإنتاج للحصول على المعلومة الخاصة بتكلفة السلعة للتمكن من تحديد سعرها. - الطريقة الثالثة عندما يشترك أكثر من نظام معلومات فرعي في الحصول على ذات المدخلات من مصدر توليد واحد لتوليد معلومات تستخدم في أغراض مختلفة  </vt:lpstr>
      <vt:lpstr>المشاكل التي تواجه نظام المعلومات التسويقية يعترض نظام المعلومات التسويقية مشاكل يمكن أن تؤثر على فعاليته وتحقيقه لأهدافه، ومن بين هذه المشاكل نذكر:  </vt:lpstr>
      <vt:lpstr>مدخلات ومخرجات نظام المعلومات التسويقية</vt:lpstr>
      <vt:lpstr>مدخلات ومخرجات نظام المعلومات التسويقية</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مفـــــهوم النظــــام</dc:title>
  <dc:creator>PC</dc:creator>
  <cp:lastModifiedBy>PC</cp:lastModifiedBy>
  <cp:revision>389</cp:revision>
  <dcterms:created xsi:type="dcterms:W3CDTF">2022-09-20T18:14:57Z</dcterms:created>
  <dcterms:modified xsi:type="dcterms:W3CDTF">2022-11-28T09:01:09Z</dcterms:modified>
</cp:coreProperties>
</file>