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r" defTabSz="914400" rtl="1" eaLnBrk="1" latinLnBrk="0" hangingPunct="1">
      <a:defRPr sz="2400" kern="1200">
        <a:solidFill>
          <a:schemeClr val="tx1"/>
        </a:solidFill>
        <a:latin typeface="Times New Roman" pitchFamily="18" charset="0"/>
        <a:ea typeface="+mn-ea"/>
        <a:cs typeface="+mn-cs"/>
      </a:defRPr>
    </a:lvl6pPr>
    <a:lvl7pPr marL="2743200" algn="r" defTabSz="914400" rtl="1" eaLnBrk="1" latinLnBrk="0" hangingPunct="1">
      <a:defRPr sz="2400" kern="1200">
        <a:solidFill>
          <a:schemeClr val="tx1"/>
        </a:solidFill>
        <a:latin typeface="Times New Roman" pitchFamily="18" charset="0"/>
        <a:ea typeface="+mn-ea"/>
        <a:cs typeface="+mn-cs"/>
      </a:defRPr>
    </a:lvl7pPr>
    <a:lvl8pPr marL="3200400" algn="r" defTabSz="914400" rtl="1" eaLnBrk="1" latinLnBrk="0" hangingPunct="1">
      <a:defRPr sz="2400" kern="1200">
        <a:solidFill>
          <a:schemeClr val="tx1"/>
        </a:solidFill>
        <a:latin typeface="Times New Roman" pitchFamily="18" charset="0"/>
        <a:ea typeface="+mn-ea"/>
        <a:cs typeface="+mn-cs"/>
      </a:defRPr>
    </a:lvl8pPr>
    <a:lvl9pPr marL="3657600" algn="r" defTabSz="914400" rtl="1"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DDDDD"/>
    <a:srgbClr val="EAEAEA"/>
    <a:srgbClr val="C0C0C0"/>
    <a:srgbClr val="5F5F5F"/>
    <a:srgbClr val="969696"/>
    <a:srgbClr val="3C605F"/>
    <a:srgbClr val="85BA68"/>
    <a:srgbClr val="0000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2791" autoAdjust="0"/>
  </p:normalViewPr>
  <p:slideViewPr>
    <p:cSldViewPr>
      <p:cViewPr varScale="1">
        <p:scale>
          <a:sx n="68" d="100"/>
          <a:sy n="68" d="100"/>
        </p:scale>
        <p:origin x="-1446"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1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13517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135172"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3517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517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13517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8701A0B9-A6FA-4560-8133-5BF2C89A0463}" type="slidenum">
              <a:rPr lang="en-US"/>
              <a:pPr/>
              <a:t>‹N°›</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Pr>
        <a:blipFill dpi="0" rotWithShape="0">
          <a:blip r:embed="rId2"/>
          <a:srcRect/>
          <a:stretch>
            <a:fillRect/>
          </a:stretch>
        </a:blip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3078" name="Rectangle 6"/>
          <p:cNvSpPr>
            <a:spLocks noGrp="1" noChangeArrowheads="1"/>
          </p:cNvSpPr>
          <p:nvPr>
            <p:ph type="ctrTitle"/>
          </p:nvPr>
        </p:nvSpPr>
        <p:spPr>
          <a:xfrm>
            <a:off x="304800" y="4038600"/>
            <a:ext cx="7924800" cy="947738"/>
          </a:xfrm>
        </p:spPr>
        <p:txBody>
          <a:bodyPr/>
          <a:lstStyle>
            <a:lvl1pPr>
              <a:defRPr/>
            </a:lvl1pPr>
          </a:lstStyle>
          <a:p>
            <a:r>
              <a:rPr lang="en-US"/>
              <a:t>Click to edit Master title style</a:t>
            </a:r>
          </a:p>
        </p:txBody>
      </p:sp>
      <p:sp>
        <p:nvSpPr>
          <p:cNvPr id="3079" name="Rectangle 7"/>
          <p:cNvSpPr>
            <a:spLocks noGrp="1" noChangeArrowheads="1"/>
          </p:cNvSpPr>
          <p:nvPr>
            <p:ph type="subTitle" idx="1"/>
          </p:nvPr>
        </p:nvSpPr>
        <p:spPr>
          <a:xfrm>
            <a:off x="304800" y="4972050"/>
            <a:ext cx="7924800" cy="895350"/>
          </a:xfrm>
        </p:spPr>
        <p:txBody>
          <a:bodyPr/>
          <a:lstStyle>
            <a:lvl1pPr marL="0" indent="0">
              <a:buFont typeface="Wingdings" pitchFamily="2" charset="2"/>
              <a:buNone/>
              <a:defRPr sz="3600"/>
            </a:lvl1pPr>
          </a:lstStyle>
          <a:p>
            <a:r>
              <a:rPr lang="en-US"/>
              <a:t>Click to edit Master subtitle style</a:t>
            </a:r>
          </a:p>
        </p:txBody>
      </p:sp>
      <p:sp>
        <p:nvSpPr>
          <p:cNvPr id="3104" name="Rectangle 32"/>
          <p:cNvSpPr>
            <a:spLocks noGrp="1" noChangeArrowheads="1"/>
          </p:cNvSpPr>
          <p:nvPr>
            <p:ph type="dt" sz="quarter" idx="2"/>
          </p:nvPr>
        </p:nvSpPr>
        <p:spPr/>
        <p:txBody>
          <a:bodyPr/>
          <a:lstStyle>
            <a:lvl1pPr>
              <a:defRPr/>
            </a:lvl1pPr>
          </a:lstStyle>
          <a:p>
            <a:endParaRPr lang="en-US"/>
          </a:p>
        </p:txBody>
      </p:sp>
      <p:sp>
        <p:nvSpPr>
          <p:cNvPr id="3105" name="Rectangle 33"/>
          <p:cNvSpPr>
            <a:spLocks noGrp="1" noChangeArrowheads="1"/>
          </p:cNvSpPr>
          <p:nvPr>
            <p:ph type="ftr" sz="quarter" idx="3"/>
          </p:nvPr>
        </p:nvSpPr>
        <p:spPr/>
        <p:txBody>
          <a:bodyPr/>
          <a:lstStyle>
            <a:lvl1pPr>
              <a:defRPr/>
            </a:lvl1pPr>
          </a:lstStyle>
          <a:p>
            <a:endParaRPr lang="en-US"/>
          </a:p>
        </p:txBody>
      </p:sp>
      <p:sp>
        <p:nvSpPr>
          <p:cNvPr id="3106" name="Rectangle 34"/>
          <p:cNvSpPr>
            <a:spLocks noGrp="1" noChangeArrowheads="1"/>
          </p:cNvSpPr>
          <p:nvPr>
            <p:ph type="sldNum" sz="quarter" idx="4"/>
          </p:nvPr>
        </p:nvSpPr>
        <p:spPr/>
        <p:txBody>
          <a:bodyPr/>
          <a:lstStyle>
            <a:lvl1pPr>
              <a:defRPr/>
            </a:lvl1pPr>
          </a:lstStyle>
          <a:p>
            <a:fld id="{7B625C57-4F43-4B24-B1D2-6815B2912517}" type="slidenum">
              <a:rPr lang="en-US"/>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ar-DZ"/>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ar-DZ"/>
          </a:p>
        </p:txBody>
      </p:sp>
      <p:sp>
        <p:nvSpPr>
          <p:cNvPr id="4" name="Espace réservé de la date 3"/>
          <p:cNvSpPr>
            <a:spLocks noGrp="1"/>
          </p:cNvSpPr>
          <p:nvPr>
            <p:ph type="dt" sz="half" idx="10"/>
          </p:nvPr>
        </p:nvSpPr>
        <p:spPr/>
        <p:txBody>
          <a:bodyPr/>
          <a:lstStyle>
            <a:lvl1pPr>
              <a:defRPr/>
            </a:lvl1pPr>
          </a:lstStyle>
          <a:p>
            <a:endParaRPr lang="en-US"/>
          </a:p>
        </p:txBody>
      </p:sp>
      <p:sp>
        <p:nvSpPr>
          <p:cNvPr id="5" name="Espace réservé du pied de page 4"/>
          <p:cNvSpPr>
            <a:spLocks noGrp="1"/>
          </p:cNvSpPr>
          <p:nvPr>
            <p:ph type="ftr" sz="quarter" idx="11"/>
          </p:nvPr>
        </p:nvSpPr>
        <p:spPr/>
        <p:txBody>
          <a:bodyPr/>
          <a:lstStyle>
            <a:lvl1pPr>
              <a:defRPr/>
            </a:lvl1pPr>
          </a:lstStyle>
          <a:p>
            <a:endParaRPr lang="en-US"/>
          </a:p>
        </p:txBody>
      </p:sp>
      <p:sp>
        <p:nvSpPr>
          <p:cNvPr id="6" name="Espace réservé du numéro de diapositive 5"/>
          <p:cNvSpPr>
            <a:spLocks noGrp="1"/>
          </p:cNvSpPr>
          <p:nvPr>
            <p:ph type="sldNum" sz="quarter" idx="12"/>
          </p:nvPr>
        </p:nvSpPr>
        <p:spPr/>
        <p:txBody>
          <a:bodyPr/>
          <a:lstStyle>
            <a:lvl1pPr>
              <a:defRPr/>
            </a:lvl1pPr>
          </a:lstStyle>
          <a:p>
            <a:fld id="{4702A94A-5825-4E0A-80A0-C7FE3FB7F3EA}" type="slidenum">
              <a:rPr lang="en-US"/>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7067550" y="76200"/>
            <a:ext cx="1847850" cy="6477000"/>
          </a:xfrm>
        </p:spPr>
        <p:txBody>
          <a:bodyPr vert="eaVert"/>
          <a:lstStyle/>
          <a:p>
            <a:r>
              <a:rPr lang="fr-FR" smtClean="0"/>
              <a:t>Cliquez pour modifier le style du titre</a:t>
            </a:r>
            <a:endParaRPr lang="ar-DZ"/>
          </a:p>
        </p:txBody>
      </p:sp>
      <p:sp>
        <p:nvSpPr>
          <p:cNvPr id="3" name="Espace réservé du texte vertical 2"/>
          <p:cNvSpPr>
            <a:spLocks noGrp="1"/>
          </p:cNvSpPr>
          <p:nvPr>
            <p:ph type="body" orient="vert" idx="1"/>
          </p:nvPr>
        </p:nvSpPr>
        <p:spPr>
          <a:xfrm>
            <a:off x="1524000" y="76200"/>
            <a:ext cx="5391150" cy="6477000"/>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ar-DZ"/>
          </a:p>
        </p:txBody>
      </p:sp>
      <p:sp>
        <p:nvSpPr>
          <p:cNvPr id="4" name="Espace réservé de la date 3"/>
          <p:cNvSpPr>
            <a:spLocks noGrp="1"/>
          </p:cNvSpPr>
          <p:nvPr>
            <p:ph type="dt" sz="half" idx="10"/>
          </p:nvPr>
        </p:nvSpPr>
        <p:spPr/>
        <p:txBody>
          <a:bodyPr/>
          <a:lstStyle>
            <a:lvl1pPr>
              <a:defRPr/>
            </a:lvl1pPr>
          </a:lstStyle>
          <a:p>
            <a:endParaRPr lang="en-US"/>
          </a:p>
        </p:txBody>
      </p:sp>
      <p:sp>
        <p:nvSpPr>
          <p:cNvPr id="5" name="Espace réservé du pied de page 4"/>
          <p:cNvSpPr>
            <a:spLocks noGrp="1"/>
          </p:cNvSpPr>
          <p:nvPr>
            <p:ph type="ftr" sz="quarter" idx="11"/>
          </p:nvPr>
        </p:nvSpPr>
        <p:spPr/>
        <p:txBody>
          <a:bodyPr/>
          <a:lstStyle>
            <a:lvl1pPr>
              <a:defRPr/>
            </a:lvl1pPr>
          </a:lstStyle>
          <a:p>
            <a:endParaRPr lang="en-US"/>
          </a:p>
        </p:txBody>
      </p:sp>
      <p:sp>
        <p:nvSpPr>
          <p:cNvPr id="6" name="Espace réservé du numéro de diapositive 5"/>
          <p:cNvSpPr>
            <a:spLocks noGrp="1"/>
          </p:cNvSpPr>
          <p:nvPr>
            <p:ph type="sldNum" sz="quarter" idx="12"/>
          </p:nvPr>
        </p:nvSpPr>
        <p:spPr/>
        <p:txBody>
          <a:bodyPr/>
          <a:lstStyle>
            <a:lvl1pPr>
              <a:defRPr/>
            </a:lvl1pPr>
          </a:lstStyle>
          <a:p>
            <a:fld id="{5B3561F9-8686-422A-929D-23733A119735}" type="slidenum">
              <a:rPr lang="en-US"/>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ar-DZ"/>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ar-DZ"/>
          </a:p>
        </p:txBody>
      </p:sp>
      <p:sp>
        <p:nvSpPr>
          <p:cNvPr id="4" name="Espace réservé de la date 3"/>
          <p:cNvSpPr>
            <a:spLocks noGrp="1"/>
          </p:cNvSpPr>
          <p:nvPr>
            <p:ph type="dt" sz="half" idx="10"/>
          </p:nvPr>
        </p:nvSpPr>
        <p:spPr/>
        <p:txBody>
          <a:bodyPr/>
          <a:lstStyle>
            <a:lvl1pPr>
              <a:defRPr/>
            </a:lvl1pPr>
          </a:lstStyle>
          <a:p>
            <a:endParaRPr lang="en-US"/>
          </a:p>
        </p:txBody>
      </p:sp>
      <p:sp>
        <p:nvSpPr>
          <p:cNvPr id="5" name="Espace réservé du pied de page 4"/>
          <p:cNvSpPr>
            <a:spLocks noGrp="1"/>
          </p:cNvSpPr>
          <p:nvPr>
            <p:ph type="ftr" sz="quarter" idx="11"/>
          </p:nvPr>
        </p:nvSpPr>
        <p:spPr/>
        <p:txBody>
          <a:bodyPr/>
          <a:lstStyle>
            <a:lvl1pPr>
              <a:defRPr/>
            </a:lvl1pPr>
          </a:lstStyle>
          <a:p>
            <a:endParaRPr lang="en-US"/>
          </a:p>
        </p:txBody>
      </p:sp>
      <p:sp>
        <p:nvSpPr>
          <p:cNvPr id="6" name="Espace réservé du numéro de diapositive 5"/>
          <p:cNvSpPr>
            <a:spLocks noGrp="1"/>
          </p:cNvSpPr>
          <p:nvPr>
            <p:ph type="sldNum" sz="quarter" idx="12"/>
          </p:nvPr>
        </p:nvSpPr>
        <p:spPr/>
        <p:txBody>
          <a:bodyPr/>
          <a:lstStyle>
            <a:lvl1pPr>
              <a:defRPr/>
            </a:lvl1pPr>
          </a:lstStyle>
          <a:p>
            <a:fld id="{7F50FBE5-04B9-4172-9946-2058A9F0BB9D}" type="slidenum">
              <a:rPr lang="en-US"/>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r">
              <a:defRPr sz="4000" b="1" cap="all"/>
            </a:lvl1pPr>
          </a:lstStyle>
          <a:p>
            <a:r>
              <a:rPr lang="fr-FR" smtClean="0"/>
              <a:t>Cliquez pour modifier le style du titre</a:t>
            </a:r>
            <a:endParaRPr lang="ar-DZ"/>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endParaRPr lang="en-US"/>
          </a:p>
        </p:txBody>
      </p:sp>
      <p:sp>
        <p:nvSpPr>
          <p:cNvPr id="5" name="Espace réservé du pied de page 4"/>
          <p:cNvSpPr>
            <a:spLocks noGrp="1"/>
          </p:cNvSpPr>
          <p:nvPr>
            <p:ph type="ftr" sz="quarter" idx="11"/>
          </p:nvPr>
        </p:nvSpPr>
        <p:spPr/>
        <p:txBody>
          <a:bodyPr/>
          <a:lstStyle>
            <a:lvl1pPr>
              <a:defRPr/>
            </a:lvl1pPr>
          </a:lstStyle>
          <a:p>
            <a:endParaRPr lang="en-US"/>
          </a:p>
        </p:txBody>
      </p:sp>
      <p:sp>
        <p:nvSpPr>
          <p:cNvPr id="6" name="Espace réservé du numéro de diapositive 5"/>
          <p:cNvSpPr>
            <a:spLocks noGrp="1"/>
          </p:cNvSpPr>
          <p:nvPr>
            <p:ph type="sldNum" sz="quarter" idx="12"/>
          </p:nvPr>
        </p:nvSpPr>
        <p:spPr/>
        <p:txBody>
          <a:bodyPr/>
          <a:lstStyle>
            <a:lvl1pPr>
              <a:defRPr/>
            </a:lvl1pPr>
          </a:lstStyle>
          <a:p>
            <a:fld id="{992CB3CC-5DD8-46DD-98B4-37D2E0C24EFE}" type="slidenum">
              <a:rPr lang="en-US"/>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ar-DZ"/>
          </a:p>
        </p:txBody>
      </p:sp>
      <p:sp>
        <p:nvSpPr>
          <p:cNvPr id="3" name="Espace réservé du contenu 2"/>
          <p:cNvSpPr>
            <a:spLocks noGrp="1"/>
          </p:cNvSpPr>
          <p:nvPr>
            <p:ph sz="half" idx="1"/>
          </p:nvPr>
        </p:nvSpPr>
        <p:spPr>
          <a:xfrm>
            <a:off x="1524000" y="1295400"/>
            <a:ext cx="36195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ar-DZ"/>
          </a:p>
        </p:txBody>
      </p:sp>
      <p:sp>
        <p:nvSpPr>
          <p:cNvPr id="4" name="Espace réservé du contenu 3"/>
          <p:cNvSpPr>
            <a:spLocks noGrp="1"/>
          </p:cNvSpPr>
          <p:nvPr>
            <p:ph sz="half" idx="2"/>
          </p:nvPr>
        </p:nvSpPr>
        <p:spPr>
          <a:xfrm>
            <a:off x="5295900" y="1295400"/>
            <a:ext cx="36195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ar-DZ"/>
          </a:p>
        </p:txBody>
      </p:sp>
      <p:sp>
        <p:nvSpPr>
          <p:cNvPr id="5" name="Espace réservé de la date 4"/>
          <p:cNvSpPr>
            <a:spLocks noGrp="1"/>
          </p:cNvSpPr>
          <p:nvPr>
            <p:ph type="dt" sz="half" idx="10"/>
          </p:nvPr>
        </p:nvSpPr>
        <p:spPr/>
        <p:txBody>
          <a:bodyPr/>
          <a:lstStyle>
            <a:lvl1pPr>
              <a:defRPr/>
            </a:lvl1pPr>
          </a:lstStyle>
          <a:p>
            <a:endParaRPr lang="en-US"/>
          </a:p>
        </p:txBody>
      </p:sp>
      <p:sp>
        <p:nvSpPr>
          <p:cNvPr id="6" name="Espace réservé du pied de page 5"/>
          <p:cNvSpPr>
            <a:spLocks noGrp="1"/>
          </p:cNvSpPr>
          <p:nvPr>
            <p:ph type="ftr" sz="quarter" idx="11"/>
          </p:nvPr>
        </p:nvSpPr>
        <p:spPr/>
        <p:txBody>
          <a:bodyPr/>
          <a:lstStyle>
            <a:lvl1pPr>
              <a:defRPr/>
            </a:lvl1pPr>
          </a:lstStyle>
          <a:p>
            <a:endParaRPr lang="en-US"/>
          </a:p>
        </p:txBody>
      </p:sp>
      <p:sp>
        <p:nvSpPr>
          <p:cNvPr id="7" name="Espace réservé du numéro de diapositive 6"/>
          <p:cNvSpPr>
            <a:spLocks noGrp="1"/>
          </p:cNvSpPr>
          <p:nvPr>
            <p:ph type="sldNum" sz="quarter" idx="12"/>
          </p:nvPr>
        </p:nvSpPr>
        <p:spPr/>
        <p:txBody>
          <a:bodyPr/>
          <a:lstStyle>
            <a:lvl1pPr>
              <a:defRPr/>
            </a:lvl1pPr>
          </a:lstStyle>
          <a:p>
            <a:fld id="{660E4841-C679-4C7A-957A-50953D9518FC}" type="slidenum">
              <a:rPr lang="en-US"/>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ar-DZ"/>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ar-DZ"/>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ar-DZ"/>
          </a:p>
        </p:txBody>
      </p:sp>
      <p:sp>
        <p:nvSpPr>
          <p:cNvPr id="7" name="Espace réservé de la date 6"/>
          <p:cNvSpPr>
            <a:spLocks noGrp="1"/>
          </p:cNvSpPr>
          <p:nvPr>
            <p:ph type="dt" sz="half" idx="10"/>
          </p:nvPr>
        </p:nvSpPr>
        <p:spPr/>
        <p:txBody>
          <a:bodyPr/>
          <a:lstStyle>
            <a:lvl1pPr>
              <a:defRPr/>
            </a:lvl1pPr>
          </a:lstStyle>
          <a:p>
            <a:endParaRPr lang="en-US"/>
          </a:p>
        </p:txBody>
      </p:sp>
      <p:sp>
        <p:nvSpPr>
          <p:cNvPr id="8" name="Espace réservé du pied de page 7"/>
          <p:cNvSpPr>
            <a:spLocks noGrp="1"/>
          </p:cNvSpPr>
          <p:nvPr>
            <p:ph type="ftr" sz="quarter" idx="11"/>
          </p:nvPr>
        </p:nvSpPr>
        <p:spPr/>
        <p:txBody>
          <a:bodyPr/>
          <a:lstStyle>
            <a:lvl1pPr>
              <a:defRPr/>
            </a:lvl1pPr>
          </a:lstStyle>
          <a:p>
            <a:endParaRPr lang="en-US"/>
          </a:p>
        </p:txBody>
      </p:sp>
      <p:sp>
        <p:nvSpPr>
          <p:cNvPr id="9" name="Espace réservé du numéro de diapositive 8"/>
          <p:cNvSpPr>
            <a:spLocks noGrp="1"/>
          </p:cNvSpPr>
          <p:nvPr>
            <p:ph type="sldNum" sz="quarter" idx="12"/>
          </p:nvPr>
        </p:nvSpPr>
        <p:spPr/>
        <p:txBody>
          <a:bodyPr/>
          <a:lstStyle>
            <a:lvl1pPr>
              <a:defRPr/>
            </a:lvl1pPr>
          </a:lstStyle>
          <a:p>
            <a:fld id="{714F9D12-E2AD-444B-AD68-F2E8605FAF09}" type="slidenum">
              <a:rPr lang="en-US"/>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ar-DZ"/>
          </a:p>
        </p:txBody>
      </p:sp>
      <p:sp>
        <p:nvSpPr>
          <p:cNvPr id="3" name="Espace réservé de la date 2"/>
          <p:cNvSpPr>
            <a:spLocks noGrp="1"/>
          </p:cNvSpPr>
          <p:nvPr>
            <p:ph type="dt" sz="half" idx="10"/>
          </p:nvPr>
        </p:nvSpPr>
        <p:spPr/>
        <p:txBody>
          <a:bodyPr/>
          <a:lstStyle>
            <a:lvl1pPr>
              <a:defRPr/>
            </a:lvl1pPr>
          </a:lstStyle>
          <a:p>
            <a:endParaRPr lang="en-US"/>
          </a:p>
        </p:txBody>
      </p:sp>
      <p:sp>
        <p:nvSpPr>
          <p:cNvPr id="4" name="Espace réservé du pied de page 3"/>
          <p:cNvSpPr>
            <a:spLocks noGrp="1"/>
          </p:cNvSpPr>
          <p:nvPr>
            <p:ph type="ftr" sz="quarter" idx="11"/>
          </p:nvPr>
        </p:nvSpPr>
        <p:spPr/>
        <p:txBody>
          <a:bodyPr/>
          <a:lstStyle>
            <a:lvl1pPr>
              <a:defRPr/>
            </a:lvl1pPr>
          </a:lstStyle>
          <a:p>
            <a:endParaRPr lang="en-US"/>
          </a:p>
        </p:txBody>
      </p:sp>
      <p:sp>
        <p:nvSpPr>
          <p:cNvPr id="5" name="Espace réservé du numéro de diapositive 4"/>
          <p:cNvSpPr>
            <a:spLocks noGrp="1"/>
          </p:cNvSpPr>
          <p:nvPr>
            <p:ph type="sldNum" sz="quarter" idx="12"/>
          </p:nvPr>
        </p:nvSpPr>
        <p:spPr/>
        <p:txBody>
          <a:bodyPr/>
          <a:lstStyle>
            <a:lvl1pPr>
              <a:defRPr/>
            </a:lvl1pPr>
          </a:lstStyle>
          <a:p>
            <a:fld id="{CAF57D3C-002E-41D1-9628-A6460211CA98}" type="slidenum">
              <a:rPr lang="en-US"/>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endParaRPr lang="en-US"/>
          </a:p>
        </p:txBody>
      </p:sp>
      <p:sp>
        <p:nvSpPr>
          <p:cNvPr id="3" name="Espace réservé du pied de page 2"/>
          <p:cNvSpPr>
            <a:spLocks noGrp="1"/>
          </p:cNvSpPr>
          <p:nvPr>
            <p:ph type="ftr" sz="quarter" idx="11"/>
          </p:nvPr>
        </p:nvSpPr>
        <p:spPr/>
        <p:txBody>
          <a:bodyPr/>
          <a:lstStyle>
            <a:lvl1pPr>
              <a:defRPr/>
            </a:lvl1pPr>
          </a:lstStyle>
          <a:p>
            <a:endParaRPr lang="en-US"/>
          </a:p>
        </p:txBody>
      </p:sp>
      <p:sp>
        <p:nvSpPr>
          <p:cNvPr id="4" name="Espace réservé du numéro de diapositive 3"/>
          <p:cNvSpPr>
            <a:spLocks noGrp="1"/>
          </p:cNvSpPr>
          <p:nvPr>
            <p:ph type="sldNum" sz="quarter" idx="12"/>
          </p:nvPr>
        </p:nvSpPr>
        <p:spPr/>
        <p:txBody>
          <a:bodyPr/>
          <a:lstStyle>
            <a:lvl1pPr>
              <a:defRPr/>
            </a:lvl1pPr>
          </a:lstStyle>
          <a:p>
            <a:fld id="{28D47B08-1275-4F61-9F55-97FAE5E7E2D6}" type="slidenum">
              <a:rPr lang="en-US"/>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r">
              <a:defRPr sz="2000" b="1"/>
            </a:lvl1pPr>
          </a:lstStyle>
          <a:p>
            <a:r>
              <a:rPr lang="fr-FR" smtClean="0"/>
              <a:t>Cliquez pour modifier le style du titre</a:t>
            </a:r>
            <a:endParaRPr lang="ar-DZ"/>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ar-DZ"/>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endParaRPr lang="en-US"/>
          </a:p>
        </p:txBody>
      </p:sp>
      <p:sp>
        <p:nvSpPr>
          <p:cNvPr id="6" name="Espace réservé du pied de page 5"/>
          <p:cNvSpPr>
            <a:spLocks noGrp="1"/>
          </p:cNvSpPr>
          <p:nvPr>
            <p:ph type="ftr" sz="quarter" idx="11"/>
          </p:nvPr>
        </p:nvSpPr>
        <p:spPr/>
        <p:txBody>
          <a:bodyPr/>
          <a:lstStyle>
            <a:lvl1pPr>
              <a:defRPr/>
            </a:lvl1pPr>
          </a:lstStyle>
          <a:p>
            <a:endParaRPr lang="en-US"/>
          </a:p>
        </p:txBody>
      </p:sp>
      <p:sp>
        <p:nvSpPr>
          <p:cNvPr id="7" name="Espace réservé du numéro de diapositive 6"/>
          <p:cNvSpPr>
            <a:spLocks noGrp="1"/>
          </p:cNvSpPr>
          <p:nvPr>
            <p:ph type="sldNum" sz="quarter" idx="12"/>
          </p:nvPr>
        </p:nvSpPr>
        <p:spPr/>
        <p:txBody>
          <a:bodyPr/>
          <a:lstStyle>
            <a:lvl1pPr>
              <a:defRPr/>
            </a:lvl1pPr>
          </a:lstStyle>
          <a:p>
            <a:fld id="{1B28D0A0-21CE-4994-B4D4-AEBAA0173BE0}" type="slidenum">
              <a:rPr lang="en-US"/>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r">
              <a:defRPr sz="2000" b="1"/>
            </a:lvl1pPr>
          </a:lstStyle>
          <a:p>
            <a:r>
              <a:rPr lang="fr-FR" smtClean="0"/>
              <a:t>Cliquez pour modifier le style du titre</a:t>
            </a:r>
            <a:endParaRPr lang="ar-DZ"/>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DZ"/>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endParaRPr lang="en-US"/>
          </a:p>
        </p:txBody>
      </p:sp>
      <p:sp>
        <p:nvSpPr>
          <p:cNvPr id="6" name="Espace réservé du pied de page 5"/>
          <p:cNvSpPr>
            <a:spLocks noGrp="1"/>
          </p:cNvSpPr>
          <p:nvPr>
            <p:ph type="ftr" sz="quarter" idx="11"/>
          </p:nvPr>
        </p:nvSpPr>
        <p:spPr/>
        <p:txBody>
          <a:bodyPr/>
          <a:lstStyle>
            <a:lvl1pPr>
              <a:defRPr/>
            </a:lvl1pPr>
          </a:lstStyle>
          <a:p>
            <a:endParaRPr lang="en-US"/>
          </a:p>
        </p:txBody>
      </p:sp>
      <p:sp>
        <p:nvSpPr>
          <p:cNvPr id="7" name="Espace réservé du numéro de diapositive 6"/>
          <p:cNvSpPr>
            <a:spLocks noGrp="1"/>
          </p:cNvSpPr>
          <p:nvPr>
            <p:ph type="sldNum" sz="quarter" idx="12"/>
          </p:nvPr>
        </p:nvSpPr>
        <p:spPr/>
        <p:txBody>
          <a:bodyPr/>
          <a:lstStyle>
            <a:lvl1pPr>
              <a:defRPr/>
            </a:lvl1pPr>
          </a:lstStyle>
          <a:p>
            <a:fld id="{DBC47E30-9277-4D05-8AFE-3B58FF36805E}" type="slidenum">
              <a:rPr lang="en-US"/>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blipFill dpi="0" rotWithShape="0">
          <a:blip r:embed="rId13"/>
          <a:srcRect/>
          <a:stretch>
            <a:fillRect/>
          </a:stretch>
        </a:blip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2054" name="Rectangle 6"/>
          <p:cNvSpPr>
            <a:spLocks noGrp="1" noChangeArrowheads="1"/>
          </p:cNvSpPr>
          <p:nvPr>
            <p:ph type="title"/>
          </p:nvPr>
        </p:nvSpPr>
        <p:spPr bwMode="auto">
          <a:xfrm>
            <a:off x="1524000" y="76200"/>
            <a:ext cx="7381875"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title style</a:t>
            </a:r>
          </a:p>
        </p:txBody>
      </p:sp>
      <p:sp>
        <p:nvSpPr>
          <p:cNvPr id="2055" name="Rectangle 7"/>
          <p:cNvSpPr>
            <a:spLocks noGrp="1" noChangeArrowheads="1"/>
          </p:cNvSpPr>
          <p:nvPr>
            <p:ph type="body" idx="1"/>
          </p:nvPr>
        </p:nvSpPr>
        <p:spPr bwMode="white">
          <a:xfrm>
            <a:off x="1524000" y="1295400"/>
            <a:ext cx="7391400" cy="525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79" name="Rectangle 31"/>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2080" name="Rectangle 32"/>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2081" name="Rectangle 33"/>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F203CBC7-9A6C-4E87-9525-E7EED87644FC}" type="slidenum">
              <a:rPr lang="en-US"/>
              <a:pPr/>
              <a:t>‹N°›</a:t>
            </a:fld>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l" rtl="0" eaLnBrk="0" fontAlgn="base" hangingPunct="0">
        <a:spcBef>
          <a:spcPct val="0"/>
        </a:spcBef>
        <a:spcAft>
          <a:spcPct val="0"/>
        </a:spcAft>
        <a:defRPr kumimoji="1" sz="4400">
          <a:solidFill>
            <a:schemeClr val="tx1"/>
          </a:solidFill>
          <a:latin typeface="+mj-lt"/>
          <a:ea typeface="+mj-ea"/>
          <a:cs typeface="+mj-cs"/>
        </a:defRPr>
      </a:lvl1pPr>
      <a:lvl2pPr algn="l" rtl="0" eaLnBrk="0" fontAlgn="base" hangingPunct="0">
        <a:spcBef>
          <a:spcPct val="0"/>
        </a:spcBef>
        <a:spcAft>
          <a:spcPct val="0"/>
        </a:spcAft>
        <a:defRPr kumimoji="1" sz="4400">
          <a:solidFill>
            <a:schemeClr val="tx1"/>
          </a:solidFill>
          <a:latin typeface="Tahoma" pitchFamily="34" charset="0"/>
        </a:defRPr>
      </a:lvl2pPr>
      <a:lvl3pPr algn="l" rtl="0" eaLnBrk="0" fontAlgn="base" hangingPunct="0">
        <a:spcBef>
          <a:spcPct val="0"/>
        </a:spcBef>
        <a:spcAft>
          <a:spcPct val="0"/>
        </a:spcAft>
        <a:defRPr kumimoji="1" sz="4400">
          <a:solidFill>
            <a:schemeClr val="tx1"/>
          </a:solidFill>
          <a:latin typeface="Tahoma" pitchFamily="34" charset="0"/>
        </a:defRPr>
      </a:lvl3pPr>
      <a:lvl4pPr algn="l" rtl="0" eaLnBrk="0" fontAlgn="base" hangingPunct="0">
        <a:spcBef>
          <a:spcPct val="0"/>
        </a:spcBef>
        <a:spcAft>
          <a:spcPct val="0"/>
        </a:spcAft>
        <a:defRPr kumimoji="1" sz="4400">
          <a:solidFill>
            <a:schemeClr val="tx1"/>
          </a:solidFill>
          <a:latin typeface="Tahoma" pitchFamily="34" charset="0"/>
        </a:defRPr>
      </a:lvl4pPr>
      <a:lvl5pPr algn="l" rtl="0" eaLnBrk="0" fontAlgn="base" hangingPunct="0">
        <a:spcBef>
          <a:spcPct val="0"/>
        </a:spcBef>
        <a:spcAft>
          <a:spcPct val="0"/>
        </a:spcAft>
        <a:defRPr kumimoji="1" sz="4400">
          <a:solidFill>
            <a:schemeClr val="tx1"/>
          </a:solidFill>
          <a:latin typeface="Tahoma" pitchFamily="34" charset="0"/>
        </a:defRPr>
      </a:lvl5pPr>
      <a:lvl6pPr marL="457200" algn="l" rtl="0" eaLnBrk="0" fontAlgn="base" hangingPunct="0">
        <a:spcBef>
          <a:spcPct val="0"/>
        </a:spcBef>
        <a:spcAft>
          <a:spcPct val="0"/>
        </a:spcAft>
        <a:defRPr kumimoji="1" sz="4400">
          <a:solidFill>
            <a:schemeClr val="tx1"/>
          </a:solidFill>
          <a:latin typeface="Tahoma" pitchFamily="34" charset="0"/>
        </a:defRPr>
      </a:lvl6pPr>
      <a:lvl7pPr marL="914400" algn="l" rtl="0" eaLnBrk="0" fontAlgn="base" hangingPunct="0">
        <a:spcBef>
          <a:spcPct val="0"/>
        </a:spcBef>
        <a:spcAft>
          <a:spcPct val="0"/>
        </a:spcAft>
        <a:defRPr kumimoji="1" sz="4400">
          <a:solidFill>
            <a:schemeClr val="tx1"/>
          </a:solidFill>
          <a:latin typeface="Tahoma" pitchFamily="34" charset="0"/>
        </a:defRPr>
      </a:lvl7pPr>
      <a:lvl8pPr marL="1371600" algn="l" rtl="0" eaLnBrk="0" fontAlgn="base" hangingPunct="0">
        <a:spcBef>
          <a:spcPct val="0"/>
        </a:spcBef>
        <a:spcAft>
          <a:spcPct val="0"/>
        </a:spcAft>
        <a:defRPr kumimoji="1" sz="4400">
          <a:solidFill>
            <a:schemeClr val="tx1"/>
          </a:solidFill>
          <a:latin typeface="Tahoma" pitchFamily="34" charset="0"/>
        </a:defRPr>
      </a:lvl8pPr>
      <a:lvl9pPr marL="1828800" algn="l" rtl="0" eaLnBrk="0" fontAlgn="base" hangingPunct="0">
        <a:spcBef>
          <a:spcPct val="0"/>
        </a:spcBef>
        <a:spcAft>
          <a:spcPct val="0"/>
        </a:spcAft>
        <a:defRPr kumimoji="1" sz="4400">
          <a:solidFill>
            <a:schemeClr val="tx1"/>
          </a:solidFill>
          <a:latin typeface="Tahoma" pitchFamily="34" charset="0"/>
        </a:defRPr>
      </a:lvl9pPr>
    </p:titleStyle>
    <p:bodyStyle>
      <a:lvl1pPr marL="342900" indent="-342900" algn="l" rtl="0" eaLnBrk="0" fontAlgn="base" hangingPunct="0">
        <a:spcBef>
          <a:spcPct val="20000"/>
        </a:spcBef>
        <a:spcAft>
          <a:spcPct val="0"/>
        </a:spcAft>
        <a:buClr>
          <a:srgbClr val="3C605F"/>
        </a:buClr>
        <a:buSzPct val="75000"/>
        <a:buFont typeface="Wingdings" pitchFamily="2" charset="2"/>
        <a:buChar char="n"/>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3C605F"/>
        </a:buClr>
        <a:buSzPct val="75000"/>
        <a:buFont typeface="Wingdings" pitchFamily="2" charset="2"/>
        <a:buChar char="n"/>
        <a:defRPr kumimoji="1" sz="2800">
          <a:solidFill>
            <a:schemeClr val="tx1"/>
          </a:solidFill>
          <a:latin typeface="+mn-lt"/>
        </a:defRPr>
      </a:lvl2pPr>
      <a:lvl3pPr marL="1143000" indent="-228600" algn="l" rtl="0" eaLnBrk="0" fontAlgn="base" hangingPunct="0">
        <a:spcBef>
          <a:spcPct val="20000"/>
        </a:spcBef>
        <a:spcAft>
          <a:spcPct val="0"/>
        </a:spcAft>
        <a:buClr>
          <a:srgbClr val="3C605F"/>
        </a:buClr>
        <a:buSzPct val="75000"/>
        <a:buFont typeface="Wingdings" pitchFamily="2" charset="2"/>
        <a:buChar char="n"/>
        <a:defRPr kumimoji="1" sz="2400">
          <a:solidFill>
            <a:schemeClr val="tx1"/>
          </a:solidFill>
          <a:latin typeface="+mn-lt"/>
        </a:defRPr>
      </a:lvl3pPr>
      <a:lvl4pPr marL="1600200" indent="-228600" algn="l" rtl="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mn-lt"/>
        </a:defRPr>
      </a:lvl4pPr>
      <a:lvl5pPr marL="2057400" indent="-228600" algn="l" rtl="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mn-lt"/>
        </a:defRPr>
      </a:lvl5pPr>
      <a:lvl6pPr marL="2514600" indent="-228600" algn="l" rtl="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mn-lt"/>
        </a:defRPr>
      </a:lvl6pPr>
      <a:lvl7pPr marL="2971800" indent="-228600" algn="l" rtl="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mn-lt"/>
        </a:defRPr>
      </a:lvl7pPr>
      <a:lvl8pPr marL="3429000" indent="-228600" algn="l" rtl="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mn-lt"/>
        </a:defRPr>
      </a:lvl8pPr>
      <a:lvl9pPr marL="3886200" indent="-228600" algn="l" rtl="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mn-lt"/>
        </a:defRPr>
      </a:lvl9pPr>
    </p:bodyStyle>
    <p:otherStyle>
      <a:defPPr>
        <a:defRPr lang="ar-DZ"/>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hyperlink" Target="http://www.ncbi.nlm.nih.gov/pubmed/2367873" TargetMode="External"/><Relationship Id="rId13" Type="http://schemas.openxmlformats.org/officeDocument/2006/relationships/hyperlink" Target="http://womeninbusiness.about.com/od/challengeswomenface%20/tp/hub-overcoming-challenges.htm" TargetMode="External"/><Relationship Id="rId3" Type="http://schemas.openxmlformats.org/officeDocument/2006/relationships/hyperlink" Target="http://www.dol.gov/dol/audience/aud-women.htm" TargetMode="External"/><Relationship Id="rId7" Type="http://schemas.openxmlformats.org/officeDocument/2006/relationships/hyperlink" Target="http://www.bls.gov/opub/mlr/1999/12/art1abs.htm" TargetMode="External"/><Relationship Id="rId12" Type="http://schemas.openxmlformats.org/officeDocument/2006/relationships/hyperlink" Target="http://www.bls.gov/opub/ils/pdf/opbils30.pdf" TargetMode="External"/><Relationship Id="rId2" Type="http://schemas.openxmlformats.org/officeDocument/2006/relationships/hyperlink" Target="http://www.workforce.com/section/00/article/25/06/89.html" TargetMode="External"/><Relationship Id="rId1" Type="http://schemas.openxmlformats.org/officeDocument/2006/relationships/slideLayout" Target="../slideLayouts/slideLayout2.xml"/><Relationship Id="rId6" Type="http://schemas.openxmlformats.org/officeDocument/2006/relationships/hyperlink" Target="http://www.bls.gov/opub/mlr/1999/12/contents.htm" TargetMode="External"/><Relationship Id="rId11" Type="http://schemas.openxmlformats.org/officeDocument/2006/relationships/hyperlink" Target="http://www.infotrac.galegroup/" TargetMode="External"/><Relationship Id="rId5" Type="http://schemas.openxmlformats.org/officeDocument/2006/relationships/hyperlink" Target="http://www.bls.gov/opub/mlr/2002/03/art1full.pdf" TargetMode="External"/><Relationship Id="rId10" Type="http://schemas.openxmlformats.org/officeDocument/2006/relationships/hyperlink" Target="http://www.entrepreneur.com/tradejournals/article/169413774.html" TargetMode="External"/><Relationship Id="rId4" Type="http://schemas.openxmlformats.org/officeDocument/2006/relationships/hyperlink" Target="http://www.bls.gov/opub/mlr/1999/12/art2full.pdf" TargetMode="External"/><Relationship Id="rId9" Type="http://schemas.openxmlformats.org/officeDocument/2006/relationships/hyperlink" Target="http://www.blackcollegian.com/index.php" TargetMode="External"/><Relationship Id="rId1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ctrTitle"/>
          </p:nvPr>
        </p:nvSpPr>
        <p:spPr>
          <a:xfrm>
            <a:off x="1600200" y="914400"/>
            <a:ext cx="6400800" cy="2514600"/>
          </a:xfrm>
        </p:spPr>
        <p:txBody>
          <a:bodyPr/>
          <a:lstStyle/>
          <a:p>
            <a:r>
              <a:rPr lang="en-US" sz="3600" b="1"/>
              <a:t>Problems and Challenges Facing Women </a:t>
            </a:r>
            <a:br>
              <a:rPr lang="en-US" sz="3600" b="1"/>
            </a:br>
            <a:r>
              <a:rPr lang="en-US" sz="3600" b="1"/>
              <a:t>And Minorities in the Workplace</a:t>
            </a:r>
          </a:p>
        </p:txBody>
      </p:sp>
      <p:sp>
        <p:nvSpPr>
          <p:cNvPr id="114691" name="Rectangle 3"/>
          <p:cNvSpPr>
            <a:spLocks noGrp="1" noChangeArrowheads="1"/>
          </p:cNvSpPr>
          <p:nvPr>
            <p:ph type="subTitle" idx="1"/>
          </p:nvPr>
        </p:nvSpPr>
        <p:spPr>
          <a:xfrm>
            <a:off x="6324600" y="4191000"/>
            <a:ext cx="2819400" cy="1676400"/>
          </a:xfrm>
        </p:spPr>
        <p:txBody>
          <a:bodyPr/>
          <a:lstStyle/>
          <a:p>
            <a:pPr>
              <a:lnSpc>
                <a:spcPct val="80000"/>
              </a:lnSpc>
            </a:pPr>
            <a:r>
              <a:rPr lang="en-US" sz="2000"/>
              <a:t>By: Ana Rubel, </a:t>
            </a:r>
          </a:p>
          <a:p>
            <a:pPr>
              <a:lnSpc>
                <a:spcPct val="80000"/>
              </a:lnSpc>
            </a:pPr>
            <a:r>
              <a:rPr lang="en-US" sz="2000"/>
              <a:t>Jamie Reek,</a:t>
            </a:r>
          </a:p>
          <a:p>
            <a:pPr>
              <a:lnSpc>
                <a:spcPct val="80000"/>
              </a:lnSpc>
            </a:pPr>
            <a:r>
              <a:rPr lang="en-US" sz="2000"/>
              <a:t>Tryshan L. Ravenell,</a:t>
            </a:r>
          </a:p>
          <a:p>
            <a:pPr>
              <a:lnSpc>
                <a:spcPct val="80000"/>
              </a:lnSpc>
            </a:pPr>
            <a:r>
              <a:rPr lang="en-US" sz="2000"/>
              <a:t>Kenyatte Morgan</a:t>
            </a:r>
          </a:p>
          <a:p>
            <a:pPr>
              <a:lnSpc>
                <a:spcPct val="80000"/>
              </a:lnSpc>
            </a:pPr>
            <a:r>
              <a:rPr lang="en-US" sz="2000"/>
              <a:t>&amp; Willette Marchany</a:t>
            </a:r>
            <a:r>
              <a:rPr lang="en-US" sz="2400"/>
              <a:t> </a:t>
            </a:r>
          </a:p>
        </p:txBody>
      </p:sp>
      <p:pic>
        <p:nvPicPr>
          <p:cNvPr id="114693" name="Picture 5" descr="MCj04421250000[1]"/>
          <p:cNvPicPr>
            <a:picLocks noChangeAspect="1" noChangeArrowheads="1"/>
          </p:cNvPicPr>
          <p:nvPr/>
        </p:nvPicPr>
        <p:blipFill>
          <a:blip r:embed="rId2"/>
          <a:srcRect/>
          <a:stretch>
            <a:fillRect/>
          </a:stretch>
        </p:blipFill>
        <p:spPr bwMode="auto">
          <a:xfrm>
            <a:off x="4876800" y="4267200"/>
            <a:ext cx="1447800" cy="14097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lstStyle/>
          <a:p>
            <a:r>
              <a:rPr lang="en-US"/>
              <a:t>The glass ceiling</a:t>
            </a:r>
          </a:p>
        </p:txBody>
      </p:sp>
      <p:sp>
        <p:nvSpPr>
          <p:cNvPr id="124931" name="Rectangle 3"/>
          <p:cNvSpPr>
            <a:spLocks noGrp="1" noChangeArrowheads="1"/>
          </p:cNvSpPr>
          <p:nvPr>
            <p:ph type="body" idx="1"/>
          </p:nvPr>
        </p:nvSpPr>
        <p:spPr/>
        <p:txBody>
          <a:bodyPr/>
          <a:lstStyle/>
          <a:p>
            <a:pPr>
              <a:lnSpc>
                <a:spcPct val="90000"/>
              </a:lnSpc>
            </a:pPr>
            <a:r>
              <a:rPr lang="en-US"/>
              <a:t>First, it acts a literal “glass ceiling” in that women and minorities see the opportunity to get these leadership positions, but are unable to attain them despite being highly qualified. </a:t>
            </a:r>
          </a:p>
          <a:p>
            <a:pPr>
              <a:lnSpc>
                <a:spcPct val="90000"/>
              </a:lnSpc>
            </a:pPr>
            <a:r>
              <a:rPr lang="en-US"/>
              <a:t>Secondly, the corporate world seems afraid that women will shatter this masculine-oriented “glass ceiling” and change the dynamics of corporate leadership with their diversity in management styles. </a:t>
            </a:r>
          </a:p>
        </p:txBody>
      </p:sp>
      <p:pic>
        <p:nvPicPr>
          <p:cNvPr id="124932" name="Picture 4" descr="MCj03343260000[1]"/>
          <p:cNvPicPr>
            <a:picLocks noChangeAspect="1" noChangeArrowheads="1"/>
          </p:cNvPicPr>
          <p:nvPr/>
        </p:nvPicPr>
        <p:blipFill>
          <a:blip r:embed="rId2"/>
          <a:srcRect/>
          <a:stretch>
            <a:fillRect/>
          </a:stretch>
        </p:blipFill>
        <p:spPr bwMode="auto">
          <a:xfrm>
            <a:off x="0" y="1219200"/>
            <a:ext cx="1450975" cy="15240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p:txBody>
          <a:bodyPr/>
          <a:lstStyle/>
          <a:p>
            <a:r>
              <a:rPr lang="en-US" sz="4000"/>
              <a:t>The Inequities Facing Ethnic Minorities </a:t>
            </a:r>
          </a:p>
        </p:txBody>
      </p:sp>
      <p:sp>
        <p:nvSpPr>
          <p:cNvPr id="125955" name="Rectangle 3"/>
          <p:cNvSpPr>
            <a:spLocks noGrp="1" noChangeArrowheads="1"/>
          </p:cNvSpPr>
          <p:nvPr>
            <p:ph type="body" idx="1"/>
          </p:nvPr>
        </p:nvSpPr>
        <p:spPr/>
        <p:txBody>
          <a:bodyPr/>
          <a:lstStyle/>
          <a:p>
            <a:pPr>
              <a:lnSpc>
                <a:spcPct val="90000"/>
              </a:lnSpc>
            </a:pPr>
            <a:r>
              <a:rPr lang="en-US" sz="2800"/>
              <a:t>Diversity programs are geared more to “awareness and improving the company’s image” instead of the assessing how to effectively implement the program so that ethnic minorities can comfortably assimilate themselves with the environment (Shuler, 2003). </a:t>
            </a:r>
          </a:p>
          <a:p>
            <a:pPr lvl="1">
              <a:lnSpc>
                <a:spcPct val="90000"/>
              </a:lnSpc>
            </a:pPr>
            <a:r>
              <a:rPr lang="en-US"/>
              <a:t>Difficulty obtaining a significant level of change in a big organization.</a:t>
            </a:r>
          </a:p>
          <a:p>
            <a:pPr lvl="1">
              <a:lnSpc>
                <a:spcPct val="90000"/>
              </a:lnSpc>
            </a:pPr>
            <a:r>
              <a:rPr lang="en-US"/>
              <a:t>Communication of change has to start with the leaders.</a:t>
            </a:r>
          </a:p>
          <a:p>
            <a:pPr lvl="1">
              <a:lnSpc>
                <a:spcPct val="90000"/>
              </a:lnSpc>
            </a:pPr>
            <a:r>
              <a:rPr lang="en-US"/>
              <a:t>Glass ceiling</a:t>
            </a:r>
          </a:p>
        </p:txBody>
      </p:sp>
      <p:pic>
        <p:nvPicPr>
          <p:cNvPr id="125956" name="Picture 4" descr="MCj02833470000[1]"/>
          <p:cNvPicPr>
            <a:picLocks noChangeAspect="1" noChangeArrowheads="1"/>
          </p:cNvPicPr>
          <p:nvPr/>
        </p:nvPicPr>
        <p:blipFill>
          <a:blip r:embed="rId2"/>
          <a:srcRect/>
          <a:stretch>
            <a:fillRect/>
          </a:stretch>
        </p:blipFill>
        <p:spPr bwMode="auto">
          <a:xfrm>
            <a:off x="0" y="1219200"/>
            <a:ext cx="1447800" cy="1362075"/>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lstStyle/>
          <a:p>
            <a:r>
              <a:rPr lang="en-US" sz="4000"/>
              <a:t>The Inequities Facing Ethnic Minorities (cont.)</a:t>
            </a:r>
          </a:p>
        </p:txBody>
      </p:sp>
      <p:sp>
        <p:nvSpPr>
          <p:cNvPr id="126979" name="Rectangle 3"/>
          <p:cNvSpPr>
            <a:spLocks noGrp="1" noChangeArrowheads="1"/>
          </p:cNvSpPr>
          <p:nvPr>
            <p:ph type="body" idx="1"/>
          </p:nvPr>
        </p:nvSpPr>
        <p:spPr/>
        <p:txBody>
          <a:bodyPr/>
          <a:lstStyle/>
          <a:p>
            <a:r>
              <a:rPr lang="en-US"/>
              <a:t>African Americans fall victim to the negative, controversial implications brought about by affirmative action. Consequently, there is often the idea within the workplace that there is a “quota system that results in the hiring of unqualified minorities instead of qualified non-minorities” (Council, 2001). </a:t>
            </a:r>
          </a:p>
        </p:txBody>
      </p:sp>
      <p:pic>
        <p:nvPicPr>
          <p:cNvPr id="126980" name="Picture 4" descr="MCj02833470000[1]"/>
          <p:cNvPicPr>
            <a:picLocks noChangeAspect="1" noChangeArrowheads="1"/>
          </p:cNvPicPr>
          <p:nvPr/>
        </p:nvPicPr>
        <p:blipFill>
          <a:blip r:embed="rId2"/>
          <a:srcRect/>
          <a:stretch>
            <a:fillRect/>
          </a:stretch>
        </p:blipFill>
        <p:spPr bwMode="auto">
          <a:xfrm>
            <a:off x="0" y="1219200"/>
            <a:ext cx="1447800" cy="1362075"/>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p:txBody>
          <a:bodyPr/>
          <a:lstStyle/>
          <a:p>
            <a:r>
              <a:rPr lang="en-US" sz="4000"/>
              <a:t>Signs of discrimination</a:t>
            </a:r>
          </a:p>
        </p:txBody>
      </p:sp>
      <p:sp>
        <p:nvSpPr>
          <p:cNvPr id="128003" name="Rectangle 3"/>
          <p:cNvSpPr>
            <a:spLocks noGrp="1" noChangeArrowheads="1"/>
          </p:cNvSpPr>
          <p:nvPr>
            <p:ph type="body" idx="1"/>
          </p:nvPr>
        </p:nvSpPr>
        <p:spPr/>
        <p:txBody>
          <a:bodyPr/>
          <a:lstStyle/>
          <a:p>
            <a:r>
              <a:rPr lang="en-US" sz="2800"/>
              <a:t>Being denied or not considered for promotions the individual deserves </a:t>
            </a:r>
          </a:p>
          <a:p>
            <a:r>
              <a:rPr lang="en-US" sz="2800"/>
              <a:t>Being given assignments that are less significant than non African</a:t>
            </a:r>
            <a:r>
              <a:rPr lang="en-US" sz="2800" b="1"/>
              <a:t> </a:t>
            </a:r>
            <a:r>
              <a:rPr lang="en-US" sz="2800"/>
              <a:t>American co-workers are </a:t>
            </a:r>
          </a:p>
          <a:p>
            <a:r>
              <a:rPr lang="en-US" sz="2800"/>
              <a:t>Not being trained for properly for the assignment </a:t>
            </a:r>
          </a:p>
          <a:p>
            <a:r>
              <a:rPr lang="en-US" sz="2800"/>
              <a:t>Being given menial tasks outside of job description</a:t>
            </a:r>
          </a:p>
          <a:p>
            <a:r>
              <a:rPr lang="en-US" sz="2800"/>
              <a:t>Being excluded from important meetings </a:t>
            </a:r>
          </a:p>
          <a:p>
            <a:r>
              <a:rPr lang="en-US" sz="2800"/>
              <a:t>Being ignored </a:t>
            </a:r>
          </a:p>
        </p:txBody>
      </p:sp>
      <p:pic>
        <p:nvPicPr>
          <p:cNvPr id="128004" name="Picture 4" descr="MCj02833470000[1]"/>
          <p:cNvPicPr>
            <a:picLocks noChangeAspect="1" noChangeArrowheads="1"/>
          </p:cNvPicPr>
          <p:nvPr/>
        </p:nvPicPr>
        <p:blipFill>
          <a:blip r:embed="rId2"/>
          <a:srcRect/>
          <a:stretch>
            <a:fillRect/>
          </a:stretch>
        </p:blipFill>
        <p:spPr bwMode="auto">
          <a:xfrm>
            <a:off x="0" y="1219200"/>
            <a:ext cx="1447800" cy="1362075"/>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a:lstStyle/>
          <a:p>
            <a:r>
              <a:rPr lang="en-US" sz="4000"/>
              <a:t>Confronting racial and gender discrimination</a:t>
            </a:r>
          </a:p>
        </p:txBody>
      </p:sp>
      <p:sp>
        <p:nvSpPr>
          <p:cNvPr id="129027" name="Rectangle 3"/>
          <p:cNvSpPr>
            <a:spLocks noGrp="1" noChangeArrowheads="1"/>
          </p:cNvSpPr>
          <p:nvPr>
            <p:ph type="body" idx="1"/>
          </p:nvPr>
        </p:nvSpPr>
        <p:spPr/>
        <p:txBody>
          <a:bodyPr/>
          <a:lstStyle/>
          <a:p>
            <a:r>
              <a:rPr lang="en-US"/>
              <a:t>Identify the problem</a:t>
            </a:r>
          </a:p>
          <a:p>
            <a:pPr>
              <a:buFont typeface="Wingdings" pitchFamily="2" charset="2"/>
              <a:buNone/>
            </a:pPr>
            <a:endParaRPr lang="en-US"/>
          </a:p>
          <a:p>
            <a:r>
              <a:rPr lang="en-US"/>
              <a:t>Get a Second Opinion</a:t>
            </a:r>
          </a:p>
          <a:p>
            <a:pPr>
              <a:buFont typeface="Wingdings" pitchFamily="2" charset="2"/>
              <a:buNone/>
            </a:pPr>
            <a:endParaRPr lang="en-US"/>
          </a:p>
          <a:p>
            <a:r>
              <a:rPr lang="en-US"/>
              <a:t>Confront the offender</a:t>
            </a:r>
          </a:p>
          <a:p>
            <a:pPr>
              <a:buFont typeface="Wingdings" pitchFamily="2" charset="2"/>
              <a:buNone/>
            </a:pPr>
            <a:endParaRPr lang="en-US"/>
          </a:p>
          <a:p>
            <a:r>
              <a:rPr lang="en-US"/>
              <a:t>File a complaint with the company</a:t>
            </a:r>
          </a:p>
          <a:p>
            <a:pPr>
              <a:buFont typeface="Wingdings" pitchFamily="2" charset="2"/>
              <a:buNone/>
            </a:pPr>
            <a:endParaRPr lang="en-US"/>
          </a:p>
          <a:p>
            <a:r>
              <a:rPr lang="en-US"/>
              <a:t>File a complaint with outside agencies</a:t>
            </a:r>
          </a:p>
        </p:txBody>
      </p:sp>
      <p:pic>
        <p:nvPicPr>
          <p:cNvPr id="129028" name="Picture 4" descr="MPj04424170000[1]"/>
          <p:cNvPicPr>
            <a:picLocks noChangeAspect="1" noChangeArrowheads="1"/>
          </p:cNvPicPr>
          <p:nvPr/>
        </p:nvPicPr>
        <p:blipFill>
          <a:blip r:embed="rId2" cstate="print"/>
          <a:srcRect/>
          <a:stretch>
            <a:fillRect/>
          </a:stretch>
        </p:blipFill>
        <p:spPr bwMode="auto">
          <a:xfrm>
            <a:off x="6705600" y="1828800"/>
            <a:ext cx="1716088" cy="2590800"/>
          </a:xfrm>
          <a:prstGeom prst="rect">
            <a:avLst/>
          </a:prstGeom>
          <a:noFill/>
        </p:spPr>
      </p:pic>
      <p:pic>
        <p:nvPicPr>
          <p:cNvPr id="129029" name="Picture 5" descr="MCj04421250000[1]"/>
          <p:cNvPicPr>
            <a:picLocks noChangeAspect="1" noChangeArrowheads="1"/>
          </p:cNvPicPr>
          <p:nvPr/>
        </p:nvPicPr>
        <p:blipFill>
          <a:blip r:embed="rId3"/>
          <a:srcRect/>
          <a:stretch>
            <a:fillRect/>
          </a:stretch>
        </p:blipFill>
        <p:spPr bwMode="auto">
          <a:xfrm>
            <a:off x="0" y="1219200"/>
            <a:ext cx="1447800" cy="14097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52" name="Picture 4" descr="MPj04385850000[1]"/>
          <p:cNvPicPr>
            <a:picLocks noChangeAspect="1" noChangeArrowheads="1"/>
          </p:cNvPicPr>
          <p:nvPr/>
        </p:nvPicPr>
        <p:blipFill>
          <a:blip r:embed="rId2">
            <a:lum bright="30000" contrast="-48000"/>
            <a:grayscl/>
          </a:blip>
          <a:srcRect/>
          <a:stretch>
            <a:fillRect/>
          </a:stretch>
        </p:blipFill>
        <p:spPr bwMode="auto">
          <a:xfrm>
            <a:off x="1752600" y="1219200"/>
            <a:ext cx="7391400" cy="5105400"/>
          </a:xfrm>
          <a:prstGeom prst="rect">
            <a:avLst/>
          </a:prstGeom>
          <a:noFill/>
        </p:spPr>
      </p:pic>
      <p:sp>
        <p:nvSpPr>
          <p:cNvPr id="130050" name="Rectangle 2"/>
          <p:cNvSpPr>
            <a:spLocks noGrp="1" noChangeArrowheads="1"/>
          </p:cNvSpPr>
          <p:nvPr>
            <p:ph type="title"/>
          </p:nvPr>
        </p:nvSpPr>
        <p:spPr/>
        <p:txBody>
          <a:bodyPr/>
          <a:lstStyle/>
          <a:p>
            <a:r>
              <a:rPr lang="en-US" sz="4000"/>
              <a:t>Implications for managers</a:t>
            </a:r>
          </a:p>
        </p:txBody>
      </p:sp>
      <p:sp>
        <p:nvSpPr>
          <p:cNvPr id="130051" name="Rectangle 3"/>
          <p:cNvSpPr>
            <a:spLocks noGrp="1" noChangeArrowheads="1"/>
          </p:cNvSpPr>
          <p:nvPr>
            <p:ph type="body" idx="1"/>
          </p:nvPr>
        </p:nvSpPr>
        <p:spPr/>
        <p:txBody>
          <a:bodyPr/>
          <a:lstStyle/>
          <a:p>
            <a:r>
              <a:rPr lang="en-US" sz="3000"/>
              <a:t>A diverse workforce is strongly encouraged on all levels because it allows for greater competitive. </a:t>
            </a:r>
          </a:p>
          <a:p>
            <a:r>
              <a:rPr lang="en-US" sz="3000"/>
              <a:t>An organization with a well-rounded workforce creates a balance of the perspectives in business decisions; thus creating more prudent decision-making. </a:t>
            </a:r>
          </a:p>
          <a:p>
            <a:r>
              <a:rPr lang="en-US" sz="3000"/>
              <a:t>HR managers need to be more proactive about equality and diversity in the workplace.</a:t>
            </a:r>
            <a:r>
              <a:rPr lang="en-US"/>
              <a:t> </a:t>
            </a:r>
          </a:p>
        </p:txBody>
      </p:sp>
      <p:pic>
        <p:nvPicPr>
          <p:cNvPr id="130053" name="Picture 5" descr="MCj04421250000[1]"/>
          <p:cNvPicPr>
            <a:picLocks noChangeAspect="1" noChangeArrowheads="1"/>
          </p:cNvPicPr>
          <p:nvPr/>
        </p:nvPicPr>
        <p:blipFill>
          <a:blip r:embed="rId3"/>
          <a:srcRect/>
          <a:stretch>
            <a:fillRect/>
          </a:stretch>
        </p:blipFill>
        <p:spPr bwMode="auto">
          <a:xfrm>
            <a:off x="0" y="1219200"/>
            <a:ext cx="1447800" cy="14097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076" name="Picture 4" descr="MPj04385850000[1]"/>
          <p:cNvPicPr>
            <a:picLocks noChangeAspect="1" noChangeArrowheads="1"/>
          </p:cNvPicPr>
          <p:nvPr/>
        </p:nvPicPr>
        <p:blipFill>
          <a:blip r:embed="rId2">
            <a:lum bright="30000" contrast="-48000"/>
            <a:grayscl/>
          </a:blip>
          <a:srcRect/>
          <a:stretch>
            <a:fillRect/>
          </a:stretch>
        </p:blipFill>
        <p:spPr bwMode="auto">
          <a:xfrm>
            <a:off x="1752600" y="1219200"/>
            <a:ext cx="7391400" cy="5105400"/>
          </a:xfrm>
          <a:prstGeom prst="rect">
            <a:avLst/>
          </a:prstGeom>
          <a:noFill/>
        </p:spPr>
      </p:pic>
      <p:sp>
        <p:nvSpPr>
          <p:cNvPr id="131074" name="Rectangle 2"/>
          <p:cNvSpPr>
            <a:spLocks noGrp="1" noChangeArrowheads="1"/>
          </p:cNvSpPr>
          <p:nvPr>
            <p:ph type="title"/>
          </p:nvPr>
        </p:nvSpPr>
        <p:spPr/>
        <p:txBody>
          <a:bodyPr/>
          <a:lstStyle/>
          <a:p>
            <a:r>
              <a:rPr lang="en-US" sz="4000"/>
              <a:t>Implications for managers (cont.)</a:t>
            </a:r>
          </a:p>
        </p:txBody>
      </p:sp>
      <p:sp>
        <p:nvSpPr>
          <p:cNvPr id="131075" name="Rectangle 3"/>
          <p:cNvSpPr>
            <a:spLocks noGrp="1" noChangeArrowheads="1"/>
          </p:cNvSpPr>
          <p:nvPr>
            <p:ph type="body" idx="1"/>
          </p:nvPr>
        </p:nvSpPr>
        <p:spPr>
          <a:xfrm>
            <a:off x="1524000" y="1295400"/>
            <a:ext cx="7315200" cy="4953000"/>
          </a:xfrm>
        </p:spPr>
        <p:txBody>
          <a:bodyPr/>
          <a:lstStyle/>
          <a:p>
            <a:r>
              <a:rPr lang="en-US" sz="3000"/>
              <a:t>Managers can address equality and diversity in the workplace by addressing learning, communication, and development by reactive, proactive, or radical HR policies and practices. </a:t>
            </a:r>
          </a:p>
          <a:p>
            <a:r>
              <a:rPr lang="en-US" sz="3000"/>
              <a:t>A proactive approach to managing diversity and equality would address the mindset of the workers and the need to change procedures in order to realign employees with the bottom line.</a:t>
            </a:r>
            <a:r>
              <a:rPr lang="en-US"/>
              <a:t> </a:t>
            </a:r>
          </a:p>
        </p:txBody>
      </p:sp>
      <p:pic>
        <p:nvPicPr>
          <p:cNvPr id="131077" name="Picture 5" descr="MCj04421250000[1]"/>
          <p:cNvPicPr>
            <a:picLocks noChangeAspect="1" noChangeArrowheads="1"/>
          </p:cNvPicPr>
          <p:nvPr/>
        </p:nvPicPr>
        <p:blipFill>
          <a:blip r:embed="rId3"/>
          <a:srcRect/>
          <a:stretch>
            <a:fillRect/>
          </a:stretch>
        </p:blipFill>
        <p:spPr bwMode="auto">
          <a:xfrm>
            <a:off x="0" y="1219200"/>
            <a:ext cx="1447800" cy="14097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p:txBody>
          <a:bodyPr/>
          <a:lstStyle/>
          <a:p>
            <a:r>
              <a:rPr lang="en-US" sz="4000"/>
              <a:t>Conclusion</a:t>
            </a:r>
          </a:p>
        </p:txBody>
      </p:sp>
      <p:sp>
        <p:nvSpPr>
          <p:cNvPr id="132099" name="Rectangle 3"/>
          <p:cNvSpPr>
            <a:spLocks noGrp="1" noChangeArrowheads="1"/>
          </p:cNvSpPr>
          <p:nvPr>
            <p:ph type="body" idx="1"/>
          </p:nvPr>
        </p:nvSpPr>
        <p:spPr/>
        <p:txBody>
          <a:bodyPr/>
          <a:lstStyle/>
          <a:p>
            <a:r>
              <a:rPr lang="en-US"/>
              <a:t>Diversity and a sense of equality in the workforce are essential to competitive advantage in the workplace. </a:t>
            </a:r>
          </a:p>
          <a:p>
            <a:r>
              <a:rPr lang="en-US"/>
              <a:t>All facets of HR strategy must be examined and retrofitted— or completely redesigned— in order to accommodate this evolving perspective of the ideal workplace for competitive advantage. </a:t>
            </a:r>
          </a:p>
        </p:txBody>
      </p:sp>
      <p:pic>
        <p:nvPicPr>
          <p:cNvPr id="132100" name="Picture 4" descr="MCj04421250000[1]"/>
          <p:cNvPicPr>
            <a:picLocks noChangeAspect="1" noChangeArrowheads="1"/>
          </p:cNvPicPr>
          <p:nvPr/>
        </p:nvPicPr>
        <p:blipFill>
          <a:blip r:embed="rId2"/>
          <a:srcRect/>
          <a:stretch>
            <a:fillRect/>
          </a:stretch>
        </p:blipFill>
        <p:spPr bwMode="auto">
          <a:xfrm>
            <a:off x="0" y="1219200"/>
            <a:ext cx="1447800" cy="14097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p:txBody>
          <a:bodyPr/>
          <a:lstStyle/>
          <a:p>
            <a:r>
              <a:rPr lang="en-US"/>
              <a:t>References</a:t>
            </a:r>
          </a:p>
        </p:txBody>
      </p:sp>
      <p:sp>
        <p:nvSpPr>
          <p:cNvPr id="133123" name="Rectangle 3"/>
          <p:cNvSpPr>
            <a:spLocks noGrp="1" noChangeArrowheads="1"/>
          </p:cNvSpPr>
          <p:nvPr>
            <p:ph type="body" idx="1"/>
          </p:nvPr>
        </p:nvSpPr>
        <p:spPr/>
        <p:txBody>
          <a:bodyPr/>
          <a:lstStyle/>
          <a:p>
            <a:pPr>
              <a:lnSpc>
                <a:spcPct val="80000"/>
              </a:lnSpc>
            </a:pPr>
            <a:r>
              <a:rPr lang="en-US" sz="900"/>
              <a:t>“Bias Study Sees Few Gains for Female Leaders.” (August 21, 2007). News in Brief. Workforce Management. 1995-2009 Crain 	Communications Inc. Available at: </a:t>
            </a:r>
            <a:r>
              <a:rPr lang="en-US" sz="900">
                <a:hlinkClick r:id="rId2"/>
              </a:rPr>
              <a:t>http://www.workforce.com/section/00/article/25/06/89.html</a:t>
            </a:r>
            <a:endParaRPr lang="en-US" sz="900"/>
          </a:p>
          <a:p>
            <a:pPr>
              <a:lnSpc>
                <a:spcPct val="80000"/>
              </a:lnSpc>
            </a:pPr>
            <a:r>
              <a:rPr lang="en-US" sz="900"/>
              <a:t>“Changes in women's labor force participation in the 20th century.” (2000).</a:t>
            </a:r>
            <a:br>
              <a:rPr lang="en-US" sz="900"/>
            </a:br>
            <a:r>
              <a:rPr lang="en-US" sz="900"/>
              <a:t>	Bureau of Labor Statistics. US Department of Labor. Available at: </a:t>
            </a:r>
            <a:r>
              <a:rPr lang="en-US" sz="900">
                <a:hlinkClick r:id="rId3"/>
              </a:rPr>
              <a:t>http://www.dol.gov/dol/audience/aud-women.htm</a:t>
            </a:r>
            <a:endParaRPr lang="en-US" sz="900"/>
          </a:p>
          <a:p>
            <a:pPr>
              <a:lnSpc>
                <a:spcPct val="80000"/>
              </a:lnSpc>
            </a:pPr>
            <a:r>
              <a:rPr lang="en-US" sz="900"/>
              <a:t>Bohlander, G., Snell, S., &amp; Sherman, A. (2001). Managing Human Resources, 12th Ed.</a:t>
            </a:r>
          </a:p>
          <a:p>
            <a:pPr>
              <a:lnSpc>
                <a:spcPct val="80000"/>
              </a:lnSpc>
            </a:pPr>
            <a:r>
              <a:rPr lang="en-US" sz="900"/>
              <a:t>Bowler, M. (1999). “Women’s earnings. An overview”. US Department of Labor. Bureau of Labor Statistics. Available at: 	</a:t>
            </a:r>
            <a:r>
              <a:rPr lang="en-US" sz="900">
                <a:hlinkClick r:id="rId4"/>
              </a:rPr>
              <a:t>http://www.bls.gov/opub/mlr/1999/12/art2full.pdf</a:t>
            </a:r>
            <a:endParaRPr lang="en-US" sz="900"/>
          </a:p>
          <a:p>
            <a:pPr>
              <a:lnSpc>
                <a:spcPct val="80000"/>
              </a:lnSpc>
            </a:pPr>
            <a:r>
              <a:rPr lang="en-US" sz="900"/>
              <a:t>Castilla, E. “Merit-Based Reward Systems Can Increase Gender and Race Bias in Workplace”. Publication: MIT Newsroom Press 	Release.</a:t>
            </a:r>
          </a:p>
          <a:p>
            <a:pPr>
              <a:lnSpc>
                <a:spcPct val="80000"/>
              </a:lnSpc>
            </a:pPr>
            <a:r>
              <a:rPr lang="en-US" sz="900"/>
              <a:t>Council, W.P. (2001). “Managing Multiculturalisim: Valuing Diversity in the Workplace”. </a:t>
            </a:r>
            <a:r>
              <a:rPr lang="en-US" sz="900" i="1"/>
              <a:t>Journal of Property Management. </a:t>
            </a:r>
            <a:r>
              <a:rPr lang="en-US" sz="900"/>
              <a:t>Retrieved 	from the All Business database.</a:t>
            </a:r>
          </a:p>
          <a:p>
            <a:pPr>
              <a:lnSpc>
                <a:spcPct val="80000"/>
              </a:lnSpc>
            </a:pPr>
            <a:r>
              <a:rPr lang="en-US" sz="900"/>
              <a:t>DiNatale, M &amp; Boraas, S. (March 2002). “The labor force experience of women from ‘Generation X’”. Monthly Labor Review Online. 	Available at: </a:t>
            </a:r>
            <a:r>
              <a:rPr lang="en-US" sz="900">
                <a:hlinkClick r:id="rId5"/>
              </a:rPr>
              <a:t>http://www.bls.gov/opub/mlr/2002/03/art1full.pdf</a:t>
            </a:r>
            <a:r>
              <a:rPr lang="en-US" sz="900"/>
              <a:t>	</a:t>
            </a:r>
          </a:p>
          <a:p>
            <a:pPr>
              <a:lnSpc>
                <a:spcPct val="80000"/>
              </a:lnSpc>
            </a:pPr>
            <a:r>
              <a:rPr lang="en-US" sz="900"/>
              <a:t>Eckholm, Erik, "Plight Deepens for Black Men, Studies Warn, New York Times, </a:t>
            </a:r>
          </a:p>
          <a:p>
            <a:pPr>
              <a:lnSpc>
                <a:spcPct val="80000"/>
              </a:lnSpc>
            </a:pPr>
            <a:r>
              <a:rPr lang="en-US" sz="900"/>
              <a:t>          	March 20, 2006</a:t>
            </a:r>
          </a:p>
          <a:p>
            <a:pPr>
              <a:lnSpc>
                <a:spcPct val="80000"/>
              </a:lnSpc>
            </a:pPr>
            <a:r>
              <a:rPr lang="en-US" sz="900"/>
              <a:t>Fullerton, H. (</a:t>
            </a:r>
            <a:r>
              <a:rPr lang="en-US" sz="900">
                <a:hlinkClick r:id="rId6"/>
              </a:rPr>
              <a:t>December 1999). “Labor force participation: 75 years of change, 1950-98 and 1998-2025”. Monthly Labor Review Online. 	Vol. 122, No. 12</a:t>
            </a:r>
            <a:r>
              <a:rPr lang="en-US" sz="900"/>
              <a:t>. Available at: </a:t>
            </a:r>
            <a:r>
              <a:rPr lang="en-US" sz="900">
                <a:hlinkClick r:id="rId7"/>
              </a:rPr>
              <a:t>http://www.bls.gov/opub/mlr/1999/12/art1abs.htm</a:t>
            </a:r>
            <a:endParaRPr lang="en-US" sz="900"/>
          </a:p>
          <a:p>
            <a:pPr>
              <a:lnSpc>
                <a:spcPct val="80000"/>
              </a:lnSpc>
            </a:pPr>
            <a:r>
              <a:rPr lang="en-US" sz="900"/>
              <a:t>Girion, L. (2001, September 2). "Women Execs Gaining." </a:t>
            </a:r>
            <a:r>
              <a:rPr lang="en-US" sz="900" i="1"/>
              <a:t>The Los Angeles Times, </a:t>
            </a:r>
            <a:r>
              <a:rPr lang="en-US" sz="900"/>
              <a:t>p. Wi</a:t>
            </a:r>
          </a:p>
          <a:p>
            <a:pPr>
              <a:lnSpc>
                <a:spcPct val="80000"/>
              </a:lnSpc>
            </a:pPr>
            <a:r>
              <a:rPr lang="en-US" sz="900"/>
              <a:t>Howard, A. (June 22, 2009). “Gender Bias Found To Start Early In Career”. Workforce Management Article 8 	</a:t>
            </a:r>
            <a:r>
              <a:rPr lang="en-US" sz="900">
                <a:hlinkClick r:id="rId8"/>
              </a:rPr>
              <a:t>http://www.ncbi.nlm.nih.gov/pubmed/2367873</a:t>
            </a:r>
            <a:endParaRPr lang="en-US" sz="900"/>
          </a:p>
          <a:p>
            <a:pPr>
              <a:lnSpc>
                <a:spcPct val="80000"/>
              </a:lnSpc>
            </a:pPr>
            <a:r>
              <a:rPr lang="en-US" sz="900"/>
              <a:t>Hutto, E. (2008). “Women’s Continuing Struggle With Inequality in the Workforce”. </a:t>
            </a:r>
            <a:r>
              <a:rPr lang="en-US" sz="900" i="1"/>
              <a:t>Business &amp; Finance, </a:t>
            </a:r>
            <a:r>
              <a:rPr lang="en-US" sz="900"/>
              <a:t>1-3. Retrieved from Associated 	Content database.</a:t>
            </a:r>
          </a:p>
          <a:p>
            <a:pPr>
              <a:lnSpc>
                <a:spcPct val="80000"/>
              </a:lnSpc>
            </a:pPr>
            <a:r>
              <a:rPr lang="en-US" sz="900"/>
              <a:t>Jones, Vanessa. (Oct. 27, 2007)."Some Black Men face Inequalities in the Workplace”, Boston Globe</a:t>
            </a:r>
          </a:p>
          <a:p>
            <a:pPr>
              <a:lnSpc>
                <a:spcPct val="80000"/>
              </a:lnSpc>
            </a:pPr>
            <a:r>
              <a:rPr lang="en-US" sz="900"/>
              <a:t>Kyser, Chaz. (July 2008). “Handling Sexual and Racial Discrimination in the Workplace”. </a:t>
            </a:r>
            <a:r>
              <a:rPr lang="en-US" sz="900">
                <a:hlinkClick r:id="rId9"/>
              </a:rPr>
              <a:t>www.blackcollegian.com/index.php</a:t>
            </a:r>
            <a:r>
              <a:rPr lang="en-US" sz="900"/>
              <a:t> </a:t>
            </a:r>
          </a:p>
          <a:p>
            <a:pPr>
              <a:lnSpc>
                <a:spcPct val="80000"/>
              </a:lnSpc>
            </a:pPr>
            <a:r>
              <a:rPr lang="en-US" sz="900"/>
              <a:t>Lyons, D. &amp; McArthur, C. (Sept. 2007). “Gender's unspoken role in leadership evaluations”. Human Resource Planning. Business 	Journals. Entrepreneur. Available at: </a:t>
            </a:r>
            <a:r>
              <a:rPr lang="en-US" sz="900">
                <a:hlinkClick r:id="rId10"/>
              </a:rPr>
              <a:t>http://www.entrepreneur.com/tradejournals/article/169413774.html</a:t>
            </a:r>
            <a:endParaRPr lang="en-US" sz="900"/>
          </a:p>
          <a:p>
            <a:pPr>
              <a:lnSpc>
                <a:spcPct val="80000"/>
              </a:lnSpc>
            </a:pPr>
            <a:r>
              <a:rPr lang="en-US" sz="900"/>
              <a:t>Sapp, S. G.; Harrod, W. J.; &amp; Zhao, L. (1996). "Leadership emergence in task groups with egalitarian gender-role expectations." Sex 	Roles: A Journal of Research, 34(1-2), 65-81. Retrieved on July 26, 2001 from </a:t>
            </a:r>
            <a:r>
              <a:rPr lang="en-US" sz="900">
                <a:hlinkClick r:id="rId11"/>
              </a:rPr>
              <a:t>http://www.infotrac.galegroup</a:t>
            </a:r>
            <a:endParaRPr lang="en-US" sz="900"/>
          </a:p>
          <a:p>
            <a:pPr>
              <a:lnSpc>
                <a:spcPct val="80000"/>
              </a:lnSpc>
            </a:pPr>
            <a:r>
              <a:rPr lang="en-US" sz="900"/>
              <a:t>Shuler, C. (2003). “Creating a Safe Workplace: Improving the Workplace Dynamics for Women and Minorities in the Workplace”. 	</a:t>
            </a:r>
            <a:r>
              <a:rPr lang="en-US" sz="900" i="1"/>
              <a:t>Journal of Leadership and Organizational Studies. </a:t>
            </a:r>
            <a:r>
              <a:rPr lang="en-US" sz="900"/>
              <a:t>Retrieved from the All Business database. </a:t>
            </a:r>
            <a:endParaRPr lang="en-US" sz="900" b="1"/>
          </a:p>
          <a:p>
            <a:pPr>
              <a:lnSpc>
                <a:spcPct val="80000"/>
              </a:lnSpc>
            </a:pPr>
            <a:r>
              <a:rPr lang="en-US" sz="900"/>
              <a:t>Stelter, N. A. (2002). “Gender Differences in Leadership: Current Social Issues and </a:t>
            </a:r>
          </a:p>
          <a:p>
            <a:pPr>
              <a:lnSpc>
                <a:spcPct val="80000"/>
              </a:lnSpc>
            </a:pPr>
            <a:r>
              <a:rPr lang="en-US" sz="900"/>
              <a:t>Future Organizational Issues”. </a:t>
            </a:r>
            <a:r>
              <a:rPr lang="en-US" sz="900" i="1"/>
              <a:t>Journal of Leadership and Organizational Studies.</a:t>
            </a:r>
            <a:r>
              <a:rPr lang="en-US" sz="900"/>
              <a:t>Retrieved from the All Business database. </a:t>
            </a:r>
          </a:p>
          <a:p>
            <a:pPr>
              <a:lnSpc>
                <a:spcPct val="80000"/>
              </a:lnSpc>
            </a:pPr>
            <a:r>
              <a:rPr lang="en-US" sz="900"/>
              <a:t>“What Women Earned in 1998”. (May 1999). Issues in Labor Statistics. US Department of Labor. Bureau of Labor Statistics. Summary 	99-5. Available at: </a:t>
            </a:r>
            <a:r>
              <a:rPr lang="en-US" sz="900">
                <a:hlinkClick r:id="rId12"/>
              </a:rPr>
              <a:t>http://www.bls.gov/opub/ils/pdf/opbils30.pdf</a:t>
            </a:r>
            <a:endParaRPr lang="en-US" sz="900"/>
          </a:p>
          <a:p>
            <a:pPr>
              <a:lnSpc>
                <a:spcPct val="80000"/>
              </a:lnSpc>
            </a:pPr>
            <a:r>
              <a:rPr lang="en-US" sz="900"/>
              <a:t>Wolfe, L. (2008). Overcoming Challenges Facing Women in Business. Available at: 	</a:t>
            </a:r>
            <a:r>
              <a:rPr lang="en-US" sz="900">
                <a:hlinkClick r:id="rId13"/>
              </a:rPr>
              <a:t>http://womeninbusiness.about.com/od/challengeswomenface /tp/hub-overcoming-challenges.htm</a:t>
            </a:r>
            <a:endParaRPr lang="en-US" sz="900"/>
          </a:p>
          <a:p>
            <a:pPr>
              <a:lnSpc>
                <a:spcPct val="80000"/>
              </a:lnSpc>
            </a:pPr>
            <a:r>
              <a:rPr lang="en-US" sz="900"/>
              <a:t>Wood, J. (2005).  Gendered Lives. (6th Ed.). </a:t>
            </a:r>
          </a:p>
          <a:p>
            <a:pPr>
              <a:lnSpc>
                <a:spcPct val="80000"/>
              </a:lnSpc>
            </a:pPr>
            <a:r>
              <a:rPr lang="en-US" sz="900"/>
              <a:t>          	California: Wadsworth</a:t>
            </a:r>
          </a:p>
        </p:txBody>
      </p:sp>
      <p:pic>
        <p:nvPicPr>
          <p:cNvPr id="133124" name="Picture 4" descr="MCj04421250000[1]"/>
          <p:cNvPicPr>
            <a:picLocks noChangeAspect="1" noChangeArrowheads="1"/>
          </p:cNvPicPr>
          <p:nvPr/>
        </p:nvPicPr>
        <p:blipFill>
          <a:blip r:embed="rId14"/>
          <a:srcRect/>
          <a:stretch>
            <a:fillRect/>
          </a:stretch>
        </p:blipFill>
        <p:spPr bwMode="auto">
          <a:xfrm>
            <a:off x="0" y="1219200"/>
            <a:ext cx="1447800" cy="14097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1676400" y="1371600"/>
            <a:ext cx="7153275" cy="3962400"/>
          </a:xfrm>
        </p:spPr>
        <p:txBody>
          <a:bodyPr/>
          <a:lstStyle/>
          <a:p>
            <a:r>
              <a:rPr lang="en-US" sz="4000"/>
              <a:t>Let’s move on to a fair future for women and minorities. Change towards progress and disregarding counter-productive historical views will bring increased productivity.</a:t>
            </a:r>
          </a:p>
        </p:txBody>
      </p:sp>
      <p:pic>
        <p:nvPicPr>
          <p:cNvPr id="134149" name="Picture 5" descr="MPj04422380000[1]"/>
          <p:cNvPicPr>
            <a:picLocks noChangeAspect="1" noChangeArrowheads="1"/>
          </p:cNvPicPr>
          <p:nvPr/>
        </p:nvPicPr>
        <p:blipFill>
          <a:blip r:embed="rId2" cstate="print"/>
          <a:srcRect/>
          <a:stretch>
            <a:fillRect/>
          </a:stretch>
        </p:blipFill>
        <p:spPr bwMode="auto">
          <a:xfrm>
            <a:off x="7162800" y="5257800"/>
            <a:ext cx="1981200" cy="1317625"/>
          </a:xfrm>
          <a:prstGeom prst="rect">
            <a:avLst/>
          </a:prstGeom>
          <a:noFill/>
        </p:spPr>
      </p:pic>
      <p:pic>
        <p:nvPicPr>
          <p:cNvPr id="134150" name="Picture 6" descr="MCj04421250000[1]"/>
          <p:cNvPicPr>
            <a:picLocks noChangeAspect="1" noChangeArrowheads="1"/>
          </p:cNvPicPr>
          <p:nvPr/>
        </p:nvPicPr>
        <p:blipFill>
          <a:blip r:embed="rId3"/>
          <a:srcRect/>
          <a:stretch>
            <a:fillRect/>
          </a:stretch>
        </p:blipFill>
        <p:spPr bwMode="auto">
          <a:xfrm>
            <a:off x="0" y="1219200"/>
            <a:ext cx="1447800" cy="14097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lstStyle/>
          <a:p>
            <a:r>
              <a:rPr lang="en-US"/>
              <a:t>Management issue</a:t>
            </a:r>
          </a:p>
        </p:txBody>
      </p:sp>
      <p:sp>
        <p:nvSpPr>
          <p:cNvPr id="116739" name="Rectangle 3"/>
          <p:cNvSpPr>
            <a:spLocks noGrp="1" noChangeArrowheads="1"/>
          </p:cNvSpPr>
          <p:nvPr>
            <p:ph type="body" idx="1"/>
          </p:nvPr>
        </p:nvSpPr>
        <p:spPr/>
        <p:txBody>
          <a:bodyPr/>
          <a:lstStyle/>
          <a:p>
            <a:pPr>
              <a:lnSpc>
                <a:spcPct val="90000"/>
              </a:lnSpc>
            </a:pPr>
            <a:r>
              <a:rPr lang="en-US"/>
              <a:t>Problems and challenges facing women/minorities in executive positions remain a critical issue in today’s corporate world. Women and minorities are held back in their pursuit to climb up to the corporate ladder. </a:t>
            </a:r>
          </a:p>
          <a:p>
            <a:pPr>
              <a:lnSpc>
                <a:spcPct val="90000"/>
              </a:lnSpc>
            </a:pPr>
            <a:r>
              <a:rPr lang="en-US"/>
              <a:t>The discrepancies regarding women and minorities seeking executive positions are discussed and the efforts to end discrimination.</a:t>
            </a:r>
          </a:p>
        </p:txBody>
      </p:sp>
      <p:pic>
        <p:nvPicPr>
          <p:cNvPr id="116741" name="Picture 5" descr="MCj04421250000[1]"/>
          <p:cNvPicPr>
            <a:picLocks noChangeAspect="1" noChangeArrowheads="1"/>
          </p:cNvPicPr>
          <p:nvPr/>
        </p:nvPicPr>
        <p:blipFill>
          <a:blip r:embed="rId2"/>
          <a:srcRect/>
          <a:stretch>
            <a:fillRect/>
          </a:stretch>
        </p:blipFill>
        <p:spPr bwMode="auto">
          <a:xfrm>
            <a:off x="0" y="1219200"/>
            <a:ext cx="1447800" cy="14097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r>
              <a:rPr lang="en-US"/>
              <a:t>Root of the problem</a:t>
            </a:r>
          </a:p>
        </p:txBody>
      </p:sp>
      <p:sp>
        <p:nvSpPr>
          <p:cNvPr id="117763" name="Rectangle 3"/>
          <p:cNvSpPr>
            <a:spLocks noGrp="1" noChangeArrowheads="1"/>
          </p:cNvSpPr>
          <p:nvPr>
            <p:ph type="body" idx="1"/>
          </p:nvPr>
        </p:nvSpPr>
        <p:spPr/>
        <p:txBody>
          <a:bodyPr/>
          <a:lstStyle/>
          <a:p>
            <a:pPr>
              <a:lnSpc>
                <a:spcPct val="90000"/>
              </a:lnSpc>
            </a:pPr>
            <a:r>
              <a:rPr lang="en-US" sz="2800"/>
              <a:t>Women and minorities inequality issues regarding executive salary pay have their roots in socio-cultural views and perceptions that have prevailed even after years of struggle to gain equal rights within the workforce. These socio-cultural aspects or factors are bias in performance evaluation (gender and ethnic prejudices), the tendency to collocate women and minorities in slots that are usually oriented to female and minority groups or markets, and the discrimination evidenced by lower pay and the wage gap. </a:t>
            </a:r>
          </a:p>
        </p:txBody>
      </p:sp>
      <p:pic>
        <p:nvPicPr>
          <p:cNvPr id="117765" name="Picture 5" descr="MCj04421250000[1]"/>
          <p:cNvPicPr>
            <a:picLocks noChangeAspect="1" noChangeArrowheads="1"/>
          </p:cNvPicPr>
          <p:nvPr/>
        </p:nvPicPr>
        <p:blipFill>
          <a:blip r:embed="rId2"/>
          <a:srcRect/>
          <a:stretch>
            <a:fillRect/>
          </a:stretch>
        </p:blipFill>
        <p:spPr bwMode="auto">
          <a:xfrm>
            <a:off x="0" y="1219200"/>
            <a:ext cx="1447800" cy="14097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lstStyle/>
          <a:p>
            <a:r>
              <a:rPr lang="en-US" sz="4000"/>
              <a:t>Bias in performance evaluation</a:t>
            </a:r>
          </a:p>
        </p:txBody>
      </p:sp>
      <p:sp>
        <p:nvSpPr>
          <p:cNvPr id="118787" name="Rectangle 3"/>
          <p:cNvSpPr>
            <a:spLocks noGrp="1" noChangeArrowheads="1"/>
          </p:cNvSpPr>
          <p:nvPr>
            <p:ph type="body" idx="1"/>
          </p:nvPr>
        </p:nvSpPr>
        <p:spPr/>
        <p:txBody>
          <a:bodyPr/>
          <a:lstStyle/>
          <a:p>
            <a:r>
              <a:rPr lang="en-US" sz="2800"/>
              <a:t>Women are considered and evaluated differently than men occupying the same leadership positions and under different standards, because of gender-bias.</a:t>
            </a:r>
          </a:p>
          <a:p>
            <a:pPr lvl="1"/>
            <a:r>
              <a:rPr lang="en-US" sz="2400"/>
              <a:t> This has a negative impact on the genuine appreciation of women’s talent and the assessment of their performance.</a:t>
            </a:r>
          </a:p>
          <a:p>
            <a:pPr lvl="1"/>
            <a:r>
              <a:rPr lang="en-US" sz="2400"/>
              <a:t> “Female leaders face higher standards than male leaders and are rewarded with less”-reveals a study by Catalyst. (Workforce Management, 2007) </a:t>
            </a:r>
          </a:p>
        </p:txBody>
      </p:sp>
      <p:pic>
        <p:nvPicPr>
          <p:cNvPr id="118789" name="Picture 5" descr="MCj04421250000[1]"/>
          <p:cNvPicPr>
            <a:picLocks noChangeAspect="1" noChangeArrowheads="1"/>
          </p:cNvPicPr>
          <p:nvPr/>
        </p:nvPicPr>
        <p:blipFill>
          <a:blip r:embed="rId2"/>
          <a:srcRect/>
          <a:stretch>
            <a:fillRect/>
          </a:stretch>
        </p:blipFill>
        <p:spPr bwMode="auto">
          <a:xfrm>
            <a:off x="0" y="1219200"/>
            <a:ext cx="1447800" cy="14097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r>
              <a:rPr lang="en-US" sz="4000"/>
              <a:t>Wage gap</a:t>
            </a:r>
          </a:p>
        </p:txBody>
      </p:sp>
      <p:sp>
        <p:nvSpPr>
          <p:cNvPr id="119811" name="Rectangle 3"/>
          <p:cNvSpPr>
            <a:spLocks noGrp="1" noChangeArrowheads="1"/>
          </p:cNvSpPr>
          <p:nvPr>
            <p:ph type="body" idx="1"/>
          </p:nvPr>
        </p:nvSpPr>
        <p:spPr/>
        <p:txBody>
          <a:bodyPr/>
          <a:lstStyle/>
          <a:p>
            <a:r>
              <a:rPr lang="en-US"/>
              <a:t>“In 2006, the median weekly wage/salary of a full-time working woman was 81% ($600) of men’s ($743). (101 Facts on the Status of working women, 2007) </a:t>
            </a:r>
          </a:p>
          <a:p>
            <a:r>
              <a:rPr lang="en-US"/>
              <a:t>One of the widest pay gaps occurs in the CEO jobs where women earned 63% of what men did in 2004. </a:t>
            </a:r>
          </a:p>
        </p:txBody>
      </p:sp>
      <p:pic>
        <p:nvPicPr>
          <p:cNvPr id="119812" name="Picture 4" descr="MPj04421970000[1]"/>
          <p:cNvPicPr>
            <a:picLocks noChangeAspect="1" noChangeArrowheads="1"/>
          </p:cNvPicPr>
          <p:nvPr/>
        </p:nvPicPr>
        <p:blipFill>
          <a:blip r:embed="rId2" cstate="print"/>
          <a:srcRect/>
          <a:stretch>
            <a:fillRect/>
          </a:stretch>
        </p:blipFill>
        <p:spPr bwMode="auto">
          <a:xfrm>
            <a:off x="0" y="1219200"/>
            <a:ext cx="1447800" cy="12192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r>
              <a:rPr lang="en-US" sz="4000"/>
              <a:t>Recruitment of women</a:t>
            </a:r>
          </a:p>
        </p:txBody>
      </p:sp>
      <p:sp>
        <p:nvSpPr>
          <p:cNvPr id="120835" name="Rectangle 3"/>
          <p:cNvSpPr>
            <a:spLocks noGrp="1" noChangeArrowheads="1"/>
          </p:cNvSpPr>
          <p:nvPr>
            <p:ph type="body" idx="1"/>
          </p:nvPr>
        </p:nvSpPr>
        <p:spPr/>
        <p:txBody>
          <a:bodyPr/>
          <a:lstStyle/>
          <a:p>
            <a:r>
              <a:rPr lang="en-US"/>
              <a:t>Men had more consideration than women had re their professional training and preparation for entrance or advancement in management positions.</a:t>
            </a:r>
          </a:p>
          <a:p>
            <a:r>
              <a:rPr lang="en-US"/>
              <a:t>Women still have encounter obstacles to landing the better-paying jobs that had been traditionally performed by men, especially in managerial positions. </a:t>
            </a:r>
          </a:p>
        </p:txBody>
      </p:sp>
      <p:pic>
        <p:nvPicPr>
          <p:cNvPr id="120837" name="Picture 5" descr="MCj04421250000[1]"/>
          <p:cNvPicPr>
            <a:picLocks noChangeAspect="1" noChangeArrowheads="1"/>
          </p:cNvPicPr>
          <p:nvPr/>
        </p:nvPicPr>
        <p:blipFill>
          <a:blip r:embed="rId2"/>
          <a:srcRect/>
          <a:stretch>
            <a:fillRect/>
          </a:stretch>
        </p:blipFill>
        <p:spPr bwMode="auto">
          <a:xfrm>
            <a:off x="0" y="1219200"/>
            <a:ext cx="1447800" cy="14097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r>
              <a:rPr lang="en-US" sz="4000"/>
              <a:t>Recruitment of women (cont.)</a:t>
            </a:r>
          </a:p>
        </p:txBody>
      </p:sp>
      <p:sp>
        <p:nvSpPr>
          <p:cNvPr id="121859" name="Rectangle 3"/>
          <p:cNvSpPr>
            <a:spLocks noGrp="1" noChangeArrowheads="1"/>
          </p:cNvSpPr>
          <p:nvPr>
            <p:ph type="body" idx="1"/>
          </p:nvPr>
        </p:nvSpPr>
        <p:spPr/>
        <p:txBody>
          <a:bodyPr/>
          <a:lstStyle/>
          <a:p>
            <a:pPr>
              <a:lnSpc>
                <a:spcPct val="90000"/>
              </a:lnSpc>
            </a:pPr>
            <a:r>
              <a:rPr lang="en-US" sz="2800"/>
              <a:t>The U.S. Department of Labor seeks to identify practices that appear to deny the upward mobility of qualified women (and minorities). Some of the equal access practices are:</a:t>
            </a:r>
          </a:p>
          <a:p>
            <a:pPr lvl="1">
              <a:lnSpc>
                <a:spcPct val="90000"/>
              </a:lnSpc>
            </a:pPr>
            <a:r>
              <a:rPr lang="en-US" sz="2400"/>
              <a:t>Upper-level management and executive training</a:t>
            </a:r>
          </a:p>
          <a:p>
            <a:pPr lvl="1">
              <a:lnSpc>
                <a:spcPct val="90000"/>
              </a:lnSpc>
            </a:pPr>
            <a:r>
              <a:rPr lang="en-US" sz="2400"/>
              <a:t>Rotational assignments</a:t>
            </a:r>
          </a:p>
          <a:p>
            <a:pPr lvl="1">
              <a:lnSpc>
                <a:spcPct val="90000"/>
              </a:lnSpc>
            </a:pPr>
            <a:r>
              <a:rPr lang="en-US" sz="2400"/>
              <a:t>Upper-level special assignments</a:t>
            </a:r>
          </a:p>
          <a:p>
            <a:pPr lvl="1">
              <a:lnSpc>
                <a:spcPct val="90000"/>
              </a:lnSpc>
            </a:pPr>
            <a:r>
              <a:rPr lang="en-US" sz="2400"/>
              <a:t>International assignments</a:t>
            </a:r>
          </a:p>
          <a:p>
            <a:pPr lvl="1">
              <a:lnSpc>
                <a:spcPct val="90000"/>
              </a:lnSpc>
            </a:pPr>
            <a:r>
              <a:rPr lang="en-US" sz="2400"/>
              <a:t>Promotion opportunities</a:t>
            </a:r>
          </a:p>
          <a:p>
            <a:pPr lvl="1">
              <a:lnSpc>
                <a:spcPct val="90000"/>
              </a:lnSpc>
            </a:pPr>
            <a:r>
              <a:rPr lang="en-US" sz="2400"/>
              <a:t>Effective compensation packages</a:t>
            </a:r>
          </a:p>
          <a:p>
            <a:pPr lvl="1">
              <a:lnSpc>
                <a:spcPct val="90000"/>
              </a:lnSpc>
            </a:pPr>
            <a:r>
              <a:rPr lang="en-US" sz="2400"/>
              <a:t>Participation on high-profile project teams</a:t>
            </a:r>
          </a:p>
        </p:txBody>
      </p:sp>
      <p:pic>
        <p:nvPicPr>
          <p:cNvPr id="121862" name="Picture 6" descr="MCj04421250000[1]"/>
          <p:cNvPicPr>
            <a:picLocks noChangeAspect="1" noChangeArrowheads="1"/>
          </p:cNvPicPr>
          <p:nvPr/>
        </p:nvPicPr>
        <p:blipFill>
          <a:blip r:embed="rId2"/>
          <a:srcRect/>
          <a:stretch>
            <a:fillRect/>
          </a:stretch>
        </p:blipFill>
        <p:spPr bwMode="auto">
          <a:xfrm>
            <a:off x="0" y="1219200"/>
            <a:ext cx="1447800" cy="14097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a:xfrm>
            <a:off x="1524000" y="76200"/>
            <a:ext cx="7162800" cy="1143000"/>
          </a:xfrm>
        </p:spPr>
        <p:txBody>
          <a:bodyPr/>
          <a:lstStyle/>
          <a:p>
            <a:r>
              <a:rPr lang="en-US" sz="3200"/>
              <a:t>Overcoming Gender Challenges in Institutional Settings</a:t>
            </a:r>
          </a:p>
        </p:txBody>
      </p:sp>
      <p:sp>
        <p:nvSpPr>
          <p:cNvPr id="122883" name="Rectangle 3"/>
          <p:cNvSpPr>
            <a:spLocks noGrp="1" noChangeArrowheads="1"/>
          </p:cNvSpPr>
          <p:nvPr>
            <p:ph type="body" idx="1"/>
          </p:nvPr>
        </p:nvSpPr>
        <p:spPr>
          <a:xfrm>
            <a:off x="1524000" y="1371600"/>
            <a:ext cx="7391400" cy="5181600"/>
          </a:xfrm>
        </p:spPr>
        <p:txBody>
          <a:bodyPr/>
          <a:lstStyle/>
          <a:p>
            <a:pPr>
              <a:lnSpc>
                <a:spcPct val="90000"/>
              </a:lnSpc>
            </a:pPr>
            <a:r>
              <a:rPr lang="en-US" sz="2800"/>
              <a:t>As it becomes clear that organizations are likely to benefit from diversity, they are making stronger efforts to identify and dismantle the barriers that have limited the professional growth of women and minorities (Wood, 2005). </a:t>
            </a:r>
          </a:p>
          <a:p>
            <a:pPr lvl="1">
              <a:lnSpc>
                <a:spcPct val="90000"/>
              </a:lnSpc>
            </a:pPr>
            <a:r>
              <a:rPr lang="en-US" sz="2400"/>
              <a:t>Pregnant women’s discrimination still exist.</a:t>
            </a:r>
          </a:p>
          <a:p>
            <a:pPr>
              <a:lnSpc>
                <a:spcPct val="90000"/>
              </a:lnSpc>
            </a:pPr>
            <a:r>
              <a:rPr lang="en-US" sz="2800"/>
              <a:t>Women need to look for opportunities to influence government, society to create policies and laws that make it feasible for all genders to be well paid and be actively involved in their families. </a:t>
            </a:r>
          </a:p>
        </p:txBody>
      </p:sp>
      <p:pic>
        <p:nvPicPr>
          <p:cNvPr id="122885" name="Picture 5" descr="MCj01521650000[1]"/>
          <p:cNvPicPr>
            <a:picLocks noChangeAspect="1" noChangeArrowheads="1"/>
          </p:cNvPicPr>
          <p:nvPr/>
        </p:nvPicPr>
        <p:blipFill>
          <a:blip r:embed="rId2"/>
          <a:srcRect/>
          <a:stretch>
            <a:fillRect/>
          </a:stretch>
        </p:blipFill>
        <p:spPr bwMode="auto">
          <a:xfrm>
            <a:off x="76200" y="1295400"/>
            <a:ext cx="1295400" cy="12954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r>
              <a:rPr lang="en-US" sz="4000"/>
              <a:t>Women in Leadership and Compensation Disparities</a:t>
            </a:r>
          </a:p>
        </p:txBody>
      </p:sp>
      <p:sp>
        <p:nvSpPr>
          <p:cNvPr id="123907" name="Rectangle 3"/>
          <p:cNvSpPr>
            <a:spLocks noGrp="1" noChangeArrowheads="1"/>
          </p:cNvSpPr>
          <p:nvPr>
            <p:ph type="body" idx="1"/>
          </p:nvPr>
        </p:nvSpPr>
        <p:spPr/>
        <p:txBody>
          <a:bodyPr/>
          <a:lstStyle/>
          <a:p>
            <a:pPr>
              <a:lnSpc>
                <a:spcPct val="90000"/>
              </a:lnSpc>
            </a:pPr>
            <a:r>
              <a:rPr lang="en-US" sz="2800"/>
              <a:t>Socioeconomic values still play large role in the inequities we currently see in the workforce today.</a:t>
            </a:r>
          </a:p>
          <a:p>
            <a:pPr>
              <a:lnSpc>
                <a:spcPct val="90000"/>
              </a:lnSpc>
            </a:pPr>
            <a:r>
              <a:rPr lang="en-US" sz="2800"/>
              <a:t>However, women are changing the landscape of the business world as they continue to attain the skills and education to take very pivotal management positions. </a:t>
            </a:r>
          </a:p>
          <a:p>
            <a:pPr>
              <a:lnSpc>
                <a:spcPct val="90000"/>
              </a:lnSpc>
            </a:pPr>
            <a:r>
              <a:rPr lang="en-US" sz="2800"/>
              <a:t>The percentage of women on the management level in the U.S. is 40%, while the percentage of women who hold the best paying management positions is .05% (Girion, 2001). </a:t>
            </a:r>
          </a:p>
        </p:txBody>
      </p:sp>
      <p:pic>
        <p:nvPicPr>
          <p:cNvPr id="123910" name="Picture 6" descr="MPj04421970000[1]"/>
          <p:cNvPicPr>
            <a:picLocks noChangeAspect="1" noChangeArrowheads="1"/>
          </p:cNvPicPr>
          <p:nvPr/>
        </p:nvPicPr>
        <p:blipFill>
          <a:blip r:embed="rId2" cstate="print"/>
          <a:srcRect/>
          <a:stretch>
            <a:fillRect/>
          </a:stretch>
        </p:blipFill>
        <p:spPr bwMode="auto">
          <a:xfrm>
            <a:off x="0" y="1219200"/>
            <a:ext cx="1447800" cy="121920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Bits and bytes design template">
  <a:themeElements>
    <a:clrScheme name="Bits and bytes design template 1">
      <a:dk1>
        <a:srgbClr val="080808"/>
      </a:dk1>
      <a:lt1>
        <a:srgbClr val="7AA6B0"/>
      </a:lt1>
      <a:dk2>
        <a:srgbClr val="000000"/>
      </a:dk2>
      <a:lt2>
        <a:srgbClr val="080808"/>
      </a:lt2>
      <a:accent1>
        <a:srgbClr val="917AA4"/>
      </a:accent1>
      <a:accent2>
        <a:srgbClr val="76669A"/>
      </a:accent2>
      <a:accent3>
        <a:srgbClr val="BED0D4"/>
      </a:accent3>
      <a:accent4>
        <a:srgbClr val="060606"/>
      </a:accent4>
      <a:accent5>
        <a:srgbClr val="C7BECF"/>
      </a:accent5>
      <a:accent6>
        <a:srgbClr val="6A5C8B"/>
      </a:accent6>
      <a:hlink>
        <a:srgbClr val="377B89"/>
      </a:hlink>
      <a:folHlink>
        <a:srgbClr val="1A4E54"/>
      </a:folHlink>
    </a:clrScheme>
    <a:fontScheme name="Bits and bytes design template">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its and bytes design template 1">
        <a:dk1>
          <a:srgbClr val="080808"/>
        </a:dk1>
        <a:lt1>
          <a:srgbClr val="7AA6B0"/>
        </a:lt1>
        <a:dk2>
          <a:srgbClr val="000000"/>
        </a:dk2>
        <a:lt2>
          <a:srgbClr val="080808"/>
        </a:lt2>
        <a:accent1>
          <a:srgbClr val="917AA4"/>
        </a:accent1>
        <a:accent2>
          <a:srgbClr val="76669A"/>
        </a:accent2>
        <a:accent3>
          <a:srgbClr val="BED0D4"/>
        </a:accent3>
        <a:accent4>
          <a:srgbClr val="060606"/>
        </a:accent4>
        <a:accent5>
          <a:srgbClr val="C7BECF"/>
        </a:accent5>
        <a:accent6>
          <a:srgbClr val="6A5C8B"/>
        </a:accent6>
        <a:hlink>
          <a:srgbClr val="377B89"/>
        </a:hlink>
        <a:folHlink>
          <a:srgbClr val="1A4E54"/>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Bits and bytes design template</Template>
  <TotalTime>83</TotalTime>
  <Words>1072</Words>
  <Application>Microsoft PowerPoint</Application>
  <PresentationFormat>Affichage à l'écran (4:3)</PresentationFormat>
  <Paragraphs>101</Paragraphs>
  <Slides>19</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19</vt:i4>
      </vt:variant>
    </vt:vector>
  </HeadingPairs>
  <TitlesOfParts>
    <vt:vector size="23" baseType="lpstr">
      <vt:lpstr>Times New Roman</vt:lpstr>
      <vt:lpstr>Tahoma</vt:lpstr>
      <vt:lpstr>Wingdings</vt:lpstr>
      <vt:lpstr>Bits and bytes design template</vt:lpstr>
      <vt:lpstr>Problems and Challenges Facing Women  And Minorities in the Workplace</vt:lpstr>
      <vt:lpstr>Management issue</vt:lpstr>
      <vt:lpstr>Root of the problem</vt:lpstr>
      <vt:lpstr>Bias in performance evaluation</vt:lpstr>
      <vt:lpstr>Wage gap</vt:lpstr>
      <vt:lpstr>Recruitment of women</vt:lpstr>
      <vt:lpstr>Recruitment of women (cont.)</vt:lpstr>
      <vt:lpstr>Overcoming Gender Challenges in Institutional Settings</vt:lpstr>
      <vt:lpstr>Women in Leadership and Compensation Disparities</vt:lpstr>
      <vt:lpstr>The glass ceiling</vt:lpstr>
      <vt:lpstr>The Inequities Facing Ethnic Minorities </vt:lpstr>
      <vt:lpstr>The Inequities Facing Ethnic Minorities (cont.)</vt:lpstr>
      <vt:lpstr>Signs of discrimination</vt:lpstr>
      <vt:lpstr>Confronting racial and gender discrimination</vt:lpstr>
      <vt:lpstr>Implications for managers</vt:lpstr>
      <vt:lpstr>Implications for managers (cont.)</vt:lpstr>
      <vt:lpstr>Conclusion</vt:lpstr>
      <vt:lpstr>References</vt:lpstr>
      <vt:lpstr>Let’s move on to a fair future for women and minorities. Change towards progress and disregarding counter-productive historical views will bring increased productivity.</vt:lpstr>
    </vt:vector>
  </TitlesOfParts>
  <Company>UCF</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Problems and Challenges Facing Women  And Minorities in the Workplace</dc:title>
  <dc:creator>Willette</dc:creator>
  <cp:lastModifiedBy>tst</cp:lastModifiedBy>
  <cp:revision>15</cp:revision>
  <dcterms:created xsi:type="dcterms:W3CDTF">2009-09-30T00:26:50Z</dcterms:created>
  <dcterms:modified xsi:type="dcterms:W3CDTF">2017-10-06T14:51:13Z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TC011408341033</vt:lpwstr>
  </property>
</Properties>
</file>