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ar-DZ" dirty="0" smtClean="0"/>
              <a:t>محددات الهيكل التنظيمي</a:t>
            </a:r>
            <a:endParaRPr lang="fr-FR" dirty="0"/>
          </a:p>
        </p:txBody>
      </p:sp>
      <p:sp>
        <p:nvSpPr>
          <p:cNvPr id="3" name="Sous-titre 2"/>
          <p:cNvSpPr>
            <a:spLocks noGrp="1"/>
          </p:cNvSpPr>
          <p:nvPr>
            <p:ph type="subTitle" idx="1"/>
          </p:nvPr>
        </p:nvSpPr>
        <p:spPr/>
        <p:txBody>
          <a:bodyPr/>
          <a:lstStyle/>
          <a:p>
            <a:r>
              <a:rPr lang="ar-DZ" dirty="0" smtClean="0"/>
              <a:t>2- التكنولوجيا</a:t>
            </a:r>
            <a:endParaRPr lang="fr-FR" dirty="0"/>
          </a:p>
        </p:txBody>
      </p:sp>
    </p:spTree>
    <p:extLst>
      <p:ext uri="{BB962C8B-B14F-4D97-AF65-F5344CB8AC3E}">
        <p14:creationId xmlns:p14="http://schemas.microsoft.com/office/powerpoint/2010/main" val="329501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t>1- تعريف التكنولوجيا</a:t>
            </a:r>
            <a:endParaRPr lang="fr-FR" dirty="0"/>
          </a:p>
        </p:txBody>
      </p:sp>
      <p:sp>
        <p:nvSpPr>
          <p:cNvPr id="3" name="Espace réservé du contenu 2"/>
          <p:cNvSpPr>
            <a:spLocks noGrp="1"/>
          </p:cNvSpPr>
          <p:nvPr>
            <p:ph idx="1"/>
          </p:nvPr>
        </p:nvSpPr>
        <p:spPr/>
        <p:txBody>
          <a:bodyPr/>
          <a:lstStyle/>
          <a:p>
            <a:pPr algn="r" rtl="1"/>
            <a:r>
              <a:rPr lang="ar-DZ" dirty="0"/>
              <a:t>توليفة المهارات والمعرفة والقدرات والأساليب والمواد والآلات والحسابات والأدوات والمعدات التي يستخدمها الأفراد لإجراء عمليات تحويل أو تغيير المواد الأولية إلى سلع وخدمات ذات قيمة.</a:t>
            </a:r>
            <a:endParaRPr lang="fr-FR" dirty="0"/>
          </a:p>
          <a:p>
            <a:pPr algn="r" rtl="1"/>
            <a:r>
              <a:rPr lang="ar-DZ" dirty="0"/>
              <a:t>تلعب التكنولوجيا دورا مهما في اختيار الهيكل التنظيمي للمنظمة لأن طبيعة التكنولوجيا تحدد طبيعة العمل ووسائل تنظيمه، ونوع الوظائف التي يجب تأديتها وعلاقات العمل بين هذه الوظائف. </a:t>
            </a:r>
            <a:r>
              <a:rPr lang="ar-SA" dirty="0"/>
              <a:t>فتستخدم المؤسسات العديد من الأنواع التكنولوجية في تحويل مدخلاتها إلى مخرجات. ولقد وجِد أنّ هناك علاقات قوية ما بين حجم العمليات الإنتاجية وما بين الهيكل المتبع في المؤسسة. كما وُجد أيضاً أنّ أداء المؤسسة يعتمد لدرجة كبيرة على مدى التناسب ما بين التكنولوجيات المستخدمة والهيكل التنظيمي.</a:t>
            </a:r>
            <a:endParaRPr lang="fr-FR" dirty="0"/>
          </a:p>
        </p:txBody>
      </p:sp>
    </p:spTree>
    <p:extLst>
      <p:ext uri="{BB962C8B-B14F-4D97-AF65-F5344CB8AC3E}">
        <p14:creationId xmlns:p14="http://schemas.microsoft.com/office/powerpoint/2010/main" val="237566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dirty="0" smtClean="0"/>
              <a:t>2-1- </a:t>
            </a:r>
            <a:r>
              <a:rPr lang="ar-DZ" b="1" dirty="0" smtClean="0"/>
              <a:t>دراسة </a:t>
            </a:r>
            <a:r>
              <a:rPr lang="ar-DZ" b="1" dirty="0"/>
              <a:t>جون وود وارد (1958-1965) </a:t>
            </a:r>
            <a:r>
              <a:rPr lang="fr-FR" b="1" dirty="0"/>
              <a:t>Joan Woodward</a:t>
            </a:r>
            <a:r>
              <a:rPr lang="ar-DZ" b="1" dirty="0"/>
              <a:t>:</a:t>
            </a:r>
            <a:r>
              <a:rPr lang="fr-FR" dirty="0"/>
              <a:t/>
            </a:r>
            <a:br>
              <a:rPr lang="fr-FR" dirty="0"/>
            </a:br>
            <a:endParaRPr lang="fr-FR" dirty="0"/>
          </a:p>
        </p:txBody>
      </p:sp>
      <p:sp>
        <p:nvSpPr>
          <p:cNvPr id="3" name="Espace réservé du contenu 2"/>
          <p:cNvSpPr>
            <a:spLocks noGrp="1"/>
          </p:cNvSpPr>
          <p:nvPr>
            <p:ph idx="1"/>
          </p:nvPr>
        </p:nvSpPr>
        <p:spPr/>
        <p:txBody>
          <a:bodyPr>
            <a:normAutofit fontScale="85000" lnSpcReduction="10000"/>
          </a:bodyPr>
          <a:lstStyle/>
          <a:p>
            <a:pPr lvl="0" algn="r" rtl="1"/>
            <a:r>
              <a:rPr lang="ar-DZ" dirty="0"/>
              <a:t>مصانع ذات تكنولوجيا تتبع نظم إنتاج الوحدات أو المجموعات الصغيرة (</a:t>
            </a:r>
            <a:r>
              <a:rPr lang="fr-FR" dirty="0"/>
              <a:t>Small-batch Production</a:t>
            </a:r>
            <a:r>
              <a:rPr lang="ar-DZ" dirty="0"/>
              <a:t>) إنتاج سلعة واحدة أو عددا محدودا من السلع (صناعة الأدوات العلمية).</a:t>
            </a:r>
            <a:endParaRPr lang="fr-FR" dirty="0"/>
          </a:p>
          <a:p>
            <a:pPr lvl="0" algn="r" rtl="1"/>
            <a:r>
              <a:rPr lang="ar-DZ" dirty="0"/>
              <a:t>مصانع تتبع تكنولوجيا تعتمد أسلوب تجميع مجموعات كبيرة وبكميات كبيرة (</a:t>
            </a:r>
            <a:r>
              <a:rPr lang="fr-FR" dirty="0"/>
              <a:t>Large-Batch and Mass-Production</a:t>
            </a:r>
            <a:r>
              <a:rPr lang="ar-DZ" dirty="0"/>
              <a:t>) : أي </a:t>
            </a:r>
            <a:r>
              <a:rPr lang="ar-SA" dirty="0"/>
              <a:t>بمعنى الإنتاج بكميات كبيرة وبنفس المواصفات ومتكرر وغالبا من خلال خطوط إنتاج تتولى تجميع عدد من الأجزاء النمطية المكونة للمنتَج كما في صناعة السيارات. وهي منخفضة التكاليف للوحدة مع زيادة الإنتاج أحيانا بغرض التخزين للطلبات المستقبلية ولا يتدخل الزبون بشكل مباشر في تحديد مواصفات المنتًج؛</a:t>
            </a:r>
            <a:endParaRPr lang="fr-FR" dirty="0"/>
          </a:p>
          <a:p>
            <a:pPr lvl="0" algn="r" rtl="1"/>
            <a:r>
              <a:rPr lang="ar-DZ" dirty="0"/>
              <a:t>مصانع تتبع تكنولوجيا أسلوب العمليات وبشكل أوتوماتيكي (</a:t>
            </a:r>
            <a:r>
              <a:rPr lang="fr-FR" dirty="0" err="1"/>
              <a:t>Process</a:t>
            </a:r>
            <a:r>
              <a:rPr lang="fr-FR" dirty="0"/>
              <a:t> Production</a:t>
            </a:r>
            <a:r>
              <a:rPr lang="ar-DZ" dirty="0"/>
              <a:t>): </a:t>
            </a:r>
            <a:r>
              <a:rPr lang="ar-SA" dirty="0"/>
              <a:t>هي عملية معقدة فنياً وتتم العملية الإنتاجية بواسطة الآلات التي يتحكم بها آلياً ويتم إنتاج نفس المنتَج بنفس الطريقة لفترة زمنية غير محدودة كصناعة تكرير النفط والصناعات الكيميائية والآلات معدة لتصنيع منتَج واحد فقط وليس جاهزة لآخر والتغيير قليل جداً والعمال موجودون للمراقبة أو إصلاح الآلات إذا تعطلت ويمتلكون مهارات خاصة. </a:t>
            </a:r>
            <a:endParaRPr lang="fr-FR" dirty="0"/>
          </a:p>
          <a:p>
            <a:pPr algn="r" rtl="1"/>
            <a:endParaRPr lang="fr-FR" dirty="0"/>
          </a:p>
        </p:txBody>
      </p:sp>
    </p:spTree>
    <p:extLst>
      <p:ext uri="{BB962C8B-B14F-4D97-AF65-F5344CB8AC3E}">
        <p14:creationId xmlns:p14="http://schemas.microsoft.com/office/powerpoint/2010/main" val="1052053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SA" b="1" dirty="0"/>
              <a:t>الجدول </a:t>
            </a:r>
            <a:r>
              <a:rPr lang="ar-SA" b="1" dirty="0" smtClean="0"/>
              <a:t>(</a:t>
            </a:r>
            <a:r>
              <a:rPr lang="ar-DZ" b="1" dirty="0" smtClean="0"/>
              <a:t>1</a:t>
            </a:r>
            <a:r>
              <a:rPr lang="ar-DZ" b="1" dirty="0"/>
              <a:t>) </a:t>
            </a:r>
            <a:r>
              <a:rPr lang="ar-SA" b="1" dirty="0"/>
              <a:t>استنتاجات </a:t>
            </a:r>
            <a:r>
              <a:rPr lang="fr-FR" b="1" dirty="0"/>
              <a:t>WOODWARD</a:t>
            </a:r>
            <a:r>
              <a:rPr lang="ar-SA" b="1" dirty="0"/>
              <a:t> بشأن العلاقة بين التعقيد التكنولوجي والخصائص الهيكلة</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69851728"/>
              </p:ext>
            </p:extLst>
          </p:nvPr>
        </p:nvGraphicFramePr>
        <p:xfrm>
          <a:off x="1841680" y="2601531"/>
          <a:ext cx="8242478" cy="3193964"/>
        </p:xfrm>
        <a:graphic>
          <a:graphicData uri="http://schemas.openxmlformats.org/drawingml/2006/table">
            <a:tbl>
              <a:tblPr rtl="1" firstRow="1" firstCol="1" bandRow="1">
                <a:tableStyleId>{5C22544A-7EE6-4342-B048-85BDC9FD1C3A}</a:tableStyleId>
              </a:tblPr>
              <a:tblGrid>
                <a:gridCol w="3672750"/>
                <a:gridCol w="1571857"/>
                <a:gridCol w="1466049"/>
                <a:gridCol w="1531822"/>
              </a:tblGrid>
              <a:tr h="709769">
                <a:tc>
                  <a:txBody>
                    <a:bodyPr/>
                    <a:lstStyle/>
                    <a:p>
                      <a:pPr algn="l" rtl="1">
                        <a:lnSpc>
                          <a:spcPct val="107000"/>
                        </a:lnSpc>
                        <a:spcAft>
                          <a:spcPts val="0"/>
                        </a:spcAft>
                      </a:pPr>
                      <a:r>
                        <a:rPr lang="ar-SA" sz="1200">
                          <a:effectLst/>
                        </a:rPr>
                        <a:t>التعقيد التكنولوجي</a:t>
                      </a:r>
                      <a:endParaRPr lang="fr-FR" sz="1100">
                        <a:effectLst/>
                      </a:endParaRPr>
                    </a:p>
                    <a:p>
                      <a:pPr algn="just" rtl="1">
                        <a:lnSpc>
                          <a:spcPct val="107000"/>
                        </a:lnSpc>
                        <a:spcAft>
                          <a:spcPts val="0"/>
                        </a:spcAft>
                      </a:pPr>
                      <a:r>
                        <a:rPr lang="ar-SA" sz="1200">
                          <a:effectLst/>
                        </a:rPr>
                        <a:t>الخصائص الهيكلية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الإنتاج بالوحدة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الإنتاج الواسع</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الإنتاج المستمر</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4885">
                <a:tc>
                  <a:txBody>
                    <a:bodyPr/>
                    <a:lstStyle/>
                    <a:p>
                      <a:pPr algn="just" rtl="1">
                        <a:lnSpc>
                          <a:spcPct val="107000"/>
                        </a:lnSpc>
                        <a:spcAft>
                          <a:spcPts val="0"/>
                        </a:spcAft>
                      </a:pPr>
                      <a:r>
                        <a:rPr lang="ar-SA" sz="1200">
                          <a:effectLst/>
                        </a:rPr>
                        <a:t>درجة التعقيد</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4885">
                <a:tc>
                  <a:txBody>
                    <a:bodyPr/>
                    <a:lstStyle/>
                    <a:p>
                      <a:pPr algn="just" rtl="1">
                        <a:lnSpc>
                          <a:spcPct val="107000"/>
                        </a:lnSpc>
                        <a:spcAft>
                          <a:spcPts val="0"/>
                        </a:spcAft>
                      </a:pPr>
                      <a:r>
                        <a:rPr lang="ar-SA" sz="1200">
                          <a:effectLst/>
                        </a:rPr>
                        <a:t>درجة الرسمية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4885">
                <a:tc>
                  <a:txBody>
                    <a:bodyPr/>
                    <a:lstStyle/>
                    <a:p>
                      <a:pPr algn="just" rtl="1">
                        <a:lnSpc>
                          <a:spcPct val="107000"/>
                        </a:lnSpc>
                        <a:spcAft>
                          <a:spcPts val="0"/>
                        </a:spcAft>
                      </a:pPr>
                      <a:r>
                        <a:rPr lang="ar-SA" sz="1200">
                          <a:effectLst/>
                        </a:rPr>
                        <a:t>درجة المركزية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4885">
                <a:tc>
                  <a:txBody>
                    <a:bodyPr/>
                    <a:lstStyle/>
                    <a:p>
                      <a:pPr algn="just" rtl="1">
                        <a:lnSpc>
                          <a:spcPct val="107000"/>
                        </a:lnSpc>
                        <a:spcAft>
                          <a:spcPts val="0"/>
                        </a:spcAft>
                      </a:pPr>
                      <a:r>
                        <a:rPr lang="ar-SA" sz="1200">
                          <a:effectLst/>
                        </a:rPr>
                        <a:t>نطاق الإشراف</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معتدل</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واسع</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ضيق</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4885">
                <a:tc>
                  <a:txBody>
                    <a:bodyPr/>
                    <a:lstStyle/>
                    <a:p>
                      <a:pPr algn="just" rtl="1">
                        <a:lnSpc>
                          <a:spcPct val="107000"/>
                        </a:lnSpc>
                        <a:spcAft>
                          <a:spcPts val="0"/>
                        </a:spcAft>
                      </a:pPr>
                      <a:r>
                        <a:rPr lang="ar-SA" sz="1200">
                          <a:effectLst/>
                        </a:rPr>
                        <a:t>عدد المستويات الإدارية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قليل</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متوسط</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كبير</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4885">
                <a:tc>
                  <a:txBody>
                    <a:bodyPr/>
                    <a:lstStyle/>
                    <a:p>
                      <a:pPr algn="just" rtl="1">
                        <a:lnSpc>
                          <a:spcPct val="107000"/>
                        </a:lnSpc>
                        <a:spcAft>
                          <a:spcPts val="0"/>
                        </a:spcAft>
                      </a:pPr>
                      <a:r>
                        <a:rPr lang="ar-SA" sz="1200">
                          <a:effectLst/>
                        </a:rPr>
                        <a:t>نسبة العمالة المباشرة إلى غير المباشرة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معتدلة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منخفضة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4885">
                <a:tc>
                  <a:txBody>
                    <a:bodyPr/>
                    <a:lstStyle/>
                    <a:p>
                      <a:pPr algn="just" rtl="1">
                        <a:lnSpc>
                          <a:spcPct val="107000"/>
                        </a:lnSpc>
                        <a:spcAft>
                          <a:spcPts val="0"/>
                        </a:spcAft>
                      </a:pPr>
                      <a:r>
                        <a:rPr lang="ar-SA" sz="1200">
                          <a:effectLst/>
                        </a:rPr>
                        <a:t>نسبة الوظائف التنفيذية إلى الوظائف الاستشارية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a:effectLst/>
                        </a:rPr>
                        <a:t>معتدلة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07000"/>
                        </a:lnSpc>
                        <a:spcAft>
                          <a:spcPts val="0"/>
                        </a:spcAft>
                      </a:pPr>
                      <a:r>
                        <a:rPr lang="ar-SA" sz="1200" dirty="0">
                          <a:effectLst/>
                        </a:rPr>
                        <a:t>منخفضة</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737344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b="1" dirty="0"/>
              <a:t>الشكل (01) درجة التعقيد التقني والهيكل التنظيمي.</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289889508"/>
              </p:ext>
            </p:extLst>
          </p:nvPr>
        </p:nvGraphicFramePr>
        <p:xfrm>
          <a:off x="2163652" y="2426738"/>
          <a:ext cx="7521261" cy="3368447"/>
        </p:xfrm>
        <a:graphic>
          <a:graphicData uri="http://schemas.openxmlformats.org/drawingml/2006/table">
            <a:tbl>
              <a:tblPr rtl="1" firstRow="1" firstCol="1" bandRow="1">
                <a:tableStyleId>{5C22544A-7EE6-4342-B048-85BDC9FD1C3A}</a:tableStyleId>
              </a:tblPr>
              <a:tblGrid>
                <a:gridCol w="2472211"/>
                <a:gridCol w="1795306"/>
                <a:gridCol w="1910237"/>
                <a:gridCol w="1343507"/>
              </a:tblGrid>
              <a:tr h="436725">
                <a:tc>
                  <a:txBody>
                    <a:bodyPr/>
                    <a:lstStyle/>
                    <a:p>
                      <a:pPr algn="just" rtl="1">
                        <a:lnSpc>
                          <a:spcPct val="107000"/>
                        </a:lnSpc>
                        <a:spcAft>
                          <a:spcPts val="0"/>
                        </a:spcAft>
                      </a:pPr>
                      <a:r>
                        <a:rPr lang="ar-DZ" sz="1200" dirty="0">
                          <a:effectLst/>
                        </a:rPr>
                        <a:t> </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tc>
                <a:tc gridSpan="3">
                  <a:txBody>
                    <a:bodyPr/>
                    <a:lstStyle/>
                    <a:p>
                      <a:pPr algn="ctr" rtl="1">
                        <a:lnSpc>
                          <a:spcPct val="107000"/>
                        </a:lnSpc>
                        <a:spcAft>
                          <a:spcPts val="0"/>
                        </a:spcAft>
                      </a:pPr>
                      <a:r>
                        <a:rPr lang="ar-DZ" sz="1200">
                          <a:effectLst/>
                        </a:rPr>
                        <a:t>التعقيد التقني</a:t>
                      </a:r>
                      <a:endParaRPr lang="fr-FR" sz="1100">
                        <a:effectLst/>
                      </a:endParaRPr>
                    </a:p>
                    <a:p>
                      <a:pPr algn="just" rtl="1">
                        <a:lnSpc>
                          <a:spcPct val="107000"/>
                        </a:lnSpc>
                        <a:spcAft>
                          <a:spcPts val="0"/>
                        </a:spcAft>
                      </a:pPr>
                      <a:r>
                        <a:rPr lang="ar-DZ" sz="1200">
                          <a:effectLst/>
                        </a:rPr>
                        <a:t>منخفض</a:t>
                      </a:r>
                      <a:r>
                        <a:rPr lang="fr-FR" sz="1200">
                          <a:effectLst/>
                          <a:sym typeface="Symbol" panose="05050102010706020507" pitchFamily="18" charset="2"/>
                        </a:rPr>
                        <a:t></a:t>
                      </a:r>
                      <a:r>
                        <a:rPr lang="ar-DZ" sz="1200">
                          <a:effectLst/>
                        </a:rPr>
                        <a:t> عالي</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tc>
                <a:tc hMerge="1">
                  <a:txBody>
                    <a:bodyPr/>
                    <a:lstStyle/>
                    <a:p>
                      <a:endParaRPr lang="fr-FR"/>
                    </a:p>
                  </a:txBody>
                  <a:tcPr/>
                </a:tc>
                <a:tc hMerge="1">
                  <a:txBody>
                    <a:bodyPr/>
                    <a:lstStyle/>
                    <a:p>
                      <a:endParaRPr lang="fr-FR"/>
                    </a:p>
                  </a:txBody>
                  <a:tcPr/>
                </a:tc>
              </a:tr>
              <a:tr h="190650">
                <a:tc>
                  <a:txBody>
                    <a:bodyPr/>
                    <a:lstStyle/>
                    <a:p>
                      <a:pPr algn="just" rtl="1">
                        <a:lnSpc>
                          <a:spcPct val="107000"/>
                        </a:lnSpc>
                        <a:spcAft>
                          <a:spcPts val="0"/>
                        </a:spcAft>
                      </a:pPr>
                      <a:r>
                        <a:rPr lang="ar-DZ" sz="1200">
                          <a:effectLst/>
                        </a:rPr>
                        <a:t>خصائص الهيكل التنظيمي</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تكنولوجيا الدفعات الصغيرة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تكنولوجيا المجموعات الكبيرة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تكنولوجيا العمليات</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r>
              <a:tr h="190650">
                <a:tc>
                  <a:txBody>
                    <a:bodyPr/>
                    <a:lstStyle/>
                    <a:p>
                      <a:pPr algn="just" rtl="1">
                        <a:lnSpc>
                          <a:spcPct val="107000"/>
                        </a:lnSpc>
                        <a:spcAft>
                          <a:spcPts val="0"/>
                        </a:spcAft>
                      </a:pPr>
                      <a:r>
                        <a:rPr lang="ar-DZ" sz="1200">
                          <a:effectLst/>
                        </a:rPr>
                        <a:t>مستوى الهرمية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3</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4</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6</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r>
              <a:tr h="190650">
                <a:tc>
                  <a:txBody>
                    <a:bodyPr/>
                    <a:lstStyle/>
                    <a:p>
                      <a:pPr algn="just" rtl="1">
                        <a:lnSpc>
                          <a:spcPct val="107000"/>
                        </a:lnSpc>
                        <a:spcAft>
                          <a:spcPts val="0"/>
                        </a:spcAft>
                      </a:pPr>
                      <a:r>
                        <a:rPr lang="ar-DZ" sz="1200">
                          <a:effectLst/>
                        </a:rPr>
                        <a:t>نطاق الإشراف للمديرين التنفيذيين</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4</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7</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10</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r>
              <a:tr h="402703">
                <a:tc>
                  <a:txBody>
                    <a:bodyPr/>
                    <a:lstStyle/>
                    <a:p>
                      <a:pPr algn="just" rtl="1">
                        <a:lnSpc>
                          <a:spcPct val="107000"/>
                        </a:lnSpc>
                        <a:spcAft>
                          <a:spcPts val="0"/>
                        </a:spcAft>
                      </a:pPr>
                      <a:r>
                        <a:rPr lang="ar-DZ" sz="1200">
                          <a:effectLst/>
                        </a:rPr>
                        <a:t>نطاق الرقابة للمشرفين المباشرين على خطوط الإنتاج</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23</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48</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15</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r>
              <a:tr h="953249">
                <a:tc>
                  <a:txBody>
                    <a:bodyPr/>
                    <a:lstStyle/>
                    <a:p>
                      <a:pPr algn="just" rtl="1">
                        <a:lnSpc>
                          <a:spcPct val="107000"/>
                        </a:lnSpc>
                        <a:spcAft>
                          <a:spcPts val="0"/>
                        </a:spcAft>
                      </a:pPr>
                      <a:r>
                        <a:rPr lang="ar-DZ" sz="1200">
                          <a:effectLst/>
                        </a:rPr>
                        <a:t>الشكل التقريبي للمنظمة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endParaRPr lang="ar-DZ" sz="1200" dirty="0">
                        <a:effectLst/>
                      </a:endParaRPr>
                    </a:p>
                    <a:p>
                      <a:pPr algn="just" rtl="1">
                        <a:lnSpc>
                          <a:spcPct val="107000"/>
                        </a:lnSpc>
                        <a:spcAft>
                          <a:spcPts val="0"/>
                        </a:spcAft>
                      </a:pPr>
                      <a:r>
                        <a:rPr lang="ar-DZ" sz="1200" dirty="0">
                          <a:effectLst/>
                        </a:rPr>
                        <a:t> </a:t>
                      </a:r>
                      <a:endParaRPr lang="fr-FR" sz="1100" dirty="0">
                        <a:effectLst/>
                      </a:endParaRPr>
                    </a:p>
                    <a:p>
                      <a:pPr algn="just" rtl="1">
                        <a:lnSpc>
                          <a:spcPct val="107000"/>
                        </a:lnSpc>
                        <a:spcAft>
                          <a:spcPts val="0"/>
                        </a:spcAft>
                      </a:pPr>
                      <a:r>
                        <a:rPr lang="ar-DZ" sz="1200" dirty="0">
                          <a:effectLst/>
                        </a:rPr>
                        <a:t> </a:t>
                      </a:r>
                      <a:endParaRPr lang="fr-FR" sz="1100" dirty="0">
                        <a:effectLst/>
                      </a:endParaRPr>
                    </a:p>
                    <a:p>
                      <a:pPr algn="just" rtl="1">
                        <a:lnSpc>
                          <a:spcPct val="107000"/>
                        </a:lnSpc>
                        <a:spcAft>
                          <a:spcPts val="0"/>
                        </a:spcAft>
                      </a:pPr>
                      <a:r>
                        <a:rPr lang="ar-DZ" sz="1200" dirty="0">
                          <a:effectLst/>
                        </a:rPr>
                        <a:t> </a:t>
                      </a:r>
                      <a:endParaRPr lang="fr-FR" sz="1100" dirty="0">
                        <a:effectLst/>
                      </a:endParaRPr>
                    </a:p>
                    <a:p>
                      <a:pPr algn="just" rtl="1">
                        <a:lnSpc>
                          <a:spcPct val="107000"/>
                        </a:lnSpc>
                        <a:spcAft>
                          <a:spcPts val="0"/>
                        </a:spcAft>
                      </a:pPr>
                      <a:r>
                        <a:rPr lang="ar-DZ" sz="1200" dirty="0">
                          <a:effectLst/>
                        </a:rPr>
                        <a:t> </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endParaRPr lang="ar-DZ" sz="1200" dirty="0">
                        <a:effectLst/>
                        <a:latin typeface="Calibri" panose="020F0502020204030204" pitchFamily="34" charset="0"/>
                        <a:ea typeface="Calibri" panose="020F0502020204030204" pitchFamily="34" charset="0"/>
                        <a:cs typeface="Simplified Arabic" panose="02020603050405020304" pitchFamily="18" charset="-78"/>
                      </a:endParaRPr>
                    </a:p>
                  </a:txBody>
                  <a:tcPr marL="66808" marR="66808" marT="0" marB="0" anchor="ctr"/>
                </a:tc>
                <a:tc>
                  <a:txBody>
                    <a:bodyPr/>
                    <a:lstStyle/>
                    <a:p>
                      <a:pPr algn="just" rtl="1">
                        <a:lnSpc>
                          <a:spcPct val="107000"/>
                        </a:lnSpc>
                        <a:spcAft>
                          <a:spcPts val="0"/>
                        </a:spcAft>
                      </a:pPr>
                      <a:endParaRPr lang="ar-DZ" sz="1200">
                        <a:effectLst/>
                        <a:latin typeface="Calibri" panose="020F0502020204030204" pitchFamily="34" charset="0"/>
                        <a:ea typeface="Calibri" panose="020F0502020204030204" pitchFamily="34" charset="0"/>
                        <a:cs typeface="Simplified Arabic" panose="02020603050405020304" pitchFamily="18" charset="-78"/>
                      </a:endParaRPr>
                    </a:p>
                  </a:txBody>
                  <a:tcPr marL="66808" marR="66808" marT="0" marB="0" anchor="ctr"/>
                </a:tc>
              </a:tr>
              <a:tr h="571949">
                <a:tc>
                  <a:txBody>
                    <a:bodyPr/>
                    <a:lstStyle/>
                    <a:p>
                      <a:pPr algn="just" rtl="1">
                        <a:lnSpc>
                          <a:spcPct val="107000"/>
                        </a:lnSpc>
                        <a:spcAft>
                          <a:spcPts val="0"/>
                        </a:spcAft>
                      </a:pPr>
                      <a:r>
                        <a:rPr lang="ar-DZ" sz="1200">
                          <a:effectLst/>
                        </a:rPr>
                        <a:t> </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مسطح نسبيا مع نطاق رقابة ضيق</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طويل نسبيا مع نطاق رقابة واسع</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طويل كثيرا مع نطاق رقابة ضيق جدا</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r>
              <a:tr h="190650">
                <a:tc>
                  <a:txBody>
                    <a:bodyPr/>
                    <a:lstStyle/>
                    <a:p>
                      <a:pPr algn="just" rtl="1">
                        <a:lnSpc>
                          <a:spcPct val="107000"/>
                        </a:lnSpc>
                        <a:spcAft>
                          <a:spcPts val="0"/>
                        </a:spcAft>
                      </a:pPr>
                      <a:r>
                        <a:rPr lang="ar-DZ" sz="1200">
                          <a:effectLst/>
                        </a:rPr>
                        <a:t>نمط الهيكل</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عضوي</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ميكانيكي</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عضوي</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r>
              <a:tr h="190650">
                <a:tc>
                  <a:txBody>
                    <a:bodyPr/>
                    <a:lstStyle/>
                    <a:p>
                      <a:pPr algn="just" rtl="1">
                        <a:lnSpc>
                          <a:spcPct val="107000"/>
                        </a:lnSpc>
                        <a:spcAft>
                          <a:spcPts val="0"/>
                        </a:spcAft>
                      </a:pPr>
                      <a:r>
                        <a:rPr lang="ar-DZ" sz="1200">
                          <a:effectLst/>
                        </a:rPr>
                        <a:t>كلف العمليات</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عالية</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a:effectLst/>
                        </a:rPr>
                        <a:t>وسط</a:t>
                      </a:r>
                      <a:endParaRPr lang="fr-FR" sz="110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c>
                  <a:txBody>
                    <a:bodyPr/>
                    <a:lstStyle/>
                    <a:p>
                      <a:pPr algn="just" rtl="1">
                        <a:lnSpc>
                          <a:spcPct val="107000"/>
                        </a:lnSpc>
                        <a:spcAft>
                          <a:spcPts val="0"/>
                        </a:spcAft>
                      </a:pPr>
                      <a:r>
                        <a:rPr lang="ar-DZ" sz="1200" dirty="0">
                          <a:effectLst/>
                        </a:rPr>
                        <a:t>منخفضة</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6808" marR="66808" marT="0" marB="0" anchor="ctr"/>
                </a:tc>
              </a:tr>
            </a:tbl>
          </a:graphicData>
        </a:graphic>
      </p:graphicFrame>
      <p:sp>
        <p:nvSpPr>
          <p:cNvPr id="5" name="Pentagone régulier 4"/>
          <p:cNvSpPr/>
          <p:nvPr/>
        </p:nvSpPr>
        <p:spPr>
          <a:xfrm>
            <a:off x="4034901" y="11196638"/>
            <a:ext cx="829928" cy="733425"/>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6" name="Groupe 5"/>
          <p:cNvGrpSpPr/>
          <p:nvPr/>
        </p:nvGrpSpPr>
        <p:grpSpPr>
          <a:xfrm>
            <a:off x="4888545" y="11306175"/>
            <a:ext cx="1623242" cy="666750"/>
            <a:chOff x="0" y="0"/>
            <a:chExt cx="1266825" cy="666750"/>
          </a:xfrm>
        </p:grpSpPr>
        <p:sp>
          <p:nvSpPr>
            <p:cNvPr id="7" name="Pentagone régulier 106"/>
            <p:cNvSpPr/>
            <p:nvPr/>
          </p:nvSpPr>
          <p:spPr>
            <a:xfrm>
              <a:off x="276225" y="0"/>
              <a:ext cx="657225" cy="581025"/>
            </a:xfrm>
            <a:custGeom>
              <a:avLst/>
              <a:gdLst>
                <a:gd name="connsiteX0" fmla="*/ 1 w 695325"/>
                <a:gd name="connsiteY0" fmla="*/ 287419 h 752475"/>
                <a:gd name="connsiteX1" fmla="*/ 347663 w 695325"/>
                <a:gd name="connsiteY1" fmla="*/ 0 h 752475"/>
                <a:gd name="connsiteX2" fmla="*/ 695324 w 695325"/>
                <a:gd name="connsiteY2" fmla="*/ 287419 h 752475"/>
                <a:gd name="connsiteX3" fmla="*/ 562529 w 695325"/>
                <a:gd name="connsiteY3" fmla="*/ 752473 h 752475"/>
                <a:gd name="connsiteX4" fmla="*/ 132796 w 695325"/>
                <a:gd name="connsiteY4" fmla="*/ 752473 h 752475"/>
                <a:gd name="connsiteX5" fmla="*/ 1 w 695325"/>
                <a:gd name="connsiteY5" fmla="*/ 287419 h 752475"/>
                <a:gd name="connsiteX0" fmla="*/ 0 w 695323"/>
                <a:gd name="connsiteY0" fmla="*/ 287419 h 771525"/>
                <a:gd name="connsiteX1" fmla="*/ 347662 w 695323"/>
                <a:gd name="connsiteY1" fmla="*/ 0 h 771525"/>
                <a:gd name="connsiteX2" fmla="*/ 695323 w 695323"/>
                <a:gd name="connsiteY2" fmla="*/ 287419 h 771525"/>
                <a:gd name="connsiteX3" fmla="*/ 562528 w 695323"/>
                <a:gd name="connsiteY3" fmla="*/ 752473 h 771525"/>
                <a:gd name="connsiteX4" fmla="*/ 56595 w 695323"/>
                <a:gd name="connsiteY4" fmla="*/ 771525 h 771525"/>
                <a:gd name="connsiteX5" fmla="*/ 0 w 695323"/>
                <a:gd name="connsiteY5" fmla="*/ 287419 h 771525"/>
                <a:gd name="connsiteX0" fmla="*/ 0 w 695323"/>
                <a:gd name="connsiteY0" fmla="*/ 287419 h 800100"/>
                <a:gd name="connsiteX1" fmla="*/ 347662 w 695323"/>
                <a:gd name="connsiteY1" fmla="*/ 0 h 800100"/>
                <a:gd name="connsiteX2" fmla="*/ 695323 w 695323"/>
                <a:gd name="connsiteY2" fmla="*/ 287419 h 800100"/>
                <a:gd name="connsiteX3" fmla="*/ 638798 w 695323"/>
                <a:gd name="connsiteY3" fmla="*/ 800100 h 800100"/>
                <a:gd name="connsiteX4" fmla="*/ 56595 w 695323"/>
                <a:gd name="connsiteY4" fmla="*/ 771525 h 800100"/>
                <a:gd name="connsiteX5" fmla="*/ 0 w 695323"/>
                <a:gd name="connsiteY5" fmla="*/ 287419 h 800100"/>
                <a:gd name="connsiteX0" fmla="*/ 0 w 695323"/>
                <a:gd name="connsiteY0" fmla="*/ 287419 h 821165"/>
                <a:gd name="connsiteX1" fmla="*/ 347662 w 695323"/>
                <a:gd name="connsiteY1" fmla="*/ 0 h 821165"/>
                <a:gd name="connsiteX2" fmla="*/ 695323 w 695323"/>
                <a:gd name="connsiteY2" fmla="*/ 287419 h 821165"/>
                <a:gd name="connsiteX3" fmla="*/ 638798 w 695323"/>
                <a:gd name="connsiteY3" fmla="*/ 800100 h 821165"/>
                <a:gd name="connsiteX4" fmla="*/ 56595 w 695323"/>
                <a:gd name="connsiteY4" fmla="*/ 771525 h 821165"/>
                <a:gd name="connsiteX5" fmla="*/ 0 w 695323"/>
                <a:gd name="connsiteY5" fmla="*/ 287419 h 821165"/>
                <a:gd name="connsiteX0" fmla="*/ 0 w 695323"/>
                <a:gd name="connsiteY0" fmla="*/ 287419 h 834800"/>
                <a:gd name="connsiteX1" fmla="*/ 347662 w 695323"/>
                <a:gd name="connsiteY1" fmla="*/ 0 h 834800"/>
                <a:gd name="connsiteX2" fmla="*/ 695323 w 695323"/>
                <a:gd name="connsiteY2" fmla="*/ 287419 h 834800"/>
                <a:gd name="connsiteX3" fmla="*/ 638798 w 695323"/>
                <a:gd name="connsiteY3" fmla="*/ 800100 h 834800"/>
                <a:gd name="connsiteX4" fmla="*/ 0 w 695323"/>
                <a:gd name="connsiteY4" fmla="*/ 819260 h 834800"/>
                <a:gd name="connsiteX5" fmla="*/ 0 w 695323"/>
                <a:gd name="connsiteY5" fmla="*/ 287419 h 834800"/>
                <a:gd name="connsiteX0" fmla="*/ 0 w 695323"/>
                <a:gd name="connsiteY0" fmla="*/ 287419 h 858450"/>
                <a:gd name="connsiteX1" fmla="*/ 347662 w 695323"/>
                <a:gd name="connsiteY1" fmla="*/ 0 h 858450"/>
                <a:gd name="connsiteX2" fmla="*/ 695323 w 695323"/>
                <a:gd name="connsiteY2" fmla="*/ 287419 h 858450"/>
                <a:gd name="connsiteX3" fmla="*/ 695323 w 695323"/>
                <a:gd name="connsiteY3" fmla="*/ 834800 h 858450"/>
                <a:gd name="connsiteX4" fmla="*/ 0 w 695323"/>
                <a:gd name="connsiteY4" fmla="*/ 819260 h 858450"/>
                <a:gd name="connsiteX5" fmla="*/ 0 w 695323"/>
                <a:gd name="connsiteY5" fmla="*/ 287419 h 858450"/>
                <a:gd name="connsiteX0" fmla="*/ 0 w 786846"/>
                <a:gd name="connsiteY0" fmla="*/ 819260 h 926300"/>
                <a:gd name="connsiteX1" fmla="*/ 0 w 786846"/>
                <a:gd name="connsiteY1" fmla="*/ 287419 h 926300"/>
                <a:gd name="connsiteX2" fmla="*/ 347662 w 786846"/>
                <a:gd name="connsiteY2" fmla="*/ 0 h 926300"/>
                <a:gd name="connsiteX3" fmla="*/ 695323 w 786846"/>
                <a:gd name="connsiteY3" fmla="*/ 287419 h 926300"/>
                <a:gd name="connsiteX4" fmla="*/ 786846 w 786846"/>
                <a:gd name="connsiteY4" fmla="*/ 926300 h 926300"/>
                <a:gd name="connsiteX0" fmla="*/ 0 w 710577"/>
                <a:gd name="connsiteY0" fmla="*/ 819260 h 878618"/>
                <a:gd name="connsiteX1" fmla="*/ 0 w 710577"/>
                <a:gd name="connsiteY1" fmla="*/ 287419 h 878618"/>
                <a:gd name="connsiteX2" fmla="*/ 347662 w 710577"/>
                <a:gd name="connsiteY2" fmla="*/ 0 h 878618"/>
                <a:gd name="connsiteX3" fmla="*/ 695323 w 710577"/>
                <a:gd name="connsiteY3" fmla="*/ 287419 h 878618"/>
                <a:gd name="connsiteX4" fmla="*/ 710577 w 710577"/>
                <a:gd name="connsiteY4" fmla="*/ 878618 h 878618"/>
                <a:gd name="connsiteX0" fmla="*/ 0 w 710577"/>
                <a:gd name="connsiteY0" fmla="*/ 819260 h 878618"/>
                <a:gd name="connsiteX1" fmla="*/ 0 w 710577"/>
                <a:gd name="connsiteY1" fmla="*/ 287419 h 878618"/>
                <a:gd name="connsiteX2" fmla="*/ 347662 w 710577"/>
                <a:gd name="connsiteY2" fmla="*/ 0 h 878618"/>
                <a:gd name="connsiteX3" fmla="*/ 695323 w 710577"/>
                <a:gd name="connsiteY3" fmla="*/ 287419 h 878618"/>
                <a:gd name="connsiteX4" fmla="*/ 710577 w 710577"/>
                <a:gd name="connsiteY4" fmla="*/ 878618 h 878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577" h="878618">
                  <a:moveTo>
                    <a:pt x="0" y="819260"/>
                  </a:moveTo>
                  <a:lnTo>
                    <a:pt x="0" y="287419"/>
                  </a:lnTo>
                  <a:lnTo>
                    <a:pt x="347662" y="0"/>
                  </a:lnTo>
                  <a:lnTo>
                    <a:pt x="695323" y="287419"/>
                  </a:lnTo>
                  <a:cubicBezTo>
                    <a:pt x="695323" y="469879"/>
                    <a:pt x="710577" y="878618"/>
                    <a:pt x="710577" y="87861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8" name="Connecteur droit 7"/>
            <p:cNvCxnSpPr/>
            <p:nvPr/>
          </p:nvCxnSpPr>
          <p:spPr>
            <a:xfrm flipH="1">
              <a:off x="0" y="542925"/>
              <a:ext cx="276225" cy="104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933450" y="581025"/>
              <a:ext cx="333375" cy="85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Pentagone régulier 110"/>
          <p:cNvSpPr/>
          <p:nvPr/>
        </p:nvSpPr>
        <p:spPr>
          <a:xfrm>
            <a:off x="6811521" y="11212513"/>
            <a:ext cx="901124" cy="733425"/>
          </a:xfrm>
          <a:custGeom>
            <a:avLst/>
            <a:gdLst>
              <a:gd name="connsiteX0" fmla="*/ 1 w 704850"/>
              <a:gd name="connsiteY0" fmla="*/ 280143 h 733425"/>
              <a:gd name="connsiteX1" fmla="*/ 352425 w 704850"/>
              <a:gd name="connsiteY1" fmla="*/ 0 h 733425"/>
              <a:gd name="connsiteX2" fmla="*/ 704849 w 704850"/>
              <a:gd name="connsiteY2" fmla="*/ 280143 h 733425"/>
              <a:gd name="connsiteX3" fmla="*/ 570235 w 704850"/>
              <a:gd name="connsiteY3" fmla="*/ 733423 h 733425"/>
              <a:gd name="connsiteX4" fmla="*/ 134615 w 704850"/>
              <a:gd name="connsiteY4" fmla="*/ 733423 h 733425"/>
              <a:gd name="connsiteX5" fmla="*/ 1 w 704850"/>
              <a:gd name="connsiteY5" fmla="*/ 280143 h 733425"/>
              <a:gd name="connsiteX0" fmla="*/ 134614 w 704848"/>
              <a:gd name="connsiteY0" fmla="*/ 733423 h 824863"/>
              <a:gd name="connsiteX1" fmla="*/ 0 w 704848"/>
              <a:gd name="connsiteY1" fmla="*/ 280143 h 824863"/>
              <a:gd name="connsiteX2" fmla="*/ 352424 w 704848"/>
              <a:gd name="connsiteY2" fmla="*/ 0 h 824863"/>
              <a:gd name="connsiteX3" fmla="*/ 704848 w 704848"/>
              <a:gd name="connsiteY3" fmla="*/ 280143 h 824863"/>
              <a:gd name="connsiteX4" fmla="*/ 661674 w 704848"/>
              <a:gd name="connsiteY4" fmla="*/ 824863 h 824863"/>
              <a:gd name="connsiteX0" fmla="*/ 0 w 704848"/>
              <a:gd name="connsiteY0" fmla="*/ 819779 h 824863"/>
              <a:gd name="connsiteX1" fmla="*/ 0 w 704848"/>
              <a:gd name="connsiteY1" fmla="*/ 280143 h 824863"/>
              <a:gd name="connsiteX2" fmla="*/ 352424 w 704848"/>
              <a:gd name="connsiteY2" fmla="*/ 0 h 824863"/>
              <a:gd name="connsiteX3" fmla="*/ 704848 w 704848"/>
              <a:gd name="connsiteY3" fmla="*/ 280143 h 824863"/>
              <a:gd name="connsiteX4" fmla="*/ 661674 w 704848"/>
              <a:gd name="connsiteY4" fmla="*/ 824863 h 824863"/>
              <a:gd name="connsiteX0" fmla="*/ 0 w 704848"/>
              <a:gd name="connsiteY0" fmla="*/ 819779 h 824863"/>
              <a:gd name="connsiteX1" fmla="*/ 0 w 704848"/>
              <a:gd name="connsiteY1" fmla="*/ 280143 h 824863"/>
              <a:gd name="connsiteX2" fmla="*/ 352424 w 704848"/>
              <a:gd name="connsiteY2" fmla="*/ 0 h 824863"/>
              <a:gd name="connsiteX3" fmla="*/ 704848 w 704848"/>
              <a:gd name="connsiteY3" fmla="*/ 280143 h 824863"/>
              <a:gd name="connsiteX4" fmla="*/ 704848 w 704848"/>
              <a:gd name="connsiteY4" fmla="*/ 824863 h 824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48" h="824863">
                <a:moveTo>
                  <a:pt x="0" y="819779"/>
                </a:moveTo>
                <a:lnTo>
                  <a:pt x="0" y="280143"/>
                </a:lnTo>
                <a:lnTo>
                  <a:pt x="352424" y="0"/>
                </a:lnTo>
                <a:lnTo>
                  <a:pt x="704848" y="280143"/>
                </a:lnTo>
                <a:cubicBezTo>
                  <a:pt x="659977" y="431236"/>
                  <a:pt x="704848" y="824863"/>
                  <a:pt x="704848" y="8248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1" name="Pentagone régulier 110"/>
          <p:cNvSpPr/>
          <p:nvPr/>
        </p:nvSpPr>
        <p:spPr>
          <a:xfrm>
            <a:off x="5946094" y="3886588"/>
            <a:ext cx="704215" cy="733425"/>
          </a:xfrm>
          <a:custGeom>
            <a:avLst/>
            <a:gdLst>
              <a:gd name="connsiteX0" fmla="*/ 1 w 704850"/>
              <a:gd name="connsiteY0" fmla="*/ 280143 h 733425"/>
              <a:gd name="connsiteX1" fmla="*/ 352425 w 704850"/>
              <a:gd name="connsiteY1" fmla="*/ 0 h 733425"/>
              <a:gd name="connsiteX2" fmla="*/ 704849 w 704850"/>
              <a:gd name="connsiteY2" fmla="*/ 280143 h 733425"/>
              <a:gd name="connsiteX3" fmla="*/ 570235 w 704850"/>
              <a:gd name="connsiteY3" fmla="*/ 733423 h 733425"/>
              <a:gd name="connsiteX4" fmla="*/ 134615 w 704850"/>
              <a:gd name="connsiteY4" fmla="*/ 733423 h 733425"/>
              <a:gd name="connsiteX5" fmla="*/ 1 w 704850"/>
              <a:gd name="connsiteY5" fmla="*/ 280143 h 733425"/>
              <a:gd name="connsiteX0" fmla="*/ 134614 w 704848"/>
              <a:gd name="connsiteY0" fmla="*/ 733423 h 824863"/>
              <a:gd name="connsiteX1" fmla="*/ 0 w 704848"/>
              <a:gd name="connsiteY1" fmla="*/ 280143 h 824863"/>
              <a:gd name="connsiteX2" fmla="*/ 352424 w 704848"/>
              <a:gd name="connsiteY2" fmla="*/ 0 h 824863"/>
              <a:gd name="connsiteX3" fmla="*/ 704848 w 704848"/>
              <a:gd name="connsiteY3" fmla="*/ 280143 h 824863"/>
              <a:gd name="connsiteX4" fmla="*/ 661674 w 704848"/>
              <a:gd name="connsiteY4" fmla="*/ 824863 h 824863"/>
              <a:gd name="connsiteX0" fmla="*/ 0 w 704848"/>
              <a:gd name="connsiteY0" fmla="*/ 819779 h 824863"/>
              <a:gd name="connsiteX1" fmla="*/ 0 w 704848"/>
              <a:gd name="connsiteY1" fmla="*/ 280143 h 824863"/>
              <a:gd name="connsiteX2" fmla="*/ 352424 w 704848"/>
              <a:gd name="connsiteY2" fmla="*/ 0 h 824863"/>
              <a:gd name="connsiteX3" fmla="*/ 704848 w 704848"/>
              <a:gd name="connsiteY3" fmla="*/ 280143 h 824863"/>
              <a:gd name="connsiteX4" fmla="*/ 661674 w 704848"/>
              <a:gd name="connsiteY4" fmla="*/ 824863 h 824863"/>
              <a:gd name="connsiteX0" fmla="*/ 0 w 704848"/>
              <a:gd name="connsiteY0" fmla="*/ 819779 h 824863"/>
              <a:gd name="connsiteX1" fmla="*/ 0 w 704848"/>
              <a:gd name="connsiteY1" fmla="*/ 280143 h 824863"/>
              <a:gd name="connsiteX2" fmla="*/ 352424 w 704848"/>
              <a:gd name="connsiteY2" fmla="*/ 0 h 824863"/>
              <a:gd name="connsiteX3" fmla="*/ 704848 w 704848"/>
              <a:gd name="connsiteY3" fmla="*/ 280143 h 824863"/>
              <a:gd name="connsiteX4" fmla="*/ 704848 w 704848"/>
              <a:gd name="connsiteY4" fmla="*/ 824863 h 824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48" h="824863">
                <a:moveTo>
                  <a:pt x="0" y="819779"/>
                </a:moveTo>
                <a:lnTo>
                  <a:pt x="0" y="280143"/>
                </a:lnTo>
                <a:lnTo>
                  <a:pt x="352424" y="0"/>
                </a:lnTo>
                <a:lnTo>
                  <a:pt x="704848" y="280143"/>
                </a:lnTo>
                <a:cubicBezTo>
                  <a:pt x="659977" y="431236"/>
                  <a:pt x="704848" y="824863"/>
                  <a:pt x="704848" y="82486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nvGrpSpPr>
          <p:cNvPr id="12" name="Groupe 11"/>
          <p:cNvGrpSpPr/>
          <p:nvPr/>
        </p:nvGrpSpPr>
        <p:grpSpPr>
          <a:xfrm>
            <a:off x="3816452" y="3986600"/>
            <a:ext cx="1266825" cy="666750"/>
            <a:chOff x="0" y="0"/>
            <a:chExt cx="1266825" cy="666750"/>
          </a:xfrm>
        </p:grpSpPr>
        <p:sp>
          <p:nvSpPr>
            <p:cNvPr id="13" name="Pentagone régulier 106"/>
            <p:cNvSpPr/>
            <p:nvPr/>
          </p:nvSpPr>
          <p:spPr>
            <a:xfrm>
              <a:off x="276225" y="0"/>
              <a:ext cx="657225" cy="581025"/>
            </a:xfrm>
            <a:custGeom>
              <a:avLst/>
              <a:gdLst>
                <a:gd name="connsiteX0" fmla="*/ 1 w 695325"/>
                <a:gd name="connsiteY0" fmla="*/ 287419 h 752475"/>
                <a:gd name="connsiteX1" fmla="*/ 347663 w 695325"/>
                <a:gd name="connsiteY1" fmla="*/ 0 h 752475"/>
                <a:gd name="connsiteX2" fmla="*/ 695324 w 695325"/>
                <a:gd name="connsiteY2" fmla="*/ 287419 h 752475"/>
                <a:gd name="connsiteX3" fmla="*/ 562529 w 695325"/>
                <a:gd name="connsiteY3" fmla="*/ 752473 h 752475"/>
                <a:gd name="connsiteX4" fmla="*/ 132796 w 695325"/>
                <a:gd name="connsiteY4" fmla="*/ 752473 h 752475"/>
                <a:gd name="connsiteX5" fmla="*/ 1 w 695325"/>
                <a:gd name="connsiteY5" fmla="*/ 287419 h 752475"/>
                <a:gd name="connsiteX0" fmla="*/ 0 w 695323"/>
                <a:gd name="connsiteY0" fmla="*/ 287419 h 771525"/>
                <a:gd name="connsiteX1" fmla="*/ 347662 w 695323"/>
                <a:gd name="connsiteY1" fmla="*/ 0 h 771525"/>
                <a:gd name="connsiteX2" fmla="*/ 695323 w 695323"/>
                <a:gd name="connsiteY2" fmla="*/ 287419 h 771525"/>
                <a:gd name="connsiteX3" fmla="*/ 562528 w 695323"/>
                <a:gd name="connsiteY3" fmla="*/ 752473 h 771525"/>
                <a:gd name="connsiteX4" fmla="*/ 56595 w 695323"/>
                <a:gd name="connsiteY4" fmla="*/ 771525 h 771525"/>
                <a:gd name="connsiteX5" fmla="*/ 0 w 695323"/>
                <a:gd name="connsiteY5" fmla="*/ 287419 h 771525"/>
                <a:gd name="connsiteX0" fmla="*/ 0 w 695323"/>
                <a:gd name="connsiteY0" fmla="*/ 287419 h 800100"/>
                <a:gd name="connsiteX1" fmla="*/ 347662 w 695323"/>
                <a:gd name="connsiteY1" fmla="*/ 0 h 800100"/>
                <a:gd name="connsiteX2" fmla="*/ 695323 w 695323"/>
                <a:gd name="connsiteY2" fmla="*/ 287419 h 800100"/>
                <a:gd name="connsiteX3" fmla="*/ 638798 w 695323"/>
                <a:gd name="connsiteY3" fmla="*/ 800100 h 800100"/>
                <a:gd name="connsiteX4" fmla="*/ 56595 w 695323"/>
                <a:gd name="connsiteY4" fmla="*/ 771525 h 800100"/>
                <a:gd name="connsiteX5" fmla="*/ 0 w 695323"/>
                <a:gd name="connsiteY5" fmla="*/ 287419 h 800100"/>
                <a:gd name="connsiteX0" fmla="*/ 0 w 695323"/>
                <a:gd name="connsiteY0" fmla="*/ 287419 h 821165"/>
                <a:gd name="connsiteX1" fmla="*/ 347662 w 695323"/>
                <a:gd name="connsiteY1" fmla="*/ 0 h 821165"/>
                <a:gd name="connsiteX2" fmla="*/ 695323 w 695323"/>
                <a:gd name="connsiteY2" fmla="*/ 287419 h 821165"/>
                <a:gd name="connsiteX3" fmla="*/ 638798 w 695323"/>
                <a:gd name="connsiteY3" fmla="*/ 800100 h 821165"/>
                <a:gd name="connsiteX4" fmla="*/ 56595 w 695323"/>
                <a:gd name="connsiteY4" fmla="*/ 771525 h 821165"/>
                <a:gd name="connsiteX5" fmla="*/ 0 w 695323"/>
                <a:gd name="connsiteY5" fmla="*/ 287419 h 821165"/>
                <a:gd name="connsiteX0" fmla="*/ 0 w 695323"/>
                <a:gd name="connsiteY0" fmla="*/ 287419 h 834800"/>
                <a:gd name="connsiteX1" fmla="*/ 347662 w 695323"/>
                <a:gd name="connsiteY1" fmla="*/ 0 h 834800"/>
                <a:gd name="connsiteX2" fmla="*/ 695323 w 695323"/>
                <a:gd name="connsiteY2" fmla="*/ 287419 h 834800"/>
                <a:gd name="connsiteX3" fmla="*/ 638798 w 695323"/>
                <a:gd name="connsiteY3" fmla="*/ 800100 h 834800"/>
                <a:gd name="connsiteX4" fmla="*/ 0 w 695323"/>
                <a:gd name="connsiteY4" fmla="*/ 819260 h 834800"/>
                <a:gd name="connsiteX5" fmla="*/ 0 w 695323"/>
                <a:gd name="connsiteY5" fmla="*/ 287419 h 834800"/>
                <a:gd name="connsiteX0" fmla="*/ 0 w 695323"/>
                <a:gd name="connsiteY0" fmla="*/ 287419 h 858450"/>
                <a:gd name="connsiteX1" fmla="*/ 347662 w 695323"/>
                <a:gd name="connsiteY1" fmla="*/ 0 h 858450"/>
                <a:gd name="connsiteX2" fmla="*/ 695323 w 695323"/>
                <a:gd name="connsiteY2" fmla="*/ 287419 h 858450"/>
                <a:gd name="connsiteX3" fmla="*/ 695323 w 695323"/>
                <a:gd name="connsiteY3" fmla="*/ 834800 h 858450"/>
                <a:gd name="connsiteX4" fmla="*/ 0 w 695323"/>
                <a:gd name="connsiteY4" fmla="*/ 819260 h 858450"/>
                <a:gd name="connsiteX5" fmla="*/ 0 w 695323"/>
                <a:gd name="connsiteY5" fmla="*/ 287419 h 858450"/>
                <a:gd name="connsiteX0" fmla="*/ 0 w 786846"/>
                <a:gd name="connsiteY0" fmla="*/ 819260 h 926300"/>
                <a:gd name="connsiteX1" fmla="*/ 0 w 786846"/>
                <a:gd name="connsiteY1" fmla="*/ 287419 h 926300"/>
                <a:gd name="connsiteX2" fmla="*/ 347662 w 786846"/>
                <a:gd name="connsiteY2" fmla="*/ 0 h 926300"/>
                <a:gd name="connsiteX3" fmla="*/ 695323 w 786846"/>
                <a:gd name="connsiteY3" fmla="*/ 287419 h 926300"/>
                <a:gd name="connsiteX4" fmla="*/ 786846 w 786846"/>
                <a:gd name="connsiteY4" fmla="*/ 926300 h 926300"/>
                <a:gd name="connsiteX0" fmla="*/ 0 w 710577"/>
                <a:gd name="connsiteY0" fmla="*/ 819260 h 878618"/>
                <a:gd name="connsiteX1" fmla="*/ 0 w 710577"/>
                <a:gd name="connsiteY1" fmla="*/ 287419 h 878618"/>
                <a:gd name="connsiteX2" fmla="*/ 347662 w 710577"/>
                <a:gd name="connsiteY2" fmla="*/ 0 h 878618"/>
                <a:gd name="connsiteX3" fmla="*/ 695323 w 710577"/>
                <a:gd name="connsiteY3" fmla="*/ 287419 h 878618"/>
                <a:gd name="connsiteX4" fmla="*/ 710577 w 710577"/>
                <a:gd name="connsiteY4" fmla="*/ 878618 h 878618"/>
                <a:gd name="connsiteX0" fmla="*/ 0 w 710577"/>
                <a:gd name="connsiteY0" fmla="*/ 819260 h 878618"/>
                <a:gd name="connsiteX1" fmla="*/ 0 w 710577"/>
                <a:gd name="connsiteY1" fmla="*/ 287419 h 878618"/>
                <a:gd name="connsiteX2" fmla="*/ 347662 w 710577"/>
                <a:gd name="connsiteY2" fmla="*/ 0 h 878618"/>
                <a:gd name="connsiteX3" fmla="*/ 695323 w 710577"/>
                <a:gd name="connsiteY3" fmla="*/ 287419 h 878618"/>
                <a:gd name="connsiteX4" fmla="*/ 710577 w 710577"/>
                <a:gd name="connsiteY4" fmla="*/ 878618 h 878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577" h="878618">
                  <a:moveTo>
                    <a:pt x="0" y="819260"/>
                  </a:moveTo>
                  <a:lnTo>
                    <a:pt x="0" y="287419"/>
                  </a:lnTo>
                  <a:lnTo>
                    <a:pt x="347662" y="0"/>
                  </a:lnTo>
                  <a:lnTo>
                    <a:pt x="695323" y="287419"/>
                  </a:lnTo>
                  <a:cubicBezTo>
                    <a:pt x="695323" y="469879"/>
                    <a:pt x="710577" y="878618"/>
                    <a:pt x="710577" y="87861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cxnSp>
          <p:nvCxnSpPr>
            <p:cNvPr id="14" name="Connecteur droit 13"/>
            <p:cNvCxnSpPr/>
            <p:nvPr/>
          </p:nvCxnSpPr>
          <p:spPr>
            <a:xfrm flipH="1">
              <a:off x="0" y="542925"/>
              <a:ext cx="276225" cy="104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933450" y="581025"/>
              <a:ext cx="333375" cy="85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Pentagone régulier 15"/>
          <p:cNvSpPr/>
          <p:nvPr/>
        </p:nvSpPr>
        <p:spPr>
          <a:xfrm>
            <a:off x="2511527" y="3910399"/>
            <a:ext cx="647700" cy="733425"/>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348228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b="1" dirty="0" smtClean="0"/>
              <a:t>2-2- </a:t>
            </a:r>
            <a:r>
              <a:rPr lang="ar-DZ" b="1" dirty="0"/>
              <a:t>دراسة جيمس </a:t>
            </a:r>
            <a:r>
              <a:rPr lang="ar-DZ" b="1" dirty="0" err="1"/>
              <a:t>ثومبسون</a:t>
            </a:r>
            <a:r>
              <a:rPr lang="ar-DZ" b="1" dirty="0"/>
              <a:t> 1967 </a:t>
            </a:r>
            <a:r>
              <a:rPr lang="fr-FR" b="1" dirty="0"/>
              <a:t>James Thompson</a:t>
            </a:r>
            <a:r>
              <a:rPr lang="ar-DZ" b="1" dirty="0"/>
              <a:t>:</a:t>
            </a:r>
            <a:r>
              <a:rPr lang="fr-FR" dirty="0"/>
              <a:t/>
            </a:r>
            <a:br>
              <a:rPr lang="fr-FR" dirty="0"/>
            </a:br>
            <a:endParaRPr lang="fr-FR" dirty="0"/>
          </a:p>
        </p:txBody>
      </p:sp>
      <p:sp>
        <p:nvSpPr>
          <p:cNvPr id="3" name="Espace réservé du contenu 2"/>
          <p:cNvSpPr>
            <a:spLocks noGrp="1"/>
          </p:cNvSpPr>
          <p:nvPr>
            <p:ph idx="1"/>
          </p:nvPr>
        </p:nvSpPr>
        <p:spPr>
          <a:xfrm>
            <a:off x="1295401" y="2472744"/>
            <a:ext cx="9601196" cy="3403124"/>
          </a:xfrm>
        </p:spPr>
        <p:txBody>
          <a:bodyPr>
            <a:normAutofit fontScale="62500" lnSpcReduction="20000"/>
          </a:bodyPr>
          <a:lstStyle/>
          <a:p>
            <a:pPr marL="0" indent="0" algn="r" rtl="1">
              <a:buNone/>
            </a:pPr>
            <a:r>
              <a:rPr lang="ar-DZ" b="1" dirty="0"/>
              <a:t>صنف </a:t>
            </a:r>
            <a:r>
              <a:rPr lang="ar-DZ" b="1" dirty="0" err="1"/>
              <a:t>ثومبسون</a:t>
            </a:r>
            <a:r>
              <a:rPr lang="ar-DZ" b="1" dirty="0"/>
              <a:t> التكنولوجيا إلى ثلاثة أنواع وهي:</a:t>
            </a:r>
            <a:endParaRPr lang="fr-FR" b="1" dirty="0"/>
          </a:p>
          <a:p>
            <a:pPr lvl="0" algn="r" rtl="1"/>
            <a:r>
              <a:rPr lang="ar-DZ" dirty="0"/>
              <a:t>التكنولوجيا المتسلسلة المترابطة: أي أن علميات الإنتاج تمر بخطوات متتابعة ومتربطة ببعضها البعض، حيث لا يمكن الانتقال من مرحلة قبل إتمام المرحلة السابقة لها. </a:t>
            </a:r>
            <a:r>
              <a:rPr lang="ar-SA" dirty="0"/>
              <a:t>ومن أمثلتها خطوط التجميع في الإنتاج الواسع. وتقع حالة عدم التأكد فيها على جانبي المدخلات والمخرجات في المؤسسة وأحد أفضل وسائل الاستجابة لحالة عدم التأكد هو التكامل العمودي للأمام أو الخلف أو كليهما. ونظراً لأن التكنولوجيا هنا فيها اعتمادية متبادلة بين العمليات فإنّها لا تتكيف مع المتطلبات المتغيرة بسهولة</a:t>
            </a:r>
            <a:r>
              <a:rPr lang="fr-FR" dirty="0"/>
              <a:t>.</a:t>
            </a:r>
          </a:p>
          <a:p>
            <a:pPr lvl="0" algn="r" rtl="1"/>
            <a:r>
              <a:rPr lang="ar-DZ" dirty="0"/>
              <a:t>التكنولوجيا الوسيطة: </a:t>
            </a:r>
            <a:r>
              <a:rPr lang="ar-SA" dirty="0"/>
              <a:t>تعمل هذه التكنولوجيا في ظل </a:t>
            </a:r>
            <a:r>
              <a:rPr lang="ar-SA" dirty="0" err="1"/>
              <a:t>إعتمادية</a:t>
            </a:r>
            <a:r>
              <a:rPr lang="ar-SA" dirty="0"/>
              <a:t> مشتركة. وهذا يعني أنّ كل وحدة تعتمد على موارد مشتركة إلى حد ما أو التي تجمع من خلال الوحدات الأخرى، ولكنها تكون مستقلة عن هذه الوحدات. وقد أعطى </a:t>
            </a:r>
            <a:r>
              <a:rPr lang="fr-FR" dirty="0"/>
              <a:t>THOMSON</a:t>
            </a:r>
            <a:r>
              <a:rPr lang="ar-SA" dirty="0"/>
              <a:t> مثلاً لهذا النوع من التكنولوجيا البنوك التي تعمل كوسيط بين المقترضين والمودعين. والبريد الذي يعمل وسيطاً بين مرسلي ومتلقي الرسائل. وقد تتوقف قوة وسلامة البنك ككل على وجود عدة فروع. ولكن هذه الفروع تعمل مستقلة عن بعضها البعض أي أنّ كل بنك لديه مودعيه ومقترضيه. ويتميز هذا النوع من التكنولوجيا بدرجة معقولة من قابلية التكيف مع متطلبات التغيير</a:t>
            </a:r>
            <a:r>
              <a:rPr lang="fr-FR" dirty="0"/>
              <a:t>.</a:t>
            </a:r>
          </a:p>
          <a:p>
            <a:pPr lvl="0" algn="r" rtl="1"/>
            <a:r>
              <a:rPr lang="ar-DZ" dirty="0"/>
              <a:t>التكنولوجيا المكثفة: تتصف بكون مراحل العمليات والأنشطة المختصة بالمدخلات والعمليات والمخرجات غير مستقلة، متداخلة متبادلة الاعتمادية وتركز المنظمات التي تستعمل هذه التكنولوجيا على فعالية الأداء من ضمن سرعة تقديم الخدمة وتحسين نوعيتها أكثر من الاهتمام بالربحية (تقليل النفقات). </a:t>
            </a:r>
            <a:r>
              <a:rPr lang="ar-SA" dirty="0"/>
              <a:t>ويُعتبر الاعتماد والمعلومات المتبادلة مهمة لأنّ كل مهمة تعتبر مميزة وفريدة. ومن أمثلتها التكنولوجيا المطبقة في حال فريق بحث ذوي مهارات وتخصصات مختلفة، وخير ما يشير على ذلك حسب رأي </a:t>
            </a:r>
            <a:r>
              <a:rPr lang="fr-FR" dirty="0"/>
              <a:t>THOMSON</a:t>
            </a:r>
            <a:r>
              <a:rPr lang="ar-SA" dirty="0"/>
              <a:t> المستشفيات العامة والجامعات والمختبرات</a:t>
            </a:r>
            <a:r>
              <a:rPr lang="fr-FR" dirty="0"/>
              <a:t>.</a:t>
            </a:r>
          </a:p>
          <a:p>
            <a:pPr marL="0" indent="0" algn="r" rtl="1">
              <a:buNone/>
            </a:pPr>
            <a:endParaRPr lang="fr-FR" dirty="0"/>
          </a:p>
        </p:txBody>
      </p:sp>
    </p:spTree>
    <p:extLst>
      <p:ext uri="{BB962C8B-B14F-4D97-AF65-F5344CB8AC3E}">
        <p14:creationId xmlns:p14="http://schemas.microsoft.com/office/powerpoint/2010/main" val="82981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b="1" dirty="0" smtClean="0"/>
              <a:t>2-3-  </a:t>
            </a:r>
            <a:r>
              <a:rPr lang="ar-DZ" b="1" dirty="0"/>
              <a:t>دراسة </a:t>
            </a:r>
            <a:r>
              <a:rPr lang="ar-DZ" b="1" dirty="0" err="1"/>
              <a:t>تشارلس</a:t>
            </a:r>
            <a:r>
              <a:rPr lang="ar-DZ" b="1" dirty="0"/>
              <a:t> بيرو 1970 </a:t>
            </a:r>
            <a:r>
              <a:rPr lang="fr-FR" b="1" dirty="0"/>
              <a:t>Charles </a:t>
            </a:r>
            <a:r>
              <a:rPr lang="fr-FR" b="1" dirty="0" err="1"/>
              <a:t>Perrow</a:t>
            </a:r>
            <a:r>
              <a:rPr lang="ar-DZ" b="1" dirty="0"/>
              <a:t>:</a:t>
            </a:r>
            <a:r>
              <a:rPr lang="fr-FR" dirty="0"/>
              <a:t/>
            </a:r>
            <a:br>
              <a:rPr lang="fr-FR" dirty="0"/>
            </a:br>
            <a:endParaRPr lang="fr-FR" dirty="0"/>
          </a:p>
        </p:txBody>
      </p:sp>
      <p:sp>
        <p:nvSpPr>
          <p:cNvPr id="3" name="Espace réservé du contenu 2"/>
          <p:cNvSpPr>
            <a:spLocks noGrp="1"/>
          </p:cNvSpPr>
          <p:nvPr>
            <p:ph idx="1"/>
          </p:nvPr>
        </p:nvSpPr>
        <p:spPr/>
        <p:txBody>
          <a:bodyPr>
            <a:normAutofit fontScale="55000" lnSpcReduction="20000"/>
          </a:bodyPr>
          <a:lstStyle/>
          <a:p>
            <a:pPr marL="0" indent="0" algn="r" rtl="1">
              <a:buNone/>
            </a:pPr>
            <a:r>
              <a:rPr lang="ar-QA" dirty="0"/>
              <a:t>بحث في تكنولوجيا المعرفة </a:t>
            </a:r>
            <a:r>
              <a:rPr lang="fr-FR" dirty="0" err="1"/>
              <a:t>Knowledge</a:t>
            </a:r>
            <a:r>
              <a:rPr lang="fr-FR" dirty="0"/>
              <a:t> </a:t>
            </a:r>
            <a:r>
              <a:rPr lang="fr-FR" dirty="0" err="1"/>
              <a:t>Technology</a:t>
            </a:r>
            <a:r>
              <a:rPr lang="ar-QA" dirty="0"/>
              <a:t>  وأعتبرها  أكثر أهمية من  تكنولوجيا  الإنتاج و أنها تعتمد على  بُعدين  أساسيين  هما :  </a:t>
            </a:r>
            <a:endParaRPr lang="fr-FR" dirty="0"/>
          </a:p>
          <a:p>
            <a:pPr marL="0" indent="0" algn="ctr" rtl="1">
              <a:buNone/>
            </a:pPr>
            <a:r>
              <a:rPr lang="ar-DZ" dirty="0"/>
              <a:t>[التكنولوجيا = المعرفة ≠ الآلة] </a:t>
            </a:r>
            <a:endParaRPr lang="fr-FR" dirty="0"/>
          </a:p>
          <a:p>
            <a:pPr lvl="0" algn="r" rtl="1"/>
            <a:r>
              <a:rPr lang="ar-DZ" sz="2700" dirty="0"/>
              <a:t>البعد الأول: يصف مدى تنوع المهام، فكلما كانت المهام قليلة التنوع ذات طبيعة روتينية تحتاج إلى قدرات توقع بسيطة، أو أنها مهام متنوعة غير روتينية وتحتاج إلى العديد من التوقعات.</a:t>
            </a:r>
            <a:endParaRPr lang="fr-FR" sz="2700" dirty="0"/>
          </a:p>
          <a:p>
            <a:pPr lvl="0" algn="r" rtl="1"/>
            <a:r>
              <a:rPr lang="ar-DZ" sz="2700" dirty="0"/>
              <a:t>البعد الثاني: ويصف مدى تحليل وفهم المهام، حيث يمكن أن تكون المهام بسيطة ومعروفة (تتعامل مع مشاكل عادية سهلة روتينية) أو تكون مهام غير معروفة ولا يسهل تحليلها، مرتبطة بمشاكل غير عادية.</a:t>
            </a:r>
            <a:endParaRPr lang="fr-FR" sz="2700" dirty="0"/>
          </a:p>
          <a:p>
            <a:pPr algn="r" rtl="1"/>
            <a:r>
              <a:rPr lang="ar-DZ" sz="2700" dirty="0"/>
              <a:t>وبتفاعل هذين البعدين نتج أربع أنواع من التكنولوجيا:</a:t>
            </a:r>
            <a:endParaRPr lang="fr-FR" sz="2700" dirty="0"/>
          </a:p>
          <a:p>
            <a:pPr lvl="0" algn="r" rtl="1"/>
            <a:r>
              <a:rPr lang="ar-SA" sz="2700" b="1" dirty="0"/>
              <a:t>التكنولوجيا الروتينية</a:t>
            </a:r>
            <a:r>
              <a:rPr lang="ar-SA" sz="2700" dirty="0"/>
              <a:t>: تتصف بأنّها ليس فيها أعمالاً استثنائية ومتنوعة، بل مهام سهلة الحل؛</a:t>
            </a:r>
            <a:endParaRPr lang="fr-FR" sz="2700" dirty="0"/>
          </a:p>
          <a:p>
            <a:pPr lvl="0" algn="r" rtl="1"/>
            <a:r>
              <a:rPr lang="ar-SA" sz="2700" b="1" dirty="0"/>
              <a:t>التكنولوجيا الحرفية</a:t>
            </a:r>
            <a:r>
              <a:rPr lang="ar-SA" sz="2700" dirty="0"/>
              <a:t>: تتميز بأنّها تتعامل مع قضايا تتكرر مع مرور الوقت وغير متنوعة كثيراً. ومع ذلك معالجتها والوصول لحلول بشأنها تستلزم خبرة خاصة</a:t>
            </a:r>
            <a:r>
              <a:rPr lang="fr-FR" sz="2700" dirty="0"/>
              <a:t>.</a:t>
            </a:r>
          </a:p>
          <a:p>
            <a:pPr lvl="0" algn="r" rtl="1"/>
            <a:r>
              <a:rPr lang="ar-SA" sz="2700" b="1" dirty="0"/>
              <a:t>التكنولوجيا غير الروتينية</a:t>
            </a:r>
            <a:r>
              <a:rPr lang="ar-SA" sz="2700" dirty="0"/>
              <a:t>: تتصف بكثرة وتنوع الأعمال وصعوبة التعامل معها؛</a:t>
            </a:r>
            <a:endParaRPr lang="fr-FR" sz="2700" dirty="0"/>
          </a:p>
          <a:p>
            <a:pPr lvl="0" algn="r" rtl="1"/>
            <a:r>
              <a:rPr lang="ar-SA" sz="2700" b="1" dirty="0"/>
              <a:t>التكنولوجيا الهندسية</a:t>
            </a:r>
            <a:r>
              <a:rPr lang="ar-SA" sz="2700" dirty="0"/>
              <a:t>: تتميز بوجود عدد كبير من المشاكل المختلفة التي ينبغي التعامل معها بطريقة منتظمة وعقلانية؛</a:t>
            </a:r>
            <a:endParaRPr lang="fr-FR" sz="2700" dirty="0"/>
          </a:p>
          <a:p>
            <a:pPr marL="0" indent="0" algn="r" rtl="1">
              <a:buNone/>
            </a:pPr>
            <a:endParaRPr lang="fr-FR" dirty="0"/>
          </a:p>
        </p:txBody>
      </p:sp>
    </p:spTree>
    <p:extLst>
      <p:ext uri="{BB962C8B-B14F-4D97-AF65-F5344CB8AC3E}">
        <p14:creationId xmlns:p14="http://schemas.microsoft.com/office/powerpoint/2010/main" val="2627500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b="1" dirty="0"/>
              <a:t>أنماط التكنولوجيا حسب </a:t>
            </a:r>
            <a:r>
              <a:rPr lang="ar-DZ" b="1" dirty="0" err="1"/>
              <a:t>تشارلس</a:t>
            </a:r>
            <a:r>
              <a:rPr lang="ar-DZ" b="1" dirty="0"/>
              <a:t> بيرو</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51073630"/>
              </p:ext>
            </p:extLst>
          </p:nvPr>
        </p:nvGraphicFramePr>
        <p:xfrm>
          <a:off x="1403795" y="2472745"/>
          <a:ext cx="8899303" cy="3593203"/>
        </p:xfrm>
        <a:graphic>
          <a:graphicData uri="http://schemas.openxmlformats.org/drawingml/2006/table">
            <a:tbl>
              <a:tblPr rtl="1" firstRow="1" firstCol="1" bandRow="1">
                <a:tableStyleId>{5C22544A-7EE6-4342-B048-85BDC9FD1C3A}</a:tableStyleId>
              </a:tblPr>
              <a:tblGrid>
                <a:gridCol w="2364046"/>
                <a:gridCol w="2364046"/>
                <a:gridCol w="2364046"/>
                <a:gridCol w="1807165"/>
              </a:tblGrid>
              <a:tr h="523891">
                <a:tc>
                  <a:txBody>
                    <a:bodyPr/>
                    <a:lstStyle/>
                    <a:p>
                      <a:pPr algn="just" rtl="1">
                        <a:lnSpc>
                          <a:spcPct val="107000"/>
                        </a:lnSpc>
                        <a:spcAft>
                          <a:spcPts val="0"/>
                        </a:spcAft>
                      </a:pPr>
                      <a:r>
                        <a:rPr lang="ar-DZ" sz="12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noFill/>
                      <a:prstDash val="solid"/>
                      <a:round/>
                      <a:headEnd type="none" w="med" len="med"/>
                      <a:tailEnd type="none" w="med" len="med"/>
                    </a:lnR>
                    <a:noFill/>
                  </a:tcPr>
                </a:tc>
                <a:tc gridSpan="2">
                  <a:txBody>
                    <a:bodyPr/>
                    <a:lstStyle/>
                    <a:p>
                      <a:pPr algn="ctr" rtl="1">
                        <a:lnSpc>
                          <a:spcPts val="1200"/>
                        </a:lnSpc>
                        <a:spcAft>
                          <a:spcPts val="0"/>
                        </a:spcAft>
                      </a:pPr>
                      <a:r>
                        <a:rPr lang="ar-DZ" sz="1200" dirty="0" smtClean="0">
                          <a:solidFill>
                            <a:schemeClr val="tx1"/>
                          </a:solidFill>
                          <a:effectLst/>
                        </a:rPr>
                        <a:t>تنوع المهام</a:t>
                      </a:r>
                      <a:endParaRPr lang="fr-FR" sz="1100" dirty="0">
                        <a:solidFill>
                          <a:schemeClr val="tx1"/>
                        </a:solidFill>
                        <a:effectLst/>
                      </a:endParaRPr>
                    </a:p>
                    <a:p>
                      <a:pPr algn="ctr" rtl="1">
                        <a:lnSpc>
                          <a:spcPts val="1200"/>
                        </a:lnSpc>
                        <a:spcAft>
                          <a:spcPts val="0"/>
                        </a:spcAft>
                      </a:pPr>
                      <a:r>
                        <a:rPr lang="ar-DZ" sz="1200" dirty="0">
                          <a:solidFill>
                            <a:schemeClr val="tx1"/>
                          </a:solidFill>
                          <a:effectLst/>
                        </a:rPr>
                        <a:t>منخفض				                 مرتفع</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endParaRPr lang="fr-FR"/>
                    </a:p>
                  </a:txBody>
                  <a:tcPr/>
                </a:tc>
                <a:tc>
                  <a:txBody>
                    <a:bodyPr/>
                    <a:lstStyle/>
                    <a:p>
                      <a:pPr algn="just" rtl="1">
                        <a:lnSpc>
                          <a:spcPct val="107000"/>
                        </a:lnSpc>
                        <a:spcAft>
                          <a:spcPts val="0"/>
                        </a:spcAft>
                      </a:pPr>
                      <a:r>
                        <a:rPr lang="ar-DZ" sz="12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noFill/>
                  </a:tcPr>
                </a:tc>
              </a:tr>
              <a:tr h="1207808">
                <a:tc rowSpan="2">
                  <a:txBody>
                    <a:bodyPr/>
                    <a:lstStyle/>
                    <a:p>
                      <a:pPr algn="l" rtl="1">
                        <a:lnSpc>
                          <a:spcPct val="107000"/>
                        </a:lnSpc>
                        <a:spcAft>
                          <a:spcPts val="0"/>
                        </a:spcAft>
                      </a:pPr>
                      <a:r>
                        <a:rPr lang="ar-DZ" sz="1200" dirty="0">
                          <a:solidFill>
                            <a:schemeClr val="tx1"/>
                          </a:solidFill>
                          <a:effectLst/>
                        </a:rPr>
                        <a:t>منخفضة</a:t>
                      </a:r>
                      <a:endParaRPr lang="fr-FR" sz="1100" dirty="0">
                        <a:solidFill>
                          <a:schemeClr val="tx1"/>
                        </a:solidFill>
                        <a:effectLst/>
                      </a:endParaRPr>
                    </a:p>
                    <a:p>
                      <a:pPr algn="just" rtl="1">
                        <a:lnSpc>
                          <a:spcPct val="107000"/>
                        </a:lnSpc>
                        <a:spcAft>
                          <a:spcPts val="0"/>
                        </a:spcAft>
                      </a:pPr>
                      <a:r>
                        <a:rPr lang="ar-DZ" sz="1200" dirty="0">
                          <a:solidFill>
                            <a:schemeClr val="tx1"/>
                          </a:solidFill>
                          <a:effectLst/>
                        </a:rPr>
                        <a:t> </a:t>
                      </a:r>
                      <a:endParaRPr lang="fr-FR" sz="1100" dirty="0">
                        <a:solidFill>
                          <a:schemeClr val="tx1"/>
                        </a:solidFill>
                        <a:effectLst/>
                      </a:endParaRPr>
                    </a:p>
                    <a:p>
                      <a:pPr algn="l" rtl="1">
                        <a:lnSpc>
                          <a:spcPct val="107000"/>
                        </a:lnSpc>
                        <a:spcAft>
                          <a:spcPts val="0"/>
                        </a:spcAft>
                      </a:pPr>
                      <a:r>
                        <a:rPr lang="ar-DZ" sz="1200" dirty="0">
                          <a:solidFill>
                            <a:schemeClr val="tx1"/>
                          </a:solidFill>
                          <a:effectLst/>
                        </a:rPr>
                        <a:t>القدرة على</a:t>
                      </a:r>
                      <a:endParaRPr lang="fr-FR" sz="1100" dirty="0">
                        <a:solidFill>
                          <a:schemeClr val="tx1"/>
                        </a:solidFill>
                        <a:effectLst/>
                      </a:endParaRPr>
                    </a:p>
                    <a:p>
                      <a:pPr algn="l" rtl="1">
                        <a:lnSpc>
                          <a:spcPct val="107000"/>
                        </a:lnSpc>
                        <a:spcAft>
                          <a:spcPts val="0"/>
                        </a:spcAft>
                      </a:pPr>
                      <a:r>
                        <a:rPr lang="ar-DZ" sz="1200" dirty="0">
                          <a:solidFill>
                            <a:schemeClr val="tx1"/>
                          </a:solidFill>
                          <a:effectLst/>
                        </a:rPr>
                        <a:t> تحليل المهام</a:t>
                      </a:r>
                      <a:endParaRPr lang="fr-FR" sz="1100" dirty="0">
                        <a:solidFill>
                          <a:schemeClr val="tx1"/>
                        </a:solidFill>
                        <a:effectLst/>
                      </a:endParaRPr>
                    </a:p>
                    <a:p>
                      <a:pPr algn="just" rtl="1">
                        <a:lnSpc>
                          <a:spcPct val="107000"/>
                        </a:lnSpc>
                        <a:spcAft>
                          <a:spcPts val="0"/>
                        </a:spcAft>
                      </a:pPr>
                      <a:r>
                        <a:rPr lang="ar-DZ" sz="1200" dirty="0">
                          <a:solidFill>
                            <a:schemeClr val="tx1"/>
                          </a:solidFill>
                          <a:effectLst/>
                        </a:rPr>
                        <a:t> </a:t>
                      </a:r>
                      <a:endParaRPr lang="fr-FR" sz="1100" dirty="0">
                        <a:solidFill>
                          <a:schemeClr val="tx1"/>
                        </a:solidFill>
                        <a:effectLst/>
                      </a:endParaRPr>
                    </a:p>
                    <a:p>
                      <a:pPr algn="l" rtl="1">
                        <a:lnSpc>
                          <a:spcPct val="107000"/>
                        </a:lnSpc>
                        <a:spcAft>
                          <a:spcPts val="0"/>
                        </a:spcAft>
                      </a:pPr>
                      <a:endParaRPr lang="ar-DZ" sz="1200" dirty="0" smtClean="0">
                        <a:solidFill>
                          <a:schemeClr val="tx1"/>
                        </a:solidFill>
                        <a:effectLst/>
                      </a:endParaRPr>
                    </a:p>
                    <a:p>
                      <a:pPr algn="l" rtl="1">
                        <a:lnSpc>
                          <a:spcPct val="107000"/>
                        </a:lnSpc>
                        <a:spcAft>
                          <a:spcPts val="0"/>
                        </a:spcAft>
                      </a:pPr>
                      <a:r>
                        <a:rPr lang="ar-DZ" sz="1200" dirty="0" smtClean="0">
                          <a:solidFill>
                            <a:schemeClr val="tx1"/>
                          </a:solidFill>
                          <a:effectLst/>
                        </a:rPr>
                        <a:t>مرتفعة</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noFill/>
                  </a:tcPr>
                </a:tc>
                <a:tc>
                  <a:txBody>
                    <a:bodyPr/>
                    <a:lstStyle/>
                    <a:p>
                      <a:pPr algn="ctr" rtl="1">
                        <a:lnSpc>
                          <a:spcPct val="107000"/>
                        </a:lnSpc>
                        <a:spcAft>
                          <a:spcPts val="0"/>
                        </a:spcAft>
                      </a:pPr>
                      <a:r>
                        <a:rPr lang="ar-DZ" sz="1200" dirty="0">
                          <a:effectLst/>
                        </a:rPr>
                        <a:t>2- الحرفية</a:t>
                      </a:r>
                      <a:endParaRPr lang="fr-FR" sz="1100" dirty="0">
                        <a:effectLst/>
                      </a:endParaRPr>
                    </a:p>
                    <a:p>
                      <a:pPr algn="ctr" rtl="1">
                        <a:lnSpc>
                          <a:spcPct val="107000"/>
                        </a:lnSpc>
                        <a:spcAft>
                          <a:spcPts val="0"/>
                        </a:spcAft>
                      </a:pPr>
                      <a:r>
                        <a:rPr lang="ar-DZ" sz="1200" dirty="0">
                          <a:effectLst/>
                        </a:rPr>
                        <a:t>شركة النقش والفنون</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rtl="1">
                        <a:lnSpc>
                          <a:spcPct val="107000"/>
                        </a:lnSpc>
                        <a:spcAft>
                          <a:spcPts val="0"/>
                        </a:spcAft>
                      </a:pPr>
                      <a:r>
                        <a:rPr lang="ar-DZ" sz="1200" dirty="0">
                          <a:effectLst/>
                        </a:rPr>
                        <a:t>3-غير روتينية</a:t>
                      </a:r>
                      <a:endParaRPr lang="fr-FR" sz="1100" dirty="0">
                        <a:effectLst/>
                      </a:endParaRPr>
                    </a:p>
                    <a:p>
                      <a:pPr algn="ctr" rtl="1">
                        <a:lnSpc>
                          <a:spcPct val="107000"/>
                        </a:lnSpc>
                        <a:spcAft>
                          <a:spcPts val="0"/>
                        </a:spcAft>
                      </a:pPr>
                      <a:r>
                        <a:rPr lang="ar-DZ" sz="1200" dirty="0">
                          <a:effectLst/>
                        </a:rPr>
                        <a:t>مراكز البحث والتطوير</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rtl="1">
                        <a:lnSpc>
                          <a:spcPct val="107000"/>
                        </a:lnSpc>
                        <a:spcAft>
                          <a:spcPts val="0"/>
                        </a:spcAft>
                      </a:pPr>
                      <a:endParaRPr lang="ar-DZ" sz="1200" b="1" dirty="0" smtClean="0">
                        <a:effectLst/>
                      </a:endParaRPr>
                    </a:p>
                    <a:p>
                      <a:pPr algn="r" rtl="1">
                        <a:lnSpc>
                          <a:spcPct val="107000"/>
                        </a:lnSpc>
                        <a:spcAft>
                          <a:spcPts val="0"/>
                        </a:spcAft>
                      </a:pPr>
                      <a:r>
                        <a:rPr lang="ar-DZ" sz="1200" b="1" dirty="0" smtClean="0">
                          <a:effectLst/>
                        </a:rPr>
                        <a:t>مهام </a:t>
                      </a:r>
                      <a:r>
                        <a:rPr lang="ar-DZ" sz="1200" b="1" dirty="0">
                          <a:effectLst/>
                        </a:rPr>
                        <a:t>غير روتينية يصعب برمجة الحلول فيها</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noFill/>
                  </a:tcPr>
                </a:tc>
              </a:tr>
              <a:tr h="1207808">
                <a:tc vMerge="1">
                  <a:txBody>
                    <a:bodyPr/>
                    <a:lstStyle/>
                    <a:p>
                      <a:endParaRPr lang="fr-FR"/>
                    </a:p>
                  </a:txBody>
                  <a:tcPr/>
                </a:tc>
                <a:tc>
                  <a:txBody>
                    <a:bodyPr/>
                    <a:lstStyle/>
                    <a:p>
                      <a:pPr algn="ctr" rtl="1">
                        <a:lnSpc>
                          <a:spcPct val="107000"/>
                        </a:lnSpc>
                        <a:spcAft>
                          <a:spcPts val="0"/>
                        </a:spcAft>
                      </a:pPr>
                      <a:r>
                        <a:rPr lang="ar-DZ" sz="1200" dirty="0">
                          <a:effectLst/>
                        </a:rPr>
                        <a:t>1- روتينية</a:t>
                      </a:r>
                      <a:endParaRPr lang="fr-FR" sz="1100" dirty="0">
                        <a:effectLst/>
                      </a:endParaRPr>
                    </a:p>
                    <a:p>
                      <a:pPr algn="ctr" rtl="1">
                        <a:lnSpc>
                          <a:spcPct val="107000"/>
                        </a:lnSpc>
                        <a:spcAft>
                          <a:spcPts val="0"/>
                        </a:spcAft>
                      </a:pPr>
                      <a:r>
                        <a:rPr lang="ar-DZ" sz="1200" dirty="0">
                          <a:effectLst/>
                        </a:rPr>
                        <a:t>شركات البناء الجاهز</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rtl="1">
                        <a:lnSpc>
                          <a:spcPct val="107000"/>
                        </a:lnSpc>
                        <a:spcAft>
                          <a:spcPts val="0"/>
                        </a:spcAft>
                      </a:pPr>
                      <a:r>
                        <a:rPr lang="ar-DZ" sz="1200" dirty="0">
                          <a:effectLst/>
                        </a:rPr>
                        <a:t>4- هندسية</a:t>
                      </a:r>
                      <a:endParaRPr lang="fr-FR" sz="1100" dirty="0">
                        <a:effectLst/>
                      </a:endParaRPr>
                    </a:p>
                    <a:p>
                      <a:pPr algn="ctr" rtl="1">
                        <a:lnSpc>
                          <a:spcPct val="107000"/>
                        </a:lnSpc>
                        <a:spcAft>
                          <a:spcPts val="0"/>
                        </a:spcAft>
                      </a:pPr>
                      <a:r>
                        <a:rPr lang="ar-DZ" sz="1200" dirty="0">
                          <a:effectLst/>
                        </a:rPr>
                        <a:t>الشركات الصناعية الميكانيكية</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DZ" sz="1200" b="1" dirty="0">
                          <a:effectLst/>
                        </a:rPr>
                        <a:t>مهام روتينية مع إمكانية برمجة حلول</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noFill/>
                  </a:tcPr>
                </a:tc>
              </a:tr>
              <a:tr h="653696">
                <a:tc>
                  <a:txBody>
                    <a:bodyPr/>
                    <a:lstStyle/>
                    <a:p>
                      <a:pPr algn="just" rtl="1">
                        <a:lnSpc>
                          <a:spcPct val="107000"/>
                        </a:lnSpc>
                        <a:spcAft>
                          <a:spcPts val="0"/>
                        </a:spcAft>
                      </a:pPr>
                      <a:r>
                        <a:rPr lang="ar-DZ" sz="12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algn="ctr" rtl="1">
                        <a:lnSpc>
                          <a:spcPct val="107000"/>
                        </a:lnSpc>
                        <a:spcAft>
                          <a:spcPts val="0"/>
                        </a:spcAft>
                      </a:pPr>
                      <a:r>
                        <a:rPr lang="ar-DZ" sz="1200" b="1" dirty="0">
                          <a:effectLst/>
                        </a:rPr>
                        <a:t>مهام روتينية                 </a:t>
                      </a:r>
                      <a:endParaRPr lang="fr-FR" sz="1100" b="1" dirty="0">
                        <a:effectLst/>
                      </a:endParaRPr>
                    </a:p>
                    <a:p>
                      <a:pPr algn="ctr" rtl="1">
                        <a:lnSpc>
                          <a:spcPct val="107000"/>
                        </a:lnSpc>
                        <a:spcAft>
                          <a:spcPts val="0"/>
                        </a:spcAft>
                      </a:pPr>
                      <a:r>
                        <a:rPr lang="ar-DZ" sz="1200" b="1" dirty="0">
                          <a:effectLst/>
                        </a:rPr>
                        <a:t>استثناءات قليلة</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rtl="1">
                        <a:lnSpc>
                          <a:spcPct val="107000"/>
                        </a:lnSpc>
                        <a:spcAft>
                          <a:spcPts val="0"/>
                        </a:spcAft>
                      </a:pPr>
                      <a:r>
                        <a:rPr lang="ar-DZ" sz="1200" b="1" dirty="0">
                          <a:effectLst/>
                        </a:rPr>
                        <a:t>مهام غير روتينية</a:t>
                      </a:r>
                      <a:endParaRPr lang="fr-FR" sz="1100" b="1" dirty="0">
                        <a:effectLst/>
                      </a:endParaRPr>
                    </a:p>
                    <a:p>
                      <a:pPr algn="ctr" rtl="1">
                        <a:lnSpc>
                          <a:spcPct val="107000"/>
                        </a:lnSpc>
                        <a:spcAft>
                          <a:spcPts val="0"/>
                        </a:spcAft>
                      </a:pPr>
                      <a:r>
                        <a:rPr lang="ar-DZ" sz="1200" b="1" dirty="0">
                          <a:effectLst/>
                        </a:rPr>
                        <a:t>استثناءات عديدة</a:t>
                      </a:r>
                      <a:endParaRPr lang="fr-FR"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pPr algn="just" rtl="1">
                        <a:lnSpc>
                          <a:spcPct val="107000"/>
                        </a:lnSpc>
                        <a:spcAft>
                          <a:spcPts val="0"/>
                        </a:spcAft>
                      </a:pPr>
                      <a:r>
                        <a:rPr lang="ar-DZ" sz="1200" dirty="0">
                          <a:effectLst/>
                        </a:rPr>
                        <a:t> </a:t>
                      </a:r>
                      <a:endParaRPr lang="fr-FR"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noFill/>
                  </a:tcPr>
                </a:tc>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l" defTabSz="914400" rtl="1" eaLnBrk="0" fontAlgn="base" latinLnBrk="0" hangingPunct="0">
              <a:lnSpc>
                <a:spcPct val="100000"/>
              </a:lnSpc>
              <a:spcBef>
                <a:spcPct val="0"/>
              </a:spcBef>
              <a:spcAft>
                <a:spcPct val="0"/>
              </a:spcAft>
              <a:buClrTx/>
              <a:buSzTx/>
              <a:buFontTx/>
              <a:buNone/>
              <a:tabLst/>
            </a:pPr>
            <a:r>
              <a:rPr kumimoji="0" lang="ar-DZ" altLang="fr-FR" sz="1400" b="1" i="0" u="none" strike="noStrike" cap="none" normalizeH="0" baseline="0" smtClean="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t>الشكل رقم (2)أنماط التكنولوجيا حسب تشارلس بيرو</a:t>
            </a:r>
            <a:endParaRPr kumimoji="0" lang="fr-FR" altLang="fr-FR" sz="1100" b="0" i="0" u="none" strike="noStrike" cap="none" normalizeH="0" baseline="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7499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dirty="0"/>
              <a:t>الشكل رقم </a:t>
            </a:r>
            <a:r>
              <a:rPr lang="ar-DZ" dirty="0" smtClean="0"/>
              <a:t>(2)أثر </a:t>
            </a:r>
            <a:r>
              <a:rPr lang="ar-DZ" dirty="0"/>
              <a:t>أنماط التكنولوجيا على أبعاد الهيكل التنظيمي</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47566958"/>
              </p:ext>
            </p:extLst>
          </p:nvPr>
        </p:nvGraphicFramePr>
        <p:xfrm>
          <a:off x="1700010" y="2678806"/>
          <a:ext cx="8293995" cy="2841431"/>
        </p:xfrm>
        <a:graphic>
          <a:graphicData uri="http://schemas.openxmlformats.org/drawingml/2006/table">
            <a:tbl>
              <a:tblPr rtl="1" firstRow="1" firstCol="1" bandRow="1">
                <a:tableStyleId>{5C22544A-7EE6-4342-B048-85BDC9FD1C3A}</a:tableStyleId>
              </a:tblPr>
              <a:tblGrid>
                <a:gridCol w="4082602"/>
                <a:gridCol w="4211393"/>
              </a:tblGrid>
              <a:tr h="1481070">
                <a:tc>
                  <a:txBody>
                    <a:bodyPr/>
                    <a:lstStyle/>
                    <a:p>
                      <a:pPr algn="ctr" rtl="1">
                        <a:lnSpc>
                          <a:spcPct val="107000"/>
                        </a:lnSpc>
                        <a:spcAft>
                          <a:spcPts val="0"/>
                        </a:spcAft>
                      </a:pPr>
                      <a:r>
                        <a:rPr lang="ar-DZ" sz="1200" b="1" u="sng" dirty="0">
                          <a:solidFill>
                            <a:schemeClr val="tx1"/>
                          </a:solidFill>
                          <a:effectLst/>
                        </a:rPr>
                        <a:t>هيكل وسط العضوية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الرسمية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المركزية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امتلاك العاملين لخبرات</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نطاق الرقابة وسط إلى واسع</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اتصالات أفقية وشفوية </a:t>
                      </a:r>
                      <a:endParaRPr lang="fr-FR" sz="1200" b="1" dirty="0">
                        <a:solidFill>
                          <a:schemeClr val="tx1"/>
                        </a:solidFill>
                        <a:effectLst/>
                      </a:endParaRPr>
                    </a:p>
                    <a:p>
                      <a:pPr algn="l" rtl="1">
                        <a:lnSpc>
                          <a:spcPct val="107000"/>
                        </a:lnSpc>
                        <a:spcAft>
                          <a:spcPts val="0"/>
                        </a:spcAft>
                      </a:pPr>
                      <a:r>
                        <a:rPr lang="ar-DZ" sz="1200" b="1" dirty="0">
                          <a:solidFill>
                            <a:schemeClr val="tx1"/>
                          </a:solidFill>
                          <a:effectLst/>
                        </a:rPr>
                        <a:t>الحرفية</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ctr" rtl="1">
                        <a:lnSpc>
                          <a:spcPct val="107000"/>
                        </a:lnSpc>
                        <a:spcAft>
                          <a:spcPts val="0"/>
                        </a:spcAft>
                      </a:pPr>
                      <a:r>
                        <a:rPr lang="ar-DZ" sz="1200" b="1" u="sng" dirty="0">
                          <a:solidFill>
                            <a:schemeClr val="tx1"/>
                          </a:solidFill>
                          <a:effectLst/>
                        </a:rPr>
                        <a:t>الهيكل العضوي</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الرسمية منخفضة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المركزية منخفضة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تعزيز خبرات العاملين بالتدريب </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نطاق رقابة من وسط إلى ضيق</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اتصالات أفقية ومقابلات </a:t>
                      </a:r>
                      <a:endParaRPr lang="fr-FR" sz="1200" b="1" dirty="0">
                        <a:solidFill>
                          <a:schemeClr val="tx1"/>
                        </a:solidFill>
                        <a:effectLst/>
                      </a:endParaRPr>
                    </a:p>
                    <a:p>
                      <a:pPr algn="just" rtl="0">
                        <a:lnSpc>
                          <a:spcPct val="107000"/>
                        </a:lnSpc>
                        <a:spcAft>
                          <a:spcPts val="0"/>
                        </a:spcAft>
                      </a:pPr>
                      <a:r>
                        <a:rPr lang="ar-DZ" sz="1200" b="1" dirty="0">
                          <a:solidFill>
                            <a:schemeClr val="tx1"/>
                          </a:solidFill>
                          <a:effectLst/>
                        </a:rPr>
                        <a:t>غير روتينية</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4">
                        <a:lumMod val="40000"/>
                        <a:lumOff val="60000"/>
                      </a:schemeClr>
                    </a:solidFill>
                  </a:tcPr>
                </a:tc>
              </a:tr>
              <a:tr h="0">
                <a:tc>
                  <a:txBody>
                    <a:bodyPr/>
                    <a:lstStyle/>
                    <a:p>
                      <a:pPr algn="ctr" rtl="1">
                        <a:lnSpc>
                          <a:spcPct val="107000"/>
                        </a:lnSpc>
                        <a:spcAft>
                          <a:spcPts val="0"/>
                        </a:spcAft>
                      </a:pPr>
                      <a:r>
                        <a:rPr lang="ar-DZ" sz="1200" b="1" u="sng" dirty="0">
                          <a:solidFill>
                            <a:schemeClr val="tx1"/>
                          </a:solidFill>
                          <a:effectLst/>
                        </a:rPr>
                        <a:t>هيكل آلي</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رسمية عالية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مركزية عالية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خبرة وتدريب قليل</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نطاق رقابة واسع</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اتصالات عمودية مكتوبة</a:t>
                      </a:r>
                      <a:endParaRPr lang="fr-FR" sz="1200" b="1" dirty="0">
                        <a:solidFill>
                          <a:schemeClr val="tx1"/>
                        </a:solidFill>
                        <a:effectLst/>
                      </a:endParaRPr>
                    </a:p>
                    <a:p>
                      <a:pPr algn="l" rtl="1">
                        <a:lnSpc>
                          <a:spcPct val="107000"/>
                        </a:lnSpc>
                        <a:spcAft>
                          <a:spcPts val="0"/>
                        </a:spcAft>
                      </a:pPr>
                      <a:r>
                        <a:rPr lang="ar-DZ" sz="1200" b="1" dirty="0">
                          <a:solidFill>
                            <a:schemeClr val="tx1"/>
                          </a:solidFill>
                          <a:effectLst/>
                        </a:rPr>
                        <a:t>روتينية</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6">
                        <a:lumMod val="40000"/>
                        <a:lumOff val="60000"/>
                      </a:schemeClr>
                    </a:solidFill>
                  </a:tcPr>
                </a:tc>
                <a:tc>
                  <a:txBody>
                    <a:bodyPr/>
                    <a:lstStyle/>
                    <a:p>
                      <a:pPr algn="ctr" rtl="1">
                        <a:lnSpc>
                          <a:spcPct val="107000"/>
                        </a:lnSpc>
                        <a:spcAft>
                          <a:spcPts val="0"/>
                        </a:spcAft>
                      </a:pPr>
                      <a:r>
                        <a:rPr lang="ar-DZ" sz="1200" b="1" u="sng" dirty="0">
                          <a:solidFill>
                            <a:schemeClr val="tx1"/>
                          </a:solidFill>
                          <a:effectLst/>
                        </a:rPr>
                        <a:t>هيكل وسط الآلية</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رسمية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مركزية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تدريب رسمي</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نطاق رقابة وسط</a:t>
                      </a:r>
                      <a:endParaRPr lang="fr-FR" sz="1200" b="1" dirty="0">
                        <a:solidFill>
                          <a:schemeClr val="tx1"/>
                        </a:solidFill>
                        <a:effectLst/>
                      </a:endParaRPr>
                    </a:p>
                    <a:p>
                      <a:pPr algn="just" rtl="1">
                        <a:lnSpc>
                          <a:spcPct val="107000"/>
                        </a:lnSpc>
                        <a:spcAft>
                          <a:spcPts val="0"/>
                        </a:spcAft>
                      </a:pPr>
                      <a:r>
                        <a:rPr lang="ar-DZ" sz="1200" b="1" dirty="0">
                          <a:solidFill>
                            <a:schemeClr val="tx1"/>
                          </a:solidFill>
                          <a:effectLst/>
                        </a:rPr>
                        <a:t>- اتصالات مكتوبة وشفوية</a:t>
                      </a:r>
                      <a:endParaRPr lang="fr-FR" sz="1200" b="1" dirty="0">
                        <a:solidFill>
                          <a:schemeClr val="tx1"/>
                        </a:solidFill>
                        <a:effectLst/>
                      </a:endParaRPr>
                    </a:p>
                    <a:p>
                      <a:pPr algn="just" rtl="0">
                        <a:lnSpc>
                          <a:spcPct val="107000"/>
                        </a:lnSpc>
                        <a:spcAft>
                          <a:spcPts val="0"/>
                        </a:spcAft>
                      </a:pPr>
                      <a:r>
                        <a:rPr lang="ar-DZ" sz="1200" b="1" dirty="0">
                          <a:solidFill>
                            <a:schemeClr val="tx1"/>
                          </a:solidFill>
                          <a:effectLst/>
                        </a:rPr>
                        <a:t>هندسية</a:t>
                      </a:r>
                      <a:endParaRPr lang="fr-FR"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8902013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TotalTime>
  <Words>1052</Words>
  <Application>Microsoft Office PowerPoint</Application>
  <PresentationFormat>Grand écran</PresentationFormat>
  <Paragraphs>155</Paragraphs>
  <Slides>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Garamond</vt:lpstr>
      <vt:lpstr>Simplified Arabic</vt:lpstr>
      <vt:lpstr>Symbol</vt:lpstr>
      <vt:lpstr>Times New Roman</vt:lpstr>
      <vt:lpstr>Organique</vt:lpstr>
      <vt:lpstr>محددات الهيكل التنظيمي</vt:lpstr>
      <vt:lpstr>1- تعريف التكنولوجيا</vt:lpstr>
      <vt:lpstr>2-1- دراسة جون وود وارد (1958-1965) Joan Woodward: </vt:lpstr>
      <vt:lpstr>الجدول (1) استنتاجات WOODWARD بشأن العلاقة بين التعقيد التكنولوجي والخصائص الهيكلة </vt:lpstr>
      <vt:lpstr>الشكل (01) درجة التعقيد التقني والهيكل التنظيمي. </vt:lpstr>
      <vt:lpstr>2-2- دراسة جيمس ثومبسون 1967 James Thompson: </vt:lpstr>
      <vt:lpstr>2-3-  دراسة تشارلس بيرو 1970 Charles Perrow: </vt:lpstr>
      <vt:lpstr>أنماط التكنولوجيا حسب تشارلس بيرو</vt:lpstr>
      <vt:lpstr>الشكل رقم (2)أثر أنماط التكنولوجيا على أبعاد الهيكل التنظيمي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محددات الهيكل التنظيمي</dc:title>
  <dc:creator>gherbi wahiba</dc:creator>
  <cp:lastModifiedBy>gherbi wahiba</cp:lastModifiedBy>
  <cp:revision>3</cp:revision>
  <dcterms:created xsi:type="dcterms:W3CDTF">2021-01-12T19:45:01Z</dcterms:created>
  <dcterms:modified xsi:type="dcterms:W3CDTF">2021-01-12T20:10:46Z</dcterms:modified>
</cp:coreProperties>
</file>