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7" r:id="rId3"/>
    <p:sldId id="270" r:id="rId4"/>
    <p:sldId id="272" r:id="rId5"/>
    <p:sldId id="258" r:id="rId6"/>
    <p:sldId id="271" r:id="rId7"/>
    <p:sldId id="259" r:id="rId8"/>
    <p:sldId id="273" r:id="rId9"/>
    <p:sldId id="274" r:id="rId10"/>
    <p:sldId id="275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28844"/>
    <a:srgbClr val="FF00FF"/>
    <a:srgbClr val="FF6699"/>
    <a:srgbClr val="3333CC"/>
    <a:srgbClr val="FF9900"/>
    <a:srgbClr val="AA763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25" autoAdjust="0"/>
    <p:restoredTop sz="94660"/>
  </p:normalViewPr>
  <p:slideViewPr>
    <p:cSldViewPr snapToGrid="0">
      <p:cViewPr varScale="1">
        <p:scale>
          <a:sx n="86" d="100"/>
          <a:sy n="86" d="100"/>
        </p:scale>
        <p:origin x="331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549E31-3EF7-4690-9240-711942A9A63C}" type="doc">
      <dgm:prSet loTypeId="urn:microsoft.com/office/officeart/2005/8/layout/StepDownProcess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pPr rtl="1"/>
          <a:endParaRPr lang="ar-DZ"/>
        </a:p>
      </dgm:t>
    </dgm:pt>
    <dgm:pt modelId="{E34220E8-E4EB-4DF6-A19F-BB6FA401A346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أنترانت الموارد البشرية</a:t>
          </a:r>
        </a:p>
      </dgm:t>
    </dgm:pt>
    <dgm:pt modelId="{5434E133-F92D-4930-A326-60A834EE9CD1}" type="par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42DCBE26-E8BD-4EDA-83AC-0FA3744902CD}" type="sibTrans" cxnId="{056D34FB-75F4-4B05-A3F9-7DBD987127C0}">
      <dgm:prSet/>
      <dgm:spPr/>
      <dgm:t>
        <a:bodyPr/>
        <a:lstStyle/>
        <a:p>
          <a:pPr rtl="1"/>
          <a:endParaRPr lang="ar-DZ"/>
        </a:p>
      </dgm:t>
    </dgm:pt>
    <dgm:pt modelId="{87C6FB7D-03F3-4A74-949A-D6D397DC0DC9}">
      <dgm:prSet phldrT="[Texte]" custT="1"/>
      <dgm:spPr/>
      <dgm:t>
        <a:bodyPr/>
        <a:lstStyle/>
        <a:p>
          <a:pPr rtl="1"/>
          <a:r>
            <a:rPr lang="ar-DZ" sz="24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البرمجيات</a:t>
          </a:r>
          <a:r>
            <a:rPr lang="ar-DZ" sz="2400" b="1" baseline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التعاونية</a:t>
          </a:r>
        </a:p>
      </dgm:t>
    </dgm:pt>
    <dgm:pt modelId="{5F531D8C-F709-48F0-89F3-FE4B71BBD4CE}" type="par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0CB6B2DE-2E5D-4284-A58F-192558932B23}" type="sibTrans" cxnId="{FB9A0854-E6FF-4A1B-8127-37527A1A90EA}">
      <dgm:prSet/>
      <dgm:spPr/>
      <dgm:t>
        <a:bodyPr/>
        <a:lstStyle/>
        <a:p>
          <a:pPr rtl="1"/>
          <a:endParaRPr lang="ar-DZ"/>
        </a:p>
      </dgm:t>
    </dgm:pt>
    <dgm:pt modelId="{18ABAA45-0668-49A4-981C-5C2DE35B6FF0}">
      <dgm:prSet custT="1"/>
      <dgm:spPr/>
      <dgm:t>
        <a:bodyPr/>
        <a:lstStyle/>
        <a:p>
          <a:r>
            <a:rPr lang="ar-DZ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البرمجيات التكاملية </a:t>
          </a:r>
          <a:endParaRPr lang="fr-FR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92B69A87-E0F1-4B4C-B622-6BB376B8A4CB}" type="parTrans" cxnId="{48557AD2-8A3D-4A24-BD14-380BC01EE4B1}">
      <dgm:prSet/>
      <dgm:spPr/>
    </dgm:pt>
    <dgm:pt modelId="{092BF9C3-D54A-4174-AB4C-3FD5662F9CDD}" type="sibTrans" cxnId="{48557AD2-8A3D-4A24-BD14-380BC01EE4B1}">
      <dgm:prSet/>
      <dgm:spPr/>
    </dgm:pt>
    <dgm:pt modelId="{81E28AE7-48E2-49F5-B1B0-62FCE30A6C9A}" type="pres">
      <dgm:prSet presAssocID="{92549E31-3EF7-4690-9240-711942A9A63C}" presName="rootnode" presStyleCnt="0">
        <dgm:presLayoutVars>
          <dgm:chMax/>
          <dgm:chPref/>
          <dgm:dir/>
          <dgm:animLvl val="lvl"/>
        </dgm:presLayoutVars>
      </dgm:prSet>
      <dgm:spPr/>
    </dgm:pt>
    <dgm:pt modelId="{E117B8D6-1D9E-405A-8718-B3D9835224E3}" type="pres">
      <dgm:prSet presAssocID="{E34220E8-E4EB-4DF6-A19F-BB6FA401A346}" presName="composite" presStyleCnt="0"/>
      <dgm:spPr/>
    </dgm:pt>
    <dgm:pt modelId="{DEF9EF66-DDB7-425D-B233-125DA35911FA}" type="pres">
      <dgm:prSet presAssocID="{E34220E8-E4EB-4DF6-A19F-BB6FA401A346}" presName="bentUpArrow1" presStyleLbl="alignImgPlace1" presStyleIdx="0" presStyleCnt="2"/>
      <dgm:spPr/>
    </dgm:pt>
    <dgm:pt modelId="{D3FCFEBB-1B21-4445-8F2A-55BBAAEEB207}" type="pres">
      <dgm:prSet presAssocID="{E34220E8-E4EB-4DF6-A19F-BB6FA401A346}" presName="ParentText" presStyleLbl="node1" presStyleIdx="0" presStyleCnt="3" custScaleX="315431" custScaleY="80476" custLinFactNeighborX="-3256" custLinFactNeighborY="-1551">
        <dgm:presLayoutVars>
          <dgm:chMax val="1"/>
          <dgm:chPref val="1"/>
          <dgm:bulletEnabled val="1"/>
        </dgm:presLayoutVars>
      </dgm:prSet>
      <dgm:spPr/>
    </dgm:pt>
    <dgm:pt modelId="{4C724C2B-C433-4686-8C2B-DAA8C44519B0}" type="pres">
      <dgm:prSet presAssocID="{E34220E8-E4EB-4DF6-A19F-BB6FA401A346}" presName="ChildText" presStyleLbl="revTx" presStyleIdx="0" presStyleCnt="2">
        <dgm:presLayoutVars>
          <dgm:chMax val="0"/>
          <dgm:chPref val="0"/>
          <dgm:bulletEnabled val="1"/>
        </dgm:presLayoutVars>
      </dgm:prSet>
      <dgm:spPr/>
    </dgm:pt>
    <dgm:pt modelId="{4547C7B7-3241-4EDF-9352-27267E282482}" type="pres">
      <dgm:prSet presAssocID="{42DCBE26-E8BD-4EDA-83AC-0FA3744902CD}" presName="sibTrans" presStyleCnt="0"/>
      <dgm:spPr/>
    </dgm:pt>
    <dgm:pt modelId="{FDBDC0A9-088D-479B-931D-692761D9102D}" type="pres">
      <dgm:prSet presAssocID="{87C6FB7D-03F3-4A74-949A-D6D397DC0DC9}" presName="composite" presStyleCnt="0"/>
      <dgm:spPr/>
    </dgm:pt>
    <dgm:pt modelId="{44206C7D-3FEE-48C1-B1EF-4E9B2B683035}" type="pres">
      <dgm:prSet presAssocID="{87C6FB7D-03F3-4A74-949A-D6D397DC0DC9}" presName="bentUpArrow1" presStyleLbl="alignImgPlace1" presStyleIdx="1" presStyleCnt="2"/>
      <dgm:spPr/>
    </dgm:pt>
    <dgm:pt modelId="{31BC3531-6186-4E99-9537-63301CAD5523}" type="pres">
      <dgm:prSet presAssocID="{87C6FB7D-03F3-4A74-949A-D6D397DC0DC9}" presName="ParentText" presStyleLbl="node1" presStyleIdx="1" presStyleCnt="3" custScaleX="289408" custScaleY="74448" custLinFactNeighborX="2140" custLinFactNeighborY="-1019">
        <dgm:presLayoutVars>
          <dgm:chMax val="1"/>
          <dgm:chPref val="1"/>
          <dgm:bulletEnabled val="1"/>
        </dgm:presLayoutVars>
      </dgm:prSet>
      <dgm:spPr/>
    </dgm:pt>
    <dgm:pt modelId="{3026DD8D-9743-4759-81A7-C09A9E48FCAF}" type="pres">
      <dgm:prSet presAssocID="{87C6FB7D-03F3-4A74-949A-D6D397DC0DC9}" presName="ChildText" presStyleLbl="revTx" presStyleIdx="1" presStyleCnt="2">
        <dgm:presLayoutVars>
          <dgm:chMax val="0"/>
          <dgm:chPref val="0"/>
          <dgm:bulletEnabled val="1"/>
        </dgm:presLayoutVars>
      </dgm:prSet>
      <dgm:spPr/>
    </dgm:pt>
    <dgm:pt modelId="{2F75AE7F-93BE-43B2-85E3-0456B3124663}" type="pres">
      <dgm:prSet presAssocID="{0CB6B2DE-2E5D-4284-A58F-192558932B23}" presName="sibTrans" presStyleCnt="0"/>
      <dgm:spPr/>
    </dgm:pt>
    <dgm:pt modelId="{D5829278-B004-481D-8FAE-6762C709807D}" type="pres">
      <dgm:prSet presAssocID="{18ABAA45-0668-49A4-981C-5C2DE35B6FF0}" presName="composite" presStyleCnt="0"/>
      <dgm:spPr/>
    </dgm:pt>
    <dgm:pt modelId="{405E24E7-545F-4BB8-AE0C-5951ACBCFE3B}" type="pres">
      <dgm:prSet presAssocID="{18ABAA45-0668-49A4-981C-5C2DE35B6FF0}" presName="ParentText" presStyleLbl="node1" presStyleIdx="2" presStyleCnt="3" custScaleX="213773" custLinFactNeighborX="-6749" custLinFactNeighborY="2066">
        <dgm:presLayoutVars>
          <dgm:chMax val="1"/>
          <dgm:chPref val="1"/>
          <dgm:bulletEnabled val="1"/>
        </dgm:presLayoutVars>
      </dgm:prSet>
      <dgm:spPr/>
    </dgm:pt>
  </dgm:ptLst>
  <dgm:cxnLst>
    <dgm:cxn modelId="{FB9A0854-E6FF-4A1B-8127-37527A1A90EA}" srcId="{92549E31-3EF7-4690-9240-711942A9A63C}" destId="{87C6FB7D-03F3-4A74-949A-D6D397DC0DC9}" srcOrd="1" destOrd="0" parTransId="{5F531D8C-F709-48F0-89F3-FE4B71BBD4CE}" sibTransId="{0CB6B2DE-2E5D-4284-A58F-192558932B23}"/>
    <dgm:cxn modelId="{75D4077D-4BA6-4364-99CE-3220A5F33863}" type="presOf" srcId="{92549E31-3EF7-4690-9240-711942A9A63C}" destId="{81E28AE7-48E2-49F5-B1B0-62FCE30A6C9A}" srcOrd="0" destOrd="0" presId="urn:microsoft.com/office/officeart/2005/8/layout/StepDownProcess"/>
    <dgm:cxn modelId="{86932680-812C-4AF2-B88D-8FDE3DD2BB1B}" type="presOf" srcId="{E34220E8-E4EB-4DF6-A19F-BB6FA401A346}" destId="{D3FCFEBB-1B21-4445-8F2A-55BBAAEEB207}" srcOrd="0" destOrd="0" presId="urn:microsoft.com/office/officeart/2005/8/layout/StepDownProcess"/>
    <dgm:cxn modelId="{69767C83-80B8-42D4-B300-3379391177BF}" type="presOf" srcId="{87C6FB7D-03F3-4A74-949A-D6D397DC0DC9}" destId="{31BC3531-6186-4E99-9537-63301CAD5523}" srcOrd="0" destOrd="0" presId="urn:microsoft.com/office/officeart/2005/8/layout/StepDownProcess"/>
    <dgm:cxn modelId="{1A54F1C5-2249-498D-9262-0844B1DE2CF4}" type="presOf" srcId="{18ABAA45-0668-49A4-981C-5C2DE35B6FF0}" destId="{405E24E7-545F-4BB8-AE0C-5951ACBCFE3B}" srcOrd="0" destOrd="0" presId="urn:microsoft.com/office/officeart/2005/8/layout/StepDownProcess"/>
    <dgm:cxn modelId="{48557AD2-8A3D-4A24-BD14-380BC01EE4B1}" srcId="{92549E31-3EF7-4690-9240-711942A9A63C}" destId="{18ABAA45-0668-49A4-981C-5C2DE35B6FF0}" srcOrd="2" destOrd="0" parTransId="{92B69A87-E0F1-4B4C-B622-6BB376B8A4CB}" sibTransId="{092BF9C3-D54A-4174-AB4C-3FD5662F9CDD}"/>
    <dgm:cxn modelId="{056D34FB-75F4-4B05-A3F9-7DBD987127C0}" srcId="{92549E31-3EF7-4690-9240-711942A9A63C}" destId="{E34220E8-E4EB-4DF6-A19F-BB6FA401A346}" srcOrd="0" destOrd="0" parTransId="{5434E133-F92D-4930-A326-60A834EE9CD1}" sibTransId="{42DCBE26-E8BD-4EDA-83AC-0FA3744902CD}"/>
    <dgm:cxn modelId="{FF09B365-B879-4CBA-9292-48F9E6D041A9}" type="presParOf" srcId="{81E28AE7-48E2-49F5-B1B0-62FCE30A6C9A}" destId="{E117B8D6-1D9E-405A-8718-B3D9835224E3}" srcOrd="0" destOrd="0" presId="urn:microsoft.com/office/officeart/2005/8/layout/StepDownProcess"/>
    <dgm:cxn modelId="{22586EB2-E252-4829-950D-DA3116C0FE47}" type="presParOf" srcId="{E117B8D6-1D9E-405A-8718-B3D9835224E3}" destId="{DEF9EF66-DDB7-425D-B233-125DA35911FA}" srcOrd="0" destOrd="0" presId="urn:microsoft.com/office/officeart/2005/8/layout/StepDownProcess"/>
    <dgm:cxn modelId="{FCF2BF85-6B69-4034-AC0B-F9C04937A8BC}" type="presParOf" srcId="{E117B8D6-1D9E-405A-8718-B3D9835224E3}" destId="{D3FCFEBB-1B21-4445-8F2A-55BBAAEEB207}" srcOrd="1" destOrd="0" presId="urn:microsoft.com/office/officeart/2005/8/layout/StepDownProcess"/>
    <dgm:cxn modelId="{7FF9690B-E46C-4B01-B6EA-9BC9C4B96EF3}" type="presParOf" srcId="{E117B8D6-1D9E-405A-8718-B3D9835224E3}" destId="{4C724C2B-C433-4686-8C2B-DAA8C44519B0}" srcOrd="2" destOrd="0" presId="urn:microsoft.com/office/officeart/2005/8/layout/StepDownProcess"/>
    <dgm:cxn modelId="{568E009D-E3CB-46C3-866C-35E66A27593B}" type="presParOf" srcId="{81E28AE7-48E2-49F5-B1B0-62FCE30A6C9A}" destId="{4547C7B7-3241-4EDF-9352-27267E282482}" srcOrd="1" destOrd="0" presId="urn:microsoft.com/office/officeart/2005/8/layout/StepDownProcess"/>
    <dgm:cxn modelId="{1C3F27F3-A459-4D88-A3EC-E8AD0A7D1B66}" type="presParOf" srcId="{81E28AE7-48E2-49F5-B1B0-62FCE30A6C9A}" destId="{FDBDC0A9-088D-479B-931D-692761D9102D}" srcOrd="2" destOrd="0" presId="urn:microsoft.com/office/officeart/2005/8/layout/StepDownProcess"/>
    <dgm:cxn modelId="{9BA28547-979C-4C13-954B-2D74ACDE10FF}" type="presParOf" srcId="{FDBDC0A9-088D-479B-931D-692761D9102D}" destId="{44206C7D-3FEE-48C1-B1EF-4E9B2B683035}" srcOrd="0" destOrd="0" presId="urn:microsoft.com/office/officeart/2005/8/layout/StepDownProcess"/>
    <dgm:cxn modelId="{669212F0-6571-4700-AC73-632F670AE4CA}" type="presParOf" srcId="{FDBDC0A9-088D-479B-931D-692761D9102D}" destId="{31BC3531-6186-4E99-9537-63301CAD5523}" srcOrd="1" destOrd="0" presId="urn:microsoft.com/office/officeart/2005/8/layout/StepDownProcess"/>
    <dgm:cxn modelId="{469F3651-82BE-40D4-9A0A-BFF9ABF9E169}" type="presParOf" srcId="{FDBDC0A9-088D-479B-931D-692761D9102D}" destId="{3026DD8D-9743-4759-81A7-C09A9E48FCAF}" srcOrd="2" destOrd="0" presId="urn:microsoft.com/office/officeart/2005/8/layout/StepDownProcess"/>
    <dgm:cxn modelId="{069C922C-33B7-4845-9465-C3271178A156}" type="presParOf" srcId="{81E28AE7-48E2-49F5-B1B0-62FCE30A6C9A}" destId="{2F75AE7F-93BE-43B2-85E3-0456B3124663}" srcOrd="3" destOrd="0" presId="urn:microsoft.com/office/officeart/2005/8/layout/StepDownProcess"/>
    <dgm:cxn modelId="{8EF47DCC-9E3F-4CB4-91AD-B15195755D02}" type="presParOf" srcId="{81E28AE7-48E2-49F5-B1B0-62FCE30A6C9A}" destId="{D5829278-B004-481D-8FAE-6762C709807D}" srcOrd="4" destOrd="0" presId="urn:microsoft.com/office/officeart/2005/8/layout/StepDownProcess"/>
    <dgm:cxn modelId="{7E8DFEF8-8089-45B7-B9D6-AB8D6C22029A}" type="presParOf" srcId="{D5829278-B004-481D-8FAE-6762C709807D}" destId="{405E24E7-545F-4BB8-AE0C-5951ACBCFE3B}" srcOrd="0" destOrd="0" presId="urn:microsoft.com/office/officeart/2005/8/layout/StepDownProcess"/>
  </dgm:cxnLst>
  <dgm:bg>
    <a:blipFill>
      <a:blip xmlns:r="http://schemas.openxmlformats.org/officeDocument/2006/relationships" r:embed="rId1"/>
      <a:tile tx="0" ty="0" sx="100000" sy="100000" flip="none" algn="tl"/>
    </a:blip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2779DC22-1962-422D-AEC8-FA3D1467161E}" type="doc">
      <dgm:prSet loTypeId="urn:microsoft.com/office/officeart/2005/8/layout/hList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fr-FR"/>
        </a:p>
      </dgm:t>
    </dgm:pt>
    <dgm:pt modelId="{2313D36D-0F6B-46C2-96AD-56EEC28EBA30}">
      <dgm:prSet phldrT="[Texte]" custT="1"/>
      <dgm:spPr>
        <a:solidFill>
          <a:srgbClr val="FFC000"/>
        </a:solidFill>
      </dgm:spPr>
      <dgm:t>
        <a:bodyPr/>
        <a:lstStyle/>
        <a:p>
          <a:r>
            <a:rPr lang="ar-DZ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تسيير المعرفة و التكوين </a:t>
          </a:r>
          <a:endParaRPr lang="fr-FR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E0ABB8B3-95E2-4B4E-B979-860D19E54462}" type="parTrans" cxnId="{E9847095-7F30-4180-A0CF-F0D9D76D8ED7}">
      <dgm:prSet/>
      <dgm:spPr/>
      <dgm:t>
        <a:bodyPr/>
        <a:lstStyle/>
        <a:p>
          <a:endParaRPr lang="fr-FR"/>
        </a:p>
      </dgm:t>
    </dgm:pt>
    <dgm:pt modelId="{6740178E-E07F-430E-A2CF-B93DED689928}" type="sibTrans" cxnId="{E9847095-7F30-4180-A0CF-F0D9D76D8ED7}">
      <dgm:prSet/>
      <dgm:spPr/>
      <dgm:t>
        <a:bodyPr/>
        <a:lstStyle/>
        <a:p>
          <a:endParaRPr lang="fr-FR"/>
        </a:p>
      </dgm:t>
    </dgm:pt>
    <dgm:pt modelId="{7A70FA32-B1D5-4F49-A5DA-DE3B0B8C49B3}">
      <dgm:prSet phldrT="[Texte]" custT="1"/>
      <dgm:spPr>
        <a:solidFill>
          <a:srgbClr val="FFC000"/>
        </a:solidFill>
      </dgm:spPr>
      <dgm:t>
        <a:bodyPr/>
        <a:lstStyle/>
        <a:p>
          <a:r>
            <a:rPr lang="ar-DZ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أداة للتواصل مع الوحدات التشغيلية </a:t>
          </a:r>
          <a:endParaRPr lang="fr-FR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039D3CE7-29FD-4EDD-9F9C-440076EE4D7D}" type="parTrans" cxnId="{8C02812D-A23D-472A-BDC1-373F9642903B}">
      <dgm:prSet/>
      <dgm:spPr/>
      <dgm:t>
        <a:bodyPr/>
        <a:lstStyle/>
        <a:p>
          <a:endParaRPr lang="fr-FR"/>
        </a:p>
      </dgm:t>
    </dgm:pt>
    <dgm:pt modelId="{90237309-84C9-4C6E-8767-ACDE33B01475}" type="sibTrans" cxnId="{8C02812D-A23D-472A-BDC1-373F9642903B}">
      <dgm:prSet/>
      <dgm:spPr/>
      <dgm:t>
        <a:bodyPr/>
        <a:lstStyle/>
        <a:p>
          <a:endParaRPr lang="fr-FR"/>
        </a:p>
      </dgm:t>
    </dgm:pt>
    <dgm:pt modelId="{0B77E96E-DD21-47F9-B8DC-5677F5C7897D}">
      <dgm:prSet phldrT="[Texte]" custT="1"/>
      <dgm:spPr>
        <a:solidFill>
          <a:srgbClr val="FFC000"/>
        </a:solidFill>
      </dgm:spPr>
      <dgm:t>
        <a:bodyPr/>
        <a:lstStyle/>
        <a:p>
          <a:r>
            <a:rPr lang="ar-DZ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أداة داخلية </a:t>
          </a:r>
          <a:r>
            <a:rPr lang="ar-DZ" sz="2800" b="1" dirty="0" err="1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لادارة</a:t>
          </a:r>
          <a:r>
            <a:rPr lang="ar-DZ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الموارد البشرية </a:t>
          </a:r>
          <a:endParaRPr lang="fr-FR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F2CEEA15-97CB-4F3A-8B39-589362EDD382}" type="parTrans" cxnId="{B6F8C18A-3BF7-4E68-9BA2-2575E2A1372B}">
      <dgm:prSet/>
      <dgm:spPr/>
      <dgm:t>
        <a:bodyPr/>
        <a:lstStyle/>
        <a:p>
          <a:endParaRPr lang="fr-FR"/>
        </a:p>
      </dgm:t>
    </dgm:pt>
    <dgm:pt modelId="{F651D538-558C-4368-A8AA-6870EE8EF4CD}" type="sibTrans" cxnId="{B6F8C18A-3BF7-4E68-9BA2-2575E2A1372B}">
      <dgm:prSet/>
      <dgm:spPr/>
      <dgm:t>
        <a:bodyPr/>
        <a:lstStyle/>
        <a:p>
          <a:endParaRPr lang="fr-FR"/>
        </a:p>
      </dgm:t>
    </dgm:pt>
    <dgm:pt modelId="{4282FDD0-6D5A-4082-ABF8-4F09A1C35441}">
      <dgm:prSet phldrT="[Texte]" custT="1">
        <dgm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dgm:style>
      </dgm:prSet>
      <dgm:spPr>
        <a:noFill/>
        <a:ln>
          <a:noFill/>
        </a:ln>
      </dgm:spPr>
      <dgm:t>
        <a:bodyPr/>
        <a:lstStyle/>
        <a:p>
          <a:r>
            <a:rPr lang="ar-DZ" sz="2800" b="1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مجالات تطبيقها في وظيفة الموارد البشرية </a:t>
          </a:r>
          <a:endParaRPr lang="fr-FR" sz="2800" b="1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gm:t>
    </dgm:pt>
    <dgm:pt modelId="{26032778-0C9C-4F61-AF83-E0C4A578AD82}" type="sibTrans" cxnId="{063B1966-7EAF-4FC8-AB68-47D4C425B403}">
      <dgm:prSet/>
      <dgm:spPr/>
      <dgm:t>
        <a:bodyPr/>
        <a:lstStyle/>
        <a:p>
          <a:endParaRPr lang="fr-FR"/>
        </a:p>
      </dgm:t>
    </dgm:pt>
    <dgm:pt modelId="{B114C177-09A1-41A7-8A64-1795FD16C375}" type="parTrans" cxnId="{063B1966-7EAF-4FC8-AB68-47D4C425B403}">
      <dgm:prSet/>
      <dgm:spPr/>
      <dgm:t>
        <a:bodyPr/>
        <a:lstStyle/>
        <a:p>
          <a:endParaRPr lang="fr-FR"/>
        </a:p>
      </dgm:t>
    </dgm:pt>
    <dgm:pt modelId="{B8A997DD-A712-4327-8BDD-113984C0398A}" type="pres">
      <dgm:prSet presAssocID="{2779DC22-1962-422D-AEC8-FA3D1467161E}" presName="composite" presStyleCnt="0">
        <dgm:presLayoutVars>
          <dgm:chMax val="1"/>
          <dgm:dir/>
          <dgm:resizeHandles val="exact"/>
        </dgm:presLayoutVars>
      </dgm:prSet>
      <dgm:spPr/>
    </dgm:pt>
    <dgm:pt modelId="{B155EE69-D059-433D-B553-47802BB4FC76}" type="pres">
      <dgm:prSet presAssocID="{4282FDD0-6D5A-4082-ABF8-4F09A1C35441}" presName="roof" presStyleLbl="dkBgShp" presStyleIdx="0" presStyleCnt="2"/>
      <dgm:spPr/>
    </dgm:pt>
    <dgm:pt modelId="{8E8B109B-3557-4E22-87ED-C9C4B38F1630}" type="pres">
      <dgm:prSet presAssocID="{4282FDD0-6D5A-4082-ABF8-4F09A1C35441}" presName="pillars" presStyleCnt="0"/>
      <dgm:spPr/>
    </dgm:pt>
    <dgm:pt modelId="{9B0737DD-E145-4155-BAF2-D444F40CAA73}" type="pres">
      <dgm:prSet presAssocID="{4282FDD0-6D5A-4082-ABF8-4F09A1C35441}" presName="pillar1" presStyleLbl="node1" presStyleIdx="0" presStyleCnt="3" custLinFactNeighborX="1152" custLinFactNeighborY="-1227">
        <dgm:presLayoutVars>
          <dgm:bulletEnabled val="1"/>
        </dgm:presLayoutVars>
      </dgm:prSet>
      <dgm:spPr/>
    </dgm:pt>
    <dgm:pt modelId="{AA3A4BC8-45A7-4471-85E0-3D02107C127D}" type="pres">
      <dgm:prSet presAssocID="{7A70FA32-B1D5-4F49-A5DA-DE3B0B8C49B3}" presName="pillarX" presStyleLbl="node1" presStyleIdx="1" presStyleCnt="3">
        <dgm:presLayoutVars>
          <dgm:bulletEnabled val="1"/>
        </dgm:presLayoutVars>
      </dgm:prSet>
      <dgm:spPr/>
    </dgm:pt>
    <dgm:pt modelId="{DDA08310-9AEF-40D2-AA7D-2FC24331DC02}" type="pres">
      <dgm:prSet presAssocID="{0B77E96E-DD21-47F9-B8DC-5677F5C7897D}" presName="pillarX" presStyleLbl="node1" presStyleIdx="2" presStyleCnt="3">
        <dgm:presLayoutVars>
          <dgm:bulletEnabled val="1"/>
        </dgm:presLayoutVars>
      </dgm:prSet>
      <dgm:spPr/>
    </dgm:pt>
    <dgm:pt modelId="{6748F276-C6C1-44A2-BC88-CCE9B42D2B35}" type="pres">
      <dgm:prSet presAssocID="{4282FDD0-6D5A-4082-ABF8-4F09A1C35441}" presName="base" presStyleLbl="dkBgShp" presStyleIdx="1" presStyleCnt="2"/>
      <dgm:spPr/>
    </dgm:pt>
  </dgm:ptLst>
  <dgm:cxnLst>
    <dgm:cxn modelId="{A4D04903-5C8C-4E95-87EA-1D9AB8004C65}" type="presOf" srcId="{4282FDD0-6D5A-4082-ABF8-4F09A1C35441}" destId="{B155EE69-D059-433D-B553-47802BB4FC76}" srcOrd="0" destOrd="0" presId="urn:microsoft.com/office/officeart/2005/8/layout/hList3"/>
    <dgm:cxn modelId="{CFA1FC15-68DF-4270-849B-6FB80FC3ADA9}" type="presOf" srcId="{2313D36D-0F6B-46C2-96AD-56EEC28EBA30}" destId="{9B0737DD-E145-4155-BAF2-D444F40CAA73}" srcOrd="0" destOrd="0" presId="urn:microsoft.com/office/officeart/2005/8/layout/hList3"/>
    <dgm:cxn modelId="{8C02812D-A23D-472A-BDC1-373F9642903B}" srcId="{4282FDD0-6D5A-4082-ABF8-4F09A1C35441}" destId="{7A70FA32-B1D5-4F49-A5DA-DE3B0B8C49B3}" srcOrd="1" destOrd="0" parTransId="{039D3CE7-29FD-4EDD-9F9C-440076EE4D7D}" sibTransId="{90237309-84C9-4C6E-8767-ACDE33B01475}"/>
    <dgm:cxn modelId="{063B1966-7EAF-4FC8-AB68-47D4C425B403}" srcId="{2779DC22-1962-422D-AEC8-FA3D1467161E}" destId="{4282FDD0-6D5A-4082-ABF8-4F09A1C35441}" srcOrd="0" destOrd="0" parTransId="{B114C177-09A1-41A7-8A64-1795FD16C375}" sibTransId="{26032778-0C9C-4F61-AF83-E0C4A578AD82}"/>
    <dgm:cxn modelId="{B6F8C18A-3BF7-4E68-9BA2-2575E2A1372B}" srcId="{4282FDD0-6D5A-4082-ABF8-4F09A1C35441}" destId="{0B77E96E-DD21-47F9-B8DC-5677F5C7897D}" srcOrd="2" destOrd="0" parTransId="{F2CEEA15-97CB-4F3A-8B39-589362EDD382}" sibTransId="{F651D538-558C-4368-A8AA-6870EE8EF4CD}"/>
    <dgm:cxn modelId="{E9847095-7F30-4180-A0CF-F0D9D76D8ED7}" srcId="{4282FDD0-6D5A-4082-ABF8-4F09A1C35441}" destId="{2313D36D-0F6B-46C2-96AD-56EEC28EBA30}" srcOrd="0" destOrd="0" parTransId="{E0ABB8B3-95E2-4B4E-B979-860D19E54462}" sibTransId="{6740178E-E07F-430E-A2CF-B93DED689928}"/>
    <dgm:cxn modelId="{D329989D-E031-47DE-8AAC-1569E8EE60FD}" type="presOf" srcId="{2779DC22-1962-422D-AEC8-FA3D1467161E}" destId="{B8A997DD-A712-4327-8BDD-113984C0398A}" srcOrd="0" destOrd="0" presId="urn:microsoft.com/office/officeart/2005/8/layout/hList3"/>
    <dgm:cxn modelId="{8AC547C3-1661-4231-B410-ED5B8092FD2A}" type="presOf" srcId="{7A70FA32-B1D5-4F49-A5DA-DE3B0B8C49B3}" destId="{AA3A4BC8-45A7-4471-85E0-3D02107C127D}" srcOrd="0" destOrd="0" presId="urn:microsoft.com/office/officeart/2005/8/layout/hList3"/>
    <dgm:cxn modelId="{EA6F83DD-4E45-4CAE-BD33-5E827E75C20E}" type="presOf" srcId="{0B77E96E-DD21-47F9-B8DC-5677F5C7897D}" destId="{DDA08310-9AEF-40D2-AA7D-2FC24331DC02}" srcOrd="0" destOrd="0" presId="urn:microsoft.com/office/officeart/2005/8/layout/hList3"/>
    <dgm:cxn modelId="{4673FB07-C058-4B13-8B81-44866D19A346}" type="presParOf" srcId="{B8A997DD-A712-4327-8BDD-113984C0398A}" destId="{B155EE69-D059-433D-B553-47802BB4FC76}" srcOrd="0" destOrd="0" presId="urn:microsoft.com/office/officeart/2005/8/layout/hList3"/>
    <dgm:cxn modelId="{158ACA2F-30A2-4136-9E9C-548084D1DAA7}" type="presParOf" srcId="{B8A997DD-A712-4327-8BDD-113984C0398A}" destId="{8E8B109B-3557-4E22-87ED-C9C4B38F1630}" srcOrd="1" destOrd="0" presId="urn:microsoft.com/office/officeart/2005/8/layout/hList3"/>
    <dgm:cxn modelId="{F2147E7D-58AA-4AD5-AE43-1358BB3CC0B8}" type="presParOf" srcId="{8E8B109B-3557-4E22-87ED-C9C4B38F1630}" destId="{9B0737DD-E145-4155-BAF2-D444F40CAA73}" srcOrd="0" destOrd="0" presId="urn:microsoft.com/office/officeart/2005/8/layout/hList3"/>
    <dgm:cxn modelId="{08827BD7-FD1F-4FF7-80C2-9BD23D81C338}" type="presParOf" srcId="{8E8B109B-3557-4E22-87ED-C9C4B38F1630}" destId="{AA3A4BC8-45A7-4471-85E0-3D02107C127D}" srcOrd="1" destOrd="0" presId="urn:microsoft.com/office/officeart/2005/8/layout/hList3"/>
    <dgm:cxn modelId="{C4201A8F-0BA4-43DB-8844-9BCFB7963D1C}" type="presParOf" srcId="{8E8B109B-3557-4E22-87ED-C9C4B38F1630}" destId="{DDA08310-9AEF-40D2-AA7D-2FC24331DC02}" srcOrd="2" destOrd="0" presId="urn:microsoft.com/office/officeart/2005/8/layout/hList3"/>
    <dgm:cxn modelId="{EEEC4A77-D3A2-4614-A5EE-6846C74D350F}" type="presParOf" srcId="{B8A997DD-A712-4327-8BDD-113984C0398A}" destId="{6748F276-C6C1-44A2-BC88-CCE9B42D2B35}" srcOrd="2" destOrd="0" presId="urn:microsoft.com/office/officeart/2005/8/layout/hList3"/>
  </dgm:cxnLst>
  <dgm:bg>
    <a:solidFill>
      <a:srgbClr val="FF00FF"/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EF9EF66-DDB7-425D-B233-125DA35911FA}">
      <dsp:nvSpPr>
        <dsp:cNvPr id="0" name=""/>
        <dsp:cNvSpPr/>
      </dsp:nvSpPr>
      <dsp:spPr>
        <a:xfrm rot="5400000">
          <a:off x="2132558" y="1065249"/>
          <a:ext cx="1024333" cy="11661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FCFEBB-1B21-4445-8F2A-55BBAAEEB207}">
      <dsp:nvSpPr>
        <dsp:cNvPr id="0" name=""/>
        <dsp:cNvSpPr/>
      </dsp:nvSpPr>
      <dsp:spPr>
        <a:xfrm>
          <a:off x="0" y="28862"/>
          <a:ext cx="5439213" cy="971350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أنترانت الموارد البشرية</a:t>
          </a:r>
        </a:p>
      </dsp:txBody>
      <dsp:txXfrm>
        <a:off x="47426" y="76288"/>
        <a:ext cx="5344361" cy="876498"/>
      </dsp:txXfrm>
    </dsp:sp>
    <dsp:sp modelId="{4C724C2B-C433-4686-8C2B-DAA8C44519B0}">
      <dsp:nvSpPr>
        <dsp:cNvPr id="0" name=""/>
        <dsp:cNvSpPr/>
      </dsp:nvSpPr>
      <dsp:spPr>
        <a:xfrm>
          <a:off x="3585547" y="44870"/>
          <a:ext cx="1254146" cy="97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4206C7D-3FEE-48C1-B1EF-4E9B2B683035}">
      <dsp:nvSpPr>
        <dsp:cNvPr id="0" name=""/>
        <dsp:cNvSpPr/>
      </dsp:nvSpPr>
      <dsp:spPr>
        <a:xfrm rot="5400000">
          <a:off x="4519014" y="2306000"/>
          <a:ext cx="1024333" cy="1166167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1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1BC3531-6186-4E99-9537-63301CAD5523}">
      <dsp:nvSpPr>
        <dsp:cNvPr id="0" name=""/>
        <dsp:cNvSpPr/>
      </dsp:nvSpPr>
      <dsp:spPr>
        <a:xfrm>
          <a:off x="2651477" y="1312413"/>
          <a:ext cx="4990479" cy="898592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 rtl="1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4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البرمجيات</a:t>
          </a:r>
          <a:r>
            <a:rPr lang="ar-DZ" sz="2400" b="1" kern="1200" baseline="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التعاونية</a:t>
          </a:r>
        </a:p>
      </dsp:txBody>
      <dsp:txXfrm>
        <a:off x="2695351" y="1356287"/>
        <a:ext cx="4902731" cy="810844"/>
      </dsp:txXfrm>
    </dsp:sp>
    <dsp:sp modelId="{3026DD8D-9743-4759-81A7-C09A9E48FCAF}">
      <dsp:nvSpPr>
        <dsp:cNvPr id="0" name=""/>
        <dsp:cNvSpPr/>
      </dsp:nvSpPr>
      <dsp:spPr>
        <a:xfrm>
          <a:off x="5972003" y="1285621"/>
          <a:ext cx="1254146" cy="9755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05E24E7-545F-4BB8-AE0C-5951ACBCFE3B}">
      <dsp:nvSpPr>
        <dsp:cNvPr id="0" name=""/>
        <dsp:cNvSpPr/>
      </dsp:nvSpPr>
      <dsp:spPr>
        <a:xfrm>
          <a:off x="5109020" y="2551309"/>
          <a:ext cx="3686248" cy="1207006"/>
        </a:xfrm>
        <a:prstGeom prst="roundRect">
          <a:avLst>
            <a:gd name="adj" fmla="val 1667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البرمجيات التكاملية </a:t>
          </a:r>
          <a:endParaRPr lang="fr-FR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167952" y="2610241"/>
        <a:ext cx="3568384" cy="10891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155EE69-D059-433D-B553-47802BB4FC76}">
      <dsp:nvSpPr>
        <dsp:cNvPr id="0" name=""/>
        <dsp:cNvSpPr/>
      </dsp:nvSpPr>
      <dsp:spPr>
        <a:xfrm>
          <a:off x="0" y="0"/>
          <a:ext cx="8151446" cy="151677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>
          <a:schemeClr val="dk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مجالات تطبيقها في وظيفة الموارد البشرية </a:t>
          </a:r>
          <a:endParaRPr lang="fr-FR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0" y="0"/>
        <a:ext cx="8151446" cy="1516770"/>
      </dsp:txXfrm>
    </dsp:sp>
    <dsp:sp modelId="{9B0737DD-E145-4155-BAF2-D444F40CAA73}">
      <dsp:nvSpPr>
        <dsp:cNvPr id="0" name=""/>
        <dsp:cNvSpPr/>
      </dsp:nvSpPr>
      <dsp:spPr>
        <a:xfrm>
          <a:off x="35251" y="1477688"/>
          <a:ext cx="2714495" cy="318521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تسيير المعرفة و التكوين </a:t>
          </a:r>
          <a:endParaRPr lang="fr-FR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35251" y="1477688"/>
        <a:ext cx="2714495" cy="3185218"/>
      </dsp:txXfrm>
    </dsp:sp>
    <dsp:sp modelId="{AA3A4BC8-45A7-4471-85E0-3D02107C127D}">
      <dsp:nvSpPr>
        <dsp:cNvPr id="0" name=""/>
        <dsp:cNvSpPr/>
      </dsp:nvSpPr>
      <dsp:spPr>
        <a:xfrm>
          <a:off x="2718475" y="1516770"/>
          <a:ext cx="2714495" cy="318521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أداة للتواصل مع الوحدات التشغيلية </a:t>
          </a:r>
          <a:endParaRPr lang="fr-FR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2718475" y="1516770"/>
        <a:ext cx="2714495" cy="3185218"/>
      </dsp:txXfrm>
    </dsp:sp>
    <dsp:sp modelId="{DDA08310-9AEF-40D2-AA7D-2FC24331DC02}">
      <dsp:nvSpPr>
        <dsp:cNvPr id="0" name=""/>
        <dsp:cNvSpPr/>
      </dsp:nvSpPr>
      <dsp:spPr>
        <a:xfrm>
          <a:off x="5432970" y="1516770"/>
          <a:ext cx="2714495" cy="3185218"/>
        </a:xfrm>
        <a:prstGeom prst="rect">
          <a:avLst/>
        </a:prstGeom>
        <a:solidFill>
          <a:srgbClr val="FFC00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ar-DZ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أداة داخلية </a:t>
          </a:r>
          <a:r>
            <a:rPr lang="ar-DZ" sz="2800" b="1" kern="1200" dirty="0" err="1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لادارة</a:t>
          </a:r>
          <a:r>
            <a:rPr lang="ar-DZ" sz="2800" b="1" kern="1200" dirty="0">
              <a:solidFill>
                <a:schemeClr val="tx1"/>
              </a:solidFill>
              <a:latin typeface="Traditional Arabic" panose="02020603050405020304" pitchFamily="18" charset="-78"/>
              <a:cs typeface="Traditional Arabic" panose="02020603050405020304" pitchFamily="18" charset="-78"/>
            </a:rPr>
            <a:t> الموارد البشرية </a:t>
          </a:r>
          <a:endParaRPr lang="fr-FR" sz="2800" b="1" kern="1200" dirty="0">
            <a:solidFill>
              <a:schemeClr val="tx1"/>
            </a:solidFill>
            <a:latin typeface="Traditional Arabic" panose="02020603050405020304" pitchFamily="18" charset="-78"/>
            <a:cs typeface="Traditional Arabic" panose="02020603050405020304" pitchFamily="18" charset="-78"/>
          </a:endParaRPr>
        </a:p>
      </dsp:txBody>
      <dsp:txXfrm>
        <a:off x="5432970" y="1516770"/>
        <a:ext cx="2714495" cy="3185218"/>
      </dsp:txXfrm>
    </dsp:sp>
    <dsp:sp modelId="{6748F276-C6C1-44A2-BC88-CCE9B42D2B35}">
      <dsp:nvSpPr>
        <dsp:cNvPr id="0" name=""/>
        <dsp:cNvSpPr/>
      </dsp:nvSpPr>
      <dsp:spPr>
        <a:xfrm>
          <a:off x="0" y="4701989"/>
          <a:ext cx="8151446" cy="353913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3">
  <dgm:title val=""/>
  <dgm:desc val=""/>
  <dgm:catLst>
    <dgm:cat type="list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5" srcId="0" destId="1" srcOrd="0" destOrd="0"/>
        <dgm:cxn modelId="6" srcId="1" destId="2" srcOrd="0" destOrd="0"/>
        <dgm:cxn modelId="7" srcId="1" destId="3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6" srcId="0" destId="1" srcOrd="0" destOrd="0"/>
        <dgm:cxn modelId="7" srcId="1" destId="2" srcOrd="0" destOrd="0"/>
        <dgm:cxn modelId="8" srcId="1" destId="3" srcOrd="1" destOrd="0"/>
        <dgm:cxn modelId="9" srcId="1" destId="4" srcOrd="2" destOrd="0"/>
        <dgm:cxn modelId="10" srcId="1" destId="5" srcOrd="3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roof" refType="w"/>
      <dgm:constr type="h" for="ch" forName="roof" refType="h" fact="0.3"/>
      <dgm:constr type="primFontSz" for="ch" forName="roof" val="65"/>
      <dgm:constr type="w" for="ch" forName="pillars" refType="w"/>
      <dgm:constr type="h" for="ch" forName="pillars" refType="h" fact="0.63"/>
      <dgm:constr type="t" for="ch" forName="pillars" refType="h" fact="0.3"/>
      <dgm:constr type="primFontSz" for="des" forName="pillar1" val="65"/>
      <dgm:constr type="primFontSz" for="des" forName="pillarX" refType="primFontSz" refFor="des" refForName="pillar1" op="equ"/>
      <dgm:constr type="w" for="ch" forName="base" refType="w"/>
      <dgm:constr type="h" for="ch" forName="base" refType="h" fact="0.07"/>
      <dgm:constr type="t" for="ch" forName="base" refType="h" fact="0.93"/>
    </dgm:constrLst>
    <dgm:ruleLst/>
    <dgm:forEach name="Name0" axis="ch" ptType="node" cnt="1">
      <dgm:layoutNode name="roof" styleLbl="dkBgShp">
        <dgm:alg type="tx"/>
        <dgm:shape xmlns:r="http://schemas.openxmlformats.org/officeDocument/2006/relationships" type="rect" r:blip="">
          <dgm:adjLst/>
        </dgm:shape>
        <dgm:presOf axis="self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illars" styleLbl="node1">
        <dgm:choose name="Name1">
          <dgm:if name="Name2" func="var" arg="dir" op="equ" val="norm">
            <dgm:alg type="lin">
              <dgm:param type="linDir" val="fromL"/>
            </dgm:alg>
          </dgm:if>
          <dgm:else name="Name3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illar1" refType="w"/>
          <dgm:constr type="h" for="ch" forName="pillar1" refType="h"/>
          <dgm:constr type="w" for="ch" forName="pillarX" refType="w"/>
          <dgm:constr type="h" for="ch" forName="pillarX" refType="h"/>
        </dgm:constrLst>
        <dgm:ruleLst/>
        <dgm:layoutNode name="pillar1" styleLbl="node1">
          <dgm:varLst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forEach name="Name4" axis="ch" ptType="node" st="2">
          <dgm:layoutNode name="pillarX" styleLbl="node1">
            <dgm:varLst>
              <dgm:bulletEnabled val="1"/>
            </dgm:varLst>
            <dgm:alg type="tx"/>
            <dgm:shape xmlns:r="http://schemas.openxmlformats.org/officeDocument/2006/relationships" type="rect" r:blip="">
              <dgm:adjLst/>
            </dgm:shape>
            <dgm:presOf axis="desOrSelf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forEach>
      </dgm:layoutNode>
      <dgm:layoutNode name="base" styleLbl="dkBgShp">
        <dgm:alg type="sp"/>
        <dgm:shape xmlns:r="http://schemas.openxmlformats.org/officeDocument/2006/relationships" type="rect" r:blip="">
          <dgm:adjLst/>
        </dgm:shape>
        <dgm:presOf/>
        <dgm:constrLst/>
        <dgm:ruleLst/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Modifiez le style des sous-titres du masque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5609718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4004937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tion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9459148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25752288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e nom ci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23578730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rai ou fau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7225969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9528915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433934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00387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35375905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13792095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354919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9285294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724607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411563019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fr-FR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DZ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099286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fr-FR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D7C5AC-6E7C-4B02-A10F-4AF6BF07EA07}" type="datetimeFigureOut">
              <a:rPr lang="ar-DZ" smtClean="0"/>
              <a:t>28-06-1442</a:t>
            </a:fld>
            <a:endParaRPr lang="ar-D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D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6425C21F-2768-4483-BF7A-8FB920DF0F11}" type="slidenum">
              <a:rPr lang="ar-DZ" smtClean="0"/>
              <a:t>‹N°›</a:t>
            </a:fld>
            <a:endParaRPr lang="ar-DZ"/>
          </a:p>
        </p:txBody>
      </p:sp>
    </p:spTree>
    <p:extLst>
      <p:ext uri="{BB962C8B-B14F-4D97-AF65-F5344CB8AC3E}">
        <p14:creationId xmlns:p14="http://schemas.microsoft.com/office/powerpoint/2010/main" val="21627332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</p:sldLayoutIdLst>
  <p:txStyles>
    <p:titleStyle>
      <a:lvl1pPr algn="l" defTabSz="457200" rtl="1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rtl="1" eaLnBrk="1" hangingPunct="1">
        <a:defRPr>
          <a:solidFill>
            <a:schemeClr val="tx2"/>
          </a:solidFill>
        </a:defRPr>
      </a:lvl2pPr>
      <a:lvl3pPr rtl="1" eaLnBrk="1" hangingPunct="1">
        <a:defRPr>
          <a:solidFill>
            <a:schemeClr val="tx2"/>
          </a:solidFill>
        </a:defRPr>
      </a:lvl3pPr>
      <a:lvl4pPr rtl="1" eaLnBrk="1" hangingPunct="1">
        <a:defRPr>
          <a:solidFill>
            <a:schemeClr val="tx2"/>
          </a:solidFill>
        </a:defRPr>
      </a:lvl4pPr>
      <a:lvl5pPr rtl="1" eaLnBrk="1" hangingPunct="1">
        <a:defRPr>
          <a:solidFill>
            <a:schemeClr val="tx2"/>
          </a:solidFill>
        </a:defRPr>
      </a:lvl5pPr>
      <a:lvl6pPr rtl="1" eaLnBrk="1" hangingPunct="1">
        <a:defRPr>
          <a:solidFill>
            <a:schemeClr val="tx2"/>
          </a:solidFill>
        </a:defRPr>
      </a:lvl6pPr>
      <a:lvl7pPr rtl="1" eaLnBrk="1" hangingPunct="1">
        <a:defRPr>
          <a:solidFill>
            <a:schemeClr val="tx2"/>
          </a:solidFill>
        </a:defRPr>
      </a:lvl7pPr>
      <a:lvl8pPr rtl="1" eaLnBrk="1" hangingPunct="1">
        <a:defRPr>
          <a:solidFill>
            <a:schemeClr val="tx2"/>
          </a:solidFill>
        </a:defRPr>
      </a:lvl8pPr>
      <a:lvl9pPr rtl="1" eaLnBrk="1" hangingPunct="1">
        <a:defRPr>
          <a:solidFill>
            <a:schemeClr val="tx2"/>
          </a:solidFill>
        </a:defRPr>
      </a:lvl9pPr>
    </p:titleStyle>
    <p:bodyStyle>
      <a:lvl1pPr marL="342900" indent="-3429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r" defTabSz="457200" rtl="1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4572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emf"/><Relationship Id="rId4" Type="http://schemas.openxmlformats.org/officeDocument/2006/relationships/oleObject" Target="../embeddings/oleObject2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ous-titre 2">
            <a:extLst>
              <a:ext uri="{FF2B5EF4-FFF2-40B4-BE49-F238E27FC236}">
                <a16:creationId xmlns:a16="http://schemas.microsoft.com/office/drawing/2014/main" id="{457A44ED-D014-473F-B63D-337E9FD7F932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ar-DZ" dirty="0"/>
          </a:p>
        </p:txBody>
      </p:sp>
      <p:pic>
        <p:nvPicPr>
          <p:cNvPr id="4" name="Picture 12">
            <a:extLst>
              <a:ext uri="{FF2B5EF4-FFF2-40B4-BE49-F238E27FC236}">
                <a16:creationId xmlns:a16="http://schemas.microsoft.com/office/drawing/2014/main" id="{B8D5BE60-BD88-4220-BCD3-F97B8604525D}"/>
              </a:ext>
            </a:extLst>
          </p:cNvPr>
          <p:cNvPicPr preferRelativeResize="0">
            <a:picLocks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5765" y="50793"/>
            <a:ext cx="8686800" cy="107157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Rectangle 17">
            <a:extLst>
              <a:ext uri="{FF2B5EF4-FFF2-40B4-BE49-F238E27FC236}">
                <a16:creationId xmlns:a16="http://schemas.microsoft.com/office/drawing/2014/main" id="{462DAB5E-95CE-4FA6-9886-79D28A12DE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364477" y="1131543"/>
            <a:ext cx="6429375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الجمهــورية الجزائــرية الديمقــراطية الشعبيـــة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République Algérienne Démocratique et Populaire</a:t>
            </a:r>
            <a:endParaRPr lang="en-US" sz="1100" dirty="0">
              <a:solidFill>
                <a:srgbClr val="000000"/>
              </a:solidFill>
              <a:latin typeface="Arial" pitchFamily="34" charset="0"/>
              <a:ea typeface="Times New Roman" pitchFamily="18" charset="0"/>
              <a:cs typeface="Arabic Transparent" pitchFamily="2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زارة التعليــم العــالي </a:t>
            </a:r>
            <a:r>
              <a:rPr lang="ar-DZ" sz="1200" dirty="0" err="1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و</a:t>
            </a:r>
            <a:r>
              <a:rPr lang="ar-DZ" sz="12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abic Transparent" pitchFamily="2" charset="0"/>
              </a:rPr>
              <a:t> البحــث العلمـي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fr-FR" sz="1200" b="1" i="1" dirty="0">
                <a:solidFill>
                  <a:srgbClr val="000000"/>
                </a:solidFill>
                <a:latin typeface="Arial" pitchFamily="34" charset="0"/>
                <a:cs typeface="Times New Roman" pitchFamily="18" charset="0"/>
              </a:rPr>
              <a:t>Ministère de l’Enseignement Supérieur et de la Recherche Scientifique 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جــامعة محــمد </a:t>
            </a:r>
            <a:r>
              <a:rPr lang="ar-DZ" sz="1200" i="1" dirty="0" err="1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خيضــر</a:t>
            </a:r>
            <a:r>
              <a:rPr lang="ar-DZ" sz="1200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– بسكرة –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كــلية العلــوم الاقتصــادية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التجــارية </a:t>
            </a:r>
            <a:r>
              <a:rPr lang="ar-DZ" sz="1200" b="1" i="1" dirty="0" err="1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و</a:t>
            </a: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 علــوم التسييــر</a:t>
            </a:r>
            <a:endParaRPr lang="en-US" sz="1100" dirty="0">
              <a:solidFill>
                <a:srgbClr val="00B05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1200" b="1" i="1" dirty="0">
                <a:solidFill>
                  <a:srgbClr val="00B050"/>
                </a:solidFill>
                <a:latin typeface="Arial" pitchFamily="34" charset="0"/>
                <a:cs typeface="Arabic Transparent" pitchFamily="2" charset="0"/>
              </a:rPr>
              <a:t>قســـم علـــوم التسييــر</a:t>
            </a:r>
            <a:r>
              <a:rPr lang="ar-DZ" sz="1200" b="1" i="1" dirty="0">
                <a:solidFill>
                  <a:srgbClr val="000000"/>
                </a:solidFill>
                <a:latin typeface="Arial" pitchFamily="34" charset="0"/>
                <a:cs typeface="Arabic Transparent" pitchFamily="2" charset="0"/>
              </a:rPr>
              <a:t> </a:t>
            </a:r>
            <a:endParaRPr lang="en-US" sz="11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400" dirty="0">
              <a:solidFill>
                <a:srgbClr val="00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2" descr="C:\Users\VAIO\Desktop\sirh\وظيفة-خالية-موارد-بشرية.png">
            <a:extLst>
              <a:ext uri="{FF2B5EF4-FFF2-40B4-BE49-F238E27FC236}">
                <a16:creationId xmlns:a16="http://schemas.microsoft.com/office/drawing/2014/main" id="{E673CFD2-8F3C-45CE-BAC2-9F56EFD66C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-25000"/>
                    </a14:imgEffect>
                    <a14:imgEffect>
                      <a14:colorTemperature colorTemp="88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715" y="2737180"/>
            <a:ext cx="11536711" cy="4120820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oneTexte 15">
            <a:extLst>
              <a:ext uri="{FF2B5EF4-FFF2-40B4-BE49-F238E27FC236}">
                <a16:creationId xmlns:a16="http://schemas.microsoft.com/office/drawing/2014/main" id="{7B3CCE59-3BA3-4F56-87EF-F271FAF724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48584" y="5830270"/>
            <a:ext cx="274796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اعداد الدكتورة </a:t>
            </a:r>
            <a:r>
              <a:rPr lang="ar-DZ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:</a:t>
            </a:r>
            <a:endParaRPr lang="fr-FR" sz="3200" b="1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  <p:sp>
        <p:nvSpPr>
          <p:cNvPr id="8" name="ZoneTexte 17">
            <a:extLst>
              <a:ext uri="{FF2B5EF4-FFF2-40B4-BE49-F238E27FC236}">
                <a16:creationId xmlns:a16="http://schemas.microsoft.com/office/drawing/2014/main" id="{7778D8A2-FA54-48EC-A15D-706FBA1ABEE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19061" y="5673179"/>
            <a:ext cx="315523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defTabSz="4572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ar-DZ" sz="44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</a:t>
            </a:r>
            <a:r>
              <a:rPr lang="ar-DZ" sz="40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جبيرات</a:t>
            </a:r>
            <a:r>
              <a:rPr lang="ar-DZ" sz="40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Simplified Arabic" pitchFamily="18" charset="-78"/>
              </a:rPr>
              <a:t> سناء</a:t>
            </a:r>
            <a:endParaRPr lang="fr-FR" sz="40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Simplified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145479971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20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21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22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23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5137CC6D-32B6-4BA5-B090-176D4FACCC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8583" y="1671961"/>
            <a:ext cx="8915400" cy="2953305"/>
          </a:xfrm>
        </p:spPr>
        <p:txBody>
          <a:bodyPr>
            <a:normAutofit fontScale="77500" lnSpcReduction="20000"/>
          </a:bodyPr>
          <a:lstStyle/>
          <a:p>
            <a:pPr marL="342900" marR="0" lvl="0" indent="-342900" algn="r" defTabSz="457200" rtl="1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92278F"/>
              </a:buClr>
              <a:buSzTx/>
              <a:buFont typeface="Wingdings 3" charset="2"/>
              <a:buChar char=""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هو نظام شامل ومتكامل مصمم خصيصا لربط جميع فروع ووظائف ووحدات المنظمة في نظام واحد بحزمة برمجيات مندمجة وقاعدة بيانات موحدة تعمل على دعم ومساندة جميع المستخدمين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 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aditional Arabic" panose="02020603050405020304" pitchFamily="18" charset="-78"/>
              <a:ea typeface="+mn-ea"/>
              <a:cs typeface="Traditional Arabic" panose="02020603050405020304" pitchFamily="18" charset="-78"/>
            </a:endParaRPr>
          </a:p>
          <a:p>
            <a:pPr marL="342900" marR="0" lvl="0" indent="-342900" algn="just" defTabSz="457200" rtl="1" eaLnBrk="1" fontAlgn="auto" latinLnBrk="0" hangingPunct="1">
              <a:lnSpc>
                <a:spcPct val="115000"/>
              </a:lnSpc>
              <a:spcBef>
                <a:spcPts val="1000"/>
              </a:spcBef>
              <a:spcAft>
                <a:spcPts val="1000"/>
              </a:spcAft>
              <a:buClr>
                <a:srgbClr val="92278F"/>
              </a:buClr>
              <a:buSzTx/>
              <a:buFont typeface="Symbol" panose="05050102010706020507" pitchFamily="18" charset="2"/>
              <a:buBlip>
                <a:blip r:embed="rId2"/>
              </a:buBlip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الهدف الرئيسي له يتمثل في تحقيق تكامل المعلومات و الاجراءات على مستوى الوظيفة الواحدة أو على مستوى وظائف المنظمة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.</a:t>
            </a:r>
            <a:endParaRPr kumimoji="0" lang="fr-FR" sz="24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kumimoji="0" lang="ar-D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أما أهم فوائده : </a:t>
            </a:r>
            <a:br>
              <a:rPr kumimoji="0" lang="ar-DZ" sz="2600" b="1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75000"/>
                    <a:lumOff val="25000"/>
                  </a:prstClr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</a:br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دمج نظم معلومات الموارد البشرية للمنظمة المنتشرة جغرافيا في نظام واحد على موقع المنظمة .</a:t>
            </a:r>
            <a:endParaRPr lang="fr-FR" sz="2600" b="1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spcBef>
                <a:spcPts val="600"/>
              </a:spcBef>
            </a:pPr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r-FR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</a:t>
            </a:r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حوسبة العمليات الداخلية المتعلقة بالموظف من التعيين إلى الانتهاء من الخدمة .</a:t>
            </a:r>
            <a:endParaRPr lang="fr-FR" sz="2600" b="1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pPr algn="just">
              <a:spcBef>
                <a:spcPts val="600"/>
              </a:spcBef>
            </a:pPr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r-FR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</a:t>
            </a:r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بناء نموذج واحد متكامل للبيانات يزود بمعلومات آتية ودقيقة عن النشاطات المرتبطة بالموارد البشرية .</a:t>
            </a:r>
            <a:endParaRPr lang="fr-FR" sz="2600" b="1" dirty="0">
              <a:latin typeface="Traditional Arabic" panose="02020603050405020304" pitchFamily="18" charset="-78"/>
              <a:ea typeface="Times New Roman" panose="02020603050405020304" pitchFamily="18" charset="0"/>
              <a:cs typeface="Traditional Arabic" panose="02020603050405020304" pitchFamily="18" charset="-78"/>
            </a:endParaRPr>
          </a:p>
          <a:p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</a:t>
            </a:r>
            <a:r>
              <a:rPr lang="fr-FR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  <a:sym typeface="Symbol" panose="05050102010706020507" pitchFamily="18" charset="2"/>
              </a:rPr>
              <a:t></a:t>
            </a:r>
            <a:r>
              <a:rPr lang="ar-DZ" sz="2600" b="1" dirty="0"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 تحسين رضا الأفراد من خلال الخدمة الذاتية .</a:t>
            </a:r>
            <a:endParaRPr kumimoji="0" lang="fr-FR" sz="2600" b="1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75000"/>
                  <a:lumOff val="25000"/>
                </a:prstClr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41755245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6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re 1">
            <a:extLst>
              <a:ext uri="{FF2B5EF4-FFF2-40B4-BE49-F238E27FC236}">
                <a16:creationId xmlns:a16="http://schemas.microsoft.com/office/drawing/2014/main" id="{86D29F06-AE6D-495C-8B4A-DD24B77ED55E}"/>
              </a:ext>
            </a:extLst>
          </p:cNvPr>
          <p:cNvSpPr>
            <a:spLocks noGrp="1"/>
          </p:cNvSpPr>
          <p:nvPr>
            <p:ph type="title"/>
          </p:nvPr>
        </p:nvSpPr>
        <p:spPr/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ar-DZ" sz="4000" b="1" dirty="0">
                <a:solidFill>
                  <a:schemeClr val="bg1"/>
                </a:solidFill>
                <a:latin typeface="Traditional Arabic" pitchFamily="18" charset="-78"/>
                <a:cs typeface="Traditional Arabic" pitchFamily="18" charset="-78"/>
              </a:rPr>
              <a:t>عناصر المحاضرة السادسة</a:t>
            </a:r>
            <a:r>
              <a:rPr lang="ar-DZ" dirty="0">
                <a:solidFill>
                  <a:srgbClr val="C00000"/>
                </a:solidFill>
              </a:rPr>
              <a:t>:</a:t>
            </a:r>
            <a:endParaRPr lang="fr-FR" dirty="0">
              <a:solidFill>
                <a:srgbClr val="C00000"/>
              </a:solidFill>
            </a:endParaRPr>
          </a:p>
        </p:txBody>
      </p:sp>
      <p:graphicFrame>
        <p:nvGraphicFramePr>
          <p:cNvPr id="13" name="Espace réservé du contenu 12">
            <a:extLst>
              <a:ext uri="{FF2B5EF4-FFF2-40B4-BE49-F238E27FC236}">
                <a16:creationId xmlns:a16="http://schemas.microsoft.com/office/drawing/2014/main" id="{9A48EE9D-9B64-4F31-AC82-4A0E58873F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57876500"/>
              </p:ext>
            </p:extLst>
          </p:nvPr>
        </p:nvGraphicFramePr>
        <p:xfrm>
          <a:off x="2476002" y="2116183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138697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Graphic spid="13" grpId="0">
        <p:bldAsOne/>
      </p:bldGraphic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8">
            <a:extLst>
              <a:ext uri="{FF2B5EF4-FFF2-40B4-BE49-F238E27FC236}">
                <a16:creationId xmlns:a16="http://schemas.microsoft.com/office/drawing/2014/main" id="{0A71B48C-8B7D-4ECD-9FC8-B2EF489A5B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95631" y="543572"/>
            <a:ext cx="6402137" cy="784960"/>
          </a:xfr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ar-D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الشبكة الداخلية أو أنترانت الموارد البشرية ( </a:t>
            </a:r>
            <a:r>
              <a:rPr lang="fr-FR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Intranet RH</a:t>
            </a:r>
            <a:r>
              <a:rPr lang="ar-D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br>
              <a:rPr lang="ar-DZ" sz="2800" b="1" dirty="0">
                <a:solidFill>
                  <a:schemeClr val="bg1"/>
                </a:solidFill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</a:br>
            <a:endParaRPr lang="ar-DZ" sz="2800" dirty="0">
              <a:solidFill>
                <a:schemeClr val="bg1"/>
              </a:solidFill>
              <a:latin typeface="Arabic Transparent" panose="020B0604020202020204" pitchFamily="34" charset="0"/>
              <a:cs typeface="Arabic Transparent" panose="020B0604020202020204" pitchFamily="34" charset="0"/>
            </a:endParaRPr>
          </a:p>
        </p:txBody>
      </p:sp>
      <p:sp>
        <p:nvSpPr>
          <p:cNvPr id="24" name="Rectangle 19">
            <a:extLst>
              <a:ext uri="{FF2B5EF4-FFF2-40B4-BE49-F238E27FC236}">
                <a16:creationId xmlns:a16="http://schemas.microsoft.com/office/drawing/2014/main" id="{35F8DFAE-3C44-4508-B952-C9B299634E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80754" y="2758647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fr-FR"/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81FCC460-8E2E-4E02-AA98-92F9CE62A2DF}"/>
              </a:ext>
            </a:extLst>
          </p:cNvPr>
          <p:cNvSpPr txBox="1">
            <a:spLocks/>
          </p:cNvSpPr>
          <p:nvPr/>
        </p:nvSpPr>
        <p:spPr>
          <a:xfrm>
            <a:off x="4771791" y="1809448"/>
            <a:ext cx="7116861" cy="927904"/>
          </a:xfrm>
          <a:prstGeom prst="rect">
            <a:avLst/>
          </a:prstGeom>
        </p:spPr>
        <p:txBody>
          <a:bodyPr vert="horz" lIns="91440" tIns="45720" rIns="91440" bIns="45720" rtlCol="1">
            <a:noAutofit/>
          </a:bodyPr>
          <a:lstStyle>
            <a:lvl1pPr marL="342900" indent="-3429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r" defTabSz="914400" rtl="1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400" b="1" i="0" u="sng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الشبكة :</a:t>
            </a:r>
            <a:r>
              <a:rPr lang="en-US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مجموعة من أجهزة الحاسب وبعض الأجهزة الأخرى مرتبطة مع بعضها </a:t>
            </a:r>
            <a:endParaRPr kumimoji="0" lang="ar-DZ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  <a:p>
            <a:pPr marL="0" marR="0" lvl="0" indent="0" algn="r" defTabSz="914400" rtl="1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ar-SA" sz="24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البعض للمشاركة في الموارد</a:t>
            </a:r>
            <a:r>
              <a:rPr lang="ar-DZ" sz="2400" b="1" dirty="0">
                <a:solidFill>
                  <a:sysClr val="windowText" lastClr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( المعلومات، الأجهزة ، البرامج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4C4F3588-D22F-4FA9-87CD-B17D4045FDA9}"/>
              </a:ext>
            </a:extLst>
          </p:cNvPr>
          <p:cNvSpPr txBox="1"/>
          <p:nvPr/>
        </p:nvSpPr>
        <p:spPr>
          <a:xfrm>
            <a:off x="4315091" y="4762237"/>
            <a:ext cx="7656123" cy="1797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marR="0" lvl="0" indent="-514350" algn="r" defTabSz="914400" rtl="1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alt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شبكة </a:t>
            </a:r>
            <a:r>
              <a:rPr kumimoji="0" lang="ar-JO" alt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الخادم </a:t>
            </a:r>
            <a:r>
              <a:rPr kumimoji="0" lang="ar-DZ" alt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/الزبون : 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في هذه الشبكة يتم تقسيم بين مهام الخادم (جهاز الخادم)</a:t>
            </a:r>
            <a:r>
              <a:rPr kumimoji="0" lang="ar-DZ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ومهام العميل (جهاز العميل). العميل يرسل الطلبات إلى الخادم، وفقا لبروتوكولات معينة،  للحصول على معلومات أو اجراء عمل معين، والخادم يستجيب </a:t>
            </a:r>
          </a:p>
          <a:p>
            <a:pPr marR="0" lvl="0" algn="r" defTabSz="914400" rtl="1" eaLnBrk="1" fontAlgn="base" latinLnBrk="0" hangingPunct="1">
              <a:lnSpc>
                <a:spcPct val="150000"/>
              </a:lnSpc>
              <a:spcBef>
                <a:spcPts val="700"/>
              </a:spcBef>
              <a:spcAft>
                <a:spcPct val="0"/>
              </a:spcAft>
              <a:buClr>
                <a:srgbClr val="DD8047"/>
              </a:buClr>
              <a:buSzPct val="60000"/>
              <a:buFont typeface="Wingdings" panose="05000000000000000000" pitchFamily="2" charset="2"/>
              <a:buNone/>
              <a:tabLst/>
              <a:defRPr/>
            </a:pPr>
            <a:endParaRPr lang="fr-FR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29" name="Picture 2" descr="http://blog.gogrid.com/wp-content/uploads/2009/05/image.png">
            <a:extLst>
              <a:ext uri="{FF2B5EF4-FFF2-40B4-BE49-F238E27FC236}">
                <a16:creationId xmlns:a16="http://schemas.microsoft.com/office/drawing/2014/main" id="{E2517A19-BEB2-49E8-BBA2-6B64A2FAC43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3394"/>
          <a:stretch/>
        </p:blipFill>
        <p:spPr bwMode="auto">
          <a:xfrm>
            <a:off x="765908" y="1349823"/>
            <a:ext cx="3548184" cy="1539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ZoneTexte 31">
            <a:extLst>
              <a:ext uri="{FF2B5EF4-FFF2-40B4-BE49-F238E27FC236}">
                <a16:creationId xmlns:a16="http://schemas.microsoft.com/office/drawing/2014/main" id="{69A01C34-5AF3-452B-BFB6-9083911C91E0}"/>
              </a:ext>
            </a:extLst>
          </p:cNvPr>
          <p:cNvSpPr txBox="1"/>
          <p:nvPr/>
        </p:nvSpPr>
        <p:spPr>
          <a:xfrm>
            <a:off x="4689231" y="3239564"/>
            <a:ext cx="7281983" cy="143116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r" defTabSz="914400" rtl="1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Char char="•"/>
              <a:tabLst/>
              <a:defRPr/>
            </a:pPr>
            <a:r>
              <a:rPr kumimoji="0" lang="ar-JO" alt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إنترانت</a:t>
            </a:r>
            <a:r>
              <a:rPr kumimoji="0" lang="ar-DZ" altLang="fr-FR" sz="2400" b="1" i="0" u="sng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:</a:t>
            </a:r>
            <a:r>
              <a:rPr kumimoji="0" lang="ar-DZ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هي شبكة إنترنت عادية تستخدم ذات التقنية</a:t>
            </a:r>
            <a:r>
              <a:rPr lang="ar-DZ" altLang="fr-FR" sz="2400" b="1" kern="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لكنها مصغرة بحيث تسمح للأعضاء المسجلين بمنظمة أو مؤسسة ما</a:t>
            </a:r>
            <a:r>
              <a:rPr lang="ar-DZ" altLang="fr-FR" sz="2400" b="1" kern="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فقط بالدخول إليها. ومن بين مزاياها المتعددة ارتفاع مستوى الحماية</a:t>
            </a:r>
            <a:r>
              <a:rPr lang="ar-DZ" altLang="fr-FR" sz="2400" b="1" kern="0" dirty="0">
                <a:solidFill>
                  <a:srgbClr val="00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 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الذي </a:t>
            </a:r>
            <a:r>
              <a:rPr kumimoji="0" lang="ar-JO" altLang="fr-FR" sz="2400" b="1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لايمكن</a:t>
            </a:r>
            <a:r>
              <a:rPr kumimoji="0" lang="ar-JO" altLang="fr-FR" sz="2400" b="1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raditional Arabic" panose="02020603050405020304" pitchFamily="18" charset="-78"/>
                <a:cs typeface="Traditional Arabic" panose="02020603050405020304" pitchFamily="18" charset="-78"/>
              </a:rPr>
              <a:t> مقارنته بمستوى الحماية الموجود على شبكة الإنترنت العادية</a:t>
            </a:r>
            <a:endParaRPr kumimoji="0" lang="en-US" altLang="fr-FR" sz="2400" b="1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33" name="Picture 8" descr="IC375976.jpg">
            <a:extLst>
              <a:ext uri="{FF2B5EF4-FFF2-40B4-BE49-F238E27FC236}">
                <a16:creationId xmlns:a16="http://schemas.microsoft.com/office/drawing/2014/main" id="{8E92761F-1F78-493C-98EE-71092EBF932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985" y="3080252"/>
            <a:ext cx="2810584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103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6" grpId="0"/>
      <p:bldP spid="28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915254F8-66F9-4E65-8412-D711B4EEAE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6012" y="1234830"/>
            <a:ext cx="8915400" cy="1953847"/>
          </a:xfrm>
        </p:spPr>
        <p:txBody>
          <a:bodyPr>
            <a:noAutofit/>
          </a:bodyPr>
          <a:lstStyle/>
          <a:p>
            <a:r>
              <a:rPr lang="ar-DZ" sz="2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فوائدها : </a:t>
            </a:r>
          </a:p>
          <a:p>
            <a:pPr marL="342900" lvl="0" indent="-342900" algn="r" rtl="1">
              <a:buFont typeface="Wingdings" panose="05000000000000000000" pitchFamily="2" charset="2"/>
              <a:buChar char=""/>
            </a:pPr>
            <a:r>
              <a:rPr lang="ar-DZ" sz="24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مشاركة ملفات العمل داخل المنظمة بين مختلف أصحاب المصلحة المعنيين ؛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lvl="0" indent="-342900" algn="r" rtl="1">
              <a:buFont typeface="Wingdings" panose="05000000000000000000" pitchFamily="2" charset="2"/>
              <a:buChar char=""/>
            </a:pPr>
            <a:r>
              <a:rPr lang="ar-DZ" sz="24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الاستفادة من الرسائل الداخلية.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lvl="0" indent="-342900" algn="r" rtl="1">
              <a:buFont typeface="Wingdings" panose="05000000000000000000" pitchFamily="2" charset="2"/>
              <a:buChar char=""/>
            </a:pPr>
            <a:r>
              <a:rPr lang="ar-DZ" sz="2400" b="1" dirty="0">
                <a:solidFill>
                  <a:srgbClr val="000000"/>
                </a:solidFill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كفاءة وظائف نظام المعلومات امما يسمح بالعمل التعاوني ، وتوفير المعلومات في الوقت المناسب دون إضاعة الوقت 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47CCA030-3EE0-464E-9296-9435DC6E9E6F}"/>
              </a:ext>
            </a:extLst>
          </p:cNvPr>
          <p:cNvSpPr txBox="1"/>
          <p:nvPr/>
        </p:nvSpPr>
        <p:spPr>
          <a:xfrm>
            <a:off x="3892427" y="3669324"/>
            <a:ext cx="7408985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DZ" sz="2400" b="1" u="sng" dirty="0">
                <a:solidFill>
                  <a:srgbClr val="FF0000"/>
                </a:solidFill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أنواع الأنترانت : </a:t>
            </a:r>
          </a:p>
          <a:p>
            <a:pPr algn="r"/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الأنترانت صندوق من الأدوات المتكاملة التي تندرج ضمن الفئات ألأربع : 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أنترانت الاتصالات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أنترانت الاعلام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أنترانت التعاون</a:t>
            </a:r>
          </a:p>
          <a:p>
            <a:pPr marL="342900" indent="-342900" algn="r" rtl="1">
              <a:buFont typeface="Wingdings" panose="05000000000000000000" pitchFamily="2" charset="2"/>
              <a:buChar char="q"/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أنترانت التطبيقية</a:t>
            </a:r>
          </a:p>
          <a:p>
            <a:pPr algn="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9750105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me 8">
            <a:extLst>
              <a:ext uri="{FF2B5EF4-FFF2-40B4-BE49-F238E27FC236}">
                <a16:creationId xmlns:a16="http://schemas.microsoft.com/office/drawing/2014/main" id="{2DBE28D0-A8A7-4F9F-AE16-BBEBF433E0B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422994620"/>
              </p:ext>
            </p:extLst>
          </p:nvPr>
        </p:nvGraphicFramePr>
        <p:xfrm>
          <a:off x="2008554" y="719666"/>
          <a:ext cx="8151446" cy="50559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79729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2927EDE0-6C07-4036-AE85-9D978683E384}"/>
              </a:ext>
            </a:extLst>
          </p:cNvPr>
          <p:cNvSpPr txBox="1"/>
          <p:nvPr/>
        </p:nvSpPr>
        <p:spPr>
          <a:xfrm>
            <a:off x="6510217" y="230952"/>
            <a:ext cx="5580184" cy="46166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البرمجيات التعاونية : العمل الجماعي ، تدفق العمل</a:t>
            </a:r>
            <a:endParaRPr lang="fr-FR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DD022052-4EAE-4FE6-BF99-98A86EED6FAC}"/>
              </a:ext>
            </a:extLst>
          </p:cNvPr>
          <p:cNvSpPr txBox="1"/>
          <p:nvPr/>
        </p:nvSpPr>
        <p:spPr>
          <a:xfrm>
            <a:off x="3840480" y="843283"/>
            <a:ext cx="4423508" cy="517065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457200" algn="just" rtl="1">
              <a:lnSpc>
                <a:spcPct val="115000"/>
              </a:lnSpc>
              <a:spcAft>
                <a:spcPts val="1000"/>
              </a:spcAft>
            </a:pPr>
            <a:r>
              <a:rPr lang="ar-DZ" sz="24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العمل الجماعي ( </a:t>
            </a:r>
            <a:r>
              <a:rPr lang="fr-FR" sz="2000" b="1" dirty="0" err="1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Groupeware</a:t>
            </a:r>
            <a:r>
              <a:rPr lang="ar-DZ" sz="2400" b="1" dirty="0"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) 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7E3AFB5-0B65-487B-8697-7758FB2156FC}"/>
              </a:ext>
            </a:extLst>
          </p:cNvPr>
          <p:cNvSpPr txBox="1"/>
          <p:nvPr/>
        </p:nvSpPr>
        <p:spPr>
          <a:xfrm>
            <a:off x="461107" y="1726975"/>
            <a:ext cx="11629294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rtl="1">
              <a:buFont typeface="Symbol" panose="05050102010706020507" pitchFamily="18" charset="2"/>
              <a:buBlip>
                <a:blip r:embed="rId2"/>
              </a:buBlip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هو مجموعة من التطبيقات التي تدعم مجموعة العمل بغرض تطوير العمل الجماعي </a:t>
            </a:r>
            <a:r>
              <a:rPr lang="ar-SA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.</a:t>
            </a:r>
            <a:r>
              <a:rPr lang="ar-DZ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</a:t>
            </a:r>
            <a:r>
              <a:rPr lang="ar-DZ" sz="24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، وهذا من خلال  تأديته للأنشطة الثلاث </a:t>
            </a:r>
            <a:r>
              <a:rPr lang="ar-DZ" sz="2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 </a:t>
            </a:r>
          </a:p>
          <a:p>
            <a:pPr marL="342900" lvl="0" indent="-342900" algn="just" rtl="1">
              <a:buFont typeface="Wingdings" panose="05000000000000000000" pitchFamily="2" charset="2"/>
              <a:buChar char=""/>
            </a:pPr>
            <a:r>
              <a:rPr lang="ar-D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 (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communication</a:t>
            </a:r>
            <a:r>
              <a:rPr lang="ar-D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: تسهيل دوران و تبادل المعلومات في فريق العمل من أجل انجاز المهام المشتركة 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lvl="0" indent="-342900" algn="just" rtl="1">
              <a:buFont typeface="Wingdings" panose="05000000000000000000" pitchFamily="2" charset="2"/>
              <a:buChar char=""/>
            </a:pPr>
            <a:r>
              <a:rPr lang="ar-D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التعاون (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Arial" panose="020B0604020202020204" pitchFamily="34" charset="0"/>
              </a:rPr>
              <a:t>coopération</a:t>
            </a:r>
            <a:r>
              <a:rPr lang="ar-DZ" sz="24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raditional Arabic" panose="02020603050405020304" pitchFamily="18" charset="-78"/>
              </a:rPr>
              <a:t>) : توحيد الجهود بالعمل معا ومتجاوزا قيود المكان و الزمان . </a:t>
            </a:r>
            <a:endParaRPr lang="ar-DZ" sz="2400" b="1" dirty="0">
              <a:latin typeface="Calibri" panose="020F050202020403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 marL="342900" lvl="0" indent="-342900" algn="just" rtl="1">
              <a:buFont typeface="Wingdings" panose="05000000000000000000" pitchFamily="2" charset="2"/>
              <a:buChar char=""/>
            </a:pP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لتنسيق(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</a:rPr>
              <a:t>coordination</a:t>
            </a:r>
            <a:r>
              <a:rPr lang="ar-DZ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</a:rPr>
              <a:t>)  </a:t>
            </a:r>
            <a:r>
              <a:rPr lang="ar-DZ" sz="2400" b="1" dirty="0">
                <a:effectLst/>
                <a:ea typeface="Times New Roman" panose="02020603050405020304" pitchFamily="18" charset="0"/>
                <a:cs typeface="Traditional Arabic" panose="02020603050405020304" pitchFamily="18" charset="-78"/>
              </a:rPr>
              <a:t>: توحيد نظام العمل من خلال تسيير الوقت و للمهام، و العلاقات ، مما يساعد على تحقيق التكامل بين مجموعة العمل 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r"/>
            <a:endParaRPr lang="fr-FR" dirty="0"/>
          </a:p>
        </p:txBody>
      </p:sp>
      <p:sp>
        <p:nvSpPr>
          <p:cNvPr id="6" name="ZoneTexte 5">
            <a:extLst>
              <a:ext uri="{FF2B5EF4-FFF2-40B4-BE49-F238E27FC236}">
                <a16:creationId xmlns:a16="http://schemas.microsoft.com/office/drawing/2014/main" id="{E9B3503C-0ABD-422B-B0FF-2106CFE24145}"/>
              </a:ext>
            </a:extLst>
          </p:cNvPr>
          <p:cNvSpPr txBox="1"/>
          <p:nvPr/>
        </p:nvSpPr>
        <p:spPr>
          <a:xfrm>
            <a:off x="3227754" y="3732589"/>
            <a:ext cx="8651631" cy="20128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أدواتها حسب الأنشطة: </a:t>
            </a:r>
          </a:p>
          <a:p>
            <a:pPr marL="342900" lvl="0" indent="-342900" algn="just" rtl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ar-DZ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الاتصال: الرسائل الالكترونية، المحادثات، مؤتمرات مرئية و سمعية ...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ar-DZ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التعاون: المنتديات، المحادثات، مؤتمرات عبر الفيديو، الويكي....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marL="342900" lvl="0" indent="-342900" algn="just" rtl="1">
              <a:lnSpc>
                <a:spcPct val="115000"/>
              </a:lnSpc>
              <a:buFont typeface="Wingdings" panose="05000000000000000000" pitchFamily="2" charset="2"/>
              <a:buChar char=""/>
            </a:pPr>
            <a:r>
              <a:rPr lang="ar-DZ" sz="2400" b="1" dirty="0">
                <a:effectLst/>
                <a:latin typeface="Traditional Arabic" panose="02020603050405020304" pitchFamily="18" charset="-78"/>
                <a:ea typeface="Times New Roman" panose="02020603050405020304" pitchFamily="18" charset="0"/>
                <a:cs typeface="Traditional Arabic" panose="02020603050405020304" pitchFamily="18" charset="-78"/>
              </a:rPr>
              <a:t>التنسيق الأجندة الالكترونية ، قواعد الوثائق....</a:t>
            </a:r>
            <a:endParaRPr lang="fr-FR" sz="2400" b="1" dirty="0">
              <a:effectLst/>
              <a:latin typeface="Traditional Arabic" panose="02020603050405020304" pitchFamily="18" charset="-78"/>
              <a:ea typeface="Calibri" panose="020F0502020204030204" pitchFamily="34" charset="0"/>
              <a:cs typeface="Traditional Arabic" panose="02020603050405020304" pitchFamily="18" charset="-78"/>
            </a:endParaRPr>
          </a:p>
          <a:p>
            <a:pPr algn="r"/>
            <a:endParaRPr lang="fr-FR" dirty="0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771DD3E1-F2E2-4841-9CEC-6DD55F40C979}"/>
              </a:ext>
            </a:extLst>
          </p:cNvPr>
          <p:cNvSpPr txBox="1"/>
          <p:nvPr/>
        </p:nvSpPr>
        <p:spPr>
          <a:xfrm>
            <a:off x="3840480" y="5717747"/>
            <a:ext cx="803890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r" rtl="1">
              <a:buFont typeface="Wingdings" panose="05000000000000000000" pitchFamily="2" charset="2"/>
              <a:buChar char="v"/>
            </a:pPr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أهم استخداماته في وظيفة الموارد البشرية: خلق بيئة للتعلم التنظيمي </a:t>
            </a:r>
            <a:endParaRPr lang="fr-FR" sz="24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1B7A70B3-5C55-4BFA-9A22-28AFED0AF241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53043" y="279782"/>
            <a:ext cx="2095500" cy="1447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259468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/>
      <p:bldP spid="6" grpId="0"/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>
            <a:extLst>
              <a:ext uri="{FF2B5EF4-FFF2-40B4-BE49-F238E27FC236}">
                <a16:creationId xmlns:a16="http://schemas.microsoft.com/office/drawing/2014/main" id="{DFDE0887-0176-4632-BCC6-CC1C9F518649}"/>
              </a:ext>
            </a:extLst>
          </p:cNvPr>
          <p:cNvSpPr txBox="1"/>
          <p:nvPr/>
        </p:nvSpPr>
        <p:spPr>
          <a:xfrm>
            <a:off x="5319898" y="699590"/>
            <a:ext cx="2841809" cy="461665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r" rtl="1"/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تدفق العمل  </a:t>
            </a:r>
            <a:r>
              <a:rPr lang="fr-FR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workflow</a:t>
            </a:r>
            <a:r>
              <a:rPr lang="ar-DZ" sz="20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: </a:t>
            </a:r>
            <a:endParaRPr lang="fr-FR" sz="2000" b="1" dirty="0">
              <a:latin typeface="Traditional Arabic" panose="02020603050405020304" pitchFamily="18" charset="-78"/>
              <a:cs typeface="Traditional Arabic" panose="02020603050405020304" pitchFamily="18" charset="-78"/>
            </a:endParaRPr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2AFC1E79-4E4A-481F-953A-E9479CE89931}"/>
              </a:ext>
            </a:extLst>
          </p:cNvPr>
          <p:cNvSpPr txBox="1"/>
          <p:nvPr/>
        </p:nvSpPr>
        <p:spPr>
          <a:xfrm>
            <a:off x="1725433" y="1558456"/>
            <a:ext cx="1038440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0" indent="-342900" algn="just" rtl="1">
              <a:buFont typeface="Wingdings" panose="05000000000000000000" pitchFamily="2" charset="2"/>
              <a:buChar char="v"/>
              <a:tabLst>
                <a:tab pos="178435" algn="r"/>
              </a:tabLst>
            </a:pP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استخدام مصطلح 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Workflow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يعبر عن ثلاث جوانب : 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tabLst>
                <a:tab pos="178435" algn="r"/>
              </a:tabLst>
            </a:pP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  <a:sym typeface="Symbol" panose="05050102010706020507" pitchFamily="18" charset="2"/>
              </a:rPr>
              <a:t>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تدفق العمل هو عمل تعاوني يضم مجموعة محددة من الموارد من أجل انجاز عملية محددة في وقت محدد 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 rtl="1">
              <a:tabLst>
                <a:tab pos="178435" algn="r"/>
              </a:tabLst>
            </a:pP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  <a:sym typeface="Symbol" panose="05050102010706020507" pitchFamily="18" charset="2"/>
              </a:rPr>
              <a:t>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تدفق العمل هو أتمتة لجزء من عملية أو كلها ، بحيث يتم تحويل الوثائق أو المعلومات من عون(</a:t>
            </a:r>
            <a:r>
              <a:rPr lang="fr-FR" sz="2400" b="1" dirty="0">
                <a:effectLst/>
                <a:latin typeface="Traditional Arabic" panose="02020603050405020304" pitchFamily="18" charset="-78"/>
                <a:ea typeface="Calibri" panose="020F0502020204030204" pitchFamily="34" charset="0"/>
                <a:cs typeface="Arial" panose="020B0604020202020204" pitchFamily="34" charset="0"/>
              </a:rPr>
              <a:t>Acteur 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) على آخر حسب قواعد محددة . و العون قد يكون فردا أو شخص يستعمل البرنامج .</a:t>
            </a:r>
            <a:endParaRPr lang="fr-FR" sz="24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indent="-342900" algn="just" rtl="1">
              <a:buFont typeface="Symbol" panose="05050102010706020507" pitchFamily="18" charset="2"/>
              <a:buChar char="*"/>
              <a:tabLst>
                <a:tab pos="178435" algn="r"/>
              </a:tabLst>
            </a:pP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تدفق العمل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Simplified Arabic" panose="02020603050405020304" pitchFamily="18" charset="-78"/>
              </a:rPr>
              <a:t> </a:t>
            </a:r>
            <a:r>
              <a:rPr lang="ar-DZ" sz="24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هو أداة برمجية تسمح بإنشاء عمليات محوسبة في المنظمة .</a:t>
            </a: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6D6C0F52-95D6-4147-AB66-04E3430B6543}"/>
              </a:ext>
            </a:extLst>
          </p:cNvPr>
          <p:cNvSpPr txBox="1"/>
          <p:nvPr/>
        </p:nvSpPr>
        <p:spPr>
          <a:xfrm>
            <a:off x="1590261" y="3694145"/>
            <a:ext cx="10440063" cy="2233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just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178435" algn="r"/>
              </a:tabLst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تعتبر وظيفة الموارد البشرية أكبر مستهلك لهذا النوع من البرمجيات بسبب قدرته على أتمتة </a:t>
            </a:r>
            <a:r>
              <a:rPr kumimoji="0" lang="ar-DZ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اعملياتها</a:t>
            </a: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Calibri" panose="020F0502020204030204" pitchFamily="34" charset="0"/>
                <a:cs typeface="Traditional Arabic" panose="02020603050405020304" pitchFamily="18" charset="-78"/>
              </a:rPr>
              <a:t>: </a:t>
            </a:r>
          </a:p>
          <a:p>
            <a:pPr marL="342900" marR="0" lvl="0" indent="-342900" algn="just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178435" algn="r"/>
              </a:tabLst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عمليات التسيير الإداري لملفات الأفراد</a:t>
            </a:r>
            <a:r>
              <a:rPr kumimoji="0" lang="ar-DZ" sz="24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 مثل التحسين المستمر لبيانات الأفراد ...الخ.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"/>
              <a:tabLst>
                <a:tab pos="178435" algn="r"/>
              </a:tabLst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عمليات تسيير مخططات التكوين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 مثل جمع الاحتياجات التكوينية ، التسجيل عن بعد .......الخ .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342900" marR="0" lvl="0" indent="-342900" algn="just" defTabSz="457200" rtl="1" eaLnBrk="1" fontAlgn="auto" latinLnBrk="0" hangingPunct="1">
              <a:lnSpc>
                <a:spcPct val="115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 typeface="Wingdings" panose="05000000000000000000" pitchFamily="2" charset="2"/>
              <a:buChar char=""/>
              <a:tabLst>
                <a:tab pos="178435" algn="r"/>
              </a:tabLst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عمليات تسيير حركية الأفراد و التوظيف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raditional Arabic" panose="02020603050405020304" pitchFamily="18" charset="-78"/>
              </a:rPr>
              <a:t>: كتسيير المترشحين الداخليين ، تسيير إجراءات التوظيف ...الخ </a:t>
            </a:r>
            <a:endParaRPr kumimoji="0" lang="fr-F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603050405020304" pitchFamily="18" charset="-78"/>
              </a:rPr>
              <a:t>عمليات التسيير الإداري للمنظمات</a:t>
            </a:r>
            <a:r>
              <a:rPr kumimoji="0" lang="ar-D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Calibri" panose="020F0502020204030204" pitchFamily="34" charset="0"/>
                <a:cs typeface="Traditional Arabic" panose="02020603050405020304" pitchFamily="18" charset="-78"/>
              </a:rPr>
              <a:t>: كتعريف المناصب و الوظائف</a:t>
            </a:r>
            <a:endParaRPr lang="fr-FR" dirty="0"/>
          </a:p>
        </p:txBody>
      </p:sp>
      <p:pic>
        <p:nvPicPr>
          <p:cNvPr id="11" name="Image 10">
            <a:extLst>
              <a:ext uri="{FF2B5EF4-FFF2-40B4-BE49-F238E27FC236}">
                <a16:creationId xmlns:a16="http://schemas.microsoft.com/office/drawing/2014/main" id="{A9554AE4-C49E-4AF9-9BED-F551D37394CF}"/>
              </a:ext>
            </a:extLst>
          </p:cNvPr>
          <p:cNvPicPr/>
          <p:nvPr/>
        </p:nvPicPr>
        <p:blipFill>
          <a:blip r:embed="rId2">
            <a:duotone>
              <a:srgbClr val="C0504D">
                <a:shade val="45000"/>
                <a:satMod val="135000"/>
              </a:srgb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4872" y="510247"/>
            <a:ext cx="3345180" cy="124206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</p:spTree>
    <p:extLst>
      <p:ext uri="{BB962C8B-B14F-4D97-AF65-F5344CB8AC3E}">
        <p14:creationId xmlns:p14="http://schemas.microsoft.com/office/powerpoint/2010/main" val="1129335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/>
      <p:bldP spid="1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34DEC5E-E308-4E7D-B879-D5C9CAC7513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3839137" cy="696690"/>
          </a:xfr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/>
            <a:r>
              <a:rPr lang="ar-DZ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البرمجيات التكاملية:  </a:t>
            </a:r>
            <a:r>
              <a:rPr lang="fr-FR" sz="28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21372393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1024">
            <a:extLst>
              <a:ext uri="{FF2B5EF4-FFF2-40B4-BE49-F238E27FC236}">
                <a16:creationId xmlns:a16="http://schemas.microsoft.com/office/drawing/2014/main" id="{AC566968-8301-4DA2-80C7-9158876B8A0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675915"/>
              </p:ext>
            </p:extLst>
          </p:nvPr>
        </p:nvGraphicFramePr>
        <p:xfrm>
          <a:off x="863600" y="1881188"/>
          <a:ext cx="5329382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2" imgW="9398000" imgH="4871720" progId="">
                  <p:embed/>
                </p:oleObj>
              </mc:Choice>
              <mc:Fallback>
                <p:oleObj r:id="rId2" imgW="9398000" imgH="4871720" progId="">
                  <p:embed/>
                  <p:pic>
                    <p:nvPicPr>
                      <p:cNvPr id="1026" name="Object 1024">
                        <a:extLst>
                          <a:ext uri="{FF2B5EF4-FFF2-40B4-BE49-F238E27FC236}">
                            <a16:creationId xmlns:a16="http://schemas.microsoft.com/office/drawing/2014/main" id="{A4A6C69F-CEB8-444E-8EE4-684FD47FC3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600" y="1881188"/>
                        <a:ext cx="5329382" cy="41481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FF0000"/>
                        </a:solidFill>
                      </a:ln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1">
            <a:extLst>
              <a:ext uri="{FF2B5EF4-FFF2-40B4-BE49-F238E27FC236}">
                <a16:creationId xmlns:a16="http://schemas.microsoft.com/office/drawing/2014/main" id="{12ABAEBC-8F27-400E-BA6C-ECDC33B3432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489113"/>
              </p:ext>
            </p:extLst>
          </p:nvPr>
        </p:nvGraphicFramePr>
        <p:xfrm>
          <a:off x="6259484" y="1881187"/>
          <a:ext cx="5727469" cy="4148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r:id="rId4" imgW="9488880" imgH="5941080" progId="">
                  <p:embed/>
                </p:oleObj>
              </mc:Choice>
              <mc:Fallback>
                <p:oleObj r:id="rId4" imgW="9488880" imgH="5941080" progId="">
                  <p:embed/>
                  <p:pic>
                    <p:nvPicPr>
                      <p:cNvPr id="2050" name="Object 1">
                        <a:extLst>
                          <a:ext uri="{FF2B5EF4-FFF2-40B4-BE49-F238E27FC236}">
                            <a16:creationId xmlns:a16="http://schemas.microsoft.com/office/drawing/2014/main" id="{AD3C8E36-F4E1-4ADE-936E-4D8B3D31A12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59484" y="1881187"/>
                        <a:ext cx="5727469" cy="4148137"/>
                      </a:xfrm>
                      <a:prstGeom prst="rect">
                        <a:avLst/>
                      </a:prstGeom>
                      <a:noFill/>
                      <a:ln>
                        <a:solidFill>
                          <a:srgbClr val="328844"/>
                        </a:solidFill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ZoneTexte 5">
            <a:extLst>
              <a:ext uri="{FF2B5EF4-FFF2-40B4-BE49-F238E27FC236}">
                <a16:creationId xmlns:a16="http://schemas.microsoft.com/office/drawing/2014/main" id="{168B2BFD-3EF1-48B1-B8DB-2CA5B9D395BC}"/>
              </a:ext>
            </a:extLst>
          </p:cNvPr>
          <p:cNvSpPr txBox="1"/>
          <p:nvPr/>
        </p:nvSpPr>
        <p:spPr>
          <a:xfrm>
            <a:off x="1580225" y="781235"/>
            <a:ext cx="35954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rtl="1"/>
            <a:r>
              <a:rPr lang="ar-DZ" sz="2400" b="1" dirty="0">
                <a:latin typeface="Traditional Arabic" panose="02020603050405020304" pitchFamily="18" charset="-78"/>
                <a:cs typeface="Traditional Arabic" panose="02020603050405020304" pitchFamily="18" charset="-78"/>
              </a:rPr>
              <a:t>نظام معلومات قبل </a:t>
            </a:r>
            <a:r>
              <a:rPr lang="fr-FR" dirty="0"/>
              <a:t>ERP</a:t>
            </a: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47DABB91-5A95-4708-BF0B-17C272D44193}"/>
              </a:ext>
            </a:extLst>
          </p:cNvPr>
          <p:cNvSpPr txBox="1"/>
          <p:nvPr/>
        </p:nvSpPr>
        <p:spPr>
          <a:xfrm>
            <a:off x="7039992" y="828675"/>
            <a:ext cx="35155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1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ar-DZ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aditional Arabic" panose="02020603050405020304" pitchFamily="18" charset="-78"/>
                <a:ea typeface="+mn-ea"/>
                <a:cs typeface="Traditional Arabic" panose="02020603050405020304" pitchFamily="18" charset="-78"/>
              </a:rPr>
              <a:t>نظام معلومات مع</a:t>
            </a:r>
            <a:r>
              <a:rPr kumimoji="0" lang="fr-FR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ERP</a:t>
            </a:r>
          </a:p>
        </p:txBody>
      </p:sp>
    </p:spTree>
    <p:extLst>
      <p:ext uri="{BB962C8B-B14F-4D97-AF65-F5344CB8AC3E}">
        <p14:creationId xmlns:p14="http://schemas.microsoft.com/office/powerpoint/2010/main" val="382528575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rin">
  <a:themeElements>
    <a:clrScheme name="Violet II">
      <a:dk1>
        <a:sysClr val="windowText" lastClr="000000"/>
      </a:dk1>
      <a:lt1>
        <a:sysClr val="window" lastClr="FFFFFF"/>
      </a:lt1>
      <a:dk2>
        <a:srgbClr val="632E62"/>
      </a:dk2>
      <a:lt2>
        <a:srgbClr val="EAE5EB"/>
      </a:lt2>
      <a:accent1>
        <a:srgbClr val="92278F"/>
      </a:accent1>
      <a:accent2>
        <a:srgbClr val="9B57D3"/>
      </a:accent2>
      <a:accent3>
        <a:srgbClr val="755DD9"/>
      </a:accent3>
      <a:accent4>
        <a:srgbClr val="665EB8"/>
      </a:accent4>
      <a:accent5>
        <a:srgbClr val="45A5ED"/>
      </a:accent5>
      <a:accent6>
        <a:srgbClr val="5982DB"/>
      </a:accent6>
      <a:hlink>
        <a:srgbClr val="0066FF"/>
      </a:hlink>
      <a:folHlink>
        <a:srgbClr val="666699"/>
      </a:folHlink>
    </a:clrScheme>
    <a:fontScheme name="Brin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exture grunge">
      <a: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67000"/>
                <a:shade val="65000"/>
              </a:schemeClr>
              <a:schemeClr val="phClr">
                <a:tint val="10000"/>
                <a:satMod val="130000"/>
              </a:schemeClr>
            </a:duotone>
          </a:blip>
          <a:tile tx="0" ty="0" sx="60000" sy="59000" flip="none" algn="b"/>
        </a:blip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115000"/>
              </a:schemeClr>
              <a:schemeClr val="phClr">
                <a:tint val="34000"/>
              </a:schemeClr>
            </a:duotone>
          </a:blip>
          <a:tile tx="0" ty="0" sx="60000" sy="59000" flip="none" algn="b"/>
        </a:blipFill>
      </a:fillStyleLst>
      <a:lnStyleLst>
        <a:ln w="6350" cap="flat" cmpd="sng" algn="ctr">
          <a:solidFill>
            <a:schemeClr val="phClr">
              <a:tint val="7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softEdge rad="12700"/>
          </a:effectLst>
        </a:effectStyle>
        <a:effectStyle>
          <a:effectLst>
            <a:outerShdw blurRad="50800" dist="19050" dir="5400000" algn="tl" rotWithShape="0">
              <a:srgbClr val="000000">
                <a:alpha val="60000"/>
              </a:srgbClr>
            </a:outerShdw>
            <a:softEdge rad="1270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1682</TotalTime>
  <Words>665</Words>
  <Application>Microsoft Office PowerPoint</Application>
  <PresentationFormat>Grand écran</PresentationFormat>
  <Paragraphs>62</Paragraphs>
  <Slides>10</Slides>
  <Notes>0</Notes>
  <HiddenSlides>0</HiddenSlides>
  <MMClips>0</MMClips>
  <ScaleCrop>false</ScaleCrop>
  <HeadingPairs>
    <vt:vector size="8" baseType="variant">
      <vt:variant>
        <vt:lpstr>Polices utilisées</vt:lpstr>
      </vt:variant>
      <vt:variant>
        <vt:i4>8</vt:i4>
      </vt:variant>
      <vt:variant>
        <vt:lpstr>Thème</vt:lpstr>
      </vt:variant>
      <vt:variant>
        <vt:i4>1</vt:i4>
      </vt:variant>
      <vt:variant>
        <vt:lpstr>Serveurs OLE incorporés</vt:lpstr>
      </vt:variant>
      <vt:variant>
        <vt:i4>0</vt:i4>
      </vt:variant>
      <vt:variant>
        <vt:lpstr>Titres des diapositives</vt:lpstr>
      </vt:variant>
      <vt:variant>
        <vt:i4>10</vt:i4>
      </vt:variant>
    </vt:vector>
  </HeadingPairs>
  <TitlesOfParts>
    <vt:vector size="19" baseType="lpstr">
      <vt:lpstr>Arabic Transparent</vt:lpstr>
      <vt:lpstr>Arial</vt:lpstr>
      <vt:lpstr>Calibri</vt:lpstr>
      <vt:lpstr>Century Gothic</vt:lpstr>
      <vt:lpstr>Symbol</vt:lpstr>
      <vt:lpstr>Traditional Arabic</vt:lpstr>
      <vt:lpstr>Wingdings</vt:lpstr>
      <vt:lpstr>Wingdings 3</vt:lpstr>
      <vt:lpstr>Brin</vt:lpstr>
      <vt:lpstr>Présentation PowerPoint</vt:lpstr>
      <vt:lpstr>عناصر المحاضرة السادسة:</vt:lpstr>
      <vt:lpstr>الشبكة الداخلية أو أنترانت الموارد البشرية ( Intranet RH)  </vt:lpstr>
      <vt:lpstr>Présentation PowerPoint</vt:lpstr>
      <vt:lpstr>Présentation PowerPoint</vt:lpstr>
      <vt:lpstr>Présentation PowerPoint</vt:lpstr>
      <vt:lpstr>Présentation PowerPoint</vt:lpstr>
      <vt:lpstr>البرمجيات التكاملية:  ERP</vt:lpstr>
      <vt:lpstr>Présentation PowerPoint</vt:lpstr>
      <vt:lpstr>Présentation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Admin</dc:creator>
  <cp:lastModifiedBy>Utilisateur Windows</cp:lastModifiedBy>
  <cp:revision>108</cp:revision>
  <dcterms:created xsi:type="dcterms:W3CDTF">2020-12-20T20:34:24Z</dcterms:created>
  <dcterms:modified xsi:type="dcterms:W3CDTF">2021-02-10T06:06:45Z</dcterms:modified>
</cp:coreProperties>
</file>