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t>06-05-1442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:a16="http://schemas.microsoft.com/office/drawing/2014/main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B28110-B12D-4820-BE6A-6878F999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78" y="1005196"/>
            <a:ext cx="1514452" cy="9729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DZ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مثـــــــــــــــــال: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37B04CD-3793-455A-8085-45B3C2254F9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الأنظمة الثلاث لهاته السيارة: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نظام القيادة؟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النظام  العملي؟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نظام المعلومات؟</a:t>
            </a:r>
          </a:p>
        </p:txBody>
      </p:sp>
      <p:pic>
        <p:nvPicPr>
          <p:cNvPr id="6" name="Picture 6" descr="j0100710[1]">
            <a:extLst>
              <a:ext uri="{FF2B5EF4-FFF2-40B4-BE49-F238E27FC236}">
                <a16:creationId xmlns:a16="http://schemas.microsoft.com/office/drawing/2014/main" id="{EA320F6F-489A-4442-89A3-731647B7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3" y="2578551"/>
            <a:ext cx="32194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B944E70-07FB-4D38-B663-6907995C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94560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المنظور الوظيفي لنظام معلومات المنظمة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61ED3EC5-2DC4-48C6-B388-FD3ACA0F89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992573"/>
            <a:ext cx="9962866" cy="453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95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الأولى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C9726F9-6340-4421-B7BF-50AE7186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047" y="2123528"/>
            <a:ext cx="9699939" cy="371888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</p:spTree>
    <p:extLst>
      <p:ext uri="{BB962C8B-B14F-4D97-AF65-F5344CB8AC3E}">
        <p14:creationId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المقـــــــاربــــــة النظميــــــــــــة</a:t>
            </a:r>
            <a:br>
              <a:rPr lang="ar-D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fr-FR" sz="2400" b="1" dirty="0">
                <a:solidFill>
                  <a:schemeClr val="bg1"/>
                </a:solidFill>
                <a:latin typeface="Arabic Transparent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approche systémique</a:t>
            </a:r>
            <a:endParaRPr lang="ar-DZ" sz="24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792C0CD-4642-4AD4-B16D-B5A97D3D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2133600"/>
            <a:ext cx="9662561" cy="377825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Blip>
                <a:blip r:embed="rId2"/>
              </a:buBlip>
            </a:pPr>
            <a:br>
              <a:rPr lang="ar-DZ" dirty="0"/>
            </a:b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المقاربة النظمية هي </a:t>
            </a:r>
            <a:r>
              <a:rPr lang="ar-D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اتجاه ثوري ضمن فلسفة العلم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، تطورها </a:t>
            </a:r>
            <a:r>
              <a:rPr lang="ar-DZ" sz="24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راجع إلى تفكير عميق وواسع ظهر في القرن العشرون حول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مسألة التعقيد( </a:t>
            </a:r>
            <a:r>
              <a:rPr lang="fr-FR" sz="2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la complexité</a:t>
            </a:r>
            <a:r>
              <a:rPr lang="ar-D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للظواهر الاقتصادية و الاجتماعية: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العولمة، التغيير في نمط المعيشة، التطبيقات التكنولوجية</a:t>
            </a:r>
            <a:r>
              <a:rPr lang="fr-FR" sz="2400" b="1" dirty="0"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، و الى ارتفاع عدد وطبيعة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التفاعلات(</a:t>
            </a:r>
            <a:r>
              <a:rPr lang="fr-FR" sz="2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interactions</a:t>
            </a:r>
            <a:r>
              <a:rPr lang="ar-D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بين مختلف الظواهر.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D9F429-E76D-4D3B-B0BF-880B81853850}"/>
              </a:ext>
            </a:extLst>
          </p:cNvPr>
          <p:cNvSpPr txBox="1"/>
          <p:nvPr/>
        </p:nvSpPr>
        <p:spPr>
          <a:xfrm>
            <a:off x="1842052" y="4022725"/>
            <a:ext cx="9276522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إظهار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محدودية المنهج التحليلي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مواجهة التعقيد، الذي أصبح ميزة كل الكيانات الحديثة، كان موضوع أعمال باحثون ينتمون إلى عدة تخصصات مثل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البيولوجيا، الرياضيات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والتي تعتبر من أسباب ظهور 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المنظور النظم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2982-8422-46BC-9B56-E9D30175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           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5A26C2-4525-4A88-98AF-D519753800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يسمى ايضا بالمنهج التقليدي أو العقلاني الذي طوره </a:t>
            </a:r>
            <a:r>
              <a:rPr lang="fr-FR" sz="2400" b="1" dirty="0">
                <a:solidFill>
                  <a:srgbClr val="FF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Descartes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، حيث حدد في كتابه الشهير </a:t>
            </a:r>
            <a:r>
              <a:rPr lang="fr-FR" sz="2400" b="1" dirty="0">
                <a:solidFill>
                  <a:srgbClr val="00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”Discours de la méthode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مبادئ العقلانية الأربعة</a:t>
            </a:r>
            <a:r>
              <a:rPr lang="fr-FR" sz="2400" b="1" dirty="0">
                <a:solidFill>
                  <a:srgbClr val="00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	 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DF8FC7D3-3F9E-450C-83E7-13B7275C6F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3" y="649288"/>
            <a:ext cx="1906587" cy="1484312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10B071F-DE5F-430F-943D-30ECF442B911}"/>
              </a:ext>
            </a:extLst>
          </p:cNvPr>
          <p:cNvSpPr txBox="1">
            <a:spLocks/>
          </p:cNvSpPr>
          <p:nvPr/>
        </p:nvSpPr>
        <p:spPr>
          <a:xfrm>
            <a:off x="7768852" y="958638"/>
            <a:ext cx="2516561" cy="865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DZ" sz="3200" b="1" dirty="0">
                <a:solidFill>
                  <a:srgbClr val="C00000"/>
                </a:solidFill>
                <a:latin typeface="Traditional Arabic" panose="02020803070505020304" pitchFamily="18" charset="-78"/>
                <a:cs typeface="Traditional Arabic" panose="02020803070505020304" pitchFamily="18" charset="-78"/>
              </a:rPr>
              <a:t>المنظور التحليلي: </a:t>
            </a:r>
            <a:endParaRPr lang="en-US" sz="3200" b="1" dirty="0">
              <a:solidFill>
                <a:srgbClr val="C00000"/>
              </a:solidFill>
              <a:latin typeface="Traditional Arabic" panose="02020803070505020304" pitchFamily="18" charset="-78"/>
              <a:cs typeface="Traditional Arabic" panose="02020803070505020304" pitchFamily="18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067AE1-A29B-4F04-8E13-AA9956C759B1}"/>
              </a:ext>
            </a:extLst>
          </p:cNvPr>
          <p:cNvSpPr txBox="1"/>
          <p:nvPr/>
        </p:nvSpPr>
        <p:spPr>
          <a:xfrm>
            <a:off x="5168396" y="3177697"/>
            <a:ext cx="6337300" cy="1198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SzTx/>
              <a:tabLst/>
              <a:defRPr/>
            </a:pPr>
            <a:r>
              <a:rPr lang="ar-D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تمثل التحليل في دراسة الأجزاء المكونة للكل من أجل فهم الظاهرة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                                                        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2278F"/>
              </a:buClr>
              <a:buSzTx/>
              <a:buFont typeface="Wingdings 3" charset="2"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/>
                <a:cs typeface="Traditional Arabic" panose="02020803070505020304" pitchFamily="18" charset="-78"/>
              </a:rPr>
              <a:t>الظاهرة : الكل = مجموع الأجزاء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803070505020304" pitchFamily="18" charset="-78"/>
              <a:ea typeface="Calibri"/>
              <a:cs typeface="Traditional Arabic" panose="02020803070505020304" pitchFamily="18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42368-8099-47A9-9632-A4A589F59966}"/>
              </a:ext>
            </a:extLst>
          </p:cNvPr>
          <p:cNvSpPr txBox="1"/>
          <p:nvPr/>
        </p:nvSpPr>
        <p:spPr>
          <a:xfrm>
            <a:off x="3712192" y="4604574"/>
            <a:ext cx="7610656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يركز على تحديد خصائص الأجزاء، وعلى ضوئها يتم تحديد خصائص الكل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B23381-967C-47E1-B54E-A5F4BC9D93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25" y="593042"/>
            <a:ext cx="128143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B0DCDBF-7032-4E98-9ED4-7928855405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38281" y="946778"/>
            <a:ext cx="23377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مؤسس نظرية النظم </a:t>
            </a:r>
            <a:r>
              <a:rPr lang="ar-SA" sz="2800" b="1" dirty="0">
                <a:solidFill>
                  <a:srgbClr val="76923C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:</a:t>
            </a:r>
            <a:endParaRPr lang="ar-DZ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0B1A7F-4663-42C8-BB63-955628C587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33768" y="2095955"/>
            <a:ext cx="8793135" cy="141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900" algn="l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ar-DZ" sz="2400" b="1" dirty="0"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Traditional Arabic" panose="02020803070505020304" pitchFamily="18" charset="-78"/>
              </a:rPr>
              <a:t>(1901-1972)،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مختص في علم الاحياء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Ludwick</a:t>
            </a:r>
            <a:r>
              <a:rPr lang="fr-FR" sz="2000" b="1" dirty="0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Von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bertalanffy</a:t>
            </a:r>
            <a:r>
              <a:rPr lang="ar-DZ" sz="2400" b="1" dirty="0"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Traditional Arabic" panose="02020803070505020304" pitchFamily="18" charset="-78"/>
              </a:rPr>
              <a:t>هو النمساوي </a:t>
            </a:r>
            <a:endParaRPr lang="ar-DZ" sz="2400" b="1" dirty="0">
              <a:solidFill>
                <a:srgbClr val="262626"/>
              </a:solidFill>
              <a:effectLst/>
              <a:ea typeface="Calibri" panose="020F0502020204030204" pitchFamily="34" charset="0"/>
              <a:cs typeface="Traditional Arabic" panose="02020803070505020304" pitchFamily="18" charset="-78"/>
            </a:endParaRPr>
          </a:p>
          <a:p>
            <a:pPr marR="0" lvl="0" algn="ct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وهو أول من أدخل مفهوم النظام و التفكير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النظ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مي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1937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نشر كتاب النظرية العامة للنظم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GENERAL SYSTEM THEORY</a:t>
            </a:r>
            <a:endParaRPr lang="ar-DZ" sz="2000" b="1" dirty="0">
              <a:solidFill>
                <a:srgbClr val="C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0C2A55-6EB7-4278-BA29-5F2E8C38C643}"/>
              </a:ext>
            </a:extLst>
          </p:cNvPr>
          <p:cNvSpPr txBox="1"/>
          <p:nvPr/>
        </p:nvSpPr>
        <p:spPr>
          <a:xfrm>
            <a:off x="3496561" y="3471712"/>
            <a:ext cx="727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sz="24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اكتشف  أن الطبيعة  تتكون من نسيج ضخم من النظم المترابطة و غير المترابطة</a:t>
            </a:r>
            <a:endParaRPr lang="ar-DZ" sz="24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779907-33BD-4F56-869D-3F172E1B1050}"/>
              </a:ext>
            </a:extLst>
          </p:cNvPr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5" y="3443498"/>
            <a:ext cx="3384376" cy="1494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CF72D77-1CE0-424F-8213-F0C023E26528}"/>
              </a:ext>
            </a:extLst>
          </p:cNvPr>
          <p:cNvSpPr txBox="1"/>
          <p:nvPr/>
        </p:nvSpPr>
        <p:spPr>
          <a:xfrm>
            <a:off x="4119257" y="4218582"/>
            <a:ext cx="6649707" cy="143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اعادة النظر جوهريا في العلاقة بين الجزء و الكل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عبارة " 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أن الكل يعتبر أكثر من جمع الأجزاء</a:t>
            </a: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" </a:t>
            </a:r>
            <a:r>
              <a:rPr lang="ar-DZ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اكتسبت </a:t>
            </a: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معنى جديدا 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400" b="1" dirty="0">
                <a:solidFill>
                  <a:srgbClr val="262626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raditional Arabic" panose="02020803070505020304" pitchFamily="18" charset="-78"/>
              </a:rPr>
              <a:t>              2+2 =5( و ليس 4) </a:t>
            </a:r>
            <a:endParaRPr lang="ar-DZ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47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7A4AD893-EEB8-460A-BB3C-7EE61B46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00612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النظـــــــــــــــــــــــــــــــام (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système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br>
              <a:rPr lang="ar-D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endParaRPr lang="ar-DZ" sz="24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0F323EC-11C9-412C-B7BD-505980958740}"/>
              </a:ext>
            </a:extLst>
          </p:cNvPr>
          <p:cNvGrpSpPr>
            <a:grpSpLocks/>
          </p:cNvGrpSpPr>
          <p:nvPr/>
        </p:nvGrpSpPr>
        <p:grpSpPr bwMode="auto">
          <a:xfrm>
            <a:off x="1624083" y="1798672"/>
            <a:ext cx="8159087" cy="4736374"/>
            <a:chOff x="1173" y="3787"/>
            <a:chExt cx="7257" cy="3159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8A6597F-91FB-4DB1-B4BD-4B555AB89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9" y="4161"/>
              <a:ext cx="2461" cy="2785"/>
              <a:chOff x="5969" y="3898"/>
              <a:chExt cx="2461" cy="2785"/>
            </a:xfrm>
          </p:grpSpPr>
          <p:cxnSp>
            <p:nvCxnSpPr>
              <p:cNvPr id="19" name="AutoShape 4">
                <a:extLst>
                  <a:ext uri="{FF2B5EF4-FFF2-40B4-BE49-F238E27FC236}">
                    <a16:creationId xmlns:a16="http://schemas.microsoft.com/office/drawing/2014/main" id="{9B8736FB-B1BC-4FE8-A2E9-1E75343E64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69" y="3898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AutoShape 7">
                <a:extLst>
                  <a:ext uri="{FF2B5EF4-FFF2-40B4-BE49-F238E27FC236}">
                    <a16:creationId xmlns:a16="http://schemas.microsoft.com/office/drawing/2014/main" id="{2C731D18-2C82-406F-80CB-59FA49036E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77" y="4366"/>
                <a:ext cx="2431" cy="0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AutoShape 8">
                <a:extLst>
                  <a:ext uri="{FF2B5EF4-FFF2-40B4-BE49-F238E27FC236}">
                    <a16:creationId xmlns:a16="http://schemas.microsoft.com/office/drawing/2014/main" id="{D8AC3052-3234-41A0-9162-730304F451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99" y="528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" name="AutoShape 9">
                <a:extLst>
                  <a:ext uri="{FF2B5EF4-FFF2-40B4-BE49-F238E27FC236}">
                    <a16:creationId xmlns:a16="http://schemas.microsoft.com/office/drawing/2014/main" id="{3916FC52-2B51-4B46-921A-41CE91E50C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99" y="599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AutoShape 10">
                <a:extLst>
                  <a:ext uri="{FF2B5EF4-FFF2-40B4-BE49-F238E27FC236}">
                    <a16:creationId xmlns:a16="http://schemas.microsoft.com/office/drawing/2014/main" id="{79603242-9161-4D6F-938E-0D6C67DD8F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69" y="668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" name="AutoShape 11">
                <a:extLst>
                  <a:ext uri="{FF2B5EF4-FFF2-40B4-BE49-F238E27FC236}">
                    <a16:creationId xmlns:a16="http://schemas.microsoft.com/office/drawing/2014/main" id="{AB0D55BC-16D7-4414-810F-C41E3315C7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30" y="3990"/>
                <a:ext cx="0" cy="2693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DB1229A5-227E-4734-9B31-6D34CAA4B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3" y="3787"/>
              <a:ext cx="6904" cy="3109"/>
              <a:chOff x="1173" y="3787"/>
              <a:chExt cx="6904" cy="3109"/>
            </a:xfrm>
          </p:grpSpPr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A15F6BA-EE13-4327-8DD6-EAADAA2BC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3" y="3787"/>
                <a:ext cx="4810" cy="3055"/>
                <a:chOff x="1173" y="3787"/>
                <a:chExt cx="4810" cy="3055"/>
              </a:xfrm>
            </p:grpSpPr>
            <p:sp>
              <p:nvSpPr>
                <p:cNvPr id="14" name="Text Box 21">
                  <a:extLst>
                    <a:ext uri="{FF2B5EF4-FFF2-40B4-BE49-F238E27FC236}">
                      <a16:creationId xmlns:a16="http://schemas.microsoft.com/office/drawing/2014/main" id="{421CB6D9-153F-4472-89CB-7D25E6D680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6" y="3787"/>
                  <a:ext cx="4801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400" b="1" dirty="0">
                      <a:solidFill>
                        <a:srgbClr val="94363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التطور المفاهيمي للمصطلح لدى الباحثين </a:t>
                  </a:r>
                  <a:endPara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600" b="1" dirty="0">
                      <a:solidFill>
                        <a:srgbClr val="943634"/>
                      </a:solidFill>
                      <a:effectLst/>
                      <a:latin typeface="Traditional Arabic" panose="02020603050405020304" pitchFamily="18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22">
                  <a:extLst>
                    <a:ext uri="{FF2B5EF4-FFF2-40B4-BE49-F238E27FC236}">
                      <a16:creationId xmlns:a16="http://schemas.microsoft.com/office/drawing/2014/main" id="{B524B365-A27F-4E89-A3AA-77434E5577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6" y="4397"/>
                  <a:ext cx="4803" cy="465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مجموعة من العناصر الدائمة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التفاعل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، أي في حركة دائمة و التي تفترض القوة و الطاقة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23">
                  <a:extLst>
                    <a:ext uri="{FF2B5EF4-FFF2-40B4-BE49-F238E27FC236}">
                      <a16:creationId xmlns:a16="http://schemas.microsoft.com/office/drawing/2014/main" id="{D1AC73CA-3E4F-4685-B4C4-E3BB4D91A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5" y="5066"/>
                  <a:ext cx="4806" cy="465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مجموعة من العناصر المتفاعلة و المنظمة وفقا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لهدف معين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 Box 24">
                  <a:extLst>
                    <a:ext uri="{FF2B5EF4-FFF2-40B4-BE49-F238E27FC236}">
                      <a16:creationId xmlns:a16="http://schemas.microsoft.com/office/drawing/2014/main" id="{36EFD4E4-CCFB-4661-A8F1-29659B8E87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3" y="5737"/>
                  <a:ext cx="4810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وحدة عامة تنظم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العلاقات بين العناصر ، الأفعال أو الأفراد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100" b="1" dirty="0">
                      <a:effectLst/>
                      <a:latin typeface="Traditional Arabic" panose="02020603050405020304" pitchFamily="18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25">
                  <a:extLst>
                    <a:ext uri="{FF2B5EF4-FFF2-40B4-BE49-F238E27FC236}">
                      <a16:creationId xmlns:a16="http://schemas.microsoft.com/office/drawing/2014/main" id="{5604F65D-CABE-4D54-AEC8-E73AF65648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6376"/>
                  <a:ext cx="4791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أي </a:t>
                  </a:r>
                  <a:r>
                    <a:rPr lang="ar-DZ" sz="2000" b="1" dirty="0" err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شئ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في بيئة معينة لتحقيق ا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لأهداف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، يمارس نشاطا بواسطة بنيته الداخلية التي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تتطور خلال الزمن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دون أن يفقد هويته الفردية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31">
                <a:extLst>
                  <a:ext uri="{FF2B5EF4-FFF2-40B4-BE49-F238E27FC236}">
                    <a16:creationId xmlns:a16="http://schemas.microsoft.com/office/drawing/2014/main" id="{2F14ECF7-1D37-48DC-95C1-39BA7BB43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6" y="4355"/>
                <a:ext cx="1436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Bertalanffy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1972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32">
                <a:extLst>
                  <a:ext uri="{FF2B5EF4-FFF2-40B4-BE49-F238E27FC236}">
                    <a16:creationId xmlns:a16="http://schemas.microsoft.com/office/drawing/2014/main" id="{B36ECFB5-C769-40A2-9441-281D289C3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0" y="5057"/>
                <a:ext cx="1427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err="1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Rosney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1975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id="{3A739DE6-16C5-436B-A1B3-18E2162CF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" y="5759"/>
                <a:ext cx="1418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Morin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1979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34">
                <a:extLst>
                  <a:ext uri="{FF2B5EF4-FFF2-40B4-BE49-F238E27FC236}">
                    <a16:creationId xmlns:a16="http://schemas.microsoft.com/office/drawing/2014/main" id="{57EBC776-F228-4249-A876-732D2DD2EC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" y="6431"/>
                <a:ext cx="1418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Le </a:t>
                </a:r>
                <a:r>
                  <a:rPr lang="fr-FR" b="1" dirty="0" err="1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Moigne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1994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52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D7F24FC-17B4-4C95-A7D1-0DF49D773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9659" y="779382"/>
            <a:ext cx="273498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الخلاصة: </a:t>
            </a:r>
          </a:p>
        </p:txBody>
      </p:sp>
      <p:sp>
        <p:nvSpPr>
          <p:cNvPr id="5" name="Zone de texte 2101">
            <a:extLst>
              <a:ext uri="{FF2B5EF4-FFF2-40B4-BE49-F238E27FC236}">
                <a16:creationId xmlns:a16="http://schemas.microsoft.com/office/drawing/2014/main" id="{D43E1456-BC66-482E-BDFF-AF4533019C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1128" y="1487268"/>
            <a:ext cx="10072048" cy="5145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rgbClr val="4BACC6">
                <a:lumMod val="75000"/>
              </a:srgbClr>
            </a:solidFill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raditional Arabic" panose="02020603050405020304" pitchFamily="18" charset="-78"/>
              </a:rPr>
              <a:t>حسب 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Durand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raditional Arabic" panose="02020603050405020304" pitchFamily="18" charset="-78"/>
              </a:rPr>
              <a:t> ، فانه لوضع أي تعريف للنظام يجب أن يشمل على المعاني الأربعة التالي: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التفاعل: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و يكون بين عناصر النظام حيث العناصر المستقلة و غير المترابطة لا يمكن أن تشكل نظاما. و يوجد عدة أنواع من التفاعلات أهمها 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ـ علاقة السبب بالنتيجة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ـ  العلاقة الزمنية للحادثة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التي تتبع الحادثة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ـ علاقة رد الفعل حيث الفعل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على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هو ناتج عن فعل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على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</a:t>
            </a: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لكلية 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: يعني وصف الكل بأجزائه المترابطة والمتفاعلة ، ومن ثم فالنظام غير قابل للتجزئة أو التعامل معه في شكل جزئيات . و هذا ما تعكسه العبارة "الكل أكبر من جمع الأجزاء "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التعقد 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: و يرتبط درجة تعقد النظام بعدد العناصر و كذا عدد و نوع العلاقات بين عناصر النظام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التنظيم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: يؤخذ مظهرين ، أحدهما بنيوي و يكون في شكل هيكل تنظيمي و الآخر  وظيفي يوصف عن طريق حساب الخوارزميات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ean-Louis Le Moigne">
            <a:extLst>
              <a:ext uri="{FF2B5EF4-FFF2-40B4-BE49-F238E27FC236}">
                <a16:creationId xmlns:a16="http://schemas.microsoft.com/office/drawing/2014/main" id="{36BBB291-E2C7-4ED5-8E9A-BCDDCBB94F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2" y="624110"/>
            <a:ext cx="1238250" cy="12808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C61FDF4-F554-43E2-91C9-F1A00B33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792163"/>
            <a:ext cx="7673975" cy="11128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النظمي للمنظمة( نموذج</a:t>
            </a:r>
            <a:r>
              <a:rPr lang="fr-FR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OID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pic>
        <p:nvPicPr>
          <p:cNvPr id="6" name="Espace réservé du contenu 19">
            <a:extLst>
              <a:ext uri="{FF2B5EF4-FFF2-40B4-BE49-F238E27FC236}">
                <a16:creationId xmlns:a16="http://schemas.microsoft.com/office/drawing/2014/main" id="{584C7220-83BB-4898-BACD-F473E3A04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02" y="2133600"/>
            <a:ext cx="9389991" cy="3778250"/>
          </a:xfrm>
        </p:spPr>
      </p:pic>
    </p:spTree>
    <p:extLst>
      <p:ext uri="{BB962C8B-B14F-4D97-AF65-F5344CB8AC3E}">
        <p14:creationId xmlns:p14="http://schemas.microsoft.com/office/powerpoint/2010/main" val="38358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F78F6E-8491-4763-877E-5657B6971E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734045"/>
            <a:ext cx="1561685" cy="9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CA03FF-6BA3-4352-94B6-CB11C6F75E02}"/>
              </a:ext>
            </a:extLst>
          </p:cNvPr>
          <p:cNvSpPr txBox="1"/>
          <p:nvPr/>
        </p:nvSpPr>
        <p:spPr>
          <a:xfrm>
            <a:off x="1683026" y="810409"/>
            <a:ext cx="828260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15000"/>
              </a:lnSpc>
            </a:pPr>
            <a:r>
              <a:rPr lang="ar-D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نظام القرار( القيادة):     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يتكفل بعمليات الإدارة و رسم التوجهات </a:t>
            </a:r>
            <a:r>
              <a:rPr lang="ar-D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الإستراتجية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 أنشطته :التفكير، اتخاذ القرار، و الرقابة      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7548DF-3DD2-46B2-ACCB-90A892E79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8" y="2487204"/>
            <a:ext cx="1429162" cy="9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4428745-B8E0-4ABA-B03C-36325C050F6C}"/>
              </a:ext>
            </a:extLst>
          </p:cNvPr>
          <p:cNvSpPr txBox="1"/>
          <p:nvPr/>
        </p:nvSpPr>
        <p:spPr>
          <a:xfrm>
            <a:off x="2014330" y="2533650"/>
            <a:ext cx="7911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نظام المعلومات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 يلعب دور الوسيط بين النظامين الفرعيين. من أنشطته:  المعالجة، النشر ، التخزين ، انتاج المعلومات</a:t>
            </a:r>
            <a:endParaRPr lang="ar-DZ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56D5EE-5ECF-44A7-AE73-E54A4BBB16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8" y="4363900"/>
            <a:ext cx="1429162" cy="89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42620BC-256F-4AC0-8647-5C8CA99E5819}"/>
              </a:ext>
            </a:extLst>
          </p:cNvPr>
          <p:cNvSpPr txBox="1"/>
          <p:nvPr/>
        </p:nvSpPr>
        <p:spPr>
          <a:xfrm>
            <a:off x="2610679" y="4612918"/>
            <a:ext cx="7354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النظام العملي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 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يضمن التسيير العادي و تنفيذ المهام التي تسعى إلى بلوغ الأهداف المحددة من قبل نظام القيادة .من أنشطته التحويل و الانتاج</a:t>
            </a:r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13096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622</Words>
  <Application>Microsoft Office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Arabic Transparent</vt:lpstr>
      <vt:lpstr>Arial</vt:lpstr>
      <vt:lpstr>Calibri</vt:lpstr>
      <vt:lpstr>Century Gothic</vt:lpstr>
      <vt:lpstr>Traditional Arabic</vt:lpstr>
      <vt:lpstr>Wingdings</vt:lpstr>
      <vt:lpstr>Wingdings 3</vt:lpstr>
      <vt:lpstr>Brin</vt:lpstr>
      <vt:lpstr>Présentation PowerPoint</vt:lpstr>
      <vt:lpstr>عناصر المحاضرة الأولى:</vt:lpstr>
      <vt:lpstr>  المقـــــــاربــــــة النظميــــــــــــة approche systémique</vt:lpstr>
      <vt:lpstr>              </vt:lpstr>
      <vt:lpstr>مؤسس نظرية النظم :</vt:lpstr>
      <vt:lpstr>  النظـــــــــــــــــــــــــــــــام (système) </vt:lpstr>
      <vt:lpstr>الخلاصة: </vt:lpstr>
      <vt:lpstr>التحليل النظمي للمنظمة( نموذجOID)</vt:lpstr>
      <vt:lpstr>Présentation PowerPoint</vt:lpstr>
      <vt:lpstr>مثـــــــــــــــــال: </vt:lpstr>
      <vt:lpstr>المنظور الوظيفي لنظام معلومات المنظمة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13</cp:revision>
  <dcterms:created xsi:type="dcterms:W3CDTF">2020-12-20T20:34:24Z</dcterms:created>
  <dcterms:modified xsi:type="dcterms:W3CDTF">2020-12-20T22:39:18Z</dcterms:modified>
</cp:coreProperties>
</file>