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87" r:id="rId4"/>
    <p:sldId id="258" r:id="rId5"/>
    <p:sldId id="261" r:id="rId6"/>
    <p:sldId id="259" r:id="rId7"/>
    <p:sldId id="260" r:id="rId8"/>
    <p:sldId id="262" r:id="rId9"/>
    <p:sldId id="263" r:id="rId10"/>
    <p:sldId id="264" r:id="rId11"/>
    <p:sldId id="265" r:id="rId12"/>
    <p:sldId id="266" r:id="rId13"/>
    <p:sldId id="267" r:id="rId14"/>
    <p:sldId id="268" r:id="rId15"/>
    <p:sldId id="289" r:id="rId16"/>
    <p:sldId id="269" r:id="rId17"/>
    <p:sldId id="270" r:id="rId18"/>
    <p:sldId id="271" r:id="rId19"/>
    <p:sldId id="275" r:id="rId20"/>
    <p:sldId id="272" r:id="rId21"/>
    <p:sldId id="276" r:id="rId22"/>
    <p:sldId id="273" r:id="rId23"/>
    <p:sldId id="274" r:id="rId24"/>
    <p:sldId id="277" r:id="rId25"/>
    <p:sldId id="278" r:id="rId26"/>
    <p:sldId id="279" r:id="rId27"/>
    <p:sldId id="280" r:id="rId28"/>
    <p:sldId id="281" r:id="rId29"/>
    <p:sldId id="291" r:id="rId30"/>
    <p:sldId id="282" r:id="rId31"/>
    <p:sldId id="292" r:id="rId32"/>
    <p:sldId id="283" r:id="rId33"/>
    <p:sldId id="293" r:id="rId34"/>
    <p:sldId id="294" r:id="rId35"/>
    <p:sldId id="295" r:id="rId36"/>
    <p:sldId id="288" r:id="rId37"/>
    <p:sldId id="290" r:id="rId38"/>
    <p:sldId id="284" r:id="rId39"/>
    <p:sldId id="285" r:id="rId40"/>
    <p:sldId id="286"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41" autoAdjust="0"/>
  </p:normalViewPr>
  <p:slideViewPr>
    <p:cSldViewPr>
      <p:cViewPr>
        <p:scale>
          <a:sx n="98" d="100"/>
          <a:sy n="98" d="100"/>
        </p:scale>
        <p:origin x="-1714" y="-62"/>
      </p:cViewPr>
      <p:guideLst>
        <p:guide orient="horz" pos="2160"/>
        <p:guide pos="2880"/>
      </p:guideLst>
    </p:cSldViewPr>
  </p:slideViewPr>
  <p:outlineViewPr>
    <p:cViewPr>
      <p:scale>
        <a:sx n="33" d="100"/>
        <a:sy n="33" d="100"/>
      </p:scale>
      <p:origin x="250" y="656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4BAECC-AA57-4532-9448-6D51D4671C0E}" type="datetimeFigureOut">
              <a:rPr lang="fr-FR" smtClean="0"/>
              <a:pPr/>
              <a:t>07/02/2021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3AB2C0-8178-47F2-9F6E-4AEBE13BFC7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73AB2C0-8178-47F2-9F6E-4AEBE13BFC75}" type="slidenum">
              <a:rPr lang="fr-FR" smtClean="0"/>
              <a:pPr/>
              <a:t>14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73AB2C0-8178-47F2-9F6E-4AEBE13BFC75}" type="slidenum">
              <a:rPr lang="fr-FR" smtClean="0"/>
              <a:pPr/>
              <a:t>30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63DBDD5-EC3E-4ED2-8893-C05BE8820793}" type="datetimeFigureOut">
              <a:rPr lang="fr-FR" smtClean="0"/>
              <a:pPr/>
              <a:t>07/02/2021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53E66B-578D-431E-8B74-E1E0BCA7450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63DBDD5-EC3E-4ED2-8893-C05BE8820793}" type="datetimeFigureOut">
              <a:rPr lang="fr-FR" smtClean="0"/>
              <a:pPr/>
              <a:t>07/02/2021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53E66B-578D-431E-8B74-E1E0BCA7450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63DBDD5-EC3E-4ED2-8893-C05BE8820793}" type="datetimeFigureOut">
              <a:rPr lang="fr-FR" smtClean="0"/>
              <a:pPr/>
              <a:t>07/02/2021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53E66B-578D-431E-8B74-E1E0BCA7450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63DBDD5-EC3E-4ED2-8893-C05BE8820793}" type="datetimeFigureOut">
              <a:rPr lang="fr-FR" smtClean="0"/>
              <a:pPr/>
              <a:t>07/02/2021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53E66B-578D-431E-8B74-E1E0BCA7450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63DBDD5-EC3E-4ED2-8893-C05BE8820793}" type="datetimeFigureOut">
              <a:rPr lang="fr-FR" smtClean="0"/>
              <a:pPr/>
              <a:t>07/02/2021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53E66B-578D-431E-8B74-E1E0BCA7450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63DBDD5-EC3E-4ED2-8893-C05BE8820793}" type="datetimeFigureOut">
              <a:rPr lang="fr-FR" smtClean="0"/>
              <a:pPr/>
              <a:t>07/02/2021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53E66B-578D-431E-8B74-E1E0BCA7450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63DBDD5-EC3E-4ED2-8893-C05BE8820793}" type="datetimeFigureOut">
              <a:rPr lang="fr-FR" smtClean="0"/>
              <a:pPr/>
              <a:t>07/02/2021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853E66B-578D-431E-8B74-E1E0BCA7450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63DBDD5-EC3E-4ED2-8893-C05BE8820793}" type="datetimeFigureOut">
              <a:rPr lang="fr-FR" smtClean="0"/>
              <a:pPr/>
              <a:t>07/02/2021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853E66B-578D-431E-8B74-E1E0BCA7450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3DBDD5-EC3E-4ED2-8893-C05BE8820793}" type="datetimeFigureOut">
              <a:rPr lang="fr-FR" smtClean="0"/>
              <a:pPr/>
              <a:t>07/02/2021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853E66B-578D-431E-8B74-E1E0BCA7450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63DBDD5-EC3E-4ED2-8893-C05BE8820793}" type="datetimeFigureOut">
              <a:rPr lang="fr-FR" smtClean="0"/>
              <a:pPr/>
              <a:t>07/02/2021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53E66B-578D-431E-8B74-E1E0BCA7450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63DBDD5-EC3E-4ED2-8893-C05BE8820793}" type="datetimeFigureOut">
              <a:rPr lang="fr-FR" smtClean="0"/>
              <a:pPr/>
              <a:t>07/02/2021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853E66B-578D-431E-8B74-E1E0BCA7450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DBDD5-EC3E-4ED2-8893-C05BE8820793}" type="datetimeFigureOut">
              <a:rPr lang="fr-FR" smtClean="0"/>
              <a:pPr/>
              <a:t>07/02/2021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3E66B-578D-431E-8B74-E1E0BCA7450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42910" y="1"/>
            <a:ext cx="8143932" cy="1071546"/>
          </a:xfrm>
        </p:spPr>
        <p:txBody>
          <a:bodyPr>
            <a:normAutofit fontScale="90000"/>
          </a:bodyPr>
          <a:lstStyle/>
          <a:p>
            <a:r>
              <a:rPr lang="fr-FR" sz="3600" b="1" dirty="0">
                <a:solidFill>
                  <a:srgbClr val="FF0000"/>
                </a:solidFill>
                <a:latin typeface="Times New Roman" pitchFamily="18" charset="0"/>
              </a:rPr>
              <a:t>Les </a:t>
            </a:r>
            <a:r>
              <a:rPr lang="fr-FR" sz="3600" b="1" dirty="0" smtClean="0">
                <a:solidFill>
                  <a:srgbClr val="FF0000"/>
                </a:solidFill>
                <a:latin typeface="Times New Roman" pitchFamily="18" charset="0"/>
              </a:rPr>
              <a:t>cyanobactéries</a:t>
            </a:r>
            <a:r>
              <a:rPr lang="ar-SA" sz="3600" b="1" dirty="0" smtClean="0">
                <a:solidFill>
                  <a:srgbClr val="FF0000"/>
                </a:solidFill>
                <a:latin typeface="Times New Roman" pitchFamily="18" charset="0"/>
              </a:rPr>
              <a:t/>
            </a:r>
            <a:br>
              <a:rPr lang="ar-SA" sz="3600" b="1" dirty="0" smtClean="0">
                <a:solidFill>
                  <a:srgbClr val="FF0000"/>
                </a:solidFill>
                <a:latin typeface="Times New Roman" pitchFamily="18" charset="0"/>
              </a:rPr>
            </a:br>
            <a:r>
              <a:rPr lang="fr-FR" sz="3600" b="1" dirty="0" smtClean="0"/>
              <a:t>= </a:t>
            </a:r>
            <a:r>
              <a:rPr lang="fr-FR" sz="2000" b="1" dirty="0" smtClean="0"/>
              <a:t>Cyanophycées = </a:t>
            </a:r>
            <a:r>
              <a:rPr lang="fr-FR" sz="2000" b="1" dirty="0" err="1" smtClean="0"/>
              <a:t>cyanoprocaryotes</a:t>
            </a:r>
            <a:r>
              <a:rPr lang="fr-FR" sz="2000" b="1" dirty="0" smtClean="0"/>
              <a:t>= algues bleues vertes</a:t>
            </a:r>
            <a:r>
              <a:rPr lang="ar-SA" sz="2000" b="1" dirty="0" smtClean="0">
                <a:solidFill>
                  <a:srgbClr val="FF0000"/>
                </a:solidFill>
                <a:latin typeface="Times New Roman" pitchFamily="18" charset="0"/>
              </a:rPr>
              <a:t> </a:t>
            </a:r>
            <a:endParaRPr lang="fr-FR" sz="2000" b="1" dirty="0">
              <a:solidFill>
                <a:srgbClr val="FF0000"/>
              </a:solidFill>
              <a:latin typeface="Times New Roman" pitchFamily="18" charset="0"/>
            </a:endParaRPr>
          </a:p>
        </p:txBody>
      </p:sp>
      <p:sp>
        <p:nvSpPr>
          <p:cNvPr id="4" name="Rectangle 3"/>
          <p:cNvSpPr/>
          <p:nvPr/>
        </p:nvSpPr>
        <p:spPr>
          <a:xfrm>
            <a:off x="357158" y="1130842"/>
            <a:ext cx="4188967" cy="400110"/>
          </a:xfrm>
          <a:prstGeom prst="rect">
            <a:avLst/>
          </a:prstGeom>
        </p:spPr>
        <p:txBody>
          <a:bodyPr wrap="none">
            <a:spAutoFit/>
          </a:bodyPr>
          <a:lstStyle/>
          <a:p>
            <a:r>
              <a:rPr lang="fr-FR" sz="2000" b="1" dirty="0" smtClean="0">
                <a:solidFill>
                  <a:srgbClr val="C00000"/>
                </a:solidFill>
                <a:latin typeface="Times New Roman" pitchFamily="18" charset="0"/>
                <a:cs typeface="Times New Roman" pitchFamily="18" charset="0"/>
              </a:rPr>
              <a:t>1- Qu’est-ce </a:t>
            </a:r>
            <a:r>
              <a:rPr lang="fr-FR" sz="2000" b="1" dirty="0">
                <a:solidFill>
                  <a:srgbClr val="C00000"/>
                </a:solidFill>
                <a:latin typeface="Times New Roman" pitchFamily="18" charset="0"/>
                <a:cs typeface="Times New Roman" pitchFamily="18" charset="0"/>
              </a:rPr>
              <a:t>que les cyanobactéries ?</a:t>
            </a:r>
          </a:p>
        </p:txBody>
      </p:sp>
      <p:sp>
        <p:nvSpPr>
          <p:cNvPr id="5" name="Rectangle 4"/>
          <p:cNvSpPr/>
          <p:nvPr/>
        </p:nvSpPr>
        <p:spPr>
          <a:xfrm>
            <a:off x="285720" y="1509348"/>
            <a:ext cx="5143536" cy="5139869"/>
          </a:xfrm>
          <a:prstGeom prst="rect">
            <a:avLst/>
          </a:prstGeom>
        </p:spPr>
        <p:txBody>
          <a:bodyPr wrap="square">
            <a:spAutoFit/>
          </a:bodyPr>
          <a:lstStyle/>
          <a:p>
            <a:pPr algn="just"/>
            <a:r>
              <a:rPr lang="ar-SA" sz="1900" b="1" dirty="0" smtClean="0">
                <a:latin typeface="Times New Roman" pitchFamily="18" charset="0"/>
                <a:cs typeface="Times New Roman" pitchFamily="18" charset="0"/>
              </a:rPr>
              <a:t>              </a:t>
            </a:r>
            <a:r>
              <a:rPr lang="fr-FR" sz="1900" b="1" dirty="0" smtClean="0">
                <a:latin typeface="Times New Roman" pitchFamily="18" charset="0"/>
                <a:cs typeface="Times New Roman" pitchFamily="18" charset="0"/>
              </a:rPr>
              <a:t>Les cyanobactéries, </a:t>
            </a:r>
            <a:r>
              <a:rPr lang="fr-FR" sz="2000" b="1" dirty="0" smtClean="0">
                <a:latin typeface="Times New Roman" pitchFamily="18" charset="0"/>
                <a:cs typeface="Times New Roman" pitchFamily="18" charset="0"/>
              </a:rPr>
              <a:t>également appelées cyanophycées (</a:t>
            </a:r>
            <a:r>
              <a:rPr lang="fr-FR" sz="2000" b="1" dirty="0" err="1" smtClean="0">
                <a:latin typeface="Times New Roman" pitchFamily="18" charset="0"/>
                <a:cs typeface="Times New Roman" pitchFamily="18" charset="0"/>
              </a:rPr>
              <a:t>Cyanophyceae</a:t>
            </a:r>
            <a:r>
              <a:rPr lang="fr-FR" sz="2000" b="1" dirty="0" smtClean="0">
                <a:latin typeface="Times New Roman" pitchFamily="18" charset="0"/>
                <a:cs typeface="Times New Roman" pitchFamily="18" charset="0"/>
              </a:rPr>
              <a:t>) sont des organismes procaryotes autotrophes. Elles étaient autrefois appelées « algues bleues ». </a:t>
            </a:r>
            <a:r>
              <a:rPr lang="fr-FR" sz="1900" b="1" dirty="0" smtClean="0">
                <a:latin typeface="Times New Roman" pitchFamily="18" charset="0"/>
                <a:cs typeface="Times New Roman" pitchFamily="18" charset="0"/>
              </a:rPr>
              <a:t> </a:t>
            </a:r>
            <a:r>
              <a:rPr lang="fr-FR" sz="1900" b="1" dirty="0">
                <a:latin typeface="Times New Roman" pitchFamily="18" charset="0"/>
                <a:cs typeface="Times New Roman" pitchFamily="18" charset="0"/>
              </a:rPr>
              <a:t>sont des microorganismes aquatiques qui </a:t>
            </a:r>
            <a:r>
              <a:rPr lang="fr-FR" sz="1900" b="1" dirty="0" smtClean="0">
                <a:latin typeface="Times New Roman" pitchFamily="18" charset="0"/>
                <a:cs typeface="Times New Roman" pitchFamily="18" charset="0"/>
              </a:rPr>
              <a:t>présentent</a:t>
            </a:r>
            <a:r>
              <a:rPr lang="ar-SA" sz="1900" b="1" dirty="0" smtClean="0">
                <a:latin typeface="Times New Roman" pitchFamily="18" charset="0"/>
                <a:cs typeface="Times New Roman" pitchFamily="18" charset="0"/>
              </a:rPr>
              <a:t> </a:t>
            </a:r>
            <a:r>
              <a:rPr lang="fr-FR" sz="1900" b="1" dirty="0" smtClean="0">
                <a:latin typeface="Times New Roman" pitchFamily="18" charset="0"/>
                <a:cs typeface="Times New Roman" pitchFamily="18" charset="0"/>
              </a:rPr>
              <a:t>à </a:t>
            </a:r>
            <a:r>
              <a:rPr lang="fr-FR" sz="1900" b="1" dirty="0">
                <a:latin typeface="Times New Roman" pitchFamily="18" charset="0"/>
                <a:cs typeface="Times New Roman" pitchFamily="18" charset="0"/>
              </a:rPr>
              <a:t>la fois des caractéristiques provenant des bactéries et des algues. </a:t>
            </a:r>
            <a:r>
              <a:rPr lang="fr-FR" sz="1900" b="1" dirty="0" smtClean="0">
                <a:latin typeface="Times New Roman" pitchFamily="18" charset="0"/>
                <a:cs typeface="Times New Roman" pitchFamily="18" charset="0"/>
              </a:rPr>
              <a:t>Elles</a:t>
            </a:r>
            <a:r>
              <a:rPr lang="ar-SA" sz="1900" b="1" dirty="0" smtClean="0">
                <a:latin typeface="Times New Roman" pitchFamily="18" charset="0"/>
                <a:cs typeface="Times New Roman" pitchFamily="18" charset="0"/>
              </a:rPr>
              <a:t> </a:t>
            </a:r>
            <a:r>
              <a:rPr lang="fr-FR" sz="1900" b="1" dirty="0" smtClean="0">
                <a:latin typeface="Times New Roman" pitchFamily="18" charset="0"/>
                <a:cs typeface="Times New Roman" pitchFamily="18" charset="0"/>
              </a:rPr>
              <a:t>contiennent</a:t>
            </a:r>
            <a:r>
              <a:rPr lang="fr-FR" sz="1900" b="1" dirty="0">
                <a:latin typeface="Times New Roman" pitchFamily="18" charset="0"/>
                <a:cs typeface="Times New Roman" pitchFamily="18" charset="0"/>
              </a:rPr>
              <a:t>, comme les algues, de la chlorophylle qui est le pigment responsable </a:t>
            </a:r>
            <a:r>
              <a:rPr lang="fr-FR" sz="1900" b="1" dirty="0" smtClean="0">
                <a:latin typeface="Times New Roman" pitchFamily="18" charset="0"/>
                <a:cs typeface="Times New Roman" pitchFamily="18" charset="0"/>
              </a:rPr>
              <a:t>de</a:t>
            </a:r>
            <a:r>
              <a:rPr lang="ar-SA" sz="1900" b="1" dirty="0" smtClean="0">
                <a:latin typeface="Times New Roman" pitchFamily="18" charset="0"/>
                <a:cs typeface="Times New Roman" pitchFamily="18" charset="0"/>
              </a:rPr>
              <a:t> </a:t>
            </a:r>
            <a:r>
              <a:rPr lang="fr-FR" sz="1900" b="1" dirty="0" smtClean="0">
                <a:latin typeface="Times New Roman" pitchFamily="18" charset="0"/>
                <a:cs typeface="Times New Roman" pitchFamily="18" charset="0"/>
              </a:rPr>
              <a:t>la </a:t>
            </a:r>
            <a:r>
              <a:rPr lang="fr-FR" sz="1900" b="1" dirty="0">
                <a:latin typeface="Times New Roman" pitchFamily="18" charset="0"/>
                <a:cs typeface="Times New Roman" pitchFamily="18" charset="0"/>
              </a:rPr>
              <a:t>photosynthèse. </a:t>
            </a:r>
          </a:p>
          <a:p>
            <a:pPr algn="just"/>
            <a:r>
              <a:rPr lang="ar-SA" sz="1900" b="1" dirty="0" smtClean="0">
                <a:latin typeface="Times New Roman" pitchFamily="18" charset="0"/>
                <a:cs typeface="Times New Roman" pitchFamily="18" charset="0"/>
              </a:rPr>
              <a:t>             </a:t>
            </a:r>
            <a:r>
              <a:rPr lang="fr-FR" sz="1900" b="1" dirty="0" smtClean="0">
                <a:latin typeface="Times New Roman" pitchFamily="18" charset="0"/>
                <a:cs typeface="Times New Roman" pitchFamily="18" charset="0"/>
              </a:rPr>
              <a:t>Les </a:t>
            </a:r>
            <a:r>
              <a:rPr lang="fr-FR" sz="1900" b="1" dirty="0">
                <a:latin typeface="Times New Roman" pitchFamily="18" charset="0"/>
                <a:cs typeface="Times New Roman" pitchFamily="18" charset="0"/>
              </a:rPr>
              <a:t>cyanobactéries sont présentes de façon naturelle dans les lacs. </a:t>
            </a:r>
            <a:r>
              <a:rPr lang="fr-FR" sz="1900" b="1" dirty="0" smtClean="0">
                <a:latin typeface="Times New Roman" pitchFamily="18" charset="0"/>
                <a:cs typeface="Times New Roman" pitchFamily="18" charset="0"/>
              </a:rPr>
              <a:t>Leur</a:t>
            </a:r>
            <a:r>
              <a:rPr lang="ar-SA" sz="1900" b="1" dirty="0" smtClean="0">
                <a:latin typeface="Times New Roman" pitchFamily="18" charset="0"/>
                <a:cs typeface="Times New Roman" pitchFamily="18" charset="0"/>
              </a:rPr>
              <a:t> </a:t>
            </a:r>
            <a:r>
              <a:rPr lang="fr-FR" sz="1900" b="1" dirty="0" smtClean="0">
                <a:latin typeface="Times New Roman" pitchFamily="18" charset="0"/>
                <a:cs typeface="Times New Roman" pitchFamily="18" charset="0"/>
              </a:rPr>
              <a:t>présence </a:t>
            </a:r>
            <a:r>
              <a:rPr lang="fr-FR" sz="1900" b="1" dirty="0">
                <a:latin typeface="Times New Roman" pitchFamily="18" charset="0"/>
                <a:cs typeface="Times New Roman" pitchFamily="18" charset="0"/>
              </a:rPr>
              <a:t>devient problématique lorsque certaines espèces se multiplient </a:t>
            </a:r>
            <a:r>
              <a:rPr lang="fr-FR" sz="1900" b="1" dirty="0" smtClean="0">
                <a:latin typeface="Times New Roman" pitchFamily="18" charset="0"/>
                <a:cs typeface="Times New Roman" pitchFamily="18" charset="0"/>
              </a:rPr>
              <a:t>rapidement</a:t>
            </a:r>
            <a:r>
              <a:rPr lang="ar-SA" sz="1900" b="1" dirty="0" smtClean="0">
                <a:latin typeface="Times New Roman" pitchFamily="18" charset="0"/>
                <a:cs typeface="Times New Roman" pitchFamily="18" charset="0"/>
              </a:rPr>
              <a:t> </a:t>
            </a:r>
            <a:r>
              <a:rPr lang="fr-FR" sz="1900" b="1" dirty="0" smtClean="0">
                <a:latin typeface="Times New Roman" pitchFamily="18" charset="0"/>
                <a:cs typeface="Times New Roman" pitchFamily="18" charset="0"/>
              </a:rPr>
              <a:t>et </a:t>
            </a:r>
            <a:r>
              <a:rPr lang="fr-FR" sz="1900" b="1" dirty="0">
                <a:latin typeface="Times New Roman" pitchFamily="18" charset="0"/>
                <a:cs typeface="Times New Roman" pitchFamily="18" charset="0"/>
              </a:rPr>
              <a:t>forment une masse visible à l’</a:t>
            </a:r>
            <a:r>
              <a:rPr lang="fr-FR" sz="1900" b="1" dirty="0" err="1">
                <a:latin typeface="Times New Roman" pitchFamily="18" charset="0"/>
                <a:cs typeface="Times New Roman" pitchFamily="18" charset="0"/>
              </a:rPr>
              <a:t>oeil</a:t>
            </a:r>
            <a:r>
              <a:rPr lang="fr-FR" sz="1900" b="1" dirty="0">
                <a:latin typeface="Times New Roman" pitchFamily="18" charset="0"/>
                <a:cs typeface="Times New Roman" pitchFamily="18" charset="0"/>
              </a:rPr>
              <a:t> nu (à la surface du lac ou dans l’eau) que </a:t>
            </a:r>
            <a:r>
              <a:rPr lang="fr-FR" sz="1900" b="1" dirty="0" smtClean="0">
                <a:latin typeface="Times New Roman" pitchFamily="18" charset="0"/>
                <a:cs typeface="Times New Roman" pitchFamily="18" charset="0"/>
              </a:rPr>
              <a:t>l’on</a:t>
            </a:r>
            <a:r>
              <a:rPr lang="ar-SA" sz="1900" b="1" dirty="0" smtClean="0">
                <a:latin typeface="Times New Roman" pitchFamily="18" charset="0"/>
                <a:cs typeface="Times New Roman" pitchFamily="18" charset="0"/>
              </a:rPr>
              <a:t> </a:t>
            </a:r>
            <a:r>
              <a:rPr lang="fr-FR" sz="1900" b="1" dirty="0" smtClean="0">
                <a:latin typeface="Times New Roman" pitchFamily="18" charset="0"/>
                <a:cs typeface="Times New Roman" pitchFamily="18" charset="0"/>
              </a:rPr>
              <a:t>nomme </a:t>
            </a:r>
            <a:r>
              <a:rPr lang="fr-FR" sz="1900" b="1" dirty="0">
                <a:latin typeface="Times New Roman" pitchFamily="18" charset="0"/>
                <a:cs typeface="Times New Roman" pitchFamily="18" charset="0"/>
              </a:rPr>
              <a:t>fleur d’eau ou « bloom » de cyanobactéries.</a:t>
            </a:r>
          </a:p>
        </p:txBody>
      </p:sp>
      <p:pic>
        <p:nvPicPr>
          <p:cNvPr id="1026" name="Picture 2"/>
          <p:cNvPicPr>
            <a:picLocks noChangeAspect="1" noChangeArrowheads="1"/>
          </p:cNvPicPr>
          <p:nvPr/>
        </p:nvPicPr>
        <p:blipFill>
          <a:blip r:embed="rId3"/>
          <a:srcRect/>
          <a:stretch>
            <a:fillRect/>
          </a:stretch>
        </p:blipFill>
        <p:spPr bwMode="auto">
          <a:xfrm>
            <a:off x="5572132" y="3500438"/>
            <a:ext cx="3395658" cy="2143140"/>
          </a:xfrm>
          <a:prstGeom prst="rect">
            <a:avLst/>
          </a:prstGeom>
          <a:noFill/>
          <a:ln w="9525">
            <a:noFill/>
            <a:miter lim="800000"/>
            <a:headEnd/>
            <a:tailEnd/>
          </a:ln>
          <a:effectLst/>
        </p:spPr>
      </p:pic>
      <p:sp>
        <p:nvSpPr>
          <p:cNvPr id="6" name="Rectangle 5"/>
          <p:cNvSpPr/>
          <p:nvPr/>
        </p:nvSpPr>
        <p:spPr>
          <a:xfrm>
            <a:off x="5572148" y="5648942"/>
            <a:ext cx="4500578" cy="923330"/>
          </a:xfrm>
          <a:prstGeom prst="rect">
            <a:avLst/>
          </a:prstGeom>
        </p:spPr>
        <p:txBody>
          <a:bodyPr wrap="square">
            <a:spAutoFit/>
          </a:bodyPr>
          <a:lstStyle/>
          <a:p>
            <a:r>
              <a:rPr lang="fr-FR" b="1" dirty="0" smtClean="0">
                <a:solidFill>
                  <a:srgbClr val="002060"/>
                </a:solidFill>
                <a:latin typeface="Times New Roman" pitchFamily="18" charset="0"/>
                <a:cs typeface="Times New Roman" pitchFamily="18" charset="0"/>
              </a:rPr>
              <a:t>Fleur d’eau de cyanobactéries. Les cyanobactéries</a:t>
            </a:r>
            <a:r>
              <a:rPr lang="ar-SA" b="1" dirty="0" smtClean="0">
                <a:solidFill>
                  <a:srgbClr val="002060"/>
                </a:solidFill>
                <a:latin typeface="Times New Roman" pitchFamily="18" charset="0"/>
                <a:cs typeface="Times New Roman" pitchFamily="18" charset="0"/>
              </a:rPr>
              <a:t> </a:t>
            </a:r>
            <a:r>
              <a:rPr lang="fr-FR" b="1" dirty="0" smtClean="0">
                <a:solidFill>
                  <a:srgbClr val="002060"/>
                </a:solidFill>
                <a:latin typeface="Times New Roman" pitchFamily="18" charset="0"/>
                <a:cs typeface="Times New Roman" pitchFamily="18" charset="0"/>
              </a:rPr>
              <a:t>sont en suspension </a:t>
            </a:r>
            <a:endParaRPr lang="ar-SA" b="1" dirty="0" smtClean="0">
              <a:solidFill>
                <a:srgbClr val="002060"/>
              </a:solidFill>
              <a:latin typeface="Times New Roman" pitchFamily="18" charset="0"/>
              <a:cs typeface="Times New Roman" pitchFamily="18" charset="0"/>
            </a:endParaRPr>
          </a:p>
          <a:p>
            <a:r>
              <a:rPr lang="fr-FR" b="1" dirty="0" smtClean="0">
                <a:solidFill>
                  <a:srgbClr val="002060"/>
                </a:solidFill>
                <a:latin typeface="Times New Roman" pitchFamily="18" charset="0"/>
                <a:cs typeface="Times New Roman" pitchFamily="18" charset="0"/>
              </a:rPr>
              <a:t>dans l'eau du lac.</a:t>
            </a:r>
            <a:endParaRPr lang="fr-FR" b="1" dirty="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a:srcRect/>
          <a:stretch>
            <a:fillRect/>
          </a:stretch>
        </p:blipFill>
        <p:spPr bwMode="auto">
          <a:xfrm>
            <a:off x="5643570" y="1071547"/>
            <a:ext cx="3214710"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71438" y="71414"/>
            <a:ext cx="878684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La gaine mucilagineuse peut réunir de nombreux filaments et former des colonies de forme indéfinie ou définie. Suivant leur taille on peut distinguer de micro (&lt; 1mm) et des macro-colonies.</a:t>
            </a:r>
            <a:endParaRPr kumimoji="0" lang="fr-FR" b="1" i="0" u="none" strike="noStrike" cap="none" normalizeH="0" baseline="0" dirty="0" smtClean="0">
              <a:ln>
                <a:noFill/>
              </a:ln>
              <a:solidFill>
                <a:srgbClr val="0070C0"/>
              </a:solidFill>
              <a:effectLst/>
              <a:latin typeface="Times New Roman" pitchFamily="18" charset="0"/>
              <a:cs typeface="Times New Roman" pitchFamily="18" charset="0"/>
            </a:endParaRPr>
          </a:p>
        </p:txBody>
      </p:sp>
      <p:pic>
        <p:nvPicPr>
          <p:cNvPr id="21506" name="Picture 2"/>
          <p:cNvPicPr>
            <a:picLocks noChangeAspect="1" noChangeArrowheads="1"/>
          </p:cNvPicPr>
          <p:nvPr/>
        </p:nvPicPr>
        <p:blipFill>
          <a:blip r:embed="rId2"/>
          <a:srcRect/>
          <a:stretch>
            <a:fillRect/>
          </a:stretch>
        </p:blipFill>
        <p:spPr bwMode="auto">
          <a:xfrm>
            <a:off x="357158" y="1071546"/>
            <a:ext cx="3905250" cy="2428892"/>
          </a:xfrm>
          <a:prstGeom prst="rect">
            <a:avLst/>
          </a:prstGeom>
          <a:noFill/>
          <a:ln w="9525">
            <a:noFill/>
            <a:miter lim="800000"/>
            <a:headEnd/>
            <a:tailEnd/>
          </a:ln>
          <a:effectLst/>
        </p:spPr>
      </p:pic>
      <p:sp>
        <p:nvSpPr>
          <p:cNvPr id="6" name="Rectangle 5"/>
          <p:cNvSpPr/>
          <p:nvPr/>
        </p:nvSpPr>
        <p:spPr>
          <a:xfrm>
            <a:off x="357158" y="3500438"/>
            <a:ext cx="4091826" cy="369332"/>
          </a:xfrm>
          <a:prstGeom prst="rect">
            <a:avLst/>
          </a:prstGeom>
        </p:spPr>
        <p:txBody>
          <a:bodyPr wrap="none">
            <a:spAutoFit/>
          </a:bodyPr>
          <a:lstStyle/>
          <a:p>
            <a:r>
              <a:rPr lang="fr-FR" b="1" dirty="0" smtClean="0">
                <a:solidFill>
                  <a:srgbClr val="C00000"/>
                </a:solidFill>
                <a:latin typeface="Times New Roman" pitchFamily="18" charset="0"/>
                <a:cs typeface="Times New Roman" pitchFamily="18" charset="0"/>
              </a:rPr>
              <a:t>Cellules sphériques solitaires sans gaine</a:t>
            </a:r>
            <a:endParaRPr lang="fr-FR" b="1" dirty="0">
              <a:solidFill>
                <a:srgbClr val="C00000"/>
              </a:solidFill>
              <a:latin typeface="Times New Roman" pitchFamily="18" charset="0"/>
              <a:cs typeface="Times New Roman" pitchFamily="18" charset="0"/>
            </a:endParaRPr>
          </a:p>
        </p:txBody>
      </p:sp>
      <p:pic>
        <p:nvPicPr>
          <p:cNvPr id="21507" name="Picture 3"/>
          <p:cNvPicPr>
            <a:picLocks noChangeAspect="1" noChangeArrowheads="1"/>
          </p:cNvPicPr>
          <p:nvPr/>
        </p:nvPicPr>
        <p:blipFill>
          <a:blip r:embed="rId3"/>
          <a:srcRect/>
          <a:stretch>
            <a:fillRect/>
          </a:stretch>
        </p:blipFill>
        <p:spPr bwMode="auto">
          <a:xfrm>
            <a:off x="4714876" y="1071546"/>
            <a:ext cx="4167185" cy="2643206"/>
          </a:xfrm>
          <a:prstGeom prst="rect">
            <a:avLst/>
          </a:prstGeom>
          <a:noFill/>
          <a:ln w="9525">
            <a:noFill/>
            <a:miter lim="800000"/>
            <a:headEnd/>
            <a:tailEnd/>
          </a:ln>
          <a:effectLst/>
        </p:spPr>
      </p:pic>
      <p:sp>
        <p:nvSpPr>
          <p:cNvPr id="8" name="Rectangle 7"/>
          <p:cNvSpPr/>
          <p:nvPr/>
        </p:nvSpPr>
        <p:spPr>
          <a:xfrm>
            <a:off x="4643470" y="3782801"/>
            <a:ext cx="4572000" cy="646331"/>
          </a:xfrm>
          <a:prstGeom prst="rect">
            <a:avLst/>
          </a:prstGeom>
        </p:spPr>
        <p:txBody>
          <a:bodyPr>
            <a:spAutoFit/>
          </a:bodyPr>
          <a:lstStyle/>
          <a:p>
            <a:r>
              <a:rPr lang="fr-FR" b="1" dirty="0" smtClean="0">
                <a:solidFill>
                  <a:srgbClr val="C00000"/>
                </a:solidFill>
                <a:latin typeface="Times New Roman" pitchFamily="18" charset="0"/>
                <a:cs typeface="Times New Roman" pitchFamily="18" charset="0"/>
              </a:rPr>
              <a:t>Cellules groupées en petites colonies (2,4, 8 cellules) entourées de gaine</a:t>
            </a:r>
            <a:endParaRPr lang="fr-FR" b="1" dirty="0">
              <a:solidFill>
                <a:srgbClr val="C00000"/>
              </a:solidFill>
              <a:latin typeface="Times New Roman" pitchFamily="18" charset="0"/>
              <a:cs typeface="Times New Roman" pitchFamily="18" charset="0"/>
            </a:endParaRPr>
          </a:p>
        </p:txBody>
      </p:sp>
      <p:pic>
        <p:nvPicPr>
          <p:cNvPr id="21508" name="Picture 4"/>
          <p:cNvPicPr>
            <a:picLocks noChangeAspect="1" noChangeArrowheads="1"/>
          </p:cNvPicPr>
          <p:nvPr/>
        </p:nvPicPr>
        <p:blipFill>
          <a:blip r:embed="rId4"/>
          <a:srcRect/>
          <a:stretch>
            <a:fillRect/>
          </a:stretch>
        </p:blipFill>
        <p:spPr bwMode="auto">
          <a:xfrm>
            <a:off x="500034" y="4000504"/>
            <a:ext cx="3929090" cy="2643206"/>
          </a:xfrm>
          <a:prstGeom prst="rect">
            <a:avLst/>
          </a:prstGeom>
          <a:noFill/>
          <a:ln w="9525">
            <a:noFill/>
            <a:miter lim="800000"/>
            <a:headEnd/>
            <a:tailEnd/>
          </a:ln>
          <a:effectLst/>
        </p:spPr>
      </p:pic>
      <p:sp>
        <p:nvSpPr>
          <p:cNvPr id="10" name="Rectangle 9"/>
          <p:cNvSpPr/>
          <p:nvPr/>
        </p:nvSpPr>
        <p:spPr>
          <a:xfrm>
            <a:off x="4429124" y="5214950"/>
            <a:ext cx="3357586" cy="646331"/>
          </a:xfrm>
          <a:prstGeom prst="rect">
            <a:avLst/>
          </a:prstGeom>
        </p:spPr>
        <p:txBody>
          <a:bodyPr wrap="square">
            <a:spAutoFit/>
          </a:bodyPr>
          <a:lstStyle/>
          <a:p>
            <a:r>
              <a:rPr lang="fr-FR" b="1" dirty="0" smtClean="0">
                <a:solidFill>
                  <a:srgbClr val="C00000"/>
                </a:solidFill>
                <a:latin typeface="Times New Roman" pitchFamily="18" charset="0"/>
                <a:cs typeface="Times New Roman" pitchFamily="18" charset="0"/>
              </a:rPr>
              <a:t>Cellules groupées en colonies grâce à une gelée </a:t>
            </a:r>
            <a:endParaRPr lang="fr-FR"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214282" y="214290"/>
            <a:ext cx="2571768" cy="340042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4"/>
          <a:srcRect/>
          <a:stretch>
            <a:fillRect/>
          </a:stretch>
        </p:blipFill>
        <p:spPr bwMode="auto">
          <a:xfrm>
            <a:off x="2928926" y="357166"/>
            <a:ext cx="6000792" cy="3000375"/>
          </a:xfrm>
          <a:prstGeom prst="rect">
            <a:avLst/>
          </a:prstGeom>
          <a:noFill/>
          <a:ln w="9525">
            <a:noFill/>
            <a:miter lim="800000"/>
            <a:headEnd/>
            <a:tailEnd/>
          </a:ln>
          <a:effectLst/>
        </p:spPr>
      </p:pic>
      <p:sp>
        <p:nvSpPr>
          <p:cNvPr id="6" name="Rectangle 5"/>
          <p:cNvSpPr/>
          <p:nvPr/>
        </p:nvSpPr>
        <p:spPr>
          <a:xfrm>
            <a:off x="142844" y="3714752"/>
            <a:ext cx="3129896" cy="369332"/>
          </a:xfrm>
          <a:prstGeom prst="rect">
            <a:avLst/>
          </a:prstGeom>
        </p:spPr>
        <p:txBody>
          <a:bodyPr wrap="none">
            <a:spAutoFit/>
          </a:bodyPr>
          <a:lstStyle/>
          <a:p>
            <a:r>
              <a:rPr lang="fr-FR" b="1" dirty="0" smtClean="0">
                <a:solidFill>
                  <a:srgbClr val="FF0000"/>
                </a:solidFill>
                <a:latin typeface="Times New Roman" pitchFamily="18" charset="0"/>
                <a:cs typeface="Times New Roman" pitchFamily="18" charset="0"/>
              </a:rPr>
              <a:t>Trichomes simples sans gaine.</a:t>
            </a:r>
            <a:endParaRPr lang="fr-FR" b="1" dirty="0">
              <a:solidFill>
                <a:srgbClr val="FF0000"/>
              </a:solidFill>
              <a:latin typeface="Times New Roman" pitchFamily="18" charset="0"/>
              <a:cs typeface="Times New Roman" pitchFamily="18" charset="0"/>
            </a:endParaRPr>
          </a:p>
        </p:txBody>
      </p:sp>
      <p:sp>
        <p:nvSpPr>
          <p:cNvPr id="7" name="Rectangle 6"/>
          <p:cNvSpPr/>
          <p:nvPr/>
        </p:nvSpPr>
        <p:spPr>
          <a:xfrm>
            <a:off x="3286116" y="3416858"/>
            <a:ext cx="5643602" cy="369332"/>
          </a:xfrm>
          <a:prstGeom prst="rect">
            <a:avLst/>
          </a:prstGeom>
        </p:spPr>
        <p:txBody>
          <a:bodyPr wrap="square">
            <a:spAutoFit/>
          </a:bodyPr>
          <a:lstStyle/>
          <a:p>
            <a:r>
              <a:rPr lang="fr-FR" b="1" dirty="0" smtClean="0">
                <a:solidFill>
                  <a:srgbClr val="FF0000"/>
                </a:solidFill>
                <a:latin typeface="Times New Roman" pitchFamily="18" charset="0"/>
                <a:cs typeface="Times New Roman" pitchFamily="18" charset="0"/>
              </a:rPr>
              <a:t>Thalle gélatineux et Trichomes dans une gelée (Nostoc) </a:t>
            </a:r>
            <a:endParaRPr lang="fr-FR" b="1" dirty="0">
              <a:solidFill>
                <a:srgbClr val="FF0000"/>
              </a:solidFill>
              <a:latin typeface="Times New Roman" pitchFamily="18" charset="0"/>
              <a:cs typeface="Times New Roman" pitchFamily="18" charset="0"/>
            </a:endParaRPr>
          </a:p>
        </p:txBody>
      </p:sp>
      <p:pic>
        <p:nvPicPr>
          <p:cNvPr id="22532" name="Picture 4"/>
          <p:cNvPicPr>
            <a:picLocks noChangeAspect="1" noChangeArrowheads="1"/>
          </p:cNvPicPr>
          <p:nvPr/>
        </p:nvPicPr>
        <p:blipFill>
          <a:blip r:embed="rId5"/>
          <a:srcRect/>
          <a:stretch>
            <a:fillRect/>
          </a:stretch>
        </p:blipFill>
        <p:spPr bwMode="auto">
          <a:xfrm>
            <a:off x="3071802" y="4000504"/>
            <a:ext cx="2428892" cy="2714644"/>
          </a:xfrm>
          <a:prstGeom prst="rect">
            <a:avLst/>
          </a:prstGeom>
          <a:noFill/>
          <a:ln w="9525">
            <a:noFill/>
            <a:miter lim="800000"/>
            <a:headEnd/>
            <a:tailEnd/>
          </a:ln>
          <a:effectLst/>
        </p:spPr>
      </p:pic>
      <p:pic>
        <p:nvPicPr>
          <p:cNvPr id="22533" name="Picture 5"/>
          <p:cNvPicPr>
            <a:picLocks noChangeAspect="1" noChangeArrowheads="1"/>
          </p:cNvPicPr>
          <p:nvPr/>
        </p:nvPicPr>
        <p:blipFill>
          <a:blip r:embed="rId6"/>
          <a:srcRect/>
          <a:stretch>
            <a:fillRect/>
          </a:stretch>
        </p:blipFill>
        <p:spPr bwMode="auto">
          <a:xfrm>
            <a:off x="5572132" y="4000504"/>
            <a:ext cx="3429024" cy="2714644"/>
          </a:xfrm>
          <a:prstGeom prst="rect">
            <a:avLst/>
          </a:prstGeom>
          <a:noFill/>
          <a:ln w="9525">
            <a:noFill/>
            <a:miter lim="800000"/>
            <a:headEnd/>
            <a:tailEnd/>
          </a:ln>
          <a:effectLst/>
        </p:spPr>
      </p:pic>
      <p:sp>
        <p:nvSpPr>
          <p:cNvPr id="10" name="Rectangle 9"/>
          <p:cNvSpPr/>
          <p:nvPr/>
        </p:nvSpPr>
        <p:spPr>
          <a:xfrm>
            <a:off x="214282" y="4594878"/>
            <a:ext cx="2571768" cy="1477328"/>
          </a:xfrm>
          <a:prstGeom prst="rect">
            <a:avLst/>
          </a:prstGeom>
        </p:spPr>
        <p:txBody>
          <a:bodyPr wrap="square">
            <a:spAutoFit/>
          </a:bodyPr>
          <a:lstStyle/>
          <a:p>
            <a:r>
              <a:rPr lang="fr-FR" b="1" dirty="0" smtClean="0">
                <a:solidFill>
                  <a:srgbClr val="0070C0"/>
                </a:solidFill>
                <a:latin typeface="Times New Roman" pitchFamily="18" charset="0"/>
                <a:cs typeface="Times New Roman" pitchFamily="18" charset="0"/>
              </a:rPr>
              <a:t>Trichomes avec ou sans gaine , mobiles, réguliers ou enroulés en hélice ou avec fausse ramification</a:t>
            </a:r>
            <a:endParaRPr lang="fr-FR"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tile tx="0" ty="0" sx="100000" sy="100000" flip="none" algn="tl"/>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857252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70025" algn="l"/>
              </a:tabLst>
            </a:pPr>
            <a:r>
              <a:rPr kumimoji="0" lang="fr-FR"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3-Taxonomie des cyanobactéries </a:t>
            </a:r>
            <a:endParaRPr kumimoji="0" lang="fr-FR"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70025" algn="l"/>
              </a:tabLst>
            </a:pP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La combinaison de différents caractères morphologiques a servi jusqu’à récemment de base à la taxonomie des cyanobactéries</a:t>
            </a:r>
            <a:r>
              <a:rPr kumimoji="0" lang="fr-FR"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Image 2"/>
          <p:cNvPicPr/>
          <p:nvPr/>
        </p:nvPicPr>
        <p:blipFill>
          <a:blip r:embed="rId3"/>
          <a:srcRect/>
          <a:stretch>
            <a:fillRect/>
          </a:stretch>
        </p:blipFill>
        <p:spPr bwMode="auto">
          <a:xfrm>
            <a:off x="4714876" y="1000108"/>
            <a:ext cx="4286280" cy="4000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7" name="Rectangle 3"/>
          <p:cNvSpPr>
            <a:spLocks noChangeArrowheads="1"/>
          </p:cNvSpPr>
          <p:nvPr/>
        </p:nvSpPr>
        <p:spPr bwMode="auto">
          <a:xfrm>
            <a:off x="142844" y="1000108"/>
            <a:ext cx="464347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tab pos="1470025" algn="l"/>
              </a:tabLst>
            </a:pPr>
            <a:r>
              <a:rPr kumimoji="0" lang="ar-SA" b="1" i="0" u="none" strike="noStrike" cap="none" normalizeH="0" baseline="0" dirty="0" smtClean="0">
                <a:ln>
                  <a:noFill/>
                </a:ln>
                <a:solidFill>
                  <a:srgbClr val="000000"/>
                </a:solidFill>
                <a:effectLst/>
                <a:latin typeface="Times New Roman" pitchFamily="18" charset="0"/>
                <a:ea typeface="Calibri" pitchFamily="34" charset="0"/>
                <a:cs typeface="+mj-cs"/>
              </a:rPr>
              <a:t> </a:t>
            </a:r>
            <a:r>
              <a:rPr kumimoji="0" lang="fr-FR" b="1" i="0" u="none" strike="noStrike" cap="none" normalizeH="0" baseline="0" dirty="0" smtClean="0">
                <a:ln>
                  <a:noFill/>
                </a:ln>
                <a:solidFill>
                  <a:srgbClr val="0070C0"/>
                </a:solidFill>
                <a:effectLst/>
                <a:latin typeface="Times New Roman" pitchFamily="18" charset="0"/>
                <a:ea typeface="Calibri" pitchFamily="34" charset="0"/>
                <a:cs typeface="+mj-cs"/>
              </a:rPr>
              <a:t>Les principaux caractères pris en compte étaient: </a:t>
            </a:r>
            <a:endParaRPr kumimoji="0" lang="fr-FR" b="1" i="0" u="none" strike="noStrike" cap="none" normalizeH="0" baseline="0" dirty="0" smtClean="0">
              <a:ln>
                <a:noFill/>
              </a:ln>
              <a:solidFill>
                <a:srgbClr val="0070C0"/>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1470025"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mj-cs"/>
              </a:rPr>
              <a:t>* aspect de la croissance: unicellulaire, coloniale, filamenteuse </a:t>
            </a:r>
            <a:endParaRPr kumimoji="0" lang="fr-FR"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1470025"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mj-cs"/>
              </a:rPr>
              <a:t>* aspect et forme de la colonie pour les formes coloniales </a:t>
            </a:r>
            <a:endParaRPr kumimoji="0" lang="fr-FR"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1470025"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mj-cs"/>
              </a:rPr>
              <a:t>* pr</a:t>
            </a:r>
            <a:r>
              <a:rPr kumimoji="0" lang="fr-FR" b="1" i="0" u="none" strike="noStrike" cap="none" normalizeH="0" baseline="0" dirty="0" smtClean="0">
                <a:ln>
                  <a:noFill/>
                </a:ln>
                <a:solidFill>
                  <a:schemeClr val="tx1"/>
                </a:solidFill>
                <a:effectLst/>
                <a:latin typeface="Calibri"/>
                <a:ea typeface="Calibri" pitchFamily="34" charset="0"/>
                <a:cs typeface="+mj-cs"/>
              </a:rPr>
              <a:t>é</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mj-cs"/>
              </a:rPr>
              <a:t>sence, taille et forme des cellules v</a:t>
            </a:r>
            <a:r>
              <a:rPr kumimoji="0" lang="fr-FR" b="1" i="0" u="none" strike="noStrike" cap="none" normalizeH="0" baseline="0" dirty="0" smtClean="0">
                <a:ln>
                  <a:noFill/>
                </a:ln>
                <a:solidFill>
                  <a:schemeClr val="tx1"/>
                </a:solidFill>
                <a:effectLst/>
                <a:latin typeface="Calibri"/>
                <a:ea typeface="Calibri" pitchFamily="34" charset="0"/>
                <a:cs typeface="+mj-cs"/>
              </a:rPr>
              <a:t>é</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mj-cs"/>
              </a:rPr>
              <a:t>g</a:t>
            </a:r>
            <a:r>
              <a:rPr kumimoji="0" lang="fr-FR" b="1" i="0" u="none" strike="noStrike" cap="none" normalizeH="0" baseline="0" dirty="0" smtClean="0">
                <a:ln>
                  <a:noFill/>
                </a:ln>
                <a:solidFill>
                  <a:schemeClr val="tx1"/>
                </a:solidFill>
                <a:effectLst/>
                <a:latin typeface="Calibri"/>
                <a:ea typeface="Calibri" pitchFamily="34" charset="0"/>
                <a:cs typeface="+mj-cs"/>
              </a:rPr>
              <a:t>é</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mj-cs"/>
              </a:rPr>
              <a:t>tatives       </a:t>
            </a:r>
            <a:endParaRPr kumimoji="0" lang="fr-FR"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1470025"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mj-cs"/>
              </a:rPr>
              <a:t>* pr</a:t>
            </a:r>
            <a:r>
              <a:rPr kumimoji="0" lang="fr-FR" b="1" i="0" u="none" strike="noStrike" cap="none" normalizeH="0" baseline="0" dirty="0" smtClean="0">
                <a:ln>
                  <a:noFill/>
                </a:ln>
                <a:solidFill>
                  <a:schemeClr val="tx1"/>
                </a:solidFill>
                <a:effectLst/>
                <a:latin typeface="Calibri"/>
                <a:ea typeface="Calibri" pitchFamily="34" charset="0"/>
                <a:cs typeface="+mj-cs"/>
              </a:rPr>
              <a:t>é</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mj-cs"/>
              </a:rPr>
              <a:t>sence, taille et forme des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mj-cs"/>
              </a:rPr>
              <a:t>h</a:t>
            </a:r>
            <a:r>
              <a:rPr kumimoji="0" lang="fr-FR" b="1" i="0" u="none" strike="noStrike" cap="none" normalizeH="0" baseline="0" dirty="0" err="1" smtClean="0">
                <a:ln>
                  <a:noFill/>
                </a:ln>
                <a:solidFill>
                  <a:schemeClr val="tx1"/>
                </a:solidFill>
                <a:effectLst/>
                <a:latin typeface="Calibri"/>
                <a:ea typeface="Calibri" pitchFamily="34" charset="0"/>
                <a:cs typeface="+mj-cs"/>
              </a:rPr>
              <a:t>é</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mj-cs"/>
              </a:rPr>
              <a:t>t</a:t>
            </a:r>
            <a:r>
              <a:rPr kumimoji="0" lang="fr-FR" b="1" i="0" u="none" strike="noStrike" cap="none" normalizeH="0" baseline="0" dirty="0" err="1" smtClean="0">
                <a:ln>
                  <a:noFill/>
                </a:ln>
                <a:solidFill>
                  <a:schemeClr val="tx1"/>
                </a:solidFill>
                <a:effectLst/>
                <a:latin typeface="Calibri"/>
                <a:ea typeface="Calibri" pitchFamily="34" charset="0"/>
                <a:cs typeface="+mj-cs"/>
              </a:rPr>
              <a:t>é</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mj-cs"/>
              </a:rPr>
              <a:t>rocystes</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mj-cs"/>
              </a:rPr>
              <a:t> et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mj-cs"/>
              </a:rPr>
              <a:t>akin</a:t>
            </a:r>
            <a:r>
              <a:rPr kumimoji="0" lang="fr-FR" b="1" i="0" u="none" strike="noStrike" cap="none" normalizeH="0" baseline="0" dirty="0" err="1" smtClean="0">
                <a:ln>
                  <a:noFill/>
                </a:ln>
                <a:solidFill>
                  <a:schemeClr val="tx1"/>
                </a:solidFill>
                <a:effectLst/>
                <a:latin typeface="Calibri"/>
                <a:ea typeface="Calibri" pitchFamily="34" charset="0"/>
                <a:cs typeface="+mj-cs"/>
              </a:rPr>
              <a:t>è</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mj-cs"/>
              </a:rPr>
              <a:t>tes</a:t>
            </a:r>
            <a:endParaRPr kumimoji="0" lang="fr-FR"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1470025" algn="l"/>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mj-cs"/>
              </a:rPr>
              <a:t>* présence ou absence de vacuoles à gaz </a:t>
            </a:r>
            <a:endParaRPr kumimoji="0" lang="fr-FR"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1470025" algn="l"/>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mj-cs"/>
              </a:rPr>
              <a:t>* présence ou absence d'</a:t>
            </a:r>
            <a:r>
              <a:rPr kumimoji="0" lang="fr-FR" b="1" i="0" u="none" strike="noStrike" cap="none" normalizeH="0" baseline="0" dirty="0" err="1" smtClean="0">
                <a:ln>
                  <a:noFill/>
                </a:ln>
                <a:solidFill>
                  <a:srgbClr val="000000"/>
                </a:solidFill>
                <a:effectLst/>
                <a:latin typeface="Times New Roman" pitchFamily="18" charset="0"/>
                <a:ea typeface="Calibri" pitchFamily="34" charset="0"/>
                <a:cs typeface="+mj-cs"/>
              </a:rPr>
              <a:t>hormogonies</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mj-cs"/>
              </a:rPr>
              <a:t>, mobilité des </a:t>
            </a:r>
            <a:r>
              <a:rPr kumimoji="0" lang="fr-FR" b="1" i="0" u="none" strike="noStrike" cap="none" normalizeH="0" baseline="0" dirty="0" err="1" smtClean="0">
                <a:ln>
                  <a:noFill/>
                </a:ln>
                <a:solidFill>
                  <a:srgbClr val="000000"/>
                </a:solidFill>
                <a:effectLst/>
                <a:latin typeface="Times New Roman" pitchFamily="18" charset="0"/>
                <a:ea typeface="Calibri" pitchFamily="34" charset="0"/>
                <a:cs typeface="+mj-cs"/>
              </a:rPr>
              <a:t>hormogonies</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mj-cs"/>
              </a:rPr>
              <a:t> </a:t>
            </a:r>
            <a:endParaRPr kumimoji="0" lang="fr-FR" b="1" i="0" u="none" strike="noStrike" cap="none" normalizeH="0" baseline="0" dirty="0" smtClean="0">
              <a:ln>
                <a:noFill/>
              </a:ln>
              <a:solidFill>
                <a:schemeClr val="tx1"/>
              </a:solidFill>
              <a:effectLst/>
              <a:latin typeface="Arial"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tab pos="1470025" algn="l"/>
              </a:tabLst>
            </a:pPr>
            <a:endParaRPr kumimoji="0" lang="fr-FR" b="1" i="0" u="none" strike="noStrike" cap="none" normalizeH="0" baseline="0" dirty="0" smtClean="0">
              <a:ln>
                <a:noFill/>
              </a:ln>
              <a:solidFill>
                <a:schemeClr val="tx1"/>
              </a:solidFill>
              <a:effectLst/>
              <a:latin typeface="Arial" pitchFamily="34" charset="0"/>
              <a:cs typeface="+mj-cs"/>
            </a:endParaRPr>
          </a:p>
        </p:txBody>
      </p:sp>
      <p:sp>
        <p:nvSpPr>
          <p:cNvPr id="1028" name="Rectangle 4"/>
          <p:cNvSpPr>
            <a:spLocks noChangeArrowheads="1"/>
          </p:cNvSpPr>
          <p:nvPr/>
        </p:nvSpPr>
        <p:spPr bwMode="auto">
          <a:xfrm>
            <a:off x="142876" y="4192510"/>
            <a:ext cx="564357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70025" algn="l"/>
              </a:tabLst>
            </a:pPr>
            <a:r>
              <a:rPr kumimoji="0" lang="fr-FR" b="1" i="0" u="none" strike="noStrike" cap="none" normalizeH="0" baseline="0" dirty="0" smtClean="0">
                <a:ln>
                  <a:noFill/>
                </a:ln>
                <a:solidFill>
                  <a:schemeClr val="tx1"/>
                </a:solidFill>
                <a:effectLst/>
                <a:latin typeface="Times New Roman" pitchFamily="18" charset="0"/>
                <a:cs typeface="Times New Roman" pitchFamily="18" charset="0"/>
              </a:rPr>
              <a:t/>
            </a:r>
            <a:br>
              <a:rPr kumimoji="0" lang="fr-FR" b="1" i="0" u="none" strike="noStrike" cap="none" normalizeH="0" baseline="0" dirty="0" smtClean="0">
                <a:ln>
                  <a:noFill/>
                </a:ln>
                <a:solidFill>
                  <a:schemeClr val="tx1"/>
                </a:solidFill>
                <a:effectLst/>
                <a:latin typeface="Times New Roman" pitchFamily="18" charset="0"/>
                <a:cs typeface="Times New Roman" pitchFamily="18" charset="0"/>
              </a:rPr>
            </a:b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70025" algn="l"/>
              </a:tabLst>
            </a:pPr>
            <a:r>
              <a:rPr kumimoji="0" lang="fr-FR" b="1" i="0" u="sng"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pour les organismes filamenteux:</a:t>
            </a:r>
            <a:r>
              <a:rPr kumimoji="0" lang="fr-FR" b="1"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       </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70025"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différenciation cellulaire: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hétérocystes</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akinètes</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70025"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polarité: base et apex du filament                                               </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70025"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gaine: absence ou présence, épaisseur                                                 </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70025"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ramifications vraies ou fausses </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470025"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nature des fausse ramifications: simples ou géminées</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57158" y="214290"/>
            <a:ext cx="3704860" cy="400110"/>
          </a:xfrm>
          <a:prstGeom prst="rect">
            <a:avLst/>
          </a:prstGeom>
        </p:spPr>
        <p:txBody>
          <a:bodyPr wrap="none">
            <a:spAutoFit/>
          </a:bodyPr>
          <a:lstStyle/>
          <a:p>
            <a:r>
              <a:rPr lang="ar-SA" sz="2000" b="1" dirty="0" smtClean="0">
                <a:solidFill>
                  <a:srgbClr val="C00000"/>
                </a:solidFill>
                <a:latin typeface="Times New Roman" pitchFamily="18" charset="0"/>
                <a:cs typeface="Times New Roman" pitchFamily="18" charset="0"/>
              </a:rPr>
              <a:t>4</a:t>
            </a:r>
            <a:r>
              <a:rPr lang="fr-FR" sz="2000" b="1" dirty="0" smtClean="0">
                <a:solidFill>
                  <a:srgbClr val="C00000"/>
                </a:solidFill>
                <a:latin typeface="Times New Roman" pitchFamily="18" charset="0"/>
                <a:cs typeface="Times New Roman" pitchFamily="18" charset="0"/>
              </a:rPr>
              <a:t>-Caractéristiques cytologiques:</a:t>
            </a:r>
            <a:endParaRPr lang="fr-FR" sz="2000" b="1" dirty="0">
              <a:solidFill>
                <a:srgbClr val="C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285720" y="642918"/>
            <a:ext cx="7929618" cy="5003068"/>
          </a:xfrm>
          <a:prstGeom prst="rect">
            <a:avLst/>
          </a:prstGeom>
          <a:noFill/>
          <a:ln w="9525">
            <a:noFill/>
            <a:miter lim="800000"/>
            <a:headEnd/>
            <a:tailEnd/>
          </a:ln>
          <a:effectLst/>
        </p:spPr>
      </p:pic>
      <p:sp>
        <p:nvSpPr>
          <p:cNvPr id="6" name="Rectangle 5"/>
          <p:cNvSpPr/>
          <p:nvPr/>
        </p:nvSpPr>
        <p:spPr>
          <a:xfrm>
            <a:off x="214282" y="5720380"/>
            <a:ext cx="8786874" cy="923330"/>
          </a:xfrm>
          <a:prstGeom prst="rect">
            <a:avLst/>
          </a:prstGeom>
        </p:spPr>
        <p:txBody>
          <a:bodyPr wrap="square">
            <a:spAutoFit/>
          </a:bodyPr>
          <a:lstStyle/>
          <a:p>
            <a:r>
              <a:rPr lang="fr-FR" b="1" dirty="0" smtClean="0">
                <a:solidFill>
                  <a:srgbClr val="FF0000"/>
                </a:solidFill>
                <a:latin typeface="Times New Roman" pitchFamily="18" charset="0"/>
                <a:cs typeface="Times New Roman" pitchFamily="18" charset="0"/>
              </a:rPr>
              <a:t>Paroi: </a:t>
            </a:r>
            <a:r>
              <a:rPr lang="fr-FR" b="1" dirty="0" smtClean="0">
                <a:latin typeface="Times New Roman" pitchFamily="18" charset="0"/>
                <a:cs typeface="Times New Roman" pitchFamily="18" charset="0"/>
              </a:rPr>
              <a:t>membrane cellulaire complexe, composée d’une couche de peptidoglycane ou </a:t>
            </a:r>
            <a:r>
              <a:rPr lang="fr-FR" b="1" dirty="0" err="1" smtClean="0">
                <a:latin typeface="Times New Roman" pitchFamily="18" charset="0"/>
                <a:cs typeface="Times New Roman" pitchFamily="18" charset="0"/>
              </a:rPr>
              <a:t>muréine</a:t>
            </a:r>
            <a:r>
              <a:rPr lang="fr-FR" b="1" dirty="0" smtClean="0">
                <a:latin typeface="Times New Roman" pitchFamily="18" charset="0"/>
                <a:cs typeface="Times New Roman" pitchFamily="18" charset="0"/>
              </a:rPr>
              <a:t> (paroi des bactéries à Gram négatif) qui tapisse le cytoplasme et d’une épaisse couche externe mucilagineuse faite d’acides pectiques et de polysaccharides.</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6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42844" y="142852"/>
            <a:ext cx="8858312" cy="2031325"/>
          </a:xfrm>
          <a:prstGeom prst="rect">
            <a:avLst/>
          </a:prstGeom>
        </p:spPr>
        <p:txBody>
          <a:bodyPr wrap="square">
            <a:spAutoFit/>
          </a:bodyPr>
          <a:lstStyle/>
          <a:p>
            <a:r>
              <a:rPr lang="fr-FR" b="1" dirty="0" smtClean="0">
                <a:solidFill>
                  <a:srgbClr val="FF0000"/>
                </a:solidFill>
                <a:latin typeface="Times New Roman" pitchFamily="18" charset="0"/>
                <a:cs typeface="+mj-cs"/>
              </a:rPr>
              <a:t>Cytoplasme: </a:t>
            </a:r>
            <a:r>
              <a:rPr lang="fr-FR" b="1" dirty="0" smtClean="0">
                <a:latin typeface="Times New Roman" pitchFamily="18" charset="0"/>
                <a:cs typeface="+mj-cs"/>
              </a:rPr>
              <a:t>présente deux parties distinctes:</a:t>
            </a:r>
            <a:endParaRPr lang="ar-SA" b="1" dirty="0" smtClean="0">
              <a:latin typeface="Times New Roman" pitchFamily="18" charset="0"/>
              <a:cs typeface="+mj-cs"/>
            </a:endParaRPr>
          </a:p>
          <a:p>
            <a:r>
              <a:rPr lang="fr-FR" b="1" dirty="0" smtClean="0">
                <a:latin typeface="Times New Roman" pitchFamily="18" charset="0"/>
                <a:cs typeface="+mj-cs"/>
              </a:rPr>
              <a:t>-Une partie centrale ou </a:t>
            </a:r>
            <a:r>
              <a:rPr lang="fr-FR" b="1" dirty="0" err="1" smtClean="0">
                <a:latin typeface="Times New Roman" pitchFamily="18" charset="0"/>
                <a:cs typeface="+mj-cs"/>
              </a:rPr>
              <a:t>centroplasme</a:t>
            </a:r>
            <a:r>
              <a:rPr lang="ar-SA" b="1" dirty="0" smtClean="0">
                <a:latin typeface="Times New Roman" pitchFamily="18" charset="0"/>
                <a:cs typeface="+mj-cs"/>
              </a:rPr>
              <a:t> </a:t>
            </a:r>
            <a:r>
              <a:rPr lang="fr-FR" b="1" dirty="0" smtClean="0">
                <a:latin typeface="Times New Roman" pitchFamily="18" charset="0"/>
                <a:cs typeface="+mj-cs"/>
              </a:rPr>
              <a:t>= appareil chromatique</a:t>
            </a:r>
            <a:r>
              <a:rPr lang="ar-SA" b="1" dirty="0" smtClean="0">
                <a:latin typeface="Times New Roman" pitchFamily="18" charset="0"/>
                <a:cs typeface="+mj-cs"/>
              </a:rPr>
              <a:t>=  </a:t>
            </a:r>
            <a:r>
              <a:rPr lang="fr-FR" b="1" dirty="0" err="1" smtClean="0">
                <a:solidFill>
                  <a:schemeClr val="accent2">
                    <a:lumMod val="75000"/>
                  </a:schemeClr>
                </a:solidFill>
                <a:latin typeface="Times New Roman" pitchFamily="18" charset="0"/>
                <a:cs typeface="Times New Roman" pitchFamily="18" charset="0"/>
              </a:rPr>
              <a:t>Nucléoplasme</a:t>
            </a:r>
            <a:r>
              <a:rPr lang="fr-FR" b="1" dirty="0" smtClean="0">
                <a:solidFill>
                  <a:schemeClr val="accent2">
                    <a:lumMod val="75000"/>
                  </a:schemeClr>
                </a:solidFill>
                <a:latin typeface="Times New Roman" pitchFamily="18" charset="0"/>
                <a:cs typeface="Times New Roman" pitchFamily="18" charset="0"/>
              </a:rPr>
              <a:t> :</a:t>
            </a:r>
            <a:r>
              <a:rPr lang="fr-FR" b="1" dirty="0" smtClean="0">
                <a:latin typeface="Times New Roman" pitchFamily="18" charset="0"/>
                <a:cs typeface="Times New Roman" pitchFamily="18" charset="0"/>
              </a:rPr>
              <a:t> contient l’ADN, chromosomes libres, et d’autres inclusions (ribosomes, grains de </a:t>
            </a:r>
            <a:r>
              <a:rPr lang="fr-FR" b="1" dirty="0" err="1" smtClean="0">
                <a:latin typeface="Times New Roman" pitchFamily="18" charset="0"/>
                <a:cs typeface="Times New Roman" pitchFamily="18" charset="0"/>
              </a:rPr>
              <a:t>volutine</a:t>
            </a:r>
            <a:r>
              <a:rPr lang="fr-FR" b="1" dirty="0" smtClean="0">
                <a:latin typeface="Times New Roman" pitchFamily="18" charset="0"/>
                <a:cs typeface="Times New Roman" pitchFamily="18" charset="0"/>
              </a:rPr>
              <a:t>, corps polyédriques (</a:t>
            </a:r>
            <a:r>
              <a:rPr lang="fr-FR" b="1" dirty="0" err="1" smtClean="0">
                <a:latin typeface="Times New Roman" pitchFamily="18" charset="0"/>
                <a:cs typeface="Times New Roman" pitchFamily="18" charset="0"/>
              </a:rPr>
              <a:t>carboxysomes</a:t>
            </a:r>
            <a:r>
              <a:rPr lang="fr-FR" b="1" dirty="0" smtClean="0">
                <a:latin typeface="Times New Roman" pitchFamily="18" charset="0"/>
                <a:cs typeface="Times New Roman" pitchFamily="18" charset="0"/>
              </a:rPr>
              <a:t>), réserves...</a:t>
            </a:r>
            <a:endParaRPr lang="ar-SA" b="1" dirty="0" smtClean="0">
              <a:latin typeface="Times New Roman" pitchFamily="18" charset="0"/>
              <a:cs typeface="Times New Roman" pitchFamily="18" charset="0"/>
            </a:endParaRPr>
          </a:p>
          <a:p>
            <a:r>
              <a:rPr lang="fr-FR" b="1" dirty="0" smtClean="0">
                <a:latin typeface="Times New Roman" pitchFamily="18" charset="0"/>
                <a:cs typeface="+mj-cs"/>
              </a:rPr>
              <a:t>-Une zone périphérique de la cellule = </a:t>
            </a:r>
            <a:r>
              <a:rPr lang="fr-FR" b="1" dirty="0" err="1" smtClean="0">
                <a:latin typeface="Times New Roman" pitchFamily="18" charset="0"/>
                <a:cs typeface="+mj-cs"/>
              </a:rPr>
              <a:t>chromoplasme</a:t>
            </a:r>
            <a:r>
              <a:rPr lang="fr-FR" b="1" dirty="0" smtClean="0">
                <a:latin typeface="Times New Roman" pitchFamily="18" charset="0"/>
                <a:cs typeface="+mj-cs"/>
              </a:rPr>
              <a:t> avec des </a:t>
            </a:r>
            <a:r>
              <a:rPr lang="fr-FR" b="1" dirty="0" err="1" smtClean="0">
                <a:latin typeface="Times New Roman" pitchFamily="18" charset="0"/>
                <a:cs typeface="+mj-cs"/>
              </a:rPr>
              <a:t>thylakoides</a:t>
            </a:r>
            <a:r>
              <a:rPr lang="fr-FR" b="1" dirty="0" smtClean="0">
                <a:latin typeface="Times New Roman" pitchFamily="18" charset="0"/>
                <a:cs typeface="+mj-cs"/>
              </a:rPr>
              <a:t> isolés, contenant des pigments: </a:t>
            </a:r>
            <a:r>
              <a:rPr lang="fr-FR" b="1" dirty="0" smtClean="0">
                <a:latin typeface="Times New Roman" pitchFamily="18" charset="0"/>
                <a:cs typeface="Times New Roman" pitchFamily="18" charset="0"/>
              </a:rPr>
              <a:t>zone périphérique du cytoplasme constituée de </a:t>
            </a:r>
            <a:r>
              <a:rPr lang="fr-FR" b="1" dirty="0" err="1" smtClean="0">
                <a:latin typeface="Times New Roman" pitchFamily="18" charset="0"/>
                <a:cs typeface="Times New Roman" pitchFamily="18" charset="0"/>
              </a:rPr>
              <a:t>thylacoides</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chl</a:t>
            </a:r>
            <a:r>
              <a:rPr lang="fr-FR" b="1" dirty="0" smtClean="0">
                <a:latin typeface="Times New Roman" pitchFamily="18" charset="0"/>
                <a:cs typeface="Times New Roman" pitchFamily="18" charset="0"/>
              </a:rPr>
              <a:t> a, </a:t>
            </a:r>
            <a:r>
              <a:rPr lang="fr-FR" b="1" dirty="0" err="1" smtClean="0">
                <a:latin typeface="Times New Roman" pitchFamily="18" charset="0"/>
                <a:cs typeface="Times New Roman" pitchFamily="18" charset="0"/>
              </a:rPr>
              <a:t>caroténoides</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phycobilines</a:t>
            </a:r>
            <a:r>
              <a:rPr lang="fr-FR" b="1" dirty="0" smtClean="0">
                <a:latin typeface="Times New Roman" pitchFamily="18" charset="0"/>
                <a:cs typeface="Times New Roman" pitchFamily="18" charset="0"/>
              </a:rPr>
              <a:t>, enzymes...) isolées.</a:t>
            </a:r>
            <a:endParaRPr lang="fr-FR" b="1" dirty="0">
              <a:latin typeface="Times New Roman" pitchFamily="18" charset="0"/>
              <a:cs typeface="Times New Roman" pitchFamily="18" charset="0"/>
            </a:endParaRPr>
          </a:p>
        </p:txBody>
      </p:sp>
      <p:sp>
        <p:nvSpPr>
          <p:cNvPr id="5" name="Rectangle 4"/>
          <p:cNvSpPr/>
          <p:nvPr/>
        </p:nvSpPr>
        <p:spPr>
          <a:xfrm>
            <a:off x="142844" y="2139727"/>
            <a:ext cx="8929750" cy="646331"/>
          </a:xfrm>
          <a:prstGeom prst="rect">
            <a:avLst/>
          </a:prstGeom>
        </p:spPr>
        <p:txBody>
          <a:bodyPr wrap="square">
            <a:spAutoFit/>
          </a:bodyPr>
          <a:lstStyle/>
          <a:p>
            <a:pPr>
              <a:buFont typeface="Arial" pitchFamily="34" charset="0"/>
              <a:buChar char="•"/>
            </a:pPr>
            <a:r>
              <a:rPr lang="fr-FR" b="1" dirty="0" smtClean="0">
                <a:solidFill>
                  <a:schemeClr val="accent2">
                    <a:lumMod val="75000"/>
                  </a:schemeClr>
                </a:solidFill>
                <a:latin typeface="Times New Roman" pitchFamily="18" charset="0"/>
                <a:cs typeface="Times New Roman" pitchFamily="18" charset="0"/>
              </a:rPr>
              <a:t> Les cyanobactéries font la photosynthèse grâce : </a:t>
            </a:r>
            <a:r>
              <a:rPr lang="fr-FR" b="1" dirty="0" err="1" smtClean="0">
                <a:solidFill>
                  <a:schemeClr val="accent2">
                    <a:lumMod val="75000"/>
                  </a:schemeClr>
                </a:solidFill>
                <a:latin typeface="Times New Roman" pitchFamily="18" charset="0"/>
                <a:cs typeface="Times New Roman" pitchFamily="18" charset="0"/>
              </a:rPr>
              <a:t>Chla</a:t>
            </a:r>
            <a:r>
              <a:rPr lang="fr-FR" b="1" dirty="0" smtClean="0">
                <a:solidFill>
                  <a:schemeClr val="accent2">
                    <a:lumMod val="75000"/>
                  </a:schemeClr>
                </a:solidFill>
                <a:latin typeface="Times New Roman" pitchFamily="18" charset="0"/>
                <a:cs typeface="Times New Roman" pitchFamily="18" charset="0"/>
              </a:rPr>
              <a:t>, caroténoïdes et deux pigments particuliers les </a:t>
            </a:r>
            <a:r>
              <a:rPr lang="fr-FR" b="1" dirty="0" err="1" smtClean="0">
                <a:solidFill>
                  <a:schemeClr val="accent2">
                    <a:lumMod val="75000"/>
                  </a:schemeClr>
                </a:solidFill>
                <a:latin typeface="Times New Roman" pitchFamily="18" charset="0"/>
                <a:cs typeface="Times New Roman" pitchFamily="18" charset="0"/>
              </a:rPr>
              <a:t>phycobilines</a:t>
            </a:r>
            <a:r>
              <a:rPr lang="fr-FR" b="1" dirty="0" smtClean="0">
                <a:solidFill>
                  <a:schemeClr val="accent2">
                    <a:lumMod val="75000"/>
                  </a:schemeClr>
                </a:solidFill>
                <a:latin typeface="Times New Roman" pitchFamily="18" charset="0"/>
                <a:cs typeface="Times New Roman" pitchFamily="18" charset="0"/>
              </a:rPr>
              <a:t>: </a:t>
            </a:r>
            <a:r>
              <a:rPr lang="fr-FR" b="1" dirty="0" err="1" smtClean="0">
                <a:solidFill>
                  <a:schemeClr val="accent2">
                    <a:lumMod val="75000"/>
                  </a:schemeClr>
                </a:solidFill>
                <a:latin typeface="Times New Roman" pitchFamily="18" charset="0"/>
                <a:cs typeface="Times New Roman" pitchFamily="18" charset="0"/>
              </a:rPr>
              <a:t>phycocyanine</a:t>
            </a:r>
            <a:r>
              <a:rPr lang="fr-FR" b="1" dirty="0" smtClean="0">
                <a:solidFill>
                  <a:schemeClr val="accent2">
                    <a:lumMod val="75000"/>
                  </a:schemeClr>
                </a:solidFill>
                <a:latin typeface="Times New Roman" pitchFamily="18" charset="0"/>
                <a:cs typeface="Times New Roman" pitchFamily="18" charset="0"/>
              </a:rPr>
              <a:t> (bleue) et phycoérythrine (rouge)</a:t>
            </a:r>
            <a:endParaRPr lang="fr-FR" b="1" dirty="0">
              <a:solidFill>
                <a:schemeClr val="accent2">
                  <a:lumMod val="75000"/>
                </a:schemeClr>
              </a:solidFill>
              <a:latin typeface="Times New Roman" pitchFamily="18" charset="0"/>
              <a:cs typeface="Times New Roman" pitchFamily="18" charset="0"/>
            </a:endParaRPr>
          </a:p>
        </p:txBody>
      </p:sp>
      <p:sp>
        <p:nvSpPr>
          <p:cNvPr id="6" name="Rectangle 5"/>
          <p:cNvSpPr/>
          <p:nvPr/>
        </p:nvSpPr>
        <p:spPr>
          <a:xfrm>
            <a:off x="214282" y="2828836"/>
            <a:ext cx="8786874" cy="646331"/>
          </a:xfrm>
          <a:prstGeom prst="rect">
            <a:avLst/>
          </a:prstGeom>
        </p:spPr>
        <p:txBody>
          <a:bodyPr wrap="square">
            <a:spAutoFit/>
          </a:bodyPr>
          <a:lstStyle/>
          <a:p>
            <a:r>
              <a:rPr lang="fr-FR" b="1" dirty="0" err="1" smtClean="0">
                <a:solidFill>
                  <a:srgbClr val="FF0000"/>
                </a:solidFill>
                <a:latin typeface="Times New Roman" pitchFamily="18" charset="0"/>
                <a:cs typeface="Times New Roman" pitchFamily="18" charset="0"/>
              </a:rPr>
              <a:t>Thylakoides</a:t>
            </a:r>
            <a:r>
              <a:rPr lang="fr-FR" b="1" dirty="0" smtClean="0">
                <a:solidFill>
                  <a:srgbClr val="FF0000"/>
                </a:solidFill>
                <a:latin typeface="Times New Roman" pitchFamily="18" charset="0"/>
                <a:cs typeface="Times New Roman" pitchFamily="18" charset="0"/>
              </a:rPr>
              <a:t>: </a:t>
            </a:r>
            <a:r>
              <a:rPr lang="fr-FR" b="1" dirty="0" smtClean="0">
                <a:latin typeface="Times New Roman" pitchFamily="18" charset="0"/>
                <a:cs typeface="Times New Roman" pitchFamily="18" charset="0"/>
              </a:rPr>
              <a:t>sont le plus souvent en disposition pariétale concentrique chez les formes cylindriques ou sphériques: plus rarement en disposition radiale.</a:t>
            </a:r>
            <a:endParaRPr lang="fr-FR" b="1" dirty="0">
              <a:latin typeface="Times New Roman" pitchFamily="18" charset="0"/>
              <a:cs typeface="Times New Roman" pitchFamily="18" charset="0"/>
            </a:endParaRPr>
          </a:p>
        </p:txBody>
      </p:sp>
      <p:sp>
        <p:nvSpPr>
          <p:cNvPr id="7" name="Rectangle 6"/>
          <p:cNvSpPr/>
          <p:nvPr/>
        </p:nvSpPr>
        <p:spPr>
          <a:xfrm>
            <a:off x="71406" y="3500438"/>
            <a:ext cx="9001156" cy="646331"/>
          </a:xfrm>
          <a:prstGeom prst="rect">
            <a:avLst/>
          </a:prstGeom>
        </p:spPr>
        <p:txBody>
          <a:bodyPr wrap="square">
            <a:spAutoFit/>
          </a:bodyPr>
          <a:lstStyle/>
          <a:p>
            <a:r>
              <a:rPr lang="fr-FR" b="1" dirty="0" smtClean="0">
                <a:solidFill>
                  <a:srgbClr val="FF0000"/>
                </a:solidFill>
                <a:latin typeface="Times New Roman" pitchFamily="18" charset="0"/>
                <a:cs typeface="Times New Roman" pitchFamily="18" charset="0"/>
              </a:rPr>
              <a:t>Substances de réserves: </a:t>
            </a:r>
            <a:r>
              <a:rPr lang="fr-FR" b="1" dirty="0" err="1" smtClean="0">
                <a:latin typeface="Times New Roman" pitchFamily="18" charset="0"/>
                <a:cs typeface="Times New Roman" pitchFamily="18" charset="0"/>
              </a:rPr>
              <a:t>Cyanophycine</a:t>
            </a:r>
            <a:r>
              <a:rPr lang="fr-FR" b="1" dirty="0" smtClean="0">
                <a:latin typeface="Times New Roman" pitchFamily="18" charset="0"/>
                <a:cs typeface="Times New Roman" pitchFamily="18" charset="0"/>
              </a:rPr>
              <a:t> analogue à l’amidon, la </a:t>
            </a:r>
            <a:r>
              <a:rPr lang="fr-FR" b="1" dirty="0" err="1" smtClean="0">
                <a:latin typeface="Times New Roman" pitchFamily="18" charset="0"/>
                <a:cs typeface="Times New Roman" pitchFamily="18" charset="0"/>
              </a:rPr>
              <a:t>volutine</a:t>
            </a:r>
            <a:r>
              <a:rPr lang="fr-FR" b="1" dirty="0" smtClean="0">
                <a:latin typeface="Times New Roman" pitchFamily="18" charset="0"/>
                <a:cs typeface="Times New Roman" pitchFamily="18" charset="0"/>
              </a:rPr>
              <a:t>, des globules lipidiques et lipoprotéiques.</a:t>
            </a:r>
            <a:endParaRPr lang="fr-FR" b="1" dirty="0">
              <a:latin typeface="Times New Roman" pitchFamily="18" charset="0"/>
              <a:cs typeface="Times New Roman" pitchFamily="18" charset="0"/>
            </a:endParaRPr>
          </a:p>
        </p:txBody>
      </p:sp>
      <p:sp>
        <p:nvSpPr>
          <p:cNvPr id="8" name="Rectangle 7"/>
          <p:cNvSpPr/>
          <p:nvPr/>
        </p:nvSpPr>
        <p:spPr>
          <a:xfrm>
            <a:off x="142844" y="4143380"/>
            <a:ext cx="8786874" cy="646331"/>
          </a:xfrm>
          <a:prstGeom prst="rect">
            <a:avLst/>
          </a:prstGeom>
        </p:spPr>
        <p:txBody>
          <a:bodyPr wrap="square">
            <a:spAutoFit/>
          </a:bodyPr>
          <a:lstStyle/>
          <a:p>
            <a:r>
              <a:rPr lang="fr-FR" b="1" dirty="0" smtClean="0">
                <a:solidFill>
                  <a:srgbClr val="FF0000"/>
                </a:solidFill>
                <a:latin typeface="Times New Roman" pitchFamily="18" charset="0"/>
                <a:cs typeface="Times New Roman" pitchFamily="18" charset="0"/>
              </a:rPr>
              <a:t>Equipement enzymatique spécial : </a:t>
            </a:r>
            <a:r>
              <a:rPr lang="fr-FR" b="1" dirty="0" smtClean="0">
                <a:latin typeface="Times New Roman" pitchFamily="18" charset="0"/>
                <a:cs typeface="Times New Roman" pitchFamily="18" charset="0"/>
              </a:rPr>
              <a:t>il y’a présence de l’enzyme Nitrogénase capable d’utiliser l’azote atmosphérique pour le transformer en azote organique.</a:t>
            </a:r>
            <a:endParaRPr lang="fr-FR" b="1" dirty="0">
              <a:latin typeface="Times New Roman" pitchFamily="18" charset="0"/>
              <a:cs typeface="Times New Roman" pitchFamily="18" charset="0"/>
            </a:endParaRPr>
          </a:p>
        </p:txBody>
      </p:sp>
      <p:sp>
        <p:nvSpPr>
          <p:cNvPr id="9" name="Rectangle 8"/>
          <p:cNvSpPr/>
          <p:nvPr/>
        </p:nvSpPr>
        <p:spPr>
          <a:xfrm>
            <a:off x="214282" y="4786322"/>
            <a:ext cx="8643998" cy="646331"/>
          </a:xfrm>
          <a:prstGeom prst="rect">
            <a:avLst/>
          </a:prstGeom>
        </p:spPr>
        <p:txBody>
          <a:bodyPr wrap="square">
            <a:spAutoFit/>
          </a:bodyPr>
          <a:lstStyle/>
          <a:p>
            <a:r>
              <a:rPr lang="fr-FR" b="1" dirty="0" smtClean="0">
                <a:solidFill>
                  <a:srgbClr val="FF0000"/>
                </a:solidFill>
                <a:latin typeface="Times New Roman" pitchFamily="18" charset="0"/>
                <a:cs typeface="Times New Roman" pitchFamily="18" charset="0"/>
              </a:rPr>
              <a:t>Mobilité: </a:t>
            </a:r>
            <a:r>
              <a:rPr lang="fr-FR" b="1" dirty="0" smtClean="0">
                <a:latin typeface="Times New Roman" pitchFamily="18" charset="0"/>
                <a:cs typeface="Times New Roman" pitchFamily="18" charset="0"/>
              </a:rPr>
              <a:t>Les Cyanophytes n’ont pas d’appareil locomoteur mais certains possèdent la capacité de mouvement par reptation.</a:t>
            </a:r>
            <a:endParaRPr lang="fr-FR" b="1" dirty="0">
              <a:latin typeface="Times New Roman" pitchFamily="18" charset="0"/>
              <a:cs typeface="Times New Roman" pitchFamily="18" charset="0"/>
            </a:endParaRPr>
          </a:p>
        </p:txBody>
      </p:sp>
      <p:sp>
        <p:nvSpPr>
          <p:cNvPr id="10" name="Rectangle 9"/>
          <p:cNvSpPr/>
          <p:nvPr/>
        </p:nvSpPr>
        <p:spPr>
          <a:xfrm>
            <a:off x="142844" y="5371943"/>
            <a:ext cx="8858280" cy="1200329"/>
          </a:xfrm>
          <a:prstGeom prst="rect">
            <a:avLst/>
          </a:prstGeom>
        </p:spPr>
        <p:txBody>
          <a:bodyPr wrap="square">
            <a:spAutoFit/>
          </a:bodyPr>
          <a:lstStyle/>
          <a:p>
            <a:r>
              <a:rPr lang="fr-FR" b="1" u="sng" dirty="0" smtClean="0">
                <a:solidFill>
                  <a:srgbClr val="FF0000"/>
                </a:solidFill>
                <a:latin typeface="Times New Roman" pitchFamily="18" charset="0"/>
                <a:cs typeface="Times New Roman" pitchFamily="18" charset="0"/>
              </a:rPr>
              <a:t>Autres caractéristiques structurales:</a:t>
            </a:r>
          </a:p>
          <a:p>
            <a:r>
              <a:rPr lang="fr-FR" b="1" dirty="0" smtClean="0">
                <a:solidFill>
                  <a:srgbClr val="C00000"/>
                </a:solidFill>
                <a:latin typeface="Times New Roman" pitchFamily="18" charset="0"/>
                <a:cs typeface="Times New Roman" pitchFamily="18" charset="0"/>
              </a:rPr>
              <a:t>Une gaine gélatineuse</a:t>
            </a:r>
            <a:r>
              <a:rPr lang="fr-FR" b="1" dirty="0" smtClean="0">
                <a:latin typeface="Times New Roman" pitchFamily="18" charset="0"/>
                <a:cs typeface="Times New Roman" pitchFamily="18" charset="0"/>
              </a:rPr>
              <a:t> enrobe de nombreuses cellules individuelles, des colonies et des filaments. Sa couleur dépend des conditions prédominantes du milieu environnant (par exemple, en milieu fortement acide la gaine est rouge , et en milieu alcalin elle est bleue)</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8596" y="285728"/>
            <a:ext cx="7929618"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42844" y="71414"/>
            <a:ext cx="8858312" cy="2308324"/>
          </a:xfrm>
          <a:prstGeom prst="rect">
            <a:avLst/>
          </a:prstGeom>
        </p:spPr>
        <p:txBody>
          <a:bodyPr wrap="square">
            <a:spAutoFit/>
          </a:bodyPr>
          <a:lstStyle/>
          <a:p>
            <a:pPr algn="just"/>
            <a:r>
              <a:rPr lang="fr-FR" b="1" dirty="0" smtClean="0">
                <a:solidFill>
                  <a:schemeClr val="accent2">
                    <a:lumMod val="75000"/>
                  </a:schemeClr>
                </a:solidFill>
                <a:latin typeface="Times New Roman" pitchFamily="18" charset="0"/>
                <a:cs typeface="Times New Roman" pitchFamily="18" charset="0"/>
              </a:rPr>
              <a:t>Caractéristiques d’une cellule procaryote: </a:t>
            </a:r>
          </a:p>
          <a:p>
            <a:pPr algn="just"/>
            <a:r>
              <a:rPr lang="fr-FR" b="1" dirty="0" smtClean="0">
                <a:latin typeface="Times New Roman" pitchFamily="18" charset="0"/>
                <a:cs typeface="Times New Roman" pitchFamily="18" charset="0"/>
              </a:rPr>
              <a:t>        Pas d’organites cellulaires limitées par des membranes:</a:t>
            </a:r>
          </a:p>
          <a:p>
            <a:pPr algn="just"/>
            <a:r>
              <a:rPr lang="fr-FR" b="1" dirty="0" smtClean="0">
                <a:latin typeface="Times New Roman" pitchFamily="18" charset="0"/>
                <a:cs typeface="Times New Roman" pitchFamily="18" charset="0"/>
              </a:rPr>
              <a:t>-pas de noyau véritable</a:t>
            </a:r>
          </a:p>
          <a:p>
            <a:pPr algn="just"/>
            <a:r>
              <a:rPr lang="fr-FR" b="1" dirty="0" smtClean="0">
                <a:latin typeface="Times New Roman" pitchFamily="18" charset="0"/>
                <a:cs typeface="Times New Roman" pitchFamily="18" charset="0"/>
              </a:rPr>
              <a:t>-pas de noyau véritable</a:t>
            </a:r>
          </a:p>
          <a:p>
            <a:pPr algn="just"/>
            <a:r>
              <a:rPr lang="fr-FR" b="1" dirty="0" smtClean="0">
                <a:latin typeface="Times New Roman" pitchFamily="18" charset="0"/>
                <a:cs typeface="Times New Roman" pitchFamily="18" charset="0"/>
              </a:rPr>
              <a:t>-pas de plastes, pas mitochondries, pas d’appareil de golgi, pas grandes vacuoles (présence petites vacuoles gazeuses) </a:t>
            </a:r>
          </a:p>
          <a:p>
            <a:pPr algn="just"/>
            <a:r>
              <a:rPr lang="fr-FR" b="1" dirty="0" smtClean="0">
                <a:latin typeface="Times New Roman" pitchFamily="18" charset="0"/>
                <a:cs typeface="Times New Roman" pitchFamily="18" charset="0"/>
              </a:rPr>
              <a:t>    Les fonctions de base (transport (eau, gaz, molécules), photosynthèse, respiration ) de la cellule sont assurées par la membrane plasmique (plasmalemme) ou par ses extensions </a:t>
            </a:r>
            <a:endParaRPr lang="fr-FR" b="1" dirty="0">
              <a:latin typeface="Times New Roman" pitchFamily="18" charset="0"/>
              <a:cs typeface="Times New Roman" pitchFamily="18" charset="0"/>
            </a:endParaRPr>
          </a:p>
        </p:txBody>
      </p:sp>
      <p:sp>
        <p:nvSpPr>
          <p:cNvPr id="2049" name="Rectangle 1"/>
          <p:cNvSpPr>
            <a:spLocks noChangeArrowheads="1"/>
          </p:cNvSpPr>
          <p:nvPr/>
        </p:nvSpPr>
        <p:spPr bwMode="auto">
          <a:xfrm>
            <a:off x="71406" y="2354041"/>
            <a:ext cx="90011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5- Reproduction des cyanobactéries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La reproduction, chez les cyanobactéries, se fait par division végétative et par spores, soit unicellulaires (</a:t>
            </a:r>
            <a:r>
              <a:rPr kumimoji="0" lang="fr-FR"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coccospores</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soit sous forme de filaments de cyanobactéries (trichomes = </a:t>
            </a:r>
            <a:r>
              <a:rPr kumimoji="0" lang="fr-FR"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hormogonies</a:t>
            </a:r>
            <a:r>
              <a:rPr kumimoji="0" lang="fr-FR"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0" name="Rectangle 2"/>
          <p:cNvSpPr>
            <a:spLocks noChangeArrowheads="1"/>
          </p:cNvSpPr>
          <p:nvPr/>
        </p:nvSpPr>
        <p:spPr bwMode="auto">
          <a:xfrm>
            <a:off x="142876" y="3497049"/>
            <a:ext cx="550069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tab pos="1470025"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Pas de reproduction sexuée</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1470025"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multiplication végétative seulement :</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470025"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-Simple division cellulaire (fission= bipartition)</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Image 6"/>
          <p:cNvPicPr/>
          <p:nvPr/>
        </p:nvPicPr>
        <p:blipFill>
          <a:blip r:embed="rId3"/>
          <a:srcRect/>
          <a:stretch>
            <a:fillRect/>
          </a:stretch>
        </p:blipFill>
        <p:spPr bwMode="auto">
          <a:xfrm>
            <a:off x="5072066" y="3500438"/>
            <a:ext cx="3751892"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71438" y="114280"/>
            <a:ext cx="55721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70025"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-Formation de spores unicellulaires</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470025" algn="l"/>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Par bourgeonnement (spores exogènes=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exospores</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Image 4"/>
          <p:cNvPicPr/>
          <p:nvPr/>
        </p:nvPicPr>
        <p:blipFill>
          <a:blip r:embed="rId3"/>
          <a:srcRect/>
          <a:stretch>
            <a:fillRect/>
          </a:stretch>
        </p:blipFill>
        <p:spPr bwMode="auto">
          <a:xfrm>
            <a:off x="2071670" y="785794"/>
            <a:ext cx="4054297" cy="2860717"/>
          </a:xfrm>
          <a:prstGeom prst="rect">
            <a:avLst/>
          </a:prstGeom>
          <a:noFill/>
          <a:ln w="9525">
            <a:noFill/>
            <a:miter lim="800000"/>
            <a:headEnd/>
            <a:tailEnd/>
          </a:ln>
        </p:spPr>
      </p:pic>
      <p:sp>
        <p:nvSpPr>
          <p:cNvPr id="6" name="Rectangle 5"/>
          <p:cNvSpPr/>
          <p:nvPr/>
        </p:nvSpPr>
        <p:spPr>
          <a:xfrm>
            <a:off x="214282" y="3643314"/>
            <a:ext cx="5643602" cy="369332"/>
          </a:xfrm>
          <a:prstGeom prst="rect">
            <a:avLst/>
          </a:prstGeom>
        </p:spPr>
        <p:txBody>
          <a:bodyPr wrap="square">
            <a:spAutoFit/>
          </a:bodyPr>
          <a:lstStyle/>
          <a:p>
            <a:pPr>
              <a:buFont typeface="Arial" pitchFamily="34" charset="0"/>
              <a:buChar char="•"/>
            </a:pPr>
            <a:r>
              <a:rPr lang="fr-FR" b="1" dirty="0" smtClean="0">
                <a:latin typeface="Times New Roman" pitchFamily="18" charset="0"/>
                <a:cs typeface="Times New Roman" pitchFamily="18" charset="0"/>
              </a:rPr>
              <a:t> par fission multiple (spores endogènes ou </a:t>
            </a:r>
            <a:r>
              <a:rPr lang="fr-FR" b="1" dirty="0" err="1" smtClean="0">
                <a:latin typeface="Times New Roman" pitchFamily="18" charset="0"/>
                <a:cs typeface="Times New Roman" pitchFamily="18" charset="0"/>
              </a:rPr>
              <a:t>baeocytes</a:t>
            </a:r>
            <a:r>
              <a:rPr lang="fr-FR" b="1" dirty="0" smtClean="0">
                <a:latin typeface="Times New Roman" pitchFamily="18" charset="0"/>
                <a:cs typeface="Times New Roman" pitchFamily="18" charset="0"/>
              </a:rPr>
              <a:t>)</a:t>
            </a:r>
            <a:endParaRPr lang="fr-FR" b="1" dirty="0">
              <a:latin typeface="Times New Roman" pitchFamily="18" charset="0"/>
              <a:cs typeface="Times New Roman" pitchFamily="18" charset="0"/>
            </a:endParaRPr>
          </a:p>
        </p:txBody>
      </p:sp>
      <p:pic>
        <p:nvPicPr>
          <p:cNvPr id="7" name="Image 6"/>
          <p:cNvPicPr/>
          <p:nvPr/>
        </p:nvPicPr>
        <p:blipFill>
          <a:blip r:embed="rId4"/>
          <a:srcRect/>
          <a:stretch>
            <a:fillRect/>
          </a:stretch>
        </p:blipFill>
        <p:spPr bwMode="auto">
          <a:xfrm>
            <a:off x="2000232" y="4071942"/>
            <a:ext cx="4357718"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42844" y="42842"/>
            <a:ext cx="807249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-Formation de spores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pluricelluaires</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hormogonies</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Fragments pluricellulaires courts qui se détachent du filament initial pour former un nouveau trichome.</a:t>
            </a:r>
            <a:endParaRPr kumimoji="0" lang="en-US"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Image 4"/>
          <p:cNvPicPr/>
          <p:nvPr/>
        </p:nvPicPr>
        <p:blipFill>
          <a:blip r:embed="rId3"/>
          <a:srcRect/>
          <a:stretch>
            <a:fillRect/>
          </a:stretch>
        </p:blipFill>
        <p:spPr bwMode="auto">
          <a:xfrm>
            <a:off x="2571736" y="714356"/>
            <a:ext cx="4071966" cy="3071834"/>
          </a:xfrm>
          <a:prstGeom prst="rect">
            <a:avLst/>
          </a:prstGeom>
          <a:noFill/>
          <a:ln w="9525">
            <a:noFill/>
            <a:miter lim="800000"/>
            <a:headEnd/>
            <a:tailEnd/>
          </a:ln>
        </p:spPr>
      </p:pic>
      <p:sp>
        <p:nvSpPr>
          <p:cNvPr id="30723" name="Rectangle 3"/>
          <p:cNvSpPr>
            <a:spLocks noChangeArrowheads="1"/>
          </p:cNvSpPr>
          <p:nvPr/>
        </p:nvSpPr>
        <p:spPr bwMode="auto">
          <a:xfrm>
            <a:off x="142876" y="4018010"/>
            <a:ext cx="664370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-Formation de spores de résistance, dormance : </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akinètes</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chez les cyanobactéries filamenteuses</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22" name="Image 7"/>
          <p:cNvPicPr>
            <a:picLocks noChangeAspect="1" noChangeArrowheads="1"/>
          </p:cNvPicPr>
          <p:nvPr/>
        </p:nvPicPr>
        <p:blipFill>
          <a:blip r:embed="rId4"/>
          <a:srcRect/>
          <a:stretch>
            <a:fillRect/>
          </a:stretch>
        </p:blipFill>
        <p:spPr bwMode="auto">
          <a:xfrm>
            <a:off x="6572264" y="3857628"/>
            <a:ext cx="2286016" cy="2857520"/>
          </a:xfrm>
          <a:prstGeom prst="rect">
            <a:avLst/>
          </a:prstGeom>
          <a:noFill/>
        </p:spPr>
      </p:pic>
      <p:sp>
        <p:nvSpPr>
          <p:cNvPr id="30727" name="Rectangle 7"/>
          <p:cNvSpPr>
            <a:spLocks noChangeArrowheads="1"/>
          </p:cNvSpPr>
          <p:nvPr/>
        </p:nvSpPr>
        <p:spPr bwMode="auto">
          <a:xfrm>
            <a:off x="214314" y="4640057"/>
            <a:ext cx="550069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Rôle  des </a:t>
            </a:r>
            <a:r>
              <a:rPr kumimoji="0" lang="fr-FR"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akinètes</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permettre de survivre longtemps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aux mauvaises conditions</a:t>
            </a:r>
            <a:r>
              <a:rPr kumimoji="0" lang="fr-FR" b="1"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30728" name="Rectangle 8"/>
          <p:cNvSpPr>
            <a:spLocks noChangeArrowheads="1"/>
          </p:cNvSpPr>
          <p:nvPr/>
        </p:nvSpPr>
        <p:spPr bwMode="auto">
          <a:xfrm>
            <a:off x="214282" y="5257728"/>
            <a:ext cx="628651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Rôle de l’</a:t>
            </a:r>
            <a:r>
              <a:rPr kumimoji="0" lang="fr-FR"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hétérocyste</a:t>
            </a:r>
            <a:r>
              <a:rPr kumimoji="0" lang="fr-FR"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Fixation de N2 atmosphérique </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grâce à la nitrogénase en absence d’oxygène </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(inhibiteur de l’enzyme)</a:t>
            </a:r>
            <a:endParaRPr kumimoji="0" lang="fr-FR"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60" y="-24"/>
            <a:ext cx="6072198" cy="769441"/>
          </a:xfrm>
          <a:prstGeom prst="rect">
            <a:avLst/>
          </a:prstGeom>
        </p:spPr>
        <p:txBody>
          <a:bodyPr wrap="square">
            <a:spAutoFit/>
          </a:bodyPr>
          <a:lstStyle/>
          <a:p>
            <a:endParaRPr lang="fr-FR" sz="2000" dirty="0" smtClean="0">
              <a:solidFill>
                <a:srgbClr val="C00000"/>
              </a:solidFill>
              <a:latin typeface="Times New Roman" pitchFamily="18" charset="0"/>
              <a:cs typeface="Times New Roman" pitchFamily="18" charset="0"/>
            </a:endParaRPr>
          </a:p>
          <a:p>
            <a:r>
              <a:rPr lang="fr-FR" sz="2400" b="1" dirty="0" smtClean="0">
                <a:solidFill>
                  <a:srgbClr val="FF0000"/>
                </a:solidFill>
                <a:latin typeface="Times New Roman" pitchFamily="18" charset="0"/>
                <a:cs typeface="Times New Roman" pitchFamily="18" charset="0"/>
              </a:rPr>
              <a:t>Structures spécialisées pour la reproduction </a:t>
            </a:r>
            <a:endParaRPr lang="fr-FR" sz="2400" dirty="0">
              <a:solidFill>
                <a:srgbClr val="FF0000"/>
              </a:solidFill>
              <a:latin typeface="Times New Roman" pitchFamily="18" charset="0"/>
              <a:cs typeface="Times New Roman" pitchFamily="18" charset="0"/>
            </a:endParaRPr>
          </a:p>
        </p:txBody>
      </p:sp>
      <p:sp>
        <p:nvSpPr>
          <p:cNvPr id="5" name="Rectangle 4"/>
          <p:cNvSpPr/>
          <p:nvPr/>
        </p:nvSpPr>
        <p:spPr>
          <a:xfrm>
            <a:off x="142876" y="285728"/>
            <a:ext cx="8929718" cy="2123658"/>
          </a:xfrm>
          <a:prstGeom prst="rect">
            <a:avLst/>
          </a:prstGeom>
        </p:spPr>
        <p:txBody>
          <a:bodyPr wrap="square">
            <a:spAutoFit/>
          </a:bodyPr>
          <a:lstStyle/>
          <a:p>
            <a:endParaRPr lang="fr-FR" sz="2200" dirty="0" smtClean="0">
              <a:latin typeface="Times New Roman" pitchFamily="18" charset="0"/>
              <a:cs typeface="Times New Roman" pitchFamily="18" charset="0"/>
            </a:endParaRPr>
          </a:p>
          <a:p>
            <a:endParaRPr lang="fr-FR" sz="2200" dirty="0" smtClean="0">
              <a:latin typeface="Times New Roman" pitchFamily="18" charset="0"/>
              <a:cs typeface="Times New Roman" pitchFamily="18" charset="0"/>
            </a:endParaRPr>
          </a:p>
          <a:p>
            <a:pPr>
              <a:buFont typeface="Wingdings" pitchFamily="2" charset="2"/>
              <a:buChar char="§"/>
            </a:pPr>
            <a:r>
              <a:rPr lang="ar-SA" sz="2200" b="1" dirty="0" smtClean="0">
                <a:latin typeface="Times New Roman" pitchFamily="18" charset="0"/>
                <a:cs typeface="Times New Roman" pitchFamily="18" charset="0"/>
              </a:rPr>
              <a:t> </a:t>
            </a:r>
            <a:r>
              <a:rPr lang="fr-FR" sz="2200" b="1" dirty="0" smtClean="0">
                <a:latin typeface="Times New Roman" pitchFamily="18" charset="0"/>
                <a:cs typeface="Times New Roman" pitchFamily="18" charset="0"/>
              </a:rPr>
              <a:t>Les cyanobactéries montrent une grande diversité en ce qui concerne la reproduction. </a:t>
            </a:r>
          </a:p>
          <a:p>
            <a:pPr>
              <a:buFont typeface="Wingdings" pitchFamily="2" charset="2"/>
              <a:buChar char="§"/>
            </a:pPr>
            <a:r>
              <a:rPr lang="ar-SA" sz="2200" b="1" dirty="0" smtClean="0">
                <a:latin typeface="Times New Roman" pitchFamily="18" charset="0"/>
                <a:cs typeface="Times New Roman" pitchFamily="18" charset="0"/>
              </a:rPr>
              <a:t> </a:t>
            </a:r>
            <a:r>
              <a:rPr lang="fr-FR" sz="2200" b="1" dirty="0" smtClean="0">
                <a:latin typeface="Times New Roman" pitchFamily="18" charset="0"/>
                <a:cs typeface="Times New Roman" pitchFamily="18" charset="0"/>
              </a:rPr>
              <a:t>Elles recourent à toute une variété de mécanismes: scissiparité , bourgeonnement, fragmentation et scission multiple. </a:t>
            </a:r>
          </a:p>
        </p:txBody>
      </p:sp>
      <p:sp>
        <p:nvSpPr>
          <p:cNvPr id="6" name="Rectangle 5"/>
          <p:cNvSpPr/>
          <p:nvPr/>
        </p:nvSpPr>
        <p:spPr>
          <a:xfrm>
            <a:off x="214282" y="1928802"/>
            <a:ext cx="8786874" cy="1631216"/>
          </a:xfrm>
          <a:prstGeom prst="rect">
            <a:avLst/>
          </a:prstGeom>
        </p:spPr>
        <p:txBody>
          <a:bodyPr wrap="square">
            <a:spAutoFit/>
          </a:bodyPr>
          <a:lstStyle/>
          <a:p>
            <a:endParaRPr lang="fr-FR" sz="2000" dirty="0" smtClean="0">
              <a:latin typeface="Times New Roman" pitchFamily="18" charset="0"/>
              <a:cs typeface="Times New Roman" pitchFamily="18" charset="0"/>
            </a:endParaRPr>
          </a:p>
          <a:p>
            <a:endParaRPr lang="fr-FR" sz="2000" dirty="0" smtClean="0">
              <a:solidFill>
                <a:srgbClr val="0070C0"/>
              </a:solidFill>
              <a:latin typeface="Times New Roman" pitchFamily="18" charset="0"/>
              <a:cs typeface="Times New Roman" pitchFamily="18" charset="0"/>
            </a:endParaRPr>
          </a:p>
          <a:p>
            <a:pPr>
              <a:buFont typeface="Wingdings" pitchFamily="2" charset="2"/>
              <a:buChar char="Ø"/>
            </a:pPr>
            <a:r>
              <a:rPr lang="ar-SA" sz="2000" b="1" dirty="0" smtClean="0">
                <a:solidFill>
                  <a:srgbClr val="0070C0"/>
                </a:solidFill>
                <a:latin typeface="Times New Roman" pitchFamily="18" charset="0"/>
                <a:cs typeface="Times New Roman" pitchFamily="18" charset="0"/>
              </a:rPr>
              <a:t> </a:t>
            </a:r>
            <a:r>
              <a:rPr lang="fr-FR" sz="2000" b="1" dirty="0" err="1" smtClean="0">
                <a:solidFill>
                  <a:srgbClr val="0070C0"/>
                </a:solidFill>
                <a:latin typeface="Times New Roman" pitchFamily="18" charset="0"/>
                <a:cs typeface="Times New Roman" pitchFamily="18" charset="0"/>
              </a:rPr>
              <a:t>Hormogonies</a:t>
            </a:r>
            <a:r>
              <a:rPr lang="fr-FR" sz="2000" b="1" dirty="0" smtClean="0">
                <a:solidFill>
                  <a:srgbClr val="0070C0"/>
                </a:solidFill>
                <a:latin typeface="Times New Roman" pitchFamily="18" charset="0"/>
                <a:cs typeface="Times New Roman" pitchFamily="18" charset="0"/>
              </a:rPr>
              <a:t> </a:t>
            </a:r>
            <a:endParaRPr lang="ar-SA" sz="2000" b="1" dirty="0" smtClean="0">
              <a:solidFill>
                <a:srgbClr val="0070C0"/>
              </a:solidFill>
              <a:latin typeface="Times New Roman" pitchFamily="18" charset="0"/>
              <a:cs typeface="Times New Roman" pitchFamily="18" charset="0"/>
            </a:endParaRPr>
          </a:p>
          <a:p>
            <a:pPr>
              <a:buFont typeface="Arial" pitchFamily="34" charset="0"/>
              <a:buChar char="•"/>
            </a:pPr>
            <a:r>
              <a:rPr lang="ar-SA"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La fragmentation des cyanobactéries filamenteuses peut générer des petits fragments mobiles appelés </a:t>
            </a:r>
            <a:r>
              <a:rPr lang="fr-FR" sz="2000" b="1" dirty="0" err="1" smtClean="0">
                <a:latin typeface="Times New Roman" pitchFamily="18" charset="0"/>
                <a:cs typeface="Times New Roman" pitchFamily="18" charset="0"/>
              </a:rPr>
              <a:t>hormogonies</a:t>
            </a:r>
            <a:r>
              <a:rPr lang="fr-FR" sz="2000" b="1" dirty="0" smtClean="0">
                <a:latin typeface="Times New Roman" pitchFamily="18" charset="0"/>
                <a:cs typeface="Times New Roman" pitchFamily="18" charset="0"/>
              </a:rPr>
              <a:t>. </a:t>
            </a:r>
          </a:p>
        </p:txBody>
      </p:sp>
      <p:sp>
        <p:nvSpPr>
          <p:cNvPr id="7" name="Rectangle 6"/>
          <p:cNvSpPr/>
          <p:nvPr/>
        </p:nvSpPr>
        <p:spPr>
          <a:xfrm>
            <a:off x="285720" y="3000372"/>
            <a:ext cx="8501122" cy="1938992"/>
          </a:xfrm>
          <a:prstGeom prst="rect">
            <a:avLst/>
          </a:prstGeom>
        </p:spPr>
        <p:txBody>
          <a:bodyPr wrap="square">
            <a:spAutoFit/>
          </a:bodyPr>
          <a:lstStyle/>
          <a:p>
            <a:endParaRPr lang="fr-FR" sz="2000" dirty="0" smtClean="0">
              <a:cs typeface="+mj-cs"/>
            </a:endParaRPr>
          </a:p>
          <a:p>
            <a:endParaRPr lang="fr-FR" sz="2000" dirty="0" smtClean="0">
              <a:cs typeface="+mj-cs"/>
            </a:endParaRPr>
          </a:p>
          <a:p>
            <a:pPr>
              <a:buFont typeface="Wingdings" pitchFamily="2" charset="2"/>
              <a:buChar char="Ø"/>
            </a:pPr>
            <a:r>
              <a:rPr lang="ar-SA" sz="2000" b="1" dirty="0" smtClean="0">
                <a:solidFill>
                  <a:srgbClr val="0070C0"/>
                </a:solidFill>
                <a:cs typeface="+mj-cs"/>
              </a:rPr>
              <a:t> </a:t>
            </a:r>
            <a:r>
              <a:rPr lang="fr-FR" sz="2000" b="1" dirty="0" err="1" smtClean="0">
                <a:solidFill>
                  <a:srgbClr val="0070C0"/>
                </a:solidFill>
                <a:latin typeface="Times New Roman" pitchFamily="18" charset="0"/>
                <a:cs typeface="Times New Roman" pitchFamily="18" charset="0"/>
              </a:rPr>
              <a:t>Akinètes</a:t>
            </a:r>
            <a:r>
              <a:rPr lang="fr-FR" sz="2000" b="1" dirty="0" smtClean="0">
                <a:solidFill>
                  <a:srgbClr val="0070C0"/>
                </a:solidFill>
                <a:latin typeface="Times New Roman" pitchFamily="18" charset="0"/>
                <a:cs typeface="Times New Roman" pitchFamily="18" charset="0"/>
              </a:rPr>
              <a:t> </a:t>
            </a:r>
          </a:p>
          <a:p>
            <a:pPr>
              <a:buFont typeface="Arial" pitchFamily="34" charset="0"/>
              <a:buChar char="•"/>
            </a:pPr>
            <a:r>
              <a:rPr lang="ar-SA"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Cellules spécialisées non mobile à parois épaisse et résistantes à la </a:t>
            </a:r>
            <a:r>
              <a:rPr lang="fr-FR" sz="2000" b="1" dirty="0" err="1" smtClean="0">
                <a:latin typeface="Times New Roman" pitchFamily="18" charset="0"/>
                <a:cs typeface="Times New Roman" pitchFamily="18" charset="0"/>
              </a:rPr>
              <a:t>dessication</a:t>
            </a:r>
            <a:r>
              <a:rPr lang="fr-FR" sz="2000" b="1" dirty="0" smtClean="0">
                <a:latin typeface="Times New Roman" pitchFamily="18" charset="0"/>
                <a:cs typeface="Times New Roman" pitchFamily="18" charset="0"/>
              </a:rPr>
              <a:t>. </a:t>
            </a:r>
          </a:p>
          <a:p>
            <a:pPr>
              <a:buFont typeface="Arial" pitchFamily="34" charset="0"/>
              <a:buChar char="•"/>
            </a:pPr>
            <a:r>
              <a:rPr lang="ar-SA"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Ces dernières germent pour former de nouveaux filaments. </a:t>
            </a:r>
          </a:p>
        </p:txBody>
      </p:sp>
      <p:sp>
        <p:nvSpPr>
          <p:cNvPr id="8" name="Rectangle 7"/>
          <p:cNvSpPr/>
          <p:nvPr/>
        </p:nvSpPr>
        <p:spPr>
          <a:xfrm>
            <a:off x="357158" y="4429132"/>
            <a:ext cx="8215370" cy="1938992"/>
          </a:xfrm>
          <a:prstGeom prst="rect">
            <a:avLst/>
          </a:prstGeom>
        </p:spPr>
        <p:txBody>
          <a:bodyPr wrap="square">
            <a:spAutoFit/>
          </a:bodyPr>
          <a:lstStyle/>
          <a:p>
            <a:endParaRPr lang="fr-FR" sz="2000" dirty="0" smtClean="0"/>
          </a:p>
          <a:p>
            <a:endParaRPr lang="fr-FR" sz="2000" dirty="0" smtClean="0">
              <a:latin typeface="Times New Roman" pitchFamily="18" charset="0"/>
              <a:cs typeface="Times New Roman" pitchFamily="18" charset="0"/>
            </a:endParaRPr>
          </a:p>
          <a:p>
            <a:pPr>
              <a:buFont typeface="Wingdings" pitchFamily="2" charset="2"/>
              <a:buChar char="Ø"/>
            </a:pPr>
            <a:r>
              <a:rPr lang="ar-SA" sz="2000" b="1" dirty="0" smtClean="0">
                <a:latin typeface="Times New Roman" pitchFamily="18" charset="0"/>
                <a:cs typeface="Times New Roman" pitchFamily="18" charset="0"/>
              </a:rPr>
              <a:t> </a:t>
            </a:r>
            <a:r>
              <a:rPr lang="fr-FR" sz="2000" b="1" dirty="0" smtClean="0">
                <a:solidFill>
                  <a:srgbClr val="0070C0"/>
                </a:solidFill>
                <a:latin typeface="Times New Roman" pitchFamily="18" charset="0"/>
                <a:cs typeface="Times New Roman" pitchFamily="18" charset="0"/>
              </a:rPr>
              <a:t>Béocytes </a:t>
            </a:r>
          </a:p>
          <a:p>
            <a:pPr>
              <a:buFont typeface="Arial" pitchFamily="34" charset="0"/>
              <a:buChar char="•"/>
            </a:pPr>
            <a:r>
              <a:rPr lang="ar-SA" sz="2000" b="1" dirty="0" smtClean="0">
                <a:cs typeface="+mj-cs"/>
              </a:rPr>
              <a:t> </a:t>
            </a:r>
            <a:r>
              <a:rPr lang="fr-FR" sz="2000" b="1" dirty="0" smtClean="0">
                <a:latin typeface="Times New Roman" pitchFamily="18" charset="0"/>
                <a:cs typeface="Times New Roman" pitchFamily="18" charset="0"/>
              </a:rPr>
              <a:t>Certains membres qui se reproduisent par scission multiple forment de petites cellules sphériques, reproductrices, souvent appelées Béocytes qui s’échappent quand la paroi externe se rompt.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tile tx="0" ty="0" sx="100000" sy="100000" flip="none" algn="tl"/>
        </a:blipFill>
        <a:effectLst/>
      </p:bgPr>
    </p:bg>
    <p:spTree>
      <p:nvGrpSpPr>
        <p:cNvPr id="1" name=""/>
        <p:cNvGrpSpPr/>
        <p:nvPr/>
      </p:nvGrpSpPr>
      <p:grpSpPr>
        <a:xfrm>
          <a:off x="0" y="0"/>
          <a:ext cx="0" cy="0"/>
          <a:chOff x="0" y="0"/>
          <a:chExt cx="0" cy="0"/>
        </a:xfrm>
      </p:grpSpPr>
      <p:pic>
        <p:nvPicPr>
          <p:cNvPr id="4" name="Image 3"/>
          <p:cNvPicPr/>
          <p:nvPr/>
        </p:nvPicPr>
        <p:blipFill>
          <a:blip r:embed="rId3"/>
          <a:srcRect/>
          <a:stretch>
            <a:fillRect/>
          </a:stretch>
        </p:blipFill>
        <p:spPr bwMode="auto">
          <a:xfrm>
            <a:off x="1357290" y="1285860"/>
            <a:ext cx="6286543" cy="3786214"/>
          </a:xfrm>
          <a:prstGeom prst="rect">
            <a:avLst/>
          </a:prstGeom>
          <a:noFill/>
          <a:ln w="9525">
            <a:noFill/>
            <a:miter lim="800000"/>
            <a:headEnd/>
            <a:tailEnd/>
          </a:ln>
        </p:spPr>
      </p:pic>
      <p:sp>
        <p:nvSpPr>
          <p:cNvPr id="5" name="Rectangle 4"/>
          <p:cNvSpPr/>
          <p:nvPr/>
        </p:nvSpPr>
        <p:spPr>
          <a:xfrm>
            <a:off x="571504" y="5137864"/>
            <a:ext cx="8143900" cy="1477328"/>
          </a:xfrm>
          <a:prstGeom prst="rect">
            <a:avLst/>
          </a:prstGeom>
        </p:spPr>
        <p:txBody>
          <a:bodyPr wrap="square">
            <a:spAutoFit/>
          </a:bodyPr>
          <a:lstStyle/>
          <a:p>
            <a:r>
              <a:rPr lang="ar-SA" b="1"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Arbre phylogénique universel basés sur la comparaison des séquences de l'ARN ribosomal 16S. Il montre l'existence des trois domaines: </a:t>
            </a:r>
            <a:r>
              <a:rPr lang="fr-FR" b="1" dirty="0" err="1" smtClean="0">
                <a:latin typeface="Times New Roman" pitchFamily="18" charset="0"/>
                <a:cs typeface="Times New Roman" pitchFamily="18" charset="0"/>
              </a:rPr>
              <a:t>bacteria</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archaea</a:t>
            </a:r>
            <a:r>
              <a:rPr lang="fr-FR" b="1" dirty="0" smtClean="0">
                <a:latin typeface="Times New Roman" pitchFamily="18" charset="0"/>
                <a:cs typeface="Times New Roman" pitchFamily="18" charset="0"/>
              </a:rPr>
              <a:t> et </a:t>
            </a:r>
            <a:r>
              <a:rPr lang="fr-FR" b="1" dirty="0" err="1" smtClean="0">
                <a:latin typeface="Times New Roman" pitchFamily="18" charset="0"/>
                <a:cs typeface="Times New Roman" pitchFamily="18" charset="0"/>
              </a:rPr>
              <a:t>eucarya</a:t>
            </a:r>
            <a:r>
              <a:rPr lang="fr-FR" b="1" dirty="0" smtClean="0">
                <a:latin typeface="Times New Roman" pitchFamily="18" charset="0"/>
                <a:cs typeface="Times New Roman" pitchFamily="18" charset="0"/>
              </a:rPr>
              <a:t>. Les cyanobactéries sont situées dans le domaine "</a:t>
            </a:r>
            <a:r>
              <a:rPr lang="fr-FR" b="1" dirty="0" err="1" smtClean="0">
                <a:latin typeface="Times New Roman" pitchFamily="18" charset="0"/>
                <a:cs typeface="Times New Roman" pitchFamily="18" charset="0"/>
              </a:rPr>
              <a:t>Bacteria</a:t>
            </a:r>
            <a:r>
              <a:rPr lang="fr-FR" b="1" dirty="0" smtClean="0">
                <a:latin typeface="Times New Roman" pitchFamily="18" charset="0"/>
                <a:cs typeface="Times New Roman" pitchFamily="18" charset="0"/>
              </a:rPr>
              <a:t>" ainsi que les deux autres groupes de bactéries photosynthétiques: les bactéries pourpres et vertes </a:t>
            </a:r>
            <a:endParaRPr lang="fr-FR" b="1" dirty="0">
              <a:latin typeface="Times New Roman" pitchFamily="18" charset="0"/>
              <a:cs typeface="Times New Roman" pitchFamily="18" charset="0"/>
            </a:endParaRPr>
          </a:p>
        </p:txBody>
      </p:sp>
      <p:sp>
        <p:nvSpPr>
          <p:cNvPr id="6" name="Rectangle 5"/>
          <p:cNvSpPr/>
          <p:nvPr/>
        </p:nvSpPr>
        <p:spPr>
          <a:xfrm>
            <a:off x="285720" y="142852"/>
            <a:ext cx="8501122" cy="1015663"/>
          </a:xfrm>
          <a:prstGeom prst="rect">
            <a:avLst/>
          </a:prstGeom>
        </p:spPr>
        <p:txBody>
          <a:bodyPr wrap="square">
            <a:spAutoFit/>
          </a:bodyPr>
          <a:lstStyle/>
          <a:p>
            <a:r>
              <a:rPr lang="fr-FR" sz="2000" b="1" dirty="0" smtClean="0">
                <a:latin typeface="Times New Roman" pitchFamily="18" charset="0"/>
                <a:cs typeface="Times New Roman" pitchFamily="18" charset="0"/>
              </a:rPr>
              <a:t>      Les cyanobactéries ont pour seul point commun cette photosynthèse de type «plante », ce qui leur a valu pendant longtemps d'être classées dans les algues (algues bleu-vert, cyanophycées).</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724556" y="195256"/>
            <a:ext cx="3276600" cy="2947992"/>
          </a:xfrm>
          <a:prstGeom prst="rect">
            <a:avLst/>
          </a:prstGeom>
          <a:noFill/>
          <a:ln w="9525">
            <a:noFill/>
            <a:miter lim="800000"/>
            <a:headEnd/>
            <a:tailEnd/>
          </a:ln>
          <a:effectLst/>
        </p:spPr>
      </p:pic>
      <p:sp>
        <p:nvSpPr>
          <p:cNvPr id="3" name="Rectangle 2"/>
          <p:cNvSpPr/>
          <p:nvPr/>
        </p:nvSpPr>
        <p:spPr>
          <a:xfrm>
            <a:off x="142876" y="785794"/>
            <a:ext cx="5786446" cy="1323439"/>
          </a:xfrm>
          <a:prstGeom prst="rect">
            <a:avLst/>
          </a:prstGeom>
        </p:spPr>
        <p:txBody>
          <a:bodyPr wrap="square">
            <a:spAutoFit/>
          </a:bodyPr>
          <a:lstStyle/>
          <a:p>
            <a:pPr>
              <a:buFont typeface="Wingdings" pitchFamily="2" charset="2"/>
              <a:buChar char="§"/>
            </a:pPr>
            <a:r>
              <a:rPr lang="ar-SA" b="1" dirty="0" smtClean="0">
                <a:cs typeface="+mj-cs"/>
              </a:rPr>
              <a:t> </a:t>
            </a:r>
            <a:r>
              <a:rPr lang="fr-FR" sz="2000" b="1" dirty="0" smtClean="0">
                <a:cs typeface="+mj-cs"/>
              </a:rPr>
              <a:t>Les </a:t>
            </a:r>
            <a:r>
              <a:rPr lang="fr-FR" sz="2000" b="1" i="1" dirty="0" smtClean="0">
                <a:cs typeface="+mj-cs"/>
              </a:rPr>
              <a:t>Cyanophytes sont très résistantes aux conditions extrêmes de toxicité (sols</a:t>
            </a:r>
            <a:r>
              <a:rPr lang="ar-SA" sz="2000" b="1" i="1" dirty="0" smtClean="0">
                <a:cs typeface="+mj-cs"/>
              </a:rPr>
              <a:t> </a:t>
            </a:r>
            <a:r>
              <a:rPr lang="fr-FR" sz="2000" b="1" dirty="0" err="1" smtClean="0">
                <a:cs typeface="+mj-cs"/>
              </a:rPr>
              <a:t>hypersalés</a:t>
            </a:r>
            <a:r>
              <a:rPr lang="fr-FR" sz="2000" b="1" dirty="0" smtClean="0">
                <a:cs typeface="+mj-cs"/>
              </a:rPr>
              <a:t> et sulfureux) de température et ‘humidité (capacité de reviviscence remarquable)</a:t>
            </a:r>
            <a:endParaRPr lang="fr-FR" sz="2000" b="1" dirty="0">
              <a:cs typeface="+mj-cs"/>
            </a:endParaRPr>
          </a:p>
        </p:txBody>
      </p:sp>
      <p:sp>
        <p:nvSpPr>
          <p:cNvPr id="4" name="Rectangle 3"/>
          <p:cNvSpPr/>
          <p:nvPr/>
        </p:nvSpPr>
        <p:spPr>
          <a:xfrm>
            <a:off x="71406" y="2176999"/>
            <a:ext cx="5715040" cy="1323439"/>
          </a:xfrm>
          <a:prstGeom prst="rect">
            <a:avLst/>
          </a:prstGeom>
        </p:spPr>
        <p:txBody>
          <a:bodyPr wrap="square">
            <a:spAutoFit/>
          </a:bodyPr>
          <a:lstStyle/>
          <a:p>
            <a:pPr>
              <a:buFont typeface="Wingdings" pitchFamily="2" charset="2"/>
              <a:buChar char="§"/>
            </a:pPr>
            <a:r>
              <a:rPr lang="ar-SA" sz="2000" b="1" dirty="0" smtClean="0">
                <a:cs typeface="+mj-cs"/>
              </a:rPr>
              <a:t> </a:t>
            </a:r>
            <a:r>
              <a:rPr lang="fr-FR" sz="2000" b="1" dirty="0" smtClean="0">
                <a:cs typeface="+mj-cs"/>
              </a:rPr>
              <a:t>Capable de se développer sur des milieux variés (sous forme planctonique (libres) ou</a:t>
            </a:r>
            <a:r>
              <a:rPr lang="ar-SA" sz="2000" b="1" dirty="0" smtClean="0">
                <a:cs typeface="+mj-cs"/>
              </a:rPr>
              <a:t> </a:t>
            </a:r>
            <a:r>
              <a:rPr lang="fr-FR" sz="2000" b="1" dirty="0" smtClean="0">
                <a:cs typeface="+mj-cs"/>
              </a:rPr>
              <a:t>benthique (fixés) :</a:t>
            </a:r>
            <a:r>
              <a:rPr lang="ar-SA" sz="2000" b="1" dirty="0" smtClean="0">
                <a:cs typeface="+mj-cs"/>
              </a:rPr>
              <a:t> </a:t>
            </a:r>
            <a:r>
              <a:rPr lang="fr-FR" sz="2000" b="1" dirty="0" smtClean="0">
                <a:cs typeface="+mj-cs"/>
              </a:rPr>
              <a:t>les roches humides, eau salée, douce, chaude, froide et même thermale ( 90° c)</a:t>
            </a:r>
            <a:endParaRPr lang="fr-FR" sz="2000" b="1" dirty="0">
              <a:cs typeface="+mj-cs"/>
            </a:endParaRPr>
          </a:p>
        </p:txBody>
      </p:sp>
      <p:sp>
        <p:nvSpPr>
          <p:cNvPr id="5" name="Rectangle 4"/>
          <p:cNvSpPr/>
          <p:nvPr/>
        </p:nvSpPr>
        <p:spPr>
          <a:xfrm>
            <a:off x="142844" y="3627783"/>
            <a:ext cx="8072494" cy="707886"/>
          </a:xfrm>
          <a:prstGeom prst="rect">
            <a:avLst/>
          </a:prstGeom>
        </p:spPr>
        <p:txBody>
          <a:bodyPr wrap="square">
            <a:spAutoFit/>
          </a:bodyPr>
          <a:lstStyle/>
          <a:p>
            <a:pPr>
              <a:buFont typeface="Wingdings" pitchFamily="2" charset="2"/>
              <a:buChar char="§"/>
            </a:pPr>
            <a:r>
              <a:rPr lang="ar-SA" sz="2000" b="1" dirty="0" smtClean="0">
                <a:cs typeface="+mj-cs"/>
              </a:rPr>
              <a:t> </a:t>
            </a:r>
            <a:r>
              <a:rPr lang="fr-FR" sz="2000" b="1" dirty="0" smtClean="0">
                <a:latin typeface="Times New Roman" pitchFamily="18" charset="0"/>
                <a:cs typeface="Times New Roman" pitchFamily="18" charset="0"/>
              </a:rPr>
              <a:t>Elles se développent particulièrement bien dans</a:t>
            </a:r>
            <a:r>
              <a:rPr lang="ar-SA"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certains milieux pollués par des activités</a:t>
            </a:r>
            <a:r>
              <a:rPr lang="ar-SA"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humaines (forme planctonique)</a:t>
            </a:r>
            <a:endParaRPr lang="fr-FR" sz="2000" b="1" dirty="0">
              <a:latin typeface="Times New Roman" pitchFamily="18" charset="0"/>
              <a:cs typeface="Times New Roman" pitchFamily="18" charset="0"/>
            </a:endParaRPr>
          </a:p>
        </p:txBody>
      </p:sp>
      <p:sp>
        <p:nvSpPr>
          <p:cNvPr id="6" name="Rectangle 5"/>
          <p:cNvSpPr/>
          <p:nvPr/>
        </p:nvSpPr>
        <p:spPr>
          <a:xfrm>
            <a:off x="71406" y="4711495"/>
            <a:ext cx="8501122" cy="707886"/>
          </a:xfrm>
          <a:prstGeom prst="rect">
            <a:avLst/>
          </a:prstGeom>
        </p:spPr>
        <p:txBody>
          <a:bodyPr wrap="square">
            <a:spAutoFit/>
          </a:bodyPr>
          <a:lstStyle/>
          <a:p>
            <a:pPr>
              <a:buFont typeface="Wingdings" pitchFamily="2" charset="2"/>
              <a:buChar char="§"/>
            </a:pPr>
            <a:r>
              <a:rPr lang="ar-SA"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Les Cyanobactéries peuvent être soit à l’état libre soit en symbiose. Les formes</a:t>
            </a:r>
            <a:r>
              <a:rPr lang="ar-SA"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dulçaquicoles et subaériennes sont les plus importantes.</a:t>
            </a:r>
            <a:endParaRPr lang="fr-FR" sz="2000" b="1" dirty="0">
              <a:latin typeface="Times New Roman" pitchFamily="18" charset="0"/>
              <a:cs typeface="Times New Roman" pitchFamily="18" charset="0"/>
            </a:endParaRPr>
          </a:p>
        </p:txBody>
      </p:sp>
      <p:sp>
        <p:nvSpPr>
          <p:cNvPr id="10" name="Rectangle 9"/>
          <p:cNvSpPr/>
          <p:nvPr/>
        </p:nvSpPr>
        <p:spPr>
          <a:xfrm>
            <a:off x="428596" y="-142900"/>
            <a:ext cx="4572000" cy="830997"/>
          </a:xfrm>
          <a:prstGeom prst="rect">
            <a:avLst/>
          </a:prstGeom>
        </p:spPr>
        <p:txBody>
          <a:bodyPr>
            <a:spAutoFit/>
          </a:bodyPr>
          <a:lstStyle/>
          <a:p>
            <a:endParaRPr lang="fr-FR" sz="2400" b="1" dirty="0" smtClean="0">
              <a:solidFill>
                <a:srgbClr val="FF0000"/>
              </a:solidFill>
              <a:latin typeface="Times New Roman" pitchFamily="18" charset="0"/>
              <a:cs typeface="Times New Roman" pitchFamily="18" charset="0"/>
            </a:endParaRPr>
          </a:p>
          <a:p>
            <a:r>
              <a:rPr lang="ar-SA" sz="2400" b="1" dirty="0" smtClean="0">
                <a:solidFill>
                  <a:srgbClr val="FF0000"/>
                </a:solidFill>
                <a:latin typeface="Times New Roman" pitchFamily="18" charset="0"/>
                <a:cs typeface="Times New Roman" pitchFamily="18" charset="0"/>
              </a:rPr>
              <a:t> -6 </a:t>
            </a:r>
            <a:r>
              <a:rPr lang="fr-FR" sz="2400" b="1" dirty="0" smtClean="0">
                <a:solidFill>
                  <a:srgbClr val="FF0000"/>
                </a:solidFill>
              </a:rPr>
              <a:t>Physiologie des cyanobactéries </a:t>
            </a:r>
            <a:endParaRPr lang="fr-FR"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857232"/>
            <a:ext cx="8501058" cy="1569660"/>
          </a:xfrm>
          <a:prstGeom prst="rect">
            <a:avLst/>
          </a:prstGeom>
        </p:spPr>
        <p:txBody>
          <a:bodyPr wrap="square">
            <a:spAutoFit/>
          </a:bodyPr>
          <a:lstStyle/>
          <a:p>
            <a:pPr>
              <a:buFont typeface="Wingdings" pitchFamily="2" charset="2"/>
              <a:buChar char="Ø"/>
            </a:pPr>
            <a:r>
              <a:rPr lang="ar-SA" sz="2400" b="1" i="1" dirty="0" smtClean="0">
                <a:cs typeface="+mj-cs"/>
              </a:rPr>
              <a:t> </a:t>
            </a:r>
            <a:r>
              <a:rPr lang="fr-FR" sz="2400" b="1" i="1" dirty="0" smtClean="0">
                <a:solidFill>
                  <a:srgbClr val="FF0000"/>
                </a:solidFill>
                <a:cs typeface="+mj-cs"/>
              </a:rPr>
              <a:t>Cyanophytes libres</a:t>
            </a:r>
          </a:p>
          <a:p>
            <a:r>
              <a:rPr lang="fr-FR" sz="2400" b="1" dirty="0" smtClean="0">
                <a:cs typeface="+mj-cs"/>
              </a:rPr>
              <a:t>a- </a:t>
            </a:r>
            <a:r>
              <a:rPr lang="fr-FR" sz="2400" b="1" dirty="0" smtClean="0">
                <a:latin typeface="Times New Roman" pitchFamily="18" charset="0"/>
                <a:cs typeface="+mj-cs"/>
              </a:rPr>
              <a:t>Espèces aquatiques ou hydrophytes : soit fixées (</a:t>
            </a:r>
            <a:r>
              <a:rPr lang="fr-FR" sz="2400" b="1" i="1" dirty="0" err="1" smtClean="0">
                <a:latin typeface="Times New Roman" pitchFamily="18" charset="0"/>
                <a:cs typeface="+mj-cs"/>
              </a:rPr>
              <a:t>Spirulina</a:t>
            </a:r>
            <a:r>
              <a:rPr lang="fr-FR" sz="2400" b="1" i="1" dirty="0" smtClean="0">
                <a:latin typeface="Times New Roman" pitchFamily="18" charset="0"/>
                <a:cs typeface="+mj-cs"/>
              </a:rPr>
              <a:t>, </a:t>
            </a:r>
            <a:r>
              <a:rPr lang="fr-FR" sz="2400" b="1" i="1" dirty="0" err="1" smtClean="0">
                <a:latin typeface="Times New Roman" pitchFamily="18" charset="0"/>
                <a:cs typeface="+mj-cs"/>
              </a:rPr>
              <a:t>Microcoleus</a:t>
            </a:r>
            <a:r>
              <a:rPr lang="fr-FR" sz="2400" b="1" i="1" dirty="0" smtClean="0">
                <a:latin typeface="Times New Roman" pitchFamily="18" charset="0"/>
                <a:cs typeface="+mj-cs"/>
              </a:rPr>
              <a:t> ) ou</a:t>
            </a:r>
            <a:r>
              <a:rPr lang="ar-SA" sz="2400" b="1" i="1" dirty="0" smtClean="0">
                <a:latin typeface="Times New Roman" pitchFamily="18" charset="0"/>
                <a:cs typeface="+mj-cs"/>
              </a:rPr>
              <a:t> </a:t>
            </a:r>
            <a:r>
              <a:rPr lang="fr-FR" sz="2400" b="1" dirty="0" smtClean="0">
                <a:latin typeface="Times New Roman" pitchFamily="18" charset="0"/>
                <a:cs typeface="+mj-cs"/>
              </a:rPr>
              <a:t>planctoniques (</a:t>
            </a:r>
            <a:r>
              <a:rPr lang="fr-FR" sz="2400" b="1" i="1" dirty="0" err="1" smtClean="0">
                <a:latin typeface="Times New Roman" pitchFamily="18" charset="0"/>
                <a:cs typeface="+mj-cs"/>
              </a:rPr>
              <a:t>Aphanizomenon</a:t>
            </a:r>
            <a:r>
              <a:rPr lang="fr-FR" sz="2400" b="1" i="1" dirty="0" smtClean="0">
                <a:latin typeface="Times New Roman" pitchFamily="18" charset="0"/>
                <a:cs typeface="+mj-cs"/>
              </a:rPr>
              <a:t>, </a:t>
            </a:r>
            <a:r>
              <a:rPr lang="fr-FR" sz="2400" b="1" i="1" dirty="0" err="1" smtClean="0">
                <a:latin typeface="Times New Roman" pitchFamily="18" charset="0"/>
                <a:cs typeface="+mj-cs"/>
              </a:rPr>
              <a:t>Anabaena</a:t>
            </a:r>
            <a:r>
              <a:rPr lang="fr-FR" sz="2400" b="1" i="1" dirty="0" smtClean="0">
                <a:latin typeface="Times New Roman" pitchFamily="18" charset="0"/>
                <a:cs typeface="+mj-cs"/>
              </a:rPr>
              <a:t>, </a:t>
            </a:r>
            <a:r>
              <a:rPr lang="fr-FR" sz="2400" b="1" i="1" dirty="0" err="1" smtClean="0">
                <a:latin typeface="Times New Roman" pitchFamily="18" charset="0"/>
                <a:cs typeface="+mj-cs"/>
              </a:rPr>
              <a:t>Microcystis</a:t>
            </a:r>
            <a:r>
              <a:rPr lang="fr-FR" sz="2400" b="1" i="1" dirty="0" smtClean="0">
                <a:latin typeface="Times New Roman" pitchFamily="18" charset="0"/>
                <a:cs typeface="+mj-cs"/>
              </a:rPr>
              <a:t>..)</a:t>
            </a:r>
            <a:endParaRPr lang="fr-FR" sz="2400" b="1" dirty="0">
              <a:latin typeface="Times New Roman" pitchFamily="18" charset="0"/>
              <a:cs typeface="+mj-cs"/>
            </a:endParaRPr>
          </a:p>
        </p:txBody>
      </p:sp>
      <p:sp>
        <p:nvSpPr>
          <p:cNvPr id="5" name="Rectangle 4"/>
          <p:cNvSpPr/>
          <p:nvPr/>
        </p:nvSpPr>
        <p:spPr>
          <a:xfrm>
            <a:off x="142844" y="2716596"/>
            <a:ext cx="9001156" cy="1569660"/>
          </a:xfrm>
          <a:prstGeom prst="rect">
            <a:avLst/>
          </a:prstGeom>
        </p:spPr>
        <p:txBody>
          <a:bodyPr wrap="square">
            <a:spAutoFit/>
          </a:bodyPr>
          <a:lstStyle/>
          <a:p>
            <a:r>
              <a:rPr lang="fr-FR" sz="2400" b="1" dirty="0" smtClean="0">
                <a:latin typeface="Times New Roman" pitchFamily="18" charset="0"/>
                <a:cs typeface="Times New Roman" pitchFamily="18" charset="0"/>
              </a:rPr>
              <a:t>b- Espèces aérophytes des terres humides et des rochers : Pionniers des sols nus qu’elles</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enrichissent en azote atmosphérique. Certaines sont très tolérantes aux alternatives de</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sécheresse et humidité (</a:t>
            </a:r>
            <a:r>
              <a:rPr lang="fr-FR" sz="2400" b="1" i="1" dirty="0" smtClean="0">
                <a:latin typeface="Times New Roman" pitchFamily="18" charset="0"/>
                <a:cs typeface="Times New Roman" pitchFamily="18" charset="0"/>
              </a:rPr>
              <a:t>Nostoc, </a:t>
            </a:r>
            <a:r>
              <a:rPr lang="fr-FR" sz="2400" b="1" i="1" dirty="0" err="1" smtClean="0">
                <a:latin typeface="Times New Roman" pitchFamily="18" charset="0"/>
                <a:cs typeface="Times New Roman" pitchFamily="18" charset="0"/>
              </a:rPr>
              <a:t>Rivularia</a:t>
            </a:r>
            <a:r>
              <a:rPr lang="fr-FR" sz="2400" b="1" i="1" dirty="0" smtClean="0">
                <a:latin typeface="Times New Roman" pitchFamily="18" charset="0"/>
                <a:cs typeface="Times New Roman" pitchFamily="18" charset="0"/>
              </a:rPr>
              <a:t>..)</a:t>
            </a:r>
            <a:endParaRPr lang="fr-FR" sz="2400" b="1" dirty="0">
              <a:latin typeface="Times New Roman" pitchFamily="18" charset="0"/>
              <a:cs typeface="Times New Roman" pitchFamily="18" charset="0"/>
            </a:endParaRPr>
          </a:p>
        </p:txBody>
      </p:sp>
      <p:sp>
        <p:nvSpPr>
          <p:cNvPr id="6" name="Rectangle 5"/>
          <p:cNvSpPr/>
          <p:nvPr/>
        </p:nvSpPr>
        <p:spPr>
          <a:xfrm>
            <a:off x="142876" y="4431108"/>
            <a:ext cx="9001124" cy="1569660"/>
          </a:xfrm>
          <a:prstGeom prst="rect">
            <a:avLst/>
          </a:prstGeom>
        </p:spPr>
        <p:txBody>
          <a:bodyPr wrap="square">
            <a:spAutoFit/>
          </a:bodyPr>
          <a:lstStyle/>
          <a:p>
            <a:pPr>
              <a:buFont typeface="Wingdings" pitchFamily="2" charset="2"/>
              <a:buChar char="Ø"/>
            </a:pPr>
            <a:r>
              <a:rPr lang="ar-SA" sz="2400" b="1" i="1" dirty="0" smtClean="0">
                <a:latin typeface="Times New Roman" pitchFamily="18" charset="0"/>
                <a:cs typeface="Times New Roman" pitchFamily="18" charset="0"/>
              </a:rPr>
              <a:t> </a:t>
            </a:r>
            <a:r>
              <a:rPr lang="fr-FR" sz="2400" b="1" i="1" dirty="0" smtClean="0">
                <a:solidFill>
                  <a:srgbClr val="FF0000"/>
                </a:solidFill>
                <a:latin typeface="Times New Roman" pitchFamily="18" charset="0"/>
                <a:cs typeface="Times New Roman" pitchFamily="18" charset="0"/>
              </a:rPr>
              <a:t>Cyanophytes symbiotiques :</a:t>
            </a:r>
          </a:p>
          <a:p>
            <a:r>
              <a:rPr lang="fr-FR" sz="2400" b="1" dirty="0" smtClean="0">
                <a:latin typeface="Times New Roman" pitchFamily="18" charset="0"/>
                <a:cs typeface="Times New Roman" pitchFamily="18" charset="0"/>
              </a:rPr>
              <a:t>Les Cyanophytes </a:t>
            </a:r>
            <a:r>
              <a:rPr lang="fr-FR" sz="2400" b="1" dirty="0" err="1" smtClean="0">
                <a:latin typeface="Times New Roman" pitchFamily="18" charset="0"/>
                <a:cs typeface="Times New Roman" pitchFamily="18" charset="0"/>
              </a:rPr>
              <a:t>hétérocycstées</a:t>
            </a:r>
            <a:r>
              <a:rPr lang="fr-FR" sz="2400" b="1" dirty="0" smtClean="0">
                <a:latin typeface="Times New Roman" pitchFamily="18" charset="0"/>
                <a:cs typeface="Times New Roman" pitchFamily="18" charset="0"/>
              </a:rPr>
              <a:t> peuvent réaliser des symbioses avec de nombreux</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organismes et notamment des fougères et les champignons ainsi que certains</a:t>
            </a:r>
            <a:r>
              <a:rPr lang="ar-SA" sz="2400" b="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végétaux supérieurs</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71406" y="-428652"/>
            <a:ext cx="8572560" cy="1477328"/>
          </a:xfrm>
          <a:prstGeom prst="rect">
            <a:avLst/>
          </a:prstGeom>
        </p:spPr>
        <p:txBody>
          <a:bodyPr wrap="square">
            <a:spAutoFit/>
          </a:bodyPr>
          <a:lstStyle/>
          <a:p>
            <a:endParaRPr lang="fr-FR" dirty="0" smtClean="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r>
              <a:rPr lang="fr-FR" b="1" dirty="0" smtClean="0">
                <a:latin typeface="Times New Roman" pitchFamily="18" charset="0"/>
                <a:cs typeface="Times New Roman" pitchFamily="18" charset="0"/>
              </a:rPr>
              <a:t>i.e., Partenaires photosynthétiques des lichens. </a:t>
            </a:r>
          </a:p>
          <a:p>
            <a:r>
              <a:rPr lang="fr-FR" b="1" dirty="0" smtClean="0">
                <a:latin typeface="Times New Roman" pitchFamily="18" charset="0"/>
                <a:cs typeface="Times New Roman" pitchFamily="18" charset="0"/>
              </a:rPr>
              <a:t>i.e., Symbiotes de protozoaires et de champignons. </a:t>
            </a:r>
          </a:p>
          <a:p>
            <a:r>
              <a:rPr lang="fr-FR" b="1" dirty="0" smtClean="0">
                <a:latin typeface="Times New Roman" pitchFamily="18" charset="0"/>
                <a:cs typeface="Times New Roman" pitchFamily="18" charset="0"/>
              </a:rPr>
              <a:t>i.e., Les espèces fixatrices d’azote forment des associations avec diverses plantes. </a:t>
            </a:r>
          </a:p>
        </p:txBody>
      </p:sp>
      <p:sp>
        <p:nvSpPr>
          <p:cNvPr id="5" name="Rectangle 4"/>
          <p:cNvSpPr/>
          <p:nvPr/>
        </p:nvSpPr>
        <p:spPr>
          <a:xfrm>
            <a:off x="142844" y="428604"/>
            <a:ext cx="8215370" cy="1200329"/>
          </a:xfrm>
          <a:prstGeom prst="rect">
            <a:avLst/>
          </a:prstGeom>
        </p:spPr>
        <p:txBody>
          <a:bodyPr wrap="square">
            <a:spAutoFit/>
          </a:bodyPr>
          <a:lstStyle/>
          <a:p>
            <a:endParaRPr lang="fr-FR" dirty="0" smtClean="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pPr>
              <a:buFont typeface="Arial" pitchFamily="34" charset="0"/>
              <a:buChar char="•"/>
            </a:pPr>
            <a:r>
              <a:rPr lang="ar-SA" b="1"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Beaucoup de cyanobactéries fixent l’azote atmosphérique grâce à des cellules spécialisées appelées </a:t>
            </a:r>
            <a:r>
              <a:rPr lang="fr-FR" b="1" dirty="0" err="1" smtClean="0">
                <a:latin typeface="Times New Roman" pitchFamily="18" charset="0"/>
                <a:cs typeface="Times New Roman" pitchFamily="18" charset="0"/>
              </a:rPr>
              <a:t>hétérocystes</a:t>
            </a:r>
            <a:r>
              <a:rPr lang="fr-FR" b="1" dirty="0" smtClean="0">
                <a:latin typeface="Times New Roman" pitchFamily="18" charset="0"/>
                <a:cs typeface="Times New Roman" pitchFamily="18" charset="0"/>
              </a:rPr>
              <a:t>. </a:t>
            </a:r>
          </a:p>
        </p:txBody>
      </p:sp>
      <p:sp>
        <p:nvSpPr>
          <p:cNvPr id="6" name="Rectangle 5"/>
          <p:cNvSpPr/>
          <p:nvPr/>
        </p:nvSpPr>
        <p:spPr>
          <a:xfrm>
            <a:off x="214282" y="1571612"/>
            <a:ext cx="8572560" cy="1231106"/>
          </a:xfrm>
          <a:prstGeom prst="rect">
            <a:avLst/>
          </a:prstGeom>
        </p:spPr>
        <p:txBody>
          <a:bodyPr wrap="square">
            <a:spAutoFit/>
          </a:bodyPr>
          <a:lstStyle/>
          <a:p>
            <a:r>
              <a:rPr lang="ar-SA" sz="2000" b="1" dirty="0" smtClean="0">
                <a:solidFill>
                  <a:srgbClr val="C00000"/>
                </a:solidFill>
                <a:cs typeface="+mj-cs"/>
              </a:rPr>
              <a:t>-</a:t>
            </a:r>
            <a:r>
              <a:rPr lang="ar-SA" sz="2000" b="1" dirty="0" smtClean="0">
                <a:solidFill>
                  <a:srgbClr val="FF0000"/>
                </a:solidFill>
                <a:cs typeface="+mj-cs"/>
              </a:rPr>
              <a:t>7</a:t>
            </a:r>
            <a:r>
              <a:rPr lang="fr-FR" sz="2000" b="1" dirty="0" smtClean="0">
                <a:solidFill>
                  <a:srgbClr val="FF0000"/>
                </a:solidFill>
                <a:cs typeface="+mj-cs"/>
              </a:rPr>
              <a:t>Mode de vie :</a:t>
            </a:r>
            <a:endParaRPr lang="ar-SA" sz="2000" b="1" dirty="0" smtClean="0">
              <a:solidFill>
                <a:srgbClr val="FF0000"/>
              </a:solidFill>
              <a:cs typeface="+mj-cs"/>
            </a:endParaRPr>
          </a:p>
          <a:p>
            <a:r>
              <a:rPr lang="fr-FR" b="1" dirty="0" smtClean="0">
                <a:cs typeface="+mj-cs"/>
              </a:rPr>
              <a:t>•</a:t>
            </a:r>
            <a:r>
              <a:rPr lang="ar-SA" b="1" dirty="0" smtClean="0">
                <a:cs typeface="+mj-cs"/>
              </a:rPr>
              <a:t> </a:t>
            </a:r>
            <a:r>
              <a:rPr lang="fr-FR" b="1" dirty="0" smtClean="0">
                <a:cs typeface="+mj-cs"/>
              </a:rPr>
              <a:t>la majorité cyanobactéries sont autotrophes</a:t>
            </a:r>
            <a:endParaRPr lang="ar-SA" b="1" dirty="0" smtClean="0">
              <a:cs typeface="+mj-cs"/>
            </a:endParaRPr>
          </a:p>
          <a:p>
            <a:r>
              <a:rPr lang="fr-FR" b="1" dirty="0" smtClean="0">
                <a:cs typeface="+mj-cs"/>
              </a:rPr>
              <a:t>•</a:t>
            </a:r>
            <a:r>
              <a:rPr lang="ar-SA" b="1" dirty="0" smtClean="0">
                <a:cs typeface="+mj-cs"/>
              </a:rPr>
              <a:t> </a:t>
            </a:r>
            <a:r>
              <a:rPr lang="fr-FR" b="1" dirty="0" smtClean="0">
                <a:cs typeface="+mj-cs"/>
              </a:rPr>
              <a:t>certaines espèces sont saprophytes et incolores</a:t>
            </a:r>
            <a:endParaRPr lang="ar-SA" b="1" dirty="0" smtClean="0">
              <a:cs typeface="+mj-cs"/>
            </a:endParaRPr>
          </a:p>
          <a:p>
            <a:r>
              <a:rPr lang="fr-FR" b="1" dirty="0" smtClean="0">
                <a:cs typeface="+mj-cs"/>
              </a:rPr>
              <a:t>•</a:t>
            </a:r>
            <a:r>
              <a:rPr lang="ar-SA" b="1" dirty="0" smtClean="0">
                <a:cs typeface="+mj-cs"/>
              </a:rPr>
              <a:t> </a:t>
            </a:r>
            <a:r>
              <a:rPr lang="fr-FR" b="1" dirty="0" smtClean="0">
                <a:cs typeface="+mj-cs"/>
              </a:rPr>
              <a:t>plusieurs espèces forment des symbioses avec d’autres organismes:</a:t>
            </a:r>
            <a:endParaRPr lang="fr-FR" b="1" dirty="0">
              <a:cs typeface="+mj-cs"/>
            </a:endParaRPr>
          </a:p>
        </p:txBody>
      </p:sp>
      <p:sp>
        <p:nvSpPr>
          <p:cNvPr id="7" name="Rectangle 6"/>
          <p:cNvSpPr/>
          <p:nvPr/>
        </p:nvSpPr>
        <p:spPr>
          <a:xfrm>
            <a:off x="285720" y="2728737"/>
            <a:ext cx="8072494" cy="1200329"/>
          </a:xfrm>
          <a:prstGeom prst="rect">
            <a:avLst/>
          </a:prstGeom>
        </p:spPr>
        <p:txBody>
          <a:bodyPr wrap="square">
            <a:spAutoFit/>
          </a:bodyPr>
          <a:lstStyle/>
          <a:p>
            <a:r>
              <a:rPr lang="fr-FR" b="1" dirty="0" smtClean="0">
                <a:cs typeface="+mj-cs"/>
              </a:rPr>
              <a:t>-</a:t>
            </a:r>
            <a:r>
              <a:rPr lang="ar-SA" b="1" dirty="0" smtClean="0">
                <a:cs typeface="+mj-cs"/>
              </a:rPr>
              <a:t> </a:t>
            </a:r>
            <a:r>
              <a:rPr lang="fr-FR" b="1" dirty="0" err="1" smtClean="0">
                <a:solidFill>
                  <a:srgbClr val="7030A0"/>
                </a:solidFill>
                <a:latin typeface="Times New Roman" pitchFamily="18" charset="0"/>
                <a:cs typeface="Times New Roman" pitchFamily="18" charset="0"/>
              </a:rPr>
              <a:t>exosymbiose</a:t>
            </a:r>
            <a:r>
              <a:rPr lang="fr-FR" b="1" dirty="0" smtClean="0">
                <a:solidFill>
                  <a:srgbClr val="7030A0"/>
                </a:solidFill>
                <a:latin typeface="Times New Roman" pitchFamily="18" charset="0"/>
                <a:cs typeface="Times New Roman" pitchFamily="18" charset="0"/>
              </a:rPr>
              <a:t> (externe)</a:t>
            </a:r>
            <a:endParaRPr lang="ar-SA" b="1" dirty="0" smtClean="0">
              <a:solidFill>
                <a:srgbClr val="7030A0"/>
              </a:solidFill>
              <a:latin typeface="Times New Roman" pitchFamily="18" charset="0"/>
              <a:cs typeface="Times New Roman" pitchFamily="18" charset="0"/>
            </a:endParaRPr>
          </a:p>
          <a:p>
            <a:pPr>
              <a:buFont typeface="Arial" pitchFamily="34" charset="0"/>
              <a:buChar char="•"/>
            </a:pPr>
            <a:r>
              <a:rPr lang="ar-SA" b="1" dirty="0" smtClean="0">
                <a:cs typeface="+mj-cs"/>
              </a:rPr>
              <a:t> </a:t>
            </a:r>
            <a:r>
              <a:rPr lang="fr-FR" b="1" dirty="0" smtClean="0">
                <a:cs typeface="+mj-cs"/>
              </a:rPr>
              <a:t>avec les champignons (lichens)</a:t>
            </a:r>
            <a:endParaRPr lang="ar-SA" b="1" dirty="0" smtClean="0">
              <a:cs typeface="+mj-cs"/>
            </a:endParaRPr>
          </a:p>
          <a:p>
            <a:pPr>
              <a:buFont typeface="Arial" pitchFamily="34" charset="0"/>
              <a:buChar char="•"/>
            </a:pPr>
            <a:r>
              <a:rPr lang="fr-FR" b="1" dirty="0" smtClean="0">
                <a:cs typeface="+mj-cs"/>
              </a:rPr>
              <a:t>avec des algues marines </a:t>
            </a:r>
            <a:endParaRPr lang="ar-SA" b="1" dirty="0" smtClean="0">
              <a:cs typeface="+mj-cs"/>
            </a:endParaRPr>
          </a:p>
          <a:p>
            <a:pPr>
              <a:buFont typeface="Arial" pitchFamily="34" charset="0"/>
              <a:buChar char="•"/>
            </a:pPr>
            <a:r>
              <a:rPr lang="fr-FR" b="1" dirty="0" smtClean="0">
                <a:cs typeface="+mj-cs"/>
              </a:rPr>
              <a:t>avec des animaux (protozoaires, éponges, coraux...)</a:t>
            </a:r>
            <a:endParaRPr lang="ar-SA" b="1" dirty="0" smtClean="0">
              <a:cs typeface="+mj-cs"/>
            </a:endParaRPr>
          </a:p>
        </p:txBody>
      </p:sp>
      <p:sp>
        <p:nvSpPr>
          <p:cNvPr id="8" name="Rectangle 7"/>
          <p:cNvSpPr/>
          <p:nvPr/>
        </p:nvSpPr>
        <p:spPr>
          <a:xfrm>
            <a:off x="285720" y="3857628"/>
            <a:ext cx="8643998" cy="923330"/>
          </a:xfrm>
          <a:prstGeom prst="rect">
            <a:avLst/>
          </a:prstGeom>
        </p:spPr>
        <p:txBody>
          <a:bodyPr wrap="square">
            <a:spAutoFit/>
          </a:bodyPr>
          <a:lstStyle/>
          <a:p>
            <a:r>
              <a:rPr lang="fr-FR" dirty="0" smtClean="0"/>
              <a:t>-</a:t>
            </a:r>
            <a:r>
              <a:rPr lang="fr-FR" b="1" dirty="0" err="1" smtClean="0">
                <a:solidFill>
                  <a:srgbClr val="7030A0"/>
                </a:solidFill>
                <a:latin typeface="Times New Roman" pitchFamily="18" charset="0"/>
                <a:cs typeface="Times New Roman" pitchFamily="18" charset="0"/>
              </a:rPr>
              <a:t>endosymbiose</a:t>
            </a:r>
            <a:r>
              <a:rPr lang="fr-FR" b="1" dirty="0" smtClean="0">
                <a:solidFill>
                  <a:srgbClr val="7030A0"/>
                </a:solidFill>
                <a:latin typeface="Times New Roman" pitchFamily="18" charset="0"/>
                <a:cs typeface="Times New Roman" pitchFamily="18" charset="0"/>
              </a:rPr>
              <a:t> (interne)</a:t>
            </a:r>
            <a:endParaRPr lang="ar-SA" b="1" dirty="0" smtClean="0">
              <a:solidFill>
                <a:srgbClr val="7030A0"/>
              </a:solidFill>
              <a:latin typeface="Times New Roman" pitchFamily="18" charset="0"/>
              <a:cs typeface="Times New Roman" pitchFamily="18" charset="0"/>
            </a:endParaRPr>
          </a:p>
          <a:p>
            <a:pPr>
              <a:buFont typeface="Arial" pitchFamily="34" charset="0"/>
              <a:buChar char="•"/>
            </a:pPr>
            <a:r>
              <a:rPr lang="ar-SA" b="1" dirty="0" smtClean="0">
                <a:cs typeface="+mj-cs"/>
              </a:rPr>
              <a:t> </a:t>
            </a:r>
            <a:r>
              <a:rPr lang="fr-FR" b="1" dirty="0" smtClean="0">
                <a:cs typeface="+mj-cs"/>
              </a:rPr>
              <a:t>avec des algues eucaryotes unicellulaires sans pigment chlorophyllien (incolores) (</a:t>
            </a:r>
            <a:r>
              <a:rPr lang="fr-FR" b="1" dirty="0" err="1" smtClean="0">
                <a:cs typeface="+mj-cs"/>
              </a:rPr>
              <a:t>cyanelles</a:t>
            </a:r>
            <a:r>
              <a:rPr lang="fr-FR" b="1" dirty="0" smtClean="0">
                <a:cs typeface="+mj-cs"/>
              </a:rPr>
              <a:t> équivalents des plastes)</a:t>
            </a:r>
            <a:endParaRPr lang="fr-FR" b="1" dirty="0">
              <a:cs typeface="+mj-cs"/>
            </a:endParaRPr>
          </a:p>
        </p:txBody>
      </p:sp>
      <p:pic>
        <p:nvPicPr>
          <p:cNvPr id="2050" name="Picture 2"/>
          <p:cNvPicPr>
            <a:picLocks noChangeAspect="1" noChangeArrowheads="1"/>
          </p:cNvPicPr>
          <p:nvPr/>
        </p:nvPicPr>
        <p:blipFill>
          <a:blip r:embed="rId3"/>
          <a:srcRect/>
          <a:stretch>
            <a:fillRect/>
          </a:stretch>
        </p:blipFill>
        <p:spPr bwMode="auto">
          <a:xfrm>
            <a:off x="4619644" y="4643446"/>
            <a:ext cx="2667000" cy="2066947"/>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895474" y="4714884"/>
            <a:ext cx="2533650" cy="2000264"/>
          </a:xfrm>
          <a:prstGeom prst="rect">
            <a:avLst/>
          </a:prstGeom>
          <a:noFill/>
          <a:ln w="9525">
            <a:noFill/>
            <a:miter lim="800000"/>
            <a:headEnd/>
            <a:tailEnd/>
          </a:ln>
          <a:effectLst/>
        </p:spPr>
      </p:pic>
      <p:sp>
        <p:nvSpPr>
          <p:cNvPr id="11" name="Rectangle 10"/>
          <p:cNvSpPr/>
          <p:nvPr/>
        </p:nvSpPr>
        <p:spPr>
          <a:xfrm>
            <a:off x="7299632" y="5643578"/>
            <a:ext cx="1415772" cy="369332"/>
          </a:xfrm>
          <a:prstGeom prst="rect">
            <a:avLst/>
          </a:prstGeom>
        </p:spPr>
        <p:txBody>
          <a:bodyPr wrap="none">
            <a:spAutoFit/>
          </a:bodyPr>
          <a:lstStyle/>
          <a:p>
            <a:r>
              <a:rPr lang="fr-FR" b="1" i="1" dirty="0" err="1" smtClean="0">
                <a:latin typeface="Times New Roman" pitchFamily="18" charset="0"/>
                <a:cs typeface="Times New Roman" pitchFamily="18" charset="0"/>
              </a:rPr>
              <a:t>Cyanophora</a:t>
            </a:r>
            <a:endParaRPr lang="fr-FR" b="1" i="1" dirty="0">
              <a:latin typeface="Times New Roman" pitchFamily="18" charset="0"/>
              <a:cs typeface="Times New Roman" pitchFamily="18" charset="0"/>
            </a:endParaRPr>
          </a:p>
        </p:txBody>
      </p:sp>
      <p:sp>
        <p:nvSpPr>
          <p:cNvPr id="12" name="Rectangle 11"/>
          <p:cNvSpPr/>
          <p:nvPr/>
        </p:nvSpPr>
        <p:spPr>
          <a:xfrm>
            <a:off x="408618" y="5715016"/>
            <a:ext cx="1377300" cy="369332"/>
          </a:xfrm>
          <a:prstGeom prst="rect">
            <a:avLst/>
          </a:prstGeom>
        </p:spPr>
        <p:txBody>
          <a:bodyPr wrap="none">
            <a:spAutoFit/>
          </a:bodyPr>
          <a:lstStyle/>
          <a:p>
            <a:r>
              <a:rPr lang="fr-FR" b="1" i="1" dirty="0" err="1" smtClean="0">
                <a:latin typeface="Times New Roman" pitchFamily="18" charset="0"/>
                <a:cs typeface="Times New Roman" pitchFamily="18" charset="0"/>
              </a:rPr>
              <a:t>Glaucocystis</a:t>
            </a:r>
            <a:endParaRPr lang="fr-FR"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tile tx="0" ty="0" sx="100000" sy="100000" flip="none" algn="tl"/>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14314" y="127321"/>
            <a:ext cx="864396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kumimoji="0" lang="ar-SA"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8</a:t>
            </a: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-La photosynthèse chez les cyanobactéries </a:t>
            </a:r>
            <a:endParaRPr kumimoji="0" lang="fr-FR"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470025" algn="l"/>
              </a:tabLst>
            </a:pP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Les cyanobactéries sont des </a:t>
            </a: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photoautotrophes</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c'est à dire qu'elles utilisent la lumière comme source d'énergie et le CO2 comme source de carbone. Elles sont les seuls procaryotes effectuant la photosynthèse </a:t>
            </a:r>
            <a:r>
              <a:rPr kumimoji="0" lang="fr-FR"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oxygénique</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comme le font les plantes, en utilisant l'eau comme donneur d'électrons pour produire de l'oxygène. Les cyanobactéries possèdent un appareil photosynthétique similaire à celui des chloroplastes.</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74" name="Rectangle 2"/>
          <p:cNvSpPr>
            <a:spLocks noChangeArrowheads="1"/>
          </p:cNvSpPr>
          <p:nvPr/>
        </p:nvSpPr>
        <p:spPr bwMode="auto">
          <a:xfrm>
            <a:off x="142876" y="3180236"/>
            <a:ext cx="885828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7-Fixation de l'azote par les cyanobactéries </a:t>
            </a:r>
            <a:endParaRPr kumimoji="0" lang="fr-FR"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470025" algn="l"/>
              </a:tabLst>
            </a:pP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Les cyanobactéries utilisent l'azote minéral des nitrates, nitrites et sels ammoniacaux. L'azote nitrique est la source d'azote préférée dans la plupart des milieux de culture. En absence d'azote minéral, certaines cyanobactéries utilisent directement l'azote de l'air (N2), c'est ce que l'on appelle "la fixation de l'azote".</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71438" y="71414"/>
            <a:ext cx="850109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L'aptitude à la fixation de N2 se rencontre chez de nombreuses formes de cyanobactéries. Toutes les formes </a:t>
            </a:r>
            <a:r>
              <a:rPr kumimoji="0" lang="fr-FR"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hétérocystées</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telles que cette </a:t>
            </a:r>
            <a:r>
              <a:rPr kumimoji="0" lang="fr-FR"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Anabaena</a:t>
            </a:r>
            <a:r>
              <a:rPr kumimoji="0" lang="fr-FR"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fixent l'azote, aussi bien en aérobiose qu'en anaérobiose. Quelques formes non-</a:t>
            </a:r>
            <a:r>
              <a:rPr kumimoji="0" lang="fr-FR"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hétérocystées</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homocystées</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filamenteuses fixent l'azote en anaérobiose. Des formes unicellulaires (</a:t>
            </a:r>
            <a:r>
              <a:rPr kumimoji="0" lang="fr-FR"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Aphanothece</a:t>
            </a:r>
            <a:r>
              <a:rPr kumimoji="0" lang="fr-FR"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et </a:t>
            </a:r>
            <a:r>
              <a:rPr kumimoji="0" lang="fr-FR"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Gloeothece</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peuvent également fixer l'azote en aérobiose. Toutefois, la fixation de N2 intervient seulement lorsqu'il y a une déficience en azote minéral. En particulier, la formation des </a:t>
            </a:r>
            <a:r>
              <a:rPr kumimoji="0" lang="fr-FR"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hétérocystes</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cellules spécialisées dans la fixation de N2 chez certaines formes de cyanobactéries, est inhibée par des sources d'azote combiné telles que les nitrates ou l'ammonium</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142844" y="4669705"/>
            <a:ext cx="8786842" cy="830997"/>
          </a:xfrm>
          <a:prstGeom prst="rect">
            <a:avLst/>
          </a:prstGeom>
        </p:spPr>
        <p:txBody>
          <a:bodyPr wrap="square">
            <a:spAutoFit/>
          </a:bodyPr>
          <a:lstStyle/>
          <a:p>
            <a:r>
              <a:rPr lang="fr-FR" sz="2400" b="1" dirty="0" smtClean="0">
                <a:latin typeface="Times New Roman" pitchFamily="18" charset="0"/>
                <a:cs typeface="Times New Roman" pitchFamily="18" charset="0"/>
              </a:rPr>
              <a:t>L'enzyme responsable de la fixation de l'azote est la nitrogénase. Cet enzyme est irréversiblement inhibé par l'oxygène.</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71438" y="502018"/>
            <a:ext cx="885828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Certaines formes unicellulaires telles que cette </a:t>
            </a:r>
            <a:r>
              <a:rPr kumimoji="0" lang="fr-FR" sz="2400" b="1"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Aphanothece</a:t>
            </a:r>
            <a:r>
              <a:rPr kumimoji="0" lang="fr-FR" sz="24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dans une rizière asiatique ont une activité photosynthétique dans la journée et fixent l'azote la nuit lorsque l'absence d'énergie lumineuse empêche la production d'oxygène par photosynthèse. </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37889" name="Rectangle 1"/>
          <p:cNvSpPr>
            <a:spLocks noChangeArrowheads="1"/>
          </p:cNvSpPr>
          <p:nvPr/>
        </p:nvSpPr>
        <p:spPr bwMode="auto">
          <a:xfrm>
            <a:off x="71438" y="2143116"/>
            <a:ext cx="878684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lang="ar-SA" sz="2400" b="1" dirty="0" smtClean="0">
                <a:latin typeface="Times New Roman" pitchFamily="18" charset="0"/>
                <a:ea typeface="Calibri" pitchFamily="34" charset="0"/>
                <a:cs typeface="+mj-cs"/>
              </a:rPr>
              <a:t>     </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L'activit</a:t>
            </a:r>
            <a:r>
              <a:rPr kumimoji="0" lang="fr-FR" sz="2400" b="1" i="0" u="none" strike="noStrike" cap="none" normalizeH="0" baseline="0" dirty="0" smtClean="0">
                <a:ln>
                  <a:noFill/>
                </a:ln>
                <a:solidFill>
                  <a:schemeClr val="tx1"/>
                </a:solidFill>
                <a:effectLst/>
                <a:latin typeface="Calibri"/>
                <a:ea typeface="Calibri" pitchFamily="34" charset="0"/>
                <a:cs typeface="+mj-cs"/>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 fixatrice des cyanobact</a:t>
            </a:r>
            <a:r>
              <a:rPr kumimoji="0" lang="fr-FR" sz="2400" b="1" i="0" u="none" strike="noStrike" cap="none" normalizeH="0" baseline="0" dirty="0" smtClean="0">
                <a:ln>
                  <a:noFill/>
                </a:ln>
                <a:solidFill>
                  <a:schemeClr val="tx1"/>
                </a:solidFill>
                <a:effectLst/>
                <a:latin typeface="Calibri"/>
                <a:ea typeface="Calibri" pitchFamily="34" charset="0"/>
                <a:cs typeface="+mj-cs"/>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ries a des implications importantes pour la fertilit</a:t>
            </a:r>
            <a:r>
              <a:rPr kumimoji="0" lang="fr-FR" sz="2400" b="1" i="0" u="none" strike="noStrike" cap="none" normalizeH="0" baseline="0" dirty="0" smtClean="0">
                <a:ln>
                  <a:noFill/>
                </a:ln>
                <a:solidFill>
                  <a:schemeClr val="tx1"/>
                </a:solidFill>
                <a:effectLst/>
                <a:latin typeface="Calibri"/>
                <a:ea typeface="Calibri" pitchFamily="34" charset="0"/>
                <a:cs typeface="+mj-cs"/>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 des sols cultiv</a:t>
            </a:r>
            <a:r>
              <a:rPr kumimoji="0" lang="fr-FR" sz="2400" b="1" i="0" u="none" strike="noStrike" cap="none" normalizeH="0" baseline="0" dirty="0" smtClean="0">
                <a:ln>
                  <a:noFill/>
                </a:ln>
                <a:solidFill>
                  <a:schemeClr val="tx1"/>
                </a:solidFill>
                <a:effectLst/>
                <a:latin typeface="Calibri"/>
                <a:ea typeface="Calibri" pitchFamily="34" charset="0"/>
                <a:cs typeface="+mj-cs"/>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s et non cultiv</a:t>
            </a:r>
            <a:r>
              <a:rPr kumimoji="0" lang="fr-FR" sz="2400" b="1" i="0" u="none" strike="noStrike" cap="none" normalizeH="0" baseline="0" dirty="0" smtClean="0">
                <a:ln>
                  <a:noFill/>
                </a:ln>
                <a:solidFill>
                  <a:schemeClr val="tx1"/>
                </a:solidFill>
                <a:effectLst/>
                <a:latin typeface="Calibri"/>
                <a:ea typeface="Calibri" pitchFamily="34" charset="0"/>
                <a:cs typeface="+mj-cs"/>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s ainsi que celle des </a:t>
            </a:r>
            <a:r>
              <a:rPr kumimoji="0" lang="fr-FR" sz="2400" b="1" i="0" u="none" strike="noStrike" cap="none" normalizeH="0" baseline="0" dirty="0" smtClean="0">
                <a:ln>
                  <a:noFill/>
                </a:ln>
                <a:solidFill>
                  <a:schemeClr val="tx1"/>
                </a:solidFill>
                <a:effectLst/>
                <a:latin typeface="Calibri"/>
                <a:ea typeface="Calibri" pitchFamily="34" charset="0"/>
                <a:cs typeface="+mj-cs"/>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cosyst</a:t>
            </a:r>
            <a:r>
              <a:rPr kumimoji="0" lang="fr-FR" sz="2400" b="1" i="0" u="none" strike="noStrike" cap="none" normalizeH="0" baseline="0" dirty="0" smtClean="0">
                <a:ln>
                  <a:noFill/>
                </a:ln>
                <a:solidFill>
                  <a:schemeClr val="tx1"/>
                </a:solidFill>
                <a:effectLst/>
                <a:latin typeface="Calibri"/>
                <a:ea typeface="Calibri" pitchFamily="34" charset="0"/>
                <a:cs typeface="+mj-cs"/>
              </a:rPr>
              <a:t>è</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mes aquatiques dul</a:t>
            </a:r>
            <a:r>
              <a:rPr kumimoji="0" lang="fr-FR" sz="2400" b="1" i="0" u="none" strike="noStrike" cap="none" normalizeH="0" baseline="0" dirty="0" smtClean="0">
                <a:ln>
                  <a:noFill/>
                </a:ln>
                <a:solidFill>
                  <a:schemeClr val="tx1"/>
                </a:solidFill>
                <a:effectLst/>
                <a:latin typeface="Calibri"/>
                <a:ea typeface="Calibri" pitchFamily="34" charset="0"/>
                <a:cs typeface="+mj-cs"/>
              </a:rPr>
              <a:t>ç</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aquicoles et marins.     </a:t>
            </a:r>
            <a:endParaRPr kumimoji="0" lang="ar-SA" sz="2400" b="1" i="0" u="none" strike="noStrike" cap="none" normalizeH="0" baseline="0" dirty="0" smtClean="0">
              <a:ln>
                <a:noFill/>
              </a:ln>
              <a:solidFill>
                <a:schemeClr val="tx1"/>
              </a:solidFill>
              <a:effectLst/>
              <a:latin typeface="Times New Roman" pitchFamily="18" charset="0"/>
              <a:ea typeface="Calibri" pitchFamily="34" charset="0"/>
              <a:cs typeface="+mj-cs"/>
            </a:endParaRPr>
          </a:p>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 En particulier c'est l'activit</a:t>
            </a:r>
            <a:r>
              <a:rPr kumimoji="0" lang="fr-FR" sz="2400" b="1" i="0" u="none" strike="noStrike" cap="none" normalizeH="0" baseline="0" dirty="0" smtClean="0">
                <a:ln>
                  <a:noFill/>
                </a:ln>
                <a:solidFill>
                  <a:schemeClr val="tx1"/>
                </a:solidFill>
                <a:effectLst/>
                <a:latin typeface="Calibri"/>
                <a:ea typeface="Calibri" pitchFamily="34" charset="0"/>
                <a:cs typeface="+mj-cs"/>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 fixatrice d'azote des cyanobact</a:t>
            </a:r>
            <a:r>
              <a:rPr kumimoji="0" lang="fr-FR" sz="2400" b="1" i="0" u="none" strike="noStrike" cap="none" normalizeH="0" baseline="0" dirty="0" smtClean="0">
                <a:ln>
                  <a:noFill/>
                </a:ln>
                <a:solidFill>
                  <a:schemeClr val="tx1"/>
                </a:solidFill>
                <a:effectLst/>
                <a:latin typeface="Calibri"/>
                <a:ea typeface="Calibri" pitchFamily="34" charset="0"/>
                <a:cs typeface="+mj-cs"/>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ries qui a permis de maintenir pendant des si</a:t>
            </a:r>
            <a:r>
              <a:rPr kumimoji="0" lang="fr-FR" sz="2400" b="1" i="0" u="none" strike="noStrike" cap="none" normalizeH="0" baseline="0" dirty="0" smtClean="0">
                <a:ln>
                  <a:noFill/>
                </a:ln>
                <a:solidFill>
                  <a:schemeClr val="tx1"/>
                </a:solidFill>
                <a:effectLst/>
                <a:latin typeface="Calibri"/>
                <a:ea typeface="Calibri" pitchFamily="34" charset="0"/>
                <a:cs typeface="+mj-cs"/>
              </a:rPr>
              <a:t>è</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cles la production de riz dans les rizi</a:t>
            </a:r>
            <a:r>
              <a:rPr kumimoji="0" lang="fr-FR" sz="2400" b="1" i="0" u="none" strike="noStrike" cap="none" normalizeH="0" baseline="0" dirty="0" smtClean="0">
                <a:ln>
                  <a:noFill/>
                </a:ln>
                <a:solidFill>
                  <a:schemeClr val="tx1"/>
                </a:solidFill>
                <a:effectLst/>
                <a:latin typeface="Calibri"/>
                <a:ea typeface="Calibri" pitchFamily="34" charset="0"/>
                <a:cs typeface="+mj-cs"/>
              </a:rPr>
              <a:t>è</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res traditionnelles qui ne re</a:t>
            </a:r>
            <a:r>
              <a:rPr kumimoji="0" lang="fr-FR" sz="2400" b="1" i="0" u="none" strike="noStrike" cap="none" normalizeH="0" baseline="0" dirty="0" smtClean="0">
                <a:ln>
                  <a:noFill/>
                </a:ln>
                <a:solidFill>
                  <a:schemeClr val="tx1"/>
                </a:solidFill>
                <a:effectLst/>
                <a:latin typeface="Calibri"/>
                <a:ea typeface="Calibri" pitchFamily="34" charset="0"/>
                <a:cs typeface="+mj-cs"/>
              </a:rPr>
              <a:t>ç</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oivent pas d'engrais azot</a:t>
            </a:r>
            <a:r>
              <a:rPr kumimoji="0" lang="fr-FR" sz="2400" b="1" i="0" u="none" strike="noStrike" cap="none" normalizeH="0" baseline="0" dirty="0" smtClean="0">
                <a:ln>
                  <a:noFill/>
                </a:ln>
                <a:solidFill>
                  <a:schemeClr val="tx1"/>
                </a:solidFill>
                <a:effectLst/>
                <a:latin typeface="Calibri"/>
                <a:ea typeface="Calibri" pitchFamily="34" charset="0"/>
                <a:cs typeface="+mj-cs"/>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 min</a:t>
            </a:r>
            <a:r>
              <a:rPr kumimoji="0" lang="fr-FR" sz="2400" b="1" i="0" u="none" strike="noStrike" cap="none" normalizeH="0" baseline="0" dirty="0" smtClean="0">
                <a:ln>
                  <a:noFill/>
                </a:ln>
                <a:solidFill>
                  <a:schemeClr val="tx1"/>
                </a:solidFill>
                <a:effectLst/>
                <a:latin typeface="Calibri"/>
                <a:ea typeface="Calibri" pitchFamily="34" charset="0"/>
                <a:cs typeface="+mj-cs"/>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mj-cs"/>
              </a:rPr>
              <a:t>ral.</a:t>
            </a:r>
            <a:endParaRPr kumimoji="0" lang="fr-FR" sz="2400" b="1"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6215074" y="785794"/>
            <a:ext cx="2571768" cy="2071702"/>
          </a:xfrm>
          <a:prstGeom prst="rect">
            <a:avLst/>
          </a:prstGeom>
          <a:noFill/>
          <a:ln w="9525">
            <a:noFill/>
            <a:miter lim="800000"/>
            <a:headEnd/>
            <a:tailEnd/>
          </a:ln>
        </p:spPr>
      </p:pic>
      <p:pic>
        <p:nvPicPr>
          <p:cNvPr id="5" name="Image 4"/>
          <p:cNvPicPr/>
          <p:nvPr/>
        </p:nvPicPr>
        <p:blipFill>
          <a:blip r:embed="rId3"/>
          <a:srcRect/>
          <a:stretch>
            <a:fillRect/>
          </a:stretch>
        </p:blipFill>
        <p:spPr bwMode="auto">
          <a:xfrm>
            <a:off x="6072198" y="3500438"/>
            <a:ext cx="2819401" cy="2357454"/>
          </a:xfrm>
          <a:prstGeom prst="rect">
            <a:avLst/>
          </a:prstGeom>
          <a:noFill/>
          <a:ln w="9525">
            <a:noFill/>
            <a:miter lim="800000"/>
            <a:headEnd/>
            <a:tailEnd/>
          </a:ln>
        </p:spPr>
      </p:pic>
      <p:sp>
        <p:nvSpPr>
          <p:cNvPr id="38913" name="Rectangle 1"/>
          <p:cNvSpPr>
            <a:spLocks noChangeArrowheads="1"/>
          </p:cNvSpPr>
          <p:nvPr/>
        </p:nvSpPr>
        <p:spPr bwMode="auto">
          <a:xfrm>
            <a:off x="6286512" y="5884151"/>
            <a:ext cx="25717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kumimoji="0" lang="fr-FR" sz="12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Croûte à cyanobactéries et bactéries photosynthétiques </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470025" algn="l"/>
              </a:tabLst>
            </a:pPr>
            <a:r>
              <a:rPr kumimoji="0" lang="fr-FR" sz="12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à la surface d'un sol argileux salé</a:t>
            </a:r>
            <a:endParaRPr kumimoji="0" lang="fr-FR"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Rectangle 6"/>
          <p:cNvSpPr/>
          <p:nvPr/>
        </p:nvSpPr>
        <p:spPr>
          <a:xfrm>
            <a:off x="6087411" y="2928934"/>
            <a:ext cx="2913745" cy="523220"/>
          </a:xfrm>
          <a:prstGeom prst="rect">
            <a:avLst/>
          </a:prstGeom>
        </p:spPr>
        <p:txBody>
          <a:bodyPr wrap="square">
            <a:spAutoFit/>
          </a:bodyPr>
          <a:lstStyle/>
          <a:p>
            <a:r>
              <a:rPr lang="fr-FR" sz="1400" b="1" i="1" dirty="0" smtClean="0">
                <a:latin typeface="Times New Roman" pitchFamily="18" charset="0"/>
                <a:cs typeface="Times New Roman" pitchFamily="18" charset="0"/>
              </a:rPr>
              <a:t>Fleur d'eau à Cyanobactéries unicellulaires </a:t>
            </a:r>
            <a:endParaRPr lang="fr-FR" sz="1400" dirty="0">
              <a:latin typeface="Times New Roman" pitchFamily="18" charset="0"/>
              <a:cs typeface="Times New Roman" pitchFamily="18" charset="0"/>
            </a:endParaRPr>
          </a:p>
        </p:txBody>
      </p:sp>
      <p:sp>
        <p:nvSpPr>
          <p:cNvPr id="38914" name="Rectangle 2"/>
          <p:cNvSpPr>
            <a:spLocks noChangeArrowheads="1"/>
          </p:cNvSpPr>
          <p:nvPr/>
        </p:nvSpPr>
        <p:spPr bwMode="auto">
          <a:xfrm>
            <a:off x="71438" y="73390"/>
            <a:ext cx="5786446"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8-Ecologie des cyanobact</a:t>
            </a:r>
            <a:r>
              <a:rPr kumimoji="0" lang="fr-FR" sz="2000" b="1" i="0" u="none" strike="noStrike" cap="none" normalizeH="0" baseline="0" dirty="0" smtClean="0">
                <a:ln>
                  <a:noFill/>
                </a:ln>
                <a:solidFill>
                  <a:srgbClr val="FF0000"/>
                </a:solidFill>
                <a:effectLst/>
                <a:latin typeface="Calibri"/>
                <a:ea typeface="Calibri" pitchFamily="34" charset="0"/>
                <a:cs typeface="Times New Roman" pitchFamily="18" charset="0"/>
              </a:rPr>
              <a:t>é</a:t>
            </a: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ries dans</a:t>
            </a:r>
            <a:r>
              <a:rPr kumimoji="0" lang="ar-SA" sz="2000" b="1" i="0" u="none" strike="noStrike" cap="none" normalizeH="0" dirty="0" smtClean="0">
                <a:ln>
                  <a:noFill/>
                </a:ln>
                <a:solidFill>
                  <a:srgbClr val="FF0000"/>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l'environnement </a:t>
            </a:r>
            <a:endParaRPr kumimoji="0" lang="ar-SA"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449263" algn="justLow" defTabSz="914400" rtl="0" eaLnBrk="1" fontAlgn="base" latinLnBrk="0" hangingPunct="1">
              <a:lnSpc>
                <a:spcPct val="100000"/>
              </a:lnSpc>
              <a:spcBef>
                <a:spcPct val="0"/>
              </a:spcBef>
              <a:spcAft>
                <a:spcPct val="0"/>
              </a:spcAft>
              <a:buClrTx/>
              <a:buSzTx/>
              <a:buFontTx/>
              <a:buNone/>
              <a:tabLst/>
            </a:pPr>
            <a:endParaRPr kumimoji="0" lang="fr-FR"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449263" algn="justLow" defTabSz="914400" rtl="0" eaLnBrk="0" fontAlgn="base" latinLnBrk="0" hangingPunct="0">
              <a:lnSpc>
                <a:spcPct val="100000"/>
              </a:lnSpc>
              <a:spcBef>
                <a:spcPct val="0"/>
              </a:spcBef>
              <a:spcAft>
                <a:spcPct val="0"/>
              </a:spcAft>
              <a:buClrTx/>
              <a:buSzTx/>
              <a:buFontTx/>
              <a:buNone/>
              <a:tabLst/>
            </a:pPr>
            <a:r>
              <a:rPr kumimoji="0" lang="fr-FR" sz="2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En raison de leur caractère photosynthétique, les cyanobactéries (fixatrices d'azote ou non), sont des producteurs primaires. Dans les milieux fertiles, leur contribution, qui est faible par rapport à celle des Phanérogames (plantes), passe souvent inaperçue. Par contre dans les milieux extrêmes (pluviométrie réduite, températures élevées ou très basses, milieux </a:t>
            </a:r>
            <a:r>
              <a:rPr kumimoji="0" lang="fr-FR" sz="22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hypersalés</a:t>
            </a:r>
            <a:r>
              <a:rPr kumimoji="0" lang="fr-FR" sz="2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elles constituent, avec les algues, le producteur primaire principal. Dans certaines conditions, elles peuvent se développer de façon explosive à la surface des sols</a:t>
            </a:r>
            <a:r>
              <a:rPr kumimoji="0" lang="fr-FR" sz="22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fr-FR" sz="22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dans les eaux douces (fleurs d'eau), et les eaux marines. </a:t>
            </a:r>
            <a:endParaRPr kumimoji="0" lang="fr-FR" sz="2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57190" y="214290"/>
            <a:ext cx="81439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tabLst>
                <a:tab pos="1470025" algn="l"/>
              </a:tabLst>
            </a:pPr>
            <a:r>
              <a:rPr lang="fr-FR" sz="2000" b="1" dirty="0" smtClean="0">
                <a:latin typeface="Times New Roman" pitchFamily="18" charset="0"/>
                <a:cs typeface="Times New Roman" pitchFamily="18" charset="0"/>
              </a:rPr>
              <a:t>Les cyanobactéries sont des organismes « pionniers » qui peuplent presque tous les milieux : eaux douces, saumâtres, salées, sols, dans des conditions de température très diverses, des eaux froides aux sources chaudes (jusqu’à 80 °C) et des zones arides chaudes aux régions polaires. On en trouve même dans certaines des associations symbiotiques telles que les lichens. Les cyanobactéries sont particulièrement résistantes au dessèchement. </a:t>
            </a: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357290" y="2500306"/>
            <a:ext cx="6643734"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42876" y="43741"/>
            <a:ext cx="878684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kumimoji="0" lang="ar-SA" sz="2000" b="1" i="0" u="none" strike="noStrike" cap="none" normalizeH="0" baseline="0" dirty="0" smtClean="0">
                <a:ln>
                  <a:noFill/>
                </a:ln>
                <a:solidFill>
                  <a:srgbClr val="FF0000"/>
                </a:solidFill>
                <a:effectLst/>
                <a:latin typeface="Times New Roman" pitchFamily="18" charset="0"/>
                <a:ea typeface="Calibri" pitchFamily="34" charset="0"/>
                <a:cs typeface="+mj-cs"/>
              </a:rPr>
              <a:t>10</a:t>
            </a: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mj-cs"/>
              </a:rPr>
              <a:t>- Toxicit</a:t>
            </a:r>
            <a:r>
              <a:rPr kumimoji="0" lang="fr-FR" sz="2000" b="1" i="0" u="none" strike="noStrike" cap="none" normalizeH="0" baseline="0" dirty="0" smtClean="0">
                <a:ln>
                  <a:noFill/>
                </a:ln>
                <a:solidFill>
                  <a:srgbClr val="FF0000"/>
                </a:solidFill>
                <a:effectLst/>
                <a:latin typeface="Calibri"/>
                <a:ea typeface="Calibri" pitchFamily="34" charset="0"/>
                <a:cs typeface="+mj-cs"/>
              </a:rPr>
              <a:t>é</a:t>
            </a: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mj-cs"/>
              </a:rPr>
              <a:t> des cyanobact</a:t>
            </a:r>
            <a:r>
              <a:rPr kumimoji="0" lang="fr-FR" sz="2000" b="1" i="0" u="none" strike="noStrike" cap="none" normalizeH="0" baseline="0" dirty="0" smtClean="0">
                <a:ln>
                  <a:noFill/>
                </a:ln>
                <a:solidFill>
                  <a:srgbClr val="FF0000"/>
                </a:solidFill>
                <a:effectLst/>
                <a:latin typeface="Calibri"/>
                <a:ea typeface="Calibri" pitchFamily="34" charset="0"/>
                <a:cs typeface="+mj-cs"/>
              </a:rPr>
              <a:t>é</a:t>
            </a: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mj-cs"/>
              </a:rPr>
              <a:t>ries </a:t>
            </a:r>
            <a:endParaRPr kumimoji="0" lang="fr-FR" sz="2000" b="0" i="0" u="none" strike="noStrike" cap="none" normalizeH="0" baseline="0" dirty="0" smtClean="0">
              <a:ln>
                <a:noFill/>
              </a:ln>
              <a:solidFill>
                <a:srgbClr val="FF0000"/>
              </a:solidFill>
              <a:effectLst/>
              <a:latin typeface="Arial" pitchFamily="34" charset="0"/>
              <a:cs typeface="+mj-cs"/>
            </a:endParaRPr>
          </a:p>
          <a:p>
            <a:pPr marL="0" marR="0" lvl="0" indent="0" algn="justLow" defTabSz="914400" rtl="0" eaLnBrk="0" fontAlgn="base" latinLnBrk="0" hangingPunct="0">
              <a:lnSpc>
                <a:spcPct val="100000"/>
              </a:lnSpc>
              <a:spcBef>
                <a:spcPct val="0"/>
              </a:spcBef>
              <a:spcAft>
                <a:spcPct val="0"/>
              </a:spcAft>
              <a:buClrTx/>
              <a:buSzTx/>
              <a:buFontTx/>
              <a:buNone/>
              <a:tabLst>
                <a:tab pos="1470025" algn="l"/>
              </a:tabLst>
            </a:pPr>
            <a:r>
              <a:rPr kumimoji="0" lang="fr-FR" sz="2000" b="0" i="0" u="none" strike="noStrike" cap="none" normalizeH="0" baseline="0" dirty="0" smtClean="0">
                <a:ln>
                  <a:noFill/>
                </a:ln>
                <a:solidFill>
                  <a:srgbClr val="FF0000"/>
                </a:solidFill>
                <a:effectLst/>
                <a:latin typeface="Times New Roman" pitchFamily="18" charset="0"/>
                <a:ea typeface="Calibri" pitchFamily="34" charset="0"/>
                <a:cs typeface="+mj-cs"/>
              </a:rPr>
              <a:t>       </a:t>
            </a:r>
            <a:r>
              <a:rPr kumimoji="0" lang="fr-FR" sz="2000" b="1" i="0" u="none" strike="noStrike" cap="none" normalizeH="0" baseline="0" dirty="0" smtClean="0">
                <a:ln>
                  <a:noFill/>
                </a:ln>
                <a:effectLst/>
                <a:latin typeface="Times New Roman" pitchFamily="18" charset="0"/>
                <a:ea typeface="Calibri" pitchFamily="34" charset="0"/>
                <a:cs typeface="+mj-cs"/>
              </a:rPr>
              <a:t>Les toxines </a:t>
            </a:r>
            <a:r>
              <a:rPr kumimoji="0" lang="fr-FR" sz="2000" b="1" i="0" u="none" strike="noStrike" cap="none" normalizeH="0" baseline="0" dirty="0" err="1" smtClean="0">
                <a:ln>
                  <a:noFill/>
                </a:ln>
                <a:effectLst/>
                <a:latin typeface="Times New Roman" pitchFamily="18" charset="0"/>
                <a:ea typeface="Calibri" pitchFamily="34" charset="0"/>
                <a:cs typeface="+mj-cs"/>
              </a:rPr>
              <a:t>cyanobact</a:t>
            </a:r>
            <a:r>
              <a:rPr kumimoji="0" lang="fr-FR" sz="2000" b="1" i="0" u="none" strike="noStrike" cap="none" normalizeH="0" baseline="0" dirty="0" err="1" smtClean="0">
                <a:ln>
                  <a:noFill/>
                </a:ln>
                <a:effectLst/>
                <a:latin typeface="Calibri"/>
                <a:ea typeface="Calibri" pitchFamily="34" charset="0"/>
                <a:cs typeface="+mj-cs"/>
              </a:rPr>
              <a:t>é</a:t>
            </a:r>
            <a:r>
              <a:rPr kumimoji="0" lang="fr-FR" sz="2000" b="1" i="0" u="none" strike="noStrike" cap="none" normalizeH="0" baseline="0" dirty="0" err="1" smtClean="0">
                <a:ln>
                  <a:noFill/>
                </a:ln>
                <a:effectLst/>
                <a:latin typeface="Times New Roman" pitchFamily="18" charset="0"/>
                <a:ea typeface="Calibri" pitchFamily="34" charset="0"/>
                <a:cs typeface="+mj-cs"/>
              </a:rPr>
              <a:t>riennes</a:t>
            </a:r>
            <a:r>
              <a:rPr kumimoji="0" lang="fr-FR" sz="2000" b="1" i="0" u="none" strike="noStrike" cap="none" normalizeH="0" baseline="0" dirty="0" smtClean="0">
                <a:ln>
                  <a:noFill/>
                </a:ln>
                <a:effectLst/>
                <a:latin typeface="Times New Roman" pitchFamily="18" charset="0"/>
                <a:ea typeface="Calibri" pitchFamily="34" charset="0"/>
                <a:cs typeface="+mj-cs"/>
              </a:rPr>
              <a:t> sont des poisons naturels qui sont emmagasin</a:t>
            </a:r>
            <a:r>
              <a:rPr kumimoji="0" lang="fr-FR" sz="2000" b="1" i="0" u="none" strike="noStrike" cap="none" normalizeH="0" baseline="0" dirty="0" smtClean="0">
                <a:ln>
                  <a:noFill/>
                </a:ln>
                <a:effectLst/>
                <a:latin typeface="Calibri"/>
                <a:ea typeface="Calibri" pitchFamily="34" charset="0"/>
                <a:cs typeface="+mj-cs"/>
              </a:rPr>
              <a:t>é</a:t>
            </a:r>
            <a:r>
              <a:rPr kumimoji="0" lang="fr-FR" sz="2000" b="1" i="0" u="none" strike="noStrike" cap="none" normalizeH="0" baseline="0" dirty="0" smtClean="0">
                <a:ln>
                  <a:noFill/>
                </a:ln>
                <a:effectLst/>
                <a:latin typeface="Times New Roman" pitchFamily="18" charset="0"/>
                <a:ea typeface="Calibri" pitchFamily="34" charset="0"/>
                <a:cs typeface="+mj-cs"/>
              </a:rPr>
              <a:t>s dans certaines cyanobact</a:t>
            </a:r>
            <a:r>
              <a:rPr kumimoji="0" lang="fr-FR" sz="2000" b="1" i="0" u="none" strike="noStrike" cap="none" normalizeH="0" baseline="0" dirty="0" smtClean="0">
                <a:ln>
                  <a:noFill/>
                </a:ln>
                <a:effectLst/>
                <a:latin typeface="Calibri"/>
                <a:ea typeface="Calibri" pitchFamily="34" charset="0"/>
                <a:cs typeface="+mj-cs"/>
              </a:rPr>
              <a:t>é</a:t>
            </a:r>
            <a:r>
              <a:rPr kumimoji="0" lang="fr-FR" sz="2000" b="1" i="0" u="none" strike="noStrike" cap="none" normalizeH="0" baseline="0" dirty="0" smtClean="0">
                <a:ln>
                  <a:noFill/>
                </a:ln>
                <a:effectLst/>
                <a:latin typeface="Times New Roman" pitchFamily="18" charset="0"/>
                <a:ea typeface="Calibri" pitchFamily="34" charset="0"/>
                <a:cs typeface="+mj-cs"/>
              </a:rPr>
              <a:t>ries. Ces toxines sont lib</a:t>
            </a:r>
            <a:r>
              <a:rPr kumimoji="0" lang="fr-FR" sz="2000" b="1" i="0" u="none" strike="noStrike" cap="none" normalizeH="0" baseline="0" dirty="0" smtClean="0">
                <a:ln>
                  <a:noFill/>
                </a:ln>
                <a:effectLst/>
                <a:latin typeface="Calibri"/>
                <a:ea typeface="Calibri" pitchFamily="34" charset="0"/>
                <a:cs typeface="+mj-cs"/>
              </a:rPr>
              <a:t>é</a:t>
            </a:r>
            <a:r>
              <a:rPr kumimoji="0" lang="fr-FR" sz="2000" b="1" i="0" u="none" strike="noStrike" cap="none" normalizeH="0" baseline="0" dirty="0" smtClean="0">
                <a:ln>
                  <a:noFill/>
                </a:ln>
                <a:effectLst/>
                <a:latin typeface="Times New Roman" pitchFamily="18" charset="0"/>
                <a:ea typeface="Calibri" pitchFamily="34" charset="0"/>
                <a:cs typeface="+mj-cs"/>
              </a:rPr>
              <a:t>r</a:t>
            </a:r>
            <a:r>
              <a:rPr kumimoji="0" lang="fr-FR" sz="2000" b="1" i="0" u="none" strike="noStrike" cap="none" normalizeH="0" baseline="0" dirty="0" smtClean="0">
                <a:ln>
                  <a:noFill/>
                </a:ln>
                <a:effectLst/>
                <a:latin typeface="Calibri"/>
                <a:ea typeface="Calibri" pitchFamily="34" charset="0"/>
                <a:cs typeface="+mj-cs"/>
              </a:rPr>
              <a:t>é</a:t>
            </a:r>
            <a:r>
              <a:rPr kumimoji="0" lang="fr-FR" sz="2000" b="1" i="0" u="none" strike="noStrike" cap="none" normalizeH="0" baseline="0" dirty="0" smtClean="0">
                <a:ln>
                  <a:noFill/>
                </a:ln>
                <a:effectLst/>
                <a:latin typeface="Times New Roman" pitchFamily="18" charset="0"/>
                <a:ea typeface="Calibri" pitchFamily="34" charset="0"/>
                <a:cs typeface="+mj-cs"/>
              </a:rPr>
              <a:t>es dans l'eau lors de la mort des cyanobact</a:t>
            </a:r>
            <a:r>
              <a:rPr kumimoji="0" lang="fr-FR" sz="2000" b="1" i="0" u="none" strike="noStrike" cap="none" normalizeH="0" baseline="0" dirty="0" smtClean="0">
                <a:ln>
                  <a:noFill/>
                </a:ln>
                <a:effectLst/>
                <a:latin typeface="Calibri"/>
                <a:ea typeface="Calibri" pitchFamily="34" charset="0"/>
                <a:cs typeface="+mj-cs"/>
              </a:rPr>
              <a:t>é</a:t>
            </a:r>
            <a:r>
              <a:rPr kumimoji="0" lang="fr-FR" sz="2000" b="1" i="0" u="none" strike="noStrike" cap="none" normalizeH="0" baseline="0" dirty="0" smtClean="0">
                <a:ln>
                  <a:noFill/>
                </a:ln>
                <a:effectLst/>
                <a:latin typeface="Times New Roman" pitchFamily="18" charset="0"/>
                <a:ea typeface="Calibri" pitchFamily="34" charset="0"/>
                <a:cs typeface="+mj-cs"/>
              </a:rPr>
              <a:t>ries. </a:t>
            </a:r>
            <a:endParaRPr kumimoji="0" lang="fr-FR" sz="2000" b="1" i="0" u="none" strike="noStrike" cap="none" normalizeH="0" baseline="0" dirty="0" smtClean="0">
              <a:ln>
                <a:noFill/>
              </a:ln>
              <a:effectLst/>
              <a:latin typeface="Arial" pitchFamily="34" charset="0"/>
              <a:cs typeface="+mj-cs"/>
            </a:endParaRPr>
          </a:p>
          <a:p>
            <a:pPr marL="0" marR="0" lvl="0" indent="0" algn="justLow" defTabSz="914400" rtl="0" eaLnBrk="0" fontAlgn="base" latinLnBrk="0" hangingPunct="0">
              <a:lnSpc>
                <a:spcPct val="100000"/>
              </a:lnSpc>
              <a:spcBef>
                <a:spcPct val="0"/>
              </a:spcBef>
              <a:spcAft>
                <a:spcPct val="0"/>
              </a:spcAft>
              <a:buClrTx/>
              <a:buSzTx/>
              <a:buFontTx/>
              <a:buNone/>
              <a:tabLst>
                <a:tab pos="1470025" algn="l"/>
              </a:tabLst>
            </a:pPr>
            <a:r>
              <a:rPr kumimoji="0" lang="fr-FR" sz="2000" b="1" i="0" u="none" strike="noStrike" cap="none" normalizeH="0" baseline="0" dirty="0" smtClean="0">
                <a:ln>
                  <a:noFill/>
                </a:ln>
                <a:effectLst/>
                <a:latin typeface="Times New Roman" pitchFamily="18" charset="0"/>
                <a:ea typeface="Calibri" pitchFamily="34" charset="0"/>
                <a:cs typeface="+mj-cs"/>
              </a:rPr>
              <a:t>       Certaines peuvent attaquer le foie : les </a:t>
            </a:r>
            <a:r>
              <a:rPr kumimoji="0" lang="fr-FR" sz="2000" b="1" i="0" u="none" strike="noStrike" cap="none" normalizeH="0" baseline="0" dirty="0" err="1" smtClean="0">
                <a:ln>
                  <a:noFill/>
                </a:ln>
                <a:effectLst/>
                <a:latin typeface="Times New Roman" pitchFamily="18" charset="0"/>
                <a:ea typeface="Calibri" pitchFamily="34" charset="0"/>
                <a:cs typeface="+mj-cs"/>
              </a:rPr>
              <a:t>h</a:t>
            </a:r>
            <a:r>
              <a:rPr kumimoji="0" lang="fr-FR" sz="2000" b="1" i="0" u="none" strike="noStrike" cap="none" normalizeH="0" baseline="0" dirty="0" err="1" smtClean="0">
                <a:ln>
                  <a:noFill/>
                </a:ln>
                <a:effectLst/>
                <a:latin typeface="Calibri"/>
                <a:ea typeface="Calibri" pitchFamily="34" charset="0"/>
                <a:cs typeface="+mj-cs"/>
              </a:rPr>
              <a:t>é</a:t>
            </a:r>
            <a:r>
              <a:rPr kumimoji="0" lang="fr-FR" sz="2000" b="1" i="0" u="none" strike="noStrike" cap="none" normalizeH="0" baseline="0" dirty="0" err="1" smtClean="0">
                <a:ln>
                  <a:noFill/>
                </a:ln>
                <a:effectLst/>
                <a:latin typeface="Times New Roman" pitchFamily="18" charset="0"/>
                <a:ea typeface="Calibri" pitchFamily="34" charset="0"/>
                <a:cs typeface="+mj-cs"/>
              </a:rPr>
              <a:t>ptotoxines</a:t>
            </a:r>
            <a:r>
              <a:rPr kumimoji="0" lang="fr-FR" sz="2000" b="1" i="0" u="none" strike="noStrike" cap="none" normalizeH="0" baseline="0" dirty="0" smtClean="0">
                <a:ln>
                  <a:noFill/>
                </a:ln>
                <a:effectLst/>
                <a:latin typeface="Times New Roman" pitchFamily="18" charset="0"/>
                <a:ea typeface="Calibri" pitchFamily="34" charset="0"/>
                <a:cs typeface="+mj-cs"/>
              </a:rPr>
              <a:t> ou le syst</a:t>
            </a:r>
            <a:r>
              <a:rPr kumimoji="0" lang="fr-FR" sz="2000" b="1" i="0" u="none" strike="noStrike" cap="none" normalizeH="0" baseline="0" dirty="0" smtClean="0">
                <a:ln>
                  <a:noFill/>
                </a:ln>
                <a:effectLst/>
                <a:latin typeface="Calibri"/>
                <a:ea typeface="Calibri" pitchFamily="34" charset="0"/>
                <a:cs typeface="+mj-cs"/>
              </a:rPr>
              <a:t>è</a:t>
            </a:r>
            <a:r>
              <a:rPr kumimoji="0" lang="fr-FR" sz="2000" b="1" i="0" u="none" strike="noStrike" cap="none" normalizeH="0" baseline="0" dirty="0" smtClean="0">
                <a:ln>
                  <a:noFill/>
                </a:ln>
                <a:effectLst/>
                <a:latin typeface="Times New Roman" pitchFamily="18" charset="0"/>
                <a:ea typeface="Calibri" pitchFamily="34" charset="0"/>
                <a:cs typeface="+mj-cs"/>
              </a:rPr>
              <a:t>me nerveux : les neurotoxines ou peuvent irriter la peau : </a:t>
            </a:r>
            <a:r>
              <a:rPr kumimoji="0" lang="fr-FR" sz="2000" b="1" i="0" u="none" strike="noStrike" cap="none" normalizeH="0" baseline="0" dirty="0" err="1" smtClean="0">
                <a:ln>
                  <a:noFill/>
                </a:ln>
                <a:effectLst/>
                <a:latin typeface="Times New Roman" pitchFamily="18" charset="0"/>
                <a:ea typeface="Calibri" pitchFamily="34" charset="0"/>
                <a:cs typeface="+mj-cs"/>
              </a:rPr>
              <a:t>dermatotoxines</a:t>
            </a:r>
            <a:r>
              <a:rPr kumimoji="0" lang="fr-FR" sz="2000" b="1" i="0" u="none" strike="noStrike" cap="none" normalizeH="0" baseline="0" dirty="0" smtClean="0">
                <a:ln>
                  <a:noFill/>
                </a:ln>
                <a:effectLst/>
                <a:latin typeface="Times New Roman" pitchFamily="18" charset="0"/>
                <a:ea typeface="Calibri" pitchFamily="34" charset="0"/>
                <a:cs typeface="+mj-cs"/>
              </a:rPr>
              <a:t> + les LPS </a:t>
            </a:r>
            <a:r>
              <a:rPr lang="ar-SA" sz="2000" b="1" dirty="0" smtClean="0">
                <a:latin typeface="Times New Roman" pitchFamily="18" charset="0"/>
                <a:ea typeface="Calibri" pitchFamily="34" charset="0"/>
                <a:cs typeface="+mj-cs"/>
              </a:rPr>
              <a:t>-</a:t>
            </a:r>
            <a:r>
              <a:rPr kumimoji="0" lang="fr-FR" b="1" i="0" u="none" strike="noStrike" cap="none" normalizeH="0" baseline="0" dirty="0" smtClean="0">
                <a:ln>
                  <a:noFill/>
                </a:ln>
                <a:effectLst/>
                <a:latin typeface="Times New Roman" pitchFamily="18" charset="0"/>
                <a:ea typeface="Calibri" pitchFamily="34" charset="0"/>
                <a:cs typeface="+mj-cs"/>
              </a:rPr>
              <a:t>Les</a:t>
            </a:r>
            <a:r>
              <a:rPr kumimoji="0" lang="fr-FR" b="1" i="0" u="none" strike="noStrike" cap="none" normalizeH="0" baseline="0" dirty="0" smtClean="0">
                <a:ln>
                  <a:noFill/>
                </a:ln>
                <a:effectLst/>
                <a:latin typeface="Calibri" pitchFamily="34" charset="0"/>
                <a:ea typeface="Calibri" pitchFamily="34" charset="0"/>
                <a:cs typeface="+mj-cs"/>
              </a:rPr>
              <a:t> </a:t>
            </a:r>
            <a:r>
              <a:rPr kumimoji="0" lang="fr-FR" b="1" i="0" u="none" strike="noStrike" cap="none" normalizeH="0" baseline="0" dirty="0" err="1" smtClean="0">
                <a:ln>
                  <a:noFill/>
                </a:ln>
                <a:effectLst/>
                <a:latin typeface="Times New Roman" pitchFamily="18" charset="0"/>
                <a:ea typeface="Calibri" pitchFamily="34" charset="0"/>
                <a:cs typeface="+mj-cs"/>
              </a:rPr>
              <a:t>lipopolysaccharide</a:t>
            </a:r>
            <a:r>
              <a:rPr kumimoji="0" lang="fr-FR" sz="2000" b="1" i="0" u="none" strike="noStrike" cap="none" normalizeH="0" baseline="0" dirty="0" smtClean="0">
                <a:ln>
                  <a:noFill/>
                </a:ln>
                <a:effectLst/>
                <a:latin typeface="Times New Roman" pitchFamily="18" charset="0"/>
                <a:ea typeface="Calibri" pitchFamily="34" charset="0"/>
                <a:cs typeface="+mj-cs"/>
              </a:rPr>
              <a:t> .</a:t>
            </a:r>
            <a:endParaRPr kumimoji="0" lang="fr-FR" sz="2000" b="1" i="0" u="none" strike="noStrike" cap="none" normalizeH="0" baseline="0" dirty="0" smtClean="0">
              <a:ln>
                <a:noFill/>
              </a:ln>
              <a:effectLst/>
              <a:latin typeface="Arial" pitchFamily="34" charset="0"/>
              <a:cs typeface="+mj-cs"/>
            </a:endParaRPr>
          </a:p>
          <a:p>
            <a:pPr marL="0" marR="0" lvl="0" indent="0" algn="justLow" defTabSz="914400" rtl="0" eaLnBrk="0" fontAlgn="base" latinLnBrk="0" hangingPunct="0">
              <a:lnSpc>
                <a:spcPct val="100000"/>
              </a:lnSpc>
              <a:spcBef>
                <a:spcPct val="0"/>
              </a:spcBef>
              <a:spcAft>
                <a:spcPct val="0"/>
              </a:spcAft>
              <a:buClrTx/>
              <a:buSzTx/>
              <a:buFontTx/>
              <a:buNone/>
              <a:tabLst>
                <a:tab pos="1470025" algn="l"/>
              </a:tabLst>
            </a:pPr>
            <a:r>
              <a:rPr kumimoji="0" lang="fr-FR" sz="2000" b="1" i="0" u="none" strike="noStrike" cap="none" normalizeH="0" baseline="0" dirty="0" smtClean="0">
                <a:ln>
                  <a:noFill/>
                </a:ln>
                <a:effectLst/>
                <a:latin typeface="Times New Roman" pitchFamily="18" charset="0"/>
                <a:ea typeface="Calibri" pitchFamily="34" charset="0"/>
                <a:cs typeface="+mj-cs"/>
              </a:rPr>
              <a:t>      Certaines toxines provoquent des probl</a:t>
            </a:r>
            <a:r>
              <a:rPr kumimoji="0" lang="fr-FR" sz="2000" b="1" i="0" u="none" strike="noStrike" cap="none" normalizeH="0" baseline="0" dirty="0" smtClean="0">
                <a:ln>
                  <a:noFill/>
                </a:ln>
                <a:effectLst/>
                <a:latin typeface="Calibri"/>
                <a:ea typeface="Calibri" pitchFamily="34" charset="0"/>
                <a:cs typeface="+mj-cs"/>
              </a:rPr>
              <a:t>è</a:t>
            </a:r>
            <a:r>
              <a:rPr kumimoji="0" lang="fr-FR" sz="2000" b="1" i="0" u="none" strike="noStrike" cap="none" normalizeH="0" baseline="0" dirty="0" smtClean="0">
                <a:ln>
                  <a:noFill/>
                </a:ln>
                <a:effectLst/>
                <a:latin typeface="Times New Roman" pitchFamily="18" charset="0"/>
                <a:ea typeface="Calibri" pitchFamily="34" charset="0"/>
                <a:cs typeface="+mj-cs"/>
              </a:rPr>
              <a:t>mes d'allergies et de dermatoses, sensations de br</a:t>
            </a:r>
            <a:r>
              <a:rPr kumimoji="0" lang="fr-FR" sz="2000" b="1" i="0" u="none" strike="noStrike" cap="none" normalizeH="0" baseline="0" dirty="0" smtClean="0">
                <a:ln>
                  <a:noFill/>
                </a:ln>
                <a:effectLst/>
                <a:latin typeface="Calibri"/>
                <a:ea typeface="Calibri" pitchFamily="34" charset="0"/>
                <a:cs typeface="+mj-cs"/>
              </a:rPr>
              <a:t>û</a:t>
            </a:r>
            <a:r>
              <a:rPr kumimoji="0" lang="fr-FR" sz="2000" b="1" i="0" u="none" strike="noStrike" cap="none" normalizeH="0" baseline="0" dirty="0" smtClean="0">
                <a:ln>
                  <a:noFill/>
                </a:ln>
                <a:effectLst/>
                <a:latin typeface="Times New Roman" pitchFamily="18" charset="0"/>
                <a:ea typeface="Calibri" pitchFamily="34" charset="0"/>
                <a:cs typeface="+mj-cs"/>
              </a:rPr>
              <a:t>lures, des d</a:t>
            </a:r>
            <a:r>
              <a:rPr kumimoji="0" lang="fr-FR" sz="2000" b="1" i="0" u="none" strike="noStrike" cap="none" normalizeH="0" baseline="0" dirty="0" smtClean="0">
                <a:ln>
                  <a:noFill/>
                </a:ln>
                <a:effectLst/>
                <a:latin typeface="Calibri"/>
                <a:ea typeface="Calibri" pitchFamily="34" charset="0"/>
                <a:cs typeface="+mj-cs"/>
              </a:rPr>
              <a:t>é</a:t>
            </a:r>
            <a:r>
              <a:rPr kumimoji="0" lang="fr-FR" sz="2000" b="1" i="0" u="none" strike="noStrike" cap="none" normalizeH="0" baseline="0" dirty="0" smtClean="0">
                <a:ln>
                  <a:noFill/>
                </a:ln>
                <a:effectLst/>
                <a:latin typeface="Times New Roman" pitchFamily="18" charset="0"/>
                <a:ea typeface="Calibri" pitchFamily="34" charset="0"/>
                <a:cs typeface="+mj-cs"/>
              </a:rPr>
              <a:t>mangeaisons qui sont parfois suivies de desquamations rougeâtres, boursoufl</a:t>
            </a:r>
            <a:r>
              <a:rPr kumimoji="0" lang="fr-FR" sz="2000" b="1" i="0" u="none" strike="noStrike" cap="none" normalizeH="0" baseline="0" dirty="0" smtClean="0">
                <a:ln>
                  <a:noFill/>
                </a:ln>
                <a:effectLst/>
                <a:latin typeface="Calibri"/>
                <a:ea typeface="Calibri" pitchFamily="34" charset="0"/>
                <a:cs typeface="+mj-cs"/>
              </a:rPr>
              <a:t>é</a:t>
            </a:r>
            <a:r>
              <a:rPr kumimoji="0" lang="fr-FR" sz="2000" b="1" i="0" u="none" strike="noStrike" cap="none" normalizeH="0" baseline="0" dirty="0" smtClean="0">
                <a:ln>
                  <a:noFill/>
                </a:ln>
                <a:effectLst/>
                <a:latin typeface="Times New Roman" pitchFamily="18" charset="0"/>
                <a:ea typeface="Calibri" pitchFamily="34" charset="0"/>
                <a:cs typeface="+mj-cs"/>
              </a:rPr>
              <a:t>es.</a:t>
            </a:r>
            <a:endParaRPr kumimoji="0" lang="fr-FR" sz="2000" b="1" i="0" u="none" strike="noStrike" cap="none" normalizeH="0" baseline="0" dirty="0" smtClean="0">
              <a:ln>
                <a:noFill/>
              </a:ln>
              <a:effectLst/>
              <a:latin typeface="Arial" pitchFamily="34" charset="0"/>
              <a:cs typeface="+mj-cs"/>
            </a:endParaRPr>
          </a:p>
        </p:txBody>
      </p:sp>
      <p:sp>
        <p:nvSpPr>
          <p:cNvPr id="40962" name="Rectangle 2"/>
          <p:cNvSpPr>
            <a:spLocks noChangeArrowheads="1"/>
          </p:cNvSpPr>
          <p:nvPr/>
        </p:nvSpPr>
        <p:spPr bwMode="auto">
          <a:xfrm>
            <a:off x="142876" y="3286124"/>
            <a:ext cx="878684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Les neurotoxines :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Elles agissent sur le syst</a:t>
            </a:r>
            <a:r>
              <a:rPr kumimoji="0" lang="fr-FR" sz="2000" b="1"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 nerveux et paralysent les muscles respiratoires, provoquant la mort en quelques minutes. Elles stimulent constamment les muscles et provoquent des crampes, puis une fatigue excessive et une paralysie. Quand les muscles respiratoires sont atteints, l'oxyg</a:t>
            </a:r>
            <a:r>
              <a:rPr kumimoji="0" lang="fr-FR" sz="20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nation insuffisante du cerveau engendre des convulsions et la suffocation.</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40963" name="Rectangle 3"/>
          <p:cNvSpPr>
            <a:spLocks noChangeArrowheads="1"/>
          </p:cNvSpPr>
          <p:nvPr/>
        </p:nvSpPr>
        <p:spPr bwMode="auto">
          <a:xfrm>
            <a:off x="142876" y="4997247"/>
            <a:ext cx="885828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kumimoji="0" lang="ar-S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Les </a:t>
            </a:r>
            <a:r>
              <a:rPr kumimoji="0" lang="fr-FR" sz="2000" b="1"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hépatotoxines</a:t>
            </a:r>
            <a:r>
              <a:rPr kumimoji="0" lang="fr-FR"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faibles doses sont à l'origine de maux d'estomac et de troubles intestinaux et hépatiques. Une consommation régulière de faibles doses de toxines favoriserait l'apparition de troubles chroniques du foie et du tube digestif. </a:t>
            </a: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42876" y="71414"/>
            <a:ext cx="878684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toxines des cyanobactéries sont nocives pour les oiseaux, les vaches, les chevaux et les autres vertébrés mais aussi pour le zooplancton des lacs et des étangs. L'ingestion et l'inhalation de toxines peuvent provoquer la mort des mammifères.</a:t>
            </a: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srcRect/>
          <a:stretch>
            <a:fillRect/>
          </a:stretch>
        </p:blipFill>
        <p:spPr bwMode="auto">
          <a:xfrm>
            <a:off x="5214942" y="1285860"/>
            <a:ext cx="2238379" cy="2071702"/>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1571604" y="1428736"/>
            <a:ext cx="2000264" cy="1819275"/>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2000232" y="3786190"/>
            <a:ext cx="4714908" cy="2524125"/>
          </a:xfrm>
          <a:prstGeom prst="rect">
            <a:avLst/>
          </a:prstGeom>
          <a:noFill/>
          <a:ln w="9525">
            <a:noFill/>
            <a:miter lim="800000"/>
            <a:headEnd/>
            <a:tailEnd/>
          </a:ln>
          <a:effectLst/>
        </p:spPr>
      </p:pic>
      <p:sp>
        <p:nvSpPr>
          <p:cNvPr id="9" name="Rectangle 8"/>
          <p:cNvSpPr/>
          <p:nvPr/>
        </p:nvSpPr>
        <p:spPr>
          <a:xfrm>
            <a:off x="4572000" y="3345420"/>
            <a:ext cx="3645037" cy="369332"/>
          </a:xfrm>
          <a:prstGeom prst="rect">
            <a:avLst/>
          </a:prstGeom>
        </p:spPr>
        <p:txBody>
          <a:bodyPr wrap="none">
            <a:spAutoFit/>
          </a:bodyPr>
          <a:lstStyle/>
          <a:p>
            <a:r>
              <a:rPr lang="fr-FR" i="1" dirty="0" err="1" smtClean="0">
                <a:latin typeface="Times New Roman" pitchFamily="18" charset="0"/>
                <a:cs typeface="Times New Roman" pitchFamily="18" charset="0"/>
              </a:rPr>
              <a:t>Anabaena</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spiroides</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(mort des chiens</a:t>
            </a:r>
            <a:endParaRPr lang="fr-FR" dirty="0">
              <a:latin typeface="Times New Roman" pitchFamily="18" charset="0"/>
              <a:cs typeface="Times New Roman" pitchFamily="18" charset="0"/>
            </a:endParaRPr>
          </a:p>
        </p:txBody>
      </p:sp>
      <p:sp>
        <p:nvSpPr>
          <p:cNvPr id="12" name="Rectangle 11"/>
          <p:cNvSpPr/>
          <p:nvPr/>
        </p:nvSpPr>
        <p:spPr>
          <a:xfrm>
            <a:off x="642910" y="3286124"/>
            <a:ext cx="3482877" cy="369332"/>
          </a:xfrm>
          <a:prstGeom prst="rect">
            <a:avLst/>
          </a:prstGeom>
        </p:spPr>
        <p:txBody>
          <a:bodyPr wrap="none">
            <a:spAutoFit/>
          </a:bodyPr>
          <a:lstStyle/>
          <a:p>
            <a:r>
              <a:rPr lang="fr-FR" i="1" dirty="0" err="1" smtClean="0">
                <a:latin typeface="Times New Roman" pitchFamily="18" charset="0"/>
                <a:cs typeface="Times New Roman" pitchFamily="18" charset="0"/>
              </a:rPr>
              <a:t>Microcystis</a:t>
            </a:r>
            <a:r>
              <a:rPr lang="fr-FR" i="1" dirty="0" smtClean="0">
                <a:latin typeface="Times New Roman" pitchFamily="18" charset="0"/>
                <a:cs typeface="Times New Roman" pitchFamily="18" charset="0"/>
              </a:rPr>
              <a:t> </a:t>
            </a:r>
            <a:r>
              <a:rPr lang="fr-FR" i="1" dirty="0" err="1" smtClean="0">
                <a:latin typeface="Times New Roman" pitchFamily="18" charset="0"/>
                <a:cs typeface="Times New Roman" pitchFamily="18" charset="0"/>
              </a:rPr>
              <a:t>sp</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(dommages au foie)</a:t>
            </a:r>
            <a:endParaRPr lang="fr-FR" dirty="0">
              <a:latin typeface="Times New Roman" pitchFamily="18" charset="0"/>
              <a:cs typeface="Times New Roman" pitchFamily="18" charset="0"/>
            </a:endParaRPr>
          </a:p>
        </p:txBody>
      </p:sp>
      <p:sp>
        <p:nvSpPr>
          <p:cNvPr id="13" name="Rectangle 12"/>
          <p:cNvSpPr/>
          <p:nvPr/>
        </p:nvSpPr>
        <p:spPr>
          <a:xfrm>
            <a:off x="928662" y="6417254"/>
            <a:ext cx="8501122" cy="369332"/>
          </a:xfrm>
          <a:prstGeom prst="rect">
            <a:avLst/>
          </a:prstGeom>
        </p:spPr>
        <p:txBody>
          <a:bodyPr wrap="square">
            <a:spAutoFit/>
          </a:bodyPr>
          <a:lstStyle/>
          <a:p>
            <a:r>
              <a:rPr lang="fr-FR" dirty="0" smtClean="0">
                <a:latin typeface="Times New Roman" pitchFamily="18" charset="0"/>
                <a:cs typeface="Times New Roman" pitchFamily="18" charset="0"/>
              </a:rPr>
              <a:t>Mort des animaux suite à la consommation d’eau polluée par les </a:t>
            </a:r>
            <a:r>
              <a:rPr lang="fr-FR" dirty="0" err="1" smtClean="0">
                <a:latin typeface="Times New Roman" pitchFamily="18" charset="0"/>
                <a:cs typeface="Times New Roman" pitchFamily="18" charset="0"/>
              </a:rPr>
              <a:t>cyanotoxines</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1462"/>
            <a:ext cx="8229600" cy="1143000"/>
          </a:xfrm>
        </p:spPr>
        <p:txBody>
          <a:bodyPr>
            <a:normAutofit/>
          </a:bodyPr>
          <a:lstStyle/>
          <a:p>
            <a:r>
              <a:rPr lang="fr-FR" sz="3200" b="1" dirty="0" smtClean="0">
                <a:solidFill>
                  <a:srgbClr val="C00000"/>
                </a:solidFill>
                <a:latin typeface="Times New Roman" pitchFamily="18" charset="0"/>
                <a:cs typeface="Times New Roman" pitchFamily="18" charset="0"/>
              </a:rPr>
              <a:t>Comparaison des cyanophycées aux bactéries</a:t>
            </a:r>
            <a:br>
              <a:rPr lang="fr-FR" sz="3200" b="1" dirty="0" smtClean="0">
                <a:solidFill>
                  <a:srgbClr val="C00000"/>
                </a:solidFill>
                <a:latin typeface="Times New Roman" pitchFamily="18" charset="0"/>
                <a:cs typeface="Times New Roman" pitchFamily="18" charset="0"/>
              </a:rPr>
            </a:br>
            <a:r>
              <a:rPr lang="fr-FR" sz="3200" b="1" dirty="0" smtClean="0">
                <a:solidFill>
                  <a:srgbClr val="C00000"/>
                </a:solidFill>
                <a:latin typeface="Times New Roman" pitchFamily="18" charset="0"/>
                <a:cs typeface="Times New Roman" pitchFamily="18" charset="0"/>
              </a:rPr>
              <a:t>et aux autres algues</a:t>
            </a:r>
            <a:endParaRPr lang="fr-FR" sz="3200" b="1" dirty="0">
              <a:solidFill>
                <a:srgbClr val="C00000"/>
              </a:solidFill>
              <a:latin typeface="Times New Roman" pitchFamily="18" charset="0"/>
              <a:cs typeface="Times New Roman" pitchFamily="18" charset="0"/>
            </a:endParaRPr>
          </a:p>
        </p:txBody>
      </p:sp>
      <p:graphicFrame>
        <p:nvGraphicFramePr>
          <p:cNvPr id="5" name="Tableau 4"/>
          <p:cNvGraphicFramePr>
            <a:graphicFrameLocks noGrp="1"/>
          </p:cNvGraphicFramePr>
          <p:nvPr/>
        </p:nvGraphicFramePr>
        <p:xfrm>
          <a:off x="857224" y="1142984"/>
          <a:ext cx="7215238" cy="5273040"/>
        </p:xfrm>
        <a:graphic>
          <a:graphicData uri="http://schemas.openxmlformats.org/drawingml/2006/table">
            <a:tbl>
              <a:tblPr firstRow="1" bandRow="1">
                <a:tableStyleId>{5C22544A-7EE6-4342-B048-85BDC9FD1C3A}</a:tableStyleId>
              </a:tblPr>
              <a:tblGrid>
                <a:gridCol w="3607619"/>
                <a:gridCol w="3607619"/>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smtClean="0">
                          <a:solidFill>
                            <a:srgbClr val="FFFF00"/>
                          </a:solidFill>
                          <a:latin typeface="Times New Roman" pitchFamily="18" charset="0"/>
                          <a:cs typeface="Times New Roman" pitchFamily="18" charset="0"/>
                        </a:rPr>
                        <a:t>Caractéristiques des cyanophycées</a:t>
                      </a:r>
                    </a:p>
                    <a:p>
                      <a:pPr algn="ctr"/>
                      <a:endParaRPr lang="fr-FR" sz="2200" b="1" dirty="0">
                        <a:latin typeface="Times New Roman" pitchFamily="18" charset="0"/>
                        <a:cs typeface="Times New Roman" pitchFamily="18" charset="0"/>
                      </a:endParaRPr>
                    </a:p>
                  </a:txBody>
                  <a:tcPr/>
                </a:tc>
                <a:tc hMerge="1">
                  <a:txBody>
                    <a:bodyPr/>
                    <a:lstStyle/>
                    <a:p>
                      <a:endParaRPr lang="fr-FR" dirty="0"/>
                    </a:p>
                  </a:txBody>
                  <a:tcPr/>
                </a:tc>
              </a:tr>
              <a:tr h="370840">
                <a:tc>
                  <a:txBody>
                    <a:bodyPr/>
                    <a:lstStyle/>
                    <a:p>
                      <a:pPr algn="ctr"/>
                      <a:r>
                        <a:rPr lang="fr-FR" sz="2200" b="1" dirty="0" smtClean="0">
                          <a:solidFill>
                            <a:srgbClr val="FF0000"/>
                          </a:solidFill>
                          <a:latin typeface="Times New Roman" pitchFamily="18" charset="0"/>
                          <a:cs typeface="Times New Roman" pitchFamily="18" charset="0"/>
                        </a:rPr>
                        <a:t>Communes aux bactéries</a:t>
                      </a:r>
                      <a:endParaRPr lang="fr-FR" sz="2200" b="1" dirty="0">
                        <a:solidFill>
                          <a:srgbClr val="FF0000"/>
                        </a:solidFill>
                        <a:latin typeface="Times New Roman" pitchFamily="18" charset="0"/>
                        <a:cs typeface="Times New Roman" pitchFamily="18" charset="0"/>
                      </a:endParaRPr>
                    </a:p>
                  </a:txBody>
                  <a:tcPr/>
                </a:tc>
                <a:tc>
                  <a:txBody>
                    <a:bodyPr/>
                    <a:lstStyle/>
                    <a:p>
                      <a:pPr algn="ctr"/>
                      <a:r>
                        <a:rPr lang="fr-FR" sz="2200" b="1" kern="1200" baseline="0" dirty="0" smtClean="0">
                          <a:solidFill>
                            <a:srgbClr val="FF0000"/>
                          </a:solidFill>
                          <a:latin typeface="Times New Roman" pitchFamily="18" charset="0"/>
                          <a:ea typeface="+mn-ea"/>
                          <a:cs typeface="Times New Roman" pitchFamily="18" charset="0"/>
                        </a:rPr>
                        <a:t>Communes aux autres algues</a:t>
                      </a:r>
                      <a:endParaRPr lang="fr-FR" sz="2200" b="1" dirty="0">
                        <a:solidFill>
                          <a:srgbClr val="FF0000"/>
                        </a:solidFill>
                        <a:latin typeface="Times New Roman" pitchFamily="18" charset="0"/>
                        <a:cs typeface="Times New Roman" pitchFamily="18" charset="0"/>
                      </a:endParaRPr>
                    </a:p>
                  </a:txBody>
                  <a:tcPr/>
                </a:tc>
              </a:tr>
              <a:tr h="370840">
                <a:tc>
                  <a:txBody>
                    <a:bodyPr/>
                    <a:lstStyle/>
                    <a:p>
                      <a:pPr algn="ctr"/>
                      <a:r>
                        <a:rPr lang="fr-FR" sz="2200" b="1" kern="1200" baseline="0" dirty="0" smtClean="0">
                          <a:solidFill>
                            <a:schemeClr val="dk1"/>
                          </a:solidFill>
                          <a:latin typeface="Times New Roman" pitchFamily="18" charset="0"/>
                          <a:ea typeface="+mn-ea"/>
                          <a:cs typeface="Times New Roman" pitchFamily="18" charset="0"/>
                        </a:rPr>
                        <a:t>Organismes microscopiques</a:t>
                      </a:r>
                      <a:endParaRPr lang="fr-FR" sz="2200" b="1" dirty="0">
                        <a:latin typeface="Times New Roman" pitchFamily="18" charset="0"/>
                        <a:cs typeface="Times New Roman" pitchFamily="18" charset="0"/>
                      </a:endParaRPr>
                    </a:p>
                  </a:txBody>
                  <a:tcPr/>
                </a:tc>
                <a:tc>
                  <a:txBody>
                    <a:bodyPr/>
                    <a:lstStyle/>
                    <a:p>
                      <a:pPr algn="ctr"/>
                      <a:r>
                        <a:rPr lang="fr-FR" sz="2200" b="1" kern="1200" baseline="0" dirty="0" smtClean="0">
                          <a:solidFill>
                            <a:schemeClr val="dk1"/>
                          </a:solidFill>
                          <a:latin typeface="Times New Roman" pitchFamily="18" charset="0"/>
                          <a:ea typeface="+mn-ea"/>
                          <a:cs typeface="Times New Roman" pitchFamily="18" charset="0"/>
                        </a:rPr>
                        <a:t>Organismes microscopiques</a:t>
                      </a:r>
                      <a:endParaRPr lang="fr-FR" sz="2200" b="1" dirty="0">
                        <a:latin typeface="Times New Roman" pitchFamily="18" charset="0"/>
                        <a:cs typeface="Times New Roman" pitchFamily="18" charset="0"/>
                      </a:endParaRPr>
                    </a:p>
                  </a:txBody>
                  <a:tcPr/>
                </a:tc>
              </a:tr>
              <a:tr h="370840">
                <a:tc>
                  <a:txBody>
                    <a:bodyPr/>
                    <a:lstStyle/>
                    <a:p>
                      <a:pPr algn="ctr"/>
                      <a:r>
                        <a:rPr lang="fr-FR" sz="2200" b="1" kern="1200" baseline="0" dirty="0" smtClean="0">
                          <a:solidFill>
                            <a:schemeClr val="dk1"/>
                          </a:solidFill>
                          <a:latin typeface="Times New Roman" pitchFamily="18" charset="0"/>
                          <a:ea typeface="+mn-ea"/>
                          <a:cs typeface="Times New Roman" pitchFamily="18" charset="0"/>
                        </a:rPr>
                        <a:t>Organismes les plus primitifs</a:t>
                      </a:r>
                      <a:endParaRPr lang="fr-FR" sz="2200" b="1" dirty="0">
                        <a:latin typeface="Times New Roman" pitchFamily="18" charset="0"/>
                        <a:cs typeface="Times New Roman" pitchFamily="18" charset="0"/>
                      </a:endParaRPr>
                    </a:p>
                  </a:txBody>
                  <a:tcPr/>
                </a:tc>
                <a:tc>
                  <a:txBody>
                    <a:bodyPr/>
                    <a:lstStyle/>
                    <a:p>
                      <a:pPr algn="ctr"/>
                      <a:r>
                        <a:rPr lang="fr-FR" sz="2200" b="1" kern="1200" baseline="0" dirty="0" smtClean="0">
                          <a:solidFill>
                            <a:schemeClr val="dk1"/>
                          </a:solidFill>
                          <a:latin typeface="Times New Roman" pitchFamily="18" charset="0"/>
                          <a:ea typeface="+mn-ea"/>
                          <a:cs typeface="Times New Roman" pitchFamily="18" charset="0"/>
                        </a:rPr>
                        <a:t>Chlorophylle a dans la cellule:</a:t>
                      </a:r>
                    </a:p>
                    <a:p>
                      <a:pPr algn="ctr"/>
                      <a:r>
                        <a:rPr lang="fr-FR" sz="2200" b="1" kern="1200" baseline="0" dirty="0" smtClean="0">
                          <a:solidFill>
                            <a:schemeClr val="dk1"/>
                          </a:solidFill>
                          <a:latin typeface="Times New Roman" pitchFamily="18" charset="0"/>
                          <a:ea typeface="+mn-ea"/>
                          <a:cs typeface="Times New Roman" pitchFamily="18" charset="0"/>
                        </a:rPr>
                        <a:t>Pigments permettant  de faire la photosynthèses</a:t>
                      </a:r>
                    </a:p>
                    <a:p>
                      <a:pPr algn="ctr"/>
                      <a:endParaRPr lang="fr-FR" sz="2200" b="1" dirty="0">
                        <a:latin typeface="Times New Roman" pitchFamily="18" charset="0"/>
                        <a:cs typeface="Times New Roman" pitchFamily="18" charset="0"/>
                      </a:endParaRPr>
                    </a:p>
                  </a:txBody>
                  <a:tcPr/>
                </a:tc>
              </a:tr>
              <a:tr h="370840">
                <a:tc>
                  <a:txBody>
                    <a:bodyPr/>
                    <a:lstStyle/>
                    <a:p>
                      <a:pPr algn="ctr"/>
                      <a:r>
                        <a:rPr lang="fr-FR" sz="2200" b="1" kern="1200" baseline="0" dirty="0" smtClean="0">
                          <a:solidFill>
                            <a:schemeClr val="dk1"/>
                          </a:solidFill>
                          <a:latin typeface="Times New Roman" pitchFamily="18" charset="0"/>
                          <a:ea typeface="+mn-ea"/>
                          <a:cs typeface="Times New Roman" pitchFamily="18" charset="0"/>
                        </a:rPr>
                        <a:t>Absence de noyau vrai</a:t>
                      </a:r>
                      <a:endParaRPr lang="fr-FR" sz="2200" b="1" dirty="0">
                        <a:latin typeface="Times New Roman" pitchFamily="18" charset="0"/>
                        <a:cs typeface="Times New Roman" pitchFamily="18" charset="0"/>
                      </a:endParaRPr>
                    </a:p>
                  </a:txBody>
                  <a:tcPr/>
                </a:tc>
                <a:tc>
                  <a:txBody>
                    <a:bodyPr/>
                    <a:lstStyle/>
                    <a:p>
                      <a:pPr algn="ctr"/>
                      <a:r>
                        <a:rPr lang="fr-FR" sz="2200" b="1" kern="1200" baseline="0" dirty="0" smtClean="0">
                          <a:solidFill>
                            <a:schemeClr val="dk1"/>
                          </a:solidFill>
                          <a:latin typeface="Times New Roman" pitchFamily="18" charset="0"/>
                          <a:ea typeface="+mn-ea"/>
                          <a:cs typeface="Times New Roman" pitchFamily="18" charset="0"/>
                        </a:rPr>
                        <a:t>Autres pigments (caroténoïdes,…)</a:t>
                      </a:r>
                      <a:endParaRPr lang="fr-FR" sz="2200" b="1" dirty="0">
                        <a:latin typeface="Times New Roman" pitchFamily="18" charset="0"/>
                        <a:cs typeface="Times New Roman" pitchFamily="18" charset="0"/>
                      </a:endParaRPr>
                    </a:p>
                  </a:txBody>
                  <a:tcPr/>
                </a:tc>
              </a:tr>
              <a:tr h="370840">
                <a:tc>
                  <a:txBody>
                    <a:bodyPr/>
                    <a:lstStyle/>
                    <a:p>
                      <a:pPr algn="ctr"/>
                      <a:r>
                        <a:rPr lang="fr-FR" sz="2200" b="1" kern="1200" baseline="0" dirty="0" smtClean="0">
                          <a:solidFill>
                            <a:schemeClr val="dk1"/>
                          </a:solidFill>
                          <a:latin typeface="Times New Roman" pitchFamily="18" charset="0"/>
                          <a:ea typeface="+mn-ea"/>
                          <a:cs typeface="Times New Roman" pitchFamily="18" charset="0"/>
                        </a:rPr>
                        <a:t>Structures  cellulaires assez simples</a:t>
                      </a:r>
                      <a:endParaRPr lang="fr-FR" sz="2200" b="1" dirty="0">
                        <a:latin typeface="Times New Roman" pitchFamily="18" charset="0"/>
                        <a:cs typeface="Times New Roman" pitchFamily="18" charset="0"/>
                      </a:endParaRPr>
                    </a:p>
                  </a:txBody>
                  <a:tcPr/>
                </a:tc>
                <a:tc>
                  <a:txBody>
                    <a:bodyPr/>
                    <a:lstStyle/>
                    <a:p>
                      <a:pPr algn="ctr"/>
                      <a:r>
                        <a:rPr lang="fr-FR" sz="2200" b="1" kern="1200" baseline="0" dirty="0" smtClean="0">
                          <a:solidFill>
                            <a:schemeClr val="dk1"/>
                          </a:solidFill>
                          <a:latin typeface="Times New Roman" pitchFamily="18" charset="0"/>
                          <a:ea typeface="+mn-ea"/>
                          <a:cs typeface="Times New Roman" pitchFamily="18" charset="0"/>
                        </a:rPr>
                        <a:t>Organismes vivants dans la colonne d’eau</a:t>
                      </a:r>
                      <a:endParaRPr lang="fr-FR" sz="2200"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71472" y="467005"/>
            <a:ext cx="78581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kumimoji="0" lang="fr-FR" sz="24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Facteurs favorisant le </a:t>
            </a:r>
            <a:r>
              <a:rPr kumimoji="0" lang="fr-FR" sz="2400" b="1" i="0" u="sng"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developpement</a:t>
            </a:r>
            <a:r>
              <a:rPr kumimoji="0" lang="fr-FR" sz="24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des </a:t>
            </a:r>
            <a:r>
              <a:rPr kumimoji="0" lang="fr-FR" sz="2400" b="1" i="0" u="sng"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cyanobacteries</a:t>
            </a:r>
            <a:endParaRPr kumimoji="0" lang="fr-FR"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41987" name="Rectangle 3"/>
          <p:cNvSpPr>
            <a:spLocks noChangeArrowheads="1"/>
          </p:cNvSpPr>
          <p:nvPr/>
        </p:nvSpPr>
        <p:spPr bwMode="auto">
          <a:xfrm>
            <a:off x="642910" y="1059966"/>
            <a:ext cx="771530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kumimoji="0" lang="fr-FR"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Une absence de vent. Une température de l'eau comprise entre 15 et 30°C. Une eau alcaline et riche en éléments nutritifs. L'accumulation de détergents et d'engrais entraîne une augmentation des concentrations d'azote et de phosphore dans les réserves d'eau et favorise la prolifération des cyanobactéries et la formation de fleurs d'eau (blooms). </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470025" algn="l"/>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genres principaux reconnus pour produire des toxines sont : </a:t>
            </a:r>
            <a:r>
              <a:rPr kumimoji="0" lang="fr-FR"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Anabaena</a:t>
            </a:r>
            <a:r>
              <a:rPr kumimoji="0" lang="fr-FR"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Aphazinomeon</a:t>
            </a:r>
            <a:r>
              <a:rPr kumimoji="0" lang="fr-FR"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Cylindrospermopsis</a:t>
            </a:r>
            <a:r>
              <a:rPr kumimoji="0" lang="fr-FR"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Microcystis</a:t>
            </a:r>
            <a:r>
              <a:rPr kumimoji="0" lang="fr-FR"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Nodularia</a:t>
            </a:r>
            <a:r>
              <a:rPr kumimoji="0" lang="fr-FR"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Oscillatoria</a:t>
            </a:r>
            <a:r>
              <a:rPr kumimoji="0" lang="fr-FR"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Planktothrix</a:t>
            </a:r>
            <a:r>
              <a:rPr kumimoji="0" lang="fr-FR"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571480"/>
            <a:ext cx="7786742" cy="461665"/>
          </a:xfrm>
          <a:prstGeom prst="rect">
            <a:avLst/>
          </a:prstGeom>
        </p:spPr>
        <p:txBody>
          <a:bodyPr wrap="square">
            <a:spAutoFit/>
          </a:bodyPr>
          <a:lstStyle/>
          <a:p>
            <a:r>
              <a:rPr lang="fr-FR" sz="2400" b="1" dirty="0" smtClean="0">
                <a:solidFill>
                  <a:srgbClr val="C00000"/>
                </a:solidFill>
                <a:latin typeface="Times New Roman" pitchFamily="18" charset="0"/>
                <a:cs typeface="Times New Roman" pitchFamily="18" charset="0"/>
              </a:rPr>
              <a:t>Principaux genres reconnus pour la production de toxines.</a:t>
            </a:r>
            <a:endParaRPr lang="fr-FR" sz="2400" b="1" dirty="0">
              <a:solidFill>
                <a:srgbClr val="C00000"/>
              </a:solidFill>
              <a:latin typeface="Times New Roman" pitchFamily="18" charset="0"/>
              <a:cs typeface="Times New Roman" pitchFamily="18" charset="0"/>
            </a:endParaRPr>
          </a:p>
        </p:txBody>
      </p:sp>
      <p:graphicFrame>
        <p:nvGraphicFramePr>
          <p:cNvPr id="5" name="Tableau 4"/>
          <p:cNvGraphicFramePr>
            <a:graphicFrameLocks noGrp="1"/>
          </p:cNvGraphicFramePr>
          <p:nvPr/>
        </p:nvGraphicFramePr>
        <p:xfrm>
          <a:off x="1285852" y="1397000"/>
          <a:ext cx="6691338" cy="4818086"/>
        </p:xfrm>
        <a:graphic>
          <a:graphicData uri="http://schemas.openxmlformats.org/drawingml/2006/table">
            <a:tbl>
              <a:tblPr firstRow="1" bandRow="1">
                <a:tableStyleId>{5C22544A-7EE6-4342-B048-85BDC9FD1C3A}</a:tableStyleId>
              </a:tblPr>
              <a:tblGrid>
                <a:gridCol w="3345669"/>
                <a:gridCol w="3345669"/>
              </a:tblGrid>
              <a:tr h="505122">
                <a:tc>
                  <a:txBody>
                    <a:bodyPr/>
                    <a:lstStyle/>
                    <a:p>
                      <a:pPr algn="ctr"/>
                      <a:r>
                        <a:rPr lang="fr-FR" sz="2000" b="1" dirty="0" smtClean="0">
                          <a:solidFill>
                            <a:srgbClr val="FFFF00"/>
                          </a:solidFill>
                          <a:latin typeface="Times New Roman"/>
                        </a:rPr>
                        <a:t>Cyanophycées</a:t>
                      </a:r>
                      <a:endParaRPr lang="fr-FR" sz="2000" b="1" dirty="0">
                        <a:solidFill>
                          <a:srgbClr val="FFFF00"/>
                        </a:solidFill>
                      </a:endParaRPr>
                    </a:p>
                  </a:txBody>
                  <a:tcPr/>
                </a:tc>
                <a:tc>
                  <a:txBody>
                    <a:bodyPr/>
                    <a:lstStyle/>
                    <a:p>
                      <a:pPr algn="ctr"/>
                      <a:r>
                        <a:rPr lang="fr-FR" sz="2000" b="1" dirty="0" err="1" smtClean="0">
                          <a:solidFill>
                            <a:srgbClr val="FFFF00"/>
                          </a:solidFill>
                          <a:latin typeface="Times New Roman"/>
                        </a:rPr>
                        <a:t>cyanotoxines</a:t>
                      </a:r>
                      <a:endParaRPr lang="fr-FR" sz="2000" b="1" dirty="0">
                        <a:solidFill>
                          <a:srgbClr val="FFFF00"/>
                        </a:solidFill>
                      </a:endParaRPr>
                    </a:p>
                  </a:txBody>
                  <a:tcPr/>
                </a:tc>
              </a:tr>
              <a:tr h="505122">
                <a:tc>
                  <a:txBody>
                    <a:bodyPr/>
                    <a:lstStyle/>
                    <a:p>
                      <a:pPr algn="ctr"/>
                      <a:r>
                        <a:rPr lang="fr-FR" sz="2000" b="1" i="1" kern="1200" dirty="0" err="1" smtClean="0">
                          <a:solidFill>
                            <a:schemeClr val="dk1"/>
                          </a:solidFill>
                          <a:latin typeface="Times New Roman" pitchFamily="18" charset="0"/>
                          <a:ea typeface="+mn-ea"/>
                          <a:cs typeface="Times New Roman" pitchFamily="18" charset="0"/>
                        </a:rPr>
                        <a:t>Microcystis</a:t>
                      </a:r>
                      <a:endParaRPr lang="fr-FR" sz="2000" b="1" i="1" dirty="0">
                        <a:latin typeface="Times New Roman" pitchFamily="18" charset="0"/>
                        <a:cs typeface="Times New Roman" pitchFamily="18" charset="0"/>
                      </a:endParaRPr>
                    </a:p>
                  </a:txBody>
                  <a:tcPr/>
                </a:tc>
                <a:tc>
                  <a:txBody>
                    <a:bodyPr/>
                    <a:lstStyle/>
                    <a:p>
                      <a:pPr algn="ctr"/>
                      <a:r>
                        <a:rPr lang="fr-FR" sz="2000" b="1" kern="1200" dirty="0" err="1" smtClean="0">
                          <a:solidFill>
                            <a:schemeClr val="dk1"/>
                          </a:solidFill>
                          <a:latin typeface="Times New Roman" pitchFamily="18" charset="0"/>
                          <a:ea typeface="+mn-ea"/>
                          <a:cs typeface="Times New Roman" pitchFamily="18" charset="0"/>
                        </a:rPr>
                        <a:t>Microcystine</a:t>
                      </a:r>
                      <a:endParaRPr lang="fr-FR" sz="2000" b="1" dirty="0">
                        <a:latin typeface="Times New Roman" pitchFamily="18" charset="0"/>
                        <a:cs typeface="Times New Roman" pitchFamily="18" charset="0"/>
                      </a:endParaRPr>
                    </a:p>
                  </a:txBody>
                  <a:tcPr/>
                </a:tc>
              </a:tr>
              <a:tr h="505122">
                <a:tc>
                  <a:txBody>
                    <a:bodyPr/>
                    <a:lstStyle/>
                    <a:p>
                      <a:pPr algn="ctr"/>
                      <a:r>
                        <a:rPr lang="fr-FR" sz="2000" b="1" i="1" kern="1200" dirty="0" err="1" smtClean="0">
                          <a:solidFill>
                            <a:schemeClr val="dk1"/>
                          </a:solidFill>
                          <a:latin typeface="Times New Roman" pitchFamily="18" charset="0"/>
                          <a:ea typeface="+mn-ea"/>
                          <a:cs typeface="Times New Roman" pitchFamily="18" charset="0"/>
                        </a:rPr>
                        <a:t>Cylindrospermopsis</a:t>
                      </a:r>
                      <a:r>
                        <a:rPr lang="fr-FR" sz="2000" b="1" i="1" kern="1200" dirty="0" smtClean="0">
                          <a:solidFill>
                            <a:schemeClr val="dk1"/>
                          </a:solidFill>
                          <a:latin typeface="Times New Roman" pitchFamily="18" charset="0"/>
                          <a:ea typeface="+mn-ea"/>
                          <a:cs typeface="Times New Roman" pitchFamily="18" charset="0"/>
                        </a:rPr>
                        <a:t> </a:t>
                      </a:r>
                      <a:endParaRPr lang="fr-FR" sz="2000" b="1" i="1" dirty="0">
                        <a:latin typeface="Times New Roman" pitchFamily="18" charset="0"/>
                        <a:cs typeface="Times New Roman" pitchFamily="18" charset="0"/>
                      </a:endParaRPr>
                    </a:p>
                  </a:txBody>
                  <a:tcPr/>
                </a:tc>
                <a:tc>
                  <a:txBody>
                    <a:bodyPr/>
                    <a:lstStyle/>
                    <a:p>
                      <a:pPr algn="ctr"/>
                      <a:r>
                        <a:rPr lang="fr-FR" sz="2000" b="1" kern="1200" dirty="0" err="1" smtClean="0">
                          <a:solidFill>
                            <a:schemeClr val="dk1"/>
                          </a:solidFill>
                          <a:latin typeface="Times New Roman" pitchFamily="18" charset="0"/>
                          <a:ea typeface="+mn-ea"/>
                          <a:cs typeface="Times New Roman" pitchFamily="18" charset="0"/>
                        </a:rPr>
                        <a:t>Cylindrospermopsine</a:t>
                      </a:r>
                      <a:r>
                        <a:rPr lang="fr-FR" sz="2000" b="1" kern="1200" dirty="0" smtClean="0">
                          <a:solidFill>
                            <a:schemeClr val="dk1"/>
                          </a:solidFill>
                          <a:latin typeface="Times New Roman" pitchFamily="18" charset="0"/>
                          <a:ea typeface="+mn-ea"/>
                          <a:cs typeface="Times New Roman" pitchFamily="18" charset="0"/>
                        </a:rPr>
                        <a:t> </a:t>
                      </a:r>
                      <a:endParaRPr lang="fr-FR" sz="2000" b="1" dirty="0">
                        <a:latin typeface="Times New Roman" pitchFamily="18" charset="0"/>
                        <a:cs typeface="Times New Roman" pitchFamily="18" charset="0"/>
                      </a:endParaRPr>
                    </a:p>
                  </a:txBody>
                  <a:tcPr/>
                </a:tc>
              </a:tr>
              <a:tr h="505122">
                <a:tc>
                  <a:txBody>
                    <a:bodyPr/>
                    <a:lstStyle/>
                    <a:p>
                      <a:pPr algn="ctr"/>
                      <a:r>
                        <a:rPr lang="fr-FR" sz="2000" b="1" i="1" kern="1200" dirty="0" err="1" smtClean="0">
                          <a:solidFill>
                            <a:schemeClr val="dk1"/>
                          </a:solidFill>
                          <a:latin typeface="Times New Roman" pitchFamily="18" charset="0"/>
                          <a:ea typeface="+mn-ea"/>
                          <a:cs typeface="Times New Roman" pitchFamily="18" charset="0"/>
                        </a:rPr>
                        <a:t>Planktothrix</a:t>
                      </a:r>
                      <a:r>
                        <a:rPr lang="fr-FR" sz="2000" b="1" i="1" kern="1200" dirty="0" smtClean="0">
                          <a:solidFill>
                            <a:schemeClr val="dk1"/>
                          </a:solidFill>
                          <a:latin typeface="Times New Roman" pitchFamily="18" charset="0"/>
                          <a:ea typeface="+mn-ea"/>
                          <a:cs typeface="Times New Roman" pitchFamily="18" charset="0"/>
                        </a:rPr>
                        <a:t> </a:t>
                      </a:r>
                      <a:endParaRPr lang="fr-FR" sz="2000" b="1" i="1" dirty="0">
                        <a:latin typeface="Times New Roman" pitchFamily="18" charset="0"/>
                        <a:cs typeface="Times New Roman" pitchFamily="18" charset="0"/>
                      </a:endParaRPr>
                    </a:p>
                  </a:txBody>
                  <a:tcPr/>
                </a:tc>
                <a:tc>
                  <a:txBody>
                    <a:bodyPr/>
                    <a:lstStyle/>
                    <a:p>
                      <a:pPr algn="ctr"/>
                      <a:r>
                        <a:rPr lang="fr-FR" sz="2000" b="1" kern="1200" dirty="0" smtClean="0">
                          <a:solidFill>
                            <a:schemeClr val="dk1"/>
                          </a:solidFill>
                          <a:latin typeface="Times New Roman" pitchFamily="18" charset="0"/>
                          <a:ea typeface="+mn-ea"/>
                          <a:cs typeface="Times New Roman" pitchFamily="18" charset="0"/>
                        </a:rPr>
                        <a:t>Anatoxine-a </a:t>
                      </a:r>
                      <a:endParaRPr lang="fr-FR" sz="2000" b="1" dirty="0">
                        <a:latin typeface="Times New Roman" pitchFamily="18" charset="0"/>
                        <a:cs typeface="Times New Roman" pitchFamily="18" charset="0"/>
                      </a:endParaRPr>
                    </a:p>
                  </a:txBody>
                  <a:tcPr/>
                </a:tc>
              </a:tr>
              <a:tr h="505122">
                <a:tc>
                  <a:txBody>
                    <a:bodyPr/>
                    <a:lstStyle/>
                    <a:p>
                      <a:pPr algn="ctr"/>
                      <a:r>
                        <a:rPr lang="fr-FR" sz="2000" b="1" i="1" kern="1200" dirty="0" err="1" smtClean="0">
                          <a:solidFill>
                            <a:schemeClr val="dk1"/>
                          </a:solidFill>
                          <a:latin typeface="Times New Roman" pitchFamily="18" charset="0"/>
                          <a:ea typeface="+mn-ea"/>
                          <a:cs typeface="Times New Roman" pitchFamily="18" charset="0"/>
                        </a:rPr>
                        <a:t>Aphanizomenon</a:t>
                      </a:r>
                      <a:endParaRPr lang="fr-FR" sz="2000" b="1" i="1" dirty="0">
                        <a:latin typeface="Times New Roman" pitchFamily="18" charset="0"/>
                        <a:cs typeface="Times New Roman" pitchFamily="18" charset="0"/>
                      </a:endParaRPr>
                    </a:p>
                  </a:txBody>
                  <a:tcPr/>
                </a:tc>
                <a:tc>
                  <a:txBody>
                    <a:bodyPr/>
                    <a:lstStyle/>
                    <a:p>
                      <a:pPr algn="ctr"/>
                      <a:r>
                        <a:rPr lang="fr-FR" sz="2000" b="1" kern="1200" dirty="0" err="1" smtClean="0">
                          <a:solidFill>
                            <a:schemeClr val="dk1"/>
                          </a:solidFill>
                          <a:latin typeface="Times New Roman" pitchFamily="18" charset="0"/>
                          <a:ea typeface="+mn-ea"/>
                          <a:cs typeface="Times New Roman" pitchFamily="18" charset="0"/>
                        </a:rPr>
                        <a:t>Saxitoxine</a:t>
                      </a:r>
                      <a:r>
                        <a:rPr lang="fr-FR" sz="2000" b="1" kern="1200" dirty="0" smtClean="0">
                          <a:solidFill>
                            <a:schemeClr val="dk1"/>
                          </a:solidFill>
                          <a:latin typeface="Times New Roman" pitchFamily="18" charset="0"/>
                          <a:ea typeface="+mn-ea"/>
                          <a:cs typeface="Times New Roman" pitchFamily="18" charset="0"/>
                        </a:rPr>
                        <a:t> </a:t>
                      </a:r>
                      <a:endParaRPr lang="fr-FR" sz="2000" b="1" dirty="0">
                        <a:latin typeface="Times New Roman" pitchFamily="18" charset="0"/>
                        <a:cs typeface="Times New Roman" pitchFamily="18" charset="0"/>
                      </a:endParaRPr>
                    </a:p>
                  </a:txBody>
                  <a:tcPr/>
                </a:tc>
              </a:tr>
              <a:tr h="1282232">
                <a:tc>
                  <a:txBody>
                    <a:bodyPr/>
                    <a:lstStyle/>
                    <a:p>
                      <a:pPr algn="ctr"/>
                      <a:r>
                        <a:rPr lang="fr-FR" sz="2000" b="1" i="1" kern="1200" dirty="0" err="1" smtClean="0">
                          <a:solidFill>
                            <a:schemeClr val="dk1"/>
                          </a:solidFill>
                          <a:latin typeface="Times New Roman" pitchFamily="18" charset="0"/>
                          <a:ea typeface="+mn-ea"/>
                          <a:cs typeface="Times New Roman" pitchFamily="18" charset="0"/>
                        </a:rPr>
                        <a:t>Anabaena</a:t>
                      </a:r>
                      <a:endParaRPr lang="fr-FR" sz="2000" b="1" i="1" dirty="0">
                        <a:latin typeface="Times New Roman" pitchFamily="18" charset="0"/>
                        <a:cs typeface="Times New Roman" pitchFamily="18" charset="0"/>
                      </a:endParaRPr>
                    </a:p>
                  </a:txBody>
                  <a:tcPr/>
                </a:tc>
                <a:tc>
                  <a:txBody>
                    <a:bodyPr/>
                    <a:lstStyle/>
                    <a:p>
                      <a:pPr algn="ctr"/>
                      <a:r>
                        <a:rPr lang="fr-FR" sz="2000" b="1" kern="1200" dirty="0" smtClean="0">
                          <a:solidFill>
                            <a:schemeClr val="dk1"/>
                          </a:solidFill>
                          <a:latin typeface="Times New Roman" pitchFamily="18" charset="0"/>
                          <a:ea typeface="+mn-ea"/>
                          <a:cs typeface="Times New Roman" pitchFamily="18" charset="0"/>
                        </a:rPr>
                        <a:t>Anatoxine et autres de toxines non encore identifiées</a:t>
                      </a:r>
                      <a:endParaRPr lang="fr-FR" sz="2000" b="1" dirty="0">
                        <a:latin typeface="Times New Roman" pitchFamily="18" charset="0"/>
                        <a:cs typeface="Times New Roman" pitchFamily="18" charset="0"/>
                      </a:endParaRPr>
                    </a:p>
                  </a:txBody>
                  <a:tcPr/>
                </a:tc>
              </a:tr>
              <a:tr h="505122">
                <a:tc>
                  <a:txBody>
                    <a:bodyPr/>
                    <a:lstStyle/>
                    <a:p>
                      <a:pPr algn="ctr"/>
                      <a:r>
                        <a:rPr lang="fr-FR" sz="2000" b="1" i="1" kern="1200" dirty="0" err="1" smtClean="0">
                          <a:solidFill>
                            <a:schemeClr val="dk1"/>
                          </a:solidFill>
                          <a:latin typeface="Times New Roman" pitchFamily="18" charset="0"/>
                          <a:ea typeface="+mn-ea"/>
                          <a:cs typeface="Times New Roman" pitchFamily="18" charset="0"/>
                        </a:rPr>
                        <a:t>Nodularia</a:t>
                      </a:r>
                      <a:endParaRPr lang="fr-FR" sz="2000" b="1" i="1" dirty="0">
                        <a:latin typeface="Times New Roman" pitchFamily="18" charset="0"/>
                        <a:cs typeface="Times New Roman" pitchFamily="18" charset="0"/>
                      </a:endParaRPr>
                    </a:p>
                  </a:txBody>
                  <a:tcPr/>
                </a:tc>
                <a:tc>
                  <a:txBody>
                    <a:bodyPr/>
                    <a:lstStyle/>
                    <a:p>
                      <a:pPr algn="ctr"/>
                      <a:r>
                        <a:rPr lang="fr-FR" sz="2000" b="1" kern="1200" dirty="0" err="1" smtClean="0">
                          <a:solidFill>
                            <a:schemeClr val="dk1"/>
                          </a:solidFill>
                          <a:latin typeface="Times New Roman" pitchFamily="18" charset="0"/>
                          <a:ea typeface="+mn-ea"/>
                          <a:cs typeface="Times New Roman" pitchFamily="18" charset="0"/>
                        </a:rPr>
                        <a:t>Nodularine</a:t>
                      </a:r>
                      <a:r>
                        <a:rPr lang="fr-FR" sz="2000" b="1" kern="1200" dirty="0" smtClean="0">
                          <a:solidFill>
                            <a:schemeClr val="dk1"/>
                          </a:solidFill>
                          <a:latin typeface="Times New Roman" pitchFamily="18" charset="0"/>
                          <a:ea typeface="+mn-ea"/>
                          <a:cs typeface="Times New Roman" pitchFamily="18" charset="0"/>
                        </a:rPr>
                        <a:t> </a:t>
                      </a:r>
                      <a:endParaRPr lang="fr-FR" sz="2000" b="1" dirty="0">
                        <a:latin typeface="Times New Roman" pitchFamily="18" charset="0"/>
                        <a:cs typeface="Times New Roman" pitchFamily="18" charset="0"/>
                      </a:endParaRPr>
                    </a:p>
                  </a:txBody>
                  <a:tcPr/>
                </a:tc>
              </a:tr>
              <a:tr h="505122">
                <a:tc>
                  <a:txBody>
                    <a:bodyPr/>
                    <a:lstStyle/>
                    <a:p>
                      <a:pPr algn="ctr"/>
                      <a:r>
                        <a:rPr lang="fr-FR" sz="2000" b="1" i="1" kern="1200" dirty="0" err="1" smtClean="0">
                          <a:solidFill>
                            <a:schemeClr val="dk1"/>
                          </a:solidFill>
                          <a:latin typeface="Times New Roman" pitchFamily="18" charset="0"/>
                          <a:ea typeface="+mn-ea"/>
                          <a:cs typeface="Times New Roman" pitchFamily="18" charset="0"/>
                        </a:rPr>
                        <a:t>Oscilatoria</a:t>
                      </a:r>
                      <a:endParaRPr lang="fr-FR" sz="2000" b="1" i="1" dirty="0">
                        <a:latin typeface="Times New Roman" pitchFamily="18" charset="0"/>
                        <a:cs typeface="Times New Roman" pitchFamily="18" charset="0"/>
                      </a:endParaRPr>
                    </a:p>
                  </a:txBody>
                  <a:tcPr/>
                </a:tc>
                <a:tc>
                  <a:txBody>
                    <a:bodyPr/>
                    <a:lstStyle/>
                    <a:p>
                      <a:pPr algn="ctr"/>
                      <a:r>
                        <a:rPr lang="fr-FR" sz="2000" b="1" kern="1200" dirty="0" smtClean="0">
                          <a:solidFill>
                            <a:schemeClr val="dk1"/>
                          </a:solidFill>
                          <a:latin typeface="Times New Roman" pitchFamily="18" charset="0"/>
                          <a:ea typeface="+mn-ea"/>
                          <a:cs typeface="Times New Roman" pitchFamily="18" charset="0"/>
                        </a:rPr>
                        <a:t>Neurotoxine</a:t>
                      </a:r>
                      <a:endParaRPr lang="fr-FR" sz="2000"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57158" y="2951521"/>
            <a:ext cx="850112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L’évaluation de la toxicité d’une efflorescence ne peut se faire par la seule reconnaissance des espèces en présence, car une même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cyanotoxine</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peut être synthétisée par plusieurs genres. Par exemple, on sait que les genres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Microcystis</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Anabaena</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produisent des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cyanotoxines</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type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microcystine</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47002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présence d’un genre réputé produire des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cyanotoxines</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ne signifie pas nécessairement que les toxines seront présentes, car ce ne sont pas toutes les espèces constituant le genre qui produiront des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cyanotoxines</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espèces toxiques peuvent générer une souche qui possèdera ou non les gènes pour la production de toxines. Il est à noter que selon la diversité du matériel génétique des souches toxiques, celles-ci peuvent générer des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cyanotoxines</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toxicité variable.</a:t>
            </a: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214282" y="1928802"/>
            <a:ext cx="8501122" cy="1015663"/>
          </a:xfrm>
          <a:prstGeom prst="rect">
            <a:avLst/>
          </a:prstGeom>
        </p:spPr>
        <p:txBody>
          <a:bodyPr wrap="square">
            <a:spAutoFit/>
          </a:bodyPr>
          <a:lstStyle/>
          <a:p>
            <a:r>
              <a:rPr lang="ar-SA" sz="2000" b="1" dirty="0" smtClean="0">
                <a:latin typeface="Times New Roman" pitchFamily="18" charset="0"/>
                <a:ea typeface="Calibri" pitchFamily="34" charset="0"/>
                <a:cs typeface="Times New Roman" pitchFamily="18" charset="0"/>
              </a:rPr>
              <a:t>    </a:t>
            </a:r>
            <a:r>
              <a:rPr lang="fr-FR" sz="2000" b="1" dirty="0" smtClean="0">
                <a:latin typeface="Times New Roman" pitchFamily="18" charset="0"/>
                <a:ea typeface="Calibri" pitchFamily="34" charset="0"/>
                <a:cs typeface="Times New Roman" pitchFamily="18" charset="0"/>
              </a:rPr>
              <a:t>Ainsi, lorsque la période de floraison est en progression, on retrouve très peu de toxines extracellulaires alors que vers le déclin de celle-ci, la concentration de toxines extracellulaires augmente énormément.</a:t>
            </a:r>
            <a:endParaRPr lang="fr-FR" sz="2000" dirty="0"/>
          </a:p>
        </p:txBody>
      </p:sp>
      <p:sp>
        <p:nvSpPr>
          <p:cNvPr id="4" name="Rectangle 4"/>
          <p:cNvSpPr>
            <a:spLocks noChangeArrowheads="1"/>
          </p:cNvSpPr>
          <p:nvPr/>
        </p:nvSpPr>
        <p:spPr bwMode="auto">
          <a:xfrm>
            <a:off x="214282" y="285728"/>
            <a:ext cx="892971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kumimoji="0" lang="ar-S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plus grande partie des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cyanotoxines</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produites s’accumulent à l’intérieur des cellules et l’ampleur de la production semble être corrélée avec la phase de croissance des cyanobactéries. Ensuite, lorsque les bactéries sont à la fin de la période de sénescence, elles meurent et se lysent, provoquant le relâchement des toxines dans le milieu environnant. </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571480"/>
            <a:ext cx="7072362" cy="830997"/>
          </a:xfrm>
          <a:prstGeom prst="rect">
            <a:avLst/>
          </a:prstGeom>
        </p:spPr>
        <p:txBody>
          <a:bodyPr wrap="square">
            <a:spAutoFit/>
          </a:bodyPr>
          <a:lstStyle/>
          <a:p>
            <a:pPr algn="ctr"/>
            <a:r>
              <a:rPr lang="fr-FR" sz="2400" b="1" dirty="0" smtClean="0">
                <a:solidFill>
                  <a:srgbClr val="FF0000"/>
                </a:solidFill>
                <a:latin typeface="Times New Roman" pitchFamily="18" charset="0"/>
                <a:cs typeface="Times New Roman" pitchFamily="18" charset="0"/>
              </a:rPr>
              <a:t>B. Eco toxicologie</a:t>
            </a:r>
          </a:p>
          <a:p>
            <a:r>
              <a:rPr lang="fr-FR" sz="2400" b="1" dirty="0" smtClean="0">
                <a:latin typeface="Times New Roman" pitchFamily="18" charset="0"/>
                <a:cs typeface="Times New Roman" pitchFamily="18" charset="0"/>
              </a:rPr>
              <a:t>1- Phénomène d’eutrophisation:</a:t>
            </a:r>
            <a:endParaRPr lang="fr-FR" sz="2400" b="1" dirty="0">
              <a:latin typeface="Times New Roman" pitchFamily="18" charset="0"/>
              <a:cs typeface="Times New Roman" pitchFamily="18" charset="0"/>
            </a:endParaRPr>
          </a:p>
        </p:txBody>
      </p:sp>
      <p:sp>
        <p:nvSpPr>
          <p:cNvPr id="5" name="Rectangle 4"/>
          <p:cNvSpPr/>
          <p:nvPr/>
        </p:nvSpPr>
        <p:spPr>
          <a:xfrm>
            <a:off x="214282" y="1428736"/>
            <a:ext cx="8643998" cy="1015663"/>
          </a:xfrm>
          <a:prstGeom prst="rect">
            <a:avLst/>
          </a:prstGeom>
        </p:spPr>
        <p:txBody>
          <a:bodyPr wrap="square">
            <a:spAutoFit/>
          </a:bodyPr>
          <a:lstStyle/>
          <a:p>
            <a:r>
              <a:rPr lang="fr-FR" sz="2000" dirty="0" smtClean="0">
                <a:latin typeface="Times New Roman" pitchFamily="18" charset="0"/>
                <a:cs typeface="Times New Roman" pitchFamily="18" charset="0"/>
              </a:rPr>
              <a:t>Les cyanophycées, à températures élevées, se développent massivement sur une eau à faible débit et polluée par un excès d’azote et de phosphore et forment des fleurs d'eau ou blooms de couleurs variées (rouge, bleu, vert, violet).</a:t>
            </a:r>
            <a:endParaRPr lang="fr-FR" sz="2000" dirty="0">
              <a:latin typeface="Times New Roman" pitchFamily="18" charset="0"/>
              <a:cs typeface="Times New Roman" pitchFamily="18" charset="0"/>
            </a:endParaRPr>
          </a:p>
        </p:txBody>
      </p:sp>
      <p:pic>
        <p:nvPicPr>
          <p:cNvPr id="53250" name="Picture 2"/>
          <p:cNvPicPr>
            <a:picLocks noChangeAspect="1" noChangeArrowheads="1"/>
          </p:cNvPicPr>
          <p:nvPr/>
        </p:nvPicPr>
        <p:blipFill>
          <a:blip r:embed="rId2"/>
          <a:srcRect/>
          <a:stretch>
            <a:fillRect/>
          </a:stretch>
        </p:blipFill>
        <p:spPr bwMode="auto">
          <a:xfrm>
            <a:off x="7143768" y="2714620"/>
            <a:ext cx="1643074" cy="1928826"/>
          </a:xfrm>
          <a:prstGeom prst="rect">
            <a:avLst/>
          </a:prstGeom>
          <a:noFill/>
          <a:ln w="9525">
            <a:noFill/>
            <a:miter lim="800000"/>
            <a:headEnd/>
            <a:tailEnd/>
          </a:ln>
          <a:effectLst/>
        </p:spPr>
      </p:pic>
      <p:pic>
        <p:nvPicPr>
          <p:cNvPr id="53251" name="Picture 3"/>
          <p:cNvPicPr>
            <a:picLocks noChangeAspect="1" noChangeArrowheads="1"/>
          </p:cNvPicPr>
          <p:nvPr/>
        </p:nvPicPr>
        <p:blipFill>
          <a:blip r:embed="rId3"/>
          <a:srcRect/>
          <a:stretch>
            <a:fillRect/>
          </a:stretch>
        </p:blipFill>
        <p:spPr bwMode="auto">
          <a:xfrm>
            <a:off x="4929190" y="2714620"/>
            <a:ext cx="2000264" cy="2000264"/>
          </a:xfrm>
          <a:prstGeom prst="rect">
            <a:avLst/>
          </a:prstGeom>
          <a:noFill/>
          <a:ln w="9525">
            <a:noFill/>
            <a:miter lim="800000"/>
            <a:headEnd/>
            <a:tailEnd/>
          </a:ln>
          <a:effectLst/>
        </p:spPr>
      </p:pic>
      <p:pic>
        <p:nvPicPr>
          <p:cNvPr id="53252" name="Picture 4"/>
          <p:cNvPicPr>
            <a:picLocks noChangeAspect="1" noChangeArrowheads="1"/>
          </p:cNvPicPr>
          <p:nvPr/>
        </p:nvPicPr>
        <p:blipFill>
          <a:blip r:embed="rId4"/>
          <a:srcRect/>
          <a:stretch>
            <a:fillRect/>
          </a:stretch>
        </p:blipFill>
        <p:spPr bwMode="auto">
          <a:xfrm>
            <a:off x="2357422" y="2643182"/>
            <a:ext cx="2381250" cy="2071702"/>
          </a:xfrm>
          <a:prstGeom prst="rect">
            <a:avLst/>
          </a:prstGeom>
          <a:noFill/>
          <a:ln w="9525">
            <a:noFill/>
            <a:miter lim="800000"/>
            <a:headEnd/>
            <a:tailEnd/>
          </a:ln>
          <a:effectLst/>
        </p:spPr>
      </p:pic>
      <p:pic>
        <p:nvPicPr>
          <p:cNvPr id="53254" name="Picture 6"/>
          <p:cNvPicPr>
            <a:picLocks noChangeAspect="1" noChangeArrowheads="1"/>
          </p:cNvPicPr>
          <p:nvPr/>
        </p:nvPicPr>
        <p:blipFill>
          <a:blip r:embed="rId5"/>
          <a:srcRect/>
          <a:stretch>
            <a:fillRect/>
          </a:stretch>
        </p:blipFill>
        <p:spPr bwMode="auto">
          <a:xfrm>
            <a:off x="357158" y="2643182"/>
            <a:ext cx="1857388" cy="2076450"/>
          </a:xfrm>
          <a:prstGeom prst="rect">
            <a:avLst/>
          </a:prstGeom>
          <a:noFill/>
          <a:ln w="9525">
            <a:noFill/>
            <a:miter lim="800000"/>
            <a:headEnd/>
            <a:tailEnd/>
          </a:ln>
          <a:effectLst/>
        </p:spPr>
      </p:pic>
      <p:sp>
        <p:nvSpPr>
          <p:cNvPr id="11" name="Rectangle 10"/>
          <p:cNvSpPr/>
          <p:nvPr/>
        </p:nvSpPr>
        <p:spPr>
          <a:xfrm>
            <a:off x="785786" y="5072074"/>
            <a:ext cx="7429552" cy="707886"/>
          </a:xfrm>
          <a:prstGeom prst="rect">
            <a:avLst/>
          </a:prstGeom>
        </p:spPr>
        <p:txBody>
          <a:bodyPr wrap="square">
            <a:spAutoFit/>
          </a:bodyPr>
          <a:lstStyle/>
          <a:p>
            <a:r>
              <a:rPr lang="fr-FR" sz="2000" b="1" dirty="0" smtClean="0">
                <a:latin typeface="Times New Roman" pitchFamily="18" charset="0"/>
                <a:cs typeface="Times New Roman" pitchFamily="18" charset="0"/>
              </a:rPr>
              <a:t>Les fleurs de l’eau apparaissent dans les barrages, les lacs et les rivières à faible débit.</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500034" y="271463"/>
            <a:ext cx="3395669" cy="3157537"/>
          </a:xfrm>
          <a:prstGeom prst="rect">
            <a:avLst/>
          </a:prstGeom>
          <a:noFill/>
          <a:ln w="9525">
            <a:noFill/>
            <a:miter lim="800000"/>
            <a:headEnd/>
            <a:tailEnd/>
          </a:ln>
          <a:effectLst/>
        </p:spPr>
      </p:pic>
      <p:pic>
        <p:nvPicPr>
          <p:cNvPr id="54275" name="Picture 3"/>
          <p:cNvPicPr>
            <a:picLocks noChangeAspect="1" noChangeArrowheads="1"/>
          </p:cNvPicPr>
          <p:nvPr/>
        </p:nvPicPr>
        <p:blipFill>
          <a:blip r:embed="rId3"/>
          <a:srcRect/>
          <a:stretch>
            <a:fillRect/>
          </a:stretch>
        </p:blipFill>
        <p:spPr bwMode="auto">
          <a:xfrm>
            <a:off x="4286248" y="285728"/>
            <a:ext cx="4000528" cy="3071834"/>
          </a:xfrm>
          <a:prstGeom prst="rect">
            <a:avLst/>
          </a:prstGeom>
          <a:noFill/>
          <a:ln w="9525">
            <a:noFill/>
            <a:miter lim="800000"/>
            <a:headEnd/>
            <a:tailEnd/>
          </a:ln>
          <a:effectLst/>
        </p:spPr>
      </p:pic>
      <p:sp>
        <p:nvSpPr>
          <p:cNvPr id="6" name="Rectangle 5"/>
          <p:cNvSpPr/>
          <p:nvPr/>
        </p:nvSpPr>
        <p:spPr>
          <a:xfrm>
            <a:off x="571472" y="3643314"/>
            <a:ext cx="4141070" cy="400110"/>
          </a:xfrm>
          <a:prstGeom prst="rect">
            <a:avLst/>
          </a:prstGeom>
        </p:spPr>
        <p:txBody>
          <a:bodyPr wrap="none">
            <a:spAutoFit/>
          </a:bodyPr>
          <a:lstStyle/>
          <a:p>
            <a:pPr>
              <a:buFont typeface="Wingdings" pitchFamily="2" charset="2"/>
              <a:buChar char="Ø"/>
            </a:pPr>
            <a:r>
              <a:rPr lang="fr-FR" sz="2000" b="1" dirty="0" smtClean="0">
                <a:solidFill>
                  <a:srgbClr val="FF0000"/>
                </a:solidFill>
                <a:latin typeface="Times New Roman" pitchFamily="18" charset="0"/>
                <a:cs typeface="Times New Roman" pitchFamily="18" charset="0"/>
              </a:rPr>
              <a:t>Conséquences de l’eutrophisation:</a:t>
            </a:r>
            <a:endParaRPr lang="fr-FR" sz="2000" b="1" dirty="0">
              <a:solidFill>
                <a:srgbClr val="FF0000"/>
              </a:solidFill>
              <a:latin typeface="Times New Roman" pitchFamily="18" charset="0"/>
              <a:cs typeface="Times New Roman" pitchFamily="18" charset="0"/>
            </a:endParaRPr>
          </a:p>
        </p:txBody>
      </p:sp>
      <p:sp>
        <p:nvSpPr>
          <p:cNvPr id="7" name="Rectangle 6"/>
          <p:cNvSpPr/>
          <p:nvPr/>
        </p:nvSpPr>
        <p:spPr>
          <a:xfrm>
            <a:off x="500034" y="4000504"/>
            <a:ext cx="8072494" cy="1323439"/>
          </a:xfrm>
          <a:prstGeom prst="rect">
            <a:avLst/>
          </a:prstGeom>
        </p:spPr>
        <p:txBody>
          <a:bodyPr wrap="square">
            <a:spAutoFit/>
          </a:bodyPr>
          <a:lstStyle/>
          <a:p>
            <a:r>
              <a:rPr lang="fr-FR" sz="2000" b="1" dirty="0" smtClean="0">
                <a:solidFill>
                  <a:srgbClr val="C00000"/>
                </a:solidFill>
                <a:latin typeface="Times New Roman" pitchFamily="18" charset="0"/>
                <a:cs typeface="Times New Roman" pitchFamily="18" charset="0"/>
              </a:rPr>
              <a:t>Diminution de:</a:t>
            </a:r>
          </a:p>
          <a:p>
            <a:r>
              <a:rPr lang="fr-FR" sz="2000" b="1" dirty="0" smtClean="0">
                <a:latin typeface="Times New Roman" pitchFamily="18" charset="0"/>
                <a:cs typeface="Times New Roman" pitchFamily="18" charset="0"/>
              </a:rPr>
              <a:t>-La pénétration de la lumière dans l'eau. </a:t>
            </a:r>
          </a:p>
          <a:p>
            <a:r>
              <a:rPr lang="fr-FR" sz="2000" b="1" dirty="0" smtClean="0">
                <a:latin typeface="Times New Roman" pitchFamily="18" charset="0"/>
                <a:cs typeface="Times New Roman" pitchFamily="18" charset="0"/>
              </a:rPr>
              <a:t>-Des échanges gazeux entre l'atmosphère et l'eau.</a:t>
            </a:r>
          </a:p>
          <a:p>
            <a:r>
              <a:rPr lang="fr-FR" sz="2000" b="1" dirty="0" smtClean="0">
                <a:latin typeface="Times New Roman" pitchFamily="18" charset="0"/>
                <a:cs typeface="Times New Roman" pitchFamily="18" charset="0"/>
              </a:rPr>
              <a:t>-Du taux d’oxygène conduisant à une asphyxie des animaux aquatiques.</a:t>
            </a:r>
            <a:endParaRPr lang="fr-FR" sz="2000" b="1" dirty="0">
              <a:latin typeface="Times New Roman" pitchFamily="18" charset="0"/>
              <a:cs typeface="Times New Roman" pitchFamily="18" charset="0"/>
            </a:endParaRPr>
          </a:p>
        </p:txBody>
      </p:sp>
      <p:sp>
        <p:nvSpPr>
          <p:cNvPr id="8" name="Rectangle 7"/>
          <p:cNvSpPr/>
          <p:nvPr/>
        </p:nvSpPr>
        <p:spPr>
          <a:xfrm>
            <a:off x="428596" y="5286388"/>
            <a:ext cx="4229043" cy="400110"/>
          </a:xfrm>
          <a:prstGeom prst="rect">
            <a:avLst/>
          </a:prstGeom>
        </p:spPr>
        <p:txBody>
          <a:bodyPr wrap="none">
            <a:spAutoFit/>
          </a:bodyPr>
          <a:lstStyle/>
          <a:p>
            <a:pPr>
              <a:buFont typeface="Wingdings" pitchFamily="2" charset="2"/>
              <a:buChar char="Ø"/>
            </a:pPr>
            <a:r>
              <a:rPr lang="fr-FR" sz="2000" b="1" dirty="0" smtClean="0">
                <a:solidFill>
                  <a:srgbClr val="FF0000"/>
                </a:solidFill>
                <a:latin typeface="Times New Roman" pitchFamily="18" charset="0"/>
                <a:cs typeface="Times New Roman" pitchFamily="18" charset="0"/>
              </a:rPr>
              <a:t>Facteurs favorisant les fleurs d’eau</a:t>
            </a:r>
            <a:endParaRPr lang="fr-FR" sz="2000" b="1" dirty="0">
              <a:solidFill>
                <a:srgbClr val="FF0000"/>
              </a:solidFill>
              <a:latin typeface="Times New Roman" pitchFamily="18" charset="0"/>
              <a:cs typeface="Times New Roman" pitchFamily="18" charset="0"/>
            </a:endParaRPr>
          </a:p>
        </p:txBody>
      </p:sp>
      <p:sp>
        <p:nvSpPr>
          <p:cNvPr id="9" name="Rectangle 8"/>
          <p:cNvSpPr/>
          <p:nvPr/>
        </p:nvSpPr>
        <p:spPr>
          <a:xfrm>
            <a:off x="428596" y="5643578"/>
            <a:ext cx="4572000" cy="1015663"/>
          </a:xfrm>
          <a:prstGeom prst="rect">
            <a:avLst/>
          </a:prstGeom>
        </p:spPr>
        <p:txBody>
          <a:bodyPr>
            <a:spAutoFit/>
          </a:bodyPr>
          <a:lstStyle/>
          <a:p>
            <a:r>
              <a:rPr lang="fr-FR" sz="2000" b="1" dirty="0" smtClean="0">
                <a:latin typeface="Times New Roman" pitchFamily="18" charset="0"/>
                <a:cs typeface="Times New Roman" pitchFamily="18" charset="0"/>
              </a:rPr>
              <a:t>- Températures élevées.</a:t>
            </a:r>
          </a:p>
          <a:p>
            <a:r>
              <a:rPr lang="fr-FR" sz="2000" b="1" dirty="0" smtClean="0">
                <a:latin typeface="Times New Roman" pitchFamily="18" charset="0"/>
                <a:cs typeface="Times New Roman" pitchFamily="18" charset="0"/>
              </a:rPr>
              <a:t>- Eau à faible débit.</a:t>
            </a:r>
          </a:p>
          <a:p>
            <a:r>
              <a:rPr lang="fr-FR" sz="2000" b="1" dirty="0" smtClean="0">
                <a:latin typeface="Times New Roman" pitchFamily="18" charset="0"/>
                <a:cs typeface="Times New Roman" pitchFamily="18" charset="0"/>
              </a:rPr>
              <a:t>- Excès d’azote et de phosphore.</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100" y="714356"/>
            <a:ext cx="6092565" cy="461665"/>
          </a:xfrm>
          <a:prstGeom prst="rect">
            <a:avLst/>
          </a:prstGeom>
        </p:spPr>
        <p:txBody>
          <a:bodyPr wrap="none">
            <a:spAutoFit/>
          </a:bodyPr>
          <a:lstStyle/>
          <a:p>
            <a:pPr>
              <a:buFont typeface="Wingdings" pitchFamily="2" charset="2"/>
              <a:buChar char="v"/>
            </a:pPr>
            <a:r>
              <a:rPr lang="fr-FR" sz="2400" b="1" dirty="0" smtClean="0">
                <a:solidFill>
                  <a:srgbClr val="FF0000"/>
                </a:solidFill>
                <a:latin typeface="Times New Roman" pitchFamily="18" charset="0"/>
                <a:cs typeface="Times New Roman" pitchFamily="18" charset="0"/>
              </a:rPr>
              <a:t> Prévenir les effets nocifs des cyanophycées</a:t>
            </a:r>
            <a:endParaRPr lang="fr-FR" sz="2400" b="1" dirty="0">
              <a:solidFill>
                <a:srgbClr val="FF0000"/>
              </a:solidFill>
              <a:latin typeface="Times New Roman" pitchFamily="18" charset="0"/>
              <a:cs typeface="Times New Roman" pitchFamily="18" charset="0"/>
            </a:endParaRPr>
          </a:p>
        </p:txBody>
      </p:sp>
      <p:sp>
        <p:nvSpPr>
          <p:cNvPr id="5" name="Rectangle 4"/>
          <p:cNvSpPr/>
          <p:nvPr/>
        </p:nvSpPr>
        <p:spPr>
          <a:xfrm>
            <a:off x="500034" y="1285860"/>
            <a:ext cx="8429684" cy="1200329"/>
          </a:xfrm>
          <a:prstGeom prst="rect">
            <a:avLst/>
          </a:prstGeom>
        </p:spPr>
        <p:txBody>
          <a:bodyPr wrap="square">
            <a:spAutoFit/>
          </a:bodyPr>
          <a:lstStyle/>
          <a:p>
            <a:r>
              <a:rPr lang="fr-FR" sz="2400" b="1" dirty="0" smtClean="0">
                <a:latin typeface="Times New Roman" pitchFamily="18" charset="0"/>
                <a:cs typeface="Times New Roman" pitchFamily="18" charset="0"/>
              </a:rPr>
              <a:t>L’eutrophisation dans un barrage par exemple peut avoir des effets négatifs sur la production d’eau potable. Pour minimiser ces effet il faudrait: </a:t>
            </a:r>
            <a:endParaRPr lang="fr-FR" sz="2400" b="1" dirty="0">
              <a:latin typeface="Times New Roman" pitchFamily="18" charset="0"/>
              <a:cs typeface="Times New Roman" pitchFamily="18" charset="0"/>
            </a:endParaRPr>
          </a:p>
        </p:txBody>
      </p:sp>
      <p:sp>
        <p:nvSpPr>
          <p:cNvPr id="6" name="Rectangle 5"/>
          <p:cNvSpPr/>
          <p:nvPr/>
        </p:nvSpPr>
        <p:spPr>
          <a:xfrm>
            <a:off x="428596" y="2502282"/>
            <a:ext cx="8215370" cy="1569660"/>
          </a:xfrm>
          <a:prstGeom prst="rect">
            <a:avLst/>
          </a:prstGeom>
        </p:spPr>
        <p:txBody>
          <a:bodyPr wrap="square">
            <a:spAutoFit/>
          </a:bodyPr>
          <a:lstStyle/>
          <a:p>
            <a:pPr>
              <a:buFont typeface="Wingdings" pitchFamily="2" charset="2"/>
              <a:buChar char="Ø"/>
            </a:pPr>
            <a:r>
              <a:rPr lang="fr-FR" sz="2400" b="1" dirty="0" smtClean="0">
                <a:latin typeface="Times New Roman" pitchFamily="18" charset="0"/>
                <a:cs typeface="Times New Roman" pitchFamily="18" charset="0"/>
              </a:rPr>
              <a:t> </a:t>
            </a:r>
            <a:r>
              <a:rPr lang="fr-FR" sz="2400" b="1" dirty="0" smtClean="0">
                <a:solidFill>
                  <a:srgbClr val="0070C0"/>
                </a:solidFill>
                <a:latin typeface="Times New Roman" pitchFamily="18" charset="0"/>
                <a:cs typeface="Times New Roman" pitchFamily="18" charset="0"/>
              </a:rPr>
              <a:t>Surveiller leur développement dans l’eau (été et automne).</a:t>
            </a:r>
          </a:p>
          <a:p>
            <a:endParaRPr lang="fr-FR" sz="2400" b="1" dirty="0" smtClean="0">
              <a:latin typeface="Times New Roman" pitchFamily="18" charset="0"/>
              <a:cs typeface="Times New Roman" pitchFamily="18" charset="0"/>
            </a:endParaRPr>
          </a:p>
          <a:p>
            <a:pPr>
              <a:buFont typeface="Wingdings" pitchFamily="2" charset="2"/>
              <a:buChar char="Ø"/>
            </a:pPr>
            <a:r>
              <a:rPr lang="fr-FR" sz="2400" b="1" dirty="0" smtClean="0">
                <a:latin typeface="Times New Roman" pitchFamily="18" charset="0"/>
                <a:cs typeface="Times New Roman" pitchFamily="18" charset="0"/>
              </a:rPr>
              <a:t> Choisir un niveau profond de la prise d’eau des barrages utilisée pour l’eau potable.</a:t>
            </a:r>
            <a:endParaRPr lang="fr-FR" sz="2400" b="1" dirty="0">
              <a:latin typeface="Times New Roman" pitchFamily="18" charset="0"/>
              <a:cs typeface="Times New Roman" pitchFamily="18" charset="0"/>
            </a:endParaRPr>
          </a:p>
        </p:txBody>
      </p:sp>
      <p:sp>
        <p:nvSpPr>
          <p:cNvPr id="7" name="Rectangle 6"/>
          <p:cNvSpPr/>
          <p:nvPr/>
        </p:nvSpPr>
        <p:spPr>
          <a:xfrm>
            <a:off x="428596" y="4276090"/>
            <a:ext cx="8286808" cy="1938992"/>
          </a:xfrm>
          <a:prstGeom prst="rect">
            <a:avLst/>
          </a:prstGeom>
        </p:spPr>
        <p:txBody>
          <a:bodyPr wrap="square">
            <a:spAutoFit/>
          </a:bodyPr>
          <a:lstStyle/>
          <a:p>
            <a:pPr>
              <a:buFont typeface="Wingdings" pitchFamily="2" charset="2"/>
              <a:buChar char="Ø"/>
            </a:pPr>
            <a:r>
              <a:rPr lang="fr-FR" sz="2400" b="1" dirty="0" smtClean="0">
                <a:latin typeface="Times New Roman" pitchFamily="18" charset="0"/>
                <a:cs typeface="Times New Roman" pitchFamily="18" charset="0"/>
              </a:rPr>
              <a:t> </a:t>
            </a:r>
            <a:r>
              <a:rPr lang="fr-FR" sz="2400" b="1" dirty="0" smtClean="0">
                <a:solidFill>
                  <a:srgbClr val="7030A0"/>
                </a:solidFill>
                <a:latin typeface="Times New Roman" pitchFamily="18" charset="0"/>
                <a:cs typeface="Times New Roman" pitchFamily="18" charset="0"/>
              </a:rPr>
              <a:t>Introduction de poissons qui les mangent (Lutte biologique). </a:t>
            </a:r>
          </a:p>
          <a:p>
            <a:endParaRPr lang="fr-FR" sz="2400" b="1" dirty="0" smtClean="0">
              <a:latin typeface="Times New Roman" pitchFamily="18" charset="0"/>
              <a:cs typeface="Times New Roman" pitchFamily="18" charset="0"/>
            </a:endParaRPr>
          </a:p>
          <a:p>
            <a:pPr>
              <a:buFont typeface="Wingdings" pitchFamily="2" charset="2"/>
              <a:buChar char="Ø"/>
            </a:pPr>
            <a:r>
              <a:rPr lang="fr-FR" sz="2400" b="1" dirty="0" smtClean="0">
                <a:latin typeface="Times New Roman" pitchFamily="18" charset="0"/>
                <a:cs typeface="Times New Roman" pitchFamily="18" charset="0"/>
              </a:rPr>
              <a:t> </a:t>
            </a:r>
            <a:r>
              <a:rPr lang="fr-FR" sz="2400" b="1" dirty="0" smtClean="0">
                <a:solidFill>
                  <a:srgbClr val="C00000"/>
                </a:solidFill>
                <a:latin typeface="Times New Roman" pitchFamily="18" charset="0"/>
                <a:cs typeface="Times New Roman" pitchFamily="18" charset="0"/>
              </a:rPr>
              <a:t>Lutter contre la pollution de l’eau(Traitement des eaux usées, utilisation modérée des fertilisants agricoles)</a:t>
            </a:r>
            <a:endParaRPr lang="fr-FR"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14330"/>
            <a:ext cx="8229600" cy="1143000"/>
          </a:xfrm>
        </p:spPr>
        <p:txBody>
          <a:bodyPr>
            <a:normAutofit/>
          </a:bodyPr>
          <a:lstStyle/>
          <a:p>
            <a:r>
              <a:rPr lang="fr-FR" sz="3200" b="1" dirty="0" smtClean="0">
                <a:solidFill>
                  <a:srgbClr val="C00000"/>
                </a:solidFill>
                <a:latin typeface="Times New Roman" pitchFamily="18" charset="0"/>
                <a:cs typeface="Times New Roman" pitchFamily="18" charset="0"/>
              </a:rPr>
              <a:t>11- Usage des cyanophycées</a:t>
            </a:r>
            <a:endParaRPr lang="fr-FR" sz="3200" b="1" dirty="0">
              <a:solidFill>
                <a:srgbClr val="C00000"/>
              </a:solidFill>
              <a:latin typeface="Times New Roman" pitchFamily="18" charset="0"/>
              <a:cs typeface="Times New Roman" pitchFamily="18" charset="0"/>
            </a:endParaRPr>
          </a:p>
        </p:txBody>
      </p:sp>
      <p:sp>
        <p:nvSpPr>
          <p:cNvPr id="4" name="Rectangle 3"/>
          <p:cNvSpPr/>
          <p:nvPr/>
        </p:nvSpPr>
        <p:spPr>
          <a:xfrm>
            <a:off x="571472" y="857232"/>
            <a:ext cx="2882712" cy="400110"/>
          </a:xfrm>
          <a:prstGeom prst="rect">
            <a:avLst/>
          </a:prstGeom>
        </p:spPr>
        <p:txBody>
          <a:bodyPr wrap="none">
            <a:spAutoFit/>
          </a:bodyPr>
          <a:lstStyle/>
          <a:p>
            <a:r>
              <a:rPr lang="fr-FR" sz="2000" b="1" dirty="0" smtClean="0">
                <a:solidFill>
                  <a:srgbClr val="FF0000"/>
                </a:solidFill>
                <a:latin typeface="Times New Roman" pitchFamily="18" charset="0"/>
                <a:cs typeface="Times New Roman" pitchFamily="18" charset="0"/>
              </a:rPr>
              <a:t>1- Source d’alimentation</a:t>
            </a:r>
            <a:endParaRPr lang="fr-FR" sz="2000" b="1" dirty="0">
              <a:solidFill>
                <a:srgbClr val="FF0000"/>
              </a:solidFill>
              <a:latin typeface="Times New Roman" pitchFamily="18" charset="0"/>
              <a:cs typeface="Times New Roman" pitchFamily="18" charset="0"/>
            </a:endParaRPr>
          </a:p>
        </p:txBody>
      </p:sp>
      <p:sp>
        <p:nvSpPr>
          <p:cNvPr id="5" name="Rectangle 4"/>
          <p:cNvSpPr/>
          <p:nvPr/>
        </p:nvSpPr>
        <p:spPr>
          <a:xfrm>
            <a:off x="214282" y="1211033"/>
            <a:ext cx="8643998" cy="707886"/>
          </a:xfrm>
          <a:prstGeom prst="rect">
            <a:avLst/>
          </a:prstGeom>
        </p:spPr>
        <p:txBody>
          <a:bodyPr wrap="square">
            <a:spAutoFit/>
          </a:bodyPr>
          <a:lstStyle/>
          <a:p>
            <a:r>
              <a:rPr lang="fr-FR" sz="2000" b="1" dirty="0" smtClean="0">
                <a:latin typeface="Times New Roman" pitchFamily="18" charset="0"/>
                <a:cs typeface="Times New Roman" pitchFamily="18" charset="0"/>
              </a:rPr>
              <a:t>Des espèces de cyanophycées sont à l’origine d'un rendement exceptionnel en poissons (phytoplancton).</a:t>
            </a:r>
            <a:endParaRPr lang="fr-FR" sz="2000" b="1" dirty="0">
              <a:latin typeface="Times New Roman" pitchFamily="18" charset="0"/>
              <a:cs typeface="Times New Roman" pitchFamily="18" charset="0"/>
            </a:endParaRPr>
          </a:p>
        </p:txBody>
      </p:sp>
      <p:sp>
        <p:nvSpPr>
          <p:cNvPr id="6" name="Rectangle 5"/>
          <p:cNvSpPr/>
          <p:nvPr/>
        </p:nvSpPr>
        <p:spPr>
          <a:xfrm>
            <a:off x="214282" y="1925413"/>
            <a:ext cx="8572560" cy="707886"/>
          </a:xfrm>
          <a:prstGeom prst="rect">
            <a:avLst/>
          </a:prstGeom>
        </p:spPr>
        <p:txBody>
          <a:bodyPr wrap="square">
            <a:spAutoFit/>
          </a:bodyPr>
          <a:lstStyle/>
          <a:p>
            <a:r>
              <a:rPr lang="fr-FR" sz="2000" b="1" dirty="0" smtClean="0">
                <a:latin typeface="Times New Roman" pitchFamily="18" charset="0"/>
                <a:cs typeface="Times New Roman" pitchFamily="18" charset="0"/>
              </a:rPr>
              <a:t>Certaines cyanophycées sont riches en protéines et sont utilisées dans l’alimentation et la malnutrition</a:t>
            </a:r>
            <a:endParaRPr lang="fr-FR" sz="2000" b="1" dirty="0">
              <a:latin typeface="Times New Roman" pitchFamily="18" charset="0"/>
              <a:cs typeface="Times New Roman" pitchFamily="18" charset="0"/>
            </a:endParaRPr>
          </a:p>
        </p:txBody>
      </p:sp>
      <p:sp>
        <p:nvSpPr>
          <p:cNvPr id="7" name="Rectangle 6"/>
          <p:cNvSpPr/>
          <p:nvPr/>
        </p:nvSpPr>
        <p:spPr>
          <a:xfrm>
            <a:off x="428596" y="2702478"/>
            <a:ext cx="8001056" cy="400110"/>
          </a:xfrm>
          <a:prstGeom prst="rect">
            <a:avLst/>
          </a:prstGeom>
        </p:spPr>
        <p:txBody>
          <a:bodyPr wrap="square">
            <a:spAutoFit/>
          </a:bodyPr>
          <a:lstStyle/>
          <a:p>
            <a:r>
              <a:rPr lang="fr-FR" sz="2000" b="1" dirty="0" smtClean="0">
                <a:latin typeface="Times New Roman" pitchFamily="18" charset="0"/>
                <a:cs typeface="Times New Roman" pitchFamily="18" charset="0"/>
              </a:rPr>
              <a:t>Exemple: </a:t>
            </a:r>
            <a:r>
              <a:rPr lang="fr-FR" sz="2000" i="1" dirty="0" err="1" smtClean="0">
                <a:latin typeface="Times New Roman" pitchFamily="18" charset="0"/>
                <a:cs typeface="Times New Roman" pitchFamily="18" charset="0"/>
              </a:rPr>
              <a:t>Spirulina</a:t>
            </a:r>
            <a:r>
              <a:rPr lang="fr-FR" sz="2000" i="1"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(consommée au Tchad et en Asie)</a:t>
            </a:r>
            <a:endParaRPr lang="fr-FR" sz="20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srcRect/>
          <a:stretch>
            <a:fillRect/>
          </a:stretch>
        </p:blipFill>
        <p:spPr bwMode="auto">
          <a:xfrm>
            <a:off x="5214942" y="3214686"/>
            <a:ext cx="3571900" cy="2428892"/>
          </a:xfrm>
          <a:prstGeom prst="rect">
            <a:avLst/>
          </a:prstGeom>
          <a:noFill/>
          <a:ln w="9525">
            <a:noFill/>
            <a:miter lim="800000"/>
            <a:headEnd/>
            <a:tailEnd/>
          </a:ln>
          <a:effectLst/>
        </p:spPr>
      </p:pic>
      <p:sp>
        <p:nvSpPr>
          <p:cNvPr id="10" name="Rectangle 9"/>
          <p:cNvSpPr/>
          <p:nvPr/>
        </p:nvSpPr>
        <p:spPr>
          <a:xfrm>
            <a:off x="6347172" y="5774312"/>
            <a:ext cx="1082348" cy="369332"/>
          </a:xfrm>
          <a:prstGeom prst="rect">
            <a:avLst/>
          </a:prstGeom>
        </p:spPr>
        <p:txBody>
          <a:bodyPr wrap="none">
            <a:spAutoFit/>
          </a:bodyPr>
          <a:lstStyle/>
          <a:p>
            <a:r>
              <a:rPr lang="fr-FR" b="1" i="1" dirty="0" err="1" smtClean="0">
                <a:latin typeface="Times New Roman" pitchFamily="18" charset="0"/>
                <a:cs typeface="Times New Roman" pitchFamily="18" charset="0"/>
              </a:rPr>
              <a:t>Spirulina</a:t>
            </a:r>
            <a:endParaRPr lang="fr-FR" b="1" i="1"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4"/>
          <a:srcRect/>
          <a:stretch>
            <a:fillRect/>
          </a:stretch>
        </p:blipFill>
        <p:spPr bwMode="auto">
          <a:xfrm>
            <a:off x="3286116" y="3276614"/>
            <a:ext cx="1638300" cy="2438402"/>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566725" y="3257567"/>
            <a:ext cx="2433639" cy="2600325"/>
          </a:xfrm>
          <a:prstGeom prst="rect">
            <a:avLst/>
          </a:prstGeom>
          <a:noFill/>
          <a:ln w="9525">
            <a:noFill/>
            <a:miter lim="800000"/>
            <a:headEnd/>
            <a:tailEnd/>
          </a:ln>
          <a:effectLst/>
        </p:spPr>
      </p:pic>
      <p:sp>
        <p:nvSpPr>
          <p:cNvPr id="13" name="Rectangle 12"/>
          <p:cNvSpPr/>
          <p:nvPr/>
        </p:nvSpPr>
        <p:spPr>
          <a:xfrm>
            <a:off x="1214414" y="6000768"/>
            <a:ext cx="1140377" cy="369332"/>
          </a:xfrm>
          <a:prstGeom prst="rect">
            <a:avLst/>
          </a:prstGeom>
        </p:spPr>
        <p:txBody>
          <a:bodyPr wrap="none">
            <a:spAutoFit/>
          </a:bodyPr>
          <a:lstStyle/>
          <a:p>
            <a:r>
              <a:rPr lang="fr-FR" b="1" dirty="0" smtClean="0">
                <a:latin typeface="Times New Roman" pitchFamily="18" charset="0"/>
                <a:cs typeface="Times New Roman" pitchFamily="18" charset="0"/>
              </a:rPr>
              <a:t>Au Tchad</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98665" y="785794"/>
            <a:ext cx="2828851" cy="461665"/>
          </a:xfrm>
          <a:prstGeom prst="rect">
            <a:avLst/>
          </a:prstGeom>
        </p:spPr>
        <p:txBody>
          <a:bodyPr wrap="none">
            <a:spAutoFit/>
          </a:bodyPr>
          <a:lstStyle/>
          <a:p>
            <a:r>
              <a:rPr lang="fr-FR" sz="2400" b="1" dirty="0" smtClean="0">
                <a:solidFill>
                  <a:srgbClr val="FF0000"/>
                </a:solidFill>
                <a:latin typeface="Times New Roman" pitchFamily="18" charset="0"/>
                <a:cs typeface="Times New Roman" pitchFamily="18" charset="0"/>
              </a:rPr>
              <a:t>2- Source d’oxygène</a:t>
            </a:r>
            <a:endParaRPr lang="fr-FR" sz="2400" b="1" dirty="0">
              <a:solidFill>
                <a:srgbClr val="FF0000"/>
              </a:solidFill>
              <a:latin typeface="Times New Roman" pitchFamily="18" charset="0"/>
              <a:cs typeface="Times New Roman" pitchFamily="18" charset="0"/>
            </a:endParaRPr>
          </a:p>
        </p:txBody>
      </p:sp>
      <p:sp>
        <p:nvSpPr>
          <p:cNvPr id="5" name="Rectangle 4"/>
          <p:cNvSpPr/>
          <p:nvPr/>
        </p:nvSpPr>
        <p:spPr>
          <a:xfrm>
            <a:off x="214282" y="1292354"/>
            <a:ext cx="8715436" cy="830997"/>
          </a:xfrm>
          <a:prstGeom prst="rect">
            <a:avLst/>
          </a:prstGeom>
        </p:spPr>
        <p:txBody>
          <a:bodyPr wrap="square">
            <a:spAutoFit/>
          </a:bodyPr>
          <a:lstStyle/>
          <a:p>
            <a:r>
              <a:rPr lang="fr-FR" sz="2400" b="1" dirty="0" smtClean="0">
                <a:latin typeface="Times New Roman" pitchFamily="18" charset="0"/>
                <a:cs typeface="Times New Roman" pitchFamily="18" charset="0"/>
              </a:rPr>
              <a:t>Les cyanophycées libèrent l’oxygène dans l’atmosphère et sont utilisées pour oxygéner de grands aquariums. </a:t>
            </a:r>
            <a:endParaRPr lang="fr-FR" sz="2400" b="1" dirty="0">
              <a:latin typeface="Times New Roman" pitchFamily="18" charset="0"/>
              <a:cs typeface="Times New Roman" pitchFamily="18" charset="0"/>
            </a:endParaRPr>
          </a:p>
        </p:txBody>
      </p:sp>
      <p:sp>
        <p:nvSpPr>
          <p:cNvPr id="6" name="Rectangle 5"/>
          <p:cNvSpPr/>
          <p:nvPr/>
        </p:nvSpPr>
        <p:spPr>
          <a:xfrm>
            <a:off x="285720" y="2341899"/>
            <a:ext cx="8572560" cy="1200329"/>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3- Source d’azote et de protéines.</a:t>
            </a:r>
          </a:p>
          <a:p>
            <a:r>
              <a:rPr lang="fr-FR" sz="2400" b="1" dirty="0" smtClean="0">
                <a:latin typeface="Times New Roman" pitchFamily="18" charset="0"/>
                <a:cs typeface="Times New Roman" pitchFamily="18" charset="0"/>
              </a:rPr>
              <a:t>Fixatrices d’azote, les cyanophycées sont utilisées comme fertilisants en agriculture.</a:t>
            </a:r>
            <a:endParaRPr lang="fr-FR" sz="2400" b="1" dirty="0">
              <a:latin typeface="Times New Roman" pitchFamily="18" charset="0"/>
              <a:cs typeface="Times New Roman" pitchFamily="18" charset="0"/>
            </a:endParaRPr>
          </a:p>
        </p:txBody>
      </p:sp>
      <p:sp>
        <p:nvSpPr>
          <p:cNvPr id="7" name="Rectangle 6"/>
          <p:cNvSpPr/>
          <p:nvPr/>
        </p:nvSpPr>
        <p:spPr>
          <a:xfrm>
            <a:off x="285720" y="4005868"/>
            <a:ext cx="8643998" cy="1200329"/>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4- Source de Substances Bioactives</a:t>
            </a:r>
          </a:p>
          <a:p>
            <a:r>
              <a:rPr lang="fr-FR" sz="2400" b="1" dirty="0" smtClean="0">
                <a:latin typeface="Times New Roman" pitchFamily="18" charset="0"/>
                <a:cs typeface="Times New Roman" pitchFamily="18" charset="0"/>
              </a:rPr>
              <a:t>Elles sont utilisées dans l’Industrie Pharmaceutique comme calmants utilisés dans le cas du Sida par exemple.</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14348" y="80167"/>
            <a:ext cx="757242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kumimoji="0" lang="fr-FR"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12- Quelques domaines d’application des cyanobactéries</a:t>
            </a:r>
            <a:endParaRPr kumimoji="0" lang="fr-FR"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214282" y="709554"/>
            <a:ext cx="871540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Ø"/>
              <a:tabLst>
                <a:tab pos="1470025" algn="l"/>
              </a:tabLst>
            </a:pPr>
            <a:r>
              <a:rPr kumimoji="0" lang="ar-SA" sz="2000" b="1" i="0" u="none" strike="noStrike" cap="none" normalizeH="0" baseline="0" dirty="0" smtClean="0">
                <a:ln>
                  <a:noFill/>
                </a:ln>
                <a:solidFill>
                  <a:srgbClr val="FF0000"/>
                </a:solidFill>
                <a:effectLst/>
                <a:latin typeface="Times New Roman" pitchFamily="18" charset="0"/>
                <a:ea typeface="Calibri" pitchFamily="34" charset="0"/>
                <a:cs typeface="+mj-cs"/>
              </a:rPr>
              <a:t> </a:t>
            </a: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mj-cs"/>
              </a:rPr>
              <a:t>Riziculture </a:t>
            </a:r>
            <a:endParaRPr kumimoji="0" lang="fr-FR" sz="2000" b="1" i="0" u="none" strike="noStrike" cap="none" normalizeH="0" baseline="0" dirty="0" smtClean="0">
              <a:ln>
                <a:noFill/>
              </a:ln>
              <a:solidFill>
                <a:srgbClr val="FF0000"/>
              </a:solidFill>
              <a:effectLst/>
              <a:latin typeface="Arial" pitchFamily="34" charset="0"/>
              <a:cs typeface="+mj-cs"/>
            </a:endParaRPr>
          </a:p>
          <a:p>
            <a:pPr marL="0" marR="0" lvl="0" indent="0" algn="justLow" defTabSz="914400" rtl="0" eaLnBrk="0" fontAlgn="base" latinLnBrk="0" hangingPunct="0">
              <a:lnSpc>
                <a:spcPct val="100000"/>
              </a:lnSpc>
              <a:spcBef>
                <a:spcPct val="0"/>
              </a:spcBef>
              <a:spcAft>
                <a:spcPct val="0"/>
              </a:spcAft>
              <a:buClrTx/>
              <a:buSzTx/>
              <a:buFontTx/>
              <a:buNone/>
              <a:tabLst>
                <a:tab pos="147002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       Les organismes fixateurs d'azote, capables d'utiliser l'azote de l'air, constituent une fois enfouis dans le sol une source d'azote utilisable par le riz et qui ne n</a:t>
            </a:r>
            <a:r>
              <a:rPr kumimoji="0" lang="fr-FR" sz="2000" b="1" i="0" u="none" strike="noStrike" cap="none" normalizeH="0" baseline="0" dirty="0" smtClean="0">
                <a:ln>
                  <a:noFill/>
                </a:ln>
                <a:solidFill>
                  <a:schemeClr val="tx1"/>
                </a:solidFill>
                <a:effectLst/>
                <a:latin typeface="Calibri"/>
                <a:ea typeface="Calibri" pitchFamily="34" charset="0"/>
                <a:cs typeface="+mj-cs"/>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cessite pas ou peu d'investissement financier par le riziculteur. Par contre, ces techniques demandent aux riziculteurs un travail suppl</a:t>
            </a:r>
            <a:r>
              <a:rPr kumimoji="0" lang="fr-FR" sz="2000" b="1" i="0" u="none" strike="noStrike" cap="none" normalizeH="0" baseline="0" dirty="0" smtClean="0">
                <a:ln>
                  <a:noFill/>
                </a:ln>
                <a:solidFill>
                  <a:schemeClr val="tx1"/>
                </a:solidFill>
                <a:effectLst/>
                <a:latin typeface="Calibri"/>
                <a:ea typeface="Calibri" pitchFamily="34" charset="0"/>
                <a:cs typeface="+mj-cs"/>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mentaire, parfois important. La technologie la plus ancienne faisant usage des organismes fixateurs de N2 en riziculture est celle des engrais verts: l</a:t>
            </a:r>
            <a:r>
              <a:rPr kumimoji="0" lang="fr-FR" sz="2000" b="1" i="0" u="none" strike="noStrike" cap="none" normalizeH="0" baseline="0" dirty="0" smtClean="0">
                <a:ln>
                  <a:noFill/>
                </a:ln>
                <a:solidFill>
                  <a:schemeClr val="tx1"/>
                </a:solidFill>
                <a:effectLst/>
                <a:latin typeface="Calibri"/>
                <a:ea typeface="Calibri" pitchFamily="34" charset="0"/>
                <a:cs typeface="+mj-cs"/>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gumineuses et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mj-cs"/>
              </a:rPr>
              <a:t>Azolla</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 qui est une symbiose entre une petite foug</a:t>
            </a:r>
            <a:r>
              <a:rPr kumimoji="0" lang="fr-FR" sz="2000" b="1" i="0" u="none" strike="noStrike" cap="none" normalizeH="0" baseline="0" dirty="0" smtClean="0">
                <a:ln>
                  <a:noFill/>
                </a:ln>
                <a:solidFill>
                  <a:schemeClr val="tx1"/>
                </a:solidFill>
                <a:effectLst/>
                <a:latin typeface="Calibri"/>
                <a:ea typeface="Calibri" pitchFamily="34" charset="0"/>
                <a:cs typeface="+mj-cs"/>
              </a:rPr>
              <a:t>è</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re aquatique et une cyanobact</a:t>
            </a:r>
            <a:r>
              <a:rPr kumimoji="0" lang="fr-FR" sz="2000" b="1" i="0" u="none" strike="noStrike" cap="none" normalizeH="0" baseline="0" dirty="0" smtClean="0">
                <a:ln>
                  <a:noFill/>
                </a:ln>
                <a:solidFill>
                  <a:schemeClr val="tx1"/>
                </a:solidFill>
                <a:effectLst/>
                <a:latin typeface="Calibri"/>
                <a:ea typeface="Calibri" pitchFamily="34" charset="0"/>
                <a:cs typeface="+mj-cs"/>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rie fixatrice d'azote (</a:t>
            </a:r>
            <a:r>
              <a:rPr kumimoji="0" lang="fr-FR" sz="2000" b="1" i="1" u="none" strike="noStrike" cap="none" normalizeH="0" baseline="0" dirty="0" err="1" smtClean="0">
                <a:ln>
                  <a:noFill/>
                </a:ln>
                <a:solidFill>
                  <a:schemeClr val="tx1"/>
                </a:solidFill>
                <a:effectLst/>
                <a:latin typeface="Times New Roman" pitchFamily="18" charset="0"/>
                <a:ea typeface="Calibri" pitchFamily="34" charset="0"/>
                <a:cs typeface="+mj-cs"/>
              </a:rPr>
              <a:t>Anabaena</a:t>
            </a:r>
            <a:r>
              <a:rPr kumimoji="0" lang="fr-FR" sz="2000" b="1" i="1" u="none" strike="noStrike" cap="none" normalizeH="0" baseline="0" dirty="0" smtClean="0">
                <a:ln>
                  <a:noFill/>
                </a:ln>
                <a:solidFill>
                  <a:schemeClr val="tx1"/>
                </a:solidFill>
                <a:effectLst/>
                <a:latin typeface="Times New Roman" pitchFamily="18" charset="0"/>
                <a:ea typeface="Calibri" pitchFamily="34" charset="0"/>
                <a:cs typeface="+mj-cs"/>
              </a:rPr>
              <a:t> </a:t>
            </a:r>
            <a:r>
              <a:rPr kumimoji="0" lang="fr-FR" sz="2000" b="1" i="1" u="none" strike="noStrike" cap="none" normalizeH="0" baseline="0" dirty="0" err="1" smtClean="0">
                <a:ln>
                  <a:noFill/>
                </a:ln>
                <a:solidFill>
                  <a:schemeClr val="tx1"/>
                </a:solidFill>
                <a:effectLst/>
                <a:latin typeface="Times New Roman" pitchFamily="18" charset="0"/>
                <a:ea typeface="Calibri" pitchFamily="34" charset="0"/>
                <a:cs typeface="+mj-cs"/>
              </a:rPr>
              <a:t>azollae</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 et qui a </a:t>
            </a:r>
            <a:r>
              <a:rPr kumimoji="0" lang="fr-FR" sz="2000" b="1" i="0" u="none" strike="noStrike" cap="none" normalizeH="0" baseline="0" dirty="0" smtClean="0">
                <a:ln>
                  <a:noFill/>
                </a:ln>
                <a:solidFill>
                  <a:schemeClr val="tx1"/>
                </a:solidFill>
                <a:effectLst/>
                <a:latin typeface="Calibri"/>
                <a:ea typeface="Calibri" pitchFamily="34" charset="0"/>
                <a:cs typeface="+mj-cs"/>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t</a:t>
            </a:r>
            <a:r>
              <a:rPr kumimoji="0" lang="fr-FR" sz="2000" b="1" i="0" u="none" strike="noStrike" cap="none" normalizeH="0" baseline="0" dirty="0" smtClean="0">
                <a:ln>
                  <a:noFill/>
                </a:ln>
                <a:solidFill>
                  <a:schemeClr val="tx1"/>
                </a:solidFill>
                <a:effectLst/>
                <a:latin typeface="Calibri"/>
                <a:ea typeface="Calibri" pitchFamily="34" charset="0"/>
                <a:cs typeface="+mj-cs"/>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 utilis</a:t>
            </a:r>
            <a:r>
              <a:rPr kumimoji="0" lang="fr-FR" sz="2000" b="1" i="0" u="none" strike="noStrike" cap="none" normalizeH="0" baseline="0" dirty="0" smtClean="0">
                <a:ln>
                  <a:noFill/>
                </a:ln>
                <a:solidFill>
                  <a:schemeClr val="tx1"/>
                </a:solidFill>
                <a:effectLst/>
                <a:latin typeface="Calibri"/>
                <a:ea typeface="Calibri" pitchFamily="34" charset="0"/>
                <a:cs typeface="+mj-cs"/>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e depuis le 11e si</a:t>
            </a:r>
            <a:r>
              <a:rPr kumimoji="0" lang="fr-FR" sz="2000" b="1" i="0" u="none" strike="noStrike" cap="none" normalizeH="0" baseline="0" dirty="0" smtClean="0">
                <a:ln>
                  <a:noFill/>
                </a:ln>
                <a:solidFill>
                  <a:schemeClr val="tx1"/>
                </a:solidFill>
                <a:effectLst/>
                <a:latin typeface="Calibri"/>
                <a:ea typeface="Calibri" pitchFamily="34" charset="0"/>
                <a:cs typeface="+mj-cs"/>
              </a:rPr>
              <a:t>è</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cle pour la riziculture en Chine.</a:t>
            </a:r>
            <a:endParaRPr kumimoji="0" lang="en-US" sz="2000" b="1" i="0" u="none" strike="noStrike" cap="none" normalizeH="0" baseline="0" dirty="0" smtClean="0">
              <a:ln>
                <a:noFill/>
              </a:ln>
              <a:solidFill>
                <a:schemeClr val="tx1"/>
              </a:solidFill>
              <a:effectLst/>
              <a:latin typeface="Arial" pitchFamily="34" charset="0"/>
              <a:cs typeface="+mj-cs"/>
            </a:endParaRPr>
          </a:p>
        </p:txBody>
      </p:sp>
      <p:sp>
        <p:nvSpPr>
          <p:cNvPr id="1027" name="Rectangle 3"/>
          <p:cNvSpPr>
            <a:spLocks noChangeArrowheads="1"/>
          </p:cNvSpPr>
          <p:nvPr/>
        </p:nvSpPr>
        <p:spPr bwMode="auto">
          <a:xfrm>
            <a:off x="142876" y="3874851"/>
            <a:ext cx="885828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Ø"/>
              <a:tabLst>
                <a:tab pos="1470025" algn="l"/>
              </a:tabLst>
            </a:pPr>
            <a:r>
              <a:rPr kumimoji="0" lang="ar-SA" sz="2000" b="1" i="0" u="none" strike="noStrike" cap="none" normalizeH="0" baseline="0" dirty="0" smtClean="0">
                <a:ln>
                  <a:noFill/>
                </a:ln>
                <a:solidFill>
                  <a:srgbClr val="FF0000"/>
                </a:solidFill>
                <a:effectLst/>
                <a:latin typeface="Times New Roman" pitchFamily="18" charset="0"/>
                <a:ea typeface="Calibri" pitchFamily="34" charset="0"/>
                <a:cs typeface="+mj-cs"/>
              </a:rPr>
              <a:t> </a:t>
            </a: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mj-cs"/>
              </a:rPr>
              <a:t>Spiruline </a:t>
            </a:r>
            <a:endParaRPr kumimoji="0" lang="fr-FR" sz="2000" b="1" i="0" u="none" strike="noStrike" cap="none" normalizeH="0" baseline="0" dirty="0" smtClean="0">
              <a:ln>
                <a:noFill/>
              </a:ln>
              <a:solidFill>
                <a:srgbClr val="FF0000"/>
              </a:solidFill>
              <a:effectLst/>
              <a:latin typeface="Arial" pitchFamily="34" charset="0"/>
              <a:cs typeface="+mj-cs"/>
            </a:endParaRPr>
          </a:p>
          <a:p>
            <a:pPr marL="0" marR="0" lvl="0" indent="0" algn="justLow" defTabSz="914400" rtl="0" eaLnBrk="0" fontAlgn="base" latinLnBrk="0" hangingPunct="0">
              <a:lnSpc>
                <a:spcPct val="100000"/>
              </a:lnSpc>
              <a:spcBef>
                <a:spcPct val="0"/>
              </a:spcBef>
              <a:spcAft>
                <a:spcPct val="0"/>
              </a:spcAft>
              <a:buClrTx/>
              <a:buSzTx/>
              <a:buFontTx/>
              <a:buNone/>
              <a:tabLst>
                <a:tab pos="147002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       La spiruline est une algue planctonique unicellulaire. Elle est ainsi nomm</a:t>
            </a:r>
            <a:r>
              <a:rPr kumimoji="0" lang="fr-FR" sz="2000" b="1" i="0" u="none" strike="noStrike" cap="none" normalizeH="0" baseline="0" dirty="0" smtClean="0">
                <a:ln>
                  <a:noFill/>
                </a:ln>
                <a:solidFill>
                  <a:schemeClr val="tx1"/>
                </a:solidFill>
                <a:effectLst/>
                <a:latin typeface="Calibri"/>
                <a:ea typeface="Calibri" pitchFamily="34" charset="0"/>
                <a:cs typeface="+mj-cs"/>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e parce qu'elle se pr</a:t>
            </a:r>
            <a:r>
              <a:rPr kumimoji="0" lang="fr-FR" sz="2000" b="1" i="0" u="none" strike="noStrike" cap="none" normalizeH="0" baseline="0" dirty="0" smtClean="0">
                <a:ln>
                  <a:noFill/>
                </a:ln>
                <a:solidFill>
                  <a:schemeClr val="tx1"/>
                </a:solidFill>
                <a:effectLst/>
                <a:latin typeface="Calibri"/>
                <a:ea typeface="Calibri" pitchFamily="34" charset="0"/>
                <a:cs typeface="+mj-cs"/>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sente sous forme de longs filaments spiral</a:t>
            </a:r>
            <a:r>
              <a:rPr kumimoji="0" lang="fr-FR" sz="2000" b="1" i="0" u="none" strike="noStrike" cap="none" normalizeH="0" baseline="0" dirty="0" smtClean="0">
                <a:ln>
                  <a:noFill/>
                </a:ln>
                <a:solidFill>
                  <a:schemeClr val="tx1"/>
                </a:solidFill>
                <a:effectLst/>
                <a:latin typeface="Calibri"/>
                <a:ea typeface="Calibri" pitchFamily="34" charset="0"/>
                <a:cs typeface="+mj-cs"/>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s, ces algues bleues microscopiques appartenant </a:t>
            </a:r>
            <a:r>
              <a:rPr kumimoji="0" lang="fr-FR" sz="2000" b="1" i="0" u="none" strike="noStrike" cap="none" normalizeH="0" baseline="0" dirty="0" smtClean="0">
                <a:ln>
                  <a:noFill/>
                </a:ln>
                <a:solidFill>
                  <a:schemeClr val="tx1"/>
                </a:solidFill>
                <a:effectLst/>
                <a:latin typeface="Calibri"/>
                <a:ea typeface="Calibri" pitchFamily="34" charset="0"/>
                <a:cs typeface="+mj-cs"/>
              </a:rPr>
              <a:t>à</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 l'embranchement des cyanophytes sont parmi les premiers v</a:t>
            </a:r>
            <a:r>
              <a:rPr kumimoji="0" lang="fr-FR" sz="2000" b="1" i="0" u="none" strike="noStrike" cap="none" normalizeH="0" baseline="0" dirty="0" smtClean="0">
                <a:ln>
                  <a:noFill/>
                </a:ln>
                <a:solidFill>
                  <a:schemeClr val="tx1"/>
                </a:solidFill>
                <a:effectLst/>
                <a:latin typeface="Calibri"/>
                <a:ea typeface="Calibri" pitchFamily="34" charset="0"/>
                <a:cs typeface="+mj-cs"/>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g</a:t>
            </a:r>
            <a:r>
              <a:rPr kumimoji="0" lang="fr-FR" sz="2000" b="1" i="0" u="none" strike="noStrike" cap="none" normalizeH="0" baseline="0" dirty="0" smtClean="0">
                <a:ln>
                  <a:noFill/>
                </a:ln>
                <a:solidFill>
                  <a:schemeClr val="tx1"/>
                </a:solidFill>
                <a:effectLst/>
                <a:latin typeface="Calibri"/>
                <a:ea typeface="Calibri" pitchFamily="34" charset="0"/>
                <a:cs typeface="+mj-cs"/>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taux </a:t>
            </a:r>
            <a:r>
              <a:rPr kumimoji="0" lang="fr-FR" sz="2000" b="1" i="0" u="none" strike="noStrike" cap="none" normalizeH="0" baseline="0" dirty="0" smtClean="0">
                <a:ln>
                  <a:noFill/>
                </a:ln>
                <a:solidFill>
                  <a:schemeClr val="tx1"/>
                </a:solidFill>
                <a:effectLst/>
                <a:latin typeface="Calibri"/>
                <a:ea typeface="Calibri" pitchFamily="34" charset="0"/>
                <a:cs typeface="+mj-cs"/>
              </a:rPr>
              <a:t>à</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 être apparus sur terre. La spiruline est une algue bleu-vert microscopique (0,2 </a:t>
            </a:r>
            <a:r>
              <a:rPr kumimoji="0" lang="fr-FR" sz="2000" b="1" i="0" u="none" strike="noStrike" cap="none" normalizeH="0" baseline="0" dirty="0" smtClean="0">
                <a:ln>
                  <a:noFill/>
                </a:ln>
                <a:solidFill>
                  <a:schemeClr val="tx1"/>
                </a:solidFill>
                <a:effectLst/>
                <a:latin typeface="Calibri"/>
                <a:ea typeface="Calibri" pitchFamily="34" charset="0"/>
                <a:cs typeface="+mj-cs"/>
              </a:rPr>
              <a:t>à</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 0,3 mm de long) qui doit son nom </a:t>
            </a:r>
            <a:r>
              <a:rPr kumimoji="0" lang="fr-FR" sz="2000" b="1" i="0" u="none" strike="noStrike" cap="none" normalizeH="0" baseline="0" dirty="0" smtClean="0">
                <a:ln>
                  <a:noFill/>
                </a:ln>
                <a:solidFill>
                  <a:schemeClr val="tx1"/>
                </a:solidFill>
                <a:effectLst/>
                <a:latin typeface="Calibri"/>
                <a:ea typeface="Calibri" pitchFamily="34" charset="0"/>
                <a:cs typeface="+mj-cs"/>
              </a:rPr>
              <a:t>à</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 sa forme de spirale. Il en existe de nombreuses vari</a:t>
            </a:r>
            <a:r>
              <a:rPr kumimoji="0" lang="fr-FR" sz="2000" b="1" i="0" u="none" strike="noStrike" cap="none" normalizeH="0" baseline="0" dirty="0" smtClean="0">
                <a:ln>
                  <a:noFill/>
                </a:ln>
                <a:solidFill>
                  <a:schemeClr val="tx1"/>
                </a:solidFill>
                <a:effectLst/>
                <a:latin typeface="Calibri"/>
                <a:ea typeface="Calibri" pitchFamily="34" charset="0"/>
                <a:cs typeface="+mj-cs"/>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t</a:t>
            </a:r>
            <a:r>
              <a:rPr kumimoji="0" lang="fr-FR" sz="2000" b="1" i="0" u="none" strike="noStrike" cap="none" normalizeH="0" baseline="0" dirty="0" smtClean="0">
                <a:ln>
                  <a:noFill/>
                </a:ln>
                <a:solidFill>
                  <a:schemeClr val="tx1"/>
                </a:solidFill>
                <a:effectLst/>
                <a:latin typeface="Calibri"/>
                <a:ea typeface="Calibri" pitchFamily="34" charset="0"/>
                <a:cs typeface="+mj-cs"/>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s dont font partie la </a:t>
            </a:r>
            <a:r>
              <a:rPr kumimoji="0" lang="fr-FR" sz="2000" b="1" i="1" u="none" strike="noStrike" cap="none" normalizeH="0" baseline="0" dirty="0" err="1" smtClean="0">
                <a:ln>
                  <a:noFill/>
                </a:ln>
                <a:solidFill>
                  <a:schemeClr val="tx1"/>
                </a:solidFill>
                <a:effectLst/>
                <a:latin typeface="Times New Roman" pitchFamily="18" charset="0"/>
                <a:ea typeface="Calibri" pitchFamily="34" charset="0"/>
                <a:cs typeface="+mj-cs"/>
              </a:rPr>
              <a:t>Spirulina</a:t>
            </a:r>
            <a:r>
              <a:rPr kumimoji="0" lang="fr-FR" sz="2000" b="1" i="1" u="none" strike="noStrike" cap="none" normalizeH="0" baseline="0" dirty="0" smtClean="0">
                <a:ln>
                  <a:noFill/>
                </a:ln>
                <a:solidFill>
                  <a:schemeClr val="tx1"/>
                </a:solidFill>
                <a:effectLst/>
                <a:latin typeface="Times New Roman" pitchFamily="18" charset="0"/>
                <a:ea typeface="Calibri" pitchFamily="34" charset="0"/>
                <a:cs typeface="+mj-cs"/>
              </a:rPr>
              <a:t> maxima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et la </a:t>
            </a:r>
            <a:r>
              <a:rPr kumimoji="0" lang="fr-FR" sz="2000" b="1" i="1" u="none" strike="noStrike" cap="none" normalizeH="0" baseline="0" dirty="0" err="1" smtClean="0">
                <a:ln>
                  <a:noFill/>
                </a:ln>
                <a:solidFill>
                  <a:schemeClr val="tx1"/>
                </a:solidFill>
                <a:effectLst/>
                <a:latin typeface="Times New Roman" pitchFamily="18" charset="0"/>
                <a:ea typeface="Calibri" pitchFamily="34" charset="0"/>
                <a:cs typeface="+mj-cs"/>
              </a:rPr>
              <a:t>Spirulina</a:t>
            </a:r>
            <a:r>
              <a:rPr kumimoji="0" lang="fr-FR" sz="2000" b="1" i="1" u="none" strike="noStrike" cap="none" normalizeH="0" baseline="0" dirty="0" smtClean="0">
                <a:ln>
                  <a:noFill/>
                </a:ln>
                <a:solidFill>
                  <a:schemeClr val="tx1"/>
                </a:solidFill>
                <a:effectLst/>
                <a:latin typeface="Times New Roman" pitchFamily="18" charset="0"/>
                <a:ea typeface="Calibri" pitchFamily="34" charset="0"/>
                <a:cs typeface="+mj-cs"/>
              </a:rPr>
              <a:t> </a:t>
            </a:r>
            <a:r>
              <a:rPr kumimoji="0" lang="fr-FR" sz="2000" b="1" i="1" u="none" strike="noStrike" cap="none" normalizeH="0" baseline="0" dirty="0" err="1" smtClean="0">
                <a:ln>
                  <a:noFill/>
                </a:ln>
                <a:solidFill>
                  <a:schemeClr val="tx1"/>
                </a:solidFill>
                <a:effectLst/>
                <a:latin typeface="Times New Roman" pitchFamily="18" charset="0"/>
                <a:ea typeface="Calibri" pitchFamily="34" charset="0"/>
                <a:cs typeface="+mj-cs"/>
              </a:rPr>
              <a:t>platensis</a:t>
            </a:r>
            <a:r>
              <a:rPr kumimoji="0" lang="fr-FR" sz="2000" b="1" i="1" u="none" strike="noStrike" cap="none" normalizeH="0" baseline="0" dirty="0" smtClean="0">
                <a:ln>
                  <a:noFill/>
                </a:ln>
                <a:solidFill>
                  <a:schemeClr val="tx1"/>
                </a:solidFill>
                <a:effectLst/>
                <a:latin typeface="Times New Roman" pitchFamily="18" charset="0"/>
                <a:ea typeface="Calibri" pitchFamily="34" charset="0"/>
                <a:cs typeface="+mj-cs"/>
              </a:rPr>
              <a:t>.</a:t>
            </a:r>
            <a:endParaRPr kumimoji="0" lang="en-US" sz="2000" b="1"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s://upload.wikimedia.org/wikipedia/commons/7/7a/Spirul.jpg"/>
          <p:cNvPicPr/>
          <p:nvPr/>
        </p:nvPicPr>
        <p:blipFill>
          <a:blip r:embed="rId2"/>
          <a:srcRect/>
          <a:stretch>
            <a:fillRect/>
          </a:stretch>
        </p:blipFill>
        <p:spPr bwMode="auto">
          <a:xfrm>
            <a:off x="5717889" y="184465"/>
            <a:ext cx="2783201" cy="1958651"/>
          </a:xfrm>
          <a:prstGeom prst="rect">
            <a:avLst/>
          </a:prstGeom>
          <a:noFill/>
          <a:ln w="9525">
            <a:noFill/>
            <a:miter lim="800000"/>
            <a:headEnd/>
            <a:tailEnd/>
          </a:ln>
        </p:spPr>
      </p:pic>
      <p:sp>
        <p:nvSpPr>
          <p:cNvPr id="5" name="Rectangle 4"/>
          <p:cNvSpPr/>
          <p:nvPr/>
        </p:nvSpPr>
        <p:spPr>
          <a:xfrm>
            <a:off x="142844" y="142852"/>
            <a:ext cx="5286412" cy="4093428"/>
          </a:xfrm>
          <a:prstGeom prst="rect">
            <a:avLst/>
          </a:prstGeom>
        </p:spPr>
        <p:txBody>
          <a:bodyPr wrap="square">
            <a:spAutoFit/>
          </a:bodyPr>
          <a:lstStyle/>
          <a:p>
            <a:pPr algn="just"/>
            <a:r>
              <a:rPr lang="ar-SA"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Presque aussi vieille que la vie sur terre, elle croît à l'état naturel dans des lacs des régions chaudes dont le sous-sol ou le terrain volcanique enrichissent les eaux de sels minéraux. Aujourd'hui, les </a:t>
            </a:r>
            <a:r>
              <a:rPr lang="fr-FR" sz="2000" b="1" dirty="0" err="1" smtClean="0">
                <a:latin typeface="Times New Roman" pitchFamily="18" charset="0"/>
                <a:cs typeface="Times New Roman" pitchFamily="18" charset="0"/>
              </a:rPr>
              <a:t>microalgues</a:t>
            </a:r>
            <a:r>
              <a:rPr lang="fr-FR" sz="2000" b="1" dirty="0" smtClean="0">
                <a:latin typeface="Times New Roman" pitchFamily="18" charset="0"/>
                <a:cs typeface="Times New Roman" pitchFamily="18" charset="0"/>
              </a:rPr>
              <a:t> servant à la fabrication de produits sont récoltées par aquaculture ou dans des étangs ou des lacs naturels contrôlés et sont commercialisées sous diverses formes comme supplément alimentaire. Les deux principales espèces de spiruline utilisées commercialement sont la </a:t>
            </a:r>
            <a:r>
              <a:rPr lang="fr-FR" sz="2000" b="1" i="1" dirty="0" err="1" smtClean="0">
                <a:latin typeface="Times New Roman" pitchFamily="18" charset="0"/>
                <a:cs typeface="Times New Roman" pitchFamily="18" charset="0"/>
              </a:rPr>
              <a:t>Spirulina</a:t>
            </a:r>
            <a:r>
              <a:rPr lang="fr-FR" sz="2000" b="1" i="1" dirty="0" smtClean="0">
                <a:latin typeface="Times New Roman" pitchFamily="18" charset="0"/>
                <a:cs typeface="Times New Roman" pitchFamily="18" charset="0"/>
              </a:rPr>
              <a:t> maxima </a:t>
            </a:r>
            <a:r>
              <a:rPr lang="fr-FR" sz="2000" b="1" dirty="0" smtClean="0">
                <a:latin typeface="Times New Roman" pitchFamily="18" charset="0"/>
                <a:cs typeface="Times New Roman" pitchFamily="18" charset="0"/>
              </a:rPr>
              <a:t>et la </a:t>
            </a:r>
            <a:r>
              <a:rPr lang="fr-FR" sz="2000" b="1" i="1" dirty="0" err="1" smtClean="0">
                <a:latin typeface="Times New Roman" pitchFamily="18" charset="0"/>
                <a:cs typeface="Times New Roman" pitchFamily="18" charset="0"/>
              </a:rPr>
              <a:t>Spirulina</a:t>
            </a:r>
            <a:r>
              <a:rPr lang="fr-FR" sz="2000" b="1" i="1" dirty="0" smtClean="0">
                <a:latin typeface="Times New Roman" pitchFamily="18" charset="0"/>
                <a:cs typeface="Times New Roman" pitchFamily="18" charset="0"/>
              </a:rPr>
              <a:t> </a:t>
            </a:r>
            <a:r>
              <a:rPr lang="fr-FR" sz="2000" b="1" i="1" dirty="0" err="1" smtClean="0">
                <a:latin typeface="Times New Roman" pitchFamily="18" charset="0"/>
                <a:cs typeface="Times New Roman" pitchFamily="18" charset="0"/>
              </a:rPr>
              <a:t>platensis</a:t>
            </a:r>
            <a:r>
              <a:rPr lang="fr-FR" sz="2000" b="1" dirty="0" smtClean="0">
                <a:latin typeface="Times New Roman" pitchFamily="18" charset="0"/>
                <a:cs typeface="Times New Roman" pitchFamily="18" charset="0"/>
              </a:rPr>
              <a:t>. </a:t>
            </a:r>
            <a:endParaRPr lang="fr-FR" sz="2000" b="1" dirty="0">
              <a:latin typeface="Times New Roman" pitchFamily="18" charset="0"/>
              <a:cs typeface="Times New Roman" pitchFamily="18" charset="0"/>
            </a:endParaRPr>
          </a:p>
        </p:txBody>
      </p:sp>
      <p:sp>
        <p:nvSpPr>
          <p:cNvPr id="46081" name="Rectangle 1"/>
          <p:cNvSpPr>
            <a:spLocks noChangeArrowheads="1"/>
          </p:cNvSpPr>
          <p:nvPr/>
        </p:nvSpPr>
        <p:spPr bwMode="auto">
          <a:xfrm>
            <a:off x="142876" y="4335386"/>
            <a:ext cx="871540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kumimoji="0" lang="ar-SA"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spirulines sont composées à environ 65 % de protéine, et d'une forte concentration de fer. Elles contiennent aussi de l'acide gamma-</a:t>
            </a:r>
            <a:r>
              <a:rPr kumimoji="0" lang="fr-FR"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linolénique</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du bêta-carotène, de la phénylalanine, de la thiamine, de la riboflavine, du magnésium, du phosphore, du calcium, du potassium et des vitamines du groupe B. Les protéines et le fer qu'elles contiennent font de la spiruline un aliment intéressant pour les chercheurs qui s'intéressent à son potentiel comme denrées agricoles dans les pays où la famine sévit. Par contre, et malgré certaines allégations, les recherches ont démontré que la vitamine B12 contenue dans la spiruline n'était pas assimilée par l'humain.</a:t>
            </a:r>
            <a:endParaRPr kumimoji="0" lang="en-US"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6083" name="Picture 3" descr="Acheter spiruline naturelle et bio - Qualité française - Natura Force"/>
          <p:cNvPicPr>
            <a:picLocks noChangeAspect="1" noChangeArrowheads="1"/>
          </p:cNvPicPr>
          <p:nvPr/>
        </p:nvPicPr>
        <p:blipFill>
          <a:blip r:embed="rId3"/>
          <a:srcRect/>
          <a:stretch>
            <a:fillRect/>
          </a:stretch>
        </p:blipFill>
        <p:spPr bwMode="auto">
          <a:xfrm>
            <a:off x="6000760" y="2285992"/>
            <a:ext cx="2833684" cy="200026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42844" y="33859"/>
            <a:ext cx="4429156" cy="1323439"/>
          </a:xfrm>
          <a:prstGeom prst="rect">
            <a:avLst/>
          </a:prstGeom>
        </p:spPr>
        <p:txBody>
          <a:bodyPr wrap="square">
            <a:spAutoFit/>
          </a:bodyPr>
          <a:lstStyle/>
          <a:p>
            <a:endParaRPr lang="fr-FR" sz="2000"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pPr>
              <a:buFont typeface="Wingdings" pitchFamily="2" charset="2"/>
              <a:buChar char="v"/>
            </a:pPr>
            <a:r>
              <a:rPr lang="fr-FR" sz="2000" b="1" dirty="0" smtClean="0">
                <a:latin typeface="Times New Roman" pitchFamily="18" charset="0"/>
                <a:cs typeface="Times New Roman" pitchFamily="18" charset="0"/>
              </a:rPr>
              <a:t>Groupe le plus vaste et le plus </a:t>
            </a:r>
            <a:endParaRPr lang="ar-SA" sz="2000" b="1" dirty="0" smtClean="0">
              <a:latin typeface="Times New Roman" pitchFamily="18" charset="0"/>
              <a:cs typeface="Times New Roman" pitchFamily="18" charset="0"/>
            </a:endParaRPr>
          </a:p>
          <a:p>
            <a:r>
              <a:rPr lang="fr-FR" sz="2000" b="1" dirty="0" smtClean="0">
                <a:latin typeface="Times New Roman" pitchFamily="18" charset="0"/>
                <a:cs typeface="Times New Roman" pitchFamily="18" charset="0"/>
              </a:rPr>
              <a:t>divers de bactéries photosynthétiques </a:t>
            </a:r>
          </a:p>
        </p:txBody>
      </p:sp>
      <p:pic>
        <p:nvPicPr>
          <p:cNvPr id="1026" name="Picture 2"/>
          <p:cNvPicPr>
            <a:picLocks noChangeAspect="1" noChangeArrowheads="1"/>
          </p:cNvPicPr>
          <p:nvPr/>
        </p:nvPicPr>
        <p:blipFill>
          <a:blip r:embed="rId3"/>
          <a:srcRect/>
          <a:stretch>
            <a:fillRect/>
          </a:stretch>
        </p:blipFill>
        <p:spPr bwMode="auto">
          <a:xfrm>
            <a:off x="4976842" y="266700"/>
            <a:ext cx="3810000" cy="6324600"/>
          </a:xfrm>
          <a:prstGeom prst="rect">
            <a:avLst/>
          </a:prstGeom>
          <a:noFill/>
          <a:ln w="9525">
            <a:noFill/>
            <a:miter lim="800000"/>
            <a:headEnd/>
            <a:tailEnd/>
          </a:ln>
          <a:effectLst/>
        </p:spPr>
      </p:pic>
      <p:sp>
        <p:nvSpPr>
          <p:cNvPr id="6" name="Rectangle 5"/>
          <p:cNvSpPr/>
          <p:nvPr/>
        </p:nvSpPr>
        <p:spPr>
          <a:xfrm>
            <a:off x="214282" y="857232"/>
            <a:ext cx="4572000" cy="1631216"/>
          </a:xfrm>
          <a:prstGeom prst="rect">
            <a:avLst/>
          </a:prstGeom>
        </p:spPr>
        <p:txBody>
          <a:bodyPr>
            <a:spAutoFit/>
          </a:bodyPr>
          <a:lstStyle/>
          <a:p>
            <a:endParaRPr lang="fr-FR" sz="2000"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pPr>
              <a:buFont typeface="Wingdings" pitchFamily="2" charset="2"/>
              <a:buChar char="v"/>
            </a:pPr>
            <a:r>
              <a:rPr lang="fr-FR" sz="2000" b="1" dirty="0" smtClean="0">
                <a:latin typeface="Times New Roman" pitchFamily="18" charset="0"/>
                <a:cs typeface="Times New Roman" pitchFamily="18" charset="0"/>
              </a:rPr>
              <a:t>Le type de photosynthèse utilisé ressemble au processus photosynthétique eucaryote. </a:t>
            </a:r>
          </a:p>
        </p:txBody>
      </p:sp>
      <p:sp>
        <p:nvSpPr>
          <p:cNvPr id="7" name="Rectangle 6"/>
          <p:cNvSpPr/>
          <p:nvPr/>
        </p:nvSpPr>
        <p:spPr>
          <a:xfrm>
            <a:off x="142844" y="1928802"/>
            <a:ext cx="4572000" cy="2554545"/>
          </a:xfrm>
          <a:prstGeom prst="rect">
            <a:avLst/>
          </a:prstGeom>
        </p:spPr>
        <p:txBody>
          <a:bodyPr>
            <a:spAutoFit/>
          </a:bodyPr>
          <a:lstStyle/>
          <a:p>
            <a:endParaRPr lang="fr-FR" sz="2000" dirty="0" smtClean="0">
              <a:latin typeface="Times New Roman" pitchFamily="18" charset="0"/>
              <a:cs typeface="Times New Roman" pitchFamily="18" charset="0"/>
            </a:endParaRPr>
          </a:p>
          <a:p>
            <a:endParaRPr lang="fr-FR" sz="2000" dirty="0" smtClean="0">
              <a:latin typeface="Times New Roman" pitchFamily="18" charset="0"/>
              <a:cs typeface="Times New Roman" pitchFamily="18" charset="0"/>
            </a:endParaRPr>
          </a:p>
          <a:p>
            <a:pPr>
              <a:buFont typeface="Wingdings" pitchFamily="2" charset="2"/>
              <a:buChar char="v"/>
            </a:pPr>
            <a:r>
              <a:rPr lang="fr-FR" sz="2000" b="1" dirty="0" smtClean="0">
                <a:latin typeface="Times New Roman" pitchFamily="18" charset="0"/>
                <a:cs typeface="Times New Roman" pitchFamily="18" charset="0"/>
              </a:rPr>
              <a:t>Bien que beaucoup sont </a:t>
            </a:r>
            <a:r>
              <a:rPr lang="fr-FR" sz="2000" b="1" dirty="0" err="1" smtClean="0">
                <a:latin typeface="Times New Roman" pitchFamily="18" charset="0"/>
                <a:cs typeface="Times New Roman" pitchFamily="18" charset="0"/>
              </a:rPr>
              <a:t>photolithoautotrophes</a:t>
            </a:r>
            <a:r>
              <a:rPr lang="fr-FR" sz="2000" b="1" dirty="0" smtClean="0">
                <a:latin typeface="Times New Roman" pitchFamily="18" charset="0"/>
                <a:cs typeface="Times New Roman" pitchFamily="18" charset="0"/>
              </a:rPr>
              <a:t> obligatoires; certaines se développent lentement à l’obscurité comme des </a:t>
            </a:r>
            <a:r>
              <a:rPr lang="fr-FR" sz="2000" b="1" dirty="0" err="1" smtClean="0">
                <a:latin typeface="Times New Roman" pitchFamily="18" charset="0"/>
                <a:cs typeface="Times New Roman" pitchFamily="18" charset="0"/>
              </a:rPr>
              <a:t>chimiohétérotrophes</a:t>
            </a:r>
            <a:r>
              <a:rPr lang="fr-FR" sz="2000" b="1" dirty="0" smtClean="0">
                <a:latin typeface="Times New Roman" pitchFamily="18" charset="0"/>
                <a:cs typeface="Times New Roman" pitchFamily="18" charset="0"/>
              </a:rPr>
              <a:t>, en oxydant le glucose et quelques autres sucres. </a:t>
            </a:r>
          </a:p>
        </p:txBody>
      </p:sp>
      <p:sp>
        <p:nvSpPr>
          <p:cNvPr id="8" name="Rectangle 7"/>
          <p:cNvSpPr/>
          <p:nvPr/>
        </p:nvSpPr>
        <p:spPr>
          <a:xfrm>
            <a:off x="214282" y="4572008"/>
            <a:ext cx="4572000" cy="1938992"/>
          </a:xfrm>
          <a:prstGeom prst="rect">
            <a:avLst/>
          </a:prstGeom>
        </p:spPr>
        <p:txBody>
          <a:bodyPr>
            <a:spAutoFit/>
          </a:bodyPr>
          <a:lstStyle/>
          <a:p>
            <a:pPr>
              <a:buFont typeface="Wingdings" pitchFamily="2" charset="2"/>
              <a:buChar char="v"/>
            </a:pPr>
            <a:r>
              <a:rPr lang="ar-SA"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organismes primitifs , parmi les fossiles très anciens ayant développé</a:t>
            </a:r>
            <a:r>
              <a:rPr lang="ar-SA"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un appareil photosynthétique: à l’origine de l’oxydation de</a:t>
            </a:r>
            <a:r>
              <a:rPr lang="ar-SA"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l’atmosphère terrestre (réduite au départ)</a:t>
            </a:r>
            <a:r>
              <a:rPr lang="ar-SA" sz="2000" b="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Parmi les Premières formes de vie apparues sur terre ?</a:t>
            </a:r>
            <a:endParaRPr lang="fr-F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71438" y="198759"/>
            <a:ext cx="88582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Wingdings" pitchFamily="2" charset="2"/>
              <a:buChar char="Ø"/>
              <a:tabLst>
                <a:tab pos="1470025" algn="l"/>
              </a:tabLst>
            </a:pPr>
            <a:r>
              <a:rPr kumimoji="0" lang="ar-SA" sz="2000" b="1" i="0" u="none" strike="noStrike" cap="none" normalizeH="0" baseline="0" dirty="0" smtClean="0">
                <a:ln>
                  <a:noFill/>
                </a:ln>
                <a:solidFill>
                  <a:srgbClr val="FF0000"/>
                </a:solidFill>
                <a:effectLst/>
                <a:latin typeface="Times New Roman" pitchFamily="18" charset="0"/>
                <a:ea typeface="Calibri" pitchFamily="34" charset="0"/>
                <a:cs typeface="+mj-cs"/>
              </a:rPr>
              <a:t> </a:t>
            </a: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mj-cs"/>
              </a:rPr>
              <a:t>Pigments (les cyanobact</a:t>
            </a:r>
            <a:r>
              <a:rPr kumimoji="0" lang="fr-FR" sz="2000" b="1" i="0" u="none" strike="noStrike" cap="none" normalizeH="0" baseline="0" dirty="0" smtClean="0">
                <a:ln>
                  <a:noFill/>
                </a:ln>
                <a:solidFill>
                  <a:srgbClr val="FF0000"/>
                </a:solidFill>
                <a:effectLst/>
                <a:latin typeface="Calibri"/>
                <a:ea typeface="Calibri" pitchFamily="34" charset="0"/>
                <a:cs typeface="+mj-cs"/>
              </a:rPr>
              <a:t>é</a:t>
            </a: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mj-cs"/>
              </a:rPr>
              <a:t>ries et le saumon) </a:t>
            </a:r>
            <a:endParaRPr kumimoji="0" lang="fr-FR" sz="2000" b="0" i="0" u="none" strike="noStrike" cap="none" normalizeH="0" baseline="0" dirty="0" smtClean="0">
              <a:ln>
                <a:noFill/>
              </a:ln>
              <a:solidFill>
                <a:srgbClr val="FF0000"/>
              </a:solidFill>
              <a:effectLst/>
              <a:latin typeface="Arial" pitchFamily="34" charset="0"/>
              <a:cs typeface="+mj-cs"/>
            </a:endParaRPr>
          </a:p>
          <a:p>
            <a:pPr marL="0" marR="0" lvl="0" indent="0" algn="justLow" defTabSz="914400" rtl="0" eaLnBrk="0" fontAlgn="base" latinLnBrk="0" hangingPunct="0">
              <a:lnSpc>
                <a:spcPct val="100000"/>
              </a:lnSpc>
              <a:spcBef>
                <a:spcPct val="0"/>
              </a:spcBef>
              <a:spcAft>
                <a:spcPct val="0"/>
              </a:spcAft>
              <a:buClrTx/>
              <a:buSzTx/>
              <a:buFontTx/>
              <a:buNone/>
              <a:tabLst>
                <a:tab pos="1470025" algn="l"/>
              </a:tabLst>
            </a:pPr>
            <a:r>
              <a:rPr kumimoji="0" lang="fr-FR" sz="2000" b="0" i="0" u="none" strike="noStrike" cap="none" normalizeH="0" baseline="0" dirty="0" smtClean="0">
                <a:ln>
                  <a:noFill/>
                </a:ln>
                <a:solidFill>
                  <a:srgbClr val="000000"/>
                </a:solidFill>
                <a:effectLst/>
                <a:latin typeface="Times New Roman" pitchFamily="18" charset="0"/>
                <a:ea typeface="Calibri" pitchFamily="34" charset="0"/>
                <a:cs typeface="+mj-cs"/>
              </a:rPr>
              <a:t>        </a:t>
            </a:r>
            <a:endParaRPr kumimoji="0" lang="ar-SA" sz="2000" b="0" i="0" u="none" strike="noStrike" cap="none" normalizeH="0" baseline="0" dirty="0" smtClean="0">
              <a:ln>
                <a:noFill/>
              </a:ln>
              <a:solidFill>
                <a:srgbClr val="000000"/>
              </a:solidFill>
              <a:effectLst/>
              <a:latin typeface="Times New Roman" pitchFamily="18" charset="0"/>
              <a:ea typeface="Calibri" pitchFamily="34" charset="0"/>
              <a:cs typeface="+mj-cs"/>
            </a:endParaRPr>
          </a:p>
          <a:p>
            <a:pPr marL="0" marR="0" lvl="0" indent="0" algn="justLow" defTabSz="914400" rtl="0" eaLnBrk="0" fontAlgn="base" latinLnBrk="0" hangingPunct="0">
              <a:lnSpc>
                <a:spcPct val="100000"/>
              </a:lnSpc>
              <a:spcBef>
                <a:spcPct val="0"/>
              </a:spcBef>
              <a:spcAft>
                <a:spcPct val="0"/>
              </a:spcAft>
              <a:buClrTx/>
              <a:buSzTx/>
              <a:buFontTx/>
              <a:buNone/>
              <a:tabLst>
                <a:tab pos="1470025" algn="l"/>
              </a:tabLst>
            </a:pPr>
            <a:r>
              <a:rPr lang="ar-SA" sz="2000" b="1" dirty="0" smtClean="0">
                <a:solidFill>
                  <a:srgbClr val="000000"/>
                </a:solidFill>
                <a:latin typeface="Times New Roman" pitchFamily="18" charset="0"/>
                <a:ea typeface="Calibri" pitchFamily="34" charset="0"/>
                <a:cs typeface="+mj-cs"/>
              </a:rPr>
              <a:t>       </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mj-cs"/>
              </a:rPr>
              <a:t>Le saumon sauvage tire sa couleur rose caract</a:t>
            </a:r>
            <a:r>
              <a:rPr kumimoji="0" lang="fr-FR" sz="2000" b="1" i="0" u="none" strike="noStrike" cap="none" normalizeH="0" baseline="0" dirty="0" smtClean="0">
                <a:ln>
                  <a:noFill/>
                </a:ln>
                <a:solidFill>
                  <a:srgbClr val="000000"/>
                </a:solidFill>
                <a:effectLst/>
                <a:latin typeface="Calibri"/>
                <a:ea typeface="Calibri" pitchFamily="34" charset="0"/>
                <a:cs typeface="+mj-cs"/>
              </a:rPr>
              <a:t>é</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mj-cs"/>
              </a:rPr>
              <a:t>ristique de pigments naturels appel</a:t>
            </a:r>
            <a:r>
              <a:rPr kumimoji="0" lang="fr-FR" sz="2000" b="1" i="0" u="none" strike="noStrike" cap="none" normalizeH="0" baseline="0" dirty="0" smtClean="0">
                <a:ln>
                  <a:noFill/>
                </a:ln>
                <a:solidFill>
                  <a:srgbClr val="000000"/>
                </a:solidFill>
                <a:effectLst/>
                <a:latin typeface="Calibri"/>
                <a:ea typeface="Calibri" pitchFamily="34" charset="0"/>
                <a:cs typeface="+mj-cs"/>
              </a:rPr>
              <a:t>é</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mj-cs"/>
              </a:rPr>
              <a:t>s </a:t>
            </a:r>
            <a:r>
              <a:rPr kumimoji="0" lang="fr-FR" sz="2000" b="1" i="0" u="none" strike="noStrike" cap="none" normalizeH="0" baseline="0" dirty="0" err="1" smtClean="0">
                <a:ln>
                  <a:noFill/>
                </a:ln>
                <a:solidFill>
                  <a:srgbClr val="000000"/>
                </a:solidFill>
                <a:effectLst/>
                <a:latin typeface="Times New Roman" pitchFamily="18" charset="0"/>
                <a:ea typeface="Calibri" pitchFamily="34" charset="0"/>
                <a:cs typeface="+mj-cs"/>
              </a:rPr>
              <a:t>astaxanthine</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mj-cs"/>
              </a:rPr>
              <a:t> et </a:t>
            </a:r>
            <a:r>
              <a:rPr kumimoji="0" lang="fr-FR" sz="2000" b="1" i="0" u="none" strike="noStrike" cap="none" normalizeH="0" baseline="0" dirty="0" err="1" smtClean="0">
                <a:ln>
                  <a:noFill/>
                </a:ln>
                <a:solidFill>
                  <a:srgbClr val="000000"/>
                </a:solidFill>
                <a:effectLst/>
                <a:latin typeface="Times New Roman" pitchFamily="18" charset="0"/>
                <a:ea typeface="Calibri" pitchFamily="34" charset="0"/>
                <a:cs typeface="+mj-cs"/>
              </a:rPr>
              <a:t>canthaxantine</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mj-cs"/>
              </a:rPr>
              <a:t> qui se trouvent dans les algues planctoniques et les cyanobact</a:t>
            </a:r>
            <a:r>
              <a:rPr kumimoji="0" lang="fr-FR" sz="2000" b="1" i="0" u="none" strike="noStrike" cap="none" normalizeH="0" baseline="0" dirty="0" smtClean="0">
                <a:ln>
                  <a:noFill/>
                </a:ln>
                <a:solidFill>
                  <a:srgbClr val="000000"/>
                </a:solidFill>
                <a:effectLst/>
                <a:latin typeface="Calibri"/>
                <a:ea typeface="Calibri" pitchFamily="34" charset="0"/>
                <a:cs typeface="+mj-cs"/>
              </a:rPr>
              <a:t>é</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mj-cs"/>
              </a:rPr>
              <a:t>ries. Ces algues et cyanobact</a:t>
            </a:r>
            <a:r>
              <a:rPr kumimoji="0" lang="fr-FR" sz="2000" b="1" i="0" u="none" strike="noStrike" cap="none" normalizeH="0" baseline="0" dirty="0" smtClean="0">
                <a:ln>
                  <a:noFill/>
                </a:ln>
                <a:solidFill>
                  <a:srgbClr val="000000"/>
                </a:solidFill>
                <a:effectLst/>
                <a:latin typeface="Calibri"/>
                <a:ea typeface="Calibri" pitchFamily="34" charset="0"/>
                <a:cs typeface="+mj-cs"/>
              </a:rPr>
              <a:t>é</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mj-cs"/>
              </a:rPr>
              <a:t>ries sont d'abord consomm</a:t>
            </a:r>
            <a:r>
              <a:rPr kumimoji="0" lang="fr-FR" sz="2000" b="1" i="0" u="none" strike="noStrike" cap="none" normalizeH="0" baseline="0" dirty="0" smtClean="0">
                <a:ln>
                  <a:noFill/>
                </a:ln>
                <a:solidFill>
                  <a:srgbClr val="000000"/>
                </a:solidFill>
                <a:effectLst/>
                <a:latin typeface="Calibri"/>
                <a:ea typeface="Calibri" pitchFamily="34" charset="0"/>
                <a:cs typeface="+mj-cs"/>
              </a:rPr>
              <a:t>é</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mj-cs"/>
              </a:rPr>
              <a:t>es par d</a:t>
            </a:r>
            <a:r>
              <a:rPr kumimoji="0" lang="fr-FR" sz="2000" b="1" i="0" u="none" strike="noStrike" cap="none" normalizeH="0" baseline="0" dirty="0" smtClean="0">
                <a:ln>
                  <a:noFill/>
                </a:ln>
                <a:solidFill>
                  <a:srgbClr val="000000"/>
                </a:solidFill>
                <a:effectLst/>
                <a:latin typeface="Calibri"/>
                <a:ea typeface="Calibri" pitchFamily="34" charset="0"/>
                <a:cs typeface="+mj-cs"/>
              </a:rPr>
              <a:t>’</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mj-cs"/>
              </a:rPr>
              <a:t>autres organismes de petite taille, comme le krill (minuscules organismes planctoniques ressemblant </a:t>
            </a:r>
            <a:r>
              <a:rPr kumimoji="0" lang="fr-FR" sz="2000" b="1" i="0" u="none" strike="noStrike" cap="none" normalizeH="0" baseline="0" dirty="0" smtClean="0">
                <a:ln>
                  <a:noFill/>
                </a:ln>
                <a:solidFill>
                  <a:srgbClr val="000000"/>
                </a:solidFill>
                <a:effectLst/>
                <a:latin typeface="Calibri"/>
                <a:ea typeface="Calibri" pitchFamily="34" charset="0"/>
                <a:cs typeface="+mj-cs"/>
              </a:rPr>
              <a:t>à</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mj-cs"/>
              </a:rPr>
              <a:t> des crevettes). Lorsque ces organismes sont ing</a:t>
            </a:r>
            <a:r>
              <a:rPr kumimoji="0" lang="fr-FR" sz="2000" b="1" i="0" u="none" strike="noStrike" cap="none" normalizeH="0" baseline="0" dirty="0" smtClean="0">
                <a:ln>
                  <a:noFill/>
                </a:ln>
                <a:solidFill>
                  <a:srgbClr val="000000"/>
                </a:solidFill>
                <a:effectLst/>
                <a:latin typeface="Calibri"/>
                <a:ea typeface="Calibri" pitchFamily="34" charset="0"/>
                <a:cs typeface="+mj-cs"/>
              </a:rPr>
              <a:t>é</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mj-cs"/>
              </a:rPr>
              <a:t>r</a:t>
            </a:r>
            <a:r>
              <a:rPr kumimoji="0" lang="fr-FR" sz="2000" b="1" i="0" u="none" strike="noStrike" cap="none" normalizeH="0" baseline="0" dirty="0" smtClean="0">
                <a:ln>
                  <a:noFill/>
                </a:ln>
                <a:solidFill>
                  <a:srgbClr val="000000"/>
                </a:solidFill>
                <a:effectLst/>
                <a:latin typeface="Calibri"/>
                <a:ea typeface="Calibri" pitchFamily="34" charset="0"/>
                <a:cs typeface="+mj-cs"/>
              </a:rPr>
              <a:t>é</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mj-cs"/>
              </a:rPr>
              <a:t>s par des saumons sauvages, le pigment qu</a:t>
            </a:r>
            <a:r>
              <a:rPr kumimoji="0" lang="fr-FR" sz="2000" b="1" i="0" u="none" strike="noStrike" cap="none" normalizeH="0" baseline="0" dirty="0" smtClean="0">
                <a:ln>
                  <a:noFill/>
                </a:ln>
                <a:solidFill>
                  <a:srgbClr val="000000"/>
                </a:solidFill>
                <a:effectLst/>
                <a:latin typeface="Calibri"/>
                <a:ea typeface="Calibri" pitchFamily="34" charset="0"/>
                <a:cs typeface="+mj-cs"/>
              </a:rPr>
              <a:t>’</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mj-cs"/>
              </a:rPr>
              <a:t>ils contiennent est retenu par les tissus musculaires des saumons et donne </a:t>
            </a:r>
            <a:r>
              <a:rPr kumimoji="0" lang="fr-FR" sz="2000" b="1" i="0" u="none" strike="noStrike" cap="none" normalizeH="0" baseline="0" dirty="0" smtClean="0">
                <a:ln>
                  <a:noFill/>
                </a:ln>
                <a:solidFill>
                  <a:srgbClr val="000000"/>
                </a:solidFill>
                <a:effectLst/>
                <a:latin typeface="Calibri"/>
                <a:ea typeface="Calibri" pitchFamily="34" charset="0"/>
                <a:cs typeface="+mj-cs"/>
              </a:rPr>
              <a:t>à</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mj-cs"/>
              </a:rPr>
              <a:t> leur chair sa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mj-cs"/>
              </a:rPr>
              <a:t>couleur rose </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mj-cs"/>
              </a:rPr>
              <a:t>         </a:t>
            </a:r>
            <a:endParaRPr kumimoji="0" lang="en-US" sz="2000" b="1" i="0" u="none" strike="noStrike" cap="none" normalizeH="0" baseline="0" dirty="0" smtClean="0">
              <a:ln>
                <a:noFill/>
              </a:ln>
              <a:solidFill>
                <a:schemeClr val="tx1"/>
              </a:solidFill>
              <a:effectLst/>
              <a:latin typeface="Arial" pitchFamily="34" charset="0"/>
              <a:cs typeface="+mj-cs"/>
            </a:endParaRPr>
          </a:p>
        </p:txBody>
      </p:sp>
      <p:sp>
        <p:nvSpPr>
          <p:cNvPr id="45058" name="Rectangle 2"/>
          <p:cNvSpPr>
            <a:spLocks noChangeArrowheads="1"/>
          </p:cNvSpPr>
          <p:nvPr/>
        </p:nvSpPr>
        <p:spPr bwMode="auto">
          <a:xfrm>
            <a:off x="142876" y="3330735"/>
            <a:ext cx="878684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470025" algn="l"/>
              </a:tabLst>
            </a:pPr>
            <a:r>
              <a:rPr kumimoji="0" lang="ar-S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algues, les cyanobactéries et le krill n’entrent pas normalement dans les aliments servant à l’alimentation des saumons d’élevage. En l’absence des pigments dérivés de ces organismes, la chair du saumon serait de couleur crème, au lieu de la couleur rose privilégiée par les consommateurs. Donc, il faut ajouter de l’</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astaxanthine</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de la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canthaxanthine</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synthétiques dans la nourriture des saumons avant leur mise sur le marché pour que leur chair acquière sa couleur rose. </a:t>
            </a: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470025" algn="l"/>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pigments caroténoïdes synthétiques (c.-à-d. de couleur jaune, rouge ou orange) représentent environ 15 à 25 % du coût de production des aliments commerciaux des saumons.</a:t>
            </a: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1285853" y="214290"/>
            <a:ext cx="6386536" cy="3009900"/>
          </a:xfrm>
          <a:prstGeom prst="rect">
            <a:avLst/>
          </a:prstGeom>
          <a:noFill/>
          <a:ln w="9525">
            <a:noFill/>
            <a:miter lim="800000"/>
            <a:headEnd/>
            <a:tailEnd/>
          </a:ln>
          <a:effectLst/>
        </p:spPr>
      </p:pic>
      <p:sp>
        <p:nvSpPr>
          <p:cNvPr id="5" name="Rectangle 4"/>
          <p:cNvSpPr/>
          <p:nvPr/>
        </p:nvSpPr>
        <p:spPr>
          <a:xfrm>
            <a:off x="1357290" y="3286124"/>
            <a:ext cx="3214710" cy="923330"/>
          </a:xfrm>
          <a:prstGeom prst="rect">
            <a:avLst/>
          </a:prstGeom>
        </p:spPr>
        <p:txBody>
          <a:bodyPr wrap="square">
            <a:spAutoFit/>
          </a:bodyPr>
          <a:lstStyle/>
          <a:p>
            <a:r>
              <a:rPr lang="fr-FR" b="1" dirty="0" smtClean="0">
                <a:solidFill>
                  <a:srgbClr val="C00000"/>
                </a:solidFill>
                <a:latin typeface="Times New Roman" pitchFamily="18" charset="0"/>
                <a:cs typeface="Times New Roman" pitchFamily="18" charset="0"/>
              </a:rPr>
              <a:t>stromatolithes (roches calcaires) actuelles en développement</a:t>
            </a:r>
            <a:endParaRPr lang="fr-FR" b="1" dirty="0">
              <a:solidFill>
                <a:srgbClr val="C00000"/>
              </a:solidFill>
              <a:latin typeface="Times New Roman" pitchFamily="18" charset="0"/>
              <a:cs typeface="Times New Roman" pitchFamily="18" charset="0"/>
            </a:endParaRPr>
          </a:p>
        </p:txBody>
      </p:sp>
      <p:sp>
        <p:nvSpPr>
          <p:cNvPr id="6" name="Rectangle 5"/>
          <p:cNvSpPr/>
          <p:nvPr/>
        </p:nvSpPr>
        <p:spPr>
          <a:xfrm>
            <a:off x="4622543" y="3345420"/>
            <a:ext cx="3553217" cy="369332"/>
          </a:xfrm>
          <a:prstGeom prst="rect">
            <a:avLst/>
          </a:prstGeom>
        </p:spPr>
        <p:txBody>
          <a:bodyPr wrap="none">
            <a:spAutoFit/>
          </a:bodyPr>
          <a:lstStyle/>
          <a:p>
            <a:r>
              <a:rPr lang="fr-FR" b="1" dirty="0" smtClean="0">
                <a:solidFill>
                  <a:srgbClr val="C00000"/>
                </a:solidFill>
                <a:latin typeface="Times New Roman" pitchFamily="18" charset="0"/>
                <a:cs typeface="Times New Roman" pitchFamily="18" charset="0"/>
              </a:rPr>
              <a:t>stromatolithes fossiles(en feuillets)</a:t>
            </a:r>
            <a:endParaRPr lang="fr-FR" b="1" dirty="0">
              <a:solidFill>
                <a:srgbClr val="C00000"/>
              </a:solidFill>
              <a:latin typeface="Times New Roman" pitchFamily="18" charset="0"/>
              <a:cs typeface="Times New Roman" pitchFamily="18" charset="0"/>
            </a:endParaRPr>
          </a:p>
        </p:txBody>
      </p:sp>
      <p:sp>
        <p:nvSpPr>
          <p:cNvPr id="7" name="Rectangle 6"/>
          <p:cNvSpPr/>
          <p:nvPr/>
        </p:nvSpPr>
        <p:spPr>
          <a:xfrm>
            <a:off x="500034" y="4369552"/>
            <a:ext cx="7929618" cy="1938992"/>
          </a:xfrm>
          <a:prstGeom prst="rect">
            <a:avLst/>
          </a:prstGeom>
        </p:spPr>
        <p:txBody>
          <a:bodyPr wrap="square">
            <a:spAutoFit/>
          </a:bodyPr>
          <a:lstStyle/>
          <a:p>
            <a:r>
              <a:rPr lang="fr-FR" sz="2000" b="1" dirty="0" smtClean="0">
                <a:solidFill>
                  <a:srgbClr val="002060"/>
                </a:solidFill>
                <a:cs typeface="+mj-cs"/>
              </a:rPr>
              <a:t>Stromatolithes: Roches bio construits par des communautés Bactériennes (dominées par les cyanobactéries)</a:t>
            </a:r>
            <a:r>
              <a:rPr lang="ar-SA" sz="2000" b="1" dirty="0" smtClean="0">
                <a:solidFill>
                  <a:srgbClr val="002060"/>
                </a:solidFill>
                <a:cs typeface="+mj-cs"/>
              </a:rPr>
              <a:t> </a:t>
            </a:r>
            <a:r>
              <a:rPr lang="fr-FR" sz="2000" b="1" dirty="0" smtClean="0">
                <a:solidFill>
                  <a:srgbClr val="002060"/>
                </a:solidFill>
                <a:cs typeface="+mj-cs"/>
              </a:rPr>
              <a:t>l’examen des stromatolithes fossiles anciens indique que les premières</a:t>
            </a:r>
            <a:r>
              <a:rPr lang="ar-SA" sz="2000" b="1" dirty="0" smtClean="0">
                <a:solidFill>
                  <a:srgbClr val="002060"/>
                </a:solidFill>
                <a:cs typeface="+mj-cs"/>
              </a:rPr>
              <a:t> </a:t>
            </a:r>
            <a:r>
              <a:rPr lang="fr-FR" sz="2000" b="1" dirty="0" smtClean="0">
                <a:solidFill>
                  <a:srgbClr val="002060"/>
                </a:solidFill>
                <a:cs typeface="+mj-cs"/>
              </a:rPr>
              <a:t>cyanobactéries datent du précambrien ( 3,5 Md d’années) : début de la production d’O2 et de la formation de l’ozone (O3)</a:t>
            </a:r>
            <a:endParaRPr lang="ar-SA" sz="2000" b="1" dirty="0" smtClean="0">
              <a:solidFill>
                <a:srgbClr val="002060"/>
              </a:solidFill>
              <a:cs typeface="+mj-cs"/>
            </a:endParaRPr>
          </a:p>
          <a:p>
            <a:r>
              <a:rPr lang="fr-FR" sz="2000" b="1" dirty="0" smtClean="0">
                <a:solidFill>
                  <a:srgbClr val="002060"/>
                </a:solidFill>
                <a:cs typeface="+mj-cs"/>
              </a:rPr>
              <a:t>Les plus vieilles formes d’eucaryotes sont datées d’environ 2 Md années</a:t>
            </a:r>
            <a:endParaRPr lang="fr-FR" sz="2000" b="1" dirty="0">
              <a:solidFill>
                <a:srgbClr val="002060"/>
              </a:solidFill>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42844" y="71414"/>
            <a:ext cx="5357850" cy="2308324"/>
          </a:xfrm>
          <a:prstGeom prst="rect">
            <a:avLst/>
          </a:prstGeom>
        </p:spPr>
        <p:txBody>
          <a:bodyPr wrap="square">
            <a:spAutoFit/>
          </a:bodyPr>
          <a:lstStyle/>
          <a:p>
            <a:pPr>
              <a:buFont typeface="Wingdings" pitchFamily="2" charset="2"/>
              <a:buChar char="Ø"/>
            </a:pPr>
            <a:r>
              <a:rPr lang="ar-SA" b="1" dirty="0" smtClean="0">
                <a:solidFill>
                  <a:srgbClr val="C00000"/>
                </a:solidFill>
                <a:latin typeface="Times New Roman" pitchFamily="18" charset="0"/>
                <a:cs typeface="Times New Roman" pitchFamily="18" charset="0"/>
              </a:rPr>
              <a:t> </a:t>
            </a:r>
            <a:r>
              <a:rPr lang="fr-FR" b="1" dirty="0" smtClean="0">
                <a:solidFill>
                  <a:srgbClr val="C00000"/>
                </a:solidFill>
                <a:latin typeface="Times New Roman" pitchFamily="18" charset="0"/>
                <a:cs typeface="Times New Roman" pitchFamily="18" charset="0"/>
              </a:rPr>
              <a:t>Les Algues bleues nommées, suivant les auteurs, </a:t>
            </a:r>
            <a:r>
              <a:rPr lang="fr-FR" b="1" i="1" dirty="0" smtClean="0">
                <a:solidFill>
                  <a:srgbClr val="C00000"/>
                </a:solidFill>
                <a:latin typeface="Times New Roman" pitchFamily="18" charset="0"/>
                <a:cs typeface="Times New Roman" pitchFamily="18" charset="0"/>
              </a:rPr>
              <a:t>Cyanophycées, </a:t>
            </a:r>
            <a:r>
              <a:rPr lang="fr-FR" b="1" i="1" dirty="0" err="1" smtClean="0">
                <a:solidFill>
                  <a:srgbClr val="C00000"/>
                </a:solidFill>
                <a:latin typeface="Times New Roman" pitchFamily="18" charset="0"/>
                <a:cs typeface="Times New Roman" pitchFamily="18" charset="0"/>
              </a:rPr>
              <a:t>Schizophycées</a:t>
            </a:r>
            <a:r>
              <a:rPr lang="fr-FR" b="1" i="1" dirty="0" smtClean="0">
                <a:solidFill>
                  <a:srgbClr val="C00000"/>
                </a:solidFill>
                <a:latin typeface="Times New Roman" pitchFamily="18" charset="0"/>
                <a:cs typeface="Times New Roman" pitchFamily="18" charset="0"/>
              </a:rPr>
              <a:t>, </a:t>
            </a:r>
            <a:r>
              <a:rPr lang="fr-FR" b="1" i="1" dirty="0" err="1" smtClean="0">
                <a:solidFill>
                  <a:srgbClr val="C00000"/>
                </a:solidFill>
                <a:latin typeface="Times New Roman" pitchFamily="18" charset="0"/>
                <a:cs typeface="Times New Roman" pitchFamily="18" charset="0"/>
              </a:rPr>
              <a:t>Myxophycées</a:t>
            </a:r>
            <a:endParaRPr lang="fr-FR" b="1" i="1" dirty="0" smtClean="0">
              <a:solidFill>
                <a:srgbClr val="C00000"/>
              </a:solidFill>
              <a:latin typeface="Times New Roman" pitchFamily="18" charset="0"/>
              <a:cs typeface="Times New Roman" pitchFamily="18" charset="0"/>
            </a:endParaRPr>
          </a:p>
          <a:p>
            <a:r>
              <a:rPr lang="fr-FR" b="1" dirty="0" smtClean="0">
                <a:solidFill>
                  <a:srgbClr val="C00000"/>
                </a:solidFill>
                <a:latin typeface="Times New Roman" pitchFamily="18" charset="0"/>
                <a:cs typeface="Times New Roman" pitchFamily="18" charset="0"/>
              </a:rPr>
              <a:t>ou </a:t>
            </a:r>
            <a:r>
              <a:rPr lang="fr-FR" b="1" i="1" dirty="0" smtClean="0">
                <a:solidFill>
                  <a:srgbClr val="C00000"/>
                </a:solidFill>
                <a:latin typeface="Times New Roman" pitchFamily="18" charset="0"/>
                <a:cs typeface="Times New Roman" pitchFamily="18" charset="0"/>
              </a:rPr>
              <a:t>Cyanobactéries forment </a:t>
            </a:r>
            <a:r>
              <a:rPr lang="fr-FR" b="1" dirty="0" smtClean="0">
                <a:solidFill>
                  <a:srgbClr val="C00000"/>
                </a:solidFill>
                <a:latin typeface="Times New Roman" pitchFamily="18" charset="0"/>
                <a:cs typeface="Times New Roman" pitchFamily="18" charset="0"/>
              </a:rPr>
              <a:t>avec les Bactéries l'embranchement des </a:t>
            </a:r>
            <a:r>
              <a:rPr lang="fr-FR" b="1" i="1" dirty="0" smtClean="0">
                <a:solidFill>
                  <a:srgbClr val="C00000"/>
                </a:solidFill>
                <a:latin typeface="Times New Roman" pitchFamily="18" charset="0"/>
                <a:cs typeface="Times New Roman" pitchFamily="18" charset="0"/>
              </a:rPr>
              <a:t>Schizophytes. </a:t>
            </a:r>
            <a:r>
              <a:rPr lang="fr-FR" b="1" dirty="0" smtClean="0">
                <a:solidFill>
                  <a:srgbClr val="C00000"/>
                </a:solidFill>
                <a:latin typeface="Times New Roman" pitchFamily="18" charset="0"/>
                <a:cs typeface="Times New Roman" pitchFamily="18" charset="0"/>
              </a:rPr>
              <a:t>Trois</a:t>
            </a:r>
          </a:p>
          <a:p>
            <a:r>
              <a:rPr lang="fr-FR" b="1" dirty="0" smtClean="0">
                <a:solidFill>
                  <a:srgbClr val="C00000"/>
                </a:solidFill>
                <a:latin typeface="Times New Roman" pitchFamily="18" charset="0"/>
                <a:cs typeface="Times New Roman" pitchFamily="18" charset="0"/>
              </a:rPr>
              <a:t>caractères donnent à cet embranchement son originalité : les cellules ne présentent ni noyau</a:t>
            </a:r>
          </a:p>
          <a:p>
            <a:r>
              <a:rPr lang="fr-FR" b="1" dirty="0" smtClean="0">
                <a:solidFill>
                  <a:srgbClr val="C00000"/>
                </a:solidFill>
                <a:latin typeface="Times New Roman" pitchFamily="18" charset="0"/>
                <a:cs typeface="Times New Roman" pitchFamily="18" charset="0"/>
              </a:rPr>
              <a:t>véritable, ni plaste, il n'y a pas de reproduction sexuée.</a:t>
            </a:r>
            <a:endParaRPr lang="fr-FR" b="1" dirty="0">
              <a:solidFill>
                <a:srgbClr val="C00000"/>
              </a:solidFill>
              <a:latin typeface="Times New Roman" pitchFamily="18" charset="0"/>
              <a:cs typeface="Times New Roman" pitchFamily="18" charset="0"/>
            </a:endParaRPr>
          </a:p>
        </p:txBody>
      </p:sp>
      <p:sp>
        <p:nvSpPr>
          <p:cNvPr id="5" name="Rectangle 4"/>
          <p:cNvSpPr/>
          <p:nvPr/>
        </p:nvSpPr>
        <p:spPr>
          <a:xfrm>
            <a:off x="214282" y="2389054"/>
            <a:ext cx="5143536" cy="1754326"/>
          </a:xfrm>
          <a:prstGeom prst="rect">
            <a:avLst/>
          </a:prstGeom>
        </p:spPr>
        <p:txBody>
          <a:bodyPr wrap="square">
            <a:spAutoFit/>
          </a:bodyPr>
          <a:lstStyle/>
          <a:p>
            <a:pPr>
              <a:buFont typeface="Wingdings" pitchFamily="2" charset="2"/>
              <a:buChar char="Ø"/>
            </a:pPr>
            <a:r>
              <a:rPr lang="fr-FR" b="1" dirty="0" smtClean="0">
                <a:cs typeface="+mj-cs"/>
              </a:rPr>
              <a:t>Les Cyanobactéries se distinguent des Bactéries par la présence de chlorophylle A et de</a:t>
            </a:r>
            <a:r>
              <a:rPr lang="ar-SA" b="1" dirty="0" smtClean="0">
                <a:cs typeface="+mj-cs"/>
              </a:rPr>
              <a:t> </a:t>
            </a:r>
            <a:r>
              <a:rPr lang="fr-FR" b="1" dirty="0" smtClean="0">
                <a:cs typeface="+mj-cs"/>
              </a:rPr>
              <a:t>pigments accessoires hydrosolubles, les </a:t>
            </a:r>
            <a:r>
              <a:rPr lang="fr-FR" b="1" dirty="0" err="1" smtClean="0">
                <a:cs typeface="+mj-cs"/>
              </a:rPr>
              <a:t>phycobilines</a:t>
            </a:r>
            <a:r>
              <a:rPr lang="fr-FR" b="1" dirty="0" smtClean="0">
                <a:cs typeface="+mj-cs"/>
              </a:rPr>
              <a:t> rouge (phycoérythrine) et bleue</a:t>
            </a:r>
            <a:r>
              <a:rPr lang="ar-SA" b="1" dirty="0" smtClean="0">
                <a:cs typeface="+mj-cs"/>
              </a:rPr>
              <a:t> </a:t>
            </a:r>
            <a:r>
              <a:rPr lang="fr-FR" b="1" dirty="0" smtClean="0">
                <a:cs typeface="+mj-cs"/>
              </a:rPr>
              <a:t>(</a:t>
            </a:r>
            <a:r>
              <a:rPr lang="fr-FR" b="1" dirty="0" err="1" smtClean="0">
                <a:cs typeface="+mj-cs"/>
              </a:rPr>
              <a:t>phycocyanine</a:t>
            </a:r>
            <a:r>
              <a:rPr lang="fr-FR" b="1" dirty="0" smtClean="0">
                <a:cs typeface="+mj-cs"/>
              </a:rPr>
              <a:t>). Elles possèdent aussi des caroténoïdes : β-carotène, </a:t>
            </a:r>
            <a:r>
              <a:rPr lang="fr-FR" b="1" dirty="0" err="1" smtClean="0">
                <a:cs typeface="+mj-cs"/>
              </a:rPr>
              <a:t>échinénone</a:t>
            </a:r>
            <a:r>
              <a:rPr lang="fr-FR" b="1" dirty="0" smtClean="0">
                <a:cs typeface="+mj-cs"/>
              </a:rPr>
              <a:t>, </a:t>
            </a:r>
            <a:r>
              <a:rPr lang="fr-FR" b="1" dirty="0" err="1" smtClean="0">
                <a:cs typeface="+mj-cs"/>
              </a:rPr>
              <a:t>zéaxanthine</a:t>
            </a:r>
            <a:r>
              <a:rPr lang="fr-FR" b="1" dirty="0" smtClean="0">
                <a:cs typeface="+mj-cs"/>
              </a:rPr>
              <a:t>,</a:t>
            </a:r>
            <a:r>
              <a:rPr lang="ar-SA" b="1" dirty="0" smtClean="0">
                <a:cs typeface="+mj-cs"/>
              </a:rPr>
              <a:t> </a:t>
            </a:r>
            <a:r>
              <a:rPr lang="fr-FR" b="1" dirty="0" err="1" smtClean="0">
                <a:cs typeface="+mj-cs"/>
              </a:rPr>
              <a:t>myxoxanthophylle</a:t>
            </a:r>
            <a:r>
              <a:rPr lang="fr-FR" b="1" dirty="0" smtClean="0">
                <a:cs typeface="+mj-cs"/>
              </a:rPr>
              <a:t>, etc.</a:t>
            </a:r>
            <a:endParaRPr lang="fr-FR" b="1" dirty="0">
              <a:cs typeface="+mj-cs"/>
            </a:endParaRPr>
          </a:p>
        </p:txBody>
      </p:sp>
      <p:sp>
        <p:nvSpPr>
          <p:cNvPr id="6" name="Rectangle 5"/>
          <p:cNvSpPr/>
          <p:nvPr/>
        </p:nvSpPr>
        <p:spPr>
          <a:xfrm>
            <a:off x="214282" y="4166250"/>
            <a:ext cx="8001056" cy="1477328"/>
          </a:xfrm>
          <a:prstGeom prst="rect">
            <a:avLst/>
          </a:prstGeom>
        </p:spPr>
        <p:txBody>
          <a:bodyPr wrap="square">
            <a:spAutoFit/>
          </a:bodyPr>
          <a:lstStyle/>
          <a:p>
            <a:pPr>
              <a:buFont typeface="Wingdings" pitchFamily="2" charset="2"/>
              <a:buChar char="Ø"/>
            </a:pPr>
            <a:r>
              <a:rPr lang="ar-SA" b="1" dirty="0" smtClean="0">
                <a:solidFill>
                  <a:schemeClr val="tx2"/>
                </a:solidFill>
                <a:cs typeface="+mj-cs"/>
              </a:rPr>
              <a:t> </a:t>
            </a:r>
            <a:r>
              <a:rPr lang="fr-FR" b="1" dirty="0" smtClean="0">
                <a:solidFill>
                  <a:schemeClr val="tx2"/>
                </a:solidFill>
                <a:cs typeface="+mj-cs"/>
              </a:rPr>
              <a:t>La présence simultanée de ces différents pigments – en proportion variable – leur confère</a:t>
            </a:r>
            <a:r>
              <a:rPr lang="ar-SA" b="1" dirty="0" smtClean="0">
                <a:solidFill>
                  <a:schemeClr val="tx2"/>
                </a:solidFill>
                <a:cs typeface="+mj-cs"/>
              </a:rPr>
              <a:t> </a:t>
            </a:r>
            <a:r>
              <a:rPr lang="fr-FR" b="1" dirty="0" smtClean="0">
                <a:solidFill>
                  <a:schemeClr val="tx2"/>
                </a:solidFill>
                <a:cs typeface="+mj-cs"/>
              </a:rPr>
              <a:t>toutes les gammes possibles du vert, du bleu, du rouge et du violet, le bleu « canard » restant</a:t>
            </a:r>
            <a:r>
              <a:rPr lang="ar-SA" b="1" dirty="0" smtClean="0">
                <a:solidFill>
                  <a:schemeClr val="tx2"/>
                </a:solidFill>
                <a:cs typeface="+mj-cs"/>
              </a:rPr>
              <a:t> </a:t>
            </a:r>
            <a:r>
              <a:rPr lang="fr-FR" b="1" dirty="0" smtClean="0">
                <a:solidFill>
                  <a:schemeClr val="tx2"/>
                </a:solidFill>
                <a:cs typeface="+mj-cs"/>
              </a:rPr>
              <a:t>toutefois la couleur la plus fréquente. Certaines espèces présentent une adaptation</a:t>
            </a:r>
            <a:r>
              <a:rPr lang="ar-SA" b="1" dirty="0" smtClean="0">
                <a:solidFill>
                  <a:schemeClr val="tx2"/>
                </a:solidFill>
                <a:cs typeface="+mj-cs"/>
              </a:rPr>
              <a:t> </a:t>
            </a:r>
            <a:r>
              <a:rPr lang="fr-FR" b="1" dirty="0" smtClean="0">
                <a:solidFill>
                  <a:schemeClr val="tx2"/>
                </a:solidFill>
                <a:cs typeface="+mj-cs"/>
              </a:rPr>
              <a:t>chromatique à la vie en eau profonde grâce à des variations du rapport phycoérythrine :</a:t>
            </a:r>
            <a:r>
              <a:rPr lang="ar-SA" b="1" dirty="0" smtClean="0">
                <a:solidFill>
                  <a:schemeClr val="tx2"/>
                </a:solidFill>
                <a:cs typeface="+mj-cs"/>
              </a:rPr>
              <a:t> </a:t>
            </a:r>
            <a:r>
              <a:rPr lang="fr-FR" b="1" dirty="0" err="1" smtClean="0">
                <a:solidFill>
                  <a:schemeClr val="tx2"/>
                </a:solidFill>
                <a:cs typeface="+mj-cs"/>
              </a:rPr>
              <a:t>phycocyanine</a:t>
            </a:r>
            <a:r>
              <a:rPr lang="fr-FR" b="1" dirty="0" smtClean="0">
                <a:solidFill>
                  <a:schemeClr val="tx2"/>
                </a:solidFill>
                <a:cs typeface="+mj-cs"/>
              </a:rPr>
              <a:t>.</a:t>
            </a:r>
            <a:endParaRPr lang="fr-FR" b="1" dirty="0">
              <a:solidFill>
                <a:schemeClr val="tx2"/>
              </a:solidFill>
              <a:cs typeface="+mj-cs"/>
            </a:endParaRPr>
          </a:p>
        </p:txBody>
      </p:sp>
      <p:sp>
        <p:nvSpPr>
          <p:cNvPr id="7" name="Rectangle 6"/>
          <p:cNvSpPr/>
          <p:nvPr/>
        </p:nvSpPr>
        <p:spPr>
          <a:xfrm>
            <a:off x="142844" y="5643578"/>
            <a:ext cx="8786874" cy="646331"/>
          </a:xfrm>
          <a:prstGeom prst="rect">
            <a:avLst/>
          </a:prstGeom>
        </p:spPr>
        <p:txBody>
          <a:bodyPr wrap="square">
            <a:spAutoFit/>
          </a:bodyPr>
          <a:lstStyle/>
          <a:p>
            <a:pPr>
              <a:buFont typeface="Wingdings" pitchFamily="2" charset="2"/>
              <a:buChar char="Ø"/>
            </a:pPr>
            <a:r>
              <a:rPr lang="ar-SA" b="1"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Les Cyanobactéries accumulent des corps gras et des </a:t>
            </a:r>
            <a:r>
              <a:rPr lang="fr-FR" b="1" dirty="0" err="1" smtClean="0">
                <a:latin typeface="Times New Roman" pitchFamily="18" charset="0"/>
                <a:cs typeface="Times New Roman" pitchFamily="18" charset="0"/>
              </a:rPr>
              <a:t>polyglucosides</a:t>
            </a:r>
            <a:r>
              <a:rPr lang="fr-FR" b="1" dirty="0" smtClean="0">
                <a:latin typeface="Times New Roman" pitchFamily="18" charset="0"/>
                <a:cs typeface="Times New Roman" pitchFamily="18" charset="0"/>
              </a:rPr>
              <a:t> voisins du glycogène.</a:t>
            </a:r>
            <a:endParaRPr lang="fr-FR" b="1" dirty="0">
              <a:latin typeface="Times New Roman" pitchFamily="18" charset="0"/>
              <a:cs typeface="Times New Roman" pitchFamily="18" charset="0"/>
            </a:endParaRPr>
          </a:p>
        </p:txBody>
      </p:sp>
      <p:pic>
        <p:nvPicPr>
          <p:cNvPr id="8" name="Picture 3"/>
          <p:cNvPicPr>
            <a:picLocks noChangeAspect="1" noChangeArrowheads="1"/>
          </p:cNvPicPr>
          <p:nvPr/>
        </p:nvPicPr>
        <p:blipFill>
          <a:blip r:embed="rId3"/>
          <a:srcRect/>
          <a:stretch>
            <a:fillRect/>
          </a:stretch>
        </p:blipFill>
        <p:spPr bwMode="auto">
          <a:xfrm>
            <a:off x="5286380" y="142852"/>
            <a:ext cx="3714776" cy="214314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5286380" y="2285992"/>
            <a:ext cx="3643338" cy="18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57174" y="-202480"/>
            <a:ext cx="5429272" cy="1631216"/>
          </a:xfrm>
          <a:prstGeom prst="rect">
            <a:avLst/>
          </a:prstGeom>
        </p:spPr>
        <p:txBody>
          <a:bodyPr wrap="square">
            <a:spAutoFit/>
          </a:bodyPr>
          <a:lstStyle/>
          <a:p>
            <a:endParaRPr lang="fr-FR" sz="2000" b="1" dirty="0" smtClean="0">
              <a:latin typeface="Times New Roman" pitchFamily="18" charset="0"/>
              <a:cs typeface="+mj-cs"/>
            </a:endParaRPr>
          </a:p>
          <a:p>
            <a:endParaRPr lang="fr-FR" sz="2000" b="1" dirty="0" smtClean="0">
              <a:latin typeface="Times New Roman" pitchFamily="18" charset="0"/>
              <a:cs typeface="+mj-cs"/>
            </a:endParaRPr>
          </a:p>
          <a:p>
            <a:pPr>
              <a:buFont typeface="Wingdings" pitchFamily="2" charset="2"/>
              <a:buChar char="§"/>
            </a:pPr>
            <a:r>
              <a:rPr lang="ar-SA" sz="2000" b="1" dirty="0" smtClean="0">
                <a:latin typeface="Times New Roman" pitchFamily="18" charset="0"/>
                <a:cs typeface="+mj-cs"/>
              </a:rPr>
              <a:t> </a:t>
            </a:r>
            <a:r>
              <a:rPr lang="fr-FR" sz="2000" b="1" dirty="0" smtClean="0">
                <a:latin typeface="Times New Roman" pitchFamily="18" charset="0"/>
                <a:cs typeface="+mj-cs"/>
              </a:rPr>
              <a:t>Les </a:t>
            </a:r>
            <a:r>
              <a:rPr lang="fr-FR" sz="2000" b="1" dirty="0" err="1" smtClean="0">
                <a:latin typeface="Times New Roman" pitchFamily="18" charset="0"/>
                <a:cs typeface="+mj-cs"/>
              </a:rPr>
              <a:t>Cyanobacteria</a:t>
            </a:r>
            <a:r>
              <a:rPr lang="fr-FR" sz="2000" b="1" dirty="0" smtClean="0">
                <a:latin typeface="Times New Roman" pitchFamily="18" charset="0"/>
                <a:cs typeface="+mj-cs"/>
              </a:rPr>
              <a:t> diffèrent fortement en forme et en aspect (diamètre varie de 1 à 10 </a:t>
            </a:r>
            <a:r>
              <a:rPr lang="fr-FR" sz="2000" b="1" dirty="0" err="1" smtClean="0">
                <a:latin typeface="Times New Roman" pitchFamily="18" charset="0"/>
                <a:cs typeface="+mj-cs"/>
              </a:rPr>
              <a:t>μm</a:t>
            </a:r>
            <a:r>
              <a:rPr lang="fr-FR" sz="2000" b="1" dirty="0" smtClean="0">
                <a:latin typeface="Times New Roman" pitchFamily="18" charset="0"/>
                <a:cs typeface="+mj-cs"/>
              </a:rPr>
              <a:t>)</a:t>
            </a:r>
            <a:r>
              <a:rPr lang="ar-SA" sz="2000" b="1" dirty="0" smtClean="0">
                <a:latin typeface="Times New Roman" pitchFamily="18" charset="0"/>
                <a:cs typeface="+mj-cs"/>
              </a:rPr>
              <a:t> </a:t>
            </a:r>
            <a:r>
              <a:rPr lang="fr-FR" sz="2000" b="1" dirty="0" smtClean="0">
                <a:cs typeface="+mj-cs"/>
              </a:rPr>
              <a:t>souvent microscopique (microorganismes)</a:t>
            </a:r>
            <a:r>
              <a:rPr lang="fr-FR" sz="2000" b="1" dirty="0" smtClean="0">
                <a:latin typeface="Times New Roman" pitchFamily="18" charset="0"/>
                <a:cs typeface="+mj-cs"/>
              </a:rPr>
              <a:t>. </a:t>
            </a:r>
          </a:p>
        </p:txBody>
      </p:sp>
      <p:sp>
        <p:nvSpPr>
          <p:cNvPr id="5" name="Rectangle 4"/>
          <p:cNvSpPr/>
          <p:nvPr/>
        </p:nvSpPr>
        <p:spPr>
          <a:xfrm>
            <a:off x="357190" y="928670"/>
            <a:ext cx="4786314" cy="1631216"/>
          </a:xfrm>
          <a:prstGeom prst="rect">
            <a:avLst/>
          </a:prstGeom>
        </p:spPr>
        <p:txBody>
          <a:bodyPr wrap="square">
            <a:spAutoFit/>
          </a:bodyPr>
          <a:lstStyle/>
          <a:p>
            <a:endParaRPr lang="fr-FR" sz="2000" dirty="0" smtClean="0">
              <a:solidFill>
                <a:srgbClr val="C00000"/>
              </a:solidFill>
              <a:cs typeface="+mj-cs"/>
            </a:endParaRPr>
          </a:p>
          <a:p>
            <a:endParaRPr lang="fr-FR" sz="2000" dirty="0" smtClean="0">
              <a:solidFill>
                <a:srgbClr val="C00000"/>
              </a:solidFill>
              <a:cs typeface="+mj-cs"/>
            </a:endParaRPr>
          </a:p>
          <a:p>
            <a:pPr>
              <a:buFont typeface="Wingdings" pitchFamily="2" charset="2"/>
              <a:buChar char="§"/>
            </a:pPr>
            <a:r>
              <a:rPr lang="ar-SA" sz="2000" b="1" dirty="0" smtClean="0">
                <a:solidFill>
                  <a:srgbClr val="C00000"/>
                </a:solidFill>
                <a:cs typeface="+mj-cs"/>
              </a:rPr>
              <a:t> </a:t>
            </a:r>
            <a:r>
              <a:rPr lang="fr-FR" sz="2000" b="1" dirty="0" smtClean="0">
                <a:solidFill>
                  <a:srgbClr val="C00000"/>
                </a:solidFill>
                <a:cs typeface="+mj-cs"/>
              </a:rPr>
              <a:t>Elles peuvent être unicellulaires, en colonies de différentes formes ou constituer des filaments appelés </a:t>
            </a:r>
            <a:r>
              <a:rPr lang="fr-FR" sz="2000" b="1" dirty="0" smtClean="0">
                <a:solidFill>
                  <a:schemeClr val="accent3">
                    <a:lumMod val="50000"/>
                  </a:schemeClr>
                </a:solidFill>
                <a:cs typeface="+mj-cs"/>
              </a:rPr>
              <a:t>trichomes. </a:t>
            </a:r>
          </a:p>
        </p:txBody>
      </p:sp>
      <p:sp>
        <p:nvSpPr>
          <p:cNvPr id="6" name="Rectangle 5"/>
          <p:cNvSpPr/>
          <p:nvPr/>
        </p:nvSpPr>
        <p:spPr>
          <a:xfrm>
            <a:off x="357158" y="2000240"/>
            <a:ext cx="5214974" cy="2246769"/>
          </a:xfrm>
          <a:prstGeom prst="rect">
            <a:avLst/>
          </a:prstGeom>
        </p:spPr>
        <p:txBody>
          <a:bodyPr wrap="square">
            <a:spAutoFit/>
          </a:bodyPr>
          <a:lstStyle/>
          <a:p>
            <a:endParaRPr lang="fr-FR" sz="2000" dirty="0" smtClean="0">
              <a:cs typeface="+mj-cs"/>
            </a:endParaRPr>
          </a:p>
          <a:p>
            <a:endParaRPr lang="fr-FR" sz="2000" dirty="0" smtClean="0">
              <a:cs typeface="+mj-cs"/>
            </a:endParaRPr>
          </a:p>
          <a:p>
            <a:pPr>
              <a:buFont typeface="Wingdings" pitchFamily="2" charset="2"/>
              <a:buChar char="§"/>
            </a:pPr>
            <a:r>
              <a:rPr lang="ar-SA" sz="2000" b="1" dirty="0" smtClean="0">
                <a:cs typeface="+mj-cs"/>
              </a:rPr>
              <a:t> </a:t>
            </a:r>
            <a:r>
              <a:rPr lang="fr-FR" sz="2000" b="1" dirty="0" smtClean="0">
                <a:cs typeface="+mj-cs"/>
              </a:rPr>
              <a:t>Utilisent fréquemment des vacuoles </a:t>
            </a:r>
            <a:endParaRPr lang="ar-SA" sz="2000" b="1" dirty="0" smtClean="0">
              <a:cs typeface="+mj-cs"/>
            </a:endParaRPr>
          </a:p>
          <a:p>
            <a:r>
              <a:rPr lang="fr-FR" sz="2000" b="1" dirty="0" smtClean="0">
                <a:cs typeface="+mj-cs"/>
              </a:rPr>
              <a:t>gazeuses</a:t>
            </a:r>
            <a:r>
              <a:rPr lang="ar-SA" sz="2000" b="1" dirty="0" smtClean="0">
                <a:cs typeface="+mj-cs"/>
              </a:rPr>
              <a:t> </a:t>
            </a:r>
            <a:r>
              <a:rPr lang="fr-FR" sz="2000" b="1" dirty="0" smtClean="0">
                <a:cs typeface="+mj-cs"/>
              </a:rPr>
              <a:t>qui leur</a:t>
            </a:r>
            <a:r>
              <a:rPr lang="ar-SA" sz="2000" b="1" dirty="0" smtClean="0">
                <a:cs typeface="+mj-cs"/>
              </a:rPr>
              <a:t> </a:t>
            </a:r>
            <a:r>
              <a:rPr lang="fr-FR" sz="2000" b="1" dirty="0" smtClean="0">
                <a:cs typeface="+mj-cs"/>
              </a:rPr>
              <a:t>permettent de contrôler </a:t>
            </a:r>
            <a:endParaRPr lang="ar-SA" sz="2000" b="1" dirty="0" smtClean="0">
              <a:cs typeface="+mj-cs"/>
            </a:endParaRPr>
          </a:p>
          <a:p>
            <a:r>
              <a:rPr lang="fr-FR" sz="2000" b="1" dirty="0" smtClean="0">
                <a:cs typeface="+mj-cs"/>
              </a:rPr>
              <a:t>Leur</a:t>
            </a:r>
            <a:r>
              <a:rPr lang="ar-SA" sz="2000" b="1" dirty="0" smtClean="0">
                <a:cs typeface="+mj-cs"/>
              </a:rPr>
              <a:t> </a:t>
            </a:r>
            <a:r>
              <a:rPr lang="fr-FR" sz="2000" b="1" dirty="0" smtClean="0">
                <a:cs typeface="+mj-cs"/>
              </a:rPr>
              <a:t>position dans la colonne</a:t>
            </a:r>
            <a:r>
              <a:rPr lang="ar-SA" sz="2000" b="1" dirty="0" smtClean="0">
                <a:cs typeface="+mj-cs"/>
              </a:rPr>
              <a:t> </a:t>
            </a:r>
            <a:r>
              <a:rPr lang="fr-FR" sz="2000" b="1" dirty="0" smtClean="0">
                <a:cs typeface="+mj-cs"/>
              </a:rPr>
              <a:t>d ’e a u. </a:t>
            </a:r>
            <a:endParaRPr lang="ar-SA" sz="2000" b="1" dirty="0" smtClean="0">
              <a:cs typeface="+mj-cs"/>
            </a:endParaRPr>
          </a:p>
          <a:p>
            <a:endParaRPr lang="fr-FR" sz="2000" b="1" dirty="0" smtClean="0">
              <a:cs typeface="+mj-cs"/>
            </a:endParaRPr>
          </a:p>
          <a:p>
            <a:pPr>
              <a:buFont typeface="Wingdings" pitchFamily="2" charset="2"/>
              <a:buChar char="§"/>
            </a:pPr>
            <a:r>
              <a:rPr lang="fr-FR" sz="2000" b="1" dirty="0" smtClean="0">
                <a:cs typeface="+mj-cs"/>
              </a:rPr>
              <a:t>Plusieurs utilisent la mobilité par glissement. </a:t>
            </a:r>
            <a:endParaRPr lang="fr-FR" sz="2000" dirty="0">
              <a:cs typeface="+mj-cs"/>
            </a:endParaRPr>
          </a:p>
        </p:txBody>
      </p:sp>
      <p:sp>
        <p:nvSpPr>
          <p:cNvPr id="7" name="Rectangle 6"/>
          <p:cNvSpPr/>
          <p:nvPr/>
        </p:nvSpPr>
        <p:spPr>
          <a:xfrm>
            <a:off x="285720" y="3820073"/>
            <a:ext cx="5072098" cy="1323439"/>
          </a:xfrm>
          <a:prstGeom prst="rect">
            <a:avLst/>
          </a:prstGeom>
        </p:spPr>
        <p:txBody>
          <a:bodyPr wrap="square">
            <a:spAutoFit/>
          </a:bodyPr>
          <a:lstStyle/>
          <a:p>
            <a:endParaRPr lang="fr-FR" sz="2000" dirty="0" smtClean="0">
              <a:solidFill>
                <a:srgbClr val="C00000"/>
              </a:solidFill>
            </a:endParaRPr>
          </a:p>
          <a:p>
            <a:endParaRPr lang="fr-FR" sz="2000" dirty="0" smtClean="0">
              <a:solidFill>
                <a:srgbClr val="C00000"/>
              </a:solidFill>
            </a:endParaRPr>
          </a:p>
          <a:p>
            <a:pPr>
              <a:buFont typeface="Wingdings" pitchFamily="2" charset="2"/>
              <a:buChar char="§"/>
            </a:pPr>
            <a:r>
              <a:rPr lang="ar-SA" sz="2000" b="1" dirty="0" smtClean="0">
                <a:solidFill>
                  <a:srgbClr val="C00000"/>
                </a:solidFill>
              </a:rPr>
              <a:t> </a:t>
            </a:r>
            <a:r>
              <a:rPr lang="fr-FR" sz="2000" b="1" dirty="0" smtClean="0">
                <a:solidFill>
                  <a:srgbClr val="C00000"/>
                </a:solidFill>
              </a:rPr>
              <a:t>Elle ne possèdent pas de cycle des acides </a:t>
            </a:r>
          </a:p>
          <a:p>
            <a:r>
              <a:rPr lang="fr-FR" sz="2000" b="1" dirty="0" smtClean="0">
                <a:solidFill>
                  <a:srgbClr val="C00000"/>
                </a:solidFill>
              </a:rPr>
              <a:t>tricarboxyliques fonctionnel complet. </a:t>
            </a:r>
            <a:endParaRPr lang="fr-FR" sz="2000" dirty="0">
              <a:solidFill>
                <a:srgbClr val="C00000"/>
              </a:solidFill>
            </a:endParaRPr>
          </a:p>
        </p:txBody>
      </p:sp>
      <p:sp>
        <p:nvSpPr>
          <p:cNvPr id="8" name="Rectangle 7"/>
          <p:cNvSpPr/>
          <p:nvPr/>
        </p:nvSpPr>
        <p:spPr>
          <a:xfrm>
            <a:off x="357158" y="4490404"/>
            <a:ext cx="4572000" cy="1938992"/>
          </a:xfrm>
          <a:prstGeom prst="rect">
            <a:avLst/>
          </a:prstGeom>
        </p:spPr>
        <p:txBody>
          <a:bodyPr>
            <a:spAutoFit/>
          </a:bodyPr>
          <a:lstStyle/>
          <a:p>
            <a:endParaRPr lang="fr-FR" sz="2000" dirty="0" smtClean="0">
              <a:cs typeface="+mj-cs"/>
            </a:endParaRPr>
          </a:p>
          <a:p>
            <a:endParaRPr lang="fr-FR" sz="2000" dirty="0" smtClean="0">
              <a:cs typeface="+mj-cs"/>
            </a:endParaRPr>
          </a:p>
          <a:p>
            <a:pPr>
              <a:buFont typeface="Wingdings" pitchFamily="2" charset="2"/>
              <a:buChar char="§"/>
            </a:pPr>
            <a:r>
              <a:rPr lang="ar-SA" sz="2000" b="1" dirty="0" smtClean="0">
                <a:cs typeface="+mj-cs"/>
              </a:rPr>
              <a:t> </a:t>
            </a:r>
            <a:r>
              <a:rPr lang="fr-FR" sz="2000" b="1" dirty="0" smtClean="0">
                <a:cs typeface="+mj-cs"/>
              </a:rPr>
              <a:t>Le cycle des pentoses phosphates joue un rôle central dans le métabolisme des glucides. </a:t>
            </a:r>
          </a:p>
          <a:p>
            <a:pPr>
              <a:buFont typeface="Wingdings" pitchFamily="2" charset="2"/>
              <a:buChar char="§"/>
            </a:pPr>
            <a:r>
              <a:rPr lang="ar-SA" sz="2000" b="1" dirty="0" smtClean="0">
                <a:cs typeface="+mj-cs"/>
              </a:rPr>
              <a:t> </a:t>
            </a:r>
            <a:r>
              <a:rPr lang="fr-FR" sz="2000" b="1" dirty="0" smtClean="0">
                <a:cs typeface="+mj-cs"/>
              </a:rPr>
              <a:t>Elle sont dépourvues de flagelles. </a:t>
            </a:r>
          </a:p>
        </p:txBody>
      </p:sp>
      <p:pic>
        <p:nvPicPr>
          <p:cNvPr id="5122" name="Picture 2"/>
          <p:cNvPicPr>
            <a:picLocks noChangeAspect="1" noChangeArrowheads="1"/>
          </p:cNvPicPr>
          <p:nvPr/>
        </p:nvPicPr>
        <p:blipFill>
          <a:blip r:embed="rId3"/>
          <a:srcRect/>
          <a:stretch>
            <a:fillRect/>
          </a:stretch>
        </p:blipFill>
        <p:spPr bwMode="auto">
          <a:xfrm>
            <a:off x="5357818" y="1285877"/>
            <a:ext cx="3429024" cy="37861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500066" y="353777"/>
            <a:ext cx="785814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Low"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Certaines cyanobactéries sont aussi actives la nuit ou en l’absence de lumière, se transformant en quelque sorte en bactéries chimio-</a:t>
            </a:r>
            <a:r>
              <a:rPr kumimoji="0" lang="fr-FR"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hétérotophes</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D’autres survivent aussi en anaérobiose (ex : </a:t>
            </a:r>
          </a:p>
          <a:p>
            <a:pPr marL="0" marR="0" lvl="0" indent="449263" algn="justLow" defTabSz="914400" rtl="0" eaLnBrk="1" fontAlgn="base" latinLnBrk="0" hangingPunct="1">
              <a:lnSpc>
                <a:spcPct val="100000"/>
              </a:lnSpc>
              <a:spcBef>
                <a:spcPct val="0"/>
              </a:spcBef>
              <a:spcAft>
                <a:spcPct val="0"/>
              </a:spcAft>
              <a:buClrTx/>
              <a:buSzTx/>
              <a:buFontTx/>
              <a:buNone/>
              <a:tabLst/>
            </a:pPr>
            <a:r>
              <a:rPr kumimoji="0" lang="fr-FR" sz="2000" b="1"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Oscillatoria</a:t>
            </a:r>
            <a:r>
              <a:rPr kumimoji="0" lang="fr-FR" sz="20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fr-FR" sz="2000" b="1"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limnetica</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en </a:t>
            </a:r>
            <a:r>
              <a:rPr kumimoji="0" lang="fr-FR" sz="20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photosynthétisant</a:t>
            </a: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à partir du sulfure d’hydrogène au lieu de l’eau. </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285752" y="2043106"/>
            <a:ext cx="835821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Low" fontAlgn="base">
              <a:spcBef>
                <a:spcPct val="0"/>
              </a:spcBef>
              <a:spcAft>
                <a:spcPct val="0"/>
              </a:spcAft>
            </a:pP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mj-cs"/>
              </a:rPr>
              <a:t>Beaucoup de cyanobactéries sont en outre capables de fixer le </a:t>
            </a:r>
            <a:r>
              <a:rPr kumimoji="0" lang="fr-FR" sz="2000" b="1" i="0" u="none" strike="noStrike" cap="none" normalizeH="0" baseline="0" dirty="0" err="1" smtClean="0">
                <a:ln>
                  <a:noFill/>
                </a:ln>
                <a:solidFill>
                  <a:srgbClr val="FF0000"/>
                </a:solidFill>
                <a:effectLst/>
                <a:latin typeface="Times New Roman" pitchFamily="18" charset="0"/>
                <a:ea typeface="Calibri" pitchFamily="34" charset="0"/>
                <a:cs typeface="+mj-cs"/>
              </a:rPr>
              <a:t>diazote</a:t>
            </a: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mj-cs"/>
              </a:rPr>
              <a:t> (N2). Des cellules spécialisées, appelées </a:t>
            </a:r>
            <a:r>
              <a:rPr kumimoji="0" lang="fr-FR" sz="2000" b="1" i="0" u="none" strike="noStrike" cap="none" normalizeH="0" baseline="0" dirty="0" err="1" smtClean="0">
                <a:ln>
                  <a:noFill/>
                </a:ln>
                <a:solidFill>
                  <a:srgbClr val="FF0000"/>
                </a:solidFill>
                <a:effectLst/>
                <a:latin typeface="Times New Roman" pitchFamily="18" charset="0"/>
                <a:ea typeface="Calibri" pitchFamily="34" charset="0"/>
                <a:cs typeface="+mj-cs"/>
              </a:rPr>
              <a:t>hétérocystes</a:t>
            </a: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mj-cs"/>
              </a:rPr>
              <a:t>, contiennent des enzymes (nitrogénases) qui fixent le </a:t>
            </a:r>
            <a:r>
              <a:rPr kumimoji="0" lang="fr-FR" sz="2000" b="1" i="0" u="none" strike="noStrike" cap="none" normalizeH="0" baseline="0" dirty="0" err="1" smtClean="0">
                <a:ln>
                  <a:noFill/>
                </a:ln>
                <a:solidFill>
                  <a:srgbClr val="FF0000"/>
                </a:solidFill>
                <a:effectLst/>
                <a:latin typeface="Times New Roman" pitchFamily="18" charset="0"/>
                <a:ea typeface="Calibri" pitchFamily="34" charset="0"/>
                <a:cs typeface="+mj-cs"/>
              </a:rPr>
              <a:t>diazote</a:t>
            </a: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mj-cs"/>
              </a:rPr>
              <a:t> atmosphérique, de sorte que la cellule en croissance puisse l’utiliser</a:t>
            </a:r>
            <a:r>
              <a:rPr kumimoji="0" lang="ar-SA" sz="2000" b="1" i="0" u="none" strike="noStrike" cap="none" normalizeH="0" baseline="0" dirty="0" smtClean="0">
                <a:ln>
                  <a:noFill/>
                </a:ln>
                <a:solidFill>
                  <a:srgbClr val="FF0000"/>
                </a:solidFill>
                <a:effectLst/>
                <a:latin typeface="Times New Roman" pitchFamily="18" charset="0"/>
                <a:ea typeface="Calibri" pitchFamily="34" charset="0"/>
                <a:cs typeface="+mj-cs"/>
              </a:rPr>
              <a:t>  </a:t>
            </a:r>
            <a:r>
              <a:rPr lang="fr-FR" sz="2000" b="1" dirty="0" smtClean="0">
                <a:cs typeface="+mj-cs"/>
              </a:rPr>
              <a:t>en absence d’oxygène (inhibiteur de l’enzyme)</a:t>
            </a:r>
            <a:r>
              <a:rPr kumimoji="0" lang="ar-SA" sz="2000" b="1" i="0" u="none" strike="noStrike" cap="none" normalizeH="0" baseline="0" dirty="0" smtClean="0">
                <a:ln>
                  <a:noFill/>
                </a:ln>
                <a:solidFill>
                  <a:srgbClr val="FF0000"/>
                </a:solidFill>
                <a:effectLst/>
                <a:latin typeface="Times New Roman" pitchFamily="18" charset="0"/>
                <a:ea typeface="Calibri" pitchFamily="34" charset="0"/>
                <a:cs typeface="+mj-cs"/>
              </a:rPr>
              <a:t> </a:t>
            </a: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mj-cs"/>
              </a:rPr>
              <a:t>. </a:t>
            </a:r>
            <a:endParaRPr kumimoji="0" lang="fr-FR" sz="2000" b="1" i="0" u="none" strike="noStrike" cap="none" normalizeH="0" baseline="0" dirty="0" smtClean="0">
              <a:ln>
                <a:noFill/>
              </a:ln>
              <a:solidFill>
                <a:schemeClr val="tx1"/>
              </a:solidFill>
              <a:effectLst/>
              <a:latin typeface="Arial" pitchFamily="34" charset="0"/>
              <a:cs typeface="+mj-cs"/>
            </a:endParaRPr>
          </a:p>
        </p:txBody>
      </p:sp>
      <p:pic>
        <p:nvPicPr>
          <p:cNvPr id="6" name="Image 5"/>
          <p:cNvPicPr/>
          <p:nvPr/>
        </p:nvPicPr>
        <p:blipFill>
          <a:blip r:embed="rId3"/>
          <a:srcRect/>
          <a:stretch>
            <a:fillRect/>
          </a:stretch>
        </p:blipFill>
        <p:spPr bwMode="auto">
          <a:xfrm>
            <a:off x="2928926" y="3500439"/>
            <a:ext cx="3786214" cy="2428892"/>
          </a:xfrm>
          <a:prstGeom prst="rect">
            <a:avLst/>
          </a:prstGeom>
          <a:noFill/>
          <a:ln w="9525">
            <a:noFill/>
            <a:miter lim="800000"/>
            <a:headEnd/>
            <a:tailEnd/>
          </a:ln>
        </p:spPr>
      </p:pic>
      <p:sp>
        <p:nvSpPr>
          <p:cNvPr id="7" name="Rectangle 6"/>
          <p:cNvSpPr/>
          <p:nvPr/>
        </p:nvSpPr>
        <p:spPr>
          <a:xfrm>
            <a:off x="2286016" y="6000768"/>
            <a:ext cx="5072066" cy="369332"/>
          </a:xfrm>
          <a:prstGeom prst="rect">
            <a:avLst/>
          </a:prstGeom>
        </p:spPr>
        <p:txBody>
          <a:bodyPr wrap="square">
            <a:spAutoFit/>
          </a:bodyPr>
          <a:lstStyle/>
          <a:p>
            <a:r>
              <a:rPr lang="fr-FR" b="1" i="1" dirty="0" err="1" smtClean="0">
                <a:solidFill>
                  <a:srgbClr val="C00000"/>
                </a:solidFill>
                <a:latin typeface="Times New Roman" pitchFamily="18" charset="0"/>
                <a:cs typeface="Times New Roman" pitchFamily="18" charset="0"/>
              </a:rPr>
              <a:t>Hétérocyste</a:t>
            </a:r>
            <a:r>
              <a:rPr lang="fr-FR" b="1" i="1" dirty="0" smtClean="0">
                <a:solidFill>
                  <a:srgbClr val="C00000"/>
                </a:solidFill>
                <a:latin typeface="Times New Roman" pitchFamily="18" charset="0"/>
                <a:cs typeface="Times New Roman" pitchFamily="18" charset="0"/>
              </a:rPr>
              <a:t> intercalaire bipolaire chez </a:t>
            </a:r>
            <a:r>
              <a:rPr lang="fr-FR" b="1" i="1" dirty="0" err="1" smtClean="0">
                <a:solidFill>
                  <a:srgbClr val="C00000"/>
                </a:solidFill>
                <a:latin typeface="Times New Roman" pitchFamily="18" charset="0"/>
                <a:cs typeface="Times New Roman" pitchFamily="18" charset="0"/>
              </a:rPr>
              <a:t>Anabaena</a:t>
            </a:r>
            <a:endParaRPr lang="fr-FR"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314" y="80167"/>
            <a:ext cx="4572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2-Morphologie des cyanobact</a:t>
            </a:r>
            <a:r>
              <a:rPr kumimoji="0" lang="fr-FR" sz="2000" b="1" i="0" u="none" strike="noStrike" cap="none" normalizeH="0" baseline="0" dirty="0" smtClean="0">
                <a:ln>
                  <a:noFill/>
                </a:ln>
                <a:solidFill>
                  <a:srgbClr val="FF0000"/>
                </a:solidFill>
                <a:effectLst/>
                <a:latin typeface="Calibri"/>
                <a:ea typeface="Calibri" pitchFamily="34" charset="0"/>
                <a:cs typeface="Times New Roman" pitchFamily="18" charset="0"/>
              </a:rPr>
              <a:t>é</a:t>
            </a:r>
            <a:r>
              <a:rPr kumimoji="0" lang="fr-FR"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ries</a:t>
            </a:r>
            <a:r>
              <a:rPr kumimoji="0" lang="fr-F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fr-FR"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3" name="Rectangle 2"/>
          <p:cNvSpPr/>
          <p:nvPr/>
        </p:nvSpPr>
        <p:spPr>
          <a:xfrm>
            <a:off x="357158" y="500042"/>
            <a:ext cx="8501122" cy="1200329"/>
          </a:xfrm>
          <a:prstGeom prst="rect">
            <a:avLst/>
          </a:prstGeom>
        </p:spPr>
        <p:txBody>
          <a:bodyPr wrap="square">
            <a:spAutoFit/>
          </a:bodyPr>
          <a:lstStyle/>
          <a:p>
            <a:r>
              <a:rPr lang="fr-FR" b="1" dirty="0" smtClean="0">
                <a:solidFill>
                  <a:srgbClr val="0070C0"/>
                </a:solidFill>
                <a:latin typeface="Times New Roman" pitchFamily="18" charset="0"/>
                <a:cs typeface="Times New Roman" pitchFamily="18" charset="0"/>
              </a:rPr>
              <a:t>- unicellulaires solitaires (</a:t>
            </a:r>
            <a:r>
              <a:rPr lang="fr-FR" b="1" dirty="0" err="1" smtClean="0">
                <a:solidFill>
                  <a:srgbClr val="0070C0"/>
                </a:solidFill>
                <a:latin typeface="Times New Roman" pitchFamily="18" charset="0"/>
                <a:cs typeface="Times New Roman" pitchFamily="18" charset="0"/>
              </a:rPr>
              <a:t>coccoide</a:t>
            </a:r>
            <a:r>
              <a:rPr lang="fr-FR" b="1" dirty="0" smtClean="0">
                <a:solidFill>
                  <a:srgbClr val="0070C0"/>
                </a:solidFill>
                <a:latin typeface="Times New Roman" pitchFamily="18" charset="0"/>
                <a:cs typeface="Times New Roman" pitchFamily="18" charset="0"/>
              </a:rPr>
              <a:t>)</a:t>
            </a:r>
          </a:p>
          <a:p>
            <a:r>
              <a:rPr lang="fr-FR" b="1" dirty="0" smtClean="0">
                <a:solidFill>
                  <a:srgbClr val="0070C0"/>
                </a:solidFill>
                <a:latin typeface="Times New Roman" pitchFamily="18" charset="0"/>
                <a:cs typeface="Times New Roman" pitchFamily="18" charset="0"/>
              </a:rPr>
              <a:t>- unicellulaire coloniales informe</a:t>
            </a:r>
          </a:p>
          <a:p>
            <a:r>
              <a:rPr lang="fr-FR" b="1" dirty="0" smtClean="0">
                <a:solidFill>
                  <a:srgbClr val="0070C0"/>
                </a:solidFill>
                <a:latin typeface="Times New Roman" pitchFamily="18" charset="0"/>
                <a:cs typeface="Times New Roman" pitchFamily="18" charset="0"/>
              </a:rPr>
              <a:t>-filamenteux, le filament est appelé trichome qui peut être simple, ramifié ou</a:t>
            </a:r>
          </a:p>
          <a:p>
            <a:r>
              <a:rPr lang="fr-FR" b="1" dirty="0" smtClean="0">
                <a:solidFill>
                  <a:srgbClr val="0070C0"/>
                </a:solidFill>
                <a:latin typeface="Times New Roman" pitchFamily="18" charset="0"/>
                <a:cs typeface="Times New Roman" pitchFamily="18" charset="0"/>
              </a:rPr>
              <a:t>présentant des fausses ramifications. </a:t>
            </a:r>
            <a:r>
              <a:rPr lang="fr-FR" b="1" dirty="0" smtClean="0">
                <a:solidFill>
                  <a:schemeClr val="accent6">
                    <a:lumMod val="75000"/>
                  </a:schemeClr>
                </a:solidFill>
                <a:latin typeface="Times New Roman" pitchFamily="18" charset="0"/>
                <a:cs typeface="Times New Roman" pitchFamily="18" charset="0"/>
              </a:rPr>
              <a:t>(filament = trichome)</a:t>
            </a:r>
            <a:endParaRPr lang="fr-FR" b="1" dirty="0">
              <a:solidFill>
                <a:schemeClr val="accent6">
                  <a:lumMod val="75000"/>
                </a:schemeClr>
              </a:solidFill>
              <a:latin typeface="Times New Roman" pitchFamily="18" charset="0"/>
              <a:cs typeface="Times New Roman" pitchFamily="18" charset="0"/>
            </a:endParaRPr>
          </a:p>
        </p:txBody>
      </p:sp>
      <p:sp>
        <p:nvSpPr>
          <p:cNvPr id="4" name="Rectangle 3"/>
          <p:cNvSpPr/>
          <p:nvPr/>
        </p:nvSpPr>
        <p:spPr>
          <a:xfrm>
            <a:off x="357158" y="1714488"/>
            <a:ext cx="8072494" cy="646331"/>
          </a:xfrm>
          <a:prstGeom prst="rect">
            <a:avLst/>
          </a:prstGeom>
        </p:spPr>
        <p:txBody>
          <a:bodyPr wrap="square">
            <a:spAutoFit/>
          </a:bodyPr>
          <a:lstStyle/>
          <a:p>
            <a:r>
              <a:rPr lang="fr-FR" b="1" dirty="0" smtClean="0">
                <a:solidFill>
                  <a:srgbClr val="C00000"/>
                </a:solidFill>
                <a:latin typeface="Times New Roman" pitchFamily="18" charset="0"/>
                <a:cs typeface="Times New Roman" pitchFamily="18" charset="0"/>
              </a:rPr>
              <a:t>- Certaines peuvent différencier des cellules spécialisées, telles que les </a:t>
            </a:r>
            <a:r>
              <a:rPr lang="fr-FR" b="1" dirty="0" err="1" smtClean="0">
                <a:solidFill>
                  <a:srgbClr val="C00000"/>
                </a:solidFill>
                <a:latin typeface="Times New Roman" pitchFamily="18" charset="0"/>
                <a:cs typeface="Times New Roman" pitchFamily="18" charset="0"/>
              </a:rPr>
              <a:t>hétérocystes</a:t>
            </a:r>
            <a:r>
              <a:rPr lang="fr-FR" b="1" dirty="0" smtClean="0">
                <a:solidFill>
                  <a:srgbClr val="C00000"/>
                </a:solidFill>
                <a:latin typeface="Times New Roman" pitchFamily="18" charset="0"/>
                <a:cs typeface="Times New Roman" pitchFamily="18" charset="0"/>
              </a:rPr>
              <a:t>, les </a:t>
            </a:r>
            <a:r>
              <a:rPr lang="fr-FR" b="1" dirty="0" err="1" smtClean="0">
                <a:solidFill>
                  <a:srgbClr val="C00000"/>
                </a:solidFill>
                <a:latin typeface="Times New Roman" pitchFamily="18" charset="0"/>
                <a:cs typeface="Times New Roman" pitchFamily="18" charset="0"/>
              </a:rPr>
              <a:t>akinètes</a:t>
            </a:r>
            <a:r>
              <a:rPr lang="fr-FR" b="1" dirty="0" smtClean="0">
                <a:solidFill>
                  <a:srgbClr val="C00000"/>
                </a:solidFill>
                <a:latin typeface="Times New Roman" pitchFamily="18" charset="0"/>
                <a:cs typeface="Times New Roman" pitchFamily="18" charset="0"/>
              </a:rPr>
              <a:t> et les </a:t>
            </a:r>
            <a:r>
              <a:rPr lang="fr-FR" b="1" dirty="0" err="1" smtClean="0">
                <a:solidFill>
                  <a:srgbClr val="C00000"/>
                </a:solidFill>
                <a:latin typeface="Times New Roman" pitchFamily="18" charset="0"/>
                <a:cs typeface="Times New Roman" pitchFamily="18" charset="0"/>
              </a:rPr>
              <a:t>hormogonies</a:t>
            </a:r>
            <a:r>
              <a:rPr lang="fr-FR" b="1" dirty="0" smtClean="0">
                <a:solidFill>
                  <a:srgbClr val="C00000"/>
                </a:solidFill>
                <a:latin typeface="Times New Roman" pitchFamily="18" charset="0"/>
                <a:cs typeface="Times New Roman" pitchFamily="18" charset="0"/>
              </a:rPr>
              <a:t>. </a:t>
            </a:r>
            <a:endParaRPr lang="fr-FR" b="1" dirty="0">
              <a:solidFill>
                <a:srgbClr val="C00000"/>
              </a:solidFill>
              <a:latin typeface="Times New Roman" pitchFamily="18" charset="0"/>
              <a:cs typeface="Times New Roman" pitchFamily="18" charset="0"/>
            </a:endParaRPr>
          </a:p>
        </p:txBody>
      </p:sp>
      <p:pic>
        <p:nvPicPr>
          <p:cNvPr id="5" name="Image 4"/>
          <p:cNvPicPr/>
          <p:nvPr/>
        </p:nvPicPr>
        <p:blipFill>
          <a:blip r:embed="rId3"/>
          <a:srcRect/>
          <a:stretch>
            <a:fillRect/>
          </a:stretch>
        </p:blipFill>
        <p:spPr bwMode="auto">
          <a:xfrm>
            <a:off x="1714480" y="2393887"/>
            <a:ext cx="6000792" cy="3464005"/>
          </a:xfrm>
          <a:prstGeom prst="rect">
            <a:avLst/>
          </a:prstGeom>
          <a:noFill/>
          <a:ln w="9525">
            <a:noFill/>
            <a:miter lim="800000"/>
            <a:headEnd/>
            <a:tailEnd/>
          </a:ln>
        </p:spPr>
      </p:pic>
      <p:sp>
        <p:nvSpPr>
          <p:cNvPr id="1026" name="Rectangle 2"/>
          <p:cNvSpPr>
            <a:spLocks noChangeArrowheads="1"/>
          </p:cNvSpPr>
          <p:nvPr/>
        </p:nvSpPr>
        <p:spPr bwMode="auto">
          <a:xfrm>
            <a:off x="71438" y="5929330"/>
            <a:ext cx="90011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En plus de ces trois types de cellules les Cyanobactéries peuvent présenter un certain nombre de structures telles que des gaines mucilagineuses, des ramifications, </a:t>
            </a:r>
            <a:r>
              <a:rPr kumimoji="0" lang="fr-FR"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etc</a:t>
            </a:r>
            <a:r>
              <a:rPr kumimoji="0" lang="fr-FR"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endParaRPr kumimoji="0" lang="fr-FR" b="1" i="0" u="none" strike="noStrike" cap="none" normalizeH="0" baseline="0" dirty="0" smtClean="0">
              <a:ln>
                <a:noFill/>
              </a:ln>
              <a:solidFill>
                <a:srgbClr val="00B05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3408</TotalTime>
  <Words>4080</Words>
  <Application>Microsoft Office PowerPoint</Application>
  <PresentationFormat>Affichage à l'écran (4:3)</PresentationFormat>
  <Paragraphs>279</Paragraphs>
  <Slides>40</Slides>
  <Notes>2</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Les cyanobactéries = Cyanophycées = cyanoprocaryotes= algues bleues vertes </vt:lpstr>
      <vt:lpstr>Diapositive 2</vt:lpstr>
      <vt:lpstr>Comparaison des cyanophycées aux bactéries et aux autres algues</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11- Usage des cyanophycées</vt:lpstr>
      <vt:lpstr>Diapositive 37</vt:lpstr>
      <vt:lpstr>Diapositive 38</vt:lpstr>
      <vt:lpstr>Diapositive 39</vt:lpstr>
      <vt:lpstr>Diapositive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cyanobactéries</dc:title>
  <dc:creator>dell</dc:creator>
  <cp:lastModifiedBy>dell</cp:lastModifiedBy>
  <cp:revision>275</cp:revision>
  <dcterms:created xsi:type="dcterms:W3CDTF">2021-01-09T23:27:22Z</dcterms:created>
  <dcterms:modified xsi:type="dcterms:W3CDTF">2021-02-07T08:09:30Z</dcterms:modified>
</cp:coreProperties>
</file>