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5036-ECBB-4D07-B68A-97491929DCA5}" type="datetimeFigureOut">
              <a:rPr lang="fr-FR" smtClean="0"/>
              <a:t>05/12/2021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2E8DA9A-66EA-4E7F-A8E0-938BE08B0B3D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1912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5036-ECBB-4D07-B68A-97491929DCA5}" type="datetimeFigureOut">
              <a:rPr lang="fr-FR" smtClean="0"/>
              <a:t>05/12/2021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DA9A-66EA-4E7F-A8E0-938BE08B0B3D}" type="slidenum">
              <a:rPr lang="fr-FR" smtClean="0"/>
              <a:t>‹N°›</a:t>
            </a:fld>
            <a:endParaRPr lang="fr-F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16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5036-ECBB-4D07-B68A-97491929DCA5}" type="datetimeFigureOut">
              <a:rPr lang="fr-FR" smtClean="0"/>
              <a:t>05/12/2021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DA9A-66EA-4E7F-A8E0-938BE08B0B3D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9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5036-ECBB-4D07-B68A-97491929DCA5}" type="datetimeFigureOut">
              <a:rPr lang="fr-FR" smtClean="0"/>
              <a:t>05/12/2021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DA9A-66EA-4E7F-A8E0-938BE08B0B3D}" type="slidenum">
              <a:rPr lang="fr-FR" smtClean="0"/>
              <a:t>‹N°›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831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5036-ECBB-4D07-B68A-97491929DCA5}" type="datetimeFigureOut">
              <a:rPr lang="fr-FR" smtClean="0"/>
              <a:t>05/12/2021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DA9A-66EA-4E7F-A8E0-938BE08B0B3D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32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5036-ECBB-4D07-B68A-97491929DCA5}" type="datetimeFigureOut">
              <a:rPr lang="fr-FR" smtClean="0"/>
              <a:t>05/12/2021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DA9A-66EA-4E7F-A8E0-938BE08B0B3D}" type="slidenum">
              <a:rPr lang="fr-FR" smtClean="0"/>
              <a:t>‹N°›</a:t>
            </a:fld>
            <a:endParaRPr lang="fr-F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495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5036-ECBB-4D07-B68A-97491929DCA5}" type="datetimeFigureOut">
              <a:rPr lang="fr-FR" smtClean="0"/>
              <a:t>05/12/2021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DA9A-66EA-4E7F-A8E0-938BE08B0B3D}" type="slidenum">
              <a:rPr lang="fr-FR" smtClean="0"/>
              <a:t>‹N°›</a:t>
            </a:fld>
            <a:endParaRPr lang="fr-F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718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5036-ECBB-4D07-B68A-97491929DCA5}" type="datetimeFigureOut">
              <a:rPr lang="fr-FR" smtClean="0"/>
              <a:t>05/12/2021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DA9A-66EA-4E7F-A8E0-938BE08B0B3D}" type="slidenum">
              <a:rPr lang="fr-FR" smtClean="0"/>
              <a:t>‹N°›</a:t>
            </a:fld>
            <a:endParaRPr lang="fr-F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318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5036-ECBB-4D07-B68A-97491929DCA5}" type="datetimeFigureOut">
              <a:rPr lang="fr-FR" smtClean="0"/>
              <a:t>05/12/2021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DA9A-66EA-4E7F-A8E0-938BE08B0B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612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5036-ECBB-4D07-B68A-97491929DCA5}" type="datetimeFigureOut">
              <a:rPr lang="fr-FR" smtClean="0"/>
              <a:t>05/12/2021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DA9A-66EA-4E7F-A8E0-938BE08B0B3D}" type="slidenum">
              <a:rPr lang="fr-FR" smtClean="0"/>
              <a:t>‹N°›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9046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84D5036-ECBB-4D07-B68A-97491929DCA5}" type="datetimeFigureOut">
              <a:rPr lang="fr-FR" smtClean="0"/>
              <a:t>05/12/2021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8DA9A-66EA-4E7F-A8E0-938BE08B0B3D}" type="slidenum">
              <a:rPr lang="fr-FR" smtClean="0"/>
              <a:t>‹N°›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5249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380D4-F6A7-4F8A-A384-FF58C3395FC0}" type="datetimeFigureOut">
              <a:rPr lang="ar-SA" smtClean="0"/>
              <a:pPr/>
              <a:t>01/05/1443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BE6518F-EB96-40EA-99C8-1710E76C2BE1}" type="slidenum">
              <a:rPr lang="ar-SA" smtClean="0"/>
              <a:pPr/>
              <a:t>‹N°›</a:t>
            </a:fld>
            <a:endParaRPr lang="ar-SA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70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5302B1-3099-4E90-8F74-8DAB09B59D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9403" y="802298"/>
            <a:ext cx="10045450" cy="2541431"/>
          </a:xfrm>
        </p:spPr>
        <p:txBody>
          <a:bodyPr>
            <a:normAutofit/>
          </a:bodyPr>
          <a:lstStyle/>
          <a:p>
            <a:pPr algn="r" rtl="1"/>
            <a:r>
              <a:rPr lang="ar-DZ" sz="4000" dirty="0">
                <a:solidFill>
                  <a:schemeClr val="accent1"/>
                </a:solidFill>
              </a:rPr>
              <a:t>المحور الثاني: وسائل الاتصال الخارجي- هيمنة التكنولوجيا-</a:t>
            </a:r>
            <a:br>
              <a:rPr lang="ar-DZ" sz="4000" dirty="0">
                <a:solidFill>
                  <a:schemeClr val="accent1"/>
                </a:solidFill>
              </a:rPr>
            </a:br>
            <a:endParaRPr lang="fr-FR" sz="4000" dirty="0">
              <a:solidFill>
                <a:schemeClr val="accent1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CDECC-3F7D-478F-8735-CF41A35283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800817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ar-DZ" sz="2400" dirty="0"/>
              <a:t>المحاضرة السادسة لمقياس الاتصال موجه لطلبة سنة ثالثة تسويق</a:t>
            </a:r>
          </a:p>
          <a:p>
            <a:pPr algn="ctr"/>
            <a:r>
              <a:rPr lang="ar-DZ" sz="2300" dirty="0"/>
              <a:t>إدارة قنوات الاتصال </a:t>
            </a:r>
          </a:p>
          <a:p>
            <a:pPr algn="ctr"/>
            <a:r>
              <a:rPr lang="ar-DZ" sz="2300" dirty="0"/>
              <a:t>العام الدراسي 2021-2022 جامعة بسكرة</a:t>
            </a:r>
          </a:p>
          <a:p>
            <a:pPr algn="ctr"/>
            <a:r>
              <a:rPr lang="ar-DZ" sz="2300" dirty="0"/>
              <a:t>الدكتورة ألفــة مزيـو</a:t>
            </a:r>
            <a:endParaRPr lang="fr-FR" sz="2300" dirty="0"/>
          </a:p>
        </p:txBody>
      </p:sp>
    </p:spTree>
    <p:extLst>
      <p:ext uri="{BB962C8B-B14F-4D97-AF65-F5344CB8AC3E}">
        <p14:creationId xmlns:p14="http://schemas.microsoft.com/office/powerpoint/2010/main" val="3117829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A85B3C-28C7-4AB4-8EB1-687D1460F7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649" y="338668"/>
            <a:ext cx="10164203" cy="891822"/>
          </a:xfrm>
        </p:spPr>
        <p:txBody>
          <a:bodyPr>
            <a:normAutofit fontScale="90000"/>
          </a:bodyPr>
          <a:lstStyle/>
          <a:p>
            <a:pPr algn="r" rtl="1"/>
            <a:r>
              <a:rPr lang="ar-DZ" sz="3100" dirty="0">
                <a:latin typeface="Arial" panose="020B0604020202020204" pitchFamily="34" charset="0"/>
                <a:cs typeface="Arial" panose="020B0604020202020204" pitchFamily="34" charset="0"/>
              </a:rPr>
              <a:t>تؤدي قنوات الاتصال المختلفة دورا هاما في تواصل المؤسسات (العلامات) والعملاء </a:t>
            </a:r>
            <a:r>
              <a:rPr lang="fr-FR" sz="22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customers</a:t>
            </a:r>
            <a:r>
              <a:rPr lang="fr-FR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DZ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ar-DZ" sz="3100" dirty="0">
                <a:latin typeface="Arial" panose="020B0604020202020204" pitchFamily="34" charset="0"/>
                <a:cs typeface="Arial" panose="020B0604020202020204" pitchFamily="34" charset="0"/>
              </a:rPr>
              <a:t>لتجسيد مختلف </a:t>
            </a:r>
            <a:r>
              <a:rPr lang="ar-DZ" sz="3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الالتزامات</a:t>
            </a:r>
            <a:r>
              <a:rPr lang="fr-FR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engagements </a:t>
            </a:r>
            <a:r>
              <a:rPr lang="ar-DZ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DZ" sz="3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والتفاعلات</a:t>
            </a:r>
            <a:r>
              <a:rPr lang="fr-FR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interactions 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2C3AD5B7-4E78-478F-AADD-7291AA28073D}"/>
              </a:ext>
            </a:extLst>
          </p:cNvPr>
          <p:cNvSpPr txBox="1">
            <a:spLocks/>
          </p:cNvSpPr>
          <p:nvPr/>
        </p:nvSpPr>
        <p:spPr>
          <a:xfrm>
            <a:off x="801512" y="1642534"/>
            <a:ext cx="10376590" cy="1281287"/>
          </a:xfrm>
          <a:prstGeom prst="rect">
            <a:avLst/>
          </a:prstGeom>
        </p:spPr>
        <p:txBody>
          <a:bodyPr vert="horz" lIns="91440" tIns="45720" rIns="91440" bIns="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DZ" sz="2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الهدف </a:t>
            </a:r>
            <a:r>
              <a:rPr lang="ar-DZ" sz="2900" dirty="0">
                <a:latin typeface="Arial" panose="020B0604020202020204" pitchFamily="34" charset="0"/>
                <a:cs typeface="Arial" panose="020B0604020202020204" pitchFamily="34" charset="0"/>
              </a:rPr>
              <a:t>سيكون تحقيق تجربة سلسة </a:t>
            </a:r>
            <a:r>
              <a:rPr lang="fr-FR" sz="20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Seamless</a:t>
            </a:r>
            <a:r>
              <a:rPr lang="fr-FR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  <a:r>
              <a:rPr lang="ar-DZ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DZ" sz="2900" dirty="0">
                <a:latin typeface="Arial" panose="020B0604020202020204" pitchFamily="34" charset="0"/>
                <a:cs typeface="Arial" panose="020B0604020202020204" pitchFamily="34" charset="0"/>
              </a:rPr>
              <a:t>مع عملاءها على اختلافهم من الناحية السلوكية والديمغرافية </a:t>
            </a:r>
            <a:endParaRPr lang="fr-FR" sz="2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795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A85B3C-28C7-4AB4-8EB1-687D1460F7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911" y="338667"/>
            <a:ext cx="10826045" cy="2777066"/>
          </a:xfrm>
        </p:spPr>
        <p:txBody>
          <a:bodyPr>
            <a:normAutofit/>
          </a:bodyPr>
          <a:lstStyle/>
          <a:p>
            <a:pPr algn="r" rtl="1"/>
            <a:r>
              <a:rPr lang="ar-DZ" sz="3600" dirty="0">
                <a:latin typeface="Arial" panose="020B0604020202020204" pitchFamily="34" charset="0"/>
                <a:cs typeface="Arial" panose="020B0604020202020204" pitchFamily="34" charset="0"/>
              </a:rPr>
              <a:t>لذلك يجب أن يكون </a:t>
            </a:r>
            <a:r>
              <a:rPr lang="ar-DZ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التركيز</a:t>
            </a:r>
            <a:r>
              <a:rPr lang="ar-DZ" sz="3600" dirty="0">
                <a:latin typeface="Arial" panose="020B0604020202020204" pitchFamily="34" charset="0"/>
                <a:cs typeface="Arial" panose="020B0604020202020204" pitchFamily="34" charset="0"/>
              </a:rPr>
              <a:t> على تحقيق </a:t>
            </a:r>
            <a:r>
              <a:rPr lang="ar-DZ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إمكانية انتقال العميل بسلاسة</a:t>
            </a:r>
            <a:r>
              <a:rPr lang="ar-DZ" sz="3600" dirty="0">
                <a:latin typeface="Arial" panose="020B0604020202020204" pitchFamily="34" charset="0"/>
                <a:cs typeface="Arial" panose="020B0604020202020204" pitchFamily="34" charset="0"/>
              </a:rPr>
              <a:t> بين هذه القنوات مما </a:t>
            </a:r>
            <a:r>
              <a:rPr lang="ar-DZ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يحول دون انقطاع الاتصال</a:t>
            </a:r>
            <a:r>
              <a:rPr lang="ar-DZ" sz="3600" dirty="0">
                <a:latin typeface="Arial" panose="020B0604020202020204" pitchFamily="34" charset="0"/>
                <a:cs typeface="Arial" panose="020B0604020202020204" pitchFamily="34" charset="0"/>
              </a:rPr>
              <a:t> به ويساعد المؤسسات على تحقيق الأهداف التي التزمت بها تجاهه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728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A85B3C-28C7-4AB4-8EB1-687D1460F7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911" y="338666"/>
            <a:ext cx="10826045" cy="2991555"/>
          </a:xfrm>
        </p:spPr>
        <p:txBody>
          <a:bodyPr>
            <a:normAutofit/>
          </a:bodyPr>
          <a:lstStyle/>
          <a:p>
            <a:pPr algn="ctr" rtl="1"/>
            <a:r>
              <a:rPr lang="ar-DZ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تعريف قناة الاتصال:</a:t>
            </a:r>
            <a:br>
              <a:rPr lang="ar-DZ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DZ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DZ" sz="3600" dirty="0">
                <a:latin typeface="Arial" panose="020B0604020202020204" pitchFamily="34" charset="0"/>
                <a:cs typeface="Arial" panose="020B0604020202020204" pitchFamily="34" charset="0"/>
              </a:rPr>
              <a:t>هي مجموع الوسائط التي تتخذها المؤسسة </a:t>
            </a:r>
            <a:r>
              <a:rPr lang="ar-DZ" sz="36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للتواصل </a:t>
            </a:r>
            <a:r>
              <a:rPr lang="fr-FR" sz="24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communicate</a:t>
            </a:r>
            <a:r>
              <a:rPr lang="ar-DZ" sz="36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DZ" sz="3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والتفاعل </a:t>
            </a:r>
            <a:r>
              <a:rPr lang="fr-FR" sz="3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interacte</a:t>
            </a:r>
            <a:r>
              <a:rPr lang="ar-DZ" sz="3600" dirty="0">
                <a:latin typeface="Arial" panose="020B0604020202020204" pitchFamily="34" charset="0"/>
                <a:cs typeface="Arial" panose="020B0604020202020204" pitchFamily="34" charset="0"/>
              </a:rPr>
              <a:t>مع عملاءها مثل: الهاتف، الايميل، وسائل التواصل الاجتماعي.....الخ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799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A85B3C-28C7-4AB4-8EB1-687D1460F7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911" y="2302933"/>
            <a:ext cx="11604978" cy="2991555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العوامل المفتاحية لاختيار القناة المناسبة:</a:t>
            </a:r>
            <a:br>
              <a:rPr lang="ar-DZ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DZ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DZ" sz="3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تحديد توقعات العميل:</a:t>
            </a:r>
            <a:br>
              <a:rPr lang="ar-DZ" sz="3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DZ" sz="3600" dirty="0">
                <a:latin typeface="Arial" panose="020B0604020202020204" pitchFamily="34" charset="0"/>
                <a:cs typeface="Arial" panose="020B0604020202020204" pitchFamily="34" charset="0"/>
              </a:rPr>
              <a:t> فهم ماذا يريد؟ وكيف يريده؟ وأين يمكن الاتصال به والتواصل معه بالطريقة الأكثر فعالية؟ </a:t>
            </a:r>
            <a:br>
              <a:rPr lang="ar-DZ" sz="3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DZ" sz="3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DZ" sz="36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DZ" sz="3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نوع الرسالة المراد ايصالها:</a:t>
            </a:r>
            <a:br>
              <a:rPr lang="ar-DZ" sz="3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DZ" sz="3600" dirty="0">
                <a:latin typeface="Arial" panose="020B0604020202020204" pitchFamily="34" charset="0"/>
                <a:cs typeface="Arial" panose="020B0604020202020204" pitchFamily="34" charset="0"/>
              </a:rPr>
              <a:t>رسمية أم غير رسمية؟ مقيدة زمنيا أم لا (عادية)</a:t>
            </a:r>
            <a:br>
              <a:rPr lang="ar-DZ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DZ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DZ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أخذ بعين الاعتبار الميزانية: </a:t>
            </a:r>
            <a:br>
              <a:rPr lang="ar-DZ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DZ" sz="3600" dirty="0">
                <a:latin typeface="Arial" panose="020B0604020202020204" pitchFamily="34" charset="0"/>
                <a:cs typeface="Arial" panose="020B0604020202020204" pitchFamily="34" charset="0"/>
              </a:rPr>
              <a:t>الاختيار المتعدد للقنوات سيكلف أكثر من اتباع المقاربة الانتقائية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624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A85B3C-28C7-4AB4-8EB1-687D1460F7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2222" y="0"/>
            <a:ext cx="11627556" cy="4933244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قنوات الاتصال التقليدية القاعدية </a:t>
            </a:r>
            <a:r>
              <a:rPr lang="fr-FR" sz="36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traditional</a:t>
            </a:r>
            <a:r>
              <a:rPr lang="fr-FR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channels</a:t>
            </a:r>
            <a:r>
              <a:rPr lang="ar-DZ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ar-DZ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FR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DZ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المطبوعات </a:t>
            </a:r>
            <a:r>
              <a:rPr lang="fr-FR" sz="36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print</a:t>
            </a:r>
            <a:br>
              <a:rPr lang="ar-DZ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FR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DZ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الاذاعة</a:t>
            </a:r>
            <a:r>
              <a:rPr lang="fr-FR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broadcast (</a:t>
            </a:r>
            <a:r>
              <a:rPr lang="fr-FR" sz="36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tv,radio</a:t>
            </a:r>
            <a:r>
              <a:rPr lang="fr-FR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fr-FR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FR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DZ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الاتصال المباشر </a:t>
            </a:r>
            <a:r>
              <a:rPr lang="fr-FR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 to face</a:t>
            </a:r>
            <a:br>
              <a:rPr lang="fr-FR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FR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DZ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الاتصال بالهاتف</a:t>
            </a:r>
            <a:r>
              <a:rPr lang="fr-FR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 </a:t>
            </a:r>
            <a:br>
              <a:rPr lang="ar-DZ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DZ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الاتصال الجماهيري </a:t>
            </a:r>
            <a:r>
              <a:rPr lang="fr-FR" sz="36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outdoor</a:t>
            </a:r>
            <a:br>
              <a:rPr lang="ar-DZ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12311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228</Words>
  <Application>Microsoft Office PowerPoint</Application>
  <PresentationFormat>Grand écran</PresentationFormat>
  <Paragraphs>11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Galerie</vt:lpstr>
      <vt:lpstr>المحور الثاني: وسائل الاتصال الخارجي- هيمنة التكنولوجيا- </vt:lpstr>
      <vt:lpstr>تؤدي قنوات الاتصال المختلفة دورا هاما في تواصل المؤسسات (العلامات) والعملاء customers   لتجسيد مختلف الالتزاماتengagements  والتفاعلات  interactions </vt:lpstr>
      <vt:lpstr>لذلك يجب أن يكون التركيز على تحقيق إمكانية انتقال العميل بسلاسة بين هذه القنوات مما يحول دون انقطاع الاتصال به ويساعد المؤسسات على تحقيق الأهداف التي التزمت بها تجاهه</vt:lpstr>
      <vt:lpstr>تعريف قناة الاتصال:  هي مجموع الوسائط التي تتخذها المؤسسة للتواصل communicate والتفاعل  interacteمع عملاءها مثل: الهاتف، الايميل، وسائل التواصل الاجتماعي.....الخ</vt:lpstr>
      <vt:lpstr>العوامل المفتاحية لاختيار القناة المناسبة:  تحديد توقعات العميل:  فهم ماذا يريد؟ وكيف يريده؟ وأين يمكن الاتصال به والتواصل معه بالطريقة الأكثر فعالية؟    نوع الرسالة المراد ايصالها: رسمية أم غير رسمية؟ مقيدة زمنيا أم لا (عادية)  أخذ بعين الاعتبار الميزانية:  الاختيار المتعدد للقنوات سيكلف أكثر من اتباع المقاربة الانتقائية</vt:lpstr>
      <vt:lpstr>قنوات الاتصال التقليدية القاعدية traditional channels:  المطبوعات print  الاذاعةbroadcast (tv,radio)  الاتصال المباشر face to face  الاتصال بالهاتفphone  الاتصال الجماهيري outdoor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home</dc:creator>
  <cp:lastModifiedBy>home</cp:lastModifiedBy>
  <cp:revision>9</cp:revision>
  <dcterms:created xsi:type="dcterms:W3CDTF">2021-12-05T06:54:02Z</dcterms:created>
  <dcterms:modified xsi:type="dcterms:W3CDTF">2021-12-05T08:00:05Z</dcterms:modified>
</cp:coreProperties>
</file>