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4"/>
  </p:notesMasterIdLst>
  <p:handoutMasterIdLst>
    <p:handoutMasterId r:id="rId65"/>
  </p:handoutMasterIdLst>
  <p:sldIdLst>
    <p:sldId id="256" r:id="rId2"/>
    <p:sldId id="492" r:id="rId3"/>
    <p:sldId id="493" r:id="rId4"/>
    <p:sldId id="494" r:id="rId5"/>
    <p:sldId id="495" r:id="rId6"/>
    <p:sldId id="430" r:id="rId7"/>
    <p:sldId id="496" r:id="rId8"/>
    <p:sldId id="459" r:id="rId9"/>
    <p:sldId id="460" r:id="rId10"/>
    <p:sldId id="461" r:id="rId11"/>
    <p:sldId id="462" r:id="rId12"/>
    <p:sldId id="463" r:id="rId13"/>
    <p:sldId id="464" r:id="rId14"/>
    <p:sldId id="465" r:id="rId15"/>
    <p:sldId id="466" r:id="rId16"/>
    <p:sldId id="467" r:id="rId17"/>
    <p:sldId id="468" r:id="rId18"/>
    <p:sldId id="469" r:id="rId19"/>
    <p:sldId id="470" r:id="rId20"/>
    <p:sldId id="471" r:id="rId21"/>
    <p:sldId id="472" r:id="rId22"/>
    <p:sldId id="473" r:id="rId23"/>
    <p:sldId id="474" r:id="rId24"/>
    <p:sldId id="475" r:id="rId25"/>
    <p:sldId id="476" r:id="rId26"/>
    <p:sldId id="477" r:id="rId27"/>
    <p:sldId id="478" r:id="rId28"/>
    <p:sldId id="479" r:id="rId29"/>
    <p:sldId id="480" r:id="rId30"/>
    <p:sldId id="514" r:id="rId31"/>
    <p:sldId id="481" r:id="rId32"/>
    <p:sldId id="482" r:id="rId33"/>
    <p:sldId id="483" r:id="rId34"/>
    <p:sldId id="484" r:id="rId35"/>
    <p:sldId id="485" r:id="rId36"/>
    <p:sldId id="486" r:id="rId37"/>
    <p:sldId id="487" r:id="rId38"/>
    <p:sldId id="488" r:id="rId39"/>
    <p:sldId id="489" r:id="rId40"/>
    <p:sldId id="490" r:id="rId41"/>
    <p:sldId id="491" r:id="rId42"/>
    <p:sldId id="509" r:id="rId43"/>
    <p:sldId id="510" r:id="rId44"/>
    <p:sldId id="511" r:id="rId45"/>
    <p:sldId id="513" r:id="rId46"/>
    <p:sldId id="515" r:id="rId47"/>
    <p:sldId id="516" r:id="rId48"/>
    <p:sldId id="517" r:id="rId49"/>
    <p:sldId id="518" r:id="rId50"/>
    <p:sldId id="519" r:id="rId51"/>
    <p:sldId id="520" r:id="rId52"/>
    <p:sldId id="521" r:id="rId53"/>
    <p:sldId id="522" r:id="rId54"/>
    <p:sldId id="523" r:id="rId55"/>
    <p:sldId id="524" r:id="rId56"/>
    <p:sldId id="525" r:id="rId57"/>
    <p:sldId id="526" r:id="rId58"/>
    <p:sldId id="527" r:id="rId59"/>
    <p:sldId id="528" r:id="rId60"/>
    <p:sldId id="529" r:id="rId61"/>
    <p:sldId id="530" r:id="rId62"/>
    <p:sldId id="531" r:id="rId63"/>
  </p:sldIdLst>
  <p:sldSz cx="9144000" cy="6858000" type="screen4x3"/>
  <p:notesSz cx="6438900" cy="9309100"/>
  <p:kinsoku lang="ja-JP" invalStChars="、。，．・：；？！゛゜ヽヾゝゞ々ー’”）〕］｝〉》」』】°‰′″℃￠％ぁぃぅぇぉっゃゅょゎァィゥェォッャュョヮヵヶ!%),.:;?]}｡｣､･ｧｨｩｪｫｬｭｮｯｰﾞﾟ" invalEndChars="‘“（〔［｛〈《「『【￥＄$([\{｢￡"/>
  <p:defaultTextStyle>
    <a:defPPr>
      <a:defRPr lang="sv-SE"/>
    </a:defPPr>
    <a:lvl1pPr algn="ctr" rtl="0" eaLnBrk="0" fontAlgn="base" hangingPunct="0">
      <a:spcBef>
        <a:spcPct val="0"/>
      </a:spcBef>
      <a:spcAft>
        <a:spcPct val="0"/>
      </a:spcAft>
      <a:defRPr sz="1400" kern="1200">
        <a:solidFill>
          <a:schemeClr val="tx1"/>
        </a:solidFill>
        <a:latin typeface="Mirror" pitchFamily="2" charset="0"/>
        <a:ea typeface="+mn-ea"/>
        <a:cs typeface="+mn-cs"/>
      </a:defRPr>
    </a:lvl1pPr>
    <a:lvl2pPr marL="457200" algn="ctr" rtl="0" eaLnBrk="0" fontAlgn="base" hangingPunct="0">
      <a:spcBef>
        <a:spcPct val="0"/>
      </a:spcBef>
      <a:spcAft>
        <a:spcPct val="0"/>
      </a:spcAft>
      <a:defRPr sz="1400" kern="1200">
        <a:solidFill>
          <a:schemeClr val="tx1"/>
        </a:solidFill>
        <a:latin typeface="Mirror" pitchFamily="2" charset="0"/>
        <a:ea typeface="+mn-ea"/>
        <a:cs typeface="+mn-cs"/>
      </a:defRPr>
    </a:lvl2pPr>
    <a:lvl3pPr marL="914400" algn="ctr" rtl="0" eaLnBrk="0" fontAlgn="base" hangingPunct="0">
      <a:spcBef>
        <a:spcPct val="0"/>
      </a:spcBef>
      <a:spcAft>
        <a:spcPct val="0"/>
      </a:spcAft>
      <a:defRPr sz="1400" kern="1200">
        <a:solidFill>
          <a:schemeClr val="tx1"/>
        </a:solidFill>
        <a:latin typeface="Mirror" pitchFamily="2" charset="0"/>
        <a:ea typeface="+mn-ea"/>
        <a:cs typeface="+mn-cs"/>
      </a:defRPr>
    </a:lvl3pPr>
    <a:lvl4pPr marL="1371600" algn="ctr" rtl="0" eaLnBrk="0" fontAlgn="base" hangingPunct="0">
      <a:spcBef>
        <a:spcPct val="0"/>
      </a:spcBef>
      <a:spcAft>
        <a:spcPct val="0"/>
      </a:spcAft>
      <a:defRPr sz="1400" kern="1200">
        <a:solidFill>
          <a:schemeClr val="tx1"/>
        </a:solidFill>
        <a:latin typeface="Mirror" pitchFamily="2" charset="0"/>
        <a:ea typeface="+mn-ea"/>
        <a:cs typeface="+mn-cs"/>
      </a:defRPr>
    </a:lvl4pPr>
    <a:lvl5pPr marL="1828800" algn="ctr" rtl="0" eaLnBrk="0" fontAlgn="base" hangingPunct="0">
      <a:spcBef>
        <a:spcPct val="0"/>
      </a:spcBef>
      <a:spcAft>
        <a:spcPct val="0"/>
      </a:spcAft>
      <a:defRPr sz="1400" kern="1200">
        <a:solidFill>
          <a:schemeClr val="tx1"/>
        </a:solidFill>
        <a:latin typeface="Mirror" pitchFamily="2" charset="0"/>
        <a:ea typeface="+mn-ea"/>
        <a:cs typeface="+mn-cs"/>
      </a:defRPr>
    </a:lvl5pPr>
    <a:lvl6pPr marL="2286000" algn="l" defTabSz="914400" rtl="0" eaLnBrk="1" latinLnBrk="0" hangingPunct="1">
      <a:defRPr sz="1400" kern="1200">
        <a:solidFill>
          <a:schemeClr val="tx1"/>
        </a:solidFill>
        <a:latin typeface="Mirror" pitchFamily="2" charset="0"/>
        <a:ea typeface="+mn-ea"/>
        <a:cs typeface="+mn-cs"/>
      </a:defRPr>
    </a:lvl6pPr>
    <a:lvl7pPr marL="2743200" algn="l" defTabSz="914400" rtl="0" eaLnBrk="1" latinLnBrk="0" hangingPunct="1">
      <a:defRPr sz="1400" kern="1200">
        <a:solidFill>
          <a:schemeClr val="tx1"/>
        </a:solidFill>
        <a:latin typeface="Mirror" pitchFamily="2" charset="0"/>
        <a:ea typeface="+mn-ea"/>
        <a:cs typeface="+mn-cs"/>
      </a:defRPr>
    </a:lvl7pPr>
    <a:lvl8pPr marL="3200400" algn="l" defTabSz="914400" rtl="0" eaLnBrk="1" latinLnBrk="0" hangingPunct="1">
      <a:defRPr sz="1400" kern="1200">
        <a:solidFill>
          <a:schemeClr val="tx1"/>
        </a:solidFill>
        <a:latin typeface="Mirror" pitchFamily="2" charset="0"/>
        <a:ea typeface="+mn-ea"/>
        <a:cs typeface="+mn-cs"/>
      </a:defRPr>
    </a:lvl8pPr>
    <a:lvl9pPr marL="3657600" algn="l" defTabSz="914400" rtl="0" eaLnBrk="1" latinLnBrk="0" hangingPunct="1">
      <a:defRPr sz="1400" kern="1200">
        <a:solidFill>
          <a:schemeClr val="tx1"/>
        </a:solidFill>
        <a:latin typeface="Mirror"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FF66"/>
    <a:srgbClr val="FFFF00"/>
    <a:srgbClr val="66FF66"/>
    <a:srgbClr val="FFCC00"/>
    <a:srgbClr val="2F6AFD"/>
    <a:srgbClr val="FFFFCC"/>
    <a:srgbClr val="003286"/>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9950" autoAdjust="0"/>
    <p:restoredTop sz="99443" autoAdjust="0"/>
  </p:normalViewPr>
  <p:slideViewPr>
    <p:cSldViewPr snapToGrid="0">
      <p:cViewPr>
        <p:scale>
          <a:sx n="100" d="100"/>
          <a:sy n="100" d="100"/>
        </p:scale>
        <p:origin x="-1290" y="210"/>
      </p:cViewPr>
      <p:guideLst>
        <p:guide orient="horz" pos="2160"/>
        <p:guide pos="2880"/>
      </p:guideLst>
    </p:cSldViewPr>
  </p:slideViewPr>
  <p:outlineViewPr>
    <p:cViewPr>
      <p:scale>
        <a:sx n="33" d="100"/>
        <a:sy n="33" d="100"/>
      </p:scale>
      <p:origin x="0" y="41214"/>
    </p:cViewPr>
  </p:outlineViewPr>
  <p:notesTextViewPr>
    <p:cViewPr>
      <p:scale>
        <a:sx n="100" d="100"/>
        <a:sy n="100" d="100"/>
      </p:scale>
      <p:origin x="0" y="0"/>
    </p:cViewPr>
  </p:notesTextViewPr>
  <p:sorterViewPr>
    <p:cViewPr>
      <p:scale>
        <a:sx n="66" d="100"/>
        <a:sy n="66" d="100"/>
      </p:scale>
      <p:origin x="0" y="2220"/>
    </p:cViewPr>
  </p:sorterViewPr>
  <p:notesViewPr>
    <p:cSldViewPr snapToGrid="0">
      <p:cViewPr varScale="1">
        <p:scale>
          <a:sx n="52" d="100"/>
          <a:sy n="52" d="100"/>
        </p:scale>
        <p:origin x="-2958" y="-108"/>
      </p:cViewPr>
      <p:guideLst>
        <p:guide orient="horz" pos="2932"/>
        <p:guide pos="2028"/>
      </p:guideLst>
    </p:cSldViewPr>
  </p:notesViewPr>
  <p:gridSpacing cx="368685763" cy="368685763"/>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855663" y="4437063"/>
            <a:ext cx="4727575" cy="4206875"/>
          </a:xfrm>
          <a:prstGeom prst="rect">
            <a:avLst/>
          </a:prstGeom>
          <a:noFill/>
          <a:ln w="12700">
            <a:noFill/>
            <a:miter lim="800000"/>
            <a:headEnd/>
            <a:tailEnd/>
          </a:ln>
          <a:effectLst/>
        </p:spPr>
        <p:txBody>
          <a:bodyPr vert="horz" wrap="square" lIns="86777" tIns="42628" rIns="86777" bIns="42628" numCol="1" anchor="t" anchorCtr="0" compatLnSpc="1">
            <a:prstTxWarp prst="textNoShape">
              <a:avLst/>
            </a:prstTxWarp>
          </a:bodyPr>
          <a:lstStyle/>
          <a:p>
            <a:pPr lvl="0"/>
            <a:r>
              <a:rPr lang="sv-SE" smtClean="0"/>
              <a:t>Klicka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2051" name="Rectangle 3"/>
          <p:cNvSpPr>
            <a:spLocks noGrp="1" noRot="1" noChangeAspect="1" noChangeArrowheads="1" noTextEdit="1"/>
          </p:cNvSpPr>
          <p:nvPr>
            <p:ph type="sldImg" idx="2"/>
          </p:nvPr>
        </p:nvSpPr>
        <p:spPr bwMode="auto">
          <a:xfrm>
            <a:off x="1050925" y="815975"/>
            <a:ext cx="4337050" cy="3252788"/>
          </a:xfrm>
          <a:prstGeom prst="rect">
            <a:avLst/>
          </a:prstGeom>
          <a:noFill/>
          <a:ln w="12700">
            <a:solidFill>
              <a:schemeClr val="tx1"/>
            </a:solidFill>
            <a:miter lim="800000"/>
            <a:headEnd/>
            <a:tailEnd/>
          </a:ln>
          <a:effectLst/>
        </p:spPr>
      </p:sp>
    </p:spTree>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dirty="0" smtClean="0"/>
              <a:t>Cliquez pour modifier le style du titre</a:t>
            </a:r>
            <a:endParaRPr lang="fr-FR" dirty="0"/>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5988"/>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38588"/>
            <a:ext cx="4038600" cy="2187575"/>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481013"/>
          </a:xfrm>
          <a:prstGeom prst="rect">
            <a:avLst/>
          </a:prstGeom>
          <a:solidFill>
            <a:schemeClr val="tx1"/>
          </a:solidFill>
          <a:ln w="12700">
            <a:noFill/>
            <a:miter lim="800000"/>
            <a:headEnd/>
            <a:tailEnd/>
          </a:ln>
          <a:effectLst/>
        </p:spPr>
        <p:txBody>
          <a:bodyPr wrap="none" anchor="ctr"/>
          <a:lstStyle/>
          <a:p>
            <a:endParaRPr lang="fr-FR"/>
          </a:p>
        </p:txBody>
      </p:sp>
      <p:sp>
        <p:nvSpPr>
          <p:cNvPr id="1027" name="Rectangle 3"/>
          <p:cNvSpPr>
            <a:spLocks noChangeArrowheads="1"/>
          </p:cNvSpPr>
          <p:nvPr/>
        </p:nvSpPr>
        <p:spPr bwMode="auto">
          <a:xfrm>
            <a:off x="0" y="6376988"/>
            <a:ext cx="9144000" cy="481012"/>
          </a:xfrm>
          <a:prstGeom prst="rect">
            <a:avLst/>
          </a:prstGeom>
          <a:solidFill>
            <a:srgbClr val="003286"/>
          </a:solidFill>
          <a:ln w="12700">
            <a:noFill/>
            <a:miter lim="800000"/>
            <a:headEnd/>
            <a:tailEnd/>
          </a:ln>
          <a:effectLst/>
        </p:spPr>
        <p:txBody>
          <a:bodyPr wrap="none" anchor="ctr"/>
          <a:lstStyle/>
          <a:p>
            <a:pPr defTabSz="762000"/>
            <a:r>
              <a:rPr lang="en-US" dirty="0" err="1" smtClean="0">
                <a:solidFill>
                  <a:schemeClr val="bg1"/>
                </a:solidFill>
                <a:latin typeface="Arial" charset="0"/>
              </a:rPr>
              <a:t>Théorie</a:t>
            </a:r>
            <a:r>
              <a:rPr lang="en-US" baseline="0" dirty="0" smtClean="0">
                <a:solidFill>
                  <a:schemeClr val="bg1"/>
                </a:solidFill>
                <a:latin typeface="Arial" charset="0"/>
              </a:rPr>
              <a:t> du </a:t>
            </a:r>
            <a:r>
              <a:rPr lang="en-US" baseline="0" dirty="0" err="1" smtClean="0">
                <a:solidFill>
                  <a:schemeClr val="bg1"/>
                </a:solidFill>
                <a:latin typeface="Arial" charset="0"/>
              </a:rPr>
              <a:t>Projet</a:t>
            </a:r>
            <a:r>
              <a:rPr lang="en-US" baseline="0" dirty="0" smtClean="0">
                <a:solidFill>
                  <a:schemeClr val="bg1"/>
                </a:solidFill>
                <a:latin typeface="Arial" charset="0"/>
              </a:rPr>
              <a:t> II  1</a:t>
            </a:r>
            <a:r>
              <a:rPr lang="en-US" baseline="30000" dirty="0" smtClean="0">
                <a:solidFill>
                  <a:schemeClr val="bg1"/>
                </a:solidFill>
                <a:latin typeface="Arial" charset="0"/>
              </a:rPr>
              <a:t>ere</a:t>
            </a:r>
            <a:r>
              <a:rPr lang="en-US" baseline="0" dirty="0" smtClean="0">
                <a:solidFill>
                  <a:schemeClr val="bg1"/>
                </a:solidFill>
                <a:latin typeface="Arial" charset="0"/>
              </a:rPr>
              <a:t> </a:t>
            </a:r>
            <a:r>
              <a:rPr lang="en-US" baseline="0" dirty="0" err="1" smtClean="0">
                <a:solidFill>
                  <a:schemeClr val="bg1"/>
                </a:solidFill>
                <a:latin typeface="Arial" charset="0"/>
              </a:rPr>
              <a:t>Année</a:t>
            </a:r>
            <a:r>
              <a:rPr lang="en-US" baseline="0" dirty="0" smtClean="0">
                <a:solidFill>
                  <a:schemeClr val="bg1"/>
                </a:solidFill>
                <a:latin typeface="Arial" charset="0"/>
              </a:rPr>
              <a:t>  Arch LMD   Dr. </a:t>
            </a:r>
            <a:r>
              <a:rPr lang="en-US" baseline="0" dirty="0" err="1" smtClean="0">
                <a:solidFill>
                  <a:schemeClr val="bg1"/>
                </a:solidFill>
                <a:latin typeface="Arial" charset="0"/>
              </a:rPr>
              <a:t>Noureddine</a:t>
            </a:r>
            <a:r>
              <a:rPr lang="en-US" baseline="0" dirty="0" smtClean="0">
                <a:solidFill>
                  <a:schemeClr val="bg1"/>
                </a:solidFill>
                <a:latin typeface="Arial" charset="0"/>
              </a:rPr>
              <a:t> </a:t>
            </a:r>
            <a:r>
              <a:rPr lang="en-US" baseline="0" dirty="0" err="1" smtClean="0">
                <a:solidFill>
                  <a:schemeClr val="bg1"/>
                </a:solidFill>
                <a:latin typeface="Arial" charset="0"/>
              </a:rPr>
              <a:t>Zemmouri</a:t>
            </a:r>
            <a:endParaRPr lang="en-US" dirty="0">
              <a:solidFill>
                <a:schemeClr val="bg1"/>
              </a:solidFill>
              <a:latin typeface="Arial" charset="0"/>
            </a:endParaRPr>
          </a:p>
        </p:txBody>
      </p:sp>
      <p:sp>
        <p:nvSpPr>
          <p:cNvPr id="1029" name="Text Box 5"/>
          <p:cNvSpPr txBox="1">
            <a:spLocks noChangeArrowheads="1"/>
          </p:cNvSpPr>
          <p:nvPr/>
        </p:nvSpPr>
        <p:spPr bwMode="auto">
          <a:xfrm>
            <a:off x="6096000" y="76200"/>
            <a:ext cx="2971800" cy="304800"/>
          </a:xfrm>
          <a:prstGeom prst="rect">
            <a:avLst/>
          </a:prstGeom>
          <a:noFill/>
          <a:ln w="12700">
            <a:noFill/>
            <a:miter lim="800000"/>
            <a:headEnd/>
            <a:tailEnd/>
          </a:ln>
          <a:effectLst/>
        </p:spPr>
        <p:txBody>
          <a:bodyPr>
            <a:spAutoFit/>
          </a:bodyPr>
          <a:lstStyle/>
          <a:p>
            <a:pPr algn="l" defTabSz="762000">
              <a:spcBef>
                <a:spcPct val="50000"/>
              </a:spcBef>
            </a:pPr>
            <a:r>
              <a:rPr lang="sv-SE">
                <a:solidFill>
                  <a:srgbClr val="FFFFFF"/>
                </a:solidFill>
                <a:latin typeface="Arial" charset="0"/>
              </a:rPr>
              <a:t>            Department d’Architecture</a:t>
            </a:r>
          </a:p>
        </p:txBody>
      </p:sp>
      <p:sp>
        <p:nvSpPr>
          <p:cNvPr id="1032" name="Text Box 8"/>
          <p:cNvSpPr txBox="1">
            <a:spLocks noChangeArrowheads="1"/>
          </p:cNvSpPr>
          <p:nvPr/>
        </p:nvSpPr>
        <p:spPr bwMode="auto">
          <a:xfrm>
            <a:off x="7162800" y="6553200"/>
            <a:ext cx="1981200" cy="304800"/>
          </a:xfrm>
          <a:prstGeom prst="rect">
            <a:avLst/>
          </a:prstGeom>
          <a:noFill/>
          <a:ln w="12700">
            <a:noFill/>
            <a:miter lim="800000"/>
            <a:headEnd/>
            <a:tailEnd/>
          </a:ln>
          <a:effectLst/>
        </p:spPr>
        <p:txBody>
          <a:bodyPr>
            <a:spAutoFit/>
          </a:bodyPr>
          <a:lstStyle/>
          <a:p>
            <a:pPr algn="r" defTabSz="762000">
              <a:spcBef>
                <a:spcPct val="50000"/>
              </a:spcBef>
            </a:pPr>
            <a:fld id="{266277D2-0246-490B-9091-3F83761DC42E}" type="slidenum">
              <a:rPr lang="en-US">
                <a:solidFill>
                  <a:schemeClr val="bg1"/>
                </a:solidFill>
                <a:latin typeface="Arial" charset="0"/>
              </a:rPr>
              <a:pPr algn="r" defTabSz="762000">
                <a:spcBef>
                  <a:spcPct val="50000"/>
                </a:spcBef>
              </a:pPr>
              <a:t>‹N°›</a:t>
            </a:fld>
            <a:endParaRPr lang="en-US">
              <a:latin typeface="Arial" charset="0"/>
            </a:endParaRPr>
          </a:p>
        </p:txBody>
      </p:sp>
      <p:sp>
        <p:nvSpPr>
          <p:cNvPr id="1034" name="Text Box 10"/>
          <p:cNvSpPr txBox="1">
            <a:spLocks noChangeArrowheads="1"/>
          </p:cNvSpPr>
          <p:nvPr/>
        </p:nvSpPr>
        <p:spPr bwMode="auto">
          <a:xfrm>
            <a:off x="0" y="68263"/>
            <a:ext cx="2339975" cy="336550"/>
          </a:xfrm>
          <a:prstGeom prst="rect">
            <a:avLst/>
          </a:prstGeom>
          <a:noFill/>
          <a:ln w="12700">
            <a:noFill/>
            <a:miter lim="800000"/>
            <a:headEnd/>
            <a:tailEnd/>
          </a:ln>
          <a:effectLst/>
        </p:spPr>
        <p:txBody>
          <a:bodyPr>
            <a:spAutoFit/>
          </a:bodyPr>
          <a:lstStyle/>
          <a:p>
            <a:pPr algn="l">
              <a:spcBef>
                <a:spcPct val="50000"/>
              </a:spcBef>
            </a:pPr>
            <a:r>
              <a:rPr lang="en-US" sz="1600" b="1">
                <a:solidFill>
                  <a:srgbClr val="FFFFFF"/>
                </a:solidFill>
                <a:latin typeface="Lucida Calligraphy" pitchFamily="66" charset="0"/>
              </a:rPr>
              <a:t>Université Biskra</a:t>
            </a:r>
          </a:p>
        </p:txBody>
      </p:sp>
      <p:sp>
        <p:nvSpPr>
          <p:cNvPr id="1035" name="AutoShape 11"/>
          <p:cNvSpPr>
            <a:spLocks noChangeAspect="1" noChangeArrowheads="1" noTextEdit="1"/>
          </p:cNvSpPr>
          <p:nvPr/>
        </p:nvSpPr>
        <p:spPr bwMode="auto">
          <a:xfrm>
            <a:off x="1116013" y="1844675"/>
            <a:ext cx="1641475" cy="393700"/>
          </a:xfrm>
          <a:prstGeom prst="rect">
            <a:avLst/>
          </a:prstGeom>
          <a:noFill/>
          <a:ln w="9525">
            <a:noFill/>
            <a:miter lim="800000"/>
            <a:headEnd/>
            <a:tailEnd/>
          </a:ln>
        </p:spPr>
        <p:txBody>
          <a:bodyPr/>
          <a:lstStyle/>
          <a:p>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762000" rtl="0" eaLnBrk="0" fontAlgn="base" hangingPunct="0">
        <a:spcBef>
          <a:spcPct val="0"/>
        </a:spcBef>
        <a:spcAft>
          <a:spcPct val="0"/>
        </a:spcAft>
        <a:defRPr sz="4400">
          <a:solidFill>
            <a:schemeClr val="tx2"/>
          </a:solidFill>
          <a:latin typeface="+mj-lt"/>
          <a:ea typeface="+mj-ea"/>
          <a:cs typeface="+mj-cs"/>
        </a:defRPr>
      </a:lvl1pPr>
      <a:lvl2pPr algn="ctr" defTabSz="762000" rtl="0" eaLnBrk="0" fontAlgn="base" hangingPunct="0">
        <a:spcBef>
          <a:spcPct val="0"/>
        </a:spcBef>
        <a:spcAft>
          <a:spcPct val="0"/>
        </a:spcAft>
        <a:defRPr sz="4400">
          <a:solidFill>
            <a:schemeClr val="tx2"/>
          </a:solidFill>
          <a:latin typeface="Times"/>
        </a:defRPr>
      </a:lvl2pPr>
      <a:lvl3pPr algn="ctr" defTabSz="762000" rtl="0" eaLnBrk="0" fontAlgn="base" hangingPunct="0">
        <a:spcBef>
          <a:spcPct val="0"/>
        </a:spcBef>
        <a:spcAft>
          <a:spcPct val="0"/>
        </a:spcAft>
        <a:defRPr sz="4400">
          <a:solidFill>
            <a:schemeClr val="tx2"/>
          </a:solidFill>
          <a:latin typeface="Times"/>
        </a:defRPr>
      </a:lvl3pPr>
      <a:lvl4pPr algn="ctr" defTabSz="762000" rtl="0" eaLnBrk="0" fontAlgn="base" hangingPunct="0">
        <a:spcBef>
          <a:spcPct val="0"/>
        </a:spcBef>
        <a:spcAft>
          <a:spcPct val="0"/>
        </a:spcAft>
        <a:defRPr sz="4400">
          <a:solidFill>
            <a:schemeClr val="tx2"/>
          </a:solidFill>
          <a:latin typeface="Times"/>
        </a:defRPr>
      </a:lvl4pPr>
      <a:lvl5pPr algn="ctr" defTabSz="762000" rtl="0" eaLnBrk="0" fontAlgn="base" hangingPunct="0">
        <a:spcBef>
          <a:spcPct val="0"/>
        </a:spcBef>
        <a:spcAft>
          <a:spcPct val="0"/>
        </a:spcAft>
        <a:defRPr sz="4400">
          <a:solidFill>
            <a:schemeClr val="tx2"/>
          </a:solidFill>
          <a:latin typeface="Times"/>
        </a:defRPr>
      </a:lvl5pPr>
      <a:lvl6pPr marL="457200" algn="ctr" defTabSz="762000" rtl="0" eaLnBrk="0" fontAlgn="base" hangingPunct="0">
        <a:spcBef>
          <a:spcPct val="0"/>
        </a:spcBef>
        <a:spcAft>
          <a:spcPct val="0"/>
        </a:spcAft>
        <a:defRPr sz="4400">
          <a:solidFill>
            <a:schemeClr val="tx2"/>
          </a:solidFill>
          <a:latin typeface="Times"/>
        </a:defRPr>
      </a:lvl6pPr>
      <a:lvl7pPr marL="914400" algn="ctr" defTabSz="762000" rtl="0" eaLnBrk="0" fontAlgn="base" hangingPunct="0">
        <a:spcBef>
          <a:spcPct val="0"/>
        </a:spcBef>
        <a:spcAft>
          <a:spcPct val="0"/>
        </a:spcAft>
        <a:defRPr sz="4400">
          <a:solidFill>
            <a:schemeClr val="tx2"/>
          </a:solidFill>
          <a:latin typeface="Times"/>
        </a:defRPr>
      </a:lvl7pPr>
      <a:lvl8pPr marL="1371600" algn="ctr" defTabSz="762000" rtl="0" eaLnBrk="0" fontAlgn="base" hangingPunct="0">
        <a:spcBef>
          <a:spcPct val="0"/>
        </a:spcBef>
        <a:spcAft>
          <a:spcPct val="0"/>
        </a:spcAft>
        <a:defRPr sz="4400">
          <a:solidFill>
            <a:schemeClr val="tx2"/>
          </a:solidFill>
          <a:latin typeface="Times"/>
        </a:defRPr>
      </a:lvl8pPr>
      <a:lvl9pPr marL="1828800" algn="ctr" defTabSz="762000" rtl="0" eaLnBrk="0" fontAlgn="base" hangingPunct="0">
        <a:spcBef>
          <a:spcPct val="0"/>
        </a:spcBef>
        <a:spcAft>
          <a:spcPct val="0"/>
        </a:spcAft>
        <a:defRPr sz="4400">
          <a:solidFill>
            <a:schemeClr val="tx2"/>
          </a:solidFill>
          <a:latin typeface="Times"/>
        </a:defRPr>
      </a:lvl9pPr>
    </p:titleStyle>
    <p:body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2.xml"/><Relationship Id="rId4" Type="http://schemas.openxmlformats.org/officeDocument/2006/relationships/image" Target="../media/image58.png"/></Relationships>
</file>

<file path=ppt/slides/_rels/slide5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2.xml"/><Relationship Id="rId4" Type="http://schemas.openxmlformats.org/officeDocument/2006/relationships/image" Target="../media/image6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2.xml"/><Relationship Id="rId4" Type="http://schemas.openxmlformats.org/officeDocument/2006/relationships/image" Target="../media/image74.png"/></Relationships>
</file>

<file path=ppt/slides/_rels/slide6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2.xml"/><Relationship Id="rId4" Type="http://schemas.openxmlformats.org/officeDocument/2006/relationships/image" Target="../media/image79.png"/></Relationships>
</file>

<file path=ppt/slides/_rels/slide7.xml.rels><?xml version="1.0" encoding="UTF-8" standalone="yes"?>
<Relationships xmlns="http://schemas.openxmlformats.org/package/2006/relationships"><Relationship Id="rId2" Type="http://schemas.openxmlformats.org/officeDocument/2006/relationships/hyperlink" Target="http://www.zemmouri.communityarchitect.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60000"/>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bwMode="auto">
          <a:xfrm>
            <a:off x="556054" y="465438"/>
            <a:ext cx="8001000" cy="1676400"/>
          </a:xfrm>
          <a:noFill/>
          <a:ln w="12700">
            <a:miter lim="800000"/>
            <a:headEnd/>
            <a:tailEnd/>
          </a:ln>
        </p:spPr>
        <p:txBody>
          <a:bodyPr vert="horz" wrap="square" lIns="90487" tIns="44450" rIns="90487" bIns="44450" numCol="1" anchor="ctr" anchorCtr="0" compatLnSpc="1">
            <a:prstTxWarp prst="textNoShape">
              <a:avLst/>
            </a:prstTxWarp>
          </a:bodyPr>
          <a:lstStyle/>
          <a:p>
            <a:r>
              <a:rPr lang="en-US" sz="3600" dirty="0" smtClean="0">
                <a:solidFill>
                  <a:srgbClr val="FFFF66"/>
                </a:solidFill>
              </a:rPr>
              <a:t>La </a:t>
            </a:r>
            <a:r>
              <a:rPr lang="en-US" sz="3600" dirty="0" err="1" smtClean="0">
                <a:solidFill>
                  <a:srgbClr val="FFFF66"/>
                </a:solidFill>
              </a:rPr>
              <a:t>Théorie</a:t>
            </a:r>
            <a:r>
              <a:rPr lang="en-US" sz="3600" dirty="0" smtClean="0">
                <a:solidFill>
                  <a:srgbClr val="FFFF66"/>
                </a:solidFill>
              </a:rPr>
              <a:t> du </a:t>
            </a:r>
            <a:r>
              <a:rPr lang="en-US" sz="3600" dirty="0" err="1" smtClean="0">
                <a:solidFill>
                  <a:srgbClr val="FFFF66"/>
                </a:solidFill>
              </a:rPr>
              <a:t>projet</a:t>
            </a:r>
            <a:r>
              <a:rPr lang="en-US" sz="3600" dirty="0" smtClean="0">
                <a:solidFill>
                  <a:srgbClr val="FFFF66"/>
                </a:solidFill>
              </a:rPr>
              <a:t> </a:t>
            </a:r>
            <a:r>
              <a:rPr lang="en-US" sz="3600" dirty="0" err="1">
                <a:solidFill>
                  <a:srgbClr val="FFFF66"/>
                </a:solidFill>
              </a:rPr>
              <a:t>d’Architecture</a:t>
            </a:r>
            <a:endParaRPr lang="en-US" sz="3600" dirty="0">
              <a:solidFill>
                <a:srgbClr val="FFFF66"/>
              </a:solidFill>
            </a:endParaRPr>
          </a:p>
        </p:txBody>
      </p:sp>
      <p:sp>
        <p:nvSpPr>
          <p:cNvPr id="4099" name="Rectangle 3"/>
          <p:cNvSpPr>
            <a:spLocks noGrp="1" noChangeArrowheads="1"/>
          </p:cNvSpPr>
          <p:nvPr>
            <p:ph type="subTitle" idx="1"/>
          </p:nvPr>
        </p:nvSpPr>
        <p:spPr bwMode="auto">
          <a:xfrm>
            <a:off x="1318054" y="1946190"/>
            <a:ext cx="6477000" cy="971550"/>
          </a:xfrm>
          <a:noFill/>
          <a:ln w="12700">
            <a:miter lim="800000"/>
            <a:headEnd/>
            <a:tailEnd/>
          </a:ln>
        </p:spPr>
        <p:txBody>
          <a:bodyPr vert="horz" wrap="square" lIns="90487" tIns="44450" rIns="90487" bIns="44450" numCol="1" anchor="t" anchorCtr="0" compatLnSpc="1">
            <a:prstTxWarp prst="textNoShape">
              <a:avLst/>
            </a:prstTxWarp>
          </a:bodyPr>
          <a:lstStyle/>
          <a:p>
            <a:pPr marL="342900" indent="-342900"/>
            <a:r>
              <a:rPr lang="en-US" dirty="0" smtClean="0">
                <a:solidFill>
                  <a:srgbClr val="FFFFFF"/>
                </a:solidFill>
              </a:rPr>
              <a:t>Elements </a:t>
            </a:r>
            <a:r>
              <a:rPr lang="en-US" dirty="0" err="1" smtClean="0">
                <a:solidFill>
                  <a:srgbClr val="FFFFFF"/>
                </a:solidFill>
              </a:rPr>
              <a:t>Graphiques</a:t>
            </a:r>
            <a:endParaRPr lang="en-US" dirty="0">
              <a:solidFill>
                <a:srgbClr val="FFFFFF"/>
              </a:solidFill>
            </a:endParaRPr>
          </a:p>
          <a:p>
            <a:pPr marL="342900" indent="-342900"/>
            <a:endParaRPr lang="en-US" dirty="0">
              <a:solidFill>
                <a:srgbClr val="FFFFFF"/>
              </a:solidFill>
            </a:endParaRPr>
          </a:p>
          <a:p>
            <a:pPr marL="342900" indent="-342900"/>
            <a:endParaRPr lang="en-US" sz="3600" dirty="0">
              <a:solidFill>
                <a:srgbClr val="FFFFFF"/>
              </a:solidFill>
            </a:endParaRPr>
          </a:p>
          <a:p>
            <a:pPr marL="342900" indent="-342900"/>
            <a:endParaRPr lang="en-US" sz="2800" dirty="0">
              <a:solidFill>
                <a:srgbClr val="FFFFFF"/>
              </a:solidFill>
            </a:endParaRPr>
          </a:p>
          <a:p>
            <a:pPr marL="342900" indent="-342900"/>
            <a:endParaRPr lang="en-US" sz="2800" dirty="0">
              <a:solidFill>
                <a:srgbClr val="FFFFFF"/>
              </a:solidFill>
            </a:endParaRPr>
          </a:p>
        </p:txBody>
      </p:sp>
      <p:sp>
        <p:nvSpPr>
          <p:cNvPr id="4" name="ZoneTexte 3"/>
          <p:cNvSpPr txBox="1"/>
          <p:nvPr/>
        </p:nvSpPr>
        <p:spPr>
          <a:xfrm>
            <a:off x="717303" y="2783474"/>
            <a:ext cx="7281333" cy="1477328"/>
          </a:xfrm>
          <a:prstGeom prst="rect">
            <a:avLst/>
          </a:prstGeom>
          <a:noFill/>
        </p:spPr>
        <p:txBody>
          <a:bodyPr wrap="square" rtlCol="0">
            <a:spAutoFit/>
          </a:bodyPr>
          <a:lstStyle/>
          <a:p>
            <a:r>
              <a:rPr lang="fr-FR" sz="1800" dirty="0" smtClean="0">
                <a:latin typeface="Lucida Sans" pitchFamily="34" charset="0"/>
              </a:rPr>
              <a:t>Théorie du Projet II 1</a:t>
            </a:r>
            <a:r>
              <a:rPr lang="fr-FR" sz="1800" baseline="30000" dirty="0" smtClean="0">
                <a:latin typeface="Lucida Sans" pitchFamily="34" charset="0"/>
              </a:rPr>
              <a:t>ere</a:t>
            </a:r>
            <a:r>
              <a:rPr lang="fr-FR" sz="1800" dirty="0" smtClean="0">
                <a:latin typeface="Lucida Sans" pitchFamily="34" charset="0"/>
              </a:rPr>
              <a:t> Année Architecture / Système LMD</a:t>
            </a:r>
          </a:p>
          <a:p>
            <a:endParaRPr lang="fr-FR" sz="1800" dirty="0" smtClean="0">
              <a:latin typeface="Lucida Sans" pitchFamily="34" charset="0"/>
            </a:endParaRPr>
          </a:p>
          <a:p>
            <a:r>
              <a:rPr lang="fr-FR" sz="1800" dirty="0" smtClean="0">
                <a:latin typeface="Lucida Sans" pitchFamily="34" charset="0"/>
              </a:rPr>
              <a:t>Année Académique </a:t>
            </a:r>
            <a:r>
              <a:rPr lang="fr-FR" sz="1800" dirty="0" smtClean="0">
                <a:latin typeface="Lucida Sans" pitchFamily="34" charset="0"/>
              </a:rPr>
              <a:t>2020/2021</a:t>
            </a:r>
            <a:endParaRPr lang="fr-FR" sz="1800" dirty="0" smtClean="0">
              <a:latin typeface="Lucida Sans" pitchFamily="34" charset="0"/>
            </a:endParaRPr>
          </a:p>
          <a:p>
            <a:endParaRPr lang="fr-FR" sz="1800" dirty="0" smtClean="0">
              <a:latin typeface="Lucida Sans" pitchFamily="34" charset="0"/>
            </a:endParaRPr>
          </a:p>
          <a:p>
            <a:r>
              <a:rPr lang="fr-FR" sz="1800" dirty="0" smtClean="0">
                <a:latin typeface="Lucida Sans" pitchFamily="34" charset="0"/>
              </a:rPr>
              <a:t>Chargé de la matière Pr. </a:t>
            </a:r>
            <a:r>
              <a:rPr lang="fr-FR" sz="1800" dirty="0" err="1" smtClean="0">
                <a:latin typeface="Lucida Sans" pitchFamily="34" charset="0"/>
              </a:rPr>
              <a:t>Noureddine</a:t>
            </a:r>
            <a:r>
              <a:rPr lang="fr-FR" sz="1800" dirty="0" smtClean="0">
                <a:latin typeface="Lucida Sans" pitchFamily="34" charset="0"/>
              </a:rPr>
              <a:t> </a:t>
            </a:r>
            <a:r>
              <a:rPr lang="fr-FR" sz="1800" dirty="0" err="1" smtClean="0">
                <a:latin typeface="Lucida Sans" pitchFamily="34" charset="0"/>
              </a:rPr>
              <a:t>Zemmouri</a:t>
            </a:r>
            <a:endParaRPr lang="fr-FR" sz="1800" dirty="0">
              <a:latin typeface="Lucida Sans" pitchFamily="34" charset="0"/>
            </a:endParaRPr>
          </a:p>
        </p:txBody>
      </p:sp>
    </p:spTree>
  </p:cSld>
  <p:clrMapOvr>
    <a:masterClrMapping/>
  </p:clrMapOvr>
  <p:transition advTm="20288">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ppt_x</p:attrName>
                                        </p:attrNameLst>
                                      </p:cBhvr>
                                      <p:tavLst>
                                        <p:tav tm="0">
                                          <p:val>
                                            <p:strVal val="#ppt_x-.2"/>
                                          </p:val>
                                        </p:tav>
                                        <p:tav tm="100000">
                                          <p:val>
                                            <p:strVal val="#ppt_x"/>
                                          </p:val>
                                        </p:tav>
                                      </p:tavLst>
                                    </p:anim>
                                    <p:anim calcmode="lin" valueType="num">
                                      <p:cBhvr>
                                        <p:cTn id="8" dur="1000" fill="hold"/>
                                        <p:tgtEl>
                                          <p:spTgt spid="40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 calcmode="lin" valueType="num">
                                      <p:cBhvr>
                                        <p:cTn id="14" dur="1000" fill="hold"/>
                                        <p:tgtEl>
                                          <p:spTgt spid="4099">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409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09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heckerboard(across)">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4099"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42652"/>
            <a:ext cx="8229600" cy="797417"/>
          </a:xfrm>
        </p:spPr>
        <p:txBody>
          <a:bodyPr/>
          <a:lstStyle/>
          <a:p>
            <a:r>
              <a:rPr lang="fr-FR" sz="3600" dirty="0" smtClean="0">
                <a:solidFill>
                  <a:srgbClr val="FFFF00"/>
                </a:solidFill>
              </a:rPr>
              <a:t>Forme Conceptuelle</a:t>
            </a:r>
            <a:endParaRPr lang="fr-FR" sz="3600" dirty="0">
              <a:solidFill>
                <a:srgbClr val="FFFF00"/>
              </a:solidFill>
            </a:endParaRPr>
          </a:p>
        </p:txBody>
      </p:sp>
      <p:sp>
        <p:nvSpPr>
          <p:cNvPr id="3" name="Espace réservé du contenu 2"/>
          <p:cNvSpPr>
            <a:spLocks noGrp="1"/>
          </p:cNvSpPr>
          <p:nvPr>
            <p:ph sz="half" idx="1"/>
          </p:nvPr>
        </p:nvSpPr>
        <p:spPr/>
        <p:txBody>
          <a:bodyPr/>
          <a:lstStyle/>
          <a:p>
            <a:r>
              <a:rPr lang="fr-FR" dirty="0" smtClean="0"/>
              <a:t>Comme Eléments conceptuels le point le plan et le volume ne sont pas visibles exceptés dans l’imaginaire du concepteur</a:t>
            </a:r>
            <a:endParaRPr lang="fr-FR" dirty="0"/>
          </a:p>
        </p:txBody>
      </p:sp>
      <p:sp>
        <p:nvSpPr>
          <p:cNvPr id="4" name="Espace réservé du contenu 3"/>
          <p:cNvSpPr>
            <a:spLocks noGrp="1"/>
          </p:cNvSpPr>
          <p:nvPr>
            <p:ph sz="half" idx="2"/>
          </p:nvPr>
        </p:nvSpPr>
        <p:spPr>
          <a:xfrm>
            <a:off x="4711263" y="1300655"/>
            <a:ext cx="4038600" cy="4525963"/>
          </a:xfrm>
        </p:spPr>
        <p:txBody>
          <a:bodyPr/>
          <a:lstStyle/>
          <a:p>
            <a:r>
              <a:rPr lang="fr-FR" dirty="0" smtClean="0"/>
              <a:t>Mais on peut ressentir leurs présences: </a:t>
            </a:r>
          </a:p>
          <a:p>
            <a:r>
              <a:rPr lang="fr-FR" dirty="0" smtClean="0"/>
              <a:t>On peut sentir </a:t>
            </a:r>
            <a:r>
              <a:rPr lang="fr-FR" dirty="0" smtClean="0">
                <a:solidFill>
                  <a:srgbClr val="FFFF00"/>
                </a:solidFill>
              </a:rPr>
              <a:t>le point à l’intersection de 2 lignes.</a:t>
            </a:r>
          </a:p>
          <a:p>
            <a:r>
              <a:rPr lang="fr-FR" dirty="0" smtClean="0"/>
              <a:t>On peut voir </a:t>
            </a:r>
            <a:r>
              <a:rPr lang="fr-FR" dirty="0" smtClean="0">
                <a:solidFill>
                  <a:srgbClr val="FFFF00"/>
                </a:solidFill>
              </a:rPr>
              <a:t>la ligne comme contour d’un plan.</a:t>
            </a:r>
          </a:p>
          <a:p>
            <a:r>
              <a:rPr lang="fr-FR" dirty="0" smtClean="0"/>
              <a:t>Le </a:t>
            </a:r>
            <a:r>
              <a:rPr lang="fr-FR" dirty="0" smtClean="0">
                <a:solidFill>
                  <a:srgbClr val="FFFF00"/>
                </a:solidFill>
              </a:rPr>
              <a:t>volume comme objet qui occupe l’espace</a:t>
            </a:r>
            <a:endParaRPr lang="fr-FR"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52248" y="772510"/>
            <a:ext cx="4243552" cy="5353653"/>
          </a:xfrm>
        </p:spPr>
        <p:txBody>
          <a:bodyPr/>
          <a:lstStyle/>
          <a:p>
            <a:r>
              <a:rPr lang="fr-FR" dirty="0" smtClean="0"/>
              <a:t>Quand ils sont rendus visible sur papier ou en 3 dimensions ces éléments deviennent </a:t>
            </a:r>
            <a:r>
              <a:rPr lang="fr-FR" dirty="0" smtClean="0">
                <a:solidFill>
                  <a:srgbClr val="FFFF00"/>
                </a:solidFill>
              </a:rPr>
              <a:t>forme</a:t>
            </a:r>
            <a:r>
              <a:rPr lang="fr-FR" dirty="0" smtClean="0"/>
              <a:t> avec des caractéristiques de: </a:t>
            </a:r>
          </a:p>
          <a:p>
            <a:r>
              <a:rPr lang="fr-FR" b="1" dirty="0" smtClean="0">
                <a:solidFill>
                  <a:schemeClr val="accent5">
                    <a:lumMod val="50000"/>
                  </a:schemeClr>
                </a:solidFill>
              </a:rPr>
              <a:t>matériaux, </a:t>
            </a:r>
          </a:p>
          <a:p>
            <a:r>
              <a:rPr lang="fr-FR" b="1" dirty="0" smtClean="0">
                <a:solidFill>
                  <a:schemeClr val="accent5">
                    <a:lumMod val="50000"/>
                  </a:schemeClr>
                </a:solidFill>
              </a:rPr>
              <a:t>d’aspect, </a:t>
            </a:r>
          </a:p>
          <a:p>
            <a:r>
              <a:rPr lang="fr-FR" b="1" dirty="0" smtClean="0">
                <a:solidFill>
                  <a:schemeClr val="accent5">
                    <a:lumMod val="50000"/>
                  </a:schemeClr>
                </a:solidFill>
              </a:rPr>
              <a:t>dimension, de</a:t>
            </a:r>
          </a:p>
          <a:p>
            <a:r>
              <a:rPr lang="fr-FR" b="1" dirty="0" smtClean="0">
                <a:solidFill>
                  <a:schemeClr val="accent5">
                    <a:lumMod val="50000"/>
                  </a:schemeClr>
                </a:solidFill>
              </a:rPr>
              <a:t>couleur </a:t>
            </a:r>
          </a:p>
          <a:p>
            <a:r>
              <a:rPr lang="fr-FR" b="1" dirty="0" smtClean="0">
                <a:solidFill>
                  <a:schemeClr val="accent5">
                    <a:lumMod val="50000"/>
                  </a:schemeClr>
                </a:solidFill>
              </a:rPr>
              <a:t>et de texture </a:t>
            </a:r>
            <a:endParaRPr lang="fr-FR" b="1" dirty="0">
              <a:solidFill>
                <a:schemeClr val="accent5">
                  <a:lumMod val="50000"/>
                </a:schemeClr>
              </a:solidFill>
            </a:endParaRPr>
          </a:p>
        </p:txBody>
      </p:sp>
      <p:pic>
        <p:nvPicPr>
          <p:cNvPr id="7170" name="Picture 2"/>
          <p:cNvPicPr>
            <a:picLocks noGrp="1" noChangeAspect="1" noChangeArrowheads="1"/>
          </p:cNvPicPr>
          <p:nvPr>
            <p:ph sz="half" idx="2"/>
          </p:nvPr>
        </p:nvPicPr>
        <p:blipFill>
          <a:blip r:embed="rId2" cstate="print"/>
          <a:srcRect/>
          <a:stretch>
            <a:fillRect/>
          </a:stretch>
        </p:blipFill>
        <p:spPr bwMode="auto">
          <a:xfrm>
            <a:off x="4648200" y="2308574"/>
            <a:ext cx="4038600" cy="310921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7170"/>
                                        </p:tgtEl>
                                        <p:attrNameLst>
                                          <p:attrName>style.visibility</p:attrName>
                                        </p:attrNameLst>
                                      </p:cBhvr>
                                      <p:to>
                                        <p:strVal val="visible"/>
                                      </p:to>
                                    </p:set>
                                    <p:animEffect transition="in" filter="dissolve">
                                      <p:cBhvr>
                                        <p:cTn id="43"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4496" y="526887"/>
            <a:ext cx="8229600" cy="702824"/>
          </a:xfrm>
        </p:spPr>
        <p:txBody>
          <a:bodyPr/>
          <a:lstStyle/>
          <a:p>
            <a:r>
              <a:rPr lang="fr-FR" sz="3600" dirty="0" smtClean="0">
                <a:solidFill>
                  <a:srgbClr val="FFFF00"/>
                </a:solidFill>
              </a:rPr>
              <a:t>Génération de la Forme</a:t>
            </a:r>
            <a:endParaRPr lang="fr-FR" sz="3600" dirty="0">
              <a:solidFill>
                <a:srgbClr val="FFFF00"/>
              </a:solidFill>
            </a:endParaRPr>
          </a:p>
        </p:txBody>
      </p:sp>
      <p:sp>
        <p:nvSpPr>
          <p:cNvPr id="3" name="Espace réservé du contenu 2"/>
          <p:cNvSpPr>
            <a:spLocks noGrp="1"/>
          </p:cNvSpPr>
          <p:nvPr>
            <p:ph sz="half" idx="1"/>
          </p:nvPr>
        </p:nvSpPr>
        <p:spPr/>
        <p:txBody>
          <a:bodyPr/>
          <a:lstStyle/>
          <a:p>
            <a:r>
              <a:rPr lang="fr-FR" dirty="0" smtClean="0"/>
              <a:t>Comme premier générateur de la forme le point indique:</a:t>
            </a:r>
          </a:p>
          <a:p>
            <a:r>
              <a:rPr lang="fr-FR" dirty="0" smtClean="0"/>
              <a:t>La position dans l’espace</a:t>
            </a:r>
          </a:p>
        </p:txBody>
      </p:sp>
      <p:sp>
        <p:nvSpPr>
          <p:cNvPr id="4" name="Espace réservé du contenu 3"/>
          <p:cNvSpPr>
            <a:spLocks noGrp="1"/>
          </p:cNvSpPr>
          <p:nvPr>
            <p:ph sz="half" idx="2"/>
          </p:nvPr>
        </p:nvSpPr>
        <p:spPr/>
        <p:txBody>
          <a:bodyPr/>
          <a:lstStyle/>
          <a:p>
            <a:r>
              <a:rPr lang="fr-FR" dirty="0" smtClean="0"/>
              <a:t>L’extension du point donne naissance à la ligne avec ses propriétés:</a:t>
            </a:r>
          </a:p>
          <a:p>
            <a:r>
              <a:rPr lang="fr-FR" dirty="0" smtClean="0"/>
              <a:t>Longueur</a:t>
            </a:r>
          </a:p>
          <a:p>
            <a:r>
              <a:rPr lang="fr-FR" dirty="0" smtClean="0"/>
              <a:t>Direction</a:t>
            </a:r>
          </a:p>
          <a:p>
            <a:r>
              <a:rPr lang="fr-FR" dirty="0" smtClean="0"/>
              <a:t>Position</a:t>
            </a:r>
          </a:p>
          <a:p>
            <a:endParaRPr lang="fr-FR" dirty="0"/>
          </a:p>
        </p:txBody>
      </p:sp>
      <p:pic>
        <p:nvPicPr>
          <p:cNvPr id="8195" name="Picture 3"/>
          <p:cNvPicPr>
            <a:picLocks noChangeAspect="1" noChangeArrowheads="1"/>
          </p:cNvPicPr>
          <p:nvPr/>
        </p:nvPicPr>
        <p:blipFill>
          <a:blip r:embed="rId2" cstate="print"/>
          <a:srcRect/>
          <a:stretch>
            <a:fillRect/>
          </a:stretch>
        </p:blipFill>
        <p:spPr bwMode="auto">
          <a:xfrm>
            <a:off x="7580913" y="3783725"/>
            <a:ext cx="1042823" cy="2145236"/>
          </a:xfrm>
          <a:prstGeom prst="rect">
            <a:avLst/>
          </a:prstGeom>
          <a:noFill/>
          <a:ln w="9525">
            <a:noFill/>
            <a:miter lim="800000"/>
            <a:headEnd/>
            <a:tailEnd/>
          </a:ln>
          <a:effectLst/>
        </p:spPr>
      </p:pic>
      <p:pic>
        <p:nvPicPr>
          <p:cNvPr id="8196" name="Picture 4"/>
          <p:cNvPicPr>
            <a:picLocks noChangeAspect="1" noChangeArrowheads="1"/>
          </p:cNvPicPr>
          <p:nvPr/>
        </p:nvPicPr>
        <p:blipFill>
          <a:blip r:embed="rId3" cstate="print"/>
          <a:srcRect/>
          <a:stretch>
            <a:fillRect/>
          </a:stretch>
        </p:blipFill>
        <p:spPr bwMode="auto">
          <a:xfrm>
            <a:off x="2081870" y="4473302"/>
            <a:ext cx="803220" cy="101275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8196"/>
                                        </p:tgtEl>
                                        <p:attrNameLst>
                                          <p:attrName>style.visibility</p:attrName>
                                        </p:attrNameLst>
                                      </p:cBhvr>
                                      <p:to>
                                        <p:strVal val="visible"/>
                                      </p:to>
                                    </p:set>
                                    <p:animEffect transition="in" filter="dissolve">
                                      <p:cBhvr>
                                        <p:cTn id="25" dur="500"/>
                                        <p:tgtEl>
                                          <p:spTgt spid="819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additive="base">
                                        <p:cTn id="3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 calcmode="lin" valueType="num">
                                      <p:cBhvr additive="base">
                                        <p:cTn id="3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 calcmode="lin" valueType="num">
                                      <p:cBhvr additive="base">
                                        <p:cTn id="4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 calcmode="lin" valueType="num">
                                      <p:cBhvr additive="base">
                                        <p:cTn id="4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8195"/>
                                        </p:tgtEl>
                                        <p:attrNameLst>
                                          <p:attrName>style.visibility</p:attrName>
                                        </p:attrNameLst>
                                      </p:cBhvr>
                                      <p:to>
                                        <p:strVal val="visible"/>
                                      </p:to>
                                    </p:set>
                                    <p:animEffect transition="in" filter="dissolve">
                                      <p:cBhvr>
                                        <p:cTn id="54"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20717" y="677918"/>
            <a:ext cx="4635061" cy="5423338"/>
          </a:xfrm>
        </p:spPr>
        <p:txBody>
          <a:bodyPr/>
          <a:lstStyle/>
          <a:p>
            <a:r>
              <a:rPr lang="fr-FR" dirty="0" smtClean="0"/>
              <a:t>L’extension de la ligne engendre le plan avec ses propriétés:</a:t>
            </a:r>
          </a:p>
          <a:p>
            <a:r>
              <a:rPr lang="fr-FR" dirty="0" smtClean="0"/>
              <a:t>Longueur</a:t>
            </a:r>
          </a:p>
          <a:p>
            <a:r>
              <a:rPr lang="fr-FR" dirty="0" smtClean="0"/>
              <a:t>Largeur</a:t>
            </a:r>
          </a:p>
          <a:p>
            <a:r>
              <a:rPr lang="fr-FR" dirty="0" smtClean="0"/>
              <a:t> Forme</a:t>
            </a:r>
          </a:p>
          <a:p>
            <a:r>
              <a:rPr lang="fr-FR" dirty="0" smtClean="0"/>
              <a:t>Surface</a:t>
            </a:r>
          </a:p>
          <a:p>
            <a:r>
              <a:rPr lang="fr-FR" dirty="0" smtClean="0"/>
              <a:t>Orientation</a:t>
            </a:r>
          </a:p>
          <a:p>
            <a:r>
              <a:rPr lang="fr-FR" dirty="0" smtClean="0"/>
              <a:t>Position</a:t>
            </a:r>
            <a:endParaRPr lang="fr-FR" dirty="0"/>
          </a:p>
        </p:txBody>
      </p:sp>
      <p:pic>
        <p:nvPicPr>
          <p:cNvPr id="9219" name="Picture 3"/>
          <p:cNvPicPr>
            <a:picLocks noGrp="1" noChangeAspect="1" noChangeArrowheads="1"/>
          </p:cNvPicPr>
          <p:nvPr>
            <p:ph sz="half" idx="2"/>
          </p:nvPr>
        </p:nvPicPr>
        <p:blipFill>
          <a:blip r:embed="rId2" cstate="print"/>
          <a:srcRect/>
          <a:stretch>
            <a:fillRect/>
          </a:stretch>
        </p:blipFill>
        <p:spPr bwMode="auto">
          <a:xfrm>
            <a:off x="5249917" y="1198179"/>
            <a:ext cx="3269737" cy="441626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9219"/>
                                        </p:tgtEl>
                                        <p:attrNameLst>
                                          <p:attrName>style.visibility</p:attrName>
                                        </p:attrNameLst>
                                      </p:cBhvr>
                                      <p:to>
                                        <p:strVal val="visible"/>
                                      </p:to>
                                    </p:set>
                                    <p:animEffect transition="in" filter="dissolve">
                                      <p:cBhvr>
                                        <p:cTn id="56"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1" y="504498"/>
            <a:ext cx="5076496" cy="5833240"/>
          </a:xfrm>
        </p:spPr>
        <p:txBody>
          <a:bodyPr/>
          <a:lstStyle/>
          <a:p>
            <a:r>
              <a:rPr lang="fr-FR" dirty="0" smtClean="0"/>
              <a:t>L’</a:t>
            </a:r>
            <a:r>
              <a:rPr lang="fr-FR" dirty="0" err="1" smtClean="0"/>
              <a:t>extention</a:t>
            </a:r>
            <a:r>
              <a:rPr lang="fr-FR" dirty="0" smtClean="0"/>
              <a:t> du plan donne naissance au volume avec ses propriétés:</a:t>
            </a:r>
          </a:p>
          <a:p>
            <a:r>
              <a:rPr lang="fr-FR" dirty="0" smtClean="0"/>
              <a:t>Longueur</a:t>
            </a:r>
          </a:p>
          <a:p>
            <a:r>
              <a:rPr lang="fr-FR" dirty="0" smtClean="0"/>
              <a:t>Largeur</a:t>
            </a:r>
          </a:p>
          <a:p>
            <a:r>
              <a:rPr lang="fr-FR" dirty="0" smtClean="0"/>
              <a:t>Profondeur</a:t>
            </a:r>
          </a:p>
          <a:p>
            <a:r>
              <a:rPr lang="fr-FR" dirty="0" smtClean="0"/>
              <a:t>Forme</a:t>
            </a:r>
          </a:p>
          <a:p>
            <a:r>
              <a:rPr lang="fr-FR" dirty="0" smtClean="0"/>
              <a:t>Espace</a:t>
            </a:r>
          </a:p>
          <a:p>
            <a:r>
              <a:rPr lang="fr-FR" dirty="0" smtClean="0"/>
              <a:t>Surface</a:t>
            </a:r>
          </a:p>
          <a:p>
            <a:r>
              <a:rPr lang="fr-FR" dirty="0" smtClean="0"/>
              <a:t>Orientation</a:t>
            </a:r>
          </a:p>
          <a:p>
            <a:r>
              <a:rPr lang="fr-FR" dirty="0" smtClean="0"/>
              <a:t>Position</a:t>
            </a:r>
            <a:endParaRPr lang="fr-FR" dirty="0"/>
          </a:p>
        </p:txBody>
      </p:sp>
      <p:pic>
        <p:nvPicPr>
          <p:cNvPr id="10242" name="Picture 2"/>
          <p:cNvPicPr>
            <a:picLocks noGrp="1" noChangeAspect="1" noChangeArrowheads="1"/>
          </p:cNvPicPr>
          <p:nvPr>
            <p:ph sz="half" idx="2"/>
          </p:nvPr>
        </p:nvPicPr>
        <p:blipFill>
          <a:blip r:embed="rId2" cstate="print"/>
          <a:srcRect/>
          <a:stretch>
            <a:fillRect/>
          </a:stretch>
        </p:blipFill>
        <p:spPr bwMode="auto">
          <a:xfrm>
            <a:off x="5186855" y="1333403"/>
            <a:ext cx="3350073" cy="398102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nodeType="clickEffect">
                                  <p:stCondLst>
                                    <p:cond delay="0"/>
                                  </p:stCondLst>
                                  <p:childTnLst>
                                    <p:set>
                                      <p:cBhvr>
                                        <p:cTn id="69" dur="1" fill="hold">
                                          <p:stCondLst>
                                            <p:cond delay="0"/>
                                          </p:stCondLst>
                                        </p:cTn>
                                        <p:tgtEl>
                                          <p:spTgt spid="10242"/>
                                        </p:tgtEl>
                                        <p:attrNameLst>
                                          <p:attrName>style.visibility</p:attrName>
                                        </p:attrNameLst>
                                      </p:cBhvr>
                                      <p:to>
                                        <p:strVal val="visible"/>
                                      </p:to>
                                    </p:set>
                                    <p:animEffect transition="in" filter="dissolve">
                                      <p:cBhvr>
                                        <p:cTn id="70"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9904" y="463824"/>
            <a:ext cx="8229600" cy="608231"/>
          </a:xfrm>
        </p:spPr>
        <p:txBody>
          <a:bodyPr/>
          <a:lstStyle/>
          <a:p>
            <a:r>
              <a:rPr lang="fr-FR" sz="3600" dirty="0" smtClean="0">
                <a:solidFill>
                  <a:srgbClr val="FFFF00"/>
                </a:solidFill>
              </a:rPr>
              <a:t>Synthèse</a:t>
            </a:r>
            <a:endParaRPr lang="fr-FR" sz="3600" dirty="0">
              <a:solidFill>
                <a:srgbClr val="FFFF00"/>
              </a:solidFill>
            </a:endParaRPr>
          </a:p>
        </p:txBody>
      </p:sp>
      <p:pic>
        <p:nvPicPr>
          <p:cNvPr id="11266" name="Picture 2"/>
          <p:cNvPicPr>
            <a:picLocks noGrp="1" noChangeAspect="1" noChangeArrowheads="1"/>
          </p:cNvPicPr>
          <p:nvPr>
            <p:ph sz="half" idx="1"/>
          </p:nvPr>
        </p:nvPicPr>
        <p:blipFill>
          <a:blip r:embed="rId2" cstate="print"/>
          <a:srcRect/>
          <a:stretch>
            <a:fillRect/>
          </a:stretch>
        </p:blipFill>
        <p:spPr bwMode="auto">
          <a:xfrm>
            <a:off x="2979684" y="1153982"/>
            <a:ext cx="3121572" cy="503524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1266"/>
                                        </p:tgtEl>
                                        <p:attrNameLst>
                                          <p:attrName>style.visibility</p:attrName>
                                        </p:attrNameLst>
                                      </p:cBhvr>
                                      <p:to>
                                        <p:strVal val="visible"/>
                                      </p:to>
                                    </p:set>
                                    <p:animEffect transition="in" filter="dissolve">
                                      <p:cBhvr>
                                        <p:cTn id="13"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2607" y="511121"/>
            <a:ext cx="8229600" cy="750121"/>
          </a:xfrm>
        </p:spPr>
        <p:txBody>
          <a:bodyPr/>
          <a:lstStyle/>
          <a:p>
            <a:r>
              <a:rPr lang="fr-FR" sz="3600" dirty="0" smtClean="0">
                <a:solidFill>
                  <a:srgbClr val="FFFF00"/>
                </a:solidFill>
              </a:rPr>
              <a:t>Le point</a:t>
            </a:r>
            <a:endParaRPr lang="fr-FR" sz="3600" dirty="0">
              <a:solidFill>
                <a:srgbClr val="FFFF00"/>
              </a:solidFill>
            </a:endParaRPr>
          </a:p>
        </p:txBody>
      </p:sp>
      <p:sp>
        <p:nvSpPr>
          <p:cNvPr id="3" name="Espace réservé du contenu 2"/>
          <p:cNvSpPr>
            <a:spLocks noGrp="1"/>
          </p:cNvSpPr>
          <p:nvPr>
            <p:ph sz="half" idx="1"/>
          </p:nvPr>
        </p:nvSpPr>
        <p:spPr/>
        <p:txBody>
          <a:bodyPr/>
          <a:lstStyle/>
          <a:p>
            <a:r>
              <a:rPr lang="fr-FR" dirty="0" smtClean="0"/>
              <a:t>Le point marque une position dans l’espace</a:t>
            </a:r>
          </a:p>
          <a:p>
            <a:r>
              <a:rPr lang="fr-FR" dirty="0" smtClean="0"/>
              <a:t>Conceptuellement il n’a ni Longueur ni largeur ni profondeur</a:t>
            </a:r>
          </a:p>
          <a:p>
            <a:r>
              <a:rPr lang="fr-FR" dirty="0" smtClean="0"/>
              <a:t>Il est donc statique, centralisé et sans dimension </a:t>
            </a:r>
            <a:endParaRPr lang="fr-FR" dirty="0"/>
          </a:p>
        </p:txBody>
      </p:sp>
      <p:pic>
        <p:nvPicPr>
          <p:cNvPr id="12290" name="Picture 2"/>
          <p:cNvPicPr>
            <a:picLocks noGrp="1" noChangeAspect="1" noChangeArrowheads="1"/>
          </p:cNvPicPr>
          <p:nvPr>
            <p:ph sz="half" idx="2"/>
          </p:nvPr>
        </p:nvPicPr>
        <p:blipFill>
          <a:blip r:embed="rId2" cstate="print"/>
          <a:srcRect/>
          <a:stretch>
            <a:fillRect/>
          </a:stretch>
        </p:blipFill>
        <p:spPr bwMode="auto">
          <a:xfrm>
            <a:off x="4660954" y="1702677"/>
            <a:ext cx="4419982" cy="203301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2290"/>
                                        </p:tgtEl>
                                        <p:attrNameLst>
                                          <p:attrName>style.visibility</p:attrName>
                                        </p:attrNameLst>
                                      </p:cBhvr>
                                      <p:to>
                                        <p:strVal val="visible"/>
                                      </p:to>
                                    </p:set>
                                    <p:animEffect transition="in" filter="checkerboard(across)">
                                      <p:cBhvr>
                                        <p:cTn id="34"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36483" y="701565"/>
            <a:ext cx="4038600" cy="5620407"/>
          </a:xfrm>
        </p:spPr>
        <p:txBody>
          <a:bodyPr/>
          <a:lstStyle/>
          <a:p>
            <a:r>
              <a:rPr lang="fr-FR" dirty="0" smtClean="0"/>
              <a:t>Comme premier élément du vocabulaire de la forme le point peut servir pour marquer:</a:t>
            </a:r>
          </a:p>
          <a:p>
            <a:r>
              <a:rPr lang="fr-FR" dirty="0" smtClean="0"/>
              <a:t>Les 2 extrémités de la ligne</a:t>
            </a:r>
          </a:p>
          <a:p>
            <a:r>
              <a:rPr lang="fr-FR" dirty="0" smtClean="0"/>
              <a:t>L’intersection de 2 lignes</a:t>
            </a:r>
          </a:p>
          <a:p>
            <a:r>
              <a:rPr lang="fr-FR" dirty="0" smtClean="0"/>
              <a:t>Les coints d’un plan ou d’un volume</a:t>
            </a:r>
          </a:p>
          <a:p>
            <a:r>
              <a:rPr lang="fr-FR" dirty="0" smtClean="0"/>
              <a:t>Le centre d’un champ</a:t>
            </a:r>
            <a:endParaRPr lang="fr-FR" dirty="0"/>
          </a:p>
        </p:txBody>
      </p:sp>
      <p:pic>
        <p:nvPicPr>
          <p:cNvPr id="13314" name="Picture 2"/>
          <p:cNvPicPr>
            <a:picLocks noGrp="1" noChangeAspect="1" noChangeArrowheads="1"/>
          </p:cNvPicPr>
          <p:nvPr>
            <p:ph sz="half" idx="2"/>
          </p:nvPr>
        </p:nvPicPr>
        <p:blipFill>
          <a:blip r:embed="rId2" cstate="print"/>
          <a:srcRect/>
          <a:stretch>
            <a:fillRect/>
          </a:stretch>
        </p:blipFill>
        <p:spPr bwMode="auto">
          <a:xfrm>
            <a:off x="4422146" y="1702976"/>
            <a:ext cx="4442319" cy="260101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3314"/>
                                        </p:tgtEl>
                                        <p:attrNameLst>
                                          <p:attrName>style.visibility</p:attrName>
                                        </p:attrNameLst>
                                      </p:cBhvr>
                                      <p:to>
                                        <p:strVal val="visible"/>
                                      </p:to>
                                    </p:set>
                                    <p:animEffect transition="in" filter="wipe(down)">
                                      <p:cBhvr>
                                        <p:cTn id="42"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83779" y="512380"/>
            <a:ext cx="4038600" cy="5793827"/>
          </a:xfrm>
        </p:spPr>
        <p:txBody>
          <a:bodyPr/>
          <a:lstStyle/>
          <a:p>
            <a:r>
              <a:rPr lang="fr-FR" dirty="0" smtClean="0"/>
              <a:t>Théoriquement le point n’a ni forme ni aspect  il marque sa présence par sa situation dans le champ visuel.</a:t>
            </a:r>
          </a:p>
          <a:p>
            <a:r>
              <a:rPr lang="fr-FR" dirty="0" smtClean="0"/>
              <a:t>Au centre d’un environnement  le point est stable et sans mouvement</a:t>
            </a:r>
          </a:p>
          <a:p>
            <a:r>
              <a:rPr lang="fr-FR" dirty="0" smtClean="0"/>
              <a:t>Organisant les éléments autour de lui et dominant le champ</a:t>
            </a:r>
            <a:endParaRPr lang="fr-FR" dirty="0"/>
          </a:p>
        </p:txBody>
      </p:sp>
      <p:pic>
        <p:nvPicPr>
          <p:cNvPr id="14338" name="Picture 2"/>
          <p:cNvPicPr>
            <a:picLocks noGrp="1" noChangeAspect="1" noChangeArrowheads="1"/>
          </p:cNvPicPr>
          <p:nvPr>
            <p:ph sz="half" idx="2"/>
          </p:nvPr>
        </p:nvPicPr>
        <p:blipFill>
          <a:blip r:embed="rId2" cstate="print"/>
          <a:srcRect/>
          <a:stretch>
            <a:fillRect/>
          </a:stretch>
        </p:blipFill>
        <p:spPr bwMode="auto">
          <a:xfrm rot="5400000">
            <a:off x="3732529" y="2498791"/>
            <a:ext cx="5615247" cy="189693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4338"/>
                                        </p:tgtEl>
                                        <p:attrNameLst>
                                          <p:attrName>style.visibility</p:attrName>
                                        </p:attrNameLst>
                                      </p:cBhvr>
                                      <p:to>
                                        <p:strVal val="visible"/>
                                      </p:to>
                                    </p:set>
                                    <p:animEffect transition="in" filter="dissolve">
                                      <p:cBhvr>
                                        <p:cTn id="28"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52249" y="646386"/>
            <a:ext cx="5644054" cy="5479777"/>
          </a:xfrm>
        </p:spPr>
        <p:txBody>
          <a:bodyPr/>
          <a:lstStyle/>
          <a:p>
            <a:r>
              <a:rPr lang="fr-FR" dirty="0" smtClean="0"/>
              <a:t>Mais quand le point et déplacer du centre son champ devient plus agressif  et une compétition pour la dominance est engagée.</a:t>
            </a:r>
          </a:p>
          <a:p>
            <a:r>
              <a:rPr lang="fr-FR" dirty="0" smtClean="0"/>
              <a:t>Une tension visuelle se manifeste entre le point et son champ</a:t>
            </a:r>
            <a:endParaRPr lang="fr-FR" dirty="0"/>
          </a:p>
        </p:txBody>
      </p:sp>
      <p:pic>
        <p:nvPicPr>
          <p:cNvPr id="15362" name="Picture 2"/>
          <p:cNvPicPr>
            <a:picLocks noGrp="1" noChangeAspect="1" noChangeArrowheads="1"/>
          </p:cNvPicPr>
          <p:nvPr>
            <p:ph sz="half" idx="2"/>
          </p:nvPr>
        </p:nvPicPr>
        <p:blipFill>
          <a:blip r:embed="rId2" cstate="print"/>
          <a:srcRect/>
          <a:stretch>
            <a:fillRect/>
          </a:stretch>
        </p:blipFill>
        <p:spPr bwMode="auto">
          <a:xfrm rot="5400000">
            <a:off x="4698259" y="2421928"/>
            <a:ext cx="5706847" cy="204951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5362"/>
                                        </p:tgtEl>
                                        <p:attrNameLst>
                                          <p:attrName>style.visibility</p:attrName>
                                        </p:attrNameLst>
                                      </p:cBhvr>
                                      <p:to>
                                        <p:strVal val="visible"/>
                                      </p:to>
                                    </p:set>
                                    <p:animEffect transition="in" filter="checkerboard(across)">
                                      <p:cBhvr>
                                        <p:cTn id="21"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69234"/>
            <a:ext cx="8229600" cy="1143000"/>
          </a:xfrm>
        </p:spPr>
        <p:txBody>
          <a:bodyPr/>
          <a:lstStyle/>
          <a:p>
            <a:r>
              <a:rPr lang="fr-FR" dirty="0" smtClean="0"/>
              <a:t>Programme Matière</a:t>
            </a:r>
            <a:endParaRPr lang="fr-FR" dirty="0"/>
          </a:p>
        </p:txBody>
      </p:sp>
      <p:sp>
        <p:nvSpPr>
          <p:cNvPr id="3" name="Espace réservé du contenu 2"/>
          <p:cNvSpPr>
            <a:spLocks noGrp="1"/>
          </p:cNvSpPr>
          <p:nvPr>
            <p:ph idx="1"/>
          </p:nvPr>
        </p:nvSpPr>
        <p:spPr/>
        <p:txBody>
          <a:bodyPr/>
          <a:lstStyle/>
          <a:p>
            <a:r>
              <a:rPr lang="fr-FR" dirty="0" smtClean="0"/>
              <a:t>Eléments Graphiques</a:t>
            </a:r>
          </a:p>
          <a:p>
            <a:r>
              <a:rPr lang="fr-FR" dirty="0" smtClean="0"/>
              <a:t>Du point à la Ligne</a:t>
            </a:r>
          </a:p>
          <a:p>
            <a:r>
              <a:rPr lang="fr-FR" dirty="0" smtClean="0"/>
              <a:t>De la ligne au Plan</a:t>
            </a:r>
          </a:p>
          <a:p>
            <a:r>
              <a:rPr lang="fr-FR" dirty="0" smtClean="0"/>
              <a:t>Du Plan au Volume </a:t>
            </a:r>
            <a:endParaRPr lang="fr-FR" dirty="0"/>
          </a:p>
        </p:txBody>
      </p:sp>
      <p:pic>
        <p:nvPicPr>
          <p:cNvPr id="2051" name="Picture 3"/>
          <p:cNvPicPr>
            <a:picLocks noChangeAspect="1" noChangeArrowheads="1"/>
          </p:cNvPicPr>
          <p:nvPr/>
        </p:nvPicPr>
        <p:blipFill>
          <a:blip r:embed="rId2" cstate="print"/>
          <a:srcRect/>
          <a:stretch>
            <a:fillRect/>
          </a:stretch>
        </p:blipFill>
        <p:spPr bwMode="auto">
          <a:xfrm>
            <a:off x="5514482" y="1582957"/>
            <a:ext cx="3286125" cy="2714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25669" y="693683"/>
            <a:ext cx="4038600" cy="5542839"/>
          </a:xfrm>
        </p:spPr>
        <p:txBody>
          <a:bodyPr/>
          <a:lstStyle/>
          <a:p>
            <a:r>
              <a:rPr lang="fr-FR" dirty="0" smtClean="0"/>
              <a:t>Comme le point n’a pas de dimension pour marquer visuellement une position dans l’espace ou sur un plan le point doit être projeté verticalement  comme une forme linéaire comme un poteau un obélisque ou une tour</a:t>
            </a:r>
            <a:endParaRPr lang="fr-FR" dirty="0"/>
          </a:p>
        </p:txBody>
      </p:sp>
      <p:pic>
        <p:nvPicPr>
          <p:cNvPr id="16386" name="Picture 2"/>
          <p:cNvPicPr>
            <a:picLocks noGrp="1" noChangeAspect="1" noChangeArrowheads="1"/>
          </p:cNvPicPr>
          <p:nvPr>
            <p:ph sz="half" idx="2"/>
          </p:nvPr>
        </p:nvPicPr>
        <p:blipFill>
          <a:blip r:embed="rId2" cstate="print"/>
          <a:srcRect/>
          <a:stretch>
            <a:fillRect/>
          </a:stretch>
        </p:blipFill>
        <p:spPr bwMode="auto">
          <a:xfrm>
            <a:off x="5402316" y="1068579"/>
            <a:ext cx="2057400" cy="1647825"/>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cstate="print"/>
          <a:srcRect/>
          <a:stretch>
            <a:fillRect/>
          </a:stretch>
        </p:blipFill>
        <p:spPr bwMode="auto">
          <a:xfrm>
            <a:off x="5310023" y="2977056"/>
            <a:ext cx="2686050" cy="3048000"/>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a:off x="5402316" y="989751"/>
            <a:ext cx="2057400" cy="1647825"/>
          </a:xfrm>
          <a:prstGeom prst="rect">
            <a:avLst/>
          </a:prstGeom>
          <a:noFill/>
          <a:ln w="9525">
            <a:noFill/>
            <a:miter lim="800000"/>
            <a:headEnd/>
            <a:tailEnd/>
          </a:ln>
          <a:effectLst/>
        </p:spPr>
      </p:pic>
      <p:pic>
        <p:nvPicPr>
          <p:cNvPr id="6" name="Picture 3"/>
          <p:cNvPicPr>
            <a:picLocks noChangeAspect="1" noChangeArrowheads="1"/>
          </p:cNvPicPr>
          <p:nvPr/>
        </p:nvPicPr>
        <p:blipFill>
          <a:blip r:embed="rId3" cstate="print"/>
          <a:srcRect/>
          <a:stretch>
            <a:fillRect/>
          </a:stretch>
        </p:blipFill>
        <p:spPr bwMode="auto">
          <a:xfrm>
            <a:off x="5310023" y="2898228"/>
            <a:ext cx="2686050" cy="304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par>
                                <p:cTn id="15" presetID="9"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520262"/>
            <a:ext cx="4038600" cy="5605901"/>
          </a:xfrm>
        </p:spPr>
        <p:txBody>
          <a:bodyPr/>
          <a:lstStyle/>
          <a:p>
            <a:r>
              <a:rPr lang="fr-FR" dirty="0" smtClean="0"/>
              <a:t>La projection en plan de ses formes donne le même aspect visuel du point.</a:t>
            </a:r>
          </a:p>
          <a:p>
            <a:r>
              <a:rPr lang="fr-FR" dirty="0" smtClean="0"/>
              <a:t>D’autres formes générer par le point garde les mêmes caractéristiques visuelles:</a:t>
            </a:r>
          </a:p>
          <a:p>
            <a:r>
              <a:rPr lang="fr-FR" dirty="0" smtClean="0"/>
              <a:t>Le cercle</a:t>
            </a:r>
          </a:p>
          <a:p>
            <a:r>
              <a:rPr lang="fr-FR" dirty="0" smtClean="0"/>
              <a:t>La cylindre</a:t>
            </a:r>
          </a:p>
          <a:p>
            <a:r>
              <a:rPr lang="fr-FR" dirty="0" smtClean="0"/>
              <a:t>La sphère</a:t>
            </a:r>
            <a:endParaRPr lang="fr-FR" dirty="0"/>
          </a:p>
        </p:txBody>
      </p:sp>
      <p:pic>
        <p:nvPicPr>
          <p:cNvPr id="17410" name="Picture 2"/>
          <p:cNvPicPr>
            <a:picLocks noGrp="1" noChangeAspect="1" noChangeArrowheads="1"/>
          </p:cNvPicPr>
          <p:nvPr>
            <p:ph sz="half" idx="2"/>
          </p:nvPr>
        </p:nvPicPr>
        <p:blipFill>
          <a:blip r:embed="rId2" cstate="print"/>
          <a:srcRect t="1848"/>
          <a:stretch>
            <a:fillRect/>
          </a:stretch>
        </p:blipFill>
        <p:spPr bwMode="auto">
          <a:xfrm>
            <a:off x="4459998" y="536027"/>
            <a:ext cx="4491101" cy="4186211"/>
          </a:xfrm>
          <a:prstGeom prst="rect">
            <a:avLst/>
          </a:prstGeom>
          <a:noFill/>
          <a:ln w="9525">
            <a:noFill/>
            <a:miter lim="800000"/>
            <a:headEnd/>
            <a:tailEnd/>
          </a:ln>
          <a:effectLst/>
        </p:spPr>
      </p:pic>
      <p:pic>
        <p:nvPicPr>
          <p:cNvPr id="17411" name="Picture 3"/>
          <p:cNvPicPr>
            <a:picLocks noChangeAspect="1" noChangeArrowheads="1"/>
          </p:cNvPicPr>
          <p:nvPr/>
        </p:nvPicPr>
        <p:blipFill>
          <a:blip r:embed="rId3" cstate="print"/>
          <a:srcRect/>
          <a:stretch>
            <a:fillRect/>
          </a:stretch>
        </p:blipFill>
        <p:spPr bwMode="auto">
          <a:xfrm>
            <a:off x="5391479" y="4328456"/>
            <a:ext cx="2838450" cy="20478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7410"/>
                                        </p:tgtEl>
                                        <p:attrNameLst>
                                          <p:attrName>style.visibility</p:attrName>
                                        </p:attrNameLst>
                                      </p:cBhvr>
                                      <p:to>
                                        <p:strVal val="visible"/>
                                      </p:to>
                                    </p:set>
                                    <p:animEffect transition="in" filter="dissolve">
                                      <p:cBhvr>
                                        <p:cTn id="42" dur="500"/>
                                        <p:tgtEl>
                                          <p:spTgt spid="17410"/>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7411"/>
                                        </p:tgtEl>
                                        <p:attrNameLst>
                                          <p:attrName>style.visibility</p:attrName>
                                        </p:attrNameLst>
                                      </p:cBhvr>
                                      <p:to>
                                        <p:strVal val="visible"/>
                                      </p:to>
                                    </p:set>
                                    <p:animEffect transition="in" filter="fade">
                                      <p:cBhvr>
                                        <p:cTn id="47" dur="1000"/>
                                        <p:tgtEl>
                                          <p:spTgt spid="17411"/>
                                        </p:tgtEl>
                                      </p:cBhvr>
                                    </p:animEffect>
                                    <p:anim calcmode="lin" valueType="num">
                                      <p:cBhvr>
                                        <p:cTn id="48" dur="1000" fill="hold"/>
                                        <p:tgtEl>
                                          <p:spTgt spid="17411"/>
                                        </p:tgtEl>
                                        <p:attrNameLst>
                                          <p:attrName>ppt_x</p:attrName>
                                        </p:attrNameLst>
                                      </p:cBhvr>
                                      <p:tavLst>
                                        <p:tav tm="0">
                                          <p:val>
                                            <p:strVal val="#ppt_x"/>
                                          </p:val>
                                        </p:tav>
                                        <p:tav tm="100000">
                                          <p:val>
                                            <p:strVal val="#ppt_x"/>
                                          </p:val>
                                        </p:tav>
                                      </p:tavLst>
                                    </p:anim>
                                    <p:anim calcmode="lin" valueType="num">
                                      <p:cBhvr>
                                        <p:cTn id="49" dur="1000" fill="hold"/>
                                        <p:tgtEl>
                                          <p:spTgt spid="174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5669" y="542652"/>
            <a:ext cx="8229600" cy="765886"/>
          </a:xfrm>
        </p:spPr>
        <p:txBody>
          <a:bodyPr/>
          <a:lstStyle/>
          <a:p>
            <a:r>
              <a:rPr lang="fr-FR" sz="3600" smtClean="0">
                <a:solidFill>
                  <a:srgbClr val="FFFF00"/>
                </a:solidFill>
              </a:rPr>
              <a:t>Deux points²</a:t>
            </a:r>
            <a:endParaRPr lang="fr-FR" sz="3600" dirty="0">
              <a:solidFill>
                <a:srgbClr val="FFFF00"/>
              </a:solidFill>
            </a:endParaRPr>
          </a:p>
        </p:txBody>
      </p:sp>
      <p:sp>
        <p:nvSpPr>
          <p:cNvPr id="3" name="Espace réservé du contenu 2"/>
          <p:cNvSpPr>
            <a:spLocks noGrp="1"/>
          </p:cNvSpPr>
          <p:nvPr>
            <p:ph sz="half" idx="1"/>
          </p:nvPr>
        </p:nvSpPr>
        <p:spPr/>
        <p:txBody>
          <a:bodyPr/>
          <a:lstStyle/>
          <a:p>
            <a:r>
              <a:rPr lang="fr-FR" dirty="0" smtClean="0"/>
              <a:t>Deux points décrivent une ligne qui les joint</a:t>
            </a:r>
          </a:p>
          <a:p>
            <a:r>
              <a:rPr lang="fr-FR" dirty="0" smtClean="0"/>
              <a:t>Les 2 points limite la ligne la ligne peut être considérée un segment d’une ligne infinie</a:t>
            </a:r>
            <a:endParaRPr lang="fr-FR" dirty="0"/>
          </a:p>
        </p:txBody>
      </p:sp>
      <p:pic>
        <p:nvPicPr>
          <p:cNvPr id="18434" name="Picture 2"/>
          <p:cNvPicPr>
            <a:picLocks noGrp="1" noChangeAspect="1" noChangeArrowheads="1"/>
          </p:cNvPicPr>
          <p:nvPr>
            <p:ph sz="half" idx="2"/>
          </p:nvPr>
        </p:nvPicPr>
        <p:blipFill>
          <a:blip r:embed="rId2" cstate="print"/>
          <a:srcRect/>
          <a:stretch>
            <a:fillRect/>
          </a:stretch>
        </p:blipFill>
        <p:spPr bwMode="auto">
          <a:xfrm>
            <a:off x="4769638" y="1718442"/>
            <a:ext cx="3827412" cy="2049517"/>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cstate="print"/>
          <a:srcRect/>
          <a:stretch>
            <a:fillRect/>
          </a:stretch>
        </p:blipFill>
        <p:spPr bwMode="auto">
          <a:xfrm>
            <a:off x="650664" y="4926560"/>
            <a:ext cx="8083420" cy="79632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8434"/>
                                        </p:tgtEl>
                                        <p:attrNameLst>
                                          <p:attrName>style.visibility</p:attrName>
                                        </p:attrNameLst>
                                      </p:cBhvr>
                                      <p:to>
                                        <p:strVal val="visible"/>
                                      </p:to>
                                    </p:set>
                                    <p:animEffect transition="in" filter="dissolve">
                                      <p:cBhvr>
                                        <p:cTn id="27" dur="500"/>
                                        <p:tgtEl>
                                          <p:spTgt spid="1843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8435"/>
                                        </p:tgtEl>
                                        <p:attrNameLst>
                                          <p:attrName>style.visibility</p:attrName>
                                        </p:attrNameLst>
                                      </p:cBhvr>
                                      <p:to>
                                        <p:strVal val="visible"/>
                                      </p:to>
                                    </p:set>
                                    <p:animEffect transition="in" filter="fade">
                                      <p:cBhvr>
                                        <p:cTn id="32" dur="1000"/>
                                        <p:tgtEl>
                                          <p:spTgt spid="18435"/>
                                        </p:tgtEl>
                                      </p:cBhvr>
                                    </p:animEffect>
                                    <p:anim calcmode="lin" valueType="num">
                                      <p:cBhvr>
                                        <p:cTn id="33" dur="1000" fill="hold"/>
                                        <p:tgtEl>
                                          <p:spTgt spid="18435"/>
                                        </p:tgtEl>
                                        <p:attrNameLst>
                                          <p:attrName>ppt_x</p:attrName>
                                        </p:attrNameLst>
                                      </p:cBhvr>
                                      <p:tavLst>
                                        <p:tav tm="0">
                                          <p:val>
                                            <p:strVal val="#ppt_x"/>
                                          </p:val>
                                        </p:tav>
                                        <p:tav tm="100000">
                                          <p:val>
                                            <p:strVal val="#ppt_x"/>
                                          </p:val>
                                        </p:tav>
                                      </p:tavLst>
                                    </p:anim>
                                    <p:anim calcmode="lin" valueType="num">
                                      <p:cBhvr>
                                        <p:cTn id="34" dur="1000" fill="hold"/>
                                        <p:tgtEl>
                                          <p:spTgt spid="184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504497"/>
            <a:ext cx="4887310" cy="5621666"/>
          </a:xfrm>
        </p:spPr>
        <p:txBody>
          <a:bodyPr/>
          <a:lstStyle/>
          <a:p>
            <a:r>
              <a:rPr lang="fr-FR" dirty="0" smtClean="0"/>
              <a:t>En plus 2 points suggèrent un axe vertical à la ligne qu’il décrivent  et sur laquelle ils sont symétriques et comme l’axe est infini il peut être dominant à la ligne initiale.</a:t>
            </a:r>
          </a:p>
          <a:p>
            <a:r>
              <a:rPr lang="fr-FR" dirty="0" smtClean="0"/>
              <a:t>Du point de vue optique la ligne et l’axe sont plus dominants que l’infinité de ligne que les 2 points peuvent suggérés</a:t>
            </a:r>
            <a:endParaRPr lang="fr-FR" dirty="0"/>
          </a:p>
        </p:txBody>
      </p:sp>
      <p:pic>
        <p:nvPicPr>
          <p:cNvPr id="19458" name="Picture 2"/>
          <p:cNvPicPr>
            <a:picLocks noGrp="1" noChangeAspect="1" noChangeArrowheads="1"/>
          </p:cNvPicPr>
          <p:nvPr>
            <p:ph sz="half" idx="2"/>
          </p:nvPr>
        </p:nvPicPr>
        <p:blipFill>
          <a:blip r:embed="rId2" cstate="print"/>
          <a:srcRect/>
          <a:stretch>
            <a:fillRect/>
          </a:stretch>
        </p:blipFill>
        <p:spPr bwMode="auto">
          <a:xfrm>
            <a:off x="6353668" y="662152"/>
            <a:ext cx="1886752" cy="2360859"/>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cstate="print"/>
          <a:srcRect/>
          <a:stretch>
            <a:fillRect/>
          </a:stretch>
        </p:blipFill>
        <p:spPr bwMode="auto">
          <a:xfrm>
            <a:off x="6347592" y="3105807"/>
            <a:ext cx="1911224" cy="320614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9458"/>
                                        </p:tgtEl>
                                        <p:attrNameLst>
                                          <p:attrName>style.visibility</p:attrName>
                                        </p:attrNameLst>
                                      </p:cBhvr>
                                      <p:to>
                                        <p:strVal val="visible"/>
                                      </p:to>
                                    </p:set>
                                    <p:animEffect transition="in" filter="dissolve">
                                      <p:cBhvr>
                                        <p:cTn id="21" dur="500"/>
                                        <p:tgtEl>
                                          <p:spTgt spid="1945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9459"/>
                                        </p:tgtEl>
                                        <p:attrNameLst>
                                          <p:attrName>style.visibility</p:attrName>
                                        </p:attrNameLst>
                                      </p:cBhvr>
                                      <p:to>
                                        <p:strVal val="visible"/>
                                      </p:to>
                                    </p:set>
                                    <p:animEffect transition="in" filter="fade">
                                      <p:cBhvr>
                                        <p:cTn id="26" dur="1000"/>
                                        <p:tgtEl>
                                          <p:spTgt spid="19459"/>
                                        </p:tgtEl>
                                      </p:cBhvr>
                                    </p:animEffect>
                                    <p:anim calcmode="lin" valueType="num">
                                      <p:cBhvr>
                                        <p:cTn id="27" dur="1000" fill="hold"/>
                                        <p:tgtEl>
                                          <p:spTgt spid="19459"/>
                                        </p:tgtEl>
                                        <p:attrNameLst>
                                          <p:attrName>ppt_x</p:attrName>
                                        </p:attrNameLst>
                                      </p:cBhvr>
                                      <p:tavLst>
                                        <p:tav tm="0">
                                          <p:val>
                                            <p:strVal val="#ppt_x"/>
                                          </p:val>
                                        </p:tav>
                                        <p:tav tm="100000">
                                          <p:val>
                                            <p:strVal val="#ppt_x"/>
                                          </p:val>
                                        </p:tav>
                                      </p:tavLst>
                                    </p:anim>
                                    <p:anim calcmode="lin" valueType="num">
                                      <p:cBhvr>
                                        <p:cTn id="28" dur="1000" fill="hold"/>
                                        <p:tgtEl>
                                          <p:spTgt spid="194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0" y="567560"/>
            <a:ext cx="4461641" cy="5558604"/>
          </a:xfrm>
        </p:spPr>
        <p:txBody>
          <a:bodyPr/>
          <a:lstStyle/>
          <a:p>
            <a:r>
              <a:rPr lang="fr-FR" dirty="0" smtClean="0"/>
              <a:t>2 Points établis dans l’espace par des éléments coniques ou des formes centralisées peuvent définir </a:t>
            </a:r>
          </a:p>
          <a:p>
            <a:r>
              <a:rPr lang="fr-FR" dirty="0" smtClean="0">
                <a:solidFill>
                  <a:srgbClr val="FFFF00"/>
                </a:solidFill>
              </a:rPr>
              <a:t>des axes </a:t>
            </a:r>
          </a:p>
          <a:p>
            <a:r>
              <a:rPr lang="fr-FR" dirty="0" smtClean="0">
                <a:solidFill>
                  <a:srgbClr val="FFFF00"/>
                </a:solidFill>
              </a:rPr>
              <a:t>des éléments d’ordre </a:t>
            </a:r>
          </a:p>
          <a:p>
            <a:r>
              <a:rPr lang="fr-FR" dirty="0" smtClean="0"/>
              <a:t>pour organiser la forme du bâtiment et des espaces</a:t>
            </a:r>
            <a:endParaRPr lang="fr-FR" dirty="0"/>
          </a:p>
        </p:txBody>
      </p:sp>
      <p:pic>
        <p:nvPicPr>
          <p:cNvPr id="20482" name="Picture 2"/>
          <p:cNvPicPr>
            <a:picLocks noGrp="1" noChangeAspect="1" noChangeArrowheads="1"/>
          </p:cNvPicPr>
          <p:nvPr>
            <p:ph sz="half" idx="2"/>
          </p:nvPr>
        </p:nvPicPr>
        <p:blipFill>
          <a:blip r:embed="rId2" cstate="print"/>
          <a:srcRect l="4092"/>
          <a:stretch>
            <a:fillRect/>
          </a:stretch>
        </p:blipFill>
        <p:spPr bwMode="auto">
          <a:xfrm>
            <a:off x="4540469" y="853279"/>
            <a:ext cx="4477103" cy="345579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20482"/>
                                        </p:tgtEl>
                                        <p:attrNameLst>
                                          <p:attrName>style.visibility</p:attrName>
                                        </p:attrNameLst>
                                      </p:cBhvr>
                                      <p:to>
                                        <p:strVal val="visible"/>
                                      </p:to>
                                    </p:set>
                                    <p:animEffect transition="in" filter="dissolve">
                                      <p:cBhvr>
                                        <p:cTn id="35"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Grp="1" noChangeAspect="1" noChangeArrowheads="1"/>
          </p:cNvPicPr>
          <p:nvPr>
            <p:ph sz="half" idx="2"/>
          </p:nvPr>
        </p:nvPicPr>
        <p:blipFill>
          <a:blip r:embed="rId2" cstate="print"/>
          <a:srcRect/>
          <a:stretch>
            <a:fillRect/>
          </a:stretch>
        </p:blipFill>
        <p:spPr bwMode="auto">
          <a:xfrm>
            <a:off x="2875725" y="847725"/>
            <a:ext cx="6268275" cy="4505325"/>
          </a:xfrm>
          <a:prstGeom prst="rect">
            <a:avLst/>
          </a:prstGeom>
          <a:noFill/>
          <a:ln w="9525">
            <a:noFill/>
            <a:miter lim="800000"/>
            <a:headEnd/>
            <a:tailEnd/>
          </a:ln>
          <a:effectLst/>
        </p:spPr>
      </p:pic>
      <p:sp>
        <p:nvSpPr>
          <p:cNvPr id="3" name="Espace réservé du contenu 2"/>
          <p:cNvSpPr>
            <a:spLocks noGrp="1"/>
          </p:cNvSpPr>
          <p:nvPr>
            <p:ph sz="half" idx="1"/>
          </p:nvPr>
        </p:nvSpPr>
        <p:spPr>
          <a:xfrm>
            <a:off x="0" y="985345"/>
            <a:ext cx="4272455" cy="4525963"/>
          </a:xfrm>
        </p:spPr>
        <p:txBody>
          <a:bodyPr/>
          <a:lstStyle/>
          <a:p>
            <a:r>
              <a:rPr lang="fr-FR" dirty="0" smtClean="0"/>
              <a:t>Dans le plan 2 points peuvent dénoter une sortie qui signifie le passage d’une place à une autre.</a:t>
            </a:r>
          </a:p>
          <a:p>
            <a:r>
              <a:rPr lang="fr-FR" dirty="0" smtClean="0"/>
              <a:t>Leurs extension vertical définit en même temps un plan à une entrée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1507"/>
                                        </p:tgtEl>
                                        <p:attrNameLst>
                                          <p:attrName>style.visibility</p:attrName>
                                        </p:attrNameLst>
                                      </p:cBhvr>
                                      <p:to>
                                        <p:strVal val="visible"/>
                                      </p:to>
                                    </p:set>
                                    <p:animEffect transition="in" filter="dissolve">
                                      <p:cBhvr>
                                        <p:cTn id="21"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0" y="1537137"/>
            <a:ext cx="4430111" cy="4525963"/>
          </a:xfrm>
        </p:spPr>
        <p:txBody>
          <a:bodyPr/>
          <a:lstStyle/>
          <a:p>
            <a:r>
              <a:rPr lang="fr-FR" dirty="0" smtClean="0"/>
              <a:t>L’extension du point engendre une ligne qui conceptuellement n’a ni largeur ni profondeur. Contrairement au point qui est statique, la ligne décrit le parcours de points en mouvement .</a:t>
            </a:r>
          </a:p>
        </p:txBody>
      </p:sp>
      <p:sp>
        <p:nvSpPr>
          <p:cNvPr id="4" name="Espace réservé du contenu 3"/>
          <p:cNvSpPr>
            <a:spLocks noGrp="1"/>
          </p:cNvSpPr>
          <p:nvPr>
            <p:ph sz="half" idx="2"/>
          </p:nvPr>
        </p:nvSpPr>
        <p:spPr>
          <a:xfrm>
            <a:off x="4663966" y="1143001"/>
            <a:ext cx="4480034" cy="4525963"/>
          </a:xfrm>
        </p:spPr>
        <p:txBody>
          <a:bodyPr/>
          <a:lstStyle/>
          <a:p>
            <a:r>
              <a:rPr lang="fr-FR" dirty="0" smtClean="0"/>
              <a:t>La ligne est ainsi capable  d’exprimer une direction, un mouvement un développement.</a:t>
            </a:r>
          </a:p>
          <a:p>
            <a:endParaRPr lang="fr-FR" dirty="0"/>
          </a:p>
        </p:txBody>
      </p:sp>
      <p:pic>
        <p:nvPicPr>
          <p:cNvPr id="22531" name="Picture 3"/>
          <p:cNvPicPr>
            <a:picLocks noChangeAspect="1" noChangeArrowheads="1"/>
          </p:cNvPicPr>
          <p:nvPr/>
        </p:nvPicPr>
        <p:blipFill>
          <a:blip r:embed="rId2" cstate="print"/>
          <a:srcRect/>
          <a:stretch>
            <a:fillRect/>
          </a:stretch>
        </p:blipFill>
        <p:spPr bwMode="auto">
          <a:xfrm>
            <a:off x="5089963" y="3006287"/>
            <a:ext cx="3409950" cy="2800350"/>
          </a:xfrm>
          <a:prstGeom prst="rect">
            <a:avLst/>
          </a:prstGeom>
          <a:noFill/>
          <a:ln w="9525">
            <a:noFill/>
            <a:miter lim="800000"/>
            <a:headEnd/>
            <a:tailEnd/>
          </a:ln>
          <a:effectLst/>
        </p:spPr>
      </p:pic>
      <p:sp>
        <p:nvSpPr>
          <p:cNvPr id="7" name="Titre 1"/>
          <p:cNvSpPr>
            <a:spLocks noGrp="1"/>
          </p:cNvSpPr>
          <p:nvPr>
            <p:ph type="title"/>
          </p:nvPr>
        </p:nvSpPr>
        <p:spPr>
          <a:xfrm>
            <a:off x="425669" y="542652"/>
            <a:ext cx="8229600" cy="655527"/>
          </a:xfrm>
        </p:spPr>
        <p:txBody>
          <a:bodyPr/>
          <a:lstStyle/>
          <a:p>
            <a:r>
              <a:rPr lang="fr-FR" sz="3600" dirty="0" smtClean="0">
                <a:solidFill>
                  <a:srgbClr val="FFFF00"/>
                </a:solidFill>
              </a:rPr>
              <a:t>La ligne</a:t>
            </a:r>
            <a:endParaRPr lang="fr-FR" sz="36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1000"/>
                                        <p:tgtEl>
                                          <p:spTgt spid="4">
                                            <p:txEl>
                                              <p:pRg st="0" end="0"/>
                                            </p:txEl>
                                          </p:spTgt>
                                        </p:tgtEl>
                                      </p:cBhvr>
                                    </p:animEffect>
                                    <p:anim calcmode="lin" valueType="num">
                                      <p:cBhvr>
                                        <p:cTn id="2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2531"/>
                                        </p:tgtEl>
                                        <p:attrNameLst>
                                          <p:attrName>style.visibility</p:attrName>
                                        </p:attrNameLst>
                                      </p:cBhvr>
                                      <p:to>
                                        <p:strVal val="visible"/>
                                      </p:to>
                                    </p:set>
                                    <p:animEffect transition="in" filter="dissolve">
                                      <p:cBhvr>
                                        <p:cTn id="27"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1" y="496614"/>
            <a:ext cx="4745422" cy="4525963"/>
          </a:xfrm>
        </p:spPr>
        <p:txBody>
          <a:bodyPr/>
          <a:lstStyle/>
          <a:p>
            <a:r>
              <a:rPr lang="fr-FR" dirty="0" smtClean="0"/>
              <a:t>La ligne est ainsi est élément important dans la formation de constructions visuelles</a:t>
            </a:r>
            <a:endParaRPr lang="fr-FR" dirty="0"/>
          </a:p>
        </p:txBody>
      </p:sp>
      <p:sp>
        <p:nvSpPr>
          <p:cNvPr id="4" name="Espace réservé du contenu 3"/>
          <p:cNvSpPr>
            <a:spLocks noGrp="1"/>
          </p:cNvSpPr>
          <p:nvPr>
            <p:ph sz="half" idx="2"/>
          </p:nvPr>
        </p:nvSpPr>
        <p:spPr>
          <a:xfrm>
            <a:off x="4695497" y="512379"/>
            <a:ext cx="4038600" cy="4525963"/>
          </a:xfrm>
        </p:spPr>
        <p:txBody>
          <a:bodyPr/>
          <a:lstStyle/>
          <a:p>
            <a:r>
              <a:rPr lang="fr-FR" dirty="0" smtClean="0"/>
              <a:t>Elle sert a joindre, unir , assembler, entourer et délimiter des éléments visuels</a:t>
            </a:r>
          </a:p>
          <a:p>
            <a:r>
              <a:rPr lang="fr-FR" dirty="0" smtClean="0"/>
              <a:t>Décrire les limites et donner forme aux plans</a:t>
            </a:r>
          </a:p>
          <a:p>
            <a:r>
              <a:rPr lang="fr-FR" dirty="0" smtClean="0"/>
              <a:t>Articuler les surfaces des plans</a:t>
            </a:r>
            <a:endParaRPr lang="fr-FR" dirty="0"/>
          </a:p>
        </p:txBody>
      </p:sp>
      <p:pic>
        <p:nvPicPr>
          <p:cNvPr id="23554" name="Picture 2"/>
          <p:cNvPicPr>
            <a:picLocks noChangeAspect="1" noChangeArrowheads="1"/>
          </p:cNvPicPr>
          <p:nvPr/>
        </p:nvPicPr>
        <p:blipFill>
          <a:blip r:embed="rId2" cstate="print"/>
          <a:srcRect l="2777" r="2778"/>
          <a:stretch>
            <a:fillRect/>
          </a:stretch>
        </p:blipFill>
        <p:spPr bwMode="auto">
          <a:xfrm>
            <a:off x="599090" y="2436356"/>
            <a:ext cx="3468414" cy="372533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3554"/>
                                        </p:tgtEl>
                                        <p:attrNameLst>
                                          <p:attrName>style.visibility</p:attrName>
                                        </p:attrNameLst>
                                      </p:cBhvr>
                                      <p:to>
                                        <p:strVal val="visible"/>
                                      </p:to>
                                    </p:set>
                                    <p:animEffect transition="in" filter="dissolve">
                                      <p:cBhvr>
                                        <p:cTn id="14" dur="500"/>
                                        <p:tgtEl>
                                          <p:spTgt spid="2355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835572"/>
            <a:ext cx="4038600" cy="5290591"/>
          </a:xfrm>
        </p:spPr>
        <p:txBody>
          <a:bodyPr/>
          <a:lstStyle/>
          <a:p>
            <a:r>
              <a:rPr lang="fr-FR" dirty="0" smtClean="0"/>
              <a:t>L’orientation d’une ligne affecte son rôle dans une construction visuelle.</a:t>
            </a:r>
          </a:p>
          <a:p>
            <a:endParaRPr lang="fr-FR" dirty="0" smtClean="0"/>
          </a:p>
          <a:p>
            <a:r>
              <a:rPr lang="fr-FR" dirty="0" smtClean="0"/>
              <a:t>Une ligne verticale peut exprimer un état d’équilibre avec la force de la gravité</a:t>
            </a:r>
          </a:p>
          <a:p>
            <a:endParaRPr lang="fr-FR" dirty="0"/>
          </a:p>
        </p:txBody>
      </p:sp>
      <p:sp>
        <p:nvSpPr>
          <p:cNvPr id="4" name="Espace réservé du contenu 3"/>
          <p:cNvSpPr>
            <a:spLocks noGrp="1"/>
          </p:cNvSpPr>
          <p:nvPr>
            <p:ph sz="half" idx="2"/>
          </p:nvPr>
        </p:nvSpPr>
        <p:spPr>
          <a:xfrm>
            <a:off x="4648200" y="804042"/>
            <a:ext cx="4038600" cy="5400949"/>
          </a:xfrm>
        </p:spPr>
        <p:txBody>
          <a:bodyPr/>
          <a:lstStyle/>
          <a:p>
            <a:r>
              <a:rPr lang="fr-FR" dirty="0" smtClean="0"/>
              <a:t>Une ligne horizontale exprime stabilité, la ligne de terre, l’horizon</a:t>
            </a:r>
            <a:endParaRPr lang="fr-FR" dirty="0"/>
          </a:p>
        </p:txBody>
      </p:sp>
      <p:pic>
        <p:nvPicPr>
          <p:cNvPr id="24579" name="Picture 3"/>
          <p:cNvPicPr>
            <a:picLocks noChangeAspect="1" noChangeArrowheads="1"/>
          </p:cNvPicPr>
          <p:nvPr/>
        </p:nvPicPr>
        <p:blipFill>
          <a:blip r:embed="rId2" cstate="print"/>
          <a:srcRect/>
          <a:stretch>
            <a:fillRect/>
          </a:stretch>
        </p:blipFill>
        <p:spPr bwMode="auto">
          <a:xfrm>
            <a:off x="4831146" y="3673366"/>
            <a:ext cx="4023959" cy="209993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4579"/>
                                        </p:tgtEl>
                                        <p:attrNameLst>
                                          <p:attrName>style.visibility</p:attrName>
                                        </p:attrNameLst>
                                      </p:cBhvr>
                                      <p:to>
                                        <p:strVal val="visible"/>
                                      </p:to>
                                    </p:set>
                                    <p:animEffect transition="in" filter="dissolve">
                                      <p:cBhvr>
                                        <p:cTn id="21" dur="500"/>
                                        <p:tgtEl>
                                          <p:spTgt spid="2457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1000"/>
                                        <p:tgtEl>
                                          <p:spTgt spid="4">
                                            <p:txEl>
                                              <p:pRg st="0" end="0"/>
                                            </p:txEl>
                                          </p:spTgt>
                                        </p:tgtEl>
                                      </p:cBhvr>
                                    </p:animEffect>
                                    <p:anim calcmode="lin" valueType="num">
                                      <p:cBhvr>
                                        <p:cTn id="2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0" y="528145"/>
            <a:ext cx="4038600" cy="4525963"/>
          </a:xfrm>
        </p:spPr>
        <p:txBody>
          <a:bodyPr/>
          <a:lstStyle/>
          <a:p>
            <a:r>
              <a:rPr lang="fr-FR" dirty="0" smtClean="0"/>
              <a:t>Une ligne oblique est une déviation d’une ligne horizontale ou verticale elle peut être vu comme:</a:t>
            </a:r>
          </a:p>
          <a:p>
            <a:r>
              <a:rPr lang="fr-FR" dirty="0" smtClean="0"/>
              <a:t>Une ligne verticale décroissante</a:t>
            </a:r>
          </a:p>
          <a:p>
            <a:r>
              <a:rPr lang="fr-FR" dirty="0" smtClean="0"/>
              <a:t>Une ligne horizontale croissante</a:t>
            </a:r>
            <a:endParaRPr lang="fr-FR" dirty="0"/>
          </a:p>
        </p:txBody>
      </p:sp>
      <p:sp>
        <p:nvSpPr>
          <p:cNvPr id="4" name="Espace réservé du contenu 3"/>
          <p:cNvSpPr>
            <a:spLocks noGrp="1"/>
          </p:cNvSpPr>
          <p:nvPr>
            <p:ph sz="half" idx="2"/>
          </p:nvPr>
        </p:nvSpPr>
        <p:spPr>
          <a:xfrm>
            <a:off x="4616669" y="512379"/>
            <a:ext cx="4038600" cy="3917731"/>
          </a:xfrm>
        </p:spPr>
        <p:txBody>
          <a:bodyPr/>
          <a:lstStyle/>
          <a:p>
            <a:r>
              <a:rPr lang="fr-FR" dirty="0" smtClean="0"/>
              <a:t>Tombante vers un point sur la terre</a:t>
            </a:r>
          </a:p>
          <a:p>
            <a:r>
              <a:rPr lang="fr-FR" dirty="0" smtClean="0"/>
              <a:t>Montante vers un point dans le ciel</a:t>
            </a:r>
          </a:p>
          <a:p>
            <a:r>
              <a:rPr lang="fr-FR" dirty="0" smtClean="0"/>
              <a:t>Elle est dynamique et visuellement active dans un état de déséquilibre </a:t>
            </a:r>
            <a:endParaRPr lang="fr-FR" dirty="0"/>
          </a:p>
        </p:txBody>
      </p:sp>
      <p:pic>
        <p:nvPicPr>
          <p:cNvPr id="25602" name="Picture 2"/>
          <p:cNvPicPr>
            <a:picLocks noChangeAspect="1" noChangeArrowheads="1"/>
          </p:cNvPicPr>
          <p:nvPr/>
        </p:nvPicPr>
        <p:blipFill>
          <a:blip r:embed="rId2" cstate="print"/>
          <a:srcRect/>
          <a:stretch>
            <a:fillRect/>
          </a:stretch>
        </p:blipFill>
        <p:spPr bwMode="auto">
          <a:xfrm>
            <a:off x="2390447" y="4221382"/>
            <a:ext cx="5372100" cy="20097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5602"/>
                                        </p:tgtEl>
                                        <p:attrNameLst>
                                          <p:attrName>style.visibility</p:attrName>
                                        </p:attrNameLst>
                                      </p:cBhvr>
                                      <p:to>
                                        <p:strVal val="visible"/>
                                      </p:to>
                                    </p:set>
                                    <p:animEffect transition="in" filter="dissolve">
                                      <p:cBhvr>
                                        <p:cTn id="28" dur="500"/>
                                        <p:tgtEl>
                                          <p:spTgt spid="25602"/>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fade">
                                      <p:cBhvr>
                                        <p:cTn id="33" dur="1000"/>
                                        <p:tgtEl>
                                          <p:spTgt spid="4">
                                            <p:txEl>
                                              <p:pRg st="0" end="0"/>
                                            </p:txEl>
                                          </p:spTgt>
                                        </p:tgtEl>
                                      </p:cBhvr>
                                    </p:animEffect>
                                    <p:anim calcmode="lin" valueType="num">
                                      <p:cBhvr>
                                        <p:cTn id="3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fade">
                                      <p:cBhvr>
                                        <p:cTn id="40" dur="1000"/>
                                        <p:tgtEl>
                                          <p:spTgt spid="4">
                                            <p:txEl>
                                              <p:pRg st="1" end="1"/>
                                            </p:txEl>
                                          </p:spTgt>
                                        </p:tgtEl>
                                      </p:cBhvr>
                                    </p:animEffect>
                                    <p:anim calcmode="lin" valueType="num">
                                      <p:cBhvr>
                                        <p:cTn id="4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1000"/>
                                        <p:tgtEl>
                                          <p:spTgt spid="4">
                                            <p:txEl>
                                              <p:pRg st="2" end="2"/>
                                            </p:txEl>
                                          </p:spTgt>
                                        </p:tgtEl>
                                      </p:cBhvr>
                                    </p:animEffect>
                                    <p:anim calcmode="lin" valueType="num">
                                      <p:cBhvr>
                                        <p:cTn id="4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53468"/>
            <a:ext cx="8229600" cy="1143000"/>
          </a:xfrm>
        </p:spPr>
        <p:txBody>
          <a:bodyPr/>
          <a:lstStyle/>
          <a:p>
            <a:r>
              <a:rPr lang="fr-FR" dirty="0" smtClean="0"/>
              <a:t>Programme Suite</a:t>
            </a:r>
            <a:endParaRPr lang="fr-FR" dirty="0"/>
          </a:p>
        </p:txBody>
      </p:sp>
      <p:sp>
        <p:nvSpPr>
          <p:cNvPr id="3" name="Espace réservé du contenu 2"/>
          <p:cNvSpPr>
            <a:spLocks noGrp="1"/>
          </p:cNvSpPr>
          <p:nvPr>
            <p:ph idx="1"/>
          </p:nvPr>
        </p:nvSpPr>
        <p:spPr/>
        <p:txBody>
          <a:bodyPr/>
          <a:lstStyle/>
          <a:p>
            <a:r>
              <a:rPr lang="fr-FR" dirty="0" smtClean="0"/>
              <a:t>Composition Architecturale</a:t>
            </a:r>
          </a:p>
          <a:p>
            <a:r>
              <a:rPr lang="fr-FR" dirty="0" smtClean="0"/>
              <a:t>Composition Plane</a:t>
            </a:r>
          </a:p>
          <a:p>
            <a:r>
              <a:rPr lang="fr-FR" dirty="0" smtClean="0"/>
              <a:t>Composition Volumétrique</a:t>
            </a:r>
          </a:p>
          <a:p>
            <a:r>
              <a:rPr lang="fr-FR" dirty="0" smtClean="0"/>
              <a:t>Décomposition</a:t>
            </a:r>
          </a:p>
          <a:p>
            <a:r>
              <a:rPr lang="fr-FR" dirty="0" smtClean="0"/>
              <a:t>Transformation</a:t>
            </a:r>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solidFill>
                  <a:srgbClr val="FFFF00"/>
                </a:solidFill>
              </a:rPr>
              <a:t>Les éléments linéaires en Architecture</a:t>
            </a:r>
            <a:endParaRPr lang="fr-FR" dirty="0"/>
          </a:p>
        </p:txBody>
      </p:sp>
      <p:sp>
        <p:nvSpPr>
          <p:cNvPr id="3" name="Sous-titre 2"/>
          <p:cNvSpPr>
            <a:spLocks noGrp="1"/>
          </p:cNvSpPr>
          <p:nvPr>
            <p:ph type="subTitle" idx="1"/>
          </p:nvPr>
        </p:nvSpPr>
        <p:spPr/>
        <p:txBody>
          <a:bodyPr/>
          <a:lstStyle/>
          <a:p>
            <a:endParaRPr lang="fr-F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0" y="1103587"/>
            <a:ext cx="4495800" cy="5054108"/>
          </a:xfrm>
        </p:spPr>
        <p:txBody>
          <a:bodyPr/>
          <a:lstStyle/>
          <a:p>
            <a:r>
              <a:rPr lang="fr-FR" dirty="0" smtClean="0"/>
              <a:t>Des éléments linéaires verticaux comme les colonnes, les obélisques, les tours, les minarets ont été utilisés à travers l’histoire pour marquer des événements importants et établir des points particuliers dans l’espace </a:t>
            </a:r>
            <a:endParaRPr lang="fr-FR" dirty="0"/>
          </a:p>
        </p:txBody>
      </p:sp>
      <p:pic>
        <p:nvPicPr>
          <p:cNvPr id="26626" name="Picture 2"/>
          <p:cNvPicPr>
            <a:picLocks noGrp="1" noChangeAspect="1" noChangeArrowheads="1"/>
          </p:cNvPicPr>
          <p:nvPr>
            <p:ph sz="half" idx="2"/>
          </p:nvPr>
        </p:nvPicPr>
        <p:blipFill>
          <a:blip r:embed="rId2" cstate="print"/>
          <a:srcRect/>
          <a:stretch>
            <a:fillRect/>
          </a:stretch>
        </p:blipFill>
        <p:spPr bwMode="auto">
          <a:xfrm>
            <a:off x="4442223" y="626717"/>
            <a:ext cx="4701777" cy="3621433"/>
          </a:xfrm>
          <a:prstGeom prst="rect">
            <a:avLst/>
          </a:prstGeom>
          <a:noFill/>
          <a:ln w="9525">
            <a:noFill/>
            <a:miter lim="800000"/>
            <a:headEnd/>
            <a:tailEnd/>
          </a:ln>
          <a:effectLst/>
        </p:spPr>
      </p:pic>
      <p:pic>
        <p:nvPicPr>
          <p:cNvPr id="26627" name="Picture 3"/>
          <p:cNvPicPr>
            <a:picLocks noChangeAspect="1" noChangeArrowheads="1"/>
          </p:cNvPicPr>
          <p:nvPr/>
        </p:nvPicPr>
        <p:blipFill>
          <a:blip r:embed="rId3" cstate="print"/>
          <a:srcRect t="8339"/>
          <a:stretch>
            <a:fillRect/>
          </a:stretch>
        </p:blipFill>
        <p:spPr bwMode="auto">
          <a:xfrm>
            <a:off x="4471384" y="4464269"/>
            <a:ext cx="4672616" cy="190615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6626"/>
                                        </p:tgtEl>
                                        <p:attrNameLst>
                                          <p:attrName>style.visibility</p:attrName>
                                        </p:attrNameLst>
                                      </p:cBhvr>
                                      <p:to>
                                        <p:strVal val="visible"/>
                                      </p:to>
                                    </p:set>
                                    <p:animEffect transition="in" filter="dissolve">
                                      <p:cBhvr>
                                        <p:cTn id="14" dur="500"/>
                                        <p:tgtEl>
                                          <p:spTgt spid="2662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26627"/>
                                        </p:tgtEl>
                                        <p:attrNameLst>
                                          <p:attrName>style.visibility</p:attrName>
                                        </p:attrNameLst>
                                      </p:cBhvr>
                                      <p:to>
                                        <p:strVal val="visible"/>
                                      </p:to>
                                    </p:set>
                                    <p:animEffect transition="in" filter="blinds(horizontal)">
                                      <p:cBhvr>
                                        <p:cTn id="19"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0" y="543911"/>
            <a:ext cx="4480034" cy="5714999"/>
          </a:xfrm>
        </p:spPr>
        <p:txBody>
          <a:bodyPr/>
          <a:lstStyle/>
          <a:p>
            <a:r>
              <a:rPr lang="fr-FR" dirty="0" smtClean="0"/>
              <a:t>Les éléments linéaires verticaux peuvent aussi déterminer des volumes transparents dans l’espace.</a:t>
            </a:r>
          </a:p>
          <a:p>
            <a:r>
              <a:rPr lang="fr-FR" dirty="0" smtClean="0"/>
              <a:t>Dans cet exemple la mosquée de Bey Salim Turquie, les 4 minarets forme un champ pour l’expansion magnifique du dôme</a:t>
            </a:r>
            <a:endParaRPr lang="fr-FR" dirty="0"/>
          </a:p>
        </p:txBody>
      </p:sp>
      <p:pic>
        <p:nvPicPr>
          <p:cNvPr id="27650" name="Picture 2"/>
          <p:cNvPicPr>
            <a:picLocks noGrp="1" noChangeAspect="1" noChangeArrowheads="1"/>
          </p:cNvPicPr>
          <p:nvPr>
            <p:ph sz="half" idx="2"/>
          </p:nvPr>
        </p:nvPicPr>
        <p:blipFill>
          <a:blip r:embed="rId2" cstate="print"/>
          <a:srcRect/>
          <a:stretch>
            <a:fillRect/>
          </a:stretch>
        </p:blipFill>
        <p:spPr bwMode="auto">
          <a:xfrm>
            <a:off x="4146974" y="1323975"/>
            <a:ext cx="4952965" cy="41814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7650"/>
                                        </p:tgtEl>
                                        <p:attrNameLst>
                                          <p:attrName>style.visibility</p:attrName>
                                        </p:attrNameLst>
                                      </p:cBhvr>
                                      <p:to>
                                        <p:strVal val="visible"/>
                                      </p:to>
                                    </p:set>
                                    <p:animEffect transition="in" filter="dissolve">
                                      <p:cBhvr>
                                        <p:cTn id="21"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0" y="953814"/>
            <a:ext cx="4635062" cy="4525963"/>
          </a:xfrm>
        </p:spPr>
        <p:txBody>
          <a:bodyPr/>
          <a:lstStyle/>
          <a:p>
            <a:r>
              <a:rPr lang="fr-FR" dirty="0" smtClean="0"/>
              <a:t>Les éléments linéaires qui possèdent les matériaux et la force nécessaire peuvent jouer le rôle de structure</a:t>
            </a:r>
            <a:endParaRPr lang="fr-FR" dirty="0"/>
          </a:p>
        </p:txBody>
      </p:sp>
      <p:sp>
        <p:nvSpPr>
          <p:cNvPr id="4" name="Espace réservé du contenu 3"/>
          <p:cNvSpPr>
            <a:spLocks noGrp="1"/>
          </p:cNvSpPr>
          <p:nvPr>
            <p:ph sz="half" idx="2"/>
          </p:nvPr>
        </p:nvSpPr>
        <p:spPr>
          <a:xfrm>
            <a:off x="4632434" y="1001111"/>
            <a:ext cx="4038600" cy="4525963"/>
          </a:xfrm>
        </p:spPr>
        <p:txBody>
          <a:bodyPr/>
          <a:lstStyle/>
          <a:p>
            <a:r>
              <a:rPr lang="fr-FR" dirty="0" smtClean="0"/>
              <a:t>Dans les exemples suivants les éléments linéaires expriment:</a:t>
            </a:r>
          </a:p>
          <a:p>
            <a:r>
              <a:rPr lang="fr-FR" dirty="0" smtClean="0"/>
              <a:t>Le mouvement à travers l’espace</a:t>
            </a:r>
          </a:p>
          <a:p>
            <a:r>
              <a:rPr lang="fr-FR" dirty="0" smtClean="0"/>
              <a:t>Supportent les plans supérieurs</a:t>
            </a:r>
          </a:p>
          <a:p>
            <a:r>
              <a:rPr lang="fr-FR" dirty="0" smtClean="0"/>
              <a:t>Forment une structure tridimensionnelle pour l’espace Architectural</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Grp="1" noChangeAspect="1" noChangeArrowheads="1"/>
          </p:cNvPicPr>
          <p:nvPr>
            <p:ph sz="half" idx="1"/>
          </p:nvPr>
        </p:nvPicPr>
        <p:blipFill>
          <a:blip r:embed="rId2" cstate="print"/>
          <a:srcRect/>
          <a:stretch>
            <a:fillRect/>
          </a:stretch>
        </p:blipFill>
        <p:spPr bwMode="auto">
          <a:xfrm>
            <a:off x="702223" y="1068986"/>
            <a:ext cx="3113032" cy="3304603"/>
          </a:xfrm>
          <a:prstGeom prst="rect">
            <a:avLst/>
          </a:prstGeom>
          <a:noFill/>
          <a:ln w="9525">
            <a:noFill/>
            <a:miter lim="800000"/>
            <a:headEnd/>
            <a:tailEnd/>
          </a:ln>
          <a:effectLst/>
        </p:spPr>
      </p:pic>
      <p:pic>
        <p:nvPicPr>
          <p:cNvPr id="28675" name="Picture 3"/>
          <p:cNvPicPr>
            <a:picLocks noChangeAspect="1" noChangeArrowheads="1"/>
          </p:cNvPicPr>
          <p:nvPr/>
        </p:nvPicPr>
        <p:blipFill>
          <a:blip r:embed="rId3" cstate="print"/>
          <a:srcRect/>
          <a:stretch>
            <a:fillRect/>
          </a:stretch>
        </p:blipFill>
        <p:spPr bwMode="auto">
          <a:xfrm>
            <a:off x="4068434" y="1218320"/>
            <a:ext cx="4886379" cy="1982080"/>
          </a:xfrm>
          <a:prstGeom prst="rect">
            <a:avLst/>
          </a:prstGeom>
          <a:noFill/>
          <a:ln w="9525">
            <a:noFill/>
            <a:miter lim="800000"/>
            <a:headEnd/>
            <a:tailEnd/>
          </a:ln>
          <a:effectLst/>
        </p:spPr>
      </p:pic>
      <p:pic>
        <p:nvPicPr>
          <p:cNvPr id="28676" name="Picture 4"/>
          <p:cNvPicPr>
            <a:picLocks noGrp="1" noChangeAspect="1" noChangeArrowheads="1"/>
          </p:cNvPicPr>
          <p:nvPr>
            <p:ph sz="half" idx="2"/>
          </p:nvPr>
        </p:nvPicPr>
        <p:blipFill>
          <a:blip r:embed="rId4" cstate="print"/>
          <a:srcRect/>
          <a:stretch>
            <a:fillRect/>
          </a:stretch>
        </p:blipFill>
        <p:spPr bwMode="auto">
          <a:xfrm>
            <a:off x="4102880" y="3813661"/>
            <a:ext cx="4867704" cy="2019579"/>
          </a:xfrm>
          <a:prstGeom prst="rect">
            <a:avLst/>
          </a:prstGeom>
          <a:noFill/>
          <a:ln w="9525">
            <a:noFill/>
            <a:miter lim="800000"/>
            <a:headEnd/>
            <a:tailEnd/>
          </a:ln>
          <a:effectLst/>
        </p:spPr>
      </p:pic>
      <p:pic>
        <p:nvPicPr>
          <p:cNvPr id="28677" name="Picture 5"/>
          <p:cNvPicPr>
            <a:picLocks noChangeAspect="1" noChangeArrowheads="1"/>
          </p:cNvPicPr>
          <p:nvPr/>
        </p:nvPicPr>
        <p:blipFill>
          <a:blip r:embed="rId5" cstate="print"/>
          <a:srcRect/>
          <a:stretch>
            <a:fillRect/>
          </a:stretch>
        </p:blipFill>
        <p:spPr bwMode="auto">
          <a:xfrm>
            <a:off x="977462" y="4530378"/>
            <a:ext cx="2002221" cy="1261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checkerboard(across)">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8677"/>
                                        </p:tgtEl>
                                        <p:attrNameLst>
                                          <p:attrName>style.visibility</p:attrName>
                                        </p:attrNameLst>
                                      </p:cBhvr>
                                      <p:to>
                                        <p:strVal val="visible"/>
                                      </p:to>
                                    </p:set>
                                    <p:animEffect transition="in" filter="checkerboard(across)">
                                      <p:cBhvr>
                                        <p:cTn id="12" dur="500"/>
                                        <p:tgtEl>
                                          <p:spTgt spid="2867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8675"/>
                                        </p:tgtEl>
                                        <p:attrNameLst>
                                          <p:attrName>style.visibility</p:attrName>
                                        </p:attrNameLst>
                                      </p:cBhvr>
                                      <p:to>
                                        <p:strVal val="visible"/>
                                      </p:to>
                                    </p:set>
                                    <p:animEffect transition="in" filter="blinds(horizontal)">
                                      <p:cBhvr>
                                        <p:cTn id="17" dur="500"/>
                                        <p:tgtEl>
                                          <p:spTgt spid="2867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8676"/>
                                        </p:tgtEl>
                                        <p:attrNameLst>
                                          <p:attrName>style.visibility</p:attrName>
                                        </p:attrNameLst>
                                      </p:cBhvr>
                                      <p:to>
                                        <p:strVal val="visible"/>
                                      </p:to>
                                    </p:set>
                                    <p:animEffect transition="in" filter="blinds(horizontal)">
                                      <p:cBhvr>
                                        <p:cTn id="22"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0" y="614856"/>
            <a:ext cx="9144000" cy="2932385"/>
          </a:xfrm>
        </p:spPr>
        <p:txBody>
          <a:bodyPr/>
          <a:lstStyle/>
          <a:p>
            <a:r>
              <a:rPr lang="fr-FR" dirty="0" smtClean="0"/>
              <a:t>Une ligne pourrait être un élément imaginaire non visible</a:t>
            </a:r>
          </a:p>
          <a:p>
            <a:r>
              <a:rPr lang="fr-FR" dirty="0" smtClean="0"/>
              <a:t>Ligne régulière établie par 2 points distants par rapport auquel l’ensemble des autres éléments sont arrangés d’une manière symétrique</a:t>
            </a:r>
            <a:endParaRPr lang="fr-FR" dirty="0"/>
          </a:p>
        </p:txBody>
      </p:sp>
      <p:pic>
        <p:nvPicPr>
          <p:cNvPr id="29698" name="Picture 2"/>
          <p:cNvPicPr>
            <a:picLocks noGrp="1" noChangeAspect="1" noChangeArrowheads="1"/>
          </p:cNvPicPr>
          <p:nvPr>
            <p:ph sz="half" idx="2"/>
          </p:nvPr>
        </p:nvPicPr>
        <p:blipFill>
          <a:blip r:embed="rId2" cstate="print"/>
          <a:srcRect/>
          <a:stretch>
            <a:fillRect/>
          </a:stretch>
        </p:blipFill>
        <p:spPr bwMode="auto">
          <a:xfrm>
            <a:off x="2096813" y="3108900"/>
            <a:ext cx="5391809" cy="286060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9698"/>
                                        </p:tgtEl>
                                        <p:attrNameLst>
                                          <p:attrName>style.visibility</p:attrName>
                                        </p:attrNameLst>
                                      </p:cBhvr>
                                      <p:to>
                                        <p:strVal val="visible"/>
                                      </p:to>
                                    </p:set>
                                    <p:animEffect transition="in" filter="dissolve">
                                      <p:cBhvr>
                                        <p:cTn id="21"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41434" y="843456"/>
            <a:ext cx="8481848" cy="2262352"/>
          </a:xfrm>
        </p:spPr>
        <p:txBody>
          <a:bodyPr/>
          <a:lstStyle/>
          <a:p>
            <a:r>
              <a:rPr lang="fr-FR" dirty="0" smtClean="0"/>
              <a:t>Malgré que l’espace architectural est tridimensionnel  il pourrait être linéaire dans la forme pour contenir un mouvement à travers un bâtiment pour desservir ses espaces</a:t>
            </a:r>
            <a:endParaRPr lang="fr-FR" dirty="0"/>
          </a:p>
        </p:txBody>
      </p:sp>
      <p:pic>
        <p:nvPicPr>
          <p:cNvPr id="30722" name="Picture 2"/>
          <p:cNvPicPr>
            <a:picLocks noGrp="1" noChangeAspect="1" noChangeArrowheads="1"/>
          </p:cNvPicPr>
          <p:nvPr>
            <p:ph sz="half" idx="2"/>
          </p:nvPr>
        </p:nvPicPr>
        <p:blipFill>
          <a:blip r:embed="rId2" cstate="print"/>
          <a:srcRect/>
          <a:stretch>
            <a:fillRect/>
          </a:stretch>
        </p:blipFill>
        <p:spPr bwMode="auto">
          <a:xfrm>
            <a:off x="417712" y="3102423"/>
            <a:ext cx="8435478" cy="214749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0722"/>
                                        </p:tgtEl>
                                        <p:attrNameLst>
                                          <p:attrName>style.visibility</p:attrName>
                                        </p:attrNameLst>
                                      </p:cBhvr>
                                      <p:to>
                                        <p:strVal val="visible"/>
                                      </p:to>
                                    </p:set>
                                    <p:animEffect transition="in" filter="dissolve">
                                      <p:cBhvr>
                                        <p:cTn id="14"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567559" y="859219"/>
            <a:ext cx="8166538" cy="4525963"/>
          </a:xfrm>
        </p:spPr>
        <p:txBody>
          <a:bodyPr/>
          <a:lstStyle/>
          <a:p>
            <a:pPr algn="ctr">
              <a:lnSpc>
                <a:spcPct val="150000"/>
              </a:lnSpc>
            </a:pPr>
            <a:r>
              <a:rPr lang="fr-FR" dirty="0" smtClean="0"/>
              <a:t>Les bâtiments peuvent aussi êtres linéaires dans leurs forme particulièrement quand il s’agit d’espace répétitifs arrangés le long de leurs axes de circulation</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52247" y="559677"/>
            <a:ext cx="8671035" cy="1458309"/>
          </a:xfrm>
        </p:spPr>
        <p:txBody>
          <a:bodyPr/>
          <a:lstStyle/>
          <a:p>
            <a:pPr algn="ctr">
              <a:lnSpc>
                <a:spcPct val="150000"/>
              </a:lnSpc>
            </a:pPr>
            <a:r>
              <a:rPr lang="fr-FR" dirty="0" smtClean="0"/>
              <a:t>Les bâtiments aux formes linéaires peuvent contenir les espaces extérieurs environnants ainsi d’épouser et de s’intégrer au site</a:t>
            </a:r>
          </a:p>
          <a:p>
            <a:endParaRPr lang="fr-FR" dirty="0"/>
          </a:p>
        </p:txBody>
      </p:sp>
      <p:pic>
        <p:nvPicPr>
          <p:cNvPr id="1026" name="Picture 2"/>
          <p:cNvPicPr>
            <a:picLocks noGrp="1" noChangeAspect="1" noChangeArrowheads="1"/>
          </p:cNvPicPr>
          <p:nvPr>
            <p:ph sz="half" idx="2"/>
          </p:nvPr>
        </p:nvPicPr>
        <p:blipFill>
          <a:blip r:embed="rId2" cstate="print"/>
          <a:srcRect l="2481"/>
          <a:stretch>
            <a:fillRect/>
          </a:stretch>
        </p:blipFill>
        <p:spPr bwMode="auto">
          <a:xfrm>
            <a:off x="2065283" y="2640563"/>
            <a:ext cx="5297214" cy="355332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dissolv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72964" y="953814"/>
            <a:ext cx="8450317" cy="4525963"/>
          </a:xfrm>
        </p:spPr>
        <p:txBody>
          <a:bodyPr/>
          <a:lstStyle/>
          <a:p>
            <a:pPr algn="ctr">
              <a:lnSpc>
                <a:spcPct val="150000"/>
              </a:lnSpc>
              <a:buNone/>
            </a:pPr>
            <a:r>
              <a:rPr lang="fr-FR" dirty="0" smtClean="0"/>
              <a:t>   A une échelle plus réduite les lignes peuvent articuler les bordures et les surfaces des plans et volumes. Ces lignes peuvent êtres exprimées par les joints entre les bâtiments les cadres des fenêtres et portes ou par la grille de la structure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69234"/>
            <a:ext cx="8229600" cy="1143000"/>
          </a:xfrm>
        </p:spPr>
        <p:txBody>
          <a:bodyPr/>
          <a:lstStyle/>
          <a:p>
            <a:r>
              <a:rPr lang="fr-FR" dirty="0" smtClean="0"/>
              <a:t>Programme Suite</a:t>
            </a:r>
            <a:endParaRPr lang="fr-FR" dirty="0"/>
          </a:p>
        </p:txBody>
      </p:sp>
      <p:sp>
        <p:nvSpPr>
          <p:cNvPr id="3" name="Espace réservé du contenu 2"/>
          <p:cNvSpPr>
            <a:spLocks noGrp="1"/>
          </p:cNvSpPr>
          <p:nvPr>
            <p:ph idx="1"/>
          </p:nvPr>
        </p:nvSpPr>
        <p:spPr/>
        <p:txBody>
          <a:bodyPr/>
          <a:lstStyle/>
          <a:p>
            <a:r>
              <a:rPr lang="fr-FR" dirty="0" smtClean="0"/>
              <a:t>Forme et ses Propriétés</a:t>
            </a:r>
          </a:p>
          <a:p>
            <a:r>
              <a:rPr lang="fr-FR" dirty="0" smtClean="0"/>
              <a:t>Forme et Espace </a:t>
            </a:r>
          </a:p>
          <a:p>
            <a:r>
              <a:rPr lang="fr-FR" dirty="0" smtClean="0"/>
              <a:t>Forme et Structure</a:t>
            </a:r>
          </a:p>
          <a:p>
            <a:r>
              <a:rPr lang="fr-FR" dirty="0" smtClean="0"/>
              <a:t>Structure et Richesse Architecturale</a:t>
            </a:r>
          </a:p>
          <a:p>
            <a:r>
              <a:rPr lang="fr-FR" dirty="0" smtClean="0"/>
              <a:t>Structure et Expression Architecturale</a:t>
            </a:r>
            <a:endParaRPr lang="fr-F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504496" y="780393"/>
            <a:ext cx="8308428" cy="4525963"/>
          </a:xfrm>
        </p:spPr>
        <p:txBody>
          <a:bodyPr/>
          <a:lstStyle/>
          <a:p>
            <a:pPr algn="ctr">
              <a:lnSpc>
                <a:spcPct val="150000"/>
              </a:lnSpc>
            </a:pPr>
            <a:r>
              <a:rPr lang="fr-FR" dirty="0" smtClean="0"/>
              <a:t>Comment ces lignes affectent la texture de la surface dépends de leur poids visuel espacement et direction</a:t>
            </a:r>
          </a:p>
          <a:p>
            <a:endParaRPr lang="fr-FR"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2740573" y="3036653"/>
            <a:ext cx="4038600" cy="300889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dissolve">
                                      <p:cBhvr>
                                        <p:cTn id="1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1"/>
          </p:nvPr>
        </p:nvPicPr>
        <p:blipFill>
          <a:blip r:embed="rId2" cstate="print"/>
          <a:srcRect/>
          <a:stretch>
            <a:fillRect/>
          </a:stretch>
        </p:blipFill>
        <p:spPr bwMode="auto">
          <a:xfrm>
            <a:off x="724489" y="1079938"/>
            <a:ext cx="2778808" cy="4525963"/>
          </a:xfrm>
          <a:prstGeom prst="rect">
            <a:avLst/>
          </a:prstGeom>
          <a:noFill/>
          <a:ln w="9525">
            <a:noFill/>
            <a:miter lim="800000"/>
            <a:headEnd/>
            <a:tailEnd/>
          </a:ln>
          <a:effectLst/>
        </p:spPr>
      </p:pic>
      <p:pic>
        <p:nvPicPr>
          <p:cNvPr id="6" name="Picture 3"/>
          <p:cNvPicPr>
            <a:picLocks noGrp="1" noChangeAspect="1" noChangeArrowheads="1"/>
          </p:cNvPicPr>
          <p:nvPr>
            <p:ph sz="half" idx="2"/>
          </p:nvPr>
        </p:nvPicPr>
        <p:blipFill>
          <a:blip r:embed="rId3" cstate="print"/>
          <a:srcRect/>
          <a:stretch>
            <a:fillRect/>
          </a:stretch>
        </p:blipFill>
        <p:spPr bwMode="auto">
          <a:xfrm>
            <a:off x="4459014" y="1794511"/>
            <a:ext cx="4038600" cy="281303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3"/>
          </p:nvPr>
        </p:nvSpPr>
        <p:spPr>
          <a:xfrm>
            <a:off x="4648200" y="646386"/>
            <a:ext cx="4038600" cy="5479777"/>
          </a:xfrm>
        </p:spPr>
        <p:txBody>
          <a:bodyPr/>
          <a:lstStyle/>
          <a:p>
            <a:r>
              <a:rPr lang="fr-FR" sz="2800" dirty="0" smtClean="0"/>
              <a:t>Deux Lignes parallèles ont visuellement l’habilité de décrire un plan</a:t>
            </a:r>
          </a:p>
          <a:p>
            <a:r>
              <a:rPr lang="fr-FR" sz="2800" dirty="0" smtClean="0"/>
              <a:t>Colonnes transforment en éléments de structure et de support puis en élément de composition du mur et de la façade</a:t>
            </a:r>
            <a:endParaRPr lang="fr-FR" sz="2800" dirty="0"/>
          </a:p>
        </p:txBody>
      </p:sp>
      <p:pic>
        <p:nvPicPr>
          <p:cNvPr id="6" name="Picture 2"/>
          <p:cNvPicPr>
            <a:picLocks noGrp="1" noChangeAspect="1" noChangeArrowheads="1"/>
          </p:cNvPicPr>
          <p:nvPr>
            <p:ph sz="half" idx="1"/>
          </p:nvPr>
        </p:nvPicPr>
        <p:blipFill>
          <a:blip r:embed="rId2" cstate="print"/>
          <a:srcRect/>
          <a:stretch>
            <a:fillRect/>
          </a:stretch>
        </p:blipFill>
        <p:spPr bwMode="auto">
          <a:xfrm>
            <a:off x="331076" y="772508"/>
            <a:ext cx="4004441" cy="2128425"/>
          </a:xfrm>
          <a:prstGeom prst="rect">
            <a:avLst/>
          </a:prstGeom>
          <a:noFill/>
          <a:ln w="9525">
            <a:noFill/>
            <a:miter lim="800000"/>
            <a:headEnd/>
            <a:tailEnd/>
          </a:ln>
          <a:effectLst/>
        </p:spPr>
      </p:pic>
      <p:pic>
        <p:nvPicPr>
          <p:cNvPr id="7" name="Picture 3"/>
          <p:cNvPicPr>
            <a:picLocks noGrp="1" noChangeAspect="1" noChangeArrowheads="1"/>
          </p:cNvPicPr>
          <p:nvPr>
            <p:ph sz="quarter" idx="2"/>
          </p:nvPr>
        </p:nvPicPr>
        <p:blipFill>
          <a:blip r:embed="rId3" cstate="print"/>
          <a:srcRect/>
          <a:stretch>
            <a:fillRect/>
          </a:stretch>
        </p:blipFill>
        <p:spPr bwMode="auto">
          <a:xfrm>
            <a:off x="1257399" y="3013589"/>
            <a:ext cx="2179483" cy="313742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3"/>
          </p:nvPr>
        </p:nvSpPr>
        <p:spPr>
          <a:xfrm>
            <a:off x="4648200" y="646386"/>
            <a:ext cx="4038600" cy="5479777"/>
          </a:xfrm>
        </p:spPr>
        <p:txBody>
          <a:bodyPr/>
          <a:lstStyle/>
          <a:p>
            <a:r>
              <a:rPr lang="fr-FR" sz="2800" dirty="0" smtClean="0"/>
              <a:t>En architecture deux lignes de colonne parallèles peuvent</a:t>
            </a:r>
          </a:p>
          <a:p>
            <a:r>
              <a:rPr lang="fr-FR" sz="2800" dirty="0" smtClean="0"/>
              <a:t>Créer un écran semi transparent </a:t>
            </a:r>
          </a:p>
          <a:p>
            <a:r>
              <a:rPr lang="fr-FR" sz="2800" dirty="0" smtClean="0"/>
              <a:t>établir une façade.</a:t>
            </a:r>
          </a:p>
          <a:p>
            <a:r>
              <a:rPr lang="fr-FR" sz="2800" dirty="0" smtClean="0"/>
              <a:t>créer des espaces de circulation</a:t>
            </a:r>
          </a:p>
          <a:p>
            <a:r>
              <a:rPr lang="fr-FR" sz="2800" dirty="0" smtClean="0"/>
              <a:t>Unifiées des éléments ou des espaces</a:t>
            </a:r>
          </a:p>
        </p:txBody>
      </p:sp>
      <p:pic>
        <p:nvPicPr>
          <p:cNvPr id="4098" name="Picture 2"/>
          <p:cNvPicPr>
            <a:picLocks noChangeAspect="1" noChangeArrowheads="1"/>
          </p:cNvPicPr>
          <p:nvPr/>
        </p:nvPicPr>
        <p:blipFill>
          <a:blip r:embed="rId2" cstate="print"/>
          <a:srcRect/>
          <a:stretch>
            <a:fillRect/>
          </a:stretch>
        </p:blipFill>
        <p:spPr bwMode="auto">
          <a:xfrm>
            <a:off x="358009" y="907831"/>
            <a:ext cx="4076700" cy="1447800"/>
          </a:xfrm>
          <a:prstGeom prst="rect">
            <a:avLst/>
          </a:prstGeom>
          <a:noFill/>
          <a:ln w="9525">
            <a:noFill/>
            <a:miter lim="800000"/>
            <a:headEnd/>
            <a:tailEnd/>
          </a:ln>
          <a:effectLst/>
        </p:spPr>
      </p:pic>
      <p:pic>
        <p:nvPicPr>
          <p:cNvPr id="4099" name="Picture 3"/>
          <p:cNvPicPr>
            <a:picLocks noGrp="1" noChangeAspect="1" noChangeArrowheads="1"/>
          </p:cNvPicPr>
          <p:nvPr>
            <p:ph sz="half" idx="1"/>
          </p:nvPr>
        </p:nvPicPr>
        <p:blipFill>
          <a:blip r:embed="rId3" cstate="print"/>
          <a:srcRect/>
          <a:stretch>
            <a:fillRect/>
          </a:stretch>
        </p:blipFill>
        <p:spPr bwMode="auto">
          <a:xfrm>
            <a:off x="409903" y="2818294"/>
            <a:ext cx="4038600" cy="31284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3"/>
          </p:nvPr>
        </p:nvSpPr>
        <p:spPr>
          <a:xfrm>
            <a:off x="4648200" y="646386"/>
            <a:ext cx="4038600" cy="5479777"/>
          </a:xfrm>
        </p:spPr>
        <p:txBody>
          <a:bodyPr/>
          <a:lstStyle/>
          <a:p>
            <a:r>
              <a:rPr lang="fr-FR" sz="2800" dirty="0" smtClean="0"/>
              <a:t>Créer des limites</a:t>
            </a:r>
          </a:p>
          <a:p>
            <a:r>
              <a:rPr lang="fr-FR" sz="2800" dirty="0" smtClean="0"/>
              <a:t>Contenir des espaces</a:t>
            </a:r>
          </a:p>
          <a:p>
            <a:r>
              <a:rPr lang="fr-FR" sz="2800" dirty="0" smtClean="0"/>
              <a:t>Créer des directions</a:t>
            </a:r>
          </a:p>
        </p:txBody>
      </p:sp>
      <p:pic>
        <p:nvPicPr>
          <p:cNvPr id="5122" name="Picture 2"/>
          <p:cNvPicPr>
            <a:picLocks noGrp="1" noChangeAspect="1" noChangeArrowheads="1"/>
          </p:cNvPicPr>
          <p:nvPr>
            <p:ph sz="half" idx="1"/>
          </p:nvPr>
        </p:nvPicPr>
        <p:blipFill>
          <a:blip r:embed="rId2" cstate="print"/>
          <a:srcRect/>
          <a:stretch>
            <a:fillRect/>
          </a:stretch>
        </p:blipFill>
        <p:spPr bwMode="auto">
          <a:xfrm>
            <a:off x="472637" y="3893709"/>
            <a:ext cx="4038600" cy="2396067"/>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1172923" y="524697"/>
            <a:ext cx="2316676" cy="3306324"/>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cstate="print"/>
          <a:srcRect/>
          <a:stretch>
            <a:fillRect/>
          </a:stretch>
        </p:blipFill>
        <p:spPr bwMode="auto">
          <a:xfrm>
            <a:off x="4988801" y="2894286"/>
            <a:ext cx="3486150" cy="236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solidFill>
                  <a:srgbClr val="FFFF00"/>
                </a:solidFill>
              </a:rPr>
              <a:t>Plans en Architecture</a:t>
            </a:r>
            <a:endParaRPr lang="fr-FR" dirty="0">
              <a:solidFill>
                <a:srgbClr val="FFFF00"/>
              </a:solidFill>
            </a:endParaRPr>
          </a:p>
        </p:txBody>
      </p:sp>
      <p:sp>
        <p:nvSpPr>
          <p:cNvPr id="3" name="Sous-titre 2"/>
          <p:cNvSpPr>
            <a:spLocks noGrp="1"/>
          </p:cNvSpPr>
          <p:nvPr>
            <p:ph type="subTitle" idx="1"/>
          </p:nvPr>
        </p:nvSpPr>
        <p:spPr/>
        <p:txBody>
          <a:bodyPr/>
          <a:lstStyle/>
          <a:p>
            <a:endParaRPr lang="fr-FR"/>
          </a:p>
        </p:txBody>
      </p:sp>
      <p:pic>
        <p:nvPicPr>
          <p:cNvPr id="6146" name="Picture 2"/>
          <p:cNvPicPr>
            <a:picLocks noChangeAspect="1" noChangeArrowheads="1"/>
          </p:cNvPicPr>
          <p:nvPr/>
        </p:nvPicPr>
        <p:blipFill>
          <a:blip r:embed="rId2" cstate="print"/>
          <a:srcRect/>
          <a:stretch>
            <a:fillRect/>
          </a:stretch>
        </p:blipFill>
        <p:spPr bwMode="auto">
          <a:xfrm>
            <a:off x="2043770" y="3736428"/>
            <a:ext cx="4867275" cy="228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3"/>
          </p:nvPr>
        </p:nvSpPr>
        <p:spPr>
          <a:xfrm>
            <a:off x="4648200" y="646386"/>
            <a:ext cx="4038600" cy="5479777"/>
          </a:xfrm>
        </p:spPr>
        <p:txBody>
          <a:bodyPr/>
          <a:lstStyle/>
          <a:p>
            <a:r>
              <a:rPr lang="fr-FR" sz="2800" dirty="0" smtClean="0"/>
              <a:t>La forme est la première caractéristique du plan</a:t>
            </a:r>
          </a:p>
          <a:p>
            <a:r>
              <a:rPr lang="fr-FR" sz="2800" dirty="0" smtClean="0"/>
              <a:t>Les caractéristiques supplémentaires sont:</a:t>
            </a:r>
          </a:p>
          <a:p>
            <a:r>
              <a:rPr lang="fr-FR" sz="2800" dirty="0" smtClean="0"/>
              <a:t>La surface</a:t>
            </a:r>
          </a:p>
          <a:p>
            <a:r>
              <a:rPr lang="fr-FR" sz="2800" dirty="0" smtClean="0"/>
              <a:t>La couleur </a:t>
            </a:r>
          </a:p>
          <a:p>
            <a:r>
              <a:rPr lang="fr-FR" sz="2800" dirty="0" smtClean="0"/>
              <a:t>La texture</a:t>
            </a:r>
          </a:p>
          <a:p>
            <a:r>
              <a:rPr lang="fr-FR" sz="2800" dirty="0" smtClean="0"/>
              <a:t>Le modèle</a:t>
            </a:r>
          </a:p>
        </p:txBody>
      </p:sp>
      <p:pic>
        <p:nvPicPr>
          <p:cNvPr id="7170" name="Picture 2"/>
          <p:cNvPicPr>
            <a:picLocks noChangeAspect="1" noChangeArrowheads="1"/>
          </p:cNvPicPr>
          <p:nvPr/>
        </p:nvPicPr>
        <p:blipFill>
          <a:blip r:embed="rId2" cstate="print"/>
          <a:srcRect/>
          <a:stretch>
            <a:fillRect/>
          </a:stretch>
        </p:blipFill>
        <p:spPr bwMode="auto">
          <a:xfrm>
            <a:off x="249620" y="951023"/>
            <a:ext cx="4227787" cy="1266825"/>
          </a:xfrm>
          <a:prstGeom prst="rect">
            <a:avLst/>
          </a:prstGeom>
          <a:noFill/>
          <a:ln w="9525">
            <a:noFill/>
            <a:miter lim="800000"/>
            <a:headEnd/>
            <a:tailEnd/>
          </a:ln>
          <a:effectLst/>
        </p:spPr>
      </p:pic>
      <p:pic>
        <p:nvPicPr>
          <p:cNvPr id="7171" name="Picture 3"/>
          <p:cNvPicPr>
            <a:picLocks noGrp="1" noChangeAspect="1" noChangeArrowheads="1"/>
          </p:cNvPicPr>
          <p:nvPr>
            <p:ph sz="half" idx="1"/>
          </p:nvPr>
        </p:nvPicPr>
        <p:blipFill>
          <a:blip r:embed="rId3" cstate="print"/>
          <a:srcRect/>
          <a:stretch>
            <a:fillRect/>
          </a:stretch>
        </p:blipFill>
        <p:spPr bwMode="auto">
          <a:xfrm>
            <a:off x="457200" y="3316782"/>
            <a:ext cx="4038600" cy="10927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3"/>
          </p:nvPr>
        </p:nvSpPr>
        <p:spPr>
          <a:xfrm>
            <a:off x="4648200" y="646386"/>
            <a:ext cx="4038600" cy="5479777"/>
          </a:xfrm>
        </p:spPr>
        <p:txBody>
          <a:bodyPr/>
          <a:lstStyle/>
          <a:p>
            <a:r>
              <a:rPr lang="fr-FR" sz="2800" dirty="0" smtClean="0"/>
              <a:t>Dans les compositions artistiques et architecturales le plan sert a définir:</a:t>
            </a:r>
          </a:p>
          <a:p>
            <a:r>
              <a:rPr lang="fr-FR" sz="2800" dirty="0" smtClean="0"/>
              <a:t>Les limites du volume</a:t>
            </a:r>
          </a:p>
          <a:p>
            <a:r>
              <a:rPr lang="fr-FR" sz="2800" dirty="0" smtClean="0"/>
              <a:t>Est de ce fait constitue un élément clé dans la conception Architecturale</a:t>
            </a:r>
          </a:p>
        </p:txBody>
      </p:sp>
      <p:pic>
        <p:nvPicPr>
          <p:cNvPr id="8194" name="Picture 2"/>
          <p:cNvPicPr>
            <a:picLocks noChangeAspect="1" noChangeArrowheads="1"/>
          </p:cNvPicPr>
          <p:nvPr/>
        </p:nvPicPr>
        <p:blipFill>
          <a:blip r:embed="rId2" cstate="print"/>
          <a:srcRect/>
          <a:stretch>
            <a:fillRect/>
          </a:stretch>
        </p:blipFill>
        <p:spPr bwMode="auto">
          <a:xfrm>
            <a:off x="63064" y="954475"/>
            <a:ext cx="4619625" cy="1638300"/>
          </a:xfrm>
          <a:prstGeom prst="rect">
            <a:avLst/>
          </a:prstGeom>
          <a:noFill/>
          <a:ln w="9525">
            <a:noFill/>
            <a:miter lim="800000"/>
            <a:headEnd/>
            <a:tailEnd/>
          </a:ln>
          <a:effectLst/>
        </p:spPr>
      </p:pic>
      <p:pic>
        <p:nvPicPr>
          <p:cNvPr id="8195" name="Picture 3"/>
          <p:cNvPicPr>
            <a:picLocks noGrp="1" noChangeAspect="1" noChangeArrowheads="1"/>
          </p:cNvPicPr>
          <p:nvPr>
            <p:ph sz="half" idx="1"/>
          </p:nvPr>
        </p:nvPicPr>
        <p:blipFill>
          <a:blip r:embed="rId3" cstate="print"/>
          <a:srcRect/>
          <a:stretch>
            <a:fillRect/>
          </a:stretch>
        </p:blipFill>
        <p:spPr bwMode="auto">
          <a:xfrm>
            <a:off x="85755" y="3172591"/>
            <a:ext cx="4596604" cy="15972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3"/>
          </p:nvPr>
        </p:nvSpPr>
        <p:spPr>
          <a:xfrm>
            <a:off x="4648200" y="646386"/>
            <a:ext cx="4495800" cy="5479777"/>
          </a:xfrm>
        </p:spPr>
        <p:txBody>
          <a:bodyPr/>
          <a:lstStyle/>
          <a:p>
            <a:r>
              <a:rPr lang="fr-FR" sz="2800" dirty="0" smtClean="0"/>
              <a:t>En architecture les plans définissent le volume tri-</a:t>
            </a:r>
            <a:r>
              <a:rPr lang="fr-FR" sz="2800" dirty="0" err="1" smtClean="0"/>
              <a:t>dimensionel</a:t>
            </a:r>
            <a:r>
              <a:rPr lang="fr-FR" sz="2800" dirty="0" smtClean="0"/>
              <a:t>  des masses et espaces</a:t>
            </a:r>
          </a:p>
          <a:p>
            <a:r>
              <a:rPr lang="fr-FR" sz="2800" dirty="0" smtClean="0"/>
              <a:t>leurs Caractéristiques</a:t>
            </a:r>
          </a:p>
          <a:p>
            <a:r>
              <a:rPr lang="fr-FR" sz="2800" dirty="0" smtClean="0"/>
              <a:t>Dimension</a:t>
            </a:r>
          </a:p>
          <a:p>
            <a:r>
              <a:rPr lang="fr-FR" sz="2800" dirty="0" smtClean="0"/>
              <a:t>Forme</a:t>
            </a:r>
          </a:p>
          <a:p>
            <a:r>
              <a:rPr lang="fr-FR" sz="2800" dirty="0" smtClean="0"/>
              <a:t>Couleurs</a:t>
            </a:r>
          </a:p>
          <a:p>
            <a:r>
              <a:rPr lang="fr-FR" sz="2800" dirty="0" smtClean="0"/>
              <a:t>Texture</a:t>
            </a:r>
          </a:p>
          <a:p>
            <a:r>
              <a:rPr lang="fr-FR" sz="2800" dirty="0" smtClean="0"/>
              <a:t>Leurs relations </a:t>
            </a:r>
            <a:r>
              <a:rPr lang="fr-FR" sz="2800" dirty="0" err="1" smtClean="0"/>
              <a:t>spaciales</a:t>
            </a:r>
            <a:endParaRPr lang="fr-FR" sz="2800" dirty="0" smtClean="0"/>
          </a:p>
          <a:p>
            <a:r>
              <a:rPr lang="fr-FR" sz="2800" dirty="0" smtClean="0"/>
              <a:t>La qualité des espaces qu’ils déterminent</a:t>
            </a:r>
          </a:p>
          <a:p>
            <a:endParaRPr lang="fr-FR" sz="2800" dirty="0" smtClean="0"/>
          </a:p>
        </p:txBody>
      </p:sp>
      <p:pic>
        <p:nvPicPr>
          <p:cNvPr id="9218" name="Picture 2"/>
          <p:cNvPicPr>
            <a:picLocks noChangeAspect="1" noChangeArrowheads="1"/>
          </p:cNvPicPr>
          <p:nvPr/>
        </p:nvPicPr>
        <p:blipFill>
          <a:blip r:embed="rId2" cstate="print"/>
          <a:srcRect/>
          <a:stretch>
            <a:fillRect/>
          </a:stretch>
        </p:blipFill>
        <p:spPr bwMode="auto">
          <a:xfrm>
            <a:off x="72579" y="1570639"/>
            <a:ext cx="1809750" cy="308610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cstate="print"/>
          <a:srcRect/>
          <a:stretch>
            <a:fillRect/>
          </a:stretch>
        </p:blipFill>
        <p:spPr bwMode="auto">
          <a:xfrm>
            <a:off x="2025530" y="1324139"/>
            <a:ext cx="2381250" cy="3705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536028"/>
            <a:ext cx="4038600" cy="5590135"/>
          </a:xfrm>
        </p:spPr>
        <p:txBody>
          <a:bodyPr/>
          <a:lstStyle/>
          <a:p>
            <a:r>
              <a:rPr lang="fr-FR" sz="2800" dirty="0" smtClean="0"/>
              <a:t>Dans la conception architecturale on manipule trois types de plans:</a:t>
            </a:r>
          </a:p>
          <a:p>
            <a:r>
              <a:rPr lang="fr-FR" sz="2800" dirty="0" smtClean="0">
                <a:solidFill>
                  <a:srgbClr val="FFFF00"/>
                </a:solidFill>
              </a:rPr>
              <a:t>Plan supérieur </a:t>
            </a:r>
            <a:r>
              <a:rPr lang="fr-FR" sz="2800" dirty="0" smtClean="0"/>
              <a:t>qui représente le plafond d’un espace</a:t>
            </a:r>
          </a:p>
          <a:p>
            <a:r>
              <a:rPr lang="fr-FR" sz="2800" dirty="0" smtClean="0">
                <a:solidFill>
                  <a:srgbClr val="FFFF00"/>
                </a:solidFill>
              </a:rPr>
              <a:t>Plan mural </a:t>
            </a:r>
            <a:r>
              <a:rPr lang="fr-FR" sz="2800" dirty="0" smtClean="0"/>
              <a:t>qui est vertical et qui est vital à la forme de l’enclosure architecturale</a:t>
            </a:r>
          </a:p>
          <a:p>
            <a:endParaRPr lang="fr-FR" dirty="0"/>
          </a:p>
        </p:txBody>
      </p:sp>
      <p:sp>
        <p:nvSpPr>
          <p:cNvPr id="5" name="Espace réservé du contenu 4"/>
          <p:cNvSpPr>
            <a:spLocks noGrp="1"/>
          </p:cNvSpPr>
          <p:nvPr>
            <p:ph sz="quarter" idx="3"/>
          </p:nvPr>
        </p:nvSpPr>
        <p:spPr>
          <a:xfrm>
            <a:off x="4648200" y="3547242"/>
            <a:ext cx="4038600" cy="2578922"/>
          </a:xfrm>
        </p:spPr>
        <p:txBody>
          <a:bodyPr/>
          <a:lstStyle/>
          <a:p>
            <a:r>
              <a:rPr lang="fr-FR" sz="2800" dirty="0" smtClean="0">
                <a:solidFill>
                  <a:srgbClr val="FFFF00"/>
                </a:solidFill>
              </a:rPr>
              <a:t>Plan Inferieur </a:t>
            </a:r>
            <a:r>
              <a:rPr lang="fr-FR" sz="2800" dirty="0" smtClean="0"/>
              <a:t>Plan de base qui sert comme fondation à la forme du bâtiment</a:t>
            </a:r>
          </a:p>
        </p:txBody>
      </p:sp>
      <p:pic>
        <p:nvPicPr>
          <p:cNvPr id="1026" name="Picture 2"/>
          <p:cNvPicPr>
            <a:picLocks noGrp="1" noChangeAspect="1" noChangeArrowheads="1"/>
          </p:cNvPicPr>
          <p:nvPr>
            <p:ph sz="quarter" idx="2"/>
          </p:nvPr>
        </p:nvPicPr>
        <p:blipFill>
          <a:blip r:embed="rId2" cstate="print"/>
          <a:srcRect/>
          <a:stretch>
            <a:fillRect/>
          </a:stretch>
        </p:blipFill>
        <p:spPr bwMode="auto">
          <a:xfrm>
            <a:off x="5136290" y="922283"/>
            <a:ext cx="3283138" cy="218598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20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69234"/>
            <a:ext cx="8229600" cy="1143000"/>
          </a:xfrm>
        </p:spPr>
        <p:txBody>
          <a:bodyPr/>
          <a:lstStyle/>
          <a:p>
            <a:r>
              <a:rPr lang="fr-FR" dirty="0" smtClean="0"/>
              <a:t>Programme Fin</a:t>
            </a:r>
            <a:endParaRPr lang="fr-FR" dirty="0"/>
          </a:p>
        </p:txBody>
      </p:sp>
      <p:sp>
        <p:nvSpPr>
          <p:cNvPr id="3" name="Espace réservé du contenu 2"/>
          <p:cNvSpPr>
            <a:spLocks noGrp="1"/>
          </p:cNvSpPr>
          <p:nvPr>
            <p:ph idx="1"/>
          </p:nvPr>
        </p:nvSpPr>
        <p:spPr/>
        <p:txBody>
          <a:bodyPr/>
          <a:lstStyle/>
          <a:p>
            <a:r>
              <a:rPr lang="fr-FR" dirty="0" smtClean="0"/>
              <a:t>Architecture et Environnement Naturel</a:t>
            </a:r>
          </a:p>
          <a:p>
            <a:r>
              <a:rPr lang="fr-FR" dirty="0" smtClean="0"/>
              <a:t>Architecture et lumière Naturelle</a:t>
            </a:r>
          </a:p>
          <a:p>
            <a:r>
              <a:rPr lang="fr-FR" dirty="0" smtClean="0"/>
              <a:t>Notions Elémentaires de Programmation</a:t>
            </a:r>
          </a:p>
          <a:p>
            <a:r>
              <a:rPr lang="fr-FR" dirty="0" smtClean="0"/>
              <a:t>Ergonomie et Architecture</a:t>
            </a:r>
            <a:endParaRPr lang="fr-F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520262"/>
            <a:ext cx="4038600" cy="5605901"/>
          </a:xfrm>
        </p:spPr>
        <p:txBody>
          <a:bodyPr/>
          <a:lstStyle/>
          <a:p>
            <a:r>
              <a:rPr lang="fr-FR" sz="2800" dirty="0" smtClean="0"/>
              <a:t>Le plan inférieur plan de </a:t>
            </a:r>
            <a:r>
              <a:rPr lang="fr-FR" sz="2800" smtClean="0"/>
              <a:t>terre supporte </a:t>
            </a:r>
            <a:r>
              <a:rPr lang="fr-FR" sz="2800" dirty="0" smtClean="0"/>
              <a:t>toute la construction architecturale avec toutes les conditions du site (Climat topographie, etc.)</a:t>
            </a:r>
          </a:p>
          <a:p>
            <a:r>
              <a:rPr lang="fr-FR" sz="2800" dirty="0" smtClean="0"/>
              <a:t>Les caractéristiques topographiques influencent la forme du bâtiment</a:t>
            </a:r>
          </a:p>
          <a:p>
            <a:endParaRPr lang="fr-FR" sz="2800" dirty="0"/>
          </a:p>
        </p:txBody>
      </p:sp>
      <p:sp>
        <p:nvSpPr>
          <p:cNvPr id="5" name="Espace réservé du contenu 4"/>
          <p:cNvSpPr>
            <a:spLocks noGrp="1"/>
          </p:cNvSpPr>
          <p:nvPr>
            <p:ph sz="quarter" idx="3"/>
          </p:nvPr>
        </p:nvSpPr>
        <p:spPr/>
        <p:txBody>
          <a:bodyPr/>
          <a:lstStyle/>
          <a:p>
            <a:r>
              <a:rPr lang="fr-FR" sz="2800" dirty="0" smtClean="0"/>
              <a:t>Le bâtiment peut émerger s’intégrer ou se développer de ce plan</a:t>
            </a:r>
            <a:endParaRPr lang="fr-FR" sz="2800" dirty="0"/>
          </a:p>
        </p:txBody>
      </p:sp>
      <p:pic>
        <p:nvPicPr>
          <p:cNvPr id="2050" name="Picture 2"/>
          <p:cNvPicPr>
            <a:picLocks noGrp="1" noChangeAspect="1" noChangeArrowheads="1"/>
          </p:cNvPicPr>
          <p:nvPr>
            <p:ph sz="quarter" idx="2"/>
          </p:nvPr>
        </p:nvPicPr>
        <p:blipFill>
          <a:blip r:embed="rId2" cstate="print"/>
          <a:srcRect/>
          <a:stretch>
            <a:fillRect/>
          </a:stretch>
        </p:blipFill>
        <p:spPr bwMode="auto">
          <a:xfrm>
            <a:off x="4878846" y="598488"/>
            <a:ext cx="3577308" cy="31877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ipe(down)">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allAtOnce"/>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583324"/>
            <a:ext cx="4038600" cy="5542839"/>
          </a:xfrm>
        </p:spPr>
        <p:txBody>
          <a:bodyPr/>
          <a:lstStyle/>
          <a:p>
            <a:r>
              <a:rPr lang="fr-FR" dirty="0" smtClean="0"/>
              <a:t>Le plan de terre peut être aussi manipulé pour créer l’assiette du projet:</a:t>
            </a:r>
          </a:p>
          <a:p>
            <a:r>
              <a:rPr lang="fr-FR" dirty="0" smtClean="0"/>
              <a:t>Surélevé</a:t>
            </a:r>
          </a:p>
          <a:p>
            <a:r>
              <a:rPr lang="fr-FR" dirty="0" smtClean="0"/>
              <a:t>Inondé</a:t>
            </a:r>
          </a:p>
          <a:p>
            <a:r>
              <a:rPr lang="fr-FR" dirty="0" smtClean="0"/>
              <a:t>Découpé </a:t>
            </a:r>
          </a:p>
          <a:p>
            <a:endParaRPr lang="fr-FR" dirty="0"/>
          </a:p>
        </p:txBody>
      </p:sp>
      <p:pic>
        <p:nvPicPr>
          <p:cNvPr id="3074" name="Picture 2"/>
          <p:cNvPicPr>
            <a:picLocks noGrp="1" noChangeAspect="1" noChangeArrowheads="1"/>
          </p:cNvPicPr>
          <p:nvPr>
            <p:ph sz="quarter" idx="2"/>
          </p:nvPr>
        </p:nvPicPr>
        <p:blipFill>
          <a:blip r:embed="rId2" cstate="print"/>
          <a:srcRect/>
          <a:stretch>
            <a:fillRect/>
          </a:stretch>
        </p:blipFill>
        <p:spPr bwMode="auto">
          <a:xfrm>
            <a:off x="6185265" y="559676"/>
            <a:ext cx="2558537" cy="2185988"/>
          </a:xfrm>
          <a:prstGeom prst="rect">
            <a:avLst/>
          </a:prstGeom>
          <a:noFill/>
          <a:ln w="9525">
            <a:noFill/>
            <a:miter lim="800000"/>
            <a:headEnd/>
            <a:tailEnd/>
          </a:ln>
          <a:effectLst/>
        </p:spPr>
      </p:pic>
      <p:pic>
        <p:nvPicPr>
          <p:cNvPr id="3075" name="Picture 3"/>
          <p:cNvPicPr>
            <a:picLocks noGrp="1" noChangeAspect="1" noChangeArrowheads="1"/>
          </p:cNvPicPr>
          <p:nvPr>
            <p:ph sz="quarter" idx="3"/>
          </p:nvPr>
        </p:nvPicPr>
        <p:blipFill>
          <a:blip r:embed="rId3" cstate="print"/>
          <a:srcRect/>
          <a:stretch>
            <a:fillRect/>
          </a:stretch>
        </p:blipFill>
        <p:spPr bwMode="auto">
          <a:xfrm>
            <a:off x="5836578" y="2944484"/>
            <a:ext cx="2963375" cy="2187575"/>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2812121" y="4113049"/>
            <a:ext cx="2888757" cy="204705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076"/>
                                        </p:tgtEl>
                                        <p:attrNameLst>
                                          <p:attrName>style.visibility</p:attrName>
                                        </p:attrNameLst>
                                      </p:cBhvr>
                                      <p:to>
                                        <p:strVal val="visible"/>
                                      </p:to>
                                    </p:set>
                                    <p:animEffect transition="in" filter="wipe(down)">
                                      <p:cBhvr>
                                        <p:cTn id="25" dur="500"/>
                                        <p:tgtEl>
                                          <p:spTgt spid="3076"/>
                                        </p:tgtEl>
                                      </p:cBhvr>
                                    </p:animEffect>
                                  </p:childTnLst>
                                </p:cTn>
                              </p:par>
                              <p:par>
                                <p:cTn id="26" presetID="22" presetClass="entr" presetSubtype="4" fill="hold" nodeType="withEffect">
                                  <p:stCondLst>
                                    <p:cond delay="0"/>
                                  </p:stCondLst>
                                  <p:childTnLst>
                                    <p:set>
                                      <p:cBhvr>
                                        <p:cTn id="27" dur="1" fill="hold">
                                          <p:stCondLst>
                                            <p:cond delay="0"/>
                                          </p:stCondLst>
                                        </p:cTn>
                                        <p:tgtEl>
                                          <p:spTgt spid="3075"/>
                                        </p:tgtEl>
                                        <p:attrNameLst>
                                          <p:attrName>style.visibility</p:attrName>
                                        </p:attrNameLst>
                                      </p:cBhvr>
                                      <p:to>
                                        <p:strVal val="visible"/>
                                      </p:to>
                                    </p:set>
                                    <p:animEffect transition="in" filter="wipe(down)">
                                      <p:cBhvr>
                                        <p:cTn id="28" dur="500"/>
                                        <p:tgtEl>
                                          <p:spTgt spid="3075"/>
                                        </p:tgtEl>
                                      </p:cBhvr>
                                    </p:animEffect>
                                  </p:childTnLst>
                                </p:cTn>
                              </p:par>
                              <p:par>
                                <p:cTn id="29" presetID="22" presetClass="entr" presetSubtype="4" fill="hold" nodeType="with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wipe(down)">
                                      <p:cBhvr>
                                        <p:cTn id="3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536028"/>
            <a:ext cx="4038600" cy="5590135"/>
          </a:xfrm>
        </p:spPr>
        <p:txBody>
          <a:bodyPr/>
          <a:lstStyle/>
          <a:p>
            <a:r>
              <a:rPr lang="fr-FR" sz="2800" dirty="0" smtClean="0"/>
              <a:t>Le plan mural isole une partie de l’espace pour créer un environnement intérieur. Il détermine ainsi</a:t>
            </a:r>
          </a:p>
          <a:p>
            <a:r>
              <a:rPr lang="fr-FR" sz="2800" dirty="0" smtClean="0"/>
              <a:t>L’intimité</a:t>
            </a:r>
          </a:p>
          <a:p>
            <a:r>
              <a:rPr lang="fr-FR" sz="2800" dirty="0" smtClean="0"/>
              <a:t>Protection des éléments naturels</a:t>
            </a:r>
            <a:endParaRPr lang="fr-FR" sz="2800" dirty="0"/>
          </a:p>
        </p:txBody>
      </p:sp>
      <p:sp>
        <p:nvSpPr>
          <p:cNvPr id="5" name="Espace réservé du contenu 4"/>
          <p:cNvSpPr>
            <a:spLocks noGrp="1"/>
          </p:cNvSpPr>
          <p:nvPr>
            <p:ph sz="quarter" idx="3"/>
          </p:nvPr>
        </p:nvSpPr>
        <p:spPr/>
        <p:txBody>
          <a:bodyPr/>
          <a:lstStyle/>
          <a:p>
            <a:r>
              <a:rPr lang="fr-FR" sz="2800" dirty="0" smtClean="0"/>
              <a:t>Il crée la forme </a:t>
            </a:r>
          </a:p>
          <a:p>
            <a:r>
              <a:rPr lang="fr-FR" sz="2800" dirty="0" smtClean="0"/>
              <a:t>L’image</a:t>
            </a:r>
          </a:p>
          <a:p>
            <a:r>
              <a:rPr lang="fr-FR" sz="2800" dirty="0" smtClean="0"/>
              <a:t>La masse du bâtiment</a:t>
            </a:r>
            <a:endParaRPr lang="fr-FR" sz="2800" dirty="0"/>
          </a:p>
        </p:txBody>
      </p:sp>
      <p:pic>
        <p:nvPicPr>
          <p:cNvPr id="4098" name="Picture 2"/>
          <p:cNvPicPr>
            <a:picLocks noGrp="1" noChangeAspect="1" noChangeArrowheads="1"/>
          </p:cNvPicPr>
          <p:nvPr>
            <p:ph sz="quarter" idx="2"/>
          </p:nvPr>
        </p:nvPicPr>
        <p:blipFill>
          <a:blip r:embed="rId2" cstate="print"/>
          <a:srcRect/>
          <a:stretch>
            <a:fillRect/>
          </a:stretch>
        </p:blipFill>
        <p:spPr bwMode="auto">
          <a:xfrm>
            <a:off x="5254797" y="756744"/>
            <a:ext cx="3156216" cy="301367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fade">
                                      <p:cBhvr>
                                        <p:cTn id="22" dur="2000"/>
                                        <p:tgtEl>
                                          <p:spTgt spid="409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down)">
                                      <p:cBhvr>
                                        <p:cTn id="27" dur="500"/>
                                        <p:tgtEl>
                                          <p:spTgt spid="5">
                                            <p:txEl>
                                              <p:pRg st="0" end="0"/>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wipe(down)">
                                      <p:cBhvr>
                                        <p:cTn id="30" dur="500"/>
                                        <p:tgtEl>
                                          <p:spTgt spid="5">
                                            <p:txEl>
                                              <p:pRg st="1" end="1"/>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wipe(down)">
                                      <p:cBhvr>
                                        <p:cTn id="3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allAtOnce"/>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536028"/>
            <a:ext cx="4038600" cy="5590135"/>
          </a:xfrm>
        </p:spPr>
        <p:txBody>
          <a:bodyPr/>
          <a:lstStyle/>
          <a:p>
            <a:r>
              <a:rPr lang="fr-FR" sz="2800" dirty="0" smtClean="0">
                <a:solidFill>
                  <a:srgbClr val="FFFF00"/>
                </a:solidFill>
              </a:rPr>
              <a:t>Le plan extérieur engendre</a:t>
            </a:r>
            <a:r>
              <a:rPr lang="fr-FR" sz="2800" dirty="0" smtClean="0"/>
              <a:t>: </a:t>
            </a:r>
          </a:p>
          <a:p>
            <a:r>
              <a:rPr lang="fr-FR" sz="2800" dirty="0" smtClean="0"/>
              <a:t>La façade du bâtiment</a:t>
            </a:r>
          </a:p>
          <a:p>
            <a:r>
              <a:rPr lang="fr-FR" sz="2800" dirty="0" smtClean="0"/>
              <a:t>Les rues</a:t>
            </a:r>
          </a:p>
          <a:p>
            <a:r>
              <a:rPr lang="fr-FR" sz="2800" dirty="0" smtClean="0"/>
              <a:t>Les places</a:t>
            </a:r>
          </a:p>
          <a:p>
            <a:r>
              <a:rPr lang="fr-FR" sz="2800" dirty="0" smtClean="0"/>
              <a:t>Les espaces publics</a:t>
            </a:r>
          </a:p>
          <a:p>
            <a:endParaRPr lang="fr-FR" sz="2800" dirty="0"/>
          </a:p>
        </p:txBody>
      </p:sp>
      <p:pic>
        <p:nvPicPr>
          <p:cNvPr id="5123" name="Picture 3"/>
          <p:cNvPicPr>
            <a:picLocks noGrp="1" noChangeAspect="1" noChangeArrowheads="1"/>
          </p:cNvPicPr>
          <p:nvPr>
            <p:ph sz="quarter" idx="2"/>
          </p:nvPr>
        </p:nvPicPr>
        <p:blipFill>
          <a:blip r:embed="rId2" cstate="print"/>
          <a:srcRect/>
          <a:stretch>
            <a:fillRect/>
          </a:stretch>
        </p:blipFill>
        <p:spPr bwMode="auto">
          <a:xfrm>
            <a:off x="5139047" y="583323"/>
            <a:ext cx="2584767" cy="3202863"/>
          </a:xfrm>
          <a:prstGeom prst="rect">
            <a:avLst/>
          </a:prstGeom>
          <a:noFill/>
          <a:ln w="9525">
            <a:noFill/>
            <a:miter lim="800000"/>
            <a:headEnd/>
            <a:tailEnd/>
          </a:ln>
          <a:effectLst/>
        </p:spPr>
      </p:pic>
      <p:pic>
        <p:nvPicPr>
          <p:cNvPr id="5124" name="Picture 4"/>
          <p:cNvPicPr>
            <a:picLocks noGrp="1" noChangeAspect="1" noChangeArrowheads="1"/>
          </p:cNvPicPr>
          <p:nvPr>
            <p:ph sz="quarter" idx="3"/>
          </p:nvPr>
        </p:nvPicPr>
        <p:blipFill>
          <a:blip r:embed="rId3" cstate="print"/>
          <a:srcRect/>
          <a:stretch>
            <a:fillRect/>
          </a:stretch>
        </p:blipFill>
        <p:spPr bwMode="auto">
          <a:xfrm>
            <a:off x="4648200" y="3980850"/>
            <a:ext cx="4038600" cy="21030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124"/>
                                        </p:tgtEl>
                                        <p:attrNameLst>
                                          <p:attrName>style.visibility</p:attrName>
                                        </p:attrNameLst>
                                      </p:cBhvr>
                                      <p:to>
                                        <p:strVal val="visible"/>
                                      </p:to>
                                    </p:set>
                                    <p:animEffect transition="in" filter="wipe(down)">
                                      <p:cBhvr>
                                        <p:cTn id="32" dur="500"/>
                                        <p:tgtEl>
                                          <p:spTgt spid="5124"/>
                                        </p:tgtEl>
                                      </p:cBhvr>
                                    </p:animEffect>
                                  </p:childTnLst>
                                </p:cTn>
                              </p:par>
                              <p:par>
                                <p:cTn id="33" presetID="22" presetClass="entr" presetSubtype="4" fill="hold" nodeType="withEffect">
                                  <p:stCondLst>
                                    <p:cond delay="0"/>
                                  </p:stCondLst>
                                  <p:childTnLst>
                                    <p:set>
                                      <p:cBhvr>
                                        <p:cTn id="34" dur="1" fill="hold">
                                          <p:stCondLst>
                                            <p:cond delay="0"/>
                                          </p:stCondLst>
                                        </p:cTn>
                                        <p:tgtEl>
                                          <p:spTgt spid="5123"/>
                                        </p:tgtEl>
                                        <p:attrNameLst>
                                          <p:attrName>style.visibility</p:attrName>
                                        </p:attrNameLst>
                                      </p:cBhvr>
                                      <p:to>
                                        <p:strVal val="visible"/>
                                      </p:to>
                                    </p:set>
                                    <p:animEffect transition="in" filter="wipe(down)">
                                      <p:cBhvr>
                                        <p:cTn id="35"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536028"/>
            <a:ext cx="4038600" cy="5590135"/>
          </a:xfrm>
        </p:spPr>
        <p:txBody>
          <a:bodyPr/>
          <a:lstStyle/>
          <a:p>
            <a:r>
              <a:rPr lang="fr-FR" sz="2800" dirty="0" smtClean="0"/>
              <a:t>Le plan Intérieur</a:t>
            </a:r>
          </a:p>
          <a:p>
            <a:pPr>
              <a:buNone/>
            </a:pPr>
            <a:r>
              <a:rPr lang="fr-FR" sz="2800" dirty="0" smtClean="0"/>
              <a:t>engendre: </a:t>
            </a:r>
          </a:p>
          <a:p>
            <a:pPr>
              <a:buNone/>
            </a:pPr>
            <a:endParaRPr lang="fr-FR" sz="2800" dirty="0" smtClean="0"/>
          </a:p>
          <a:p>
            <a:r>
              <a:rPr lang="fr-FR" sz="2800" dirty="0" smtClean="0"/>
              <a:t>La forme</a:t>
            </a:r>
          </a:p>
          <a:p>
            <a:r>
              <a:rPr lang="fr-FR" sz="2800" dirty="0" smtClean="0"/>
              <a:t>Les dimensions</a:t>
            </a:r>
          </a:p>
          <a:p>
            <a:pPr>
              <a:buNone/>
            </a:pPr>
            <a:r>
              <a:rPr lang="fr-FR" sz="2800" dirty="0" smtClean="0"/>
              <a:t>des espaces intérieurs</a:t>
            </a:r>
          </a:p>
          <a:p>
            <a:pPr>
              <a:buNone/>
            </a:pPr>
            <a:endParaRPr lang="fr-FR" sz="2800" dirty="0" smtClean="0"/>
          </a:p>
          <a:p>
            <a:pPr>
              <a:buNone/>
            </a:pPr>
            <a:r>
              <a:rPr lang="fr-FR" sz="2800" dirty="0" smtClean="0"/>
              <a:t>* Les relations entre les espaces</a:t>
            </a:r>
          </a:p>
          <a:p>
            <a:endParaRPr lang="fr-FR" sz="2800" dirty="0"/>
          </a:p>
        </p:txBody>
      </p:sp>
      <p:pic>
        <p:nvPicPr>
          <p:cNvPr id="6146" name="Picture 2"/>
          <p:cNvPicPr>
            <a:picLocks noGrp="1" noChangeAspect="1" noChangeArrowheads="1"/>
          </p:cNvPicPr>
          <p:nvPr>
            <p:ph sz="quarter" idx="2"/>
          </p:nvPr>
        </p:nvPicPr>
        <p:blipFill>
          <a:blip r:embed="rId2" cstate="print"/>
          <a:srcRect/>
          <a:stretch>
            <a:fillRect/>
          </a:stretch>
        </p:blipFill>
        <p:spPr bwMode="auto">
          <a:xfrm>
            <a:off x="4598875" y="914399"/>
            <a:ext cx="4206871" cy="2033751"/>
          </a:xfrm>
          <a:prstGeom prst="rect">
            <a:avLst/>
          </a:prstGeom>
          <a:noFill/>
          <a:ln w="9525">
            <a:noFill/>
            <a:miter lim="800000"/>
            <a:headEnd/>
            <a:tailEnd/>
          </a:ln>
          <a:effectLst/>
        </p:spPr>
      </p:pic>
      <p:pic>
        <p:nvPicPr>
          <p:cNvPr id="6147" name="Picture 3"/>
          <p:cNvPicPr>
            <a:picLocks noGrp="1" noChangeAspect="1" noChangeArrowheads="1"/>
          </p:cNvPicPr>
          <p:nvPr>
            <p:ph sz="quarter" idx="3"/>
          </p:nvPr>
        </p:nvPicPr>
        <p:blipFill>
          <a:blip r:embed="rId3" cstate="print"/>
          <a:srcRect/>
          <a:stretch>
            <a:fillRect/>
          </a:stretch>
        </p:blipFill>
        <p:spPr bwMode="auto">
          <a:xfrm>
            <a:off x="5173740" y="3216920"/>
            <a:ext cx="3103157" cy="305328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6147"/>
                                        </p:tgtEl>
                                        <p:attrNameLst>
                                          <p:attrName>style.visibility</p:attrName>
                                        </p:attrNameLst>
                                      </p:cBhvr>
                                      <p:to>
                                        <p:strVal val="visible"/>
                                      </p:to>
                                    </p:set>
                                    <p:animEffect transition="in" filter="wipe(down)">
                                      <p:cBhvr>
                                        <p:cTn id="35" dur="500"/>
                                        <p:tgtEl>
                                          <p:spTgt spid="6147"/>
                                        </p:tgtEl>
                                      </p:cBhvr>
                                    </p:animEffect>
                                  </p:childTnLst>
                                </p:cTn>
                              </p:par>
                              <p:par>
                                <p:cTn id="36" presetID="22" presetClass="entr" presetSubtype="4" fill="hold" nodeType="withEffect">
                                  <p:stCondLst>
                                    <p:cond delay="0"/>
                                  </p:stCondLst>
                                  <p:childTnLst>
                                    <p:set>
                                      <p:cBhvr>
                                        <p:cTn id="37" dur="1" fill="hold">
                                          <p:stCondLst>
                                            <p:cond delay="0"/>
                                          </p:stCondLst>
                                        </p:cTn>
                                        <p:tgtEl>
                                          <p:spTgt spid="6146"/>
                                        </p:tgtEl>
                                        <p:attrNameLst>
                                          <p:attrName>style.visibility</p:attrName>
                                        </p:attrNameLst>
                                      </p:cBhvr>
                                      <p:to>
                                        <p:strVal val="visible"/>
                                      </p:to>
                                    </p:set>
                                    <p:animEffect transition="in" filter="wipe(down)">
                                      <p:cBhvr>
                                        <p:cTn id="38"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536028"/>
            <a:ext cx="4038600" cy="5590135"/>
          </a:xfrm>
        </p:spPr>
        <p:txBody>
          <a:bodyPr/>
          <a:lstStyle/>
          <a:p>
            <a:r>
              <a:rPr lang="fr-FR" sz="2400" dirty="0" smtClean="0"/>
              <a:t>Le plan Supérieur</a:t>
            </a:r>
          </a:p>
          <a:p>
            <a:pPr>
              <a:buNone/>
            </a:pPr>
            <a:r>
              <a:rPr lang="fr-FR" sz="2400" dirty="0" smtClean="0"/>
              <a:t>Détermine l’espace dans sa forme et dimension vertical: </a:t>
            </a:r>
          </a:p>
          <a:p>
            <a:pPr>
              <a:buNone/>
            </a:pPr>
            <a:r>
              <a:rPr lang="fr-FR" sz="2400" dirty="0" smtClean="0"/>
              <a:t>Il signifie :</a:t>
            </a:r>
          </a:p>
          <a:p>
            <a:r>
              <a:rPr lang="fr-FR" sz="2400" dirty="0" smtClean="0"/>
              <a:t>La protection</a:t>
            </a:r>
          </a:p>
          <a:p>
            <a:r>
              <a:rPr lang="fr-FR" sz="2400" dirty="0" smtClean="0"/>
              <a:t>L’unité des espaces</a:t>
            </a:r>
          </a:p>
          <a:p>
            <a:pPr>
              <a:buNone/>
            </a:pPr>
            <a:r>
              <a:rPr lang="fr-FR" sz="2400" dirty="0" smtClean="0"/>
              <a:t>Il peut altérer</a:t>
            </a:r>
          </a:p>
          <a:p>
            <a:pPr>
              <a:buFont typeface="Arial" charset="0"/>
              <a:buChar char="•"/>
            </a:pPr>
            <a:r>
              <a:rPr lang="fr-FR" sz="2400" dirty="0" smtClean="0"/>
              <a:t>l’échelle de l’espace</a:t>
            </a:r>
          </a:p>
          <a:p>
            <a:pPr>
              <a:buFont typeface="Arial" charset="0"/>
              <a:buChar char="•"/>
            </a:pPr>
            <a:r>
              <a:rPr lang="fr-FR" sz="2400" dirty="0" smtClean="0"/>
              <a:t>La qualité lumineuse et acoustique</a:t>
            </a:r>
          </a:p>
          <a:p>
            <a:r>
              <a:rPr lang="fr-FR" sz="2400" dirty="0" smtClean="0"/>
              <a:t>Il peut subdivisé l’espace en zones</a:t>
            </a:r>
          </a:p>
          <a:p>
            <a:pPr>
              <a:buNone/>
            </a:pPr>
            <a:endParaRPr lang="fr-FR" sz="2400" dirty="0" smtClean="0"/>
          </a:p>
          <a:p>
            <a:pPr>
              <a:buNone/>
            </a:pPr>
            <a:endParaRPr lang="fr-FR" sz="2800" dirty="0" smtClean="0"/>
          </a:p>
          <a:p>
            <a:pPr>
              <a:buNone/>
            </a:pPr>
            <a:endParaRPr lang="fr-FR" sz="2800" dirty="0" smtClean="0"/>
          </a:p>
          <a:p>
            <a:endParaRPr lang="fr-FR" sz="2800" dirty="0"/>
          </a:p>
        </p:txBody>
      </p:sp>
      <p:pic>
        <p:nvPicPr>
          <p:cNvPr id="7170" name="Picture 2"/>
          <p:cNvPicPr>
            <a:picLocks noGrp="1" noChangeAspect="1" noChangeArrowheads="1"/>
          </p:cNvPicPr>
          <p:nvPr>
            <p:ph sz="quarter" idx="2"/>
          </p:nvPr>
        </p:nvPicPr>
        <p:blipFill>
          <a:blip r:embed="rId2" cstate="print"/>
          <a:srcRect/>
          <a:stretch>
            <a:fillRect/>
          </a:stretch>
        </p:blipFill>
        <p:spPr bwMode="auto">
          <a:xfrm>
            <a:off x="4572000" y="524919"/>
            <a:ext cx="4004441" cy="2643296"/>
          </a:xfrm>
          <a:prstGeom prst="rect">
            <a:avLst/>
          </a:prstGeom>
          <a:noFill/>
          <a:ln w="9525">
            <a:noFill/>
            <a:miter lim="800000"/>
            <a:headEnd/>
            <a:tailEnd/>
          </a:ln>
          <a:effectLst/>
        </p:spPr>
      </p:pic>
      <p:pic>
        <p:nvPicPr>
          <p:cNvPr id="7171" name="Picture 3"/>
          <p:cNvPicPr>
            <a:picLocks noGrp="1" noChangeAspect="1" noChangeArrowheads="1"/>
          </p:cNvPicPr>
          <p:nvPr>
            <p:ph sz="quarter" idx="3"/>
          </p:nvPr>
        </p:nvPicPr>
        <p:blipFill>
          <a:blip r:embed="rId3" cstate="print"/>
          <a:srcRect/>
          <a:stretch>
            <a:fillRect/>
          </a:stretch>
        </p:blipFill>
        <p:spPr bwMode="auto">
          <a:xfrm>
            <a:off x="5455231" y="3216275"/>
            <a:ext cx="2540425" cy="30543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7170"/>
                                        </p:tgtEl>
                                        <p:attrNameLst>
                                          <p:attrName>style.visibility</p:attrName>
                                        </p:attrNameLst>
                                      </p:cBhvr>
                                      <p:to>
                                        <p:strVal val="visible"/>
                                      </p:to>
                                    </p:set>
                                    <p:anim calcmode="lin" valueType="num">
                                      <p:cBhvr additive="base">
                                        <p:cTn id="52" dur="500" fill="hold"/>
                                        <p:tgtEl>
                                          <p:spTgt spid="7170"/>
                                        </p:tgtEl>
                                        <p:attrNameLst>
                                          <p:attrName>ppt_x</p:attrName>
                                        </p:attrNameLst>
                                      </p:cBhvr>
                                      <p:tavLst>
                                        <p:tav tm="0">
                                          <p:val>
                                            <p:strVal val="#ppt_x"/>
                                          </p:val>
                                        </p:tav>
                                        <p:tav tm="100000">
                                          <p:val>
                                            <p:strVal val="#ppt_x"/>
                                          </p:val>
                                        </p:tav>
                                      </p:tavLst>
                                    </p:anim>
                                    <p:anim calcmode="lin" valueType="num">
                                      <p:cBhvr additive="base">
                                        <p:cTn id="53" dur="500" fill="hold"/>
                                        <p:tgtEl>
                                          <p:spTgt spid="7170"/>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7171"/>
                                        </p:tgtEl>
                                        <p:attrNameLst>
                                          <p:attrName>style.visibility</p:attrName>
                                        </p:attrNameLst>
                                      </p:cBhvr>
                                      <p:to>
                                        <p:strVal val="visible"/>
                                      </p:to>
                                    </p:set>
                                    <p:anim calcmode="lin" valueType="num">
                                      <p:cBhvr additive="base">
                                        <p:cTn id="56" dur="500" fill="hold"/>
                                        <p:tgtEl>
                                          <p:spTgt spid="7171"/>
                                        </p:tgtEl>
                                        <p:attrNameLst>
                                          <p:attrName>ppt_x</p:attrName>
                                        </p:attrNameLst>
                                      </p:cBhvr>
                                      <p:tavLst>
                                        <p:tav tm="0">
                                          <p:val>
                                            <p:strVal val="#ppt_x"/>
                                          </p:val>
                                        </p:tav>
                                        <p:tav tm="100000">
                                          <p:val>
                                            <p:strVal val="#ppt_x"/>
                                          </p:val>
                                        </p:tav>
                                      </p:tavLst>
                                    </p:anim>
                                    <p:anim calcmode="lin" valueType="num">
                                      <p:cBhvr additive="base">
                                        <p:cTn id="57"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536028"/>
            <a:ext cx="4038600" cy="5590135"/>
          </a:xfrm>
        </p:spPr>
        <p:txBody>
          <a:bodyPr/>
          <a:lstStyle/>
          <a:p>
            <a:r>
              <a:rPr lang="fr-FR" sz="2400" dirty="0" smtClean="0"/>
              <a:t>Le plan Supérieur</a:t>
            </a:r>
          </a:p>
          <a:p>
            <a:pPr>
              <a:buNone/>
            </a:pPr>
            <a:r>
              <a:rPr lang="fr-FR" sz="2400" dirty="0" smtClean="0"/>
              <a:t>Peut être caché à l’extérieur</a:t>
            </a:r>
          </a:p>
          <a:p>
            <a:pPr>
              <a:buNone/>
            </a:pPr>
            <a:r>
              <a:rPr lang="fr-FR" sz="2400" dirty="0" smtClean="0"/>
              <a:t>Ou au contraire développer pour renforcé le volume du bâtiment</a:t>
            </a:r>
          </a:p>
          <a:p>
            <a:pPr>
              <a:buNone/>
            </a:pPr>
            <a:endParaRPr lang="fr-FR" sz="2400" dirty="0" smtClean="0"/>
          </a:p>
          <a:p>
            <a:pPr>
              <a:buNone/>
            </a:pPr>
            <a:endParaRPr lang="fr-FR" sz="2400" dirty="0" smtClean="0"/>
          </a:p>
          <a:p>
            <a:pPr>
              <a:buNone/>
            </a:pPr>
            <a:r>
              <a:rPr lang="fr-FR" sz="2400" dirty="0" smtClean="0"/>
              <a:t>Il peut être développé :</a:t>
            </a:r>
          </a:p>
          <a:p>
            <a:r>
              <a:rPr lang="fr-FR" sz="2400" dirty="0" smtClean="0"/>
              <a:t>Comme un seul élément</a:t>
            </a:r>
          </a:p>
          <a:p>
            <a:r>
              <a:rPr lang="fr-FR" sz="2400" dirty="0" smtClean="0"/>
              <a:t>Fragmenté en plusieurs unités</a:t>
            </a:r>
          </a:p>
          <a:p>
            <a:pPr>
              <a:buNone/>
            </a:pPr>
            <a:endParaRPr lang="fr-FR" sz="2400" dirty="0" smtClean="0"/>
          </a:p>
          <a:p>
            <a:pPr>
              <a:buNone/>
            </a:pPr>
            <a:endParaRPr lang="fr-FR" sz="2800" dirty="0" smtClean="0"/>
          </a:p>
          <a:p>
            <a:pPr>
              <a:buNone/>
            </a:pPr>
            <a:endParaRPr lang="fr-FR" sz="2800" dirty="0" smtClean="0"/>
          </a:p>
          <a:p>
            <a:endParaRPr lang="fr-FR" sz="2800" dirty="0"/>
          </a:p>
        </p:txBody>
      </p:sp>
      <p:pic>
        <p:nvPicPr>
          <p:cNvPr id="8194" name="Picture 2"/>
          <p:cNvPicPr>
            <a:picLocks noGrp="1" noChangeAspect="1" noChangeArrowheads="1"/>
          </p:cNvPicPr>
          <p:nvPr>
            <p:ph sz="quarter" idx="2"/>
          </p:nvPr>
        </p:nvPicPr>
        <p:blipFill>
          <a:blip r:embed="rId2" cstate="print"/>
          <a:srcRect/>
          <a:stretch>
            <a:fillRect/>
          </a:stretch>
        </p:blipFill>
        <p:spPr bwMode="auto">
          <a:xfrm>
            <a:off x="4666594" y="527732"/>
            <a:ext cx="3767959" cy="2067856"/>
          </a:xfrm>
          <a:prstGeom prst="rect">
            <a:avLst/>
          </a:prstGeom>
          <a:noFill/>
          <a:ln w="9525">
            <a:noFill/>
            <a:miter lim="800000"/>
            <a:headEnd/>
            <a:tailEnd/>
          </a:ln>
          <a:effectLst/>
        </p:spPr>
      </p:pic>
      <p:pic>
        <p:nvPicPr>
          <p:cNvPr id="8195" name="Picture 3"/>
          <p:cNvPicPr>
            <a:picLocks noGrp="1" noChangeAspect="1" noChangeArrowheads="1"/>
          </p:cNvPicPr>
          <p:nvPr>
            <p:ph sz="quarter" idx="3"/>
          </p:nvPr>
        </p:nvPicPr>
        <p:blipFill>
          <a:blip r:embed="rId3" cstate="print"/>
          <a:srcRect/>
          <a:stretch>
            <a:fillRect/>
          </a:stretch>
        </p:blipFill>
        <p:spPr bwMode="auto">
          <a:xfrm>
            <a:off x="4490100" y="2632841"/>
            <a:ext cx="4228234" cy="1989370"/>
          </a:xfrm>
          <a:prstGeom prst="rect">
            <a:avLst/>
          </a:prstGeom>
          <a:noFill/>
          <a:ln w="9525">
            <a:noFill/>
            <a:miter lim="800000"/>
            <a:headEnd/>
            <a:tailEnd/>
          </a:ln>
          <a:effectLst/>
        </p:spPr>
      </p:pic>
      <p:pic>
        <p:nvPicPr>
          <p:cNvPr id="8196" name="Picture 4"/>
          <p:cNvPicPr>
            <a:picLocks noChangeAspect="1" noChangeArrowheads="1"/>
          </p:cNvPicPr>
          <p:nvPr/>
        </p:nvPicPr>
        <p:blipFill>
          <a:blip r:embed="rId4" cstate="print"/>
          <a:srcRect/>
          <a:stretch>
            <a:fillRect/>
          </a:stretch>
        </p:blipFill>
        <p:spPr bwMode="auto">
          <a:xfrm>
            <a:off x="4364698" y="4713888"/>
            <a:ext cx="4557496" cy="156078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196"/>
                                        </p:tgtEl>
                                        <p:attrNameLst>
                                          <p:attrName>style.visibility</p:attrName>
                                        </p:attrNameLst>
                                      </p:cBhvr>
                                      <p:to>
                                        <p:strVal val="visible"/>
                                      </p:to>
                                    </p:set>
                                    <p:animEffect transition="in" filter="wipe(down)">
                                      <p:cBhvr>
                                        <p:cTn id="37" dur="500"/>
                                        <p:tgtEl>
                                          <p:spTgt spid="8196"/>
                                        </p:tgtEl>
                                      </p:cBhvr>
                                    </p:animEffect>
                                  </p:childTnLst>
                                </p:cTn>
                              </p:par>
                              <p:par>
                                <p:cTn id="38" presetID="22" presetClass="entr" presetSubtype="4" fill="hold" nodeType="withEffect">
                                  <p:stCondLst>
                                    <p:cond delay="0"/>
                                  </p:stCondLst>
                                  <p:childTnLst>
                                    <p:set>
                                      <p:cBhvr>
                                        <p:cTn id="39" dur="1" fill="hold">
                                          <p:stCondLst>
                                            <p:cond delay="0"/>
                                          </p:stCondLst>
                                        </p:cTn>
                                        <p:tgtEl>
                                          <p:spTgt spid="8195"/>
                                        </p:tgtEl>
                                        <p:attrNameLst>
                                          <p:attrName>style.visibility</p:attrName>
                                        </p:attrNameLst>
                                      </p:cBhvr>
                                      <p:to>
                                        <p:strVal val="visible"/>
                                      </p:to>
                                    </p:set>
                                    <p:animEffect transition="in" filter="wipe(down)">
                                      <p:cBhvr>
                                        <p:cTn id="40" dur="500"/>
                                        <p:tgtEl>
                                          <p:spTgt spid="8195"/>
                                        </p:tgtEl>
                                      </p:cBhvr>
                                    </p:animEffect>
                                  </p:childTnLst>
                                </p:cTn>
                              </p:par>
                              <p:par>
                                <p:cTn id="41" presetID="22" presetClass="entr" presetSubtype="4" fill="hold" nodeType="withEffect">
                                  <p:stCondLst>
                                    <p:cond delay="0"/>
                                  </p:stCondLst>
                                  <p:childTnLst>
                                    <p:set>
                                      <p:cBhvr>
                                        <p:cTn id="42" dur="1" fill="hold">
                                          <p:stCondLst>
                                            <p:cond delay="0"/>
                                          </p:stCondLst>
                                        </p:cTn>
                                        <p:tgtEl>
                                          <p:spTgt spid="8194"/>
                                        </p:tgtEl>
                                        <p:attrNameLst>
                                          <p:attrName>style.visibility</p:attrName>
                                        </p:attrNameLst>
                                      </p:cBhvr>
                                      <p:to>
                                        <p:strVal val="visible"/>
                                      </p:to>
                                    </p:set>
                                    <p:animEffect transition="in" filter="wipe(down)">
                                      <p:cBhvr>
                                        <p:cTn id="43"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solidFill>
                  <a:srgbClr val="FFFF00"/>
                </a:solidFill>
              </a:rPr>
              <a:t>Volumes en Architecture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536029"/>
            <a:ext cx="4038600" cy="3957144"/>
          </a:xfrm>
        </p:spPr>
        <p:txBody>
          <a:bodyPr/>
          <a:lstStyle/>
          <a:p>
            <a:r>
              <a:rPr lang="fr-FR" sz="2400" dirty="0" smtClean="0"/>
              <a:t>L’extension du plan créer </a:t>
            </a:r>
            <a:r>
              <a:rPr lang="fr-FR" sz="2400" dirty="0" smtClean="0">
                <a:solidFill>
                  <a:srgbClr val="FFFF00"/>
                </a:solidFill>
              </a:rPr>
              <a:t>le volume</a:t>
            </a:r>
            <a:r>
              <a:rPr lang="fr-FR" sz="2400" dirty="0" smtClean="0"/>
              <a:t>:</a:t>
            </a:r>
          </a:p>
          <a:p>
            <a:r>
              <a:rPr lang="fr-FR" sz="2400" dirty="0" smtClean="0"/>
              <a:t>Le volume est constitué de:</a:t>
            </a:r>
          </a:p>
          <a:p>
            <a:r>
              <a:rPr lang="fr-FR" sz="2400" dirty="0" smtClean="0"/>
              <a:t>De points</a:t>
            </a:r>
          </a:p>
          <a:p>
            <a:r>
              <a:rPr lang="fr-FR" sz="2400" dirty="0" smtClean="0"/>
              <a:t>De lignes</a:t>
            </a:r>
          </a:p>
          <a:p>
            <a:r>
              <a:rPr lang="fr-FR" sz="2400" dirty="0" smtClean="0"/>
              <a:t>De plans ou de surfaces qui définissent les limites du volume</a:t>
            </a:r>
          </a:p>
          <a:p>
            <a:pPr>
              <a:buNone/>
            </a:pPr>
            <a:endParaRPr lang="fr-FR" dirty="0"/>
          </a:p>
        </p:txBody>
      </p:sp>
      <p:sp>
        <p:nvSpPr>
          <p:cNvPr id="5" name="Espace réservé du contenu 4"/>
          <p:cNvSpPr>
            <a:spLocks noGrp="1"/>
          </p:cNvSpPr>
          <p:nvPr>
            <p:ph sz="quarter" idx="3"/>
          </p:nvPr>
        </p:nvSpPr>
        <p:spPr>
          <a:xfrm>
            <a:off x="4868917" y="4682360"/>
            <a:ext cx="4038600" cy="1371599"/>
          </a:xfrm>
        </p:spPr>
        <p:txBody>
          <a:bodyPr/>
          <a:lstStyle/>
          <a:p>
            <a:r>
              <a:rPr lang="fr-FR" sz="2400" dirty="0" smtClean="0">
                <a:solidFill>
                  <a:srgbClr val="FFFF00"/>
                </a:solidFill>
              </a:rPr>
              <a:t>La forme </a:t>
            </a:r>
            <a:r>
              <a:rPr lang="fr-FR" sz="2400" dirty="0" smtClean="0"/>
              <a:t>est la première caractéristique du</a:t>
            </a:r>
          </a:p>
        </p:txBody>
      </p:sp>
      <p:pic>
        <p:nvPicPr>
          <p:cNvPr id="9218" name="Picture 2"/>
          <p:cNvPicPr>
            <a:picLocks noGrp="1" noChangeAspect="1" noChangeArrowheads="1"/>
          </p:cNvPicPr>
          <p:nvPr>
            <p:ph sz="quarter" idx="2"/>
          </p:nvPr>
        </p:nvPicPr>
        <p:blipFill>
          <a:blip r:embed="rId2" cstate="print"/>
          <a:srcRect/>
          <a:stretch>
            <a:fillRect/>
          </a:stretch>
        </p:blipFill>
        <p:spPr bwMode="auto">
          <a:xfrm>
            <a:off x="599089" y="4225645"/>
            <a:ext cx="3390900" cy="2044298"/>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cstate="print"/>
          <a:srcRect/>
          <a:stretch>
            <a:fillRect/>
          </a:stretch>
        </p:blipFill>
        <p:spPr bwMode="auto">
          <a:xfrm>
            <a:off x="5553897" y="702148"/>
            <a:ext cx="3092259" cy="36649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218"/>
                                        </p:tgtEl>
                                        <p:attrNameLst>
                                          <p:attrName>style.visibility</p:attrName>
                                        </p:attrNameLst>
                                      </p:cBhvr>
                                      <p:to>
                                        <p:strVal val="visible"/>
                                      </p:to>
                                    </p:set>
                                    <p:animEffect transition="in" filter="wipe(down)">
                                      <p:cBhvr>
                                        <p:cTn id="32" dur="500"/>
                                        <p:tgtEl>
                                          <p:spTgt spid="92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fade">
                                      <p:cBhvr>
                                        <p:cTn id="37" dur="20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9219"/>
                                        </p:tgtEl>
                                        <p:attrNameLst>
                                          <p:attrName>style.visibility</p:attrName>
                                        </p:attrNameLst>
                                      </p:cBhvr>
                                      <p:to>
                                        <p:strVal val="visible"/>
                                      </p:to>
                                    </p:set>
                                    <p:anim calcmode="lin" valueType="num">
                                      <p:cBhvr additive="base">
                                        <p:cTn id="42" dur="500" fill="hold"/>
                                        <p:tgtEl>
                                          <p:spTgt spid="9219"/>
                                        </p:tgtEl>
                                        <p:attrNameLst>
                                          <p:attrName>ppt_x</p:attrName>
                                        </p:attrNameLst>
                                      </p:cBhvr>
                                      <p:tavLst>
                                        <p:tav tm="0">
                                          <p:val>
                                            <p:strVal val="#ppt_x"/>
                                          </p:val>
                                        </p:tav>
                                        <p:tav tm="100000">
                                          <p:val>
                                            <p:strVal val="#ppt_x"/>
                                          </p:val>
                                        </p:tav>
                                      </p:tavLst>
                                    </p:anim>
                                    <p:anim calcmode="lin" valueType="num">
                                      <p:cBhvr additive="base">
                                        <p:cTn id="43"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allAtOnce"/>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536028"/>
            <a:ext cx="4038600" cy="5209163"/>
          </a:xfrm>
        </p:spPr>
        <p:txBody>
          <a:bodyPr/>
          <a:lstStyle/>
          <a:p>
            <a:r>
              <a:rPr lang="fr-FR" sz="2400" dirty="0" smtClean="0"/>
              <a:t>Comme la 3D est le vocabulaire principal de la conception architecturale</a:t>
            </a:r>
          </a:p>
          <a:p>
            <a:r>
              <a:rPr lang="fr-FR" sz="2400" dirty="0" smtClean="0"/>
              <a:t> </a:t>
            </a:r>
            <a:r>
              <a:rPr lang="fr-FR" sz="2400" dirty="0" smtClean="0">
                <a:solidFill>
                  <a:srgbClr val="FFFF00"/>
                </a:solidFill>
              </a:rPr>
              <a:t>le volume </a:t>
            </a:r>
            <a:r>
              <a:rPr lang="fr-FR" sz="2400" dirty="0" smtClean="0"/>
              <a:t>peut être:</a:t>
            </a:r>
          </a:p>
          <a:p>
            <a:pPr>
              <a:buNone/>
            </a:pPr>
            <a:endParaRPr lang="fr-FR" sz="2400" dirty="0" smtClean="0"/>
          </a:p>
          <a:p>
            <a:r>
              <a:rPr lang="fr-FR" sz="2400" dirty="0" smtClean="0">
                <a:solidFill>
                  <a:srgbClr val="FFFF00"/>
                </a:solidFill>
              </a:rPr>
              <a:t>Solide donné par les masses</a:t>
            </a:r>
          </a:p>
          <a:p>
            <a:endParaRPr lang="fr-FR" sz="2400" dirty="0" smtClean="0"/>
          </a:p>
          <a:p>
            <a:r>
              <a:rPr lang="fr-FR" sz="2400" dirty="0" smtClean="0">
                <a:solidFill>
                  <a:srgbClr val="FFFF00"/>
                </a:solidFill>
              </a:rPr>
              <a:t>Vide contenu par des plans</a:t>
            </a:r>
          </a:p>
          <a:p>
            <a:pPr>
              <a:buNone/>
            </a:pPr>
            <a:endParaRPr lang="fr-FR" dirty="0"/>
          </a:p>
        </p:txBody>
      </p:sp>
      <p:pic>
        <p:nvPicPr>
          <p:cNvPr id="7" name="Picture 2"/>
          <p:cNvPicPr>
            <a:picLocks noGrp="1" noChangeAspect="1" noChangeArrowheads="1"/>
          </p:cNvPicPr>
          <p:nvPr>
            <p:ph sz="quarter" idx="2"/>
          </p:nvPr>
        </p:nvPicPr>
        <p:blipFill>
          <a:blip r:embed="rId2" cstate="print"/>
          <a:srcRect/>
          <a:stretch>
            <a:fillRect/>
          </a:stretch>
        </p:blipFill>
        <p:spPr bwMode="auto">
          <a:xfrm>
            <a:off x="4439140" y="1548443"/>
            <a:ext cx="4489558" cy="264399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1914" y="447633"/>
            <a:ext cx="8229600" cy="1143000"/>
          </a:xfrm>
        </p:spPr>
        <p:txBody>
          <a:bodyPr/>
          <a:lstStyle/>
          <a:p>
            <a:r>
              <a:rPr lang="fr-FR" sz="4000" dirty="0" smtClean="0">
                <a:solidFill>
                  <a:srgbClr val="FFFF66"/>
                </a:solidFill>
                <a:latin typeface="+mn-lt"/>
                <a:ea typeface="+mn-ea"/>
                <a:cs typeface="+mn-cs"/>
              </a:rPr>
              <a:t>Evaluation</a:t>
            </a:r>
          </a:p>
        </p:txBody>
      </p:sp>
      <p:sp>
        <p:nvSpPr>
          <p:cNvPr id="3" name="Espace réservé du contenu 2"/>
          <p:cNvSpPr>
            <a:spLocks noGrp="1"/>
          </p:cNvSpPr>
          <p:nvPr>
            <p:ph idx="1"/>
          </p:nvPr>
        </p:nvSpPr>
        <p:spPr/>
        <p:txBody>
          <a:bodyPr/>
          <a:lstStyle/>
          <a:p>
            <a:r>
              <a:rPr lang="fr-FR" dirty="0" smtClean="0">
                <a:solidFill>
                  <a:srgbClr val="FFFF00"/>
                </a:solidFill>
              </a:rPr>
              <a:t>Un examen écrit en fin de semestre 100%</a:t>
            </a:r>
          </a:p>
          <a:p>
            <a:pPr>
              <a:buNone/>
            </a:pPr>
            <a:endParaRPr lang="fr-FR" dirty="0" smtClean="0">
              <a:solidFill>
                <a:srgbClr val="FFFF00"/>
              </a:solidFill>
            </a:endParaRPr>
          </a:p>
          <a:p>
            <a:pPr>
              <a:buNone/>
            </a:pPr>
            <a:endParaRPr lang="fr-FR"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488732"/>
            <a:ext cx="4038600" cy="5637432"/>
          </a:xfrm>
        </p:spPr>
        <p:txBody>
          <a:bodyPr/>
          <a:lstStyle/>
          <a:p>
            <a:r>
              <a:rPr lang="fr-FR" sz="2400" dirty="0" smtClean="0"/>
              <a:t>En architecture le volume peut être décrit comme:</a:t>
            </a:r>
          </a:p>
          <a:p>
            <a:endParaRPr lang="fr-FR" sz="2400" dirty="0" smtClean="0"/>
          </a:p>
          <a:p>
            <a:r>
              <a:rPr lang="fr-FR" sz="2400" dirty="0" smtClean="0"/>
              <a:t> </a:t>
            </a:r>
            <a:r>
              <a:rPr lang="fr-FR" sz="2400" dirty="0" smtClean="0">
                <a:solidFill>
                  <a:srgbClr val="FFFF00"/>
                </a:solidFill>
              </a:rPr>
              <a:t>une portion de l’espace </a:t>
            </a:r>
            <a:r>
              <a:rPr lang="fr-FR" sz="2400" dirty="0" smtClean="0"/>
              <a:t>limitée par les murs le plafond  et le plancher</a:t>
            </a:r>
          </a:p>
          <a:p>
            <a:endParaRPr lang="fr-FR" sz="2400" dirty="0" smtClean="0"/>
          </a:p>
          <a:p>
            <a:endParaRPr lang="fr-FR" sz="2400" dirty="0" smtClean="0"/>
          </a:p>
          <a:p>
            <a:r>
              <a:rPr lang="fr-FR" sz="2400" dirty="0" smtClean="0">
                <a:solidFill>
                  <a:srgbClr val="FFFF00"/>
                </a:solidFill>
              </a:rPr>
              <a:t>la quantité de l’espace</a:t>
            </a:r>
            <a:r>
              <a:rPr lang="fr-FR" sz="2400" dirty="0" smtClean="0"/>
              <a:t>  contenu dans la masse du bâtiment</a:t>
            </a:r>
          </a:p>
          <a:p>
            <a:endParaRPr lang="fr-FR" dirty="0"/>
          </a:p>
        </p:txBody>
      </p:sp>
      <p:pic>
        <p:nvPicPr>
          <p:cNvPr id="11266" name="Picture 2"/>
          <p:cNvPicPr>
            <a:picLocks noGrp="1" noChangeAspect="1" noChangeArrowheads="1"/>
          </p:cNvPicPr>
          <p:nvPr>
            <p:ph sz="quarter" idx="2"/>
          </p:nvPr>
        </p:nvPicPr>
        <p:blipFill>
          <a:blip r:embed="rId2" cstate="print"/>
          <a:srcRect/>
          <a:stretch>
            <a:fillRect/>
          </a:stretch>
        </p:blipFill>
        <p:spPr bwMode="auto">
          <a:xfrm>
            <a:off x="6220039" y="559676"/>
            <a:ext cx="2450996" cy="2861508"/>
          </a:xfrm>
          <a:prstGeom prst="rect">
            <a:avLst/>
          </a:prstGeom>
          <a:noFill/>
          <a:ln w="9525">
            <a:noFill/>
            <a:miter lim="800000"/>
            <a:headEnd/>
            <a:tailEnd/>
          </a:ln>
          <a:effectLst/>
        </p:spPr>
      </p:pic>
      <p:pic>
        <p:nvPicPr>
          <p:cNvPr id="11267" name="Picture 3"/>
          <p:cNvPicPr>
            <a:picLocks noGrp="1" noChangeAspect="1" noChangeArrowheads="1"/>
          </p:cNvPicPr>
          <p:nvPr>
            <p:ph sz="quarter" idx="3"/>
          </p:nvPr>
        </p:nvPicPr>
        <p:blipFill>
          <a:blip r:embed="rId3" cstate="print"/>
          <a:srcRect/>
          <a:stretch>
            <a:fillRect/>
          </a:stretch>
        </p:blipFill>
        <p:spPr bwMode="auto">
          <a:xfrm>
            <a:off x="4543931" y="553069"/>
            <a:ext cx="1564989" cy="2880244"/>
          </a:xfrm>
          <a:prstGeom prst="rect">
            <a:avLst/>
          </a:prstGeom>
          <a:noFill/>
          <a:ln w="9525">
            <a:noFill/>
            <a:miter lim="800000"/>
            <a:headEnd/>
            <a:tailEnd/>
          </a:ln>
          <a:effectLst/>
        </p:spPr>
      </p:pic>
      <p:pic>
        <p:nvPicPr>
          <p:cNvPr id="11268" name="Picture 4"/>
          <p:cNvPicPr>
            <a:picLocks noChangeAspect="1" noChangeArrowheads="1"/>
          </p:cNvPicPr>
          <p:nvPr/>
        </p:nvPicPr>
        <p:blipFill>
          <a:blip r:embed="rId4" cstate="print"/>
          <a:srcRect/>
          <a:stretch>
            <a:fillRect/>
          </a:stretch>
        </p:blipFill>
        <p:spPr bwMode="auto">
          <a:xfrm>
            <a:off x="4603531" y="3511986"/>
            <a:ext cx="4051737" cy="263640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2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267"/>
                                        </p:tgtEl>
                                        <p:attrNameLst>
                                          <p:attrName>style.visibility</p:attrName>
                                        </p:attrNameLst>
                                      </p:cBhvr>
                                      <p:to>
                                        <p:strVal val="visible"/>
                                      </p:to>
                                    </p:set>
                                    <p:animEffect transition="in" filter="wipe(down)">
                                      <p:cBhvr>
                                        <p:cTn id="22" dur="500"/>
                                        <p:tgtEl>
                                          <p:spTgt spid="11267"/>
                                        </p:tgtEl>
                                      </p:cBhvr>
                                    </p:animEffect>
                                  </p:childTnLst>
                                </p:cTn>
                              </p:par>
                              <p:par>
                                <p:cTn id="23" presetID="22" presetClass="entr" presetSubtype="4" fill="hold" nodeType="withEffect">
                                  <p:stCondLst>
                                    <p:cond delay="0"/>
                                  </p:stCondLst>
                                  <p:childTnLst>
                                    <p:set>
                                      <p:cBhvr>
                                        <p:cTn id="24" dur="1" fill="hold">
                                          <p:stCondLst>
                                            <p:cond delay="0"/>
                                          </p:stCondLst>
                                        </p:cTn>
                                        <p:tgtEl>
                                          <p:spTgt spid="11266"/>
                                        </p:tgtEl>
                                        <p:attrNameLst>
                                          <p:attrName>style.visibility</p:attrName>
                                        </p:attrNameLst>
                                      </p:cBhvr>
                                      <p:to>
                                        <p:strVal val="visible"/>
                                      </p:to>
                                    </p:set>
                                    <p:animEffect transition="in" filter="wipe(down)">
                                      <p:cBhvr>
                                        <p:cTn id="25" dur="500"/>
                                        <p:tgtEl>
                                          <p:spTgt spid="11266"/>
                                        </p:tgtEl>
                                      </p:cBhvr>
                                    </p:animEffect>
                                  </p:childTnLst>
                                </p:cTn>
                              </p:par>
                              <p:par>
                                <p:cTn id="26" presetID="22" presetClass="entr" presetSubtype="4" fill="hold" nodeType="withEffect">
                                  <p:stCondLst>
                                    <p:cond delay="0"/>
                                  </p:stCondLst>
                                  <p:childTnLst>
                                    <p:set>
                                      <p:cBhvr>
                                        <p:cTn id="27" dur="1" fill="hold">
                                          <p:stCondLst>
                                            <p:cond delay="0"/>
                                          </p:stCondLst>
                                        </p:cTn>
                                        <p:tgtEl>
                                          <p:spTgt spid="11268"/>
                                        </p:tgtEl>
                                        <p:attrNameLst>
                                          <p:attrName>style.visibility</p:attrName>
                                        </p:attrNameLst>
                                      </p:cBhvr>
                                      <p:to>
                                        <p:strVal val="visible"/>
                                      </p:to>
                                    </p:set>
                                    <p:animEffect transition="in" filter="wipe(down)">
                                      <p:cBhvr>
                                        <p:cTn id="28"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488732"/>
            <a:ext cx="4038600" cy="5637432"/>
          </a:xfrm>
        </p:spPr>
        <p:txBody>
          <a:bodyPr/>
          <a:lstStyle/>
          <a:p>
            <a:r>
              <a:rPr lang="fr-FR" sz="2800" dirty="0" smtClean="0"/>
              <a:t>Un bâtiment dans un paysage:</a:t>
            </a:r>
          </a:p>
          <a:p>
            <a:r>
              <a:rPr lang="fr-FR" sz="2800" dirty="0" smtClean="0"/>
              <a:t> </a:t>
            </a:r>
            <a:r>
              <a:rPr lang="fr-FR" sz="2800" dirty="0" smtClean="0">
                <a:solidFill>
                  <a:srgbClr val="FFFF00"/>
                </a:solidFill>
              </a:rPr>
              <a:t>Peut être vu ou décrit comme un élément qui  occupe un volume de l’espace</a:t>
            </a:r>
            <a:endParaRPr lang="fr-FR" sz="2800" dirty="0" smtClean="0"/>
          </a:p>
          <a:p>
            <a:endParaRPr lang="fr-FR" dirty="0"/>
          </a:p>
        </p:txBody>
      </p:sp>
      <p:pic>
        <p:nvPicPr>
          <p:cNvPr id="12290" name="Picture 2"/>
          <p:cNvPicPr>
            <a:picLocks noGrp="1" noChangeAspect="1" noChangeArrowheads="1"/>
          </p:cNvPicPr>
          <p:nvPr>
            <p:ph sz="quarter" idx="2"/>
          </p:nvPr>
        </p:nvPicPr>
        <p:blipFill>
          <a:blip r:embed="rId2" cstate="print"/>
          <a:srcRect/>
          <a:stretch>
            <a:fillRect/>
          </a:stretch>
        </p:blipFill>
        <p:spPr bwMode="auto">
          <a:xfrm>
            <a:off x="5312979" y="770420"/>
            <a:ext cx="2995339" cy="2943990"/>
          </a:xfrm>
          <a:prstGeom prst="rect">
            <a:avLst/>
          </a:prstGeom>
          <a:noFill/>
          <a:ln w="9525">
            <a:noFill/>
            <a:miter lim="800000"/>
            <a:headEnd/>
            <a:tailEnd/>
          </a:ln>
          <a:effectLst/>
        </p:spPr>
      </p:pic>
      <p:pic>
        <p:nvPicPr>
          <p:cNvPr id="12292" name="Picture 4"/>
          <p:cNvPicPr>
            <a:picLocks noGrp="1" noChangeAspect="1" noChangeArrowheads="1"/>
          </p:cNvPicPr>
          <p:nvPr>
            <p:ph sz="quarter" idx="3"/>
          </p:nvPr>
        </p:nvPicPr>
        <p:blipFill>
          <a:blip r:embed="rId3" cstate="print"/>
          <a:srcRect/>
          <a:stretch>
            <a:fillRect/>
          </a:stretch>
        </p:blipFill>
        <p:spPr bwMode="auto">
          <a:xfrm>
            <a:off x="4658172" y="3938588"/>
            <a:ext cx="4018656" cy="21875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292"/>
                                        </p:tgtEl>
                                        <p:attrNameLst>
                                          <p:attrName>style.visibility</p:attrName>
                                        </p:attrNameLst>
                                      </p:cBhvr>
                                      <p:to>
                                        <p:strVal val="visible"/>
                                      </p:to>
                                    </p:set>
                                    <p:anim calcmode="lin" valueType="num">
                                      <p:cBhvr additive="base">
                                        <p:cTn id="17" dur="500" fill="hold"/>
                                        <p:tgtEl>
                                          <p:spTgt spid="12292"/>
                                        </p:tgtEl>
                                        <p:attrNameLst>
                                          <p:attrName>ppt_x</p:attrName>
                                        </p:attrNameLst>
                                      </p:cBhvr>
                                      <p:tavLst>
                                        <p:tav tm="0">
                                          <p:val>
                                            <p:strVal val="#ppt_x"/>
                                          </p:val>
                                        </p:tav>
                                        <p:tav tm="100000">
                                          <p:val>
                                            <p:strVal val="#ppt_x"/>
                                          </p:val>
                                        </p:tav>
                                      </p:tavLst>
                                    </p:anim>
                                    <p:anim calcmode="lin" valueType="num">
                                      <p:cBhvr additive="base">
                                        <p:cTn id="18" dur="500" fill="hold"/>
                                        <p:tgtEl>
                                          <p:spTgt spid="1229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290"/>
                                        </p:tgtEl>
                                        <p:attrNameLst>
                                          <p:attrName>style.visibility</p:attrName>
                                        </p:attrNameLst>
                                      </p:cBhvr>
                                      <p:to>
                                        <p:strVal val="visible"/>
                                      </p:to>
                                    </p:set>
                                    <p:anim calcmode="lin" valueType="num">
                                      <p:cBhvr additive="base">
                                        <p:cTn id="21" dur="500" fill="hold"/>
                                        <p:tgtEl>
                                          <p:spTgt spid="12290"/>
                                        </p:tgtEl>
                                        <p:attrNameLst>
                                          <p:attrName>ppt_x</p:attrName>
                                        </p:attrNameLst>
                                      </p:cBhvr>
                                      <p:tavLst>
                                        <p:tav tm="0">
                                          <p:val>
                                            <p:strVal val="#ppt_x"/>
                                          </p:val>
                                        </p:tav>
                                        <p:tav tm="100000">
                                          <p:val>
                                            <p:strVal val="#ppt_x"/>
                                          </p:val>
                                        </p:tav>
                                      </p:tavLst>
                                    </p:anim>
                                    <p:anim calcmode="lin" valueType="num">
                                      <p:cBhvr additive="base">
                                        <p:cTn id="22"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488732"/>
            <a:ext cx="4038600" cy="5637432"/>
          </a:xfrm>
        </p:spPr>
        <p:txBody>
          <a:bodyPr/>
          <a:lstStyle/>
          <a:p>
            <a:r>
              <a:rPr lang="fr-FR" sz="2800" dirty="0" smtClean="0"/>
              <a:t>Les formes du bâtiment qui servent comme des contenants:</a:t>
            </a:r>
          </a:p>
          <a:p>
            <a:r>
              <a:rPr lang="fr-FR" sz="2800" dirty="0" smtClean="0"/>
              <a:t> </a:t>
            </a:r>
            <a:r>
              <a:rPr lang="fr-FR" sz="2800" dirty="0" smtClean="0">
                <a:solidFill>
                  <a:srgbClr val="FFFF00"/>
                </a:solidFill>
              </a:rPr>
              <a:t>Peut être vu ou décrit comme masses qui  définissent les volumes de l’espace</a:t>
            </a:r>
            <a:endParaRPr lang="fr-FR" sz="2800" dirty="0" smtClean="0"/>
          </a:p>
          <a:p>
            <a:endParaRPr lang="fr-FR" dirty="0"/>
          </a:p>
        </p:txBody>
      </p:sp>
      <p:pic>
        <p:nvPicPr>
          <p:cNvPr id="13314" name="Picture 2"/>
          <p:cNvPicPr>
            <a:picLocks noGrp="1" noChangeAspect="1" noChangeArrowheads="1"/>
          </p:cNvPicPr>
          <p:nvPr>
            <p:ph sz="quarter" idx="2"/>
          </p:nvPr>
        </p:nvPicPr>
        <p:blipFill>
          <a:blip r:embed="rId2" cstate="print"/>
          <a:srcRect/>
          <a:stretch>
            <a:fillRect/>
          </a:stretch>
        </p:blipFill>
        <p:spPr bwMode="auto">
          <a:xfrm>
            <a:off x="4675543" y="543909"/>
            <a:ext cx="4090886" cy="2230821"/>
          </a:xfrm>
          <a:prstGeom prst="rect">
            <a:avLst/>
          </a:prstGeom>
          <a:noFill/>
          <a:ln w="9525">
            <a:noFill/>
            <a:miter lim="800000"/>
            <a:headEnd/>
            <a:tailEnd/>
          </a:ln>
          <a:effectLst/>
        </p:spPr>
      </p:pic>
      <p:pic>
        <p:nvPicPr>
          <p:cNvPr id="13315" name="Picture 3"/>
          <p:cNvPicPr>
            <a:picLocks noGrp="1" noChangeAspect="1" noChangeArrowheads="1"/>
          </p:cNvPicPr>
          <p:nvPr>
            <p:ph sz="quarter" idx="3"/>
          </p:nvPr>
        </p:nvPicPr>
        <p:blipFill>
          <a:blip r:embed="rId3" cstate="print"/>
          <a:srcRect/>
          <a:stretch>
            <a:fillRect/>
          </a:stretch>
        </p:blipFill>
        <p:spPr bwMode="auto">
          <a:xfrm>
            <a:off x="5381082" y="3002923"/>
            <a:ext cx="2848518" cy="3107475"/>
          </a:xfrm>
          <a:prstGeom prst="rect">
            <a:avLst/>
          </a:prstGeom>
          <a:noFill/>
          <a:ln w="9525">
            <a:noFill/>
            <a:miter lim="800000"/>
            <a:headEnd/>
            <a:tailEnd/>
          </a:ln>
          <a:effectLst/>
        </p:spPr>
      </p:pic>
      <p:pic>
        <p:nvPicPr>
          <p:cNvPr id="13316" name="Picture 4"/>
          <p:cNvPicPr>
            <a:picLocks noChangeAspect="1" noChangeArrowheads="1"/>
          </p:cNvPicPr>
          <p:nvPr/>
        </p:nvPicPr>
        <p:blipFill>
          <a:blip r:embed="rId4" cstate="print"/>
          <a:srcRect/>
          <a:stretch>
            <a:fillRect/>
          </a:stretch>
        </p:blipFill>
        <p:spPr bwMode="auto">
          <a:xfrm>
            <a:off x="1056291" y="4194956"/>
            <a:ext cx="3058510" cy="20946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316"/>
                                        </p:tgtEl>
                                        <p:attrNameLst>
                                          <p:attrName>style.visibility</p:attrName>
                                        </p:attrNameLst>
                                      </p:cBhvr>
                                      <p:to>
                                        <p:strVal val="visible"/>
                                      </p:to>
                                    </p:set>
                                    <p:anim calcmode="lin" valueType="num">
                                      <p:cBhvr additive="base">
                                        <p:cTn id="17" dur="500" fill="hold"/>
                                        <p:tgtEl>
                                          <p:spTgt spid="13316"/>
                                        </p:tgtEl>
                                        <p:attrNameLst>
                                          <p:attrName>ppt_x</p:attrName>
                                        </p:attrNameLst>
                                      </p:cBhvr>
                                      <p:tavLst>
                                        <p:tav tm="0">
                                          <p:val>
                                            <p:strVal val="#ppt_x"/>
                                          </p:val>
                                        </p:tav>
                                        <p:tav tm="100000">
                                          <p:val>
                                            <p:strVal val="#ppt_x"/>
                                          </p:val>
                                        </p:tav>
                                      </p:tavLst>
                                    </p:anim>
                                    <p:anim calcmode="lin" valueType="num">
                                      <p:cBhvr additive="base">
                                        <p:cTn id="18" dur="500" fill="hold"/>
                                        <p:tgtEl>
                                          <p:spTgt spid="1331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315"/>
                                        </p:tgtEl>
                                        <p:attrNameLst>
                                          <p:attrName>style.visibility</p:attrName>
                                        </p:attrNameLst>
                                      </p:cBhvr>
                                      <p:to>
                                        <p:strVal val="visible"/>
                                      </p:to>
                                    </p:set>
                                    <p:anim calcmode="lin" valueType="num">
                                      <p:cBhvr additive="base">
                                        <p:cTn id="21" dur="500" fill="hold"/>
                                        <p:tgtEl>
                                          <p:spTgt spid="13315"/>
                                        </p:tgtEl>
                                        <p:attrNameLst>
                                          <p:attrName>ppt_x</p:attrName>
                                        </p:attrNameLst>
                                      </p:cBhvr>
                                      <p:tavLst>
                                        <p:tav tm="0">
                                          <p:val>
                                            <p:strVal val="#ppt_x"/>
                                          </p:val>
                                        </p:tav>
                                        <p:tav tm="100000">
                                          <p:val>
                                            <p:strVal val="#ppt_x"/>
                                          </p:val>
                                        </p:tav>
                                      </p:tavLst>
                                    </p:anim>
                                    <p:anim calcmode="lin" valueType="num">
                                      <p:cBhvr additive="base">
                                        <p:cTn id="22" dur="500" fill="hold"/>
                                        <p:tgtEl>
                                          <p:spTgt spid="1331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3314"/>
                                        </p:tgtEl>
                                        <p:attrNameLst>
                                          <p:attrName>style.visibility</p:attrName>
                                        </p:attrNameLst>
                                      </p:cBhvr>
                                      <p:to>
                                        <p:strVal val="visible"/>
                                      </p:to>
                                    </p:set>
                                    <p:anim calcmode="lin" valueType="num">
                                      <p:cBhvr additive="base">
                                        <p:cTn id="25" dur="500" fill="hold"/>
                                        <p:tgtEl>
                                          <p:spTgt spid="13314"/>
                                        </p:tgtEl>
                                        <p:attrNameLst>
                                          <p:attrName>ppt_x</p:attrName>
                                        </p:attrNameLst>
                                      </p:cBhvr>
                                      <p:tavLst>
                                        <p:tav tm="0">
                                          <p:val>
                                            <p:strVal val="#ppt_x"/>
                                          </p:val>
                                        </p:tav>
                                        <p:tav tm="100000">
                                          <p:val>
                                            <p:strVal val="#ppt_x"/>
                                          </p:val>
                                        </p:tav>
                                      </p:tavLst>
                                    </p:anim>
                                    <p:anim calcmode="lin" valueType="num">
                                      <p:cBhvr additive="base">
                                        <p:cTn id="26"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53468"/>
            <a:ext cx="8229600" cy="1143000"/>
          </a:xfrm>
        </p:spPr>
        <p:txBody>
          <a:bodyPr/>
          <a:lstStyle/>
          <a:p>
            <a:r>
              <a:rPr lang="fr-FR" dirty="0" smtClean="0"/>
              <a:t>Références</a:t>
            </a:r>
            <a:endParaRPr lang="fr-FR" dirty="0"/>
          </a:p>
        </p:txBody>
      </p:sp>
      <p:sp>
        <p:nvSpPr>
          <p:cNvPr id="3" name="Espace réservé du contenu 2"/>
          <p:cNvSpPr>
            <a:spLocks noGrp="1"/>
          </p:cNvSpPr>
          <p:nvPr>
            <p:ph idx="1"/>
          </p:nvPr>
        </p:nvSpPr>
        <p:spPr/>
        <p:txBody>
          <a:bodyPr/>
          <a:lstStyle/>
          <a:p>
            <a:r>
              <a:rPr lang="fr-FR" dirty="0" smtClean="0">
                <a:hlinkClick r:id="rId2"/>
              </a:rPr>
              <a:t>www.zemmouri.communityarchitect.com</a:t>
            </a:r>
            <a:endParaRPr lang="fr-FR" dirty="0" smtClean="0"/>
          </a:p>
          <a:p>
            <a:endParaRPr lang="fr-FR" dirty="0" smtClean="0"/>
          </a:p>
          <a:p>
            <a:r>
              <a:rPr lang="fr-FR" dirty="0" smtClean="0"/>
              <a:t>Cours</a:t>
            </a:r>
          </a:p>
          <a:p>
            <a:r>
              <a:rPr lang="fr-FR" dirty="0" smtClean="0"/>
              <a:t>Examens</a:t>
            </a:r>
          </a:p>
          <a:p>
            <a:r>
              <a:rPr lang="fr-FR" dirty="0" smtClean="0"/>
              <a:t>Corrigés Types</a:t>
            </a:r>
          </a:p>
          <a:p>
            <a:r>
              <a:rPr lang="fr-FR" dirty="0" smtClean="0"/>
              <a:t>Outils</a:t>
            </a:r>
          </a:p>
          <a:p>
            <a:r>
              <a:rPr lang="fr-FR" smtClean="0"/>
              <a:t>Exercices</a:t>
            </a:r>
            <a:endParaRPr lang="fr-FR" dirty="0" smtClean="0"/>
          </a:p>
          <a:p>
            <a:r>
              <a:rPr lang="fr-FR" dirty="0" err="1" smtClean="0"/>
              <a:t>Multi-Media</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6517" y="597367"/>
            <a:ext cx="8229600" cy="774233"/>
          </a:xfrm>
        </p:spPr>
        <p:txBody>
          <a:bodyPr/>
          <a:lstStyle/>
          <a:p>
            <a:r>
              <a:rPr lang="fr-FR" sz="3600" dirty="0" smtClean="0">
                <a:solidFill>
                  <a:srgbClr val="FFFF00"/>
                </a:solidFill>
              </a:rPr>
              <a:t>Les éléments Primaires</a:t>
            </a:r>
            <a:endParaRPr lang="fr-FR" sz="3600" dirty="0">
              <a:solidFill>
                <a:srgbClr val="FFFF00"/>
              </a:solidFill>
            </a:endParaRPr>
          </a:p>
        </p:txBody>
      </p:sp>
      <p:sp>
        <p:nvSpPr>
          <p:cNvPr id="3" name="Espace réservé du contenu 2"/>
          <p:cNvSpPr>
            <a:spLocks noGrp="1"/>
          </p:cNvSpPr>
          <p:nvPr>
            <p:ph sz="half" idx="1"/>
          </p:nvPr>
        </p:nvSpPr>
        <p:spPr/>
        <p:txBody>
          <a:bodyPr/>
          <a:lstStyle/>
          <a:p>
            <a:r>
              <a:rPr lang="fr-FR" dirty="0" smtClean="0"/>
              <a:t>Toutes les formes picturales commencent par le point qui est en mouvement. Le point se déplace et la ligne nait de son mouvement. La ligne étant ainsi la 1ere dimension.</a:t>
            </a:r>
            <a:endParaRPr lang="fr-FR" dirty="0"/>
          </a:p>
        </p:txBody>
      </p:sp>
      <p:sp>
        <p:nvSpPr>
          <p:cNvPr id="4" name="Espace réservé du contenu 3"/>
          <p:cNvSpPr>
            <a:spLocks noGrp="1"/>
          </p:cNvSpPr>
          <p:nvPr>
            <p:ph sz="half" idx="2"/>
          </p:nvPr>
        </p:nvSpPr>
        <p:spPr/>
        <p:txBody>
          <a:bodyPr/>
          <a:lstStyle/>
          <a:p>
            <a:r>
              <a:rPr lang="fr-FR" dirty="0" smtClean="0"/>
              <a:t>Si la ligne se déplace dans une direction on obtient le plan qui est un élément à 2 dimensions.</a:t>
            </a:r>
          </a:p>
          <a:p>
            <a:r>
              <a:rPr lang="fr-FR" dirty="0" smtClean="0"/>
              <a:t>Dans le mouvement des plans dans l’espace l’</a:t>
            </a:r>
            <a:r>
              <a:rPr lang="fr-FR" dirty="0" err="1" smtClean="0"/>
              <a:t>intéraction</a:t>
            </a:r>
            <a:r>
              <a:rPr lang="fr-FR" dirty="0" smtClean="0"/>
              <a:t> des plans créée le corps ou le volume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83779" y="796159"/>
            <a:ext cx="4038600" cy="4525963"/>
          </a:xfrm>
        </p:spPr>
        <p:txBody>
          <a:bodyPr/>
          <a:lstStyle/>
          <a:p>
            <a:r>
              <a:rPr lang="fr-FR" dirty="0" smtClean="0">
                <a:solidFill>
                  <a:srgbClr val="FFFF00"/>
                </a:solidFill>
              </a:rPr>
              <a:t>Une énergie cinétique</a:t>
            </a:r>
          </a:p>
          <a:p>
            <a:pPr>
              <a:buNone/>
            </a:pPr>
            <a:endParaRPr lang="fr-FR" dirty="0" smtClean="0">
              <a:solidFill>
                <a:srgbClr val="FFFF00"/>
              </a:solidFill>
            </a:endParaRPr>
          </a:p>
          <a:p>
            <a:pPr>
              <a:buNone/>
            </a:pPr>
            <a:r>
              <a:rPr lang="fr-FR" dirty="0" smtClean="0">
                <a:solidFill>
                  <a:srgbClr val="FFFF00"/>
                </a:solidFill>
              </a:rPr>
              <a:t>   </a:t>
            </a:r>
            <a:r>
              <a:rPr lang="fr-FR" dirty="0" smtClean="0"/>
              <a:t>qui déplace le point en ligne, la ligne en plan et le plan en dimension spatiale </a:t>
            </a:r>
            <a:endParaRPr lang="fr-FR" dirty="0"/>
          </a:p>
        </p:txBody>
      </p:sp>
      <p:grpSp>
        <p:nvGrpSpPr>
          <p:cNvPr id="7" name="Groupe 6"/>
          <p:cNvGrpSpPr/>
          <p:nvPr/>
        </p:nvGrpSpPr>
        <p:grpSpPr>
          <a:xfrm>
            <a:off x="4652682" y="833718"/>
            <a:ext cx="4087906" cy="730143"/>
            <a:chOff x="4652682" y="833718"/>
            <a:chExt cx="4087906" cy="730143"/>
          </a:xfrm>
        </p:grpSpPr>
        <p:sp>
          <p:nvSpPr>
            <p:cNvPr id="5" name="Rectangle 4"/>
            <p:cNvSpPr/>
            <p:nvPr/>
          </p:nvSpPr>
          <p:spPr bwMode="auto">
            <a:xfrm>
              <a:off x="4652682" y="833718"/>
              <a:ext cx="4087906" cy="699247"/>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Mirror" pitchFamily="2" charset="0"/>
              </a:endParaRPr>
            </a:p>
          </p:txBody>
        </p:sp>
        <p:sp>
          <p:nvSpPr>
            <p:cNvPr id="6" name="ZoneTexte 5"/>
            <p:cNvSpPr txBox="1"/>
            <p:nvPr/>
          </p:nvSpPr>
          <p:spPr>
            <a:xfrm>
              <a:off x="5008797" y="855975"/>
              <a:ext cx="3388659" cy="707886"/>
            </a:xfrm>
            <a:prstGeom prst="rect">
              <a:avLst/>
            </a:prstGeom>
            <a:noFill/>
          </p:spPr>
          <p:txBody>
            <a:bodyPr wrap="square" rtlCol="0">
              <a:spAutoFit/>
            </a:bodyPr>
            <a:lstStyle/>
            <a:p>
              <a:r>
                <a:rPr lang="fr-FR" sz="4000" dirty="0" smtClean="0"/>
                <a:t>Le Point</a:t>
              </a:r>
              <a:endParaRPr lang="fr-FR" sz="4000" dirty="0"/>
            </a:p>
          </p:txBody>
        </p:sp>
      </p:grpSp>
      <p:grpSp>
        <p:nvGrpSpPr>
          <p:cNvPr id="8" name="Groupe 7"/>
          <p:cNvGrpSpPr/>
          <p:nvPr/>
        </p:nvGrpSpPr>
        <p:grpSpPr>
          <a:xfrm>
            <a:off x="4710488" y="2389249"/>
            <a:ext cx="4087906" cy="730143"/>
            <a:chOff x="4652682" y="833718"/>
            <a:chExt cx="4087906" cy="730143"/>
          </a:xfrm>
        </p:grpSpPr>
        <p:sp>
          <p:nvSpPr>
            <p:cNvPr id="9" name="Rectangle 8"/>
            <p:cNvSpPr/>
            <p:nvPr/>
          </p:nvSpPr>
          <p:spPr bwMode="auto">
            <a:xfrm>
              <a:off x="4652682" y="833718"/>
              <a:ext cx="4087906" cy="699247"/>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Mirror" pitchFamily="2" charset="0"/>
              </a:endParaRPr>
            </a:p>
          </p:txBody>
        </p:sp>
        <p:sp>
          <p:nvSpPr>
            <p:cNvPr id="10" name="ZoneTexte 9"/>
            <p:cNvSpPr txBox="1"/>
            <p:nvPr/>
          </p:nvSpPr>
          <p:spPr>
            <a:xfrm>
              <a:off x="5008797" y="855975"/>
              <a:ext cx="3388659" cy="707886"/>
            </a:xfrm>
            <a:prstGeom prst="rect">
              <a:avLst/>
            </a:prstGeom>
            <a:noFill/>
          </p:spPr>
          <p:txBody>
            <a:bodyPr wrap="square" rtlCol="0">
              <a:spAutoFit/>
            </a:bodyPr>
            <a:lstStyle/>
            <a:p>
              <a:r>
                <a:rPr lang="fr-FR" sz="4000" dirty="0" smtClean="0"/>
                <a:t>Le Plan</a:t>
              </a:r>
              <a:endParaRPr lang="fr-FR" sz="4000" dirty="0"/>
            </a:p>
          </p:txBody>
        </p:sp>
      </p:grpSp>
      <p:grpSp>
        <p:nvGrpSpPr>
          <p:cNvPr id="11" name="Groupe 10"/>
          <p:cNvGrpSpPr/>
          <p:nvPr/>
        </p:nvGrpSpPr>
        <p:grpSpPr>
          <a:xfrm>
            <a:off x="4836613" y="4044628"/>
            <a:ext cx="4087906" cy="730143"/>
            <a:chOff x="4652682" y="833718"/>
            <a:chExt cx="4087906" cy="730143"/>
          </a:xfrm>
        </p:grpSpPr>
        <p:sp>
          <p:nvSpPr>
            <p:cNvPr id="12" name="Rectangle 11"/>
            <p:cNvSpPr/>
            <p:nvPr/>
          </p:nvSpPr>
          <p:spPr bwMode="auto">
            <a:xfrm>
              <a:off x="4652682" y="833718"/>
              <a:ext cx="4087906" cy="699247"/>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Mirror" pitchFamily="2" charset="0"/>
              </a:endParaRPr>
            </a:p>
          </p:txBody>
        </p:sp>
        <p:sp>
          <p:nvSpPr>
            <p:cNvPr id="13" name="ZoneTexte 12"/>
            <p:cNvSpPr txBox="1"/>
            <p:nvPr/>
          </p:nvSpPr>
          <p:spPr>
            <a:xfrm>
              <a:off x="5008797" y="855975"/>
              <a:ext cx="3388659" cy="707886"/>
            </a:xfrm>
            <a:prstGeom prst="rect">
              <a:avLst/>
            </a:prstGeom>
            <a:noFill/>
          </p:spPr>
          <p:txBody>
            <a:bodyPr wrap="square" rtlCol="0">
              <a:spAutoFit/>
            </a:bodyPr>
            <a:lstStyle/>
            <a:p>
              <a:r>
                <a:rPr lang="fr-FR" sz="4000" dirty="0" smtClean="0"/>
                <a:t>Le Volume</a:t>
              </a:r>
              <a:endParaRPr lang="fr-FR" sz="4000" dirty="0"/>
            </a:p>
          </p:txBody>
        </p:sp>
      </p:grpSp>
      <p:cxnSp>
        <p:nvCxnSpPr>
          <p:cNvPr id="15" name="Forme 14"/>
          <p:cNvCxnSpPr>
            <a:stCxn id="6" idx="2"/>
            <a:endCxn id="9" idx="3"/>
          </p:cNvCxnSpPr>
          <p:nvPr/>
        </p:nvCxnSpPr>
        <p:spPr bwMode="auto">
          <a:xfrm rot="16200000" flipH="1">
            <a:off x="7163254" y="1103733"/>
            <a:ext cx="1175012" cy="2095267"/>
          </a:xfrm>
          <a:prstGeom prst="bentConnector4">
            <a:avLst>
              <a:gd name="adj1" fmla="val 35123"/>
              <a:gd name="adj2" fmla="val 110910"/>
            </a:avLst>
          </a:prstGeom>
          <a:solidFill>
            <a:schemeClr val="accent1"/>
          </a:solidFill>
          <a:ln w="12700" cap="flat" cmpd="sng" algn="ctr">
            <a:solidFill>
              <a:schemeClr val="tx1"/>
            </a:solidFill>
            <a:prstDash val="solid"/>
            <a:round/>
            <a:headEnd type="none" w="med" len="med"/>
            <a:tailEnd type="arrow"/>
          </a:ln>
          <a:effectLst/>
        </p:spPr>
      </p:cxnSp>
      <p:cxnSp>
        <p:nvCxnSpPr>
          <p:cNvPr id="17" name="Connecteur en angle 16"/>
          <p:cNvCxnSpPr>
            <a:stCxn id="9" idx="1"/>
            <a:endCxn id="12" idx="1"/>
          </p:cNvCxnSpPr>
          <p:nvPr/>
        </p:nvCxnSpPr>
        <p:spPr bwMode="auto">
          <a:xfrm rot="10800000" flipH="1" flipV="1">
            <a:off x="4710487" y="2738872"/>
            <a:ext cx="126125" cy="1655379"/>
          </a:xfrm>
          <a:prstGeom prst="bentConnector3">
            <a:avLst>
              <a:gd name="adj1" fmla="val -181249"/>
            </a:avLst>
          </a:prstGeom>
          <a:solidFill>
            <a:schemeClr val="accent1"/>
          </a:solidFill>
          <a:ln w="1270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ssolv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Microsoft Office 98">
  <a:themeElements>
    <a:clrScheme name="">
      <a:dk1>
        <a:srgbClr val="000000"/>
      </a:dk1>
      <a:lt1>
        <a:srgbClr val="839DA9"/>
      </a:lt1>
      <a:dk2>
        <a:srgbClr val="000000"/>
      </a:dk2>
      <a:lt2>
        <a:srgbClr val="919191"/>
      </a:lt2>
      <a:accent1>
        <a:srgbClr val="618FFD"/>
      </a:accent1>
      <a:accent2>
        <a:srgbClr val="00AE00"/>
      </a:accent2>
      <a:accent3>
        <a:srgbClr val="C1CCD1"/>
      </a:accent3>
      <a:accent4>
        <a:srgbClr val="000000"/>
      </a:accent4>
      <a:accent5>
        <a:srgbClr val="B7C6FE"/>
      </a:accent5>
      <a:accent6>
        <a:srgbClr val="009D00"/>
      </a:accent6>
      <a:hlink>
        <a:srgbClr val="FC0128"/>
      </a:hlink>
      <a:folHlink>
        <a:srgbClr val="CECECE"/>
      </a:folHlink>
    </a:clrScheme>
    <a:fontScheme name="Microsoft Office 98">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sv-SE" altLang="sv-SE" sz="1400" b="0" i="0" u="none" strike="noStrike" cap="none" normalizeH="0" baseline="0" smtClean="0">
            <a:ln>
              <a:noFill/>
            </a:ln>
            <a:solidFill>
              <a:schemeClr val="tx1"/>
            </a:solidFill>
            <a:effectLst/>
            <a:latin typeface="Mirror" pitchFamily="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sv-SE" altLang="sv-SE" sz="1400" b="0" i="0" u="none" strike="noStrike" cap="none" normalizeH="0" baseline="0" smtClean="0">
            <a:ln>
              <a:noFill/>
            </a:ln>
            <a:solidFill>
              <a:schemeClr val="tx1"/>
            </a:solidFill>
            <a:effectLst/>
            <a:latin typeface="Mirror" pitchFamily="2"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10147</TotalTime>
  <Pages>1</Pages>
  <Words>1690</Words>
  <Application>Microsoft Office PowerPoint</Application>
  <PresentationFormat>Affichage à l'écran (4:3)</PresentationFormat>
  <Paragraphs>254</Paragraphs>
  <Slides>62</Slides>
  <Notes>1</Notes>
  <HiddenSlides>0</HiddenSlides>
  <MMClips>0</MMClips>
  <ScaleCrop>false</ScaleCrop>
  <HeadingPairs>
    <vt:vector size="4" baseType="variant">
      <vt:variant>
        <vt:lpstr>Thème</vt:lpstr>
      </vt:variant>
      <vt:variant>
        <vt:i4>1</vt:i4>
      </vt:variant>
      <vt:variant>
        <vt:lpstr>Titres des diapositives</vt:lpstr>
      </vt:variant>
      <vt:variant>
        <vt:i4>62</vt:i4>
      </vt:variant>
    </vt:vector>
  </HeadingPairs>
  <TitlesOfParts>
    <vt:vector size="63" baseType="lpstr">
      <vt:lpstr>Microsoft Office 98</vt:lpstr>
      <vt:lpstr>La Théorie du projet d’Architecture</vt:lpstr>
      <vt:lpstr>Programme Matière</vt:lpstr>
      <vt:lpstr>Programme Suite</vt:lpstr>
      <vt:lpstr>Programme Suite</vt:lpstr>
      <vt:lpstr>Programme Fin</vt:lpstr>
      <vt:lpstr>Evaluation</vt:lpstr>
      <vt:lpstr>Références</vt:lpstr>
      <vt:lpstr>Les éléments Primaires</vt:lpstr>
      <vt:lpstr>Diapositive 9</vt:lpstr>
      <vt:lpstr>Forme Conceptuelle</vt:lpstr>
      <vt:lpstr>Diapositive 11</vt:lpstr>
      <vt:lpstr>Génération de la Forme</vt:lpstr>
      <vt:lpstr>Diapositive 13</vt:lpstr>
      <vt:lpstr>Diapositive 14</vt:lpstr>
      <vt:lpstr>Synthèse</vt:lpstr>
      <vt:lpstr>Le point</vt:lpstr>
      <vt:lpstr>Diapositive 17</vt:lpstr>
      <vt:lpstr>Diapositive 18</vt:lpstr>
      <vt:lpstr>Diapositive 19</vt:lpstr>
      <vt:lpstr>Diapositive 20</vt:lpstr>
      <vt:lpstr>Diapositive 21</vt:lpstr>
      <vt:lpstr>Deux points²</vt:lpstr>
      <vt:lpstr>Diapositive 23</vt:lpstr>
      <vt:lpstr>Diapositive 24</vt:lpstr>
      <vt:lpstr>Diapositive 25</vt:lpstr>
      <vt:lpstr>La ligne</vt:lpstr>
      <vt:lpstr>Diapositive 27</vt:lpstr>
      <vt:lpstr>Diapositive 28</vt:lpstr>
      <vt:lpstr>Diapositive 29</vt:lpstr>
      <vt:lpstr>Les éléments linéaires en Architecture</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Plans en Architecture</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Volumes en Architecture</vt:lpstr>
      <vt:lpstr>Diapositive 58</vt:lpstr>
      <vt:lpstr>Diapositive 59</vt:lpstr>
      <vt:lpstr>Diapositive 60</vt:lpstr>
      <vt:lpstr>Diapositive 61</vt:lpstr>
      <vt:lpstr>Diapositive 62</vt:lpstr>
    </vt:vector>
  </TitlesOfParts>
  <Company>Chalmers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Theorie Projet 1</dc:title>
  <dc:creator>Noureddine Zemmouri</dc:creator>
  <cp:lastModifiedBy>Youcef Mokrane</cp:lastModifiedBy>
  <cp:revision>574</cp:revision>
  <cp:lastPrinted>1998-09-09T13:47:47Z</cp:lastPrinted>
  <dcterms:created xsi:type="dcterms:W3CDTF">1998-08-14T14:45:08Z</dcterms:created>
  <dcterms:modified xsi:type="dcterms:W3CDTF">2021-04-11T10:33:28Z</dcterms:modified>
</cp:coreProperties>
</file>