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3" r:id="rId2"/>
    <p:sldId id="282" r:id="rId3"/>
    <p:sldId id="281" r:id="rId4"/>
    <p:sldId id="280" r:id="rId5"/>
    <p:sldId id="279" r:id="rId6"/>
    <p:sldId id="278"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265" r:id="rId20"/>
    <p:sldId id="256" r:id="rId21"/>
    <p:sldId id="257" r:id="rId22"/>
    <p:sldId id="259" r:id="rId23"/>
    <p:sldId id="258" r:id="rId24"/>
    <p:sldId id="260" r:id="rId25"/>
    <p:sldId id="261" r:id="rId26"/>
    <p:sldId id="309"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64"/>
    <a:srgbClr val="D7EA22"/>
    <a:srgbClr val="848787"/>
    <a:srgbClr val="FA589C"/>
    <a:srgbClr val="FDE58A"/>
    <a:srgbClr val="FD6C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CED96-068A-4274-8614-CE8858D45159}" type="datetimeFigureOut">
              <a:rPr lang="fr-FR" smtClean="0"/>
              <a:pPr/>
              <a:t>23/03/2023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BC96-224C-4F47-B1D0-6020CB55D1D9}" type="slidenum">
              <a:rPr lang="fr-FR" smtClean="0"/>
              <a:pPr/>
              <a:t>‹N°›</a:t>
            </a:fld>
            <a:endParaRPr lang="fr-FR"/>
          </a:p>
        </p:txBody>
      </p:sp>
    </p:spTree>
    <p:extLst>
      <p:ext uri="{BB962C8B-B14F-4D97-AF65-F5344CB8AC3E}">
        <p14:creationId xmlns:p14="http://schemas.microsoft.com/office/powerpoint/2010/main" val="161430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7F5157B-FCF0-48D2-9BA8-E013003EF2E7}" type="slidenum">
              <a:rPr lang="fr-FR" smtClean="0"/>
              <a:pPr/>
              <a:t>10</a:t>
            </a:fld>
            <a:endParaRPr lang="fr-FR"/>
          </a:p>
        </p:txBody>
      </p:sp>
    </p:spTree>
    <p:extLst>
      <p:ext uri="{BB962C8B-B14F-4D97-AF65-F5344CB8AC3E}">
        <p14:creationId xmlns:p14="http://schemas.microsoft.com/office/powerpoint/2010/main" val="343907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p:sp>
      <p:sp>
        <p:nvSpPr>
          <p:cNvPr id="3" name="Espace réservé du texte 2"/>
          <p:cNvSpPr>
            <a:spLocks noGrp="1"/>
          </p:cNvSpPr>
          <p:nvPr>
            <p:ph type="body" idx="3"/>
          </p:nvPr>
        </p:nvSpPr>
        <p:spPr/>
        <p:txBody>
          <a:bodyPr/>
          <a:lstStyle/>
          <a:p>
            <a:endParaRPr lang="fr-FR" altLang="en-US"/>
          </a:p>
        </p:txBody>
      </p:sp>
    </p:spTree>
    <p:extLst>
      <p:ext uri="{BB962C8B-B14F-4D97-AF65-F5344CB8AC3E}">
        <p14:creationId xmlns:p14="http://schemas.microsoft.com/office/powerpoint/2010/main" val="289294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ED9A7-1AE1-42B2-B3EA-90AC9731241B}" type="datetimeFigureOut">
              <a:rPr lang="en-GB" smtClean="0"/>
              <a:pPr/>
              <a:t>23/03/2023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28853C-A2FE-4911-8863-D80CC3340C9A}"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ED9A7-1AE1-42B2-B3EA-90AC9731241B}" type="datetimeFigureOut">
              <a:rPr lang="en-GB" smtClean="0"/>
              <a:pPr/>
              <a:t>23/03/2023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8853C-A2FE-4911-8863-D80CC3340C9A}"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pc\Downloads\&#1605;&#1575;%20&#1607;&#1608;%20&#1575;&#1604;&#1578;&#1587;&#1608;&#1610;&#1602;%20&#1575;&#1604;&#1575;&#1604;&#1603;&#1578;&#1585;&#1608;&#1606;&#1610;%20-%20&#1575;&#1604;&#1578;&#1587;&#1608;&#1610;&#1602;%20&#1575;&#1604;&#1575;&#1604;&#1603;&#1578;&#1585;&#1608;&#1606;&#1610;%20&#1604;&#1604;&#1605;&#1576;&#1578;&#1583;&#1574;&#1610;&#1606;%20-%20&#1583;&#1610;&#1580;&#1610;&#1578;&#1575;&#1604;%20&#1605;&#1575;&#1585;&#1603;&#1578;&#1606;&#1580;-720p.mp4" TargetMode="External"/><Relationship Id="rId1" Type="http://schemas.microsoft.com/office/2007/relationships/media" Target="file:///C:\Users\pc\Downloads\&#1605;&#1575;%20&#1607;&#1608;%20&#1575;&#1604;&#1578;&#1587;&#1608;&#1610;&#1602;%20&#1575;&#1604;&#1575;&#1604;&#1603;&#1578;&#1585;&#1608;&#1606;&#1610;%20-%20&#1575;&#1604;&#1578;&#1587;&#1608;&#1610;&#1602;%20&#1575;&#1604;&#1575;&#1604;&#1603;&#1578;&#1585;&#1608;&#1606;&#1610;%20&#1604;&#1604;&#1605;&#1576;&#1578;&#1583;&#1574;&#1610;&#1606;%20-%20&#1583;&#1610;&#1580;&#1610;&#1578;&#1575;&#1604;%20&#1605;&#1575;&#1585;&#1603;&#1578;&#1606;&#1580;-720p.mp4"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4" name="Parchemin vertical 3"/>
          <p:cNvSpPr/>
          <p:nvPr/>
        </p:nvSpPr>
        <p:spPr>
          <a:xfrm>
            <a:off x="1481455" y="3877310"/>
            <a:ext cx="3300730" cy="2890520"/>
          </a:xfrm>
          <a:prstGeom prst="verticalScroll">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1"/>
            <a:r>
              <a:rPr lang="ar-DZ"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dhabi" pitchFamily="2" charset="-78"/>
                <a:cs typeface="Aldhabi" pitchFamily="2" charset="-78"/>
              </a:rPr>
              <a:t>من إعداد:</a:t>
            </a:r>
          </a:p>
          <a:p>
            <a:pPr algn="ctr" rtl="1"/>
            <a:r>
              <a:rPr lang="ar-DZ" sz="4000" b="1" dirty="0" err="1"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عرامي</a:t>
            </a:r>
            <a:r>
              <a:rPr lang="ar-DZ" sz="4000" b="1" dirty="0"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 شيماء</a:t>
            </a:r>
          </a:p>
          <a:p>
            <a:pPr algn="ctr" rtl="1"/>
            <a:r>
              <a:rPr lang="ar-DZ" sz="4000" b="1" dirty="0"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عامر لينة</a:t>
            </a:r>
          </a:p>
          <a:p>
            <a:pPr algn="ctr" rtl="1"/>
            <a:r>
              <a:rPr lang="ar-DZ" sz="4000" b="1" dirty="0" err="1"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صخراوي</a:t>
            </a:r>
            <a:r>
              <a:rPr lang="ar-DZ" sz="4000" b="1" dirty="0"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 أسماء</a:t>
            </a:r>
          </a:p>
        </p:txBody>
      </p:sp>
      <p:sp>
        <p:nvSpPr>
          <p:cNvPr id="5" name="Parchemin vertical 4"/>
          <p:cNvSpPr/>
          <p:nvPr/>
        </p:nvSpPr>
        <p:spPr>
          <a:xfrm flipH="1">
            <a:off x="7788275" y="3876675"/>
            <a:ext cx="2879725" cy="2981325"/>
          </a:xfrm>
          <a:prstGeom prst="verticalScroll">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1"/>
            <a:r>
              <a:rPr lang="ar-DZ"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dhabi" pitchFamily="2" charset="-78"/>
                <a:cs typeface="Aldhabi" pitchFamily="2" charset="-78"/>
              </a:rPr>
              <a:t>تحت إشراف:</a:t>
            </a:r>
          </a:p>
          <a:p>
            <a:pPr algn="ctr" rtl="1"/>
            <a:r>
              <a:rPr lang="ar-DZ" sz="4400" b="1" dirty="0" err="1"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rPr>
              <a:t>بوزقراري</a:t>
            </a:r>
            <a:endParaRPr lang="ar-DZ" sz="4400" b="1" dirty="0"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endParaRPr>
          </a:p>
          <a:p>
            <a:pPr algn="ctr" rtl="1"/>
            <a:endParaRPr lang="ar-DZ" sz="4400" b="1" dirty="0" smtClean="0">
              <a:ln>
                <a:prstDash val="solid"/>
              </a:ln>
              <a:solidFill>
                <a:srgbClr val="FF0066"/>
              </a:solidFill>
              <a:effectLst>
                <a:outerShdw blurRad="88000" dist="50800" dir="5040000" algn="tl">
                  <a:schemeClr val="accent4">
                    <a:tint val="80000"/>
                    <a:satMod val="250000"/>
                    <a:alpha val="45000"/>
                  </a:schemeClr>
                </a:outerShdw>
              </a:effectLst>
              <a:latin typeface="Aldhabi" pitchFamily="2" charset="-78"/>
              <a:cs typeface="Aldhabi" pitchFamily="2" charset="-78"/>
            </a:endParaRPr>
          </a:p>
          <a:p>
            <a:pPr algn="ctr" rtl="1"/>
            <a:endParaRPr lang="ar-DZ"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dhabi" pitchFamily="2" charset="-78"/>
              <a:cs typeface="Aldhabi" pitchFamily="2" charset="-78"/>
            </a:endParaRPr>
          </a:p>
          <a:p>
            <a:pPr algn="ctr"/>
            <a:endParaRPr lang="fr-FR"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dhabi" pitchFamily="2" charset="-78"/>
              <a:cs typeface="Aldhabi" pitchFamily="2" charset="-78"/>
            </a:endParaRPr>
          </a:p>
        </p:txBody>
      </p:sp>
      <p:sp>
        <p:nvSpPr>
          <p:cNvPr id="6" name="Parchemin vertical 5"/>
          <p:cNvSpPr/>
          <p:nvPr/>
        </p:nvSpPr>
        <p:spPr>
          <a:xfrm>
            <a:off x="2309786" y="285728"/>
            <a:ext cx="7715304" cy="278608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dhabi" pitchFamily="2" charset="-78"/>
                <a:cs typeface="Aldhabi" pitchFamily="2" charset="-78"/>
              </a:rPr>
              <a:t>أبعاد </a:t>
            </a:r>
            <a:r>
              <a:rPr lang="ar-DZ" sz="7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dhabi" pitchFamily="2" charset="-78"/>
                <a:cs typeface="Aldhabi" pitchFamily="2" charset="-78"/>
              </a:rPr>
              <a:t>و</a:t>
            </a:r>
            <a:r>
              <a:rPr lang="ar-DZ"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dhabi" pitchFamily="2" charset="-78"/>
                <a:cs typeface="Aldhabi" pitchFamily="2" charset="-78"/>
              </a:rPr>
              <a:t> أساسيات التسويق الإلكتروني</a:t>
            </a:r>
            <a:endParaRPr lang="fr-FR"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dhabi" pitchFamily="2" charset="-78"/>
              <a:cs typeface="Aldhabi" pitchFamily="2" charset="-78"/>
            </a:endParaRPr>
          </a:p>
        </p:txBody>
      </p:sp>
      <p:sp>
        <p:nvSpPr>
          <p:cNvPr id="7" name="Nuage 6"/>
          <p:cNvSpPr/>
          <p:nvPr/>
        </p:nvSpPr>
        <p:spPr>
          <a:xfrm>
            <a:off x="5095868" y="5357826"/>
            <a:ext cx="2000264" cy="15001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rgbClr val="FF0066"/>
                </a:solidFill>
                <a:effectLst>
                  <a:outerShdw blurRad="38100" dist="38100" dir="2700000" algn="tl">
                    <a:srgbClr val="000000">
                      <a:alpha val="43137"/>
                    </a:srgbClr>
                  </a:outerShdw>
                </a:effectLst>
                <a:latin typeface="Freestyle Script" panose="030804020302050B0404" pitchFamily="66" charset="0"/>
              </a:rPr>
              <a:t>G2</a:t>
            </a:r>
            <a:endParaRPr lang="fr-FR" sz="6600" b="1" dirty="0">
              <a:solidFill>
                <a:srgbClr val="FF0066"/>
              </a:solidFill>
              <a:effectLst>
                <a:outerShdw blurRad="38100" dist="38100" dir="2700000" algn="tl">
                  <a:srgbClr val="000000">
                    <a:alpha val="43137"/>
                  </a:srgbClr>
                </a:outerShdw>
              </a:effectLst>
              <a:latin typeface="Freestyle Script" panose="030804020302050B0404"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 calcmode="lin" valueType="num">
                                      <p:cBhvr additive="base">
                                        <p:cTn id="3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bg/>
                                          </p:spTgt>
                                        </p:tgtEl>
                                        <p:attrNameLst>
                                          <p:attrName>style.visibility</p:attrName>
                                        </p:attrNameLst>
                                      </p:cBhvr>
                                      <p:to>
                                        <p:strVal val="visible"/>
                                      </p:to>
                                    </p:set>
                                    <p:anim calcmode="lin" valueType="num">
                                      <p:cBhvr additive="base">
                                        <p:cTn id="6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095472" y="1643050"/>
            <a:ext cx="8358214"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dirty="0" smtClean="0">
                <a:solidFill>
                  <a:schemeClr val="tx1"/>
                </a:solidFill>
                <a:latin typeface="Arabic Typesetting" panose="03020402040406030203" pitchFamily="66" charset="-78"/>
                <a:cs typeface="Arabic Typesetting" panose="03020402040406030203" pitchFamily="66" charset="-78"/>
              </a:rPr>
              <a:t>وتعني استخدام الانترنت في عرض </a:t>
            </a:r>
            <a:r>
              <a:rPr lang="ar-DZ" sz="4000" dirty="0" err="1" smtClean="0">
                <a:solidFill>
                  <a:schemeClr val="tx1"/>
                </a:solidFill>
                <a:latin typeface="Arabic Typesetting" panose="03020402040406030203" pitchFamily="66" charset="-78"/>
                <a:cs typeface="Arabic Typesetting" panose="03020402040406030203" pitchFamily="66" charset="-78"/>
              </a:rPr>
              <a:t>المنتوج</a:t>
            </a:r>
            <a:r>
              <a:rPr lang="ar-DZ" sz="4000" dirty="0" smtClean="0">
                <a:solidFill>
                  <a:schemeClr val="tx1"/>
                </a:solidFill>
                <a:latin typeface="Arabic Typesetting" panose="03020402040406030203" pitchFamily="66" charset="-78"/>
                <a:cs typeface="Arabic Typesetting" panose="03020402040406030203" pitchFamily="66" charset="-78"/>
              </a:rPr>
              <a:t> أو بعض منافعه بغض النظر عن خصائصه المادية.</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6096000" y="428604"/>
            <a:ext cx="4000528" cy="15716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الرقمية</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endParaRPr>
          </a:p>
        </p:txBody>
      </p:sp>
      <p:pic>
        <p:nvPicPr>
          <p:cNvPr id="5" name="Image 4" descr="-المباشر-e1632846573619.png"/>
          <p:cNvPicPr>
            <a:picLocks noChangeAspect="1"/>
          </p:cNvPicPr>
          <p:nvPr/>
        </p:nvPicPr>
        <p:blipFill>
          <a:blip r:embed="rId4"/>
          <a:stretch>
            <a:fillRect/>
          </a:stretch>
        </p:blipFill>
        <p:spPr>
          <a:xfrm>
            <a:off x="1738282" y="4071942"/>
            <a:ext cx="4357686" cy="26431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Rectangle à coins arrondis 1"/>
          <p:cNvSpPr/>
          <p:nvPr/>
        </p:nvSpPr>
        <p:spPr>
          <a:xfrm>
            <a:off x="2309786" y="142852"/>
            <a:ext cx="7786742" cy="128588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مزايا </a:t>
            </a:r>
            <a:r>
              <a:rPr lang="ar-DZ" sz="48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و</a:t>
            </a:r>
            <a:r>
              <a:rPr lang="ar-DZ"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 تحديات التسويق الإلكتروني</a:t>
            </a:r>
            <a:endParaRPr lang="fr-FR"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endParaRPr>
          </a:p>
        </p:txBody>
      </p:sp>
      <p:sp>
        <p:nvSpPr>
          <p:cNvPr id="3" name="Rectangle à coins arrondis 2"/>
          <p:cNvSpPr/>
          <p:nvPr/>
        </p:nvSpPr>
        <p:spPr>
          <a:xfrm>
            <a:off x="1881158" y="3143248"/>
            <a:ext cx="8501122" cy="1143008"/>
          </a:xfrm>
          <a:prstGeom prst="roundRect">
            <a:avLst>
              <a:gd name="adj" fmla="val 39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solidFill>
                  <a:schemeClr val="tx1"/>
                </a:solidFill>
                <a:latin typeface="Arabic Typesetting" panose="03020402040406030203" pitchFamily="66" charset="-78"/>
                <a:cs typeface="Arabic Typesetting" panose="03020402040406030203" pitchFamily="66" charset="-78"/>
              </a:rPr>
              <a:t>يوفر التسويق الإلكتروني العديد من الفرص لكل من المؤسسة والزبائن، نذكر منها :</a:t>
            </a:r>
            <a:endParaRPr lang="fr-FR" sz="3600" dirty="0">
              <a:solidFill>
                <a:schemeClr val="tx1"/>
              </a:solidFill>
              <a:latin typeface="Arabic Typesetting" panose="03020402040406030203" pitchFamily="66" charset="-78"/>
              <a:cs typeface="Arabic Typesetting" panose="03020402040406030203" pitchFamily="66" charset="-78"/>
            </a:endParaRPr>
          </a:p>
        </p:txBody>
      </p:sp>
      <p:sp>
        <p:nvSpPr>
          <p:cNvPr id="4" name="Rectangle avec flèche vers le bas 3"/>
          <p:cNvSpPr/>
          <p:nvPr/>
        </p:nvSpPr>
        <p:spPr>
          <a:xfrm>
            <a:off x="4095736" y="1714488"/>
            <a:ext cx="4429156" cy="14287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chemeClr val="tx1"/>
                </a:solidFill>
                <a:latin typeface="Arabic Typesetting" panose="03020402040406030203" pitchFamily="66" charset="-78"/>
                <a:cs typeface="Arabic Typesetting" panose="03020402040406030203" pitchFamily="66" charset="-78"/>
              </a:rPr>
              <a:t>مزايا التسويق الإلكتروني: </a:t>
            </a:r>
            <a:endParaRPr lang="fr-FR" sz="4000" b="1" dirty="0"/>
          </a:p>
        </p:txBody>
      </p:sp>
      <p:sp>
        <p:nvSpPr>
          <p:cNvPr id="5" name="Nuage 4"/>
          <p:cNvSpPr/>
          <p:nvPr/>
        </p:nvSpPr>
        <p:spPr>
          <a:xfrm>
            <a:off x="6524628" y="4500570"/>
            <a:ext cx="3929090" cy="23574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latin typeface="Andalus" panose="02020603050405020304" pitchFamily="18" charset="-78"/>
                <a:cs typeface="Andalus" panose="02020603050405020304" pitchFamily="18" charset="-78"/>
              </a:rPr>
              <a:t>بالنسبة للمؤسسة </a:t>
            </a:r>
            <a:endParaRPr lang="fr-FR" sz="3200" dirty="0">
              <a:latin typeface="Andalus" panose="02020603050405020304" pitchFamily="18" charset="-78"/>
              <a:cs typeface="Andalus" panose="02020603050405020304" pitchFamily="18" charset="-78"/>
            </a:endParaRPr>
          </a:p>
        </p:txBody>
      </p:sp>
      <p:sp>
        <p:nvSpPr>
          <p:cNvPr id="6" name="Nuage 5"/>
          <p:cNvSpPr/>
          <p:nvPr/>
        </p:nvSpPr>
        <p:spPr>
          <a:xfrm flipH="1">
            <a:off x="2024034" y="4500570"/>
            <a:ext cx="3929090" cy="23574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latin typeface="Andalus" panose="02020603050405020304" pitchFamily="18" charset="-78"/>
                <a:cs typeface="Andalus" panose="02020603050405020304" pitchFamily="18" charset="-78"/>
              </a:rPr>
              <a:t>بالنسبة للزبون</a:t>
            </a:r>
            <a:endParaRPr lang="fr-FR" sz="3200" dirty="0">
              <a:latin typeface="Andalus" panose="02020603050405020304" pitchFamily="18" charset="-78"/>
              <a:cs typeface="Andalus" panose="02020603050405020304" pitchFamily="18" charset="-78"/>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pic>
        <p:nvPicPr>
          <p:cNvPr id="5" name="Espace réservé du contenu 4" descr="أنواع_الشركات.jpg"/>
          <p:cNvPicPr>
            <a:picLocks noGrp="1" noChangeAspect="1"/>
          </p:cNvPicPr>
          <p:nvPr>
            <p:ph idx="1"/>
          </p:nvPr>
        </p:nvPicPr>
        <p:blipFill>
          <a:blip r:embed="rId3"/>
          <a:stretch>
            <a:fillRect/>
          </a:stretch>
        </p:blipFill>
        <p:spPr>
          <a:xfrm>
            <a:off x="1360805" y="714375"/>
            <a:ext cx="4020820" cy="550164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Espace réservé du texte 2"/>
          <p:cNvSpPr>
            <a:spLocks noGrp="1"/>
          </p:cNvSpPr>
          <p:nvPr>
            <p:ph type="body" sz="half" idx="2"/>
          </p:nvPr>
        </p:nvSpPr>
        <p:spPr>
          <a:xfrm>
            <a:off x="5595620" y="713740"/>
            <a:ext cx="5025390" cy="5502275"/>
          </a:xfrm>
        </p:spPr>
        <p:style>
          <a:lnRef idx="2">
            <a:schemeClr val="dk1"/>
          </a:lnRef>
          <a:fillRef idx="1">
            <a:schemeClr val="lt1"/>
          </a:fillRef>
          <a:effectRef idx="0">
            <a:schemeClr val="dk1"/>
          </a:effectRef>
          <a:fontRef idx="minor">
            <a:schemeClr val="dk1"/>
          </a:fontRef>
        </p:style>
        <p:txBody>
          <a:bodyPr>
            <a:normAutofit/>
          </a:bodyPr>
          <a:lstStyle/>
          <a:p>
            <a:pPr marL="457200" indent="-457200" algn="r" rtl="1">
              <a:buFont typeface="Wingdings" panose="05000000000000000000" pitchFamily="2" charset="2"/>
              <a:buChar char="v"/>
            </a:pPr>
            <a:endParaRPr lang="ar-DZ" sz="2400" dirty="0" smtClean="0">
              <a:solidFill>
                <a:schemeClr val="tx1"/>
              </a:solidFill>
              <a:latin typeface="Arabic Typesetting" panose="03020402040406030203" pitchFamily="66" charset="-78"/>
              <a:cs typeface="Arabic Typesetting" panose="03020402040406030203" pitchFamily="66" charset="-78"/>
            </a:endParaRPr>
          </a:p>
          <a:p>
            <a:pPr marL="457200" indent="-457200" algn="r" rtl="1">
              <a:buFont typeface="Wingdings" panose="05000000000000000000" pitchFamily="2" charset="2"/>
              <a:buChar char="v"/>
            </a:pPr>
            <a:r>
              <a:rPr lang="ar-DZ" sz="2400" dirty="0" smtClean="0">
                <a:solidFill>
                  <a:schemeClr val="tx1"/>
                </a:solidFill>
                <a:latin typeface="Arabic Typesetting" panose="03020402040406030203" pitchFamily="66" charset="-78"/>
                <a:cs typeface="Arabic Typesetting" panose="03020402040406030203" pitchFamily="66" charset="-78"/>
              </a:rPr>
              <a:t>الاعتماد على الانترنت في التسويق يتيح للمؤسسة عرض منتجاتها وخدماتها في مختلف أنحاء العالم ودون انقطاع طيلة ساعات اليوم وعلى مدار السنة.</a:t>
            </a:r>
          </a:p>
          <a:p>
            <a:pPr marL="457200" indent="-457200" algn="r" rtl="1">
              <a:buFont typeface="Wingdings" panose="05000000000000000000" pitchFamily="2" charset="2"/>
              <a:buChar char="v"/>
            </a:pPr>
            <a:r>
              <a:rPr lang="ar-DZ" sz="2400" dirty="0" smtClean="0">
                <a:solidFill>
                  <a:schemeClr val="tx1"/>
                </a:solidFill>
                <a:latin typeface="Arabic Typesetting" panose="03020402040406030203" pitchFamily="66" charset="-78"/>
                <a:cs typeface="Arabic Typesetting" panose="03020402040406030203" pitchFamily="66" charset="-78"/>
              </a:rPr>
              <a:t>إمكانية الوصول السهل والسريع للمعلومات مقارنة بالبريد العادي.</a:t>
            </a:r>
          </a:p>
          <a:p>
            <a:pPr marL="457200" indent="-457200" algn="r" rtl="1">
              <a:buFont typeface="Wingdings" panose="05000000000000000000" pitchFamily="2" charset="2"/>
              <a:buChar char="v"/>
            </a:pPr>
            <a:r>
              <a:rPr lang="ar-DZ" sz="2400" dirty="0" smtClean="0">
                <a:solidFill>
                  <a:schemeClr val="tx1"/>
                </a:solidFill>
                <a:latin typeface="Arabic Typesetting" panose="03020402040406030203" pitchFamily="66" charset="-78"/>
                <a:cs typeface="Arabic Typesetting" panose="03020402040406030203" pitchFamily="66" charset="-78"/>
              </a:rPr>
              <a:t>يمنح التسويق الإلكتروني للمؤسسة إمكانية بناء عالقات جيدة مع الزبائن؛ خاصة مع ما يوفره الانترنت من اتصالات تفاعلية مباشرة تسمح للشركات الموجودة في السوق الإلكتروني بالاستفادة من هذه الميزات للإجابة على استفسارات الزبائن بسرعة</a:t>
            </a:r>
          </a:p>
          <a:p>
            <a:pPr marL="457200" indent="-457200" algn="r" rtl="1">
              <a:buFont typeface="Wingdings" panose="05000000000000000000" pitchFamily="2" charset="2"/>
              <a:buChar char="v"/>
            </a:pPr>
            <a:r>
              <a:rPr lang="ar-DZ" sz="2400" dirty="0" smtClean="0">
                <a:solidFill>
                  <a:schemeClr val="tx1"/>
                </a:solidFill>
                <a:latin typeface="Arabic Typesetting" panose="03020402040406030203" pitchFamily="66" charset="-78"/>
                <a:cs typeface="Arabic Typesetting" panose="03020402040406030203" pitchFamily="66" charset="-78"/>
              </a:rPr>
              <a:t>نظرا لانخفاض تكاليف التسويق الإلكتروني ؛ فإنه متاح للمؤسسات الكبيرة والصغيرة على حد سواء.</a:t>
            </a:r>
          </a:p>
          <a:p>
            <a:pPr marL="457200" indent="-457200" algn="r" rtl="1">
              <a:buFont typeface="Wingdings" panose="05000000000000000000" pitchFamily="2" charset="2"/>
              <a:buChar char="v"/>
            </a:pPr>
            <a:r>
              <a:rPr lang="ar-DZ" sz="2400" dirty="0" smtClean="0">
                <a:solidFill>
                  <a:schemeClr val="tx1"/>
                </a:solidFill>
                <a:latin typeface="Arabic Typesetting" panose="03020402040406030203" pitchFamily="66" charset="-78"/>
                <a:cs typeface="Arabic Typesetting" panose="03020402040406030203" pitchFamily="66" charset="-78"/>
              </a:rPr>
              <a:t>يمكن التسويق الإلكتروني من القيام بالأبحاث والدراسات الخاصة بالزبائن.</a:t>
            </a:r>
            <a:endParaRPr lang="fr-FR" sz="2400" dirty="0">
              <a:solidFill>
                <a:schemeClr val="tx1"/>
              </a:solidFill>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pic>
        <p:nvPicPr>
          <p:cNvPr id="5" name="Espace réservé du contenu 4" descr="images.jpg"/>
          <p:cNvPicPr>
            <a:picLocks noGrp="1" noChangeAspect="1"/>
          </p:cNvPicPr>
          <p:nvPr>
            <p:ph idx="1"/>
          </p:nvPr>
        </p:nvPicPr>
        <p:blipFill>
          <a:blip r:embed="rId3"/>
          <a:stretch>
            <a:fillRect/>
          </a:stretch>
        </p:blipFill>
        <p:spPr>
          <a:xfrm>
            <a:off x="1690370" y="857250"/>
            <a:ext cx="3548380" cy="5260975"/>
          </a:xfrm>
          <a:prstGeom prst="rect">
            <a:avLst/>
          </a:prstGeom>
          <a:ln w="38100" cap="sq">
            <a:solidFill>
              <a:schemeClr val="accent1"/>
            </a:solidFill>
            <a:prstDash val="solid"/>
            <a:miter lim="800000"/>
            <a:headEnd/>
            <a:tailEnd/>
          </a:ln>
          <a:effectLst>
            <a:outerShdw blurRad="50800" dist="38100" dir="2700000" algn="tl" rotWithShape="0">
              <a:srgbClr val="000000">
                <a:alpha val="43000"/>
              </a:srgbClr>
            </a:outerShdw>
          </a:effectLst>
        </p:spPr>
      </p:pic>
      <p:sp>
        <p:nvSpPr>
          <p:cNvPr id="3" name="Espace réservé du texte 2"/>
          <p:cNvSpPr>
            <a:spLocks noGrp="1"/>
          </p:cNvSpPr>
          <p:nvPr>
            <p:ph type="body" sz="half" idx="2"/>
          </p:nvPr>
        </p:nvSpPr>
        <p:spPr>
          <a:xfrm>
            <a:off x="5524500" y="857250"/>
            <a:ext cx="4970780" cy="5260340"/>
          </a:xfrm>
        </p:spPr>
        <p:style>
          <a:lnRef idx="2">
            <a:schemeClr val="accent1"/>
          </a:lnRef>
          <a:fillRef idx="1">
            <a:schemeClr val="lt1"/>
          </a:fillRef>
          <a:effectRef idx="0">
            <a:schemeClr val="accent1"/>
          </a:effectRef>
          <a:fontRef idx="minor">
            <a:schemeClr val="dk1"/>
          </a:fontRef>
        </p:style>
        <p:txBody>
          <a:bodyPr>
            <a:noAutofit/>
          </a:bodyPr>
          <a:lstStyle/>
          <a:p>
            <a:pPr algn="r" rtl="1">
              <a:buFont typeface="Wingdings" panose="05000000000000000000" pitchFamily="2" charset="2"/>
              <a:buChar char="q"/>
            </a:pPr>
            <a:endParaRPr lang="ar-DZ" sz="2800" dirty="0" smtClean="0">
              <a:solidFill>
                <a:schemeClr val="tx1"/>
              </a:solidFill>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q"/>
            </a:pPr>
            <a:r>
              <a:rPr lang="ar-DZ" sz="2800" dirty="0" smtClean="0">
                <a:solidFill>
                  <a:schemeClr val="tx1"/>
                </a:solidFill>
                <a:latin typeface="Arabic Typesetting" panose="03020402040406030203" pitchFamily="66" charset="-78"/>
                <a:cs typeface="Arabic Typesetting" panose="03020402040406030203" pitchFamily="66" charset="-78"/>
              </a:rPr>
              <a:t>سهولة التسوق من خلال تصفح المواقع أو المتاجر الافتراضية دون الحاجة إلى بذل الوقت والجهد في التنقل والبحث.</a:t>
            </a:r>
          </a:p>
          <a:p>
            <a:pPr algn="r" rtl="1">
              <a:buFont typeface="Wingdings" panose="05000000000000000000" pitchFamily="2" charset="2"/>
              <a:buChar char="q"/>
            </a:pPr>
            <a:r>
              <a:rPr lang="ar-DZ" sz="2800" dirty="0" smtClean="0">
                <a:solidFill>
                  <a:schemeClr val="tx1"/>
                </a:solidFill>
                <a:latin typeface="Arabic Typesetting" panose="03020402040406030203" pitchFamily="66" charset="-78"/>
                <a:cs typeface="Arabic Typesetting" panose="03020402040406030203" pitchFamily="66" charset="-78"/>
              </a:rPr>
              <a:t>يوفر الانترنت للمستهلك معلومات تفصيلية عن المنتجات والعالمات المعروضة، مما يسمح له بإجراء مقارنات على أساس الأسعار</a:t>
            </a:r>
          </a:p>
          <a:p>
            <a:pPr algn="r" rtl="1">
              <a:buFont typeface="Wingdings" panose="05000000000000000000" pitchFamily="2" charset="2"/>
              <a:buChar char="q"/>
            </a:pPr>
            <a:r>
              <a:rPr lang="ar-DZ" sz="2800" dirty="0" smtClean="0">
                <a:solidFill>
                  <a:schemeClr val="tx1"/>
                </a:solidFill>
                <a:latin typeface="Arabic Typesetting" panose="03020402040406030203" pitchFamily="66" charset="-78"/>
                <a:cs typeface="Arabic Typesetting" panose="03020402040406030203" pitchFamily="66" charset="-78"/>
              </a:rPr>
              <a:t>يضمن الانترنت سرعة وسهولة الاتصال بين المؤسسة والزبائن من خلال خدمة البريد الإلكتروني.</a:t>
            </a:r>
          </a:p>
          <a:p>
            <a:pPr algn="r" rtl="1">
              <a:buFont typeface="Wingdings" panose="05000000000000000000" pitchFamily="2" charset="2"/>
              <a:buChar char="q"/>
            </a:pPr>
            <a:r>
              <a:rPr lang="ar-DZ" sz="2800" dirty="0" smtClean="0">
                <a:solidFill>
                  <a:schemeClr val="tx1"/>
                </a:solidFill>
                <a:latin typeface="Arabic Typesetting" panose="03020402040406030203" pitchFamily="66" charset="-78"/>
                <a:cs typeface="Arabic Typesetting" panose="03020402040406030203" pitchFamily="66" charset="-78"/>
              </a:rPr>
              <a:t>عدم محدودية الزمان والمكان </a:t>
            </a:r>
            <a:r>
              <a:rPr lang="ar-DZ" sz="2800" dirty="0" err="1" smtClean="0">
                <a:solidFill>
                  <a:schemeClr val="tx1"/>
                </a:solidFill>
                <a:latin typeface="Arabic Typesetting" panose="03020402040406030203" pitchFamily="66" charset="-78"/>
                <a:cs typeface="Arabic Typesetting" panose="03020402040406030203" pitchFamily="66" charset="-78"/>
              </a:rPr>
              <a:t>ا</a:t>
            </a:r>
            <a:r>
              <a:rPr lang="ar-DZ" sz="2800" dirty="0" smtClean="0">
                <a:solidFill>
                  <a:schemeClr val="tx1"/>
                </a:solidFill>
                <a:latin typeface="Arabic Typesetting" panose="03020402040406030203" pitchFamily="66" charset="-78"/>
                <a:cs typeface="Arabic Typesetting" panose="03020402040406030203" pitchFamily="66" charset="-78"/>
              </a:rPr>
              <a:t> نسبيا </a:t>
            </a:r>
            <a:r>
              <a:rPr lang="ar-DZ" sz="2800" dirty="0" err="1" smtClean="0">
                <a:solidFill>
                  <a:schemeClr val="tx1"/>
                </a:solidFill>
                <a:latin typeface="Arabic Typesetting" panose="03020402040406030203" pitchFamily="66" charset="-78"/>
                <a:cs typeface="Arabic Typesetting" panose="03020402040406030203" pitchFamily="66" charset="-78"/>
              </a:rPr>
              <a:t>ا</a:t>
            </a:r>
            <a:r>
              <a:rPr lang="ar-DZ" sz="2800" dirty="0" smtClean="0">
                <a:solidFill>
                  <a:schemeClr val="tx1"/>
                </a:solidFill>
                <a:latin typeface="Arabic Typesetting" panose="03020402040406030203" pitchFamily="66" charset="-78"/>
                <a:cs typeface="Arabic Typesetting" panose="03020402040406030203" pitchFamily="66" charset="-78"/>
              </a:rPr>
              <a:t> حيث بإمكان الزبون اختيار </a:t>
            </a:r>
            <a:r>
              <a:rPr lang="ar-DZ" sz="2800" dirty="0" err="1" smtClean="0">
                <a:solidFill>
                  <a:schemeClr val="tx1"/>
                </a:solidFill>
                <a:latin typeface="Arabic Typesetting" panose="03020402040406030203" pitchFamily="66" charset="-78"/>
                <a:cs typeface="Arabic Typesetting" panose="03020402040406030203" pitchFamily="66" charset="-78"/>
              </a:rPr>
              <a:t>المنتوج</a:t>
            </a:r>
            <a:r>
              <a:rPr lang="ar-DZ" sz="2800" dirty="0" smtClean="0">
                <a:solidFill>
                  <a:schemeClr val="tx1"/>
                </a:solidFill>
                <a:latin typeface="Arabic Typesetting" panose="03020402040406030203" pitchFamily="66" charset="-78"/>
                <a:cs typeface="Arabic Typesetting" panose="03020402040406030203" pitchFamily="66" charset="-78"/>
              </a:rPr>
              <a:t> وتقديم طلب شراء من أي مكان وعلى مدار 24 ساعة؛</a:t>
            </a:r>
            <a:endParaRPr lang="fr-FR" sz="2800" dirty="0">
              <a:solidFill>
                <a:schemeClr val="tx1"/>
              </a:solidFill>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Nuage 1"/>
          <p:cNvSpPr/>
          <p:nvPr/>
        </p:nvSpPr>
        <p:spPr>
          <a:xfrm>
            <a:off x="3881422" y="1785926"/>
            <a:ext cx="6429420" cy="2143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u="sng" dirty="0" smtClean="0">
                <a:solidFill>
                  <a:schemeClr val="tx1"/>
                </a:solidFill>
                <a:latin typeface="Arabic Typesetting" panose="03020402040406030203" pitchFamily="66" charset="-78"/>
                <a:cs typeface="Arabic Typesetting" panose="03020402040406030203" pitchFamily="66" charset="-78"/>
              </a:rPr>
              <a:t>الأمن: </a:t>
            </a:r>
            <a:r>
              <a:rPr lang="ar-DZ" sz="2800" dirty="0" smtClean="0">
                <a:solidFill>
                  <a:schemeClr val="tx1"/>
                </a:solidFill>
                <a:latin typeface="Arabic Typesetting" panose="03020402040406030203" pitchFamily="66" charset="-78"/>
                <a:cs typeface="Arabic Typesetting" panose="03020402040406030203" pitchFamily="66" charset="-78"/>
              </a:rPr>
              <a:t>وتعتبر مشكلة الأمن في نقل المعلومات من أبرز المخاطر في استعمال الانترنت في النشاط التسويقي</a:t>
            </a:r>
            <a:endParaRPr lang="fr-FR" sz="2800" dirty="0">
              <a:solidFill>
                <a:schemeClr val="tx1"/>
              </a:solidFill>
              <a:latin typeface="Arabic Typesetting" panose="03020402040406030203" pitchFamily="66" charset="-78"/>
              <a:cs typeface="Arabic Typesetting" panose="03020402040406030203" pitchFamily="66" charset="-78"/>
            </a:endParaRPr>
          </a:p>
        </p:txBody>
      </p:sp>
      <p:sp>
        <p:nvSpPr>
          <p:cNvPr id="4" name="Nuage 3"/>
          <p:cNvSpPr/>
          <p:nvPr/>
        </p:nvSpPr>
        <p:spPr>
          <a:xfrm>
            <a:off x="1595406" y="4071942"/>
            <a:ext cx="6429420" cy="2143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chemeClr val="tx1"/>
                </a:solidFill>
                <a:latin typeface="Arabic Typesetting" panose="03020402040406030203" pitchFamily="66" charset="-78"/>
                <a:cs typeface="Arabic Typesetting" panose="03020402040406030203" pitchFamily="66" charset="-78"/>
              </a:rPr>
              <a:t>السرية:</a:t>
            </a:r>
            <a:r>
              <a:rPr lang="ar-DZ" sz="2800" dirty="0" smtClean="0">
                <a:solidFill>
                  <a:schemeClr val="tx1"/>
                </a:solidFill>
                <a:latin typeface="Arabic Typesetting" panose="03020402040406030203" pitchFamily="66" charset="-78"/>
                <a:cs typeface="Arabic Typesetting" panose="03020402040406030203" pitchFamily="66" charset="-78"/>
              </a:rPr>
              <a:t>وتعني ضرورة الحفاظ على خصوصية الزبائن، وضمان عدم تسرب معلوماتهم الشخصية واستخدامها لأغراض تجارية مثل بيعها للآخرين</a:t>
            </a:r>
            <a:endParaRPr lang="fr-FR" sz="2800" dirty="0">
              <a:solidFill>
                <a:schemeClr val="tx1"/>
              </a:solidFill>
              <a:latin typeface="Arabic Typesetting" panose="03020402040406030203" pitchFamily="66" charset="-78"/>
              <a:cs typeface="Arabic Typesetting" panose="03020402040406030203" pitchFamily="66" charset="-78"/>
            </a:endParaRPr>
          </a:p>
        </p:txBody>
      </p:sp>
      <p:sp>
        <p:nvSpPr>
          <p:cNvPr id="7" name="Rectangle à coins arrondis 6"/>
          <p:cNvSpPr/>
          <p:nvPr/>
        </p:nvSpPr>
        <p:spPr>
          <a:xfrm>
            <a:off x="2524100" y="357166"/>
            <a:ext cx="7500990" cy="1000132"/>
          </a:xfrm>
          <a:prstGeom prst="roundRect">
            <a:avLst/>
          </a:prstGeom>
          <a:blipFill>
            <a:blip r:embed="rId3"/>
            <a:stretch>
              <a:fillRect/>
            </a:stretch>
          </a:blipFill>
        </p:spPr>
        <p:style>
          <a:lnRef idx="2">
            <a:schemeClr val="accent1"/>
          </a:lnRef>
          <a:fillRef idx="1">
            <a:schemeClr val="lt1"/>
          </a:fillRef>
          <a:effectRef idx="0">
            <a:schemeClr val="accent1"/>
          </a:effectRef>
          <a:fontRef idx="minor">
            <a:schemeClr val="dk1"/>
          </a:fontRef>
        </p:style>
        <p:txBody>
          <a:bodyPr rtlCol="0" anchor="ctr"/>
          <a:lstStyle/>
          <a:p>
            <a:pPr algn="ctr"/>
            <a:r>
              <a:rPr lang="ar-DZ" sz="4400" b="1" dirty="0" smtClean="0">
                <a:ln w="17780" cmpd="sng">
                  <a:solidFill>
                    <a:srgbClr val="FFFFFF"/>
                  </a:solidFill>
                  <a:prstDash val="solid"/>
                  <a:miter lim="800000"/>
                </a:ln>
                <a:solidFill>
                  <a:schemeClr val="tx1"/>
                </a:solidFill>
                <a:effectLst>
                  <a:outerShdw blurRad="50800" algn="tl" rotWithShape="0">
                    <a:srgbClr val="000000"/>
                  </a:outerShdw>
                </a:effectLst>
                <a:latin typeface="Andalus" panose="02020603050405020304" pitchFamily="18" charset="-78"/>
                <a:cs typeface="Andalus" panose="02020603050405020304" pitchFamily="18" charset="-78"/>
              </a:rPr>
              <a:t>تحديات </a:t>
            </a:r>
          </a:p>
          <a:p>
            <a:pPr algn="ctr"/>
            <a:r>
              <a:rPr lang="ar-DZ" sz="4400" b="1" dirty="0" smtClean="0">
                <a:ln w="17780" cmpd="sng">
                  <a:solidFill>
                    <a:srgbClr val="FFFFFF"/>
                  </a:solidFill>
                  <a:prstDash val="solid"/>
                  <a:miter lim="800000"/>
                </a:ln>
                <a:solidFill>
                  <a:schemeClr val="tx1"/>
                </a:solidFill>
                <a:effectLst>
                  <a:outerShdw blurRad="50800" algn="tl" rotWithShape="0">
                    <a:srgbClr val="000000"/>
                  </a:outerShdw>
                </a:effectLst>
                <a:latin typeface="Andalus" panose="02020603050405020304" pitchFamily="18" charset="-78"/>
                <a:cs typeface="Andalus" panose="02020603050405020304" pitchFamily="18" charset="-78"/>
              </a:rPr>
              <a:t>.</a:t>
            </a:r>
          </a:p>
          <a:p>
            <a:pPr algn="ctr"/>
            <a:r>
              <a:rPr lang="ar-DZ" sz="4400" b="1" dirty="0" smtClean="0">
                <a:ln w="17780" cmpd="sng">
                  <a:solidFill>
                    <a:srgbClr val="FFFFFF"/>
                  </a:solidFill>
                  <a:prstDash val="solid"/>
                  <a:miter lim="800000"/>
                </a:ln>
                <a:solidFill>
                  <a:schemeClr val="tx1"/>
                </a:solidFill>
                <a:effectLst>
                  <a:outerShdw blurRad="50800" algn="tl" rotWithShape="0">
                    <a:srgbClr val="000000"/>
                  </a:outerShdw>
                </a:effectLst>
                <a:latin typeface="Andalus" panose="02020603050405020304" pitchFamily="18" charset="-78"/>
                <a:cs typeface="Andalus" panose="02020603050405020304" pitchFamily="18" charset="-78"/>
              </a:rPr>
              <a:t>3التسويق الإلكتروني بالنسبة للزبائن</a:t>
            </a:r>
            <a:endParaRPr lang="fr-FR" sz="4400" b="1" dirty="0">
              <a:ln w="17780" cmpd="sng">
                <a:solidFill>
                  <a:srgbClr val="FFFFFF"/>
                </a:solidFill>
                <a:prstDash val="solid"/>
                <a:miter lim="800000"/>
              </a:ln>
              <a:solidFill>
                <a:schemeClr val="tx1"/>
              </a:solidFill>
              <a:effectLst>
                <a:outerShdw blurRad="50800" algn="tl" rotWithShape="0">
                  <a:srgbClr val="000000"/>
                </a:outerShdw>
              </a:effectLst>
              <a:latin typeface="Andalus" panose="02020603050405020304" pitchFamily="18" charset="-78"/>
              <a:cs typeface="Andalus" panose="02020603050405020304" pitchFamily="18" charset="-78"/>
            </a:endParaRPr>
          </a:p>
        </p:txBody>
      </p:sp>
      <p:pic>
        <p:nvPicPr>
          <p:cNvPr id="8" name="Image 7" descr="489262_1_1676882423.jpg"/>
          <p:cNvPicPr>
            <a:picLocks noChangeAspect="1"/>
          </p:cNvPicPr>
          <p:nvPr/>
        </p:nvPicPr>
        <p:blipFill>
          <a:blip r:embed="rId4" cstate="print"/>
          <a:stretch>
            <a:fillRect/>
          </a:stretch>
        </p:blipFill>
        <p:spPr>
          <a:xfrm>
            <a:off x="7524760" y="4833968"/>
            <a:ext cx="3143242" cy="209549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Nuage 1"/>
          <p:cNvSpPr/>
          <p:nvPr/>
        </p:nvSpPr>
        <p:spPr>
          <a:xfrm>
            <a:off x="3595670" y="71414"/>
            <a:ext cx="6929486" cy="2143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u="sng" dirty="0" smtClean="0">
                <a:solidFill>
                  <a:schemeClr val="tx1"/>
                </a:solidFill>
                <a:latin typeface="Arabic Typesetting" panose="03020402040406030203" pitchFamily="66" charset="-78"/>
                <a:cs typeface="Arabic Typesetting" panose="03020402040406030203" pitchFamily="66" charset="-78"/>
              </a:rPr>
              <a:t>التحكم في التكنولوجيا: </a:t>
            </a:r>
            <a:r>
              <a:rPr lang="ar-DZ" sz="3200" dirty="0" smtClean="0">
                <a:solidFill>
                  <a:schemeClr val="tx1"/>
                </a:solidFill>
                <a:latin typeface="Arabic Typesetting" panose="03020402040406030203" pitchFamily="66" charset="-78"/>
                <a:cs typeface="Arabic Typesetting" panose="03020402040406030203" pitchFamily="66" charset="-78"/>
              </a:rPr>
              <a:t>يتطلب التعامل في التسويق الإلكتروني سواء للأفراد أو الشركات امتلاك المعرفة اللازمة لاستخدام الحاسوب والانترنت</a:t>
            </a:r>
            <a:endParaRPr lang="fr-FR" sz="2800" dirty="0">
              <a:solidFill>
                <a:schemeClr val="tx1"/>
              </a:solidFill>
              <a:latin typeface="Arabic Typesetting" panose="03020402040406030203" pitchFamily="66" charset="-78"/>
              <a:cs typeface="Arabic Typesetting" panose="03020402040406030203" pitchFamily="66" charset="-78"/>
            </a:endParaRPr>
          </a:p>
        </p:txBody>
      </p:sp>
      <p:sp>
        <p:nvSpPr>
          <p:cNvPr id="3" name="Nuage 2"/>
          <p:cNvSpPr/>
          <p:nvPr/>
        </p:nvSpPr>
        <p:spPr>
          <a:xfrm>
            <a:off x="1524000" y="2285992"/>
            <a:ext cx="6429420" cy="2143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chemeClr val="tx1"/>
                </a:solidFill>
                <a:latin typeface="Arabic Typesetting" panose="03020402040406030203" pitchFamily="66" charset="-78"/>
                <a:cs typeface="Arabic Typesetting" panose="03020402040406030203" pitchFamily="66" charset="-78"/>
              </a:rPr>
              <a:t>الانسجام مع البيئة: </a:t>
            </a:r>
            <a:r>
              <a:rPr lang="ar-DZ" sz="3200" dirty="0" smtClean="0">
                <a:solidFill>
                  <a:schemeClr val="tx1"/>
                </a:solidFill>
                <a:latin typeface="Arabic Typesetting" panose="03020402040406030203" pitchFamily="66" charset="-78"/>
                <a:cs typeface="Arabic Typesetting" panose="03020402040406030203" pitchFamily="66" charset="-78"/>
              </a:rPr>
              <a:t>ويتمثل بالقدرة على التفاعل مع نظم تشغيل وبيئات مختلفة وتوافقها مع المقاييس العالمية في الاتصالات</a:t>
            </a:r>
            <a:endParaRPr lang="fr-FR" sz="3200" dirty="0">
              <a:solidFill>
                <a:schemeClr val="tx1"/>
              </a:solidFill>
              <a:latin typeface="Arabic Typesetting" panose="03020402040406030203" pitchFamily="66" charset="-78"/>
              <a:cs typeface="Arabic Typesetting" panose="03020402040406030203" pitchFamily="66" charset="-78"/>
            </a:endParaRPr>
          </a:p>
        </p:txBody>
      </p:sp>
      <p:sp>
        <p:nvSpPr>
          <p:cNvPr id="4" name="Nuage 3"/>
          <p:cNvSpPr/>
          <p:nvPr/>
        </p:nvSpPr>
        <p:spPr>
          <a:xfrm>
            <a:off x="2524100" y="4357694"/>
            <a:ext cx="7572428" cy="24288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u="sng" dirty="0" smtClean="0">
                <a:solidFill>
                  <a:schemeClr val="tx1"/>
                </a:solidFill>
                <a:latin typeface="Arabic Typesetting" panose="03020402040406030203" pitchFamily="66" charset="-78"/>
                <a:cs typeface="Arabic Typesetting" panose="03020402040406030203" pitchFamily="66" charset="-78"/>
              </a:rPr>
              <a:t>الازدحام في نقل المعلومات: </a:t>
            </a:r>
            <a:r>
              <a:rPr lang="ar-DZ" sz="3200" dirty="0" smtClean="0">
                <a:solidFill>
                  <a:schemeClr val="tx1"/>
                </a:solidFill>
                <a:latin typeface="Arabic Typesetting" panose="03020402040406030203" pitchFamily="66" charset="-78"/>
                <a:cs typeface="Arabic Typesetting" panose="03020402040406030203" pitchFamily="66" charset="-78"/>
              </a:rPr>
              <a:t>وذلك يحصل ذلك حين يحاول آلاف المستخدمين الاتصال بالشبكة في آن واحد، مما يؤدي إلى توقفها عن تلبية الطلبات للمستخدمين مؤقتا إلى أن يخف ضغط الطلب عليها</a:t>
            </a:r>
            <a:endParaRPr lang="fr-FR" sz="3200" dirty="0">
              <a:solidFill>
                <a:schemeClr val="tx1"/>
              </a:solidFill>
              <a:latin typeface="Arabic Typesetting" panose="03020402040406030203" pitchFamily="66" charset="-78"/>
              <a:cs typeface="Arabic Typesetting" panose="03020402040406030203" pitchFamily="66" charset="-78"/>
            </a:endParaRPr>
          </a:p>
        </p:txBody>
      </p:sp>
      <p:pic>
        <p:nvPicPr>
          <p:cNvPr id="5" name="Image 4" descr="تعريف_شركة_المساهمة_وخصائصها.jpg"/>
          <p:cNvPicPr>
            <a:picLocks noChangeAspect="1"/>
          </p:cNvPicPr>
          <p:nvPr/>
        </p:nvPicPr>
        <p:blipFill>
          <a:blip r:embed="rId3"/>
          <a:stretch>
            <a:fillRect/>
          </a:stretch>
        </p:blipFill>
        <p:spPr>
          <a:xfrm>
            <a:off x="7596197" y="1785946"/>
            <a:ext cx="3071803" cy="2857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Nuage 1"/>
          <p:cNvSpPr/>
          <p:nvPr/>
        </p:nvSpPr>
        <p:spPr>
          <a:xfrm>
            <a:off x="1524000" y="0"/>
            <a:ext cx="7000892" cy="20885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3200" b="1" u="sng" dirty="0" smtClean="0">
                <a:solidFill>
                  <a:schemeClr val="tx1"/>
                </a:solidFill>
                <a:latin typeface="Arabic Typesetting" panose="03020402040406030203" pitchFamily="66" charset="-78"/>
                <a:cs typeface="Arabic Typesetting" panose="03020402040406030203" pitchFamily="66" charset="-78"/>
              </a:rPr>
              <a:t>معوقات أنظمة الدفع:</a:t>
            </a:r>
            <a:r>
              <a:rPr lang="ar-DZ" sz="2800" dirty="0" smtClean="0">
                <a:solidFill>
                  <a:schemeClr val="tx1"/>
                </a:solidFill>
                <a:latin typeface="Arabic Typesetting" panose="03020402040406030203" pitchFamily="66" charset="-78"/>
                <a:cs typeface="Arabic Typesetting" panose="03020402040406030203" pitchFamily="66" charset="-78"/>
              </a:rPr>
              <a:t> وتعد من أكثر التحديات التي تواجه عملية التسوق الإلكتروني ، حيث تتطلب توافقا بين أنظمة المعلومات وشبكات التوزيع وأنظمة المصارف، مع ضمان أمن المعلومات المتبادلة.</a:t>
            </a:r>
            <a:r>
              <a:rPr lang="ar-DZ" sz="2000" dirty="0" smtClean="0">
                <a:solidFill>
                  <a:schemeClr val="tx1"/>
                </a:solidFill>
                <a:latin typeface="Arabic Typesetting" panose="03020402040406030203" pitchFamily="66" charset="-78"/>
                <a:cs typeface="Arabic Typesetting" panose="03020402040406030203" pitchFamily="66" charset="-78"/>
              </a:rPr>
              <a:t> </a:t>
            </a:r>
            <a:endParaRPr lang="fr-FR" sz="2400" dirty="0">
              <a:solidFill>
                <a:schemeClr val="tx1"/>
              </a:solidFill>
              <a:latin typeface="Arabic Typesetting" panose="03020402040406030203" pitchFamily="66" charset="-78"/>
              <a:cs typeface="Arabic Typesetting" panose="03020402040406030203" pitchFamily="66" charset="-78"/>
            </a:endParaRPr>
          </a:p>
        </p:txBody>
      </p:sp>
      <p:sp>
        <p:nvSpPr>
          <p:cNvPr id="3" name="Nuage 2"/>
          <p:cNvSpPr/>
          <p:nvPr/>
        </p:nvSpPr>
        <p:spPr>
          <a:xfrm>
            <a:off x="2524100" y="2000240"/>
            <a:ext cx="8143900" cy="24288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3600" b="1" u="sng" dirty="0" smtClean="0">
                <a:solidFill>
                  <a:schemeClr val="tx1"/>
                </a:solidFill>
                <a:latin typeface="Arabic Typesetting" panose="03020402040406030203" pitchFamily="66" charset="-78"/>
                <a:cs typeface="Arabic Typesetting" panose="03020402040406030203" pitchFamily="66" charset="-78"/>
              </a:rPr>
              <a:t>إدارة عمليات التبادل التجاري: </a:t>
            </a:r>
            <a:r>
              <a:rPr lang="ar-DZ" sz="2800" dirty="0" smtClean="0">
                <a:solidFill>
                  <a:schemeClr val="tx1"/>
                </a:solidFill>
                <a:latin typeface="Arabic Typesetting" panose="03020402040406030203" pitchFamily="66" charset="-78"/>
                <a:cs typeface="Arabic Typesetting" panose="03020402040406030203" pitchFamily="66" charset="-78"/>
              </a:rPr>
              <a:t>وترتبط بمقدمي الخدمة الإلكترونية، فالزبون الذي يقوم بعملية الشراء يريد أن يحصل على تأكيدات بأن طلبه قيد الإرسال، لذلك لا بد من إيجاد وسيلة لمتابعة عملية الشحن من خلال الانتر</a:t>
            </a:r>
            <a:r>
              <a:rPr lang="ar-DZ" sz="3200" dirty="0" smtClean="0">
                <a:solidFill>
                  <a:schemeClr val="tx1"/>
                </a:solidFill>
                <a:latin typeface="Arabic Typesetting" panose="03020402040406030203" pitchFamily="66" charset="-78"/>
                <a:cs typeface="Arabic Typesetting" panose="03020402040406030203" pitchFamily="66" charset="-78"/>
              </a:rPr>
              <a:t>ن</a:t>
            </a:r>
            <a:r>
              <a:rPr lang="ar-DZ" sz="2800" dirty="0" smtClean="0">
                <a:solidFill>
                  <a:schemeClr val="tx1"/>
                </a:solidFill>
                <a:latin typeface="Arabic Typesetting" panose="03020402040406030203" pitchFamily="66" charset="-78"/>
                <a:cs typeface="Arabic Typesetting" panose="03020402040406030203" pitchFamily="66" charset="-78"/>
              </a:rPr>
              <a:t>ت.</a:t>
            </a:r>
            <a:endParaRPr lang="fr-FR" sz="3200" dirty="0">
              <a:solidFill>
                <a:schemeClr val="tx1"/>
              </a:solidFill>
              <a:latin typeface="Arabic Typesetting" panose="03020402040406030203" pitchFamily="66" charset="-78"/>
              <a:cs typeface="Arabic Typesetting" panose="03020402040406030203" pitchFamily="66" charset="-78"/>
            </a:endParaRPr>
          </a:p>
        </p:txBody>
      </p:sp>
      <p:sp>
        <p:nvSpPr>
          <p:cNvPr id="4" name="Nuage 3"/>
          <p:cNvSpPr/>
          <p:nvPr/>
        </p:nvSpPr>
        <p:spPr>
          <a:xfrm>
            <a:off x="3667108" y="4643446"/>
            <a:ext cx="7000924" cy="22145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u="sng" dirty="0" smtClean="0">
                <a:solidFill>
                  <a:schemeClr val="tx1"/>
                </a:solidFill>
                <a:latin typeface="Arabic Typesetting" panose="03020402040406030203" pitchFamily="66" charset="-78"/>
                <a:cs typeface="Arabic Typesetting" panose="03020402040406030203" pitchFamily="66" charset="-78"/>
              </a:rPr>
              <a:t>المنافسة العالمية حتى في السوق المحلي:</a:t>
            </a:r>
            <a:r>
              <a:rPr lang="ar-DZ" sz="2800" dirty="0" smtClean="0">
                <a:solidFill>
                  <a:schemeClr val="tx1"/>
                </a:solidFill>
                <a:latin typeface="Arabic Typesetting" panose="03020402040406030203" pitchFamily="66" charset="-78"/>
                <a:cs typeface="Arabic Typesetting" panose="03020402040406030203" pitchFamily="66" charset="-78"/>
              </a:rPr>
              <a:t> تواجد العديد من المواقع على الشبكة، مما يجعل مهمة جذب انتباه المستخدم لموقع مؤسسة معينة دون غيره غاية في الصعوبة</a:t>
            </a:r>
            <a:endParaRPr lang="fr-FR" sz="2800" dirty="0">
              <a:solidFill>
                <a:schemeClr val="tx1"/>
              </a:solidFill>
              <a:latin typeface="Arabic Typesetting" panose="03020402040406030203" pitchFamily="66" charset="-78"/>
              <a:cs typeface="Arabic Typesetting" panose="03020402040406030203" pitchFamily="66" charset="-78"/>
            </a:endParaRPr>
          </a:p>
        </p:txBody>
      </p:sp>
      <p:pic>
        <p:nvPicPr>
          <p:cNvPr id="5" name="Image 4" descr="8thdet-tsoeek.jpg"/>
          <p:cNvPicPr>
            <a:picLocks noChangeAspect="1"/>
          </p:cNvPicPr>
          <p:nvPr/>
        </p:nvPicPr>
        <p:blipFill>
          <a:blip r:embed="rId3"/>
          <a:stretch>
            <a:fillRect/>
          </a:stretch>
        </p:blipFill>
        <p:spPr>
          <a:xfrm>
            <a:off x="7381884" y="-24"/>
            <a:ext cx="3173229" cy="1928826"/>
          </a:xfrm>
          <a:prstGeom prst="ellipse">
            <a:avLst/>
          </a:prstGeom>
          <a:ln>
            <a:noFill/>
          </a:ln>
          <a:effectLst>
            <a:softEdge rad="112500"/>
          </a:effectLst>
        </p:spPr>
      </p:pic>
      <p:pic>
        <p:nvPicPr>
          <p:cNvPr id="6" name="Image 5" descr="images.png"/>
          <p:cNvPicPr>
            <a:picLocks noChangeAspect="1"/>
          </p:cNvPicPr>
          <p:nvPr/>
        </p:nvPicPr>
        <p:blipFill>
          <a:blip r:embed="rId4"/>
          <a:stretch>
            <a:fillRect/>
          </a:stretch>
        </p:blipFill>
        <p:spPr>
          <a:xfrm>
            <a:off x="1524000" y="5072074"/>
            <a:ext cx="3028950" cy="15144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4000"/>
          </a:blip>
          <a:stretch>
            <a:fillRect t="-39000" b="-39000"/>
          </a:stretch>
        </a:blipFill>
        <a:effectLst/>
      </p:bgPr>
    </p:bg>
    <p:spTree>
      <p:nvGrpSpPr>
        <p:cNvPr id="1" name=""/>
        <p:cNvGrpSpPr/>
        <p:nvPr/>
      </p:nvGrpSpPr>
      <p:grpSpPr>
        <a:xfrm>
          <a:off x="0" y="0"/>
          <a:ext cx="0" cy="0"/>
          <a:chOff x="0" y="0"/>
          <a:chExt cx="0" cy="0"/>
        </a:xfrm>
      </p:grpSpPr>
      <p:sp>
        <p:nvSpPr>
          <p:cNvPr id="3" name="Zone de texte 2"/>
          <p:cNvSpPr txBox="1"/>
          <p:nvPr/>
        </p:nvSpPr>
        <p:spPr>
          <a:xfrm>
            <a:off x="3699510" y="260350"/>
            <a:ext cx="4792345" cy="460375"/>
          </a:xfrm>
          <a:prstGeom prst="rect">
            <a:avLst/>
          </a:prstGeom>
          <a:noFill/>
        </p:spPr>
        <p:txBody>
          <a:bodyPr wrap="square" rtlCol="0">
            <a:spAutoFit/>
          </a:bodyPr>
          <a:lstStyle/>
          <a:p>
            <a:pPr algn="ctr"/>
            <a:r>
              <a:rPr lang="ar-DZ" altLang="en-US" sz="2400" b="1"/>
              <a:t>مفهوم التجارة الإلكترونية</a:t>
            </a:r>
          </a:p>
        </p:txBody>
      </p:sp>
      <p:sp>
        <p:nvSpPr>
          <p:cNvPr id="5" name="Bulle ronde 4"/>
          <p:cNvSpPr/>
          <p:nvPr/>
        </p:nvSpPr>
        <p:spPr>
          <a:xfrm>
            <a:off x="6825615" y="1072515"/>
            <a:ext cx="3862070" cy="1997075"/>
          </a:xfrm>
          <a:prstGeom prst="wedgeEllipseCallou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ar-DZ" altLang="fr-FR"/>
              <a:t>تمثل شكلا من أشكال التعامل التجاري الذي ينطوي على تفاعل أطراف التبادل إلكترونيا بدلا من التبادل المادي أو الإتصال المادي المباشر.</a:t>
            </a:r>
          </a:p>
        </p:txBody>
      </p:sp>
      <p:sp>
        <p:nvSpPr>
          <p:cNvPr id="6" name="Bulle ronde 5"/>
          <p:cNvSpPr/>
          <p:nvPr/>
        </p:nvSpPr>
        <p:spPr>
          <a:xfrm flipH="1">
            <a:off x="1524000" y="1073150"/>
            <a:ext cx="3920490" cy="1924050"/>
          </a:xfrm>
          <a:prstGeom prst="wedgeEllipseCallou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altLang="ar-DZ" b="1"/>
              <a:t>HEIZER&amp;RENDLER</a:t>
            </a:r>
          </a:p>
          <a:p>
            <a:pPr algn="ctr"/>
            <a:r>
              <a:rPr lang="ar-DZ" altLang="ar-DZ"/>
              <a:t>استخدام شبكات الحاسب وبصورة أساسية شبكة الإنترنت في بيع السلع والخدمات والمعلومات.</a:t>
            </a:r>
          </a:p>
        </p:txBody>
      </p:sp>
      <p:grpSp>
        <p:nvGrpSpPr>
          <p:cNvPr id="13" name="Grouper 12"/>
          <p:cNvGrpSpPr/>
          <p:nvPr/>
        </p:nvGrpSpPr>
        <p:grpSpPr>
          <a:xfrm>
            <a:off x="6887845" y="3660514"/>
            <a:ext cx="3799840" cy="2105348"/>
            <a:chOff x="8246" y="6009"/>
            <a:chExt cx="5984" cy="3019"/>
          </a:xfrm>
        </p:grpSpPr>
        <p:sp>
          <p:nvSpPr>
            <p:cNvPr id="10" name="Ellipse 9"/>
            <p:cNvSpPr/>
            <p:nvPr/>
          </p:nvSpPr>
          <p:spPr>
            <a:xfrm>
              <a:off x="8246" y="6193"/>
              <a:ext cx="5984" cy="2835"/>
            </a:xfrm>
            <a:prstGeom prst="ellipse">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ar-DZ" altLang="fr-FR" b="1"/>
                <a:t>منظمة التجارة العالمية</a:t>
              </a:r>
            </a:p>
            <a:p>
              <a:pPr algn="ctr"/>
              <a:r>
                <a:rPr lang="ar-DZ" altLang="fr-FR"/>
                <a:t>إنتاج، إشهار، بيع وتوزيع المنتجات باستعمال شبكات الإتصال عن بعد.</a:t>
              </a:r>
            </a:p>
          </p:txBody>
        </p:sp>
        <p:sp>
          <p:nvSpPr>
            <p:cNvPr id="11" name="Forme libre 10"/>
            <p:cNvSpPr/>
            <p:nvPr/>
          </p:nvSpPr>
          <p:spPr>
            <a:xfrm rot="12120000" flipH="1">
              <a:off x="9767" y="6009"/>
              <a:ext cx="947" cy="567"/>
            </a:xfrm>
            <a:custGeom>
              <a:avLst/>
              <a:gdLst>
                <a:gd name="connsiteX0" fmla="*/ 0 w 947"/>
                <a:gd name="connsiteY0" fmla="*/ 623 h 623"/>
                <a:gd name="connsiteX1" fmla="*/ 0 w 947"/>
                <a:gd name="connsiteY1" fmla="*/ 0 h 623"/>
                <a:gd name="connsiteX2" fmla="*/ 947 w 947"/>
                <a:gd name="connsiteY2" fmla="*/ 605 h 623"/>
                <a:gd name="connsiteX3" fmla="*/ 0 w 947"/>
                <a:gd name="connsiteY3" fmla="*/ 623 h 623"/>
              </a:gdLst>
              <a:ahLst/>
              <a:cxnLst>
                <a:cxn ang="0">
                  <a:pos x="connsiteX0" y="connsiteY0"/>
                </a:cxn>
                <a:cxn ang="0">
                  <a:pos x="connsiteX1" y="connsiteY1"/>
                </a:cxn>
                <a:cxn ang="0">
                  <a:pos x="connsiteX2" y="connsiteY2"/>
                </a:cxn>
                <a:cxn ang="0">
                  <a:pos x="connsiteX3" y="connsiteY3"/>
                </a:cxn>
              </a:cxnLst>
              <a:rect l="l" t="t" r="r" b="b"/>
              <a:pathLst>
                <a:path w="947" h="623">
                  <a:moveTo>
                    <a:pt x="0" y="623"/>
                  </a:moveTo>
                  <a:lnTo>
                    <a:pt x="0" y="0"/>
                  </a:lnTo>
                  <a:lnTo>
                    <a:pt x="947" y="605"/>
                  </a:lnTo>
                  <a:lnTo>
                    <a:pt x="0" y="62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grpSp>
      <p:grpSp>
        <p:nvGrpSpPr>
          <p:cNvPr id="14" name="Grouper 13"/>
          <p:cNvGrpSpPr/>
          <p:nvPr/>
        </p:nvGrpSpPr>
        <p:grpSpPr>
          <a:xfrm flipH="1">
            <a:off x="1524000" y="3649345"/>
            <a:ext cx="4053840" cy="2155190"/>
            <a:chOff x="7846" y="5634"/>
            <a:chExt cx="6384" cy="3394"/>
          </a:xfrm>
          <a:effectLst>
            <a:outerShdw blurRad="50800" dist="38100" dir="8100000" algn="tr" rotWithShape="0">
              <a:prstClr val="black">
                <a:alpha val="40000"/>
              </a:prstClr>
            </a:outerShdw>
          </a:effectLst>
        </p:grpSpPr>
        <p:sp>
          <p:nvSpPr>
            <p:cNvPr id="15" name="Ellipse 14"/>
            <p:cNvSpPr/>
            <p:nvPr/>
          </p:nvSpPr>
          <p:spPr>
            <a:xfrm>
              <a:off x="7846" y="5854"/>
              <a:ext cx="6384" cy="3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ar-DZ" altLang="fr-FR" b="1"/>
                <a:t>منظمة التعاون والتطور </a:t>
              </a:r>
            </a:p>
            <a:p>
              <a:pPr algn="ctr"/>
              <a:r>
                <a:rPr lang="ar-DZ" altLang="fr-FR" b="1"/>
                <a:t>الإقتصادي</a:t>
              </a:r>
              <a:endParaRPr lang="ar-DZ" altLang="fr-FR"/>
            </a:p>
            <a:p>
              <a:pPr algn="ctr"/>
              <a:r>
                <a:rPr lang="ar-DZ" altLang="fr-FR"/>
                <a:t>التجارة الإلكترونية هي بيع او شراء السلع أو الخدمات من طرف مؤسسة، فرد، إدارة، وأية وحدة عامة أو خاصة بواسطة شبكة إلكترونية.</a:t>
              </a:r>
            </a:p>
          </p:txBody>
        </p:sp>
        <p:sp>
          <p:nvSpPr>
            <p:cNvPr id="16" name="Forme libre 15"/>
            <p:cNvSpPr/>
            <p:nvPr/>
          </p:nvSpPr>
          <p:spPr>
            <a:xfrm rot="12300000" flipH="1">
              <a:off x="9652" y="5634"/>
              <a:ext cx="920" cy="618"/>
            </a:xfrm>
            <a:custGeom>
              <a:avLst/>
              <a:gdLst>
                <a:gd name="connsiteX0" fmla="*/ 0 w 920"/>
                <a:gd name="connsiteY0" fmla="*/ 618 h 618"/>
                <a:gd name="connsiteX1" fmla="*/ 23 w 920"/>
                <a:gd name="connsiteY1" fmla="*/ 0 h 618"/>
                <a:gd name="connsiteX2" fmla="*/ 920 w 920"/>
                <a:gd name="connsiteY2" fmla="*/ 605 h 618"/>
                <a:gd name="connsiteX3" fmla="*/ 0 w 920"/>
                <a:gd name="connsiteY3" fmla="*/ 618 h 618"/>
              </a:gdLst>
              <a:ahLst/>
              <a:cxnLst>
                <a:cxn ang="0">
                  <a:pos x="connsiteX0" y="connsiteY0"/>
                </a:cxn>
                <a:cxn ang="0">
                  <a:pos x="connsiteX1" y="connsiteY1"/>
                </a:cxn>
                <a:cxn ang="0">
                  <a:pos x="connsiteX2" y="connsiteY2"/>
                </a:cxn>
                <a:cxn ang="0">
                  <a:pos x="connsiteX3" y="connsiteY3"/>
                </a:cxn>
              </a:cxnLst>
              <a:rect l="l" t="t" r="r" b="b"/>
              <a:pathLst>
                <a:path w="920" h="618">
                  <a:moveTo>
                    <a:pt x="0" y="618"/>
                  </a:moveTo>
                  <a:lnTo>
                    <a:pt x="23" y="0"/>
                  </a:lnTo>
                  <a:lnTo>
                    <a:pt x="920" y="605"/>
                  </a:lnTo>
                  <a:lnTo>
                    <a:pt x="0" y="61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grpSp>
      <p:pic>
        <p:nvPicPr>
          <p:cNvPr id="19" name="Image 18" descr="التجارة الإلكترونية"/>
          <p:cNvPicPr>
            <a:picLocks noChangeAspect="1"/>
          </p:cNvPicPr>
          <p:nvPr/>
        </p:nvPicPr>
        <p:blipFill>
          <a:blip r:embed="rId4"/>
          <a:stretch>
            <a:fillRect/>
          </a:stretch>
        </p:blipFill>
        <p:spPr>
          <a:xfrm>
            <a:off x="4973955" y="2709545"/>
            <a:ext cx="2339340" cy="1315720"/>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000" fill="hold">
                                          <p:stCondLst>
                                            <p:cond delay="0"/>
                                          </p:stCondLst>
                                        </p:cTn>
                                        <p:tgtEl>
                                          <p:spTgt spid="19"/>
                                        </p:tgtEl>
                                        <p:attrNameLst>
                                          <p:attrName>style.visibility</p:attrName>
                                        </p:attrNameLst>
                                      </p:cBhvr>
                                      <p:to>
                                        <p:strVal val="visible"/>
                                      </p:to>
                                    </p:set>
                                    <p:animEffect transition="in" filter="barn(inVertical)">
                                      <p:cBhvr>
                                        <p:cTn id="14" dur="1000"/>
                                        <p:tgtEl>
                                          <p:spTgt spid="19"/>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wipe(right)">
                                      <p:cBhvr>
                                        <p:cTn id="18" dur="1000"/>
                                        <p:tgtEl>
                                          <p:spTgt spid="5"/>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000"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000" fill="hold">
                                          <p:stCondLst>
                                            <p:cond delay="0"/>
                                          </p:stCondLst>
                                        </p:cTn>
                                        <p:tgtEl>
                                          <p:spTgt spid="13"/>
                                        </p:tgtEl>
                                        <p:attrNameLst>
                                          <p:attrName>style.visibility</p:attrName>
                                        </p:attrNameLst>
                                      </p:cBhvr>
                                      <p:to>
                                        <p:strVal val="visible"/>
                                      </p:to>
                                    </p:set>
                                    <p:animEffect transition="in" filter="wipe(down)">
                                      <p:cBhvr>
                                        <p:cTn id="26" dur="1000"/>
                                        <p:tgtEl>
                                          <p:spTgt spid="13"/>
                                        </p:tgtEl>
                                      </p:cBhvr>
                                    </p:animEffect>
                                  </p:childTnLst>
                                </p:cTn>
                              </p:par>
                            </p:childTnLst>
                          </p:cTn>
                        </p:par>
                        <p:par>
                          <p:cTn id="27" fill="hold">
                            <p:stCondLst>
                              <p:cond delay="5000"/>
                            </p:stCondLst>
                            <p:childTnLst>
                              <p:par>
                                <p:cTn id="28" presetID="22" presetClass="entr" presetSubtype="8" fill="hold" nodeType="afterEffect">
                                  <p:stCondLst>
                                    <p:cond delay="0"/>
                                  </p:stCondLst>
                                  <p:childTnLst>
                                    <p:set>
                                      <p:cBhvr>
                                        <p:cTn id="29" dur="1000"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pic>
        <p:nvPicPr>
          <p:cNvPr id="24" name="Image 23" descr="images (2)"/>
          <p:cNvPicPr>
            <a:picLocks noChangeAspect="1"/>
          </p:cNvPicPr>
          <p:nvPr/>
        </p:nvPicPr>
        <p:blipFill>
          <a:blip r:embed="rId3"/>
          <a:stretch>
            <a:fillRect/>
          </a:stretch>
        </p:blipFill>
        <p:spPr>
          <a:xfrm>
            <a:off x="1177290" y="50165"/>
            <a:ext cx="3086100" cy="1476375"/>
          </a:xfrm>
          <a:prstGeom prst="rect">
            <a:avLst/>
          </a:prstGeom>
        </p:spPr>
      </p:pic>
      <p:sp>
        <p:nvSpPr>
          <p:cNvPr id="10" name="Ellipse 9"/>
          <p:cNvSpPr/>
          <p:nvPr/>
        </p:nvSpPr>
        <p:spPr>
          <a:xfrm>
            <a:off x="6430645" y="2933700"/>
            <a:ext cx="1616710" cy="1440180"/>
          </a:xfrm>
          <a:prstGeom prst="ellipse">
            <a:avLst/>
          </a:prstGeom>
          <a:solidFill>
            <a:srgbClr val="FFFD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accent1">
                    <a:lumMod val="50000"/>
                  </a:schemeClr>
                </a:solidFill>
              </a:rPr>
              <a:t>أنواع التجارة الإلكترونية</a:t>
            </a:r>
          </a:p>
        </p:txBody>
      </p:sp>
      <p:sp>
        <p:nvSpPr>
          <p:cNvPr id="11" name="Arrondir un rectangle avec un coin diagonal 10"/>
          <p:cNvSpPr/>
          <p:nvPr/>
        </p:nvSpPr>
        <p:spPr>
          <a:xfrm>
            <a:off x="9227185" y="3429635"/>
            <a:ext cx="1439545" cy="791845"/>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000">
                <a:solidFill>
                  <a:schemeClr val="tx1"/>
                </a:solidFill>
              </a:rPr>
              <a:t>B2C</a:t>
            </a:r>
          </a:p>
        </p:txBody>
      </p:sp>
      <p:sp>
        <p:nvSpPr>
          <p:cNvPr id="16" name="Flèche vers le bas 15"/>
          <p:cNvSpPr/>
          <p:nvPr/>
        </p:nvSpPr>
        <p:spPr>
          <a:xfrm>
            <a:off x="7038340" y="1526540"/>
            <a:ext cx="400050" cy="1365885"/>
          </a:xfrm>
          <a:prstGeom prst="downArrow">
            <a:avLst>
              <a:gd name="adj1" fmla="val 50063"/>
              <a:gd name="adj2" fmla="val 50000"/>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18" name="Arrondir un rectangle avec un coin diagonal 17"/>
          <p:cNvSpPr/>
          <p:nvPr/>
        </p:nvSpPr>
        <p:spPr>
          <a:xfrm>
            <a:off x="3785235" y="3430905"/>
            <a:ext cx="1439545" cy="791845"/>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a:solidFill>
                  <a:schemeClr val="tx1"/>
                </a:solidFill>
              </a:rPr>
              <a:t>C2C</a:t>
            </a:r>
          </a:p>
        </p:txBody>
      </p:sp>
      <p:sp>
        <p:nvSpPr>
          <p:cNvPr id="19" name="Arrondir un rectangle avec un coin diagonal 18"/>
          <p:cNvSpPr/>
          <p:nvPr/>
        </p:nvSpPr>
        <p:spPr>
          <a:xfrm>
            <a:off x="8616315" y="1637665"/>
            <a:ext cx="1439545" cy="791845"/>
          </a:xfrm>
          <a:prstGeom prst="round2DiagRect">
            <a:avLst/>
          </a:prstGeom>
          <a:solidFill>
            <a:srgbClr val="E3C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a:solidFill>
                  <a:schemeClr val="tx1"/>
                </a:solidFill>
              </a:rPr>
              <a:t>B2B</a:t>
            </a:r>
          </a:p>
        </p:txBody>
      </p:sp>
      <p:sp>
        <p:nvSpPr>
          <p:cNvPr id="25" name="Flèche vers le bas 24"/>
          <p:cNvSpPr/>
          <p:nvPr/>
        </p:nvSpPr>
        <p:spPr>
          <a:xfrm rot="2340000">
            <a:off x="8113395" y="2374265"/>
            <a:ext cx="493395" cy="1095375"/>
          </a:xfrm>
          <a:prstGeom prst="downArrow">
            <a:avLst>
              <a:gd name="adj1" fmla="val 41712"/>
              <a:gd name="adj2" fmla="val 40045"/>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26" name="Flèche vers le bas 25"/>
          <p:cNvSpPr/>
          <p:nvPr/>
        </p:nvSpPr>
        <p:spPr>
          <a:xfrm rot="19020000">
            <a:off x="5852160" y="2386330"/>
            <a:ext cx="493395" cy="1096010"/>
          </a:xfrm>
          <a:prstGeom prst="downArrow">
            <a:avLst>
              <a:gd name="adj1" fmla="val 41712"/>
              <a:gd name="adj2" fmla="val 40045"/>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21" name="Arrondir un rectangle avec un coin diagonal 20"/>
          <p:cNvSpPr/>
          <p:nvPr/>
        </p:nvSpPr>
        <p:spPr>
          <a:xfrm>
            <a:off x="4420870" y="1637665"/>
            <a:ext cx="1439545" cy="791845"/>
          </a:xfrm>
          <a:prstGeom prst="round2DiagRect">
            <a:avLst/>
          </a:prstGeom>
          <a:solidFill>
            <a:srgbClr val="A2CD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a:solidFill>
                  <a:schemeClr val="tx1"/>
                </a:solidFill>
              </a:rPr>
              <a:t>G2B</a:t>
            </a:r>
          </a:p>
        </p:txBody>
      </p:sp>
      <p:sp>
        <p:nvSpPr>
          <p:cNvPr id="27" name="Flèche gauche 26"/>
          <p:cNvSpPr/>
          <p:nvPr/>
        </p:nvSpPr>
        <p:spPr>
          <a:xfrm>
            <a:off x="8072755" y="3610610"/>
            <a:ext cx="1069975" cy="431800"/>
          </a:xfrm>
          <a:prstGeom prst="leftArrow">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sp>
        <p:nvSpPr>
          <p:cNvPr id="20" name="Arrondir un rectangle avec un coin diagonal 19"/>
          <p:cNvSpPr/>
          <p:nvPr/>
        </p:nvSpPr>
        <p:spPr>
          <a:xfrm>
            <a:off x="6518275" y="693420"/>
            <a:ext cx="1439545" cy="791845"/>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a:solidFill>
                  <a:schemeClr val="tx1"/>
                </a:solidFill>
              </a:rPr>
              <a:t>G2C</a:t>
            </a:r>
          </a:p>
        </p:txBody>
      </p:sp>
      <p:sp>
        <p:nvSpPr>
          <p:cNvPr id="28" name="Flèche gauche 27"/>
          <p:cNvSpPr/>
          <p:nvPr/>
        </p:nvSpPr>
        <p:spPr>
          <a:xfrm flipH="1">
            <a:off x="5290820" y="3609975"/>
            <a:ext cx="1073785" cy="431800"/>
          </a:xfrm>
          <a:prstGeom prst="leftArrow">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en-US"/>
          </a:p>
        </p:txBody>
      </p:sp>
      <p:pic>
        <p:nvPicPr>
          <p:cNvPr id="32" name="Image 31" descr="images (3)"/>
          <p:cNvPicPr>
            <a:picLocks noChangeAspect="1"/>
          </p:cNvPicPr>
          <p:nvPr/>
        </p:nvPicPr>
        <p:blipFill>
          <a:blip r:embed="rId4"/>
          <a:stretch>
            <a:fillRect/>
          </a:stretch>
        </p:blipFill>
        <p:spPr>
          <a:xfrm>
            <a:off x="7709535" y="4827905"/>
            <a:ext cx="2957195" cy="1743075"/>
          </a:xfrm>
          <a:prstGeom prst="rect">
            <a:avLst/>
          </a:prstGeom>
          <a:effectLst>
            <a:innerShdw blurRad="63500" dist="50800" dir="81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par>
                          <p:cTn id="9" fill="hold">
                            <p:stCondLst>
                              <p:cond delay="1000"/>
                            </p:stCondLst>
                            <p:childTnLst>
                              <p:par>
                                <p:cTn id="10" presetID="12" presetClass="entr" presetSubtype="2" fill="hold" nodeType="afterEffect">
                                  <p:stCondLst>
                                    <p:cond delay="0"/>
                                  </p:stCondLst>
                                  <p:childTnLst>
                                    <p:set>
                                      <p:cBhvr>
                                        <p:cTn id="11" dur="1000" fill="hold">
                                          <p:stCondLst>
                                            <p:cond delay="0"/>
                                          </p:stCondLst>
                                        </p:cTn>
                                        <p:tgtEl>
                                          <p:spTgt spid="32"/>
                                        </p:tgtEl>
                                        <p:attrNameLst>
                                          <p:attrName>style.visibility</p:attrName>
                                        </p:attrNameLst>
                                      </p:cBhvr>
                                      <p:to>
                                        <p:strVal val="visible"/>
                                      </p:to>
                                    </p:set>
                                    <p:anim calcmode="lin" valueType="num">
                                      <p:cBhvr additive="base">
                                        <p:cTn id="12" dur="1000"/>
                                        <p:tgtEl>
                                          <p:spTgt spid="32"/>
                                        </p:tgtEl>
                                        <p:attrNameLst>
                                          <p:attrName>ppt_x</p:attrName>
                                        </p:attrNameLst>
                                      </p:cBhvr>
                                      <p:tavLst>
                                        <p:tav tm="0">
                                          <p:val>
                                            <p:strVal val="#ppt_x+#ppt_w*1.125000"/>
                                          </p:val>
                                        </p:tav>
                                        <p:tav tm="100000">
                                          <p:val>
                                            <p:strVal val="#ppt_x"/>
                                          </p:val>
                                        </p:tav>
                                      </p:tavLst>
                                    </p:anim>
                                    <p:animEffect transition="in" filter="wipe(left)">
                                      <p:cBhvr>
                                        <p:cTn id="13" dur="1000"/>
                                        <p:tgtEl>
                                          <p:spTgt spid="32"/>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500"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3700"/>
                            </p:stCondLst>
                            <p:childTnLst>
                              <p:par>
                                <p:cTn id="23" presetID="21" presetClass="entr" presetSubtype="1" fill="hold" grpId="0" nodeType="afterEffect">
                                  <p:stCondLst>
                                    <p:cond delay="0"/>
                                  </p:stCondLst>
                                  <p:childTnLst>
                                    <p:set>
                                      <p:cBhvr>
                                        <p:cTn id="24" dur="500" fill="hold">
                                          <p:stCondLst>
                                            <p:cond delay="0"/>
                                          </p:stCondLst>
                                        </p:cTn>
                                        <p:tgtEl>
                                          <p:spTgt spid="27"/>
                                        </p:tgtEl>
                                        <p:attrNameLst>
                                          <p:attrName>style.visibility</p:attrName>
                                        </p:attrNameLst>
                                      </p:cBhvr>
                                      <p:to>
                                        <p:strVal val="visible"/>
                                      </p:to>
                                    </p:set>
                                    <p:animEffect transition="in" filter="wheel(1)">
                                      <p:cBhvr>
                                        <p:cTn id="25" dur="500"/>
                                        <p:tgtEl>
                                          <p:spTgt spid="27"/>
                                        </p:tgtEl>
                                      </p:cBhvr>
                                    </p:animEffect>
                                  </p:childTnLst>
                                </p:cTn>
                              </p:par>
                            </p:childTnLst>
                          </p:cTn>
                        </p:par>
                        <p:par>
                          <p:cTn id="26" fill="hold">
                            <p:stCondLst>
                              <p:cond delay="4200"/>
                            </p:stCondLst>
                            <p:childTnLst>
                              <p:par>
                                <p:cTn id="27" presetID="7" presetClass="entr" presetSubtype="2" fill="hold" grpId="0" nodeType="afterEffect">
                                  <p:stCondLst>
                                    <p:cond delay="0"/>
                                  </p:stCondLst>
                                  <p:childTnLst>
                                    <p:set>
                                      <p:cBhvr>
                                        <p:cTn id="28" dur="1000"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5200"/>
                            </p:stCondLst>
                            <p:childTnLst>
                              <p:par>
                                <p:cTn id="32" presetID="21" presetClass="entr" presetSubtype="1" fill="hold" grpId="0" nodeType="afterEffect">
                                  <p:stCondLst>
                                    <p:cond delay="0"/>
                                  </p:stCondLst>
                                  <p:childTnLst>
                                    <p:set>
                                      <p:cBhvr>
                                        <p:cTn id="33" dur="500" fill="hold">
                                          <p:stCondLst>
                                            <p:cond delay="0"/>
                                          </p:stCondLst>
                                        </p:cTn>
                                        <p:tgtEl>
                                          <p:spTgt spid="25"/>
                                        </p:tgtEl>
                                        <p:attrNameLst>
                                          <p:attrName>style.visibility</p:attrName>
                                        </p:attrNameLst>
                                      </p:cBhvr>
                                      <p:to>
                                        <p:strVal val="visible"/>
                                      </p:to>
                                    </p:set>
                                    <p:animEffect transition="in" filter="wheel(1)">
                                      <p:cBhvr>
                                        <p:cTn id="34" dur="500"/>
                                        <p:tgtEl>
                                          <p:spTgt spid="25"/>
                                        </p:tgtEl>
                                      </p:cBhvr>
                                    </p:animEffect>
                                  </p:childTnLst>
                                </p:cTn>
                              </p:par>
                            </p:childTnLst>
                          </p:cTn>
                        </p:par>
                        <p:par>
                          <p:cTn id="35" fill="hold">
                            <p:stCondLst>
                              <p:cond delay="5700"/>
                            </p:stCondLst>
                            <p:childTnLst>
                              <p:par>
                                <p:cTn id="36" presetID="7" presetClass="entr" presetSubtype="2" fill="hold" grpId="0" nodeType="afterEffect">
                                  <p:stCondLst>
                                    <p:cond delay="0"/>
                                  </p:stCondLst>
                                  <p:childTnLst>
                                    <p:set>
                                      <p:cBhvr>
                                        <p:cTn id="37" dur="1000" fill="hold">
                                          <p:stCondLst>
                                            <p:cond delay="0"/>
                                          </p:stCondLst>
                                        </p:cTn>
                                        <p:tgtEl>
                                          <p:spTgt spid="19"/>
                                        </p:tgtEl>
                                        <p:attrNameLst>
                                          <p:attrName>style.visibility</p:attrName>
                                        </p:attrNameLst>
                                      </p:cBhvr>
                                      <p:to>
                                        <p:strVal val="visible"/>
                                      </p:to>
                                    </p:set>
                                    <p:anim calcmode="lin" valueType="num">
                                      <p:cBhvr additive="base">
                                        <p:cTn id="38" dur="1000" fill="hold"/>
                                        <p:tgtEl>
                                          <p:spTgt spid="19"/>
                                        </p:tgtEl>
                                        <p:attrNameLst>
                                          <p:attrName>ppt_x</p:attrName>
                                        </p:attrNameLst>
                                      </p:cBhvr>
                                      <p:tavLst>
                                        <p:tav tm="0">
                                          <p:val>
                                            <p:strVal val="1+#ppt_w/2"/>
                                          </p:val>
                                        </p:tav>
                                        <p:tav tm="100000">
                                          <p:val>
                                            <p:strVal val="#ppt_x"/>
                                          </p:val>
                                        </p:tav>
                                      </p:tavLst>
                                    </p:anim>
                                    <p:anim calcmode="lin" valueType="num">
                                      <p:cBhvr additive="base">
                                        <p:cTn id="39" dur="1000" fill="hold"/>
                                        <p:tgtEl>
                                          <p:spTgt spid="19"/>
                                        </p:tgtEl>
                                        <p:attrNameLst>
                                          <p:attrName>ppt_y</p:attrName>
                                        </p:attrNameLst>
                                      </p:cBhvr>
                                      <p:tavLst>
                                        <p:tav tm="0">
                                          <p:val>
                                            <p:strVal val="#ppt_y"/>
                                          </p:val>
                                        </p:tav>
                                        <p:tav tm="100000">
                                          <p:val>
                                            <p:strVal val="#ppt_y"/>
                                          </p:val>
                                        </p:tav>
                                      </p:tavLst>
                                    </p:anim>
                                  </p:childTnLst>
                                </p:cTn>
                              </p:par>
                            </p:childTnLst>
                          </p:cTn>
                        </p:par>
                        <p:par>
                          <p:cTn id="40" fill="hold">
                            <p:stCondLst>
                              <p:cond delay="6700"/>
                            </p:stCondLst>
                            <p:childTnLst>
                              <p:par>
                                <p:cTn id="41" presetID="21" presetClass="entr" presetSubtype="1" fill="hold" grpId="0" nodeType="afterEffect">
                                  <p:stCondLst>
                                    <p:cond delay="0"/>
                                  </p:stCondLst>
                                  <p:childTnLst>
                                    <p:set>
                                      <p:cBhvr>
                                        <p:cTn id="42" dur="500"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7200"/>
                            </p:stCondLst>
                            <p:childTnLst>
                              <p:par>
                                <p:cTn id="45" presetID="7" presetClass="entr" presetSubtype="1" fill="hold" grpId="0" nodeType="afterEffect">
                                  <p:stCondLst>
                                    <p:cond delay="0"/>
                                  </p:stCondLst>
                                  <p:childTnLst>
                                    <p:set>
                                      <p:cBhvr>
                                        <p:cTn id="46" dur="1000"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ppt_x"/>
                                          </p:val>
                                        </p:tav>
                                        <p:tav tm="100000">
                                          <p:val>
                                            <p:strVal val="#ppt_x"/>
                                          </p:val>
                                        </p:tav>
                                      </p:tavLst>
                                    </p:anim>
                                    <p:anim calcmode="lin" valueType="num">
                                      <p:cBhvr additive="base">
                                        <p:cTn id="48" dur="1000" fill="hold"/>
                                        <p:tgtEl>
                                          <p:spTgt spid="20"/>
                                        </p:tgtEl>
                                        <p:attrNameLst>
                                          <p:attrName>ppt_y</p:attrName>
                                        </p:attrNameLst>
                                      </p:cBhvr>
                                      <p:tavLst>
                                        <p:tav tm="0">
                                          <p:val>
                                            <p:strVal val="0-#ppt_h/2"/>
                                          </p:val>
                                        </p:tav>
                                        <p:tav tm="100000">
                                          <p:val>
                                            <p:strVal val="#ppt_y"/>
                                          </p:val>
                                        </p:tav>
                                      </p:tavLst>
                                    </p:anim>
                                  </p:childTnLst>
                                </p:cTn>
                              </p:par>
                            </p:childTnLst>
                          </p:cTn>
                        </p:par>
                        <p:par>
                          <p:cTn id="49" fill="hold">
                            <p:stCondLst>
                              <p:cond delay="8200"/>
                            </p:stCondLst>
                            <p:childTnLst>
                              <p:par>
                                <p:cTn id="50" presetID="21" presetClass="entr" presetSubtype="1" fill="hold" grpId="0" nodeType="afterEffect">
                                  <p:stCondLst>
                                    <p:cond delay="0"/>
                                  </p:stCondLst>
                                  <p:childTnLst>
                                    <p:set>
                                      <p:cBhvr>
                                        <p:cTn id="51" dur="500" fill="hold">
                                          <p:stCondLst>
                                            <p:cond delay="0"/>
                                          </p:stCondLst>
                                        </p:cTn>
                                        <p:tgtEl>
                                          <p:spTgt spid="26"/>
                                        </p:tgtEl>
                                        <p:attrNameLst>
                                          <p:attrName>style.visibility</p:attrName>
                                        </p:attrNameLst>
                                      </p:cBhvr>
                                      <p:to>
                                        <p:strVal val="visible"/>
                                      </p:to>
                                    </p:set>
                                    <p:animEffect transition="in" filter="wheel(1)">
                                      <p:cBhvr>
                                        <p:cTn id="52" dur="500"/>
                                        <p:tgtEl>
                                          <p:spTgt spid="26"/>
                                        </p:tgtEl>
                                      </p:cBhvr>
                                    </p:animEffect>
                                  </p:childTnLst>
                                </p:cTn>
                              </p:par>
                            </p:childTnLst>
                          </p:cTn>
                        </p:par>
                        <p:par>
                          <p:cTn id="53" fill="hold">
                            <p:stCondLst>
                              <p:cond delay="8700"/>
                            </p:stCondLst>
                            <p:childTnLst>
                              <p:par>
                                <p:cTn id="54" presetID="7" presetClass="entr" presetSubtype="8" fill="hold" grpId="0" nodeType="afterEffect">
                                  <p:stCondLst>
                                    <p:cond delay="0"/>
                                  </p:stCondLst>
                                  <p:childTnLst>
                                    <p:set>
                                      <p:cBhvr>
                                        <p:cTn id="55" dur="1000"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0-#ppt_w/2"/>
                                          </p:val>
                                        </p:tav>
                                        <p:tav tm="100000">
                                          <p:val>
                                            <p:strVal val="#ppt_x"/>
                                          </p:val>
                                        </p:tav>
                                      </p:tavLst>
                                    </p:anim>
                                    <p:anim calcmode="lin" valueType="num">
                                      <p:cBhvr additive="base">
                                        <p:cTn id="57" dur="10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9700"/>
                            </p:stCondLst>
                            <p:childTnLst>
                              <p:par>
                                <p:cTn id="59" presetID="21" presetClass="entr" presetSubtype="1" fill="hold" grpId="0" nodeType="afterEffect">
                                  <p:stCondLst>
                                    <p:cond delay="0"/>
                                  </p:stCondLst>
                                  <p:childTnLst>
                                    <p:set>
                                      <p:cBhvr>
                                        <p:cTn id="60" dur="500" fill="hold">
                                          <p:stCondLst>
                                            <p:cond delay="0"/>
                                          </p:stCondLst>
                                        </p:cTn>
                                        <p:tgtEl>
                                          <p:spTgt spid="28"/>
                                        </p:tgtEl>
                                        <p:attrNameLst>
                                          <p:attrName>style.visibility</p:attrName>
                                        </p:attrNameLst>
                                      </p:cBhvr>
                                      <p:to>
                                        <p:strVal val="visible"/>
                                      </p:to>
                                    </p:set>
                                    <p:animEffect transition="in" filter="wheel(1)">
                                      <p:cBhvr>
                                        <p:cTn id="61" dur="500"/>
                                        <p:tgtEl>
                                          <p:spTgt spid="28"/>
                                        </p:tgtEl>
                                      </p:cBhvr>
                                    </p:animEffect>
                                  </p:childTnLst>
                                </p:cTn>
                              </p:par>
                            </p:childTnLst>
                          </p:cTn>
                        </p:par>
                        <p:par>
                          <p:cTn id="62" fill="hold">
                            <p:stCondLst>
                              <p:cond delay="10200"/>
                            </p:stCondLst>
                            <p:childTnLst>
                              <p:par>
                                <p:cTn id="63" presetID="7" presetClass="entr" presetSubtype="8" fill="hold" grpId="0" nodeType="afterEffect">
                                  <p:stCondLst>
                                    <p:cond delay="0"/>
                                  </p:stCondLst>
                                  <p:childTnLst>
                                    <p:set>
                                      <p:cBhvr>
                                        <p:cTn id="64" dur="1000" fill="hold">
                                          <p:stCondLst>
                                            <p:cond delay="0"/>
                                          </p:stCondLst>
                                        </p:cTn>
                                        <p:tgtEl>
                                          <p:spTgt spid="18"/>
                                        </p:tgtEl>
                                        <p:attrNameLst>
                                          <p:attrName>style.visibility</p:attrName>
                                        </p:attrNameLst>
                                      </p:cBhvr>
                                      <p:to>
                                        <p:strVal val="visible"/>
                                      </p:to>
                                    </p:set>
                                    <p:anim calcmode="lin" valueType="num">
                                      <p:cBhvr additive="base">
                                        <p:cTn id="65" dur="1000" fill="hold"/>
                                        <p:tgtEl>
                                          <p:spTgt spid="18"/>
                                        </p:tgtEl>
                                        <p:attrNameLst>
                                          <p:attrName>ppt_x</p:attrName>
                                        </p:attrNameLst>
                                      </p:cBhvr>
                                      <p:tavLst>
                                        <p:tav tm="0">
                                          <p:val>
                                            <p:strVal val="0-#ppt_w/2"/>
                                          </p:val>
                                        </p:tav>
                                        <p:tav tm="100000">
                                          <p:val>
                                            <p:strVal val="#ppt_x"/>
                                          </p:val>
                                        </p:tav>
                                      </p:tavLst>
                                    </p:anim>
                                    <p:anim calcmode="lin" valueType="num">
                                      <p:cBhvr additive="base">
                                        <p:cTn id="6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ldLvl="0" animBg="1"/>
      <p:bldP spid="16" grpId="0" bldLvl="0" animBg="1"/>
      <p:bldP spid="18" grpId="0" bldLvl="0" animBg="1"/>
      <p:bldP spid="19" grpId="0" bldLvl="0" animBg="1"/>
      <p:bldP spid="25" grpId="0" bldLvl="0" animBg="1"/>
      <p:bldP spid="26" grpId="0" bldLvl="0" animBg="1"/>
      <p:bldP spid="21" grpId="0" bldLvl="0" animBg="1"/>
      <p:bldP spid="27" grpId="0" bldLvl="0" animBg="1"/>
      <p:bldP spid="20" grpId="0" bldLvl="0" animBg="1"/>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Ruban courbé vers le haut 1"/>
          <p:cNvSpPr/>
          <p:nvPr/>
        </p:nvSpPr>
        <p:spPr>
          <a:xfrm>
            <a:off x="2711450" y="90170"/>
            <a:ext cx="6732270" cy="1007745"/>
          </a:xfrm>
          <a:prstGeom prst="ellipseRibbon2">
            <a:avLst>
              <a:gd name="adj1" fmla="val 35664"/>
              <a:gd name="adj2" fmla="val 71965"/>
              <a:gd name="adj3" fmla="val 12476"/>
            </a:avLst>
          </a:prstGeom>
          <a:solidFill>
            <a:srgbClr val="FFF6B7"/>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en-US" b="1">
                <a:solidFill>
                  <a:schemeClr val="accent3"/>
                </a:solidFill>
              </a:rPr>
              <a:t>علاقة التسويق الإلكتروني بالتجارة الإلكترونية</a:t>
            </a:r>
          </a:p>
        </p:txBody>
      </p:sp>
      <p:sp>
        <p:nvSpPr>
          <p:cNvPr id="4" name="Rectangle à coins arrondi 3"/>
          <p:cNvSpPr/>
          <p:nvPr/>
        </p:nvSpPr>
        <p:spPr>
          <a:xfrm>
            <a:off x="2142490" y="1196975"/>
            <a:ext cx="7870825" cy="720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حتى تمارس المنظمة التجارة الإلكترونية عليها القيام بعدد من الوظائف من أهمها: </a:t>
            </a:r>
          </a:p>
        </p:txBody>
      </p:sp>
      <p:sp>
        <p:nvSpPr>
          <p:cNvPr id="5" name="Chevron 4"/>
          <p:cNvSpPr/>
          <p:nvPr/>
        </p:nvSpPr>
        <p:spPr>
          <a:xfrm flipH="1">
            <a:off x="8363585" y="2277110"/>
            <a:ext cx="2304415" cy="720090"/>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توفير المعلومات</a:t>
            </a:r>
          </a:p>
        </p:txBody>
      </p:sp>
      <p:sp>
        <p:nvSpPr>
          <p:cNvPr id="6" name="Chevron 5"/>
          <p:cNvSpPr/>
          <p:nvPr/>
        </p:nvSpPr>
        <p:spPr>
          <a:xfrm flipH="1">
            <a:off x="5969635" y="2277110"/>
            <a:ext cx="2538095" cy="720090"/>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التسويق (تقليدي أو إلكتروني)</a:t>
            </a:r>
          </a:p>
        </p:txBody>
      </p:sp>
      <p:sp>
        <p:nvSpPr>
          <p:cNvPr id="7" name="Chevron 6"/>
          <p:cNvSpPr/>
          <p:nvPr/>
        </p:nvSpPr>
        <p:spPr>
          <a:xfrm flipH="1">
            <a:off x="3792220" y="2281555"/>
            <a:ext cx="2304415" cy="720090"/>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المفاوضات وعقد الصفقات</a:t>
            </a:r>
          </a:p>
        </p:txBody>
      </p:sp>
      <p:sp>
        <p:nvSpPr>
          <p:cNvPr id="8" name="Chevron 7"/>
          <p:cNvSpPr/>
          <p:nvPr/>
        </p:nvSpPr>
        <p:spPr>
          <a:xfrm flipH="1">
            <a:off x="1524000" y="2281555"/>
            <a:ext cx="2304415" cy="720090"/>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إعطاء أوامر البيع والشراء</a:t>
            </a:r>
          </a:p>
        </p:txBody>
      </p:sp>
      <p:sp>
        <p:nvSpPr>
          <p:cNvPr id="9" name="Chevron 8"/>
          <p:cNvSpPr/>
          <p:nvPr/>
        </p:nvSpPr>
        <p:spPr>
          <a:xfrm flipH="1">
            <a:off x="7320280" y="3357245"/>
            <a:ext cx="2304415" cy="856615"/>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التبادل التجاري</a:t>
            </a:r>
          </a:p>
        </p:txBody>
      </p:sp>
      <p:sp>
        <p:nvSpPr>
          <p:cNvPr id="10" name="Chevron 9"/>
          <p:cNvSpPr/>
          <p:nvPr/>
        </p:nvSpPr>
        <p:spPr>
          <a:xfrm flipH="1">
            <a:off x="5015865" y="3366135"/>
            <a:ext cx="2304415" cy="855345"/>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منح الإمتيازات والتراخيص</a:t>
            </a:r>
          </a:p>
        </p:txBody>
      </p:sp>
      <p:sp>
        <p:nvSpPr>
          <p:cNvPr id="11" name="Chevron 10"/>
          <p:cNvSpPr/>
          <p:nvPr/>
        </p:nvSpPr>
        <p:spPr>
          <a:xfrm flipH="1">
            <a:off x="2245360" y="3366135"/>
            <a:ext cx="2788920" cy="855345"/>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الحسابات وتسوية المدفوعات والنقود الإلكترونية</a:t>
            </a:r>
          </a:p>
        </p:txBody>
      </p:sp>
      <p:sp>
        <p:nvSpPr>
          <p:cNvPr id="12" name="Rectangle à coins arrondi 11"/>
          <p:cNvSpPr/>
          <p:nvPr/>
        </p:nvSpPr>
        <p:spPr>
          <a:xfrm>
            <a:off x="2143125" y="4437380"/>
            <a:ext cx="7870190" cy="2373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fr-FR">
                <a:solidFill>
                  <a:schemeClr val="tx1"/>
                </a:solidFill>
              </a:rPr>
              <a:t>وهو مايبرز أن التسويق اللإلكتروني يعتبر احد أهم المجالات التي تتضمنها التجارة الإلكترونية واهم الدعائم لها.</a:t>
            </a:r>
          </a:p>
          <a:p>
            <a:pPr algn="ctr"/>
            <a:r>
              <a:rPr lang="ar-DZ" altLang="fr-FR">
                <a:solidFill>
                  <a:schemeClr val="tx1"/>
                </a:solidFill>
              </a:rPr>
              <a:t>فالتسويق بشكل عام يمثل: “مجموعة الوسائل التي تستعملها المؤسسة لبيع منتجاتها إلى الزبائن بطريقة مربحة”، بينما يختص التسويق الإلكتروني في الأنشطة التسويقية التي يتم تنفيذها باستخدام الوسائط الإلكترونية والإنترنت، وما تقتضيه من عملية البحث عن الزبائن المربحين والعمل على الحفاظ عليهم، كتقديم المنتجات التي تلبي حاجاتهم، وهو مايؤدي بنا إلى اعتبار أن التسويق الإلكتروني يمثل الجانب التسويقي للتجارة الإلكترونية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5300"/>
                            </p:stCondLst>
                            <p:childTnLst>
                              <p:par>
                                <p:cTn id="18" presetID="1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left)">
                                      <p:cBhvr>
                                        <p:cTn id="21" dur="500"/>
                                        <p:tgtEl>
                                          <p:spTgt spid="5"/>
                                        </p:tgtEl>
                                      </p:cBhvr>
                                    </p:animEffect>
                                  </p:childTnLst>
                                </p:cTn>
                              </p:par>
                            </p:childTnLst>
                          </p:cTn>
                        </p:par>
                        <p:par>
                          <p:cTn id="22" fill="hold">
                            <p:stCondLst>
                              <p:cond delay="5800"/>
                            </p:stCondLst>
                            <p:childTnLst>
                              <p:par>
                                <p:cTn id="23" presetID="1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left)">
                                      <p:cBhvr>
                                        <p:cTn id="26" dur="500"/>
                                        <p:tgtEl>
                                          <p:spTgt spid="6"/>
                                        </p:tgtEl>
                                      </p:cBhvr>
                                    </p:animEffect>
                                  </p:childTnLst>
                                </p:cTn>
                              </p:par>
                            </p:childTnLst>
                          </p:cTn>
                        </p:par>
                        <p:par>
                          <p:cTn id="27" fill="hold">
                            <p:stCondLst>
                              <p:cond delay="6300"/>
                            </p:stCondLst>
                            <p:childTnLst>
                              <p:par>
                                <p:cTn id="28" presetID="1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ppt_x</p:attrName>
                                        </p:attrNameLst>
                                      </p:cBhvr>
                                      <p:tavLst>
                                        <p:tav tm="0">
                                          <p:val>
                                            <p:strVal val="#ppt_x+#ppt_w*1.125000"/>
                                          </p:val>
                                        </p:tav>
                                        <p:tav tm="100000">
                                          <p:val>
                                            <p:strVal val="#ppt_x"/>
                                          </p:val>
                                        </p:tav>
                                      </p:tavLst>
                                    </p:anim>
                                    <p:animEffect transition="in" filter="wipe(left)">
                                      <p:cBhvr>
                                        <p:cTn id="31" dur="500"/>
                                        <p:tgtEl>
                                          <p:spTgt spid="7"/>
                                        </p:tgtEl>
                                      </p:cBhvr>
                                    </p:animEffect>
                                  </p:childTnLst>
                                </p:cTn>
                              </p:par>
                            </p:childTnLst>
                          </p:cTn>
                        </p:par>
                        <p:par>
                          <p:cTn id="32" fill="hold">
                            <p:stCondLst>
                              <p:cond delay="6800"/>
                            </p:stCondLst>
                            <p:childTnLst>
                              <p:par>
                                <p:cTn id="33" presetID="1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ppt_x</p:attrName>
                                        </p:attrNameLst>
                                      </p:cBhvr>
                                      <p:tavLst>
                                        <p:tav tm="0">
                                          <p:val>
                                            <p:strVal val="#ppt_x+#ppt_w*1.125000"/>
                                          </p:val>
                                        </p:tav>
                                        <p:tav tm="100000">
                                          <p:val>
                                            <p:strVal val="#ppt_x"/>
                                          </p:val>
                                        </p:tav>
                                      </p:tavLst>
                                    </p:anim>
                                    <p:animEffect transition="in" filter="wipe(left)">
                                      <p:cBhvr>
                                        <p:cTn id="36" dur="500"/>
                                        <p:tgtEl>
                                          <p:spTgt spid="8"/>
                                        </p:tgtEl>
                                      </p:cBhvr>
                                    </p:animEffect>
                                  </p:childTnLst>
                                </p:cTn>
                              </p:par>
                            </p:childTnLst>
                          </p:cTn>
                        </p:par>
                        <p:par>
                          <p:cTn id="37" fill="hold">
                            <p:stCondLst>
                              <p:cond delay="7300"/>
                            </p:stCondLst>
                            <p:childTnLst>
                              <p:par>
                                <p:cTn id="38" presetID="1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ppt_x</p:attrName>
                                        </p:attrNameLst>
                                      </p:cBhvr>
                                      <p:tavLst>
                                        <p:tav tm="0">
                                          <p:val>
                                            <p:strVal val="#ppt_x+#ppt_w*1.125000"/>
                                          </p:val>
                                        </p:tav>
                                        <p:tav tm="100000">
                                          <p:val>
                                            <p:strVal val="#ppt_x"/>
                                          </p:val>
                                        </p:tav>
                                      </p:tavLst>
                                    </p:anim>
                                    <p:animEffect transition="in" filter="wipe(left)">
                                      <p:cBhvr>
                                        <p:cTn id="41" dur="500"/>
                                        <p:tgtEl>
                                          <p:spTgt spid="9"/>
                                        </p:tgtEl>
                                      </p:cBhvr>
                                    </p:animEffect>
                                  </p:childTnLst>
                                </p:cTn>
                              </p:par>
                            </p:childTnLst>
                          </p:cTn>
                        </p:par>
                        <p:par>
                          <p:cTn id="42" fill="hold">
                            <p:stCondLst>
                              <p:cond delay="7800"/>
                            </p:stCondLst>
                            <p:childTnLst>
                              <p:par>
                                <p:cTn id="43" presetID="12" presetClass="entr" presetSubtype="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left)">
                                      <p:cBhvr>
                                        <p:cTn id="46" dur="500"/>
                                        <p:tgtEl>
                                          <p:spTgt spid="10"/>
                                        </p:tgtEl>
                                      </p:cBhvr>
                                    </p:animEffect>
                                  </p:childTnLst>
                                </p:cTn>
                              </p:par>
                            </p:childTnLst>
                          </p:cTn>
                        </p:par>
                        <p:par>
                          <p:cTn id="47" fill="hold">
                            <p:stCondLst>
                              <p:cond delay="8300"/>
                            </p:stCondLst>
                            <p:childTnLst>
                              <p:par>
                                <p:cTn id="48" presetID="1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par>
                          <p:cTn id="52" fill="hold">
                            <p:stCondLst>
                              <p:cond delay="8800"/>
                            </p:stCondLst>
                            <p:childTnLst>
                              <p:par>
                                <p:cTn id="53" presetID="1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ppt_y</p:attrName>
                                        </p:attrNameLst>
                                      </p:cBhvr>
                                      <p:tavLst>
                                        <p:tav tm="0">
                                          <p:val>
                                            <p:strVal val="#ppt_y+#ppt_h*1.125000"/>
                                          </p:val>
                                        </p:tav>
                                        <p:tav tm="100000">
                                          <p:val>
                                            <p:strVal val="#ppt_y"/>
                                          </p:val>
                                        </p:tav>
                                      </p:tavLst>
                                    </p:anim>
                                    <p:animEffect transition="in" filter="wipe(up)">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Rectangle à coins arrondis 1"/>
          <p:cNvSpPr/>
          <p:nvPr/>
        </p:nvSpPr>
        <p:spPr>
          <a:xfrm>
            <a:off x="4167174" y="2928934"/>
            <a:ext cx="6000792"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3200" dirty="0" smtClean="0">
                <a:latin typeface="Arabic Typesetting" panose="03020402040406030203" pitchFamily="66" charset="-78"/>
                <a:cs typeface="Arabic Typesetting" panose="03020402040406030203" pitchFamily="66" charset="-78"/>
              </a:rPr>
              <a:t>يعرف مفهوم التسويق الإلكتروني والتجارة الإلكترونية اهتماما كبيرا من طرف الباحثين والمؤسسات على حد سواء.</a:t>
            </a:r>
            <a:endParaRPr lang="fr-FR" sz="3200" dirty="0">
              <a:solidFill>
                <a:schemeClr val="tx1"/>
              </a:solidFill>
              <a:latin typeface="Arabic Typesetting" panose="03020402040406030203" pitchFamily="66" charset="-78"/>
              <a:cs typeface="Arabic Typesetting" panose="03020402040406030203" pitchFamily="66" charset="-78"/>
            </a:endParaRPr>
          </a:p>
        </p:txBody>
      </p:sp>
      <p:sp>
        <p:nvSpPr>
          <p:cNvPr id="3" name="Rectangle à coins arrondis 2"/>
          <p:cNvSpPr/>
          <p:nvPr/>
        </p:nvSpPr>
        <p:spPr>
          <a:xfrm>
            <a:off x="1809720" y="500042"/>
            <a:ext cx="842965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مفاهيم عامة حول التسويق الإلكتروني</a:t>
            </a:r>
            <a:endPar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endParaRPr>
          </a:p>
        </p:txBody>
      </p:sp>
      <p:pic>
        <p:nvPicPr>
          <p:cNvPr id="5" name="Image 4" descr="images (2).png"/>
          <p:cNvPicPr>
            <a:picLocks noChangeAspect="1"/>
          </p:cNvPicPr>
          <p:nvPr/>
        </p:nvPicPr>
        <p:blipFill>
          <a:blip r:embed="rId3"/>
          <a:stretch>
            <a:fillRect/>
          </a:stretch>
        </p:blipFill>
        <p:spPr>
          <a:xfrm>
            <a:off x="1809720" y="4286256"/>
            <a:ext cx="2367954" cy="2357430"/>
          </a:xfrm>
          <a:prstGeom prst="ellipse">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1000" fill="hold"/>
                                        <p:tgtEl>
                                          <p:spTgt spid="3"/>
                                        </p:tgtEl>
                                        <p:attrNameLst>
                                          <p:attrName>style.color</p:attrName>
                                        </p:attrNameLst>
                                      </p:cBhvr>
                                      <p:by>
                                        <p:hsl h="10842353" s="0" l="0"/>
                                      </p:by>
                                    </p:animClr>
                                    <p:animClr clrSpc="hsl" dir="cw">
                                      <p:cBhvr>
                                        <p:cTn id="7" dur="1000" fill="hold"/>
                                        <p:tgtEl>
                                          <p:spTgt spid="3"/>
                                        </p:tgtEl>
                                        <p:attrNameLst>
                                          <p:attrName>fillcolor</p:attrName>
                                        </p:attrNameLst>
                                      </p:cBhvr>
                                      <p:by>
                                        <p:hsl h="10842353" s="0" l="0"/>
                                      </p:by>
                                    </p:animClr>
                                    <p:animClr clrSpc="hsl" dir="cw">
                                      <p:cBhvr>
                                        <p:cTn id="8" dur="1000" fill="hold"/>
                                        <p:tgtEl>
                                          <p:spTgt spid="3"/>
                                        </p:tgtEl>
                                        <p:attrNameLst>
                                          <p:attrName>stroke.color</p:attrName>
                                        </p:attrNameLst>
                                      </p:cBhvr>
                                      <p:by>
                                        <p:hsl h="10842353" s="0" l="0"/>
                                      </p:by>
                                    </p:animClr>
                                    <p:set>
                                      <p:cBhvr>
                                        <p:cTn id="9"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2324100" y="156050"/>
            <a:ext cx="5923723" cy="983615"/>
          </a:xfrm>
          <a:prstGeom prst="rect">
            <a:avLst/>
          </a:prstGeom>
          <a:noFill/>
        </p:spPr>
        <p:txBody>
          <a:bodyPr wrap="square">
            <a:spAutoFit/>
          </a:bodyPr>
          <a:lstStyle/>
          <a:p>
            <a:pPr algn="r" rtl="1"/>
            <a:r>
              <a:rPr lang="ar-SA" sz="4000" dirty="0">
                <a:solidFill>
                  <a:schemeClr val="bg1"/>
                </a:solidFill>
              </a:rPr>
              <a:t>أساسيات التسويق </a:t>
            </a:r>
            <a:r>
              <a:rPr lang="ar-DZ" sz="4000" dirty="0">
                <a:solidFill>
                  <a:schemeClr val="bg1"/>
                </a:solidFill>
              </a:rPr>
              <a:t>الإلكتر</a:t>
            </a:r>
            <a:r>
              <a:rPr lang="ar-SA" sz="4000" dirty="0">
                <a:solidFill>
                  <a:schemeClr val="bg1"/>
                </a:solidFill>
              </a:rPr>
              <a:t>وني</a:t>
            </a:r>
            <a:endParaRPr lang="ar-DZ" sz="4000" dirty="0">
              <a:solidFill>
                <a:schemeClr val="bg1"/>
              </a:solidFill>
            </a:endParaRPr>
          </a:p>
          <a:p>
            <a:pPr algn="r" rtl="1"/>
            <a:endParaRPr lang="ar-SA" dirty="0"/>
          </a:p>
        </p:txBody>
      </p:sp>
      <p:sp>
        <p:nvSpPr>
          <p:cNvPr id="10" name="TextBox 9"/>
          <p:cNvSpPr txBox="1"/>
          <p:nvPr/>
        </p:nvSpPr>
        <p:spPr>
          <a:xfrm>
            <a:off x="1744645" y="1256637"/>
            <a:ext cx="8931965" cy="1322070"/>
          </a:xfrm>
          <a:prstGeom prst="rect">
            <a:avLst/>
          </a:prstGeom>
          <a:noFill/>
        </p:spPr>
        <p:txBody>
          <a:bodyPr wrap="square">
            <a:spAutoFit/>
          </a:bodyPr>
          <a:lstStyle/>
          <a:p>
            <a:pPr algn="ctr" rtl="1"/>
            <a:r>
              <a:rPr lang="ar-SA" sz="3200" dirty="0">
                <a:solidFill>
                  <a:srgbClr val="FFFF00"/>
                </a:solidFill>
              </a:rPr>
              <a:t>طرق التسويق </a:t>
            </a:r>
            <a:r>
              <a:rPr lang="ar-DZ" sz="3200" dirty="0">
                <a:solidFill>
                  <a:srgbClr val="FFFF00"/>
                </a:solidFill>
              </a:rPr>
              <a:t>الإلكتروني</a:t>
            </a:r>
          </a:p>
          <a:p>
            <a:pPr algn="ctr" rtl="1"/>
            <a:r>
              <a:rPr lang="ar-SA" sz="2400" dirty="0">
                <a:solidFill>
                  <a:schemeClr val="bg1"/>
                </a:solidFill>
              </a:rPr>
              <a:t>يشمل التسويق </a:t>
            </a:r>
            <a:r>
              <a:rPr lang="ar-DZ" sz="2400" dirty="0">
                <a:solidFill>
                  <a:schemeClr val="bg1"/>
                </a:solidFill>
              </a:rPr>
              <a:t>الإلكتروني</a:t>
            </a:r>
            <a:r>
              <a:rPr lang="ar-SA" sz="2400" dirty="0">
                <a:solidFill>
                  <a:schemeClr val="bg1"/>
                </a:solidFill>
              </a:rPr>
              <a:t> مجموعة من الطرق التي يمكن للمؤسسة استخدامها للنجاح في الترويج</a:t>
            </a:r>
            <a:r>
              <a:rPr lang="ar-DZ" sz="2400" dirty="0">
                <a:solidFill>
                  <a:schemeClr val="bg1"/>
                </a:solidFill>
              </a:rPr>
              <a:t> لأي </a:t>
            </a:r>
            <a:r>
              <a:rPr lang="ar-SA" sz="2400" dirty="0">
                <a:solidFill>
                  <a:schemeClr val="bg1"/>
                </a:solidFill>
              </a:rPr>
              <a:t>سلعة أو خدمة و من هذه الطرق ما يلي</a:t>
            </a:r>
            <a:r>
              <a:rPr lang="ar-DZ" altLang="ar-SA" sz="2400" dirty="0">
                <a:solidFill>
                  <a:schemeClr val="bg1"/>
                </a:solidFill>
              </a:rPr>
              <a: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321">
            <a:off x="8506565" y="3115809"/>
            <a:ext cx="3302761" cy="2230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101" y="3027526"/>
            <a:ext cx="3725055" cy="2086031"/>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87" y="3188220"/>
            <a:ext cx="3359973" cy="20860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3523287" y="-2832622"/>
            <a:ext cx="4558749" cy="923330"/>
          </a:xfrm>
          <a:prstGeom prst="rect">
            <a:avLst/>
          </a:prstGeom>
          <a:noFill/>
        </p:spPr>
        <p:txBody>
          <a:bodyPr wrap="square">
            <a:spAutoFit/>
          </a:bodyPr>
          <a:lstStyle/>
          <a:p>
            <a:pPr algn="r" rtl="1"/>
            <a:r>
              <a:rPr lang="ar-SA" sz="3600" dirty="0">
                <a:solidFill>
                  <a:schemeClr val="bg1"/>
                </a:solidFill>
              </a:rPr>
              <a:t>أساسيات التسويق </a:t>
            </a:r>
            <a:r>
              <a:rPr lang="ar-DZ" sz="3600" dirty="0">
                <a:solidFill>
                  <a:schemeClr val="bg1"/>
                </a:solidFill>
              </a:rPr>
              <a:t>الإلكت</a:t>
            </a:r>
            <a:r>
              <a:rPr lang="ar-SA" sz="3600" dirty="0">
                <a:solidFill>
                  <a:schemeClr val="bg1"/>
                </a:solidFill>
              </a:rPr>
              <a:t>روني</a:t>
            </a:r>
            <a:endParaRPr lang="ar-DZ" sz="3600" dirty="0">
              <a:solidFill>
                <a:schemeClr val="bg1"/>
              </a:solidFill>
            </a:endParaRPr>
          </a:p>
          <a:p>
            <a:pPr algn="r" rtl="1"/>
            <a:endParaRPr lang="ar-SA" dirty="0"/>
          </a:p>
        </p:txBody>
      </p:sp>
      <p:sp>
        <p:nvSpPr>
          <p:cNvPr id="10" name="TextBox 9"/>
          <p:cNvSpPr txBox="1"/>
          <p:nvPr/>
        </p:nvSpPr>
        <p:spPr>
          <a:xfrm>
            <a:off x="1630017" y="-2094462"/>
            <a:ext cx="8931965" cy="1138773"/>
          </a:xfrm>
          <a:prstGeom prst="rect">
            <a:avLst/>
          </a:prstGeom>
          <a:noFill/>
        </p:spPr>
        <p:txBody>
          <a:bodyPr wrap="square">
            <a:spAutoFit/>
          </a:bodyPr>
          <a:lstStyle/>
          <a:p>
            <a:pPr algn="ctr" rtl="1"/>
            <a:r>
              <a:rPr lang="ar-SA" sz="2800" dirty="0">
                <a:solidFill>
                  <a:srgbClr val="FFFF00"/>
                </a:solidFill>
              </a:rPr>
              <a:t>طرق التسويق </a:t>
            </a:r>
            <a:r>
              <a:rPr lang="ar-DZ" sz="2800" dirty="0">
                <a:solidFill>
                  <a:srgbClr val="FFFF00"/>
                </a:solidFill>
              </a:rPr>
              <a:t>الإل</a:t>
            </a:r>
            <a:r>
              <a:rPr lang="ar-SA" sz="2800" dirty="0">
                <a:solidFill>
                  <a:srgbClr val="FFFF00"/>
                </a:solidFill>
              </a:rPr>
              <a:t>كتروني</a:t>
            </a:r>
            <a:endParaRPr lang="ar-DZ" sz="2800" dirty="0">
              <a:solidFill>
                <a:srgbClr val="FFFF00"/>
              </a:solidFill>
            </a:endParaRPr>
          </a:p>
          <a:p>
            <a:pPr algn="ctr" rtl="1"/>
            <a:r>
              <a:rPr lang="ar-SA" sz="2000" dirty="0">
                <a:solidFill>
                  <a:schemeClr val="bg1"/>
                </a:solidFill>
              </a:rPr>
              <a:t>يشمل التسويق </a:t>
            </a:r>
            <a:r>
              <a:rPr lang="ar-DZ" sz="2000" dirty="0">
                <a:solidFill>
                  <a:schemeClr val="bg1"/>
                </a:solidFill>
              </a:rPr>
              <a:t>الإل</a:t>
            </a:r>
            <a:r>
              <a:rPr lang="ar-SA" sz="2000" dirty="0">
                <a:solidFill>
                  <a:schemeClr val="bg1"/>
                </a:solidFill>
              </a:rPr>
              <a:t>كتروني مجموعة من الطرق التي يمكن للمؤسسة استخدامها للنجاح في الترويج</a:t>
            </a:r>
            <a:r>
              <a:rPr lang="ar-DZ" sz="2000" dirty="0">
                <a:solidFill>
                  <a:schemeClr val="bg1"/>
                </a:solidFill>
              </a:rPr>
              <a:t> لأي </a:t>
            </a:r>
            <a:r>
              <a:rPr lang="ar-SA" sz="2000" dirty="0">
                <a:solidFill>
                  <a:schemeClr val="bg1"/>
                </a:solidFill>
              </a:rPr>
              <a:t>سلعة أو خدمة و من هذه الطرق ما يلي</a:t>
            </a:r>
            <a:endParaRPr lang="en-GB"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2827">
            <a:off x="7348794" y="1007499"/>
            <a:ext cx="3979831" cy="526966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518" y="3027526"/>
            <a:ext cx="3725055" cy="2086031"/>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041" y="3027526"/>
            <a:ext cx="3359973" cy="20860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1630017" y="663801"/>
            <a:ext cx="3979831" cy="707886"/>
          </a:xfrm>
          <a:prstGeom prst="rect">
            <a:avLst/>
          </a:prstGeom>
          <a:noFill/>
        </p:spPr>
        <p:txBody>
          <a:bodyPr wrap="square" rtlCol="0">
            <a:spAutoFit/>
          </a:bodyPr>
          <a:lstStyle/>
          <a:p>
            <a:pPr algn="r" rtl="1"/>
            <a:r>
              <a:rPr lang="ar-DZ" sz="4000" b="1" dirty="0">
                <a:solidFill>
                  <a:srgbClr val="FD6C48"/>
                </a:solidFill>
              </a:rPr>
              <a:t>التسويق الفيروسي</a:t>
            </a:r>
            <a:endParaRPr lang="en-GB" sz="4000" b="1" dirty="0">
              <a:solidFill>
                <a:srgbClr val="FD6C48"/>
              </a:solidFill>
            </a:endParaRPr>
          </a:p>
        </p:txBody>
      </p:sp>
      <p:sp>
        <p:nvSpPr>
          <p:cNvPr id="4" name="TextBox 3"/>
          <p:cNvSpPr txBox="1"/>
          <p:nvPr/>
        </p:nvSpPr>
        <p:spPr>
          <a:xfrm>
            <a:off x="1839566" y="2300826"/>
            <a:ext cx="4495800" cy="3539430"/>
          </a:xfrm>
          <a:prstGeom prst="rect">
            <a:avLst/>
          </a:prstGeom>
          <a:noFill/>
        </p:spPr>
        <p:txBody>
          <a:bodyPr wrap="square">
            <a:spAutoFit/>
          </a:bodyPr>
          <a:lstStyle/>
          <a:p>
            <a:pPr algn="ctr" rtl="1"/>
            <a:r>
              <a:rPr lang="ar-SA" sz="2800" b="1" dirty="0">
                <a:solidFill>
                  <a:schemeClr val="accent3">
                    <a:lumMod val="20000"/>
                    <a:lumOff val="80000"/>
                  </a:schemeClr>
                </a:solidFill>
              </a:rPr>
              <a:t>يعد التسويق الفيروسي أحد تقنيات التسويق بالع</a:t>
            </a:r>
            <a:r>
              <a:rPr lang="ar-DZ" sz="2800" b="1" dirty="0">
                <a:solidFill>
                  <a:schemeClr val="accent3">
                    <a:lumMod val="20000"/>
                    <a:lumOff val="80000"/>
                  </a:schemeClr>
                </a:solidFill>
              </a:rPr>
              <a:t>لا</a:t>
            </a:r>
            <a:r>
              <a:rPr lang="ar-SA" sz="2800" b="1" dirty="0">
                <a:solidFill>
                  <a:schemeClr val="accent3">
                    <a:lumMod val="20000"/>
                    <a:lumOff val="80000"/>
                  </a:schemeClr>
                </a:solidFill>
              </a:rPr>
              <a:t>قات، و يتمثل في قيام</a:t>
            </a:r>
          </a:p>
          <a:p>
            <a:pPr algn="ctr" rtl="1"/>
            <a:r>
              <a:rPr lang="ar-DZ" sz="2800" b="1" dirty="0">
                <a:solidFill>
                  <a:schemeClr val="accent3">
                    <a:lumMod val="20000"/>
                    <a:lumOff val="80000"/>
                  </a:schemeClr>
                </a:solidFill>
              </a:rPr>
              <a:t>الأ</a:t>
            </a:r>
            <a:r>
              <a:rPr lang="ar-SA" sz="2800" b="1" dirty="0">
                <a:solidFill>
                  <a:schemeClr val="accent3">
                    <a:lumMod val="20000"/>
                    <a:lumOff val="80000"/>
                  </a:schemeClr>
                </a:solidFill>
              </a:rPr>
              <a:t>شخاص </a:t>
            </a:r>
            <a:r>
              <a:rPr lang="ar-DZ" sz="2800" b="1" dirty="0">
                <a:solidFill>
                  <a:schemeClr val="accent3">
                    <a:lumMod val="20000"/>
                    <a:lumOff val="80000"/>
                  </a:schemeClr>
                </a:solidFill>
              </a:rPr>
              <a:t>ا</a:t>
            </a:r>
            <a:r>
              <a:rPr lang="ar-SA" sz="2800" b="1" dirty="0">
                <a:solidFill>
                  <a:schemeClr val="accent3">
                    <a:lumMod val="20000"/>
                    <a:lumOff val="80000"/>
                  </a:schemeClr>
                </a:solidFill>
              </a:rPr>
              <a:t>ل</a:t>
            </a:r>
            <a:r>
              <a:rPr lang="ar-DZ" sz="2800" b="1" dirty="0">
                <a:solidFill>
                  <a:schemeClr val="accent3">
                    <a:lumMod val="20000"/>
                    <a:lumOff val="80000"/>
                  </a:schemeClr>
                </a:solidFill>
              </a:rPr>
              <a:t>أ</a:t>
            </a:r>
            <a:r>
              <a:rPr lang="ar-SA" sz="2800" b="1" dirty="0">
                <a:solidFill>
                  <a:schemeClr val="accent3">
                    <a:lumMod val="20000"/>
                    <a:lumOff val="80000"/>
                  </a:schemeClr>
                </a:solidFill>
              </a:rPr>
              <a:t>وائل الذين استلموا العرض أو الرسالة ال</a:t>
            </a:r>
            <a:r>
              <a:rPr lang="ar-DZ" sz="2800" b="1" dirty="0">
                <a:solidFill>
                  <a:schemeClr val="accent3">
                    <a:lumMod val="20000"/>
                    <a:lumOff val="80000"/>
                  </a:schemeClr>
                </a:solidFill>
              </a:rPr>
              <a:t>إ</a:t>
            </a:r>
            <a:r>
              <a:rPr lang="ar-SA" sz="2800" b="1" dirty="0">
                <a:solidFill>
                  <a:schemeClr val="accent3">
                    <a:lumMod val="20000"/>
                    <a:lumOff val="80000"/>
                  </a:schemeClr>
                </a:solidFill>
              </a:rPr>
              <a:t>شهارية بنشرها، والتعريف بها لدى معارفهم، أقربائهم</a:t>
            </a:r>
            <a:r>
              <a:rPr lang="ar-DZ" sz="2800" b="1" dirty="0">
                <a:solidFill>
                  <a:schemeClr val="accent3">
                    <a:lumMod val="20000"/>
                    <a:lumOff val="80000"/>
                  </a:schemeClr>
                </a:solidFill>
              </a:rPr>
              <a:t> </a:t>
            </a:r>
            <a:r>
              <a:rPr lang="ar-SA" sz="2800" b="1" dirty="0">
                <a:solidFill>
                  <a:schemeClr val="accent3">
                    <a:lumMod val="20000"/>
                    <a:lumOff val="80000"/>
                  </a:schemeClr>
                </a:solidFill>
              </a:rPr>
              <a:t>أو زمالئهم. وبهذا يتم انتشار العرض كالفيروس وهو أصل تسميته بالتسويق الفيروسي</a:t>
            </a:r>
            <a:endParaRPr lang="en-GB" sz="2800" b="1" dirty="0">
              <a:solidFill>
                <a:schemeClr val="accent3">
                  <a:lumMod val="20000"/>
                  <a:lumOff val="80000"/>
                </a:schemeClr>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3514407" y="-1254046"/>
            <a:ext cx="4558749" cy="923330"/>
          </a:xfrm>
          <a:prstGeom prst="rect">
            <a:avLst/>
          </a:prstGeom>
          <a:noFill/>
        </p:spPr>
        <p:txBody>
          <a:bodyPr wrap="square">
            <a:spAutoFit/>
          </a:bodyPr>
          <a:lstStyle/>
          <a:p>
            <a:pPr algn="r" rtl="1"/>
            <a:r>
              <a:rPr lang="ar-SA" sz="3600" dirty="0">
                <a:solidFill>
                  <a:schemeClr val="bg1"/>
                </a:solidFill>
              </a:rPr>
              <a:t>أساسيات التسويق </a:t>
            </a:r>
            <a:r>
              <a:rPr lang="ar-DZ" sz="3600" dirty="0">
                <a:solidFill>
                  <a:schemeClr val="bg1"/>
                </a:solidFill>
              </a:rPr>
              <a:t>الإلكت</a:t>
            </a:r>
            <a:r>
              <a:rPr lang="ar-SA" sz="3600" dirty="0">
                <a:solidFill>
                  <a:schemeClr val="bg1"/>
                </a:solidFill>
              </a:rPr>
              <a:t>روني</a:t>
            </a:r>
            <a:endParaRPr lang="ar-DZ" sz="3600" dirty="0">
              <a:solidFill>
                <a:schemeClr val="bg1"/>
              </a:solidFill>
            </a:endParaRPr>
          </a:p>
          <a:p>
            <a:pPr algn="r" rtl="1"/>
            <a:endParaRPr lang="ar-SA" dirty="0"/>
          </a:p>
        </p:txBody>
      </p:sp>
      <p:sp>
        <p:nvSpPr>
          <p:cNvPr id="10" name="TextBox 9"/>
          <p:cNvSpPr txBox="1"/>
          <p:nvPr/>
        </p:nvSpPr>
        <p:spPr>
          <a:xfrm>
            <a:off x="1630017" y="-1469489"/>
            <a:ext cx="8931965" cy="1138773"/>
          </a:xfrm>
          <a:prstGeom prst="rect">
            <a:avLst/>
          </a:prstGeom>
          <a:noFill/>
        </p:spPr>
        <p:txBody>
          <a:bodyPr wrap="square">
            <a:spAutoFit/>
          </a:bodyPr>
          <a:lstStyle/>
          <a:p>
            <a:pPr algn="ctr" rtl="1"/>
            <a:r>
              <a:rPr lang="ar-SA" sz="2800" dirty="0">
                <a:solidFill>
                  <a:srgbClr val="FFFF00"/>
                </a:solidFill>
              </a:rPr>
              <a:t>طرق التسويق </a:t>
            </a:r>
            <a:r>
              <a:rPr lang="ar-DZ" sz="2800" dirty="0">
                <a:solidFill>
                  <a:srgbClr val="FFFF00"/>
                </a:solidFill>
              </a:rPr>
              <a:t>الإل</a:t>
            </a:r>
            <a:r>
              <a:rPr lang="ar-SA" sz="2800" dirty="0">
                <a:solidFill>
                  <a:srgbClr val="FFFF00"/>
                </a:solidFill>
              </a:rPr>
              <a:t>كتروني</a:t>
            </a:r>
            <a:endParaRPr lang="ar-DZ" sz="2800" dirty="0">
              <a:solidFill>
                <a:srgbClr val="FFFF00"/>
              </a:solidFill>
            </a:endParaRPr>
          </a:p>
          <a:p>
            <a:pPr algn="ctr" rtl="1"/>
            <a:r>
              <a:rPr lang="ar-SA" sz="2000" dirty="0">
                <a:solidFill>
                  <a:schemeClr val="bg1"/>
                </a:solidFill>
              </a:rPr>
              <a:t>يشمل التسويق </a:t>
            </a:r>
            <a:r>
              <a:rPr lang="ar-DZ" sz="2000" dirty="0">
                <a:solidFill>
                  <a:schemeClr val="bg1"/>
                </a:solidFill>
              </a:rPr>
              <a:t>الإل</a:t>
            </a:r>
            <a:r>
              <a:rPr lang="ar-SA" sz="2000" dirty="0">
                <a:solidFill>
                  <a:schemeClr val="bg1"/>
                </a:solidFill>
              </a:rPr>
              <a:t>كتروني مجموعة من الطرق التي يمكن للمؤسسة استخدامها للنجاح في الترويج</a:t>
            </a:r>
            <a:r>
              <a:rPr lang="ar-DZ" sz="2000" dirty="0">
                <a:solidFill>
                  <a:schemeClr val="bg1"/>
                </a:solidFill>
              </a:rPr>
              <a:t> لأي </a:t>
            </a:r>
            <a:r>
              <a:rPr lang="ar-SA" sz="2000" dirty="0">
                <a:solidFill>
                  <a:schemeClr val="bg1"/>
                </a:solidFill>
              </a:rPr>
              <a:t>سلعة أو خدمة و من هذه الطرق ما يلي</a:t>
            </a:r>
            <a:endParaRPr lang="en-GB"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321">
            <a:off x="12773765" y="2955115"/>
            <a:ext cx="3302761" cy="2230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01" y="847532"/>
            <a:ext cx="4091049" cy="4475189"/>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863" y="3027526"/>
            <a:ext cx="3359973" cy="20860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6095999" y="493589"/>
            <a:ext cx="3652410" cy="707886"/>
          </a:xfrm>
          <a:prstGeom prst="rect">
            <a:avLst/>
          </a:prstGeom>
          <a:noFill/>
        </p:spPr>
        <p:txBody>
          <a:bodyPr wrap="square">
            <a:spAutoFit/>
          </a:bodyPr>
          <a:lstStyle/>
          <a:p>
            <a:pPr algn="r" rtl="1"/>
            <a:r>
              <a:rPr lang="ar-SA" sz="4000" b="1" dirty="0">
                <a:solidFill>
                  <a:srgbClr val="FDE58A"/>
                </a:solidFill>
              </a:rPr>
              <a:t>التسويق بالعمولة</a:t>
            </a:r>
            <a:endParaRPr lang="en-GB" sz="4000" b="1" dirty="0">
              <a:solidFill>
                <a:srgbClr val="FDE58A"/>
              </a:solidFill>
            </a:endParaRPr>
          </a:p>
        </p:txBody>
      </p:sp>
      <p:sp>
        <p:nvSpPr>
          <p:cNvPr id="6" name="TextBox 5"/>
          <p:cNvSpPr txBox="1"/>
          <p:nvPr/>
        </p:nvSpPr>
        <p:spPr>
          <a:xfrm>
            <a:off x="5353049" y="1660858"/>
            <a:ext cx="6000750" cy="4401205"/>
          </a:xfrm>
          <a:prstGeom prst="rect">
            <a:avLst/>
          </a:prstGeom>
          <a:noFill/>
        </p:spPr>
        <p:txBody>
          <a:bodyPr wrap="square">
            <a:spAutoFit/>
          </a:bodyPr>
          <a:lstStyle/>
          <a:p>
            <a:pPr algn="ctr" rtl="1"/>
            <a:r>
              <a:rPr lang="ar-SA" sz="2800" dirty="0">
                <a:solidFill>
                  <a:schemeClr val="bg1">
                    <a:lumMod val="95000"/>
                  </a:schemeClr>
                </a:solidFill>
              </a:rPr>
              <a:t>ومبدأ هذه الطريقة يتمثل في أن يتفق موقع تجاري مع مواقع أخرى على أن تقوم</a:t>
            </a:r>
            <a:r>
              <a:rPr lang="ar-DZ" sz="2800" dirty="0">
                <a:solidFill>
                  <a:schemeClr val="bg1">
                    <a:lumMod val="95000"/>
                  </a:schemeClr>
                </a:solidFill>
              </a:rPr>
              <a:t> ب</a:t>
            </a:r>
            <a:r>
              <a:rPr lang="ar-SA" sz="2800" dirty="0">
                <a:solidFill>
                  <a:schemeClr val="bg1">
                    <a:lumMod val="95000"/>
                  </a:schemeClr>
                </a:solidFill>
              </a:rPr>
              <a:t>الترويج لمنتجاته و خدماته عن طريق الشرائط ال</a:t>
            </a:r>
            <a:r>
              <a:rPr lang="ar-DZ" sz="2800" dirty="0">
                <a:solidFill>
                  <a:schemeClr val="bg1">
                    <a:lumMod val="95000"/>
                  </a:schemeClr>
                </a:solidFill>
              </a:rPr>
              <a:t>إ</a:t>
            </a:r>
            <a:r>
              <a:rPr lang="ar-SA" sz="2800" dirty="0">
                <a:solidFill>
                  <a:schemeClr val="bg1">
                    <a:lumMod val="95000"/>
                  </a:schemeClr>
                </a:solidFill>
              </a:rPr>
              <a:t>ع</a:t>
            </a:r>
            <a:r>
              <a:rPr lang="ar-DZ" sz="2800" dirty="0">
                <a:solidFill>
                  <a:schemeClr val="bg1">
                    <a:lumMod val="95000"/>
                  </a:schemeClr>
                </a:solidFill>
              </a:rPr>
              <a:t>لا</a:t>
            </a:r>
            <a:r>
              <a:rPr lang="ar-SA" sz="2800" dirty="0">
                <a:solidFill>
                  <a:schemeClr val="bg1">
                    <a:lumMod val="95000"/>
                  </a:schemeClr>
                </a:solidFill>
              </a:rPr>
              <a:t>نية </a:t>
            </a:r>
            <a:r>
              <a:rPr lang="en-GB" sz="2800" dirty="0">
                <a:solidFill>
                  <a:schemeClr val="bg1">
                    <a:lumMod val="95000"/>
                  </a:schemeClr>
                </a:solidFill>
              </a:rPr>
              <a:t>bandeaux </a:t>
            </a:r>
            <a:r>
              <a:rPr lang="ar-DZ" sz="2800" dirty="0">
                <a:solidFill>
                  <a:schemeClr val="bg1">
                    <a:lumMod val="95000"/>
                  </a:schemeClr>
                </a:solidFill>
              </a:rPr>
              <a:t> </a:t>
            </a:r>
            <a:r>
              <a:rPr lang="en-GB" sz="2800" dirty="0">
                <a:solidFill>
                  <a:schemeClr val="bg1">
                    <a:lumMod val="95000"/>
                  </a:schemeClr>
                </a:solidFill>
              </a:rPr>
              <a:t> </a:t>
            </a:r>
            <a:r>
              <a:rPr lang="ar-SA" sz="2800" dirty="0">
                <a:solidFill>
                  <a:schemeClr val="bg1">
                    <a:lumMod val="95000"/>
                  </a:schemeClr>
                </a:solidFill>
              </a:rPr>
              <a:t>روابط نصية، محركات بحث أو أي</a:t>
            </a:r>
            <a:r>
              <a:rPr lang="ar-DZ" sz="2800" dirty="0">
                <a:solidFill>
                  <a:schemeClr val="bg1">
                    <a:lumMod val="95000"/>
                  </a:schemeClr>
                </a:solidFill>
              </a:rPr>
              <a:t> </a:t>
            </a:r>
            <a:r>
              <a:rPr lang="ar-SA" sz="2800" dirty="0">
                <a:solidFill>
                  <a:schemeClr val="bg1">
                    <a:lumMod val="95000"/>
                  </a:schemeClr>
                </a:solidFill>
              </a:rPr>
              <a:t>وسيلة أخرى، على أن يتم دفع عمولة لهذه المواقع الوكيلة أو » األفيلييت « على أساس المبيعات المنجزة،عدد الزيارات، أو ا</a:t>
            </a:r>
            <a:r>
              <a:rPr lang="ar-DZ" sz="2800" dirty="0">
                <a:solidFill>
                  <a:schemeClr val="bg1">
                    <a:lumMod val="95000"/>
                  </a:schemeClr>
                </a:solidFill>
              </a:rPr>
              <a:t>لإ</a:t>
            </a:r>
            <a:r>
              <a:rPr lang="ar-SA" sz="2800" dirty="0">
                <a:solidFill>
                  <a:schemeClr val="bg1">
                    <a:lumMod val="95000"/>
                  </a:schemeClr>
                </a:solidFill>
              </a:rPr>
              <a:t>تص</a:t>
            </a:r>
            <a:r>
              <a:rPr lang="ar-DZ" sz="2800" dirty="0">
                <a:solidFill>
                  <a:schemeClr val="bg1">
                    <a:lumMod val="95000"/>
                  </a:schemeClr>
                </a:solidFill>
              </a:rPr>
              <a:t>الا</a:t>
            </a:r>
            <a:r>
              <a:rPr lang="ar-SA" sz="2800" dirty="0">
                <a:solidFill>
                  <a:schemeClr val="bg1">
                    <a:lumMod val="95000"/>
                  </a:schemeClr>
                </a:solidFill>
              </a:rPr>
              <a:t>ت التجارية الحاصلة انطالقا من رابطهم، وهذا وفقا لللشروط المحددة في عقد يشرح بوضوح شروط ا</a:t>
            </a:r>
            <a:r>
              <a:rPr lang="ar-DZ" sz="2800" dirty="0">
                <a:solidFill>
                  <a:schemeClr val="bg1">
                    <a:lumMod val="95000"/>
                  </a:schemeClr>
                </a:solidFill>
              </a:rPr>
              <a:t>لإ</a:t>
            </a:r>
            <a:r>
              <a:rPr lang="ar-SA" sz="2800" dirty="0">
                <a:solidFill>
                  <a:schemeClr val="bg1">
                    <a:lumMod val="95000"/>
                  </a:schemeClr>
                </a:solidFill>
              </a:rPr>
              <a:t>تفاق </a:t>
            </a:r>
            <a:r>
              <a:rPr lang="fr-FR" sz="2800" dirty="0">
                <a:solidFill>
                  <a:schemeClr val="bg1">
                    <a:lumMod val="95000"/>
                  </a:schemeClr>
                </a:solidFill>
              </a:rPr>
              <a:t>contrat d’affiliation</a:t>
            </a:r>
            <a:endParaRPr lang="en-GB" sz="2800" dirty="0">
              <a:solidFill>
                <a:schemeClr val="bg1">
                  <a:lumMod val="95000"/>
                </a:schemeClr>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3816624" y="-1482646"/>
            <a:ext cx="4558749" cy="923330"/>
          </a:xfrm>
          <a:prstGeom prst="rect">
            <a:avLst/>
          </a:prstGeom>
          <a:noFill/>
        </p:spPr>
        <p:txBody>
          <a:bodyPr wrap="square">
            <a:spAutoFit/>
          </a:bodyPr>
          <a:lstStyle/>
          <a:p>
            <a:pPr algn="r" rtl="1"/>
            <a:r>
              <a:rPr lang="ar-SA" sz="3600" dirty="0">
                <a:solidFill>
                  <a:schemeClr val="bg1"/>
                </a:solidFill>
              </a:rPr>
              <a:t>أساسيات التسويق </a:t>
            </a:r>
            <a:r>
              <a:rPr lang="ar-DZ" sz="3600" dirty="0">
                <a:solidFill>
                  <a:schemeClr val="bg1"/>
                </a:solidFill>
              </a:rPr>
              <a:t>الإلكت</a:t>
            </a:r>
            <a:r>
              <a:rPr lang="ar-SA" sz="3600" dirty="0">
                <a:solidFill>
                  <a:schemeClr val="bg1"/>
                </a:solidFill>
              </a:rPr>
              <a:t>روني</a:t>
            </a:r>
            <a:endParaRPr lang="ar-DZ" sz="3600" dirty="0">
              <a:solidFill>
                <a:schemeClr val="bg1"/>
              </a:solidFill>
            </a:endParaRPr>
          </a:p>
          <a:p>
            <a:pPr algn="r" rtl="1"/>
            <a:endParaRPr lang="ar-SA" dirty="0"/>
          </a:p>
        </p:txBody>
      </p:sp>
      <p:sp>
        <p:nvSpPr>
          <p:cNvPr id="10" name="TextBox 9"/>
          <p:cNvSpPr txBox="1"/>
          <p:nvPr/>
        </p:nvSpPr>
        <p:spPr>
          <a:xfrm>
            <a:off x="2143873" y="-1482646"/>
            <a:ext cx="8931965" cy="1138773"/>
          </a:xfrm>
          <a:prstGeom prst="rect">
            <a:avLst/>
          </a:prstGeom>
          <a:noFill/>
        </p:spPr>
        <p:txBody>
          <a:bodyPr wrap="square">
            <a:spAutoFit/>
          </a:bodyPr>
          <a:lstStyle/>
          <a:p>
            <a:pPr algn="ctr" rtl="1"/>
            <a:r>
              <a:rPr lang="ar-SA" sz="2800" dirty="0">
                <a:solidFill>
                  <a:srgbClr val="FFFF00"/>
                </a:solidFill>
              </a:rPr>
              <a:t>طرق التسويق </a:t>
            </a:r>
            <a:r>
              <a:rPr lang="ar-DZ" sz="2800" dirty="0">
                <a:solidFill>
                  <a:srgbClr val="FFFF00"/>
                </a:solidFill>
              </a:rPr>
              <a:t>الإل</a:t>
            </a:r>
            <a:r>
              <a:rPr lang="ar-SA" sz="2800" dirty="0">
                <a:solidFill>
                  <a:srgbClr val="FFFF00"/>
                </a:solidFill>
              </a:rPr>
              <a:t>كتروني</a:t>
            </a:r>
            <a:endParaRPr lang="ar-DZ" sz="2800" dirty="0">
              <a:solidFill>
                <a:srgbClr val="FFFF00"/>
              </a:solidFill>
            </a:endParaRPr>
          </a:p>
          <a:p>
            <a:pPr algn="ctr" rtl="1"/>
            <a:r>
              <a:rPr lang="ar-SA" sz="2000" dirty="0">
                <a:solidFill>
                  <a:schemeClr val="bg1"/>
                </a:solidFill>
              </a:rPr>
              <a:t>يشمل التسويق </a:t>
            </a:r>
            <a:r>
              <a:rPr lang="ar-DZ" sz="2000" dirty="0">
                <a:solidFill>
                  <a:schemeClr val="bg1"/>
                </a:solidFill>
              </a:rPr>
              <a:t>الإل</a:t>
            </a:r>
            <a:r>
              <a:rPr lang="ar-SA" sz="2000" dirty="0">
                <a:solidFill>
                  <a:schemeClr val="bg1"/>
                </a:solidFill>
              </a:rPr>
              <a:t>كتروني مجموعة من الطرق التي يمكن للمؤسسة استخدامها للنجاح في الترويج</a:t>
            </a:r>
            <a:r>
              <a:rPr lang="ar-DZ" sz="2000" dirty="0">
                <a:solidFill>
                  <a:schemeClr val="bg1"/>
                </a:solidFill>
              </a:rPr>
              <a:t> لأي </a:t>
            </a:r>
            <a:r>
              <a:rPr lang="ar-SA" sz="2000" dirty="0">
                <a:solidFill>
                  <a:schemeClr val="bg1"/>
                </a:solidFill>
              </a:rPr>
              <a:t>سلعة أو خدمة و من هذه الطرق ما يلي</a:t>
            </a:r>
            <a:endParaRPr lang="en-GB"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321">
            <a:off x="12583266" y="3115810"/>
            <a:ext cx="3302761" cy="2230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4967" y="3027527"/>
            <a:ext cx="3725055" cy="2086031"/>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83756">
            <a:off x="435392" y="453963"/>
            <a:ext cx="3843581" cy="595007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114799" y="290002"/>
            <a:ext cx="7624049" cy="706755"/>
          </a:xfrm>
          <a:prstGeom prst="rect">
            <a:avLst/>
          </a:prstGeom>
          <a:noFill/>
        </p:spPr>
        <p:txBody>
          <a:bodyPr wrap="square">
            <a:spAutoFit/>
          </a:bodyPr>
          <a:lstStyle/>
          <a:p>
            <a:pPr algn="r" rtl="1"/>
            <a:r>
              <a:rPr lang="ar-SA" sz="4000" b="1" dirty="0">
                <a:solidFill>
                  <a:srgbClr val="FA589C"/>
                </a:solidFill>
              </a:rPr>
              <a:t>التسويق من </a:t>
            </a:r>
            <a:r>
              <a:rPr lang="ar-DZ" altLang="ar-SA" sz="4000" b="1" dirty="0">
                <a:solidFill>
                  <a:srgbClr val="FA589C"/>
                </a:solidFill>
              </a:rPr>
              <a:t>خلال</a:t>
            </a:r>
            <a:r>
              <a:rPr lang="ar-SA" sz="4000" b="1" dirty="0">
                <a:solidFill>
                  <a:srgbClr val="FA589C"/>
                </a:solidFill>
              </a:rPr>
              <a:t> مواقع الشبكات </a:t>
            </a:r>
            <a:r>
              <a:rPr lang="ar-DZ" sz="4000" b="1" dirty="0">
                <a:solidFill>
                  <a:srgbClr val="FA589C"/>
                </a:solidFill>
              </a:rPr>
              <a:t>الإ</a:t>
            </a:r>
            <a:r>
              <a:rPr lang="ar-SA" sz="4000" b="1" dirty="0">
                <a:solidFill>
                  <a:srgbClr val="FA589C"/>
                </a:solidFill>
              </a:rPr>
              <a:t>جتماعية</a:t>
            </a:r>
            <a:endParaRPr lang="en-GB" sz="4000" b="1" dirty="0">
              <a:solidFill>
                <a:srgbClr val="FA589C"/>
              </a:solidFill>
            </a:endParaRPr>
          </a:p>
        </p:txBody>
      </p:sp>
      <p:sp>
        <p:nvSpPr>
          <p:cNvPr id="6" name="TextBox 5"/>
          <p:cNvSpPr txBox="1"/>
          <p:nvPr/>
        </p:nvSpPr>
        <p:spPr>
          <a:xfrm>
            <a:off x="4920615" y="1438910"/>
            <a:ext cx="6155055" cy="3538220"/>
          </a:xfrm>
          <a:prstGeom prst="rect">
            <a:avLst/>
          </a:prstGeom>
          <a:noFill/>
        </p:spPr>
        <p:txBody>
          <a:bodyPr wrap="square">
            <a:spAutoFit/>
          </a:bodyPr>
          <a:lstStyle/>
          <a:p>
            <a:pPr algn="ctr" rtl="1"/>
            <a:r>
              <a:rPr lang="ar-SA" sz="2800" b="1" dirty="0">
                <a:solidFill>
                  <a:schemeClr val="bg1">
                    <a:lumMod val="95000"/>
                  </a:schemeClr>
                </a:solidFill>
              </a:rPr>
              <a:t>إن انتشار ما يعرف بمواقع التواصل </a:t>
            </a:r>
            <a:r>
              <a:rPr lang="ar-DZ" sz="2800" b="1" dirty="0">
                <a:solidFill>
                  <a:schemeClr val="bg1">
                    <a:lumMod val="95000"/>
                  </a:schemeClr>
                </a:solidFill>
              </a:rPr>
              <a:t>الإ</a:t>
            </a:r>
            <a:r>
              <a:rPr lang="ar-SA" sz="2800" b="1" dirty="0">
                <a:solidFill>
                  <a:schemeClr val="bg1">
                    <a:lumMod val="95000"/>
                  </a:schemeClr>
                </a:solidFill>
              </a:rPr>
              <a:t>جتماعي بين مستخدمي ا</a:t>
            </a:r>
            <a:r>
              <a:rPr lang="ar-DZ" sz="2800" b="1" dirty="0">
                <a:solidFill>
                  <a:schemeClr val="bg1">
                    <a:lumMod val="95000"/>
                  </a:schemeClr>
                </a:solidFill>
              </a:rPr>
              <a:t>لأ</a:t>
            </a:r>
            <a:r>
              <a:rPr lang="ar-SA" sz="2800" b="1" dirty="0">
                <a:solidFill>
                  <a:schemeClr val="bg1">
                    <a:lumMod val="95000"/>
                  </a:schemeClr>
                </a:solidFill>
              </a:rPr>
              <a:t>نترنت أو الشبكات </a:t>
            </a:r>
            <a:r>
              <a:rPr lang="ar-DZ" sz="2800" b="1" dirty="0">
                <a:solidFill>
                  <a:schemeClr val="bg1">
                    <a:lumMod val="95000"/>
                  </a:schemeClr>
                </a:solidFill>
              </a:rPr>
              <a:t>الإ</a:t>
            </a:r>
            <a:r>
              <a:rPr lang="ar-SA" sz="2800" b="1" dirty="0">
                <a:solidFill>
                  <a:schemeClr val="bg1">
                    <a:lumMod val="95000"/>
                  </a:schemeClr>
                </a:solidFill>
              </a:rPr>
              <a:t>جتماعية، قد</a:t>
            </a:r>
            <a:r>
              <a:rPr lang="ar-DZ" sz="2800" b="1" dirty="0">
                <a:solidFill>
                  <a:schemeClr val="bg1">
                    <a:lumMod val="95000"/>
                  </a:schemeClr>
                </a:solidFill>
              </a:rPr>
              <a:t> </a:t>
            </a:r>
            <a:r>
              <a:rPr lang="ar-SA" sz="2800" b="1" dirty="0">
                <a:solidFill>
                  <a:schemeClr val="bg1">
                    <a:lumMod val="95000"/>
                  </a:schemeClr>
                </a:solidFill>
              </a:rPr>
              <a:t>يجعل منها أحد أهم وسائل التسويق </a:t>
            </a:r>
            <a:r>
              <a:rPr lang="ar-DZ" altLang="ar-SA" sz="2800" b="1" dirty="0">
                <a:solidFill>
                  <a:schemeClr val="bg1">
                    <a:lumMod val="95000"/>
                  </a:schemeClr>
                </a:solidFill>
              </a:rPr>
              <a:t>الإلكتروني</a:t>
            </a:r>
            <a:r>
              <a:rPr lang="ar-SA" sz="2800" b="1" dirty="0">
                <a:solidFill>
                  <a:schemeClr val="bg1">
                    <a:lumMod val="95000"/>
                  </a:schemeClr>
                </a:solidFill>
              </a:rPr>
              <a:t> </a:t>
            </a:r>
            <a:r>
              <a:rPr lang="ar-DZ" altLang="ar-SA" sz="2800" b="1" dirty="0">
                <a:solidFill>
                  <a:schemeClr val="bg1">
                    <a:lumMod val="95000"/>
                  </a:schemeClr>
                </a:solidFill>
              </a:rPr>
              <a:t>مستقبلا</a:t>
            </a:r>
            <a:r>
              <a:rPr lang="ar-DZ" sz="2800" b="1" dirty="0">
                <a:solidFill>
                  <a:schemeClr val="bg1">
                    <a:lumMod val="95000"/>
                  </a:schemeClr>
                </a:solidFill>
              </a:rPr>
              <a:t> </a:t>
            </a:r>
          </a:p>
          <a:p>
            <a:pPr algn="ctr" rtl="1"/>
            <a:r>
              <a:rPr lang="ar-SA" sz="2800" b="1" dirty="0">
                <a:solidFill>
                  <a:schemeClr val="bg1">
                    <a:lumMod val="95000"/>
                  </a:schemeClr>
                </a:solidFill>
              </a:rPr>
              <a:t>هذه الوسيلة </a:t>
            </a:r>
            <a:r>
              <a:rPr lang="ar-DZ" sz="2800" b="1" dirty="0">
                <a:solidFill>
                  <a:schemeClr val="bg1">
                    <a:lumMod val="95000"/>
                  </a:schemeClr>
                </a:solidFill>
              </a:rPr>
              <a:t>لا</a:t>
            </a:r>
            <a:r>
              <a:rPr lang="ar-SA" sz="2800" b="1" dirty="0">
                <a:solidFill>
                  <a:schemeClr val="bg1">
                    <a:lumMod val="95000"/>
                  </a:schemeClr>
                </a:solidFill>
              </a:rPr>
              <a:t> تعتبر فعالة في التسويق </a:t>
            </a:r>
            <a:r>
              <a:rPr lang="ar-DZ" altLang="ar-SA" sz="2800" b="1" dirty="0">
                <a:solidFill>
                  <a:schemeClr val="bg1">
                    <a:lumMod val="95000"/>
                  </a:schemeClr>
                </a:solidFill>
              </a:rPr>
              <a:t>الإلكتروني</a:t>
            </a:r>
            <a:r>
              <a:rPr lang="ar-SA" sz="2800" b="1" dirty="0">
                <a:solidFill>
                  <a:schemeClr val="bg1">
                    <a:lumMod val="95000"/>
                  </a:schemeClr>
                </a:solidFill>
              </a:rPr>
              <a:t>، حيث توصل المركز من </a:t>
            </a:r>
            <a:r>
              <a:rPr lang="ar-DZ" altLang="ar-SA" sz="2800" b="1" dirty="0">
                <a:solidFill>
                  <a:schemeClr val="bg1">
                    <a:lumMod val="95000"/>
                  </a:schemeClr>
                </a:solidFill>
              </a:rPr>
              <a:t>خلال</a:t>
            </a:r>
            <a:r>
              <a:rPr lang="ar-SA" sz="2800" b="1" dirty="0">
                <a:solidFill>
                  <a:schemeClr val="bg1">
                    <a:lumMod val="95000"/>
                  </a:schemeClr>
                </a:solidFill>
              </a:rPr>
              <a:t> استجواب</a:t>
            </a:r>
          </a:p>
          <a:p>
            <a:pPr algn="ctr" rtl="1"/>
            <a:r>
              <a:rPr lang="ar-SA" sz="2800" b="1" dirty="0">
                <a:solidFill>
                  <a:schemeClr val="bg1">
                    <a:lumMod val="95000"/>
                  </a:schemeClr>
                </a:solidFill>
              </a:rPr>
              <a:t>عدد من البائعين على الشبكة، </a:t>
            </a:r>
            <a:r>
              <a:rPr lang="ar-DZ" altLang="ar-SA" sz="2800" b="1" dirty="0">
                <a:solidFill>
                  <a:schemeClr val="bg1">
                    <a:lumMod val="95000"/>
                  </a:schemeClr>
                </a:solidFill>
              </a:rPr>
              <a:t>إلا</a:t>
            </a:r>
            <a:r>
              <a:rPr lang="ar-DZ" sz="2800" b="1" dirty="0">
                <a:solidFill>
                  <a:schemeClr val="bg1">
                    <a:lumMod val="95000"/>
                  </a:schemeClr>
                </a:solidFill>
              </a:rPr>
              <a:t> </a:t>
            </a:r>
            <a:r>
              <a:rPr lang="ar-SA" sz="2800" b="1" dirty="0">
                <a:solidFill>
                  <a:schemeClr val="bg1">
                    <a:lumMod val="95000"/>
                  </a:schemeClr>
                </a:solidFill>
              </a:rPr>
              <a:t>أن ا</a:t>
            </a:r>
            <a:r>
              <a:rPr lang="ar-DZ" sz="2800" b="1" dirty="0">
                <a:solidFill>
                  <a:schemeClr val="bg1">
                    <a:lumMod val="95000"/>
                  </a:schemeClr>
                </a:solidFill>
              </a:rPr>
              <a:t>لأ</a:t>
            </a:r>
            <a:r>
              <a:rPr lang="ar-SA" sz="2800" b="1" dirty="0">
                <a:solidFill>
                  <a:schemeClr val="bg1">
                    <a:lumMod val="95000"/>
                  </a:schemeClr>
                </a:solidFill>
              </a:rPr>
              <a:t>رباح التي يحققونها عن طريق الفايس بوك والشبكات </a:t>
            </a:r>
            <a:r>
              <a:rPr lang="ar-DZ" altLang="ar-SA" sz="2800" b="1" dirty="0">
                <a:solidFill>
                  <a:schemeClr val="bg1">
                    <a:lumMod val="95000"/>
                  </a:schemeClr>
                </a:solidFill>
              </a:rPr>
              <a:t>الإجتماعية</a:t>
            </a:r>
            <a:r>
              <a:rPr lang="ar-DZ" sz="2800" b="1" dirty="0">
                <a:solidFill>
                  <a:schemeClr val="bg1">
                    <a:lumMod val="95000"/>
                  </a:schemeClr>
                </a:solidFill>
              </a:rPr>
              <a:t> الأخرى تعتبر منخفضة </a:t>
            </a:r>
            <a:endParaRPr lang="en-GB" sz="2800" b="1" dirty="0">
              <a:solidFill>
                <a:schemeClr val="bg1">
                  <a:lumMod val="95000"/>
                </a:schemeClr>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01" y="50183"/>
            <a:ext cx="9892198" cy="675763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650" y="18255"/>
            <a:ext cx="8724900" cy="1325563"/>
          </a:xfrm>
        </p:spPr>
        <p:txBody>
          <a:bodyPr/>
          <a:lstStyle/>
          <a:p>
            <a:pPr algn="r" rtl="1"/>
            <a:r>
              <a:rPr lang="ar-SA" dirty="0">
                <a:solidFill>
                  <a:schemeClr val="bg1">
                    <a:lumMod val="95000"/>
                  </a:schemeClr>
                </a:solidFill>
              </a:rPr>
              <a:t>متطلبات ممارسة أنشطة التسويق </a:t>
            </a:r>
            <a:r>
              <a:rPr lang="ar-DZ" altLang="ar-SA" dirty="0">
                <a:solidFill>
                  <a:schemeClr val="bg1">
                    <a:lumMod val="95000"/>
                  </a:schemeClr>
                </a:solidFill>
              </a:rPr>
              <a:t>الإلكتروني</a:t>
            </a:r>
          </a:p>
        </p:txBody>
      </p:sp>
      <p:sp>
        <p:nvSpPr>
          <p:cNvPr id="5" name="TextBox 4"/>
          <p:cNvSpPr txBox="1"/>
          <p:nvPr/>
        </p:nvSpPr>
        <p:spPr>
          <a:xfrm>
            <a:off x="304802" y="3256119"/>
            <a:ext cx="2495550" cy="1323439"/>
          </a:xfrm>
          <a:prstGeom prst="rect">
            <a:avLst/>
          </a:prstGeom>
          <a:noFill/>
        </p:spPr>
        <p:txBody>
          <a:bodyPr wrap="square">
            <a:spAutoFit/>
          </a:bodyPr>
          <a:lstStyle/>
          <a:p>
            <a:pPr algn="ctr" rtl="1"/>
            <a:r>
              <a:rPr lang="ar-SA" sz="4000" dirty="0">
                <a:solidFill>
                  <a:srgbClr val="D7EA22"/>
                </a:solidFill>
              </a:rPr>
              <a:t>توافر بيئة اتصال تفاعلية</a:t>
            </a:r>
            <a:endParaRPr lang="en-GB" sz="4000" dirty="0">
              <a:solidFill>
                <a:srgbClr val="D7EA22"/>
              </a:solidFill>
            </a:endParaRPr>
          </a:p>
        </p:txBody>
      </p:sp>
      <p:cxnSp>
        <p:nvCxnSpPr>
          <p:cNvPr id="7" name="Straight Connector 6"/>
          <p:cNvCxnSpPr/>
          <p:nvPr/>
        </p:nvCxnSpPr>
        <p:spPr>
          <a:xfrm>
            <a:off x="3067054" y="2689830"/>
            <a:ext cx="0" cy="2514600"/>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409951" y="2977634"/>
            <a:ext cx="2495549" cy="1938020"/>
          </a:xfrm>
          <a:prstGeom prst="rect">
            <a:avLst/>
          </a:prstGeom>
          <a:noFill/>
        </p:spPr>
        <p:txBody>
          <a:bodyPr wrap="square">
            <a:spAutoFit/>
          </a:bodyPr>
          <a:lstStyle/>
          <a:p>
            <a:pPr algn="ctr" rtl="1"/>
            <a:r>
              <a:rPr lang="ar-SA" sz="4000" dirty="0">
                <a:solidFill>
                  <a:schemeClr val="accent5">
                    <a:lumMod val="40000"/>
                    <a:lumOff val="60000"/>
                  </a:schemeClr>
                </a:solidFill>
              </a:rPr>
              <a:t>خلق تواجد إلكتروني على </a:t>
            </a:r>
            <a:r>
              <a:rPr lang="ar-DZ" sz="4000" dirty="0">
                <a:solidFill>
                  <a:schemeClr val="accent5">
                    <a:lumMod val="40000"/>
                    <a:lumOff val="60000"/>
                  </a:schemeClr>
                </a:solidFill>
              </a:rPr>
              <a:t>الإ</a:t>
            </a:r>
            <a:r>
              <a:rPr lang="ar-SA" sz="4000" dirty="0">
                <a:solidFill>
                  <a:schemeClr val="accent5">
                    <a:lumMod val="40000"/>
                    <a:lumOff val="60000"/>
                  </a:schemeClr>
                </a:solidFill>
              </a:rPr>
              <a:t>نترنت</a:t>
            </a:r>
            <a:endParaRPr lang="en-GB" sz="4000" dirty="0">
              <a:solidFill>
                <a:schemeClr val="accent5">
                  <a:lumMod val="40000"/>
                  <a:lumOff val="60000"/>
                </a:schemeClr>
              </a:solidFill>
            </a:endParaRPr>
          </a:p>
        </p:txBody>
      </p:sp>
      <p:cxnSp>
        <p:nvCxnSpPr>
          <p:cNvPr id="11" name="Straight Connector 10"/>
          <p:cNvCxnSpPr/>
          <p:nvPr/>
        </p:nvCxnSpPr>
        <p:spPr>
          <a:xfrm>
            <a:off x="6096005" y="2689830"/>
            <a:ext cx="0" cy="2514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9163055" y="2660538"/>
            <a:ext cx="0" cy="2514600"/>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6438901" y="3285410"/>
            <a:ext cx="2476499" cy="1322070"/>
          </a:xfrm>
          <a:prstGeom prst="rect">
            <a:avLst/>
          </a:prstGeom>
          <a:noFill/>
        </p:spPr>
        <p:txBody>
          <a:bodyPr wrap="square">
            <a:spAutoFit/>
          </a:bodyPr>
          <a:lstStyle/>
          <a:p>
            <a:pPr algn="ctr" rtl="1"/>
            <a:r>
              <a:rPr lang="ar-SA" sz="4000" dirty="0">
                <a:solidFill>
                  <a:schemeClr val="accent4">
                    <a:lumMod val="40000"/>
                    <a:lumOff val="60000"/>
                  </a:schemeClr>
                </a:solidFill>
              </a:rPr>
              <a:t>مواقع </a:t>
            </a:r>
            <a:r>
              <a:rPr lang="ar-DZ" altLang="ar-SA" sz="4000" dirty="0">
                <a:solidFill>
                  <a:schemeClr val="accent4">
                    <a:lumMod val="40000"/>
                    <a:lumOff val="60000"/>
                  </a:schemeClr>
                </a:solidFill>
              </a:rPr>
              <a:t>إعلامية</a:t>
            </a:r>
            <a:r>
              <a:rPr lang="ar-SA" sz="4000" dirty="0">
                <a:solidFill>
                  <a:schemeClr val="accent4">
                    <a:lumMod val="40000"/>
                    <a:lumOff val="60000"/>
                  </a:schemeClr>
                </a:solidFill>
              </a:rPr>
              <a:t> على </a:t>
            </a:r>
            <a:r>
              <a:rPr lang="ar-DZ" sz="4000" dirty="0">
                <a:solidFill>
                  <a:schemeClr val="accent4">
                    <a:lumMod val="40000"/>
                    <a:lumOff val="60000"/>
                  </a:schemeClr>
                </a:solidFill>
              </a:rPr>
              <a:t>الإ</a:t>
            </a:r>
            <a:r>
              <a:rPr lang="ar-SA" sz="4000" dirty="0">
                <a:solidFill>
                  <a:schemeClr val="accent4">
                    <a:lumMod val="40000"/>
                    <a:lumOff val="60000"/>
                  </a:schemeClr>
                </a:solidFill>
              </a:rPr>
              <a:t>نترنت</a:t>
            </a:r>
            <a:endParaRPr lang="en-GB" sz="4000" dirty="0">
              <a:solidFill>
                <a:schemeClr val="accent4">
                  <a:lumMod val="40000"/>
                  <a:lumOff val="60000"/>
                </a:schemeClr>
              </a:solidFill>
            </a:endParaRPr>
          </a:p>
        </p:txBody>
      </p:sp>
      <p:sp>
        <p:nvSpPr>
          <p:cNvPr id="16" name="TextBox 15"/>
          <p:cNvSpPr txBox="1"/>
          <p:nvPr/>
        </p:nvSpPr>
        <p:spPr>
          <a:xfrm>
            <a:off x="8915400" y="3256120"/>
            <a:ext cx="2971798" cy="1322070"/>
          </a:xfrm>
          <a:prstGeom prst="rect">
            <a:avLst/>
          </a:prstGeom>
          <a:noFill/>
        </p:spPr>
        <p:txBody>
          <a:bodyPr wrap="square">
            <a:spAutoFit/>
          </a:bodyPr>
          <a:lstStyle/>
          <a:p>
            <a:pPr algn="r" rtl="1"/>
            <a:r>
              <a:rPr lang="ar-DZ" sz="4000" dirty="0">
                <a:solidFill>
                  <a:schemeClr val="accent6">
                    <a:lumMod val="60000"/>
                    <a:lumOff val="40000"/>
                  </a:schemeClr>
                </a:solidFill>
              </a:rPr>
              <a:t>مواقع</a:t>
            </a:r>
            <a:r>
              <a:rPr lang="ar-SA" sz="4000" dirty="0">
                <a:solidFill>
                  <a:schemeClr val="accent6">
                    <a:lumMod val="60000"/>
                    <a:lumOff val="40000"/>
                  </a:schemeClr>
                </a:solidFill>
              </a:rPr>
              <a:t> تسويقية على </a:t>
            </a:r>
            <a:r>
              <a:rPr lang="ar-DZ" sz="4000" dirty="0">
                <a:solidFill>
                  <a:schemeClr val="accent6">
                    <a:lumMod val="60000"/>
                    <a:lumOff val="40000"/>
                  </a:schemeClr>
                </a:solidFill>
              </a:rPr>
              <a:t>الإ</a:t>
            </a:r>
            <a:r>
              <a:rPr lang="ar-SA" sz="4000" dirty="0">
                <a:solidFill>
                  <a:schemeClr val="accent6">
                    <a:lumMod val="60000"/>
                    <a:lumOff val="40000"/>
                  </a:schemeClr>
                </a:solidFill>
              </a:rPr>
              <a:t>نترنت</a:t>
            </a:r>
            <a:endParaRPr lang="en-GB" sz="4000" dirty="0">
              <a:solidFill>
                <a:schemeClr val="accent6">
                  <a:lumMod val="60000"/>
                  <a:lumOff val="40000"/>
                </a:schemeClr>
              </a:solidFill>
            </a:endParaRPr>
          </a:p>
        </p:txBody>
      </p:sp>
      <p:sp>
        <p:nvSpPr>
          <p:cNvPr id="18" name="TextBox 17"/>
          <p:cNvSpPr txBox="1"/>
          <p:nvPr/>
        </p:nvSpPr>
        <p:spPr>
          <a:xfrm>
            <a:off x="1733550" y="1343818"/>
            <a:ext cx="8724899" cy="953135"/>
          </a:xfrm>
          <a:prstGeom prst="rect">
            <a:avLst/>
          </a:prstGeom>
          <a:noFill/>
        </p:spPr>
        <p:txBody>
          <a:bodyPr wrap="square">
            <a:spAutoFit/>
          </a:bodyPr>
          <a:lstStyle/>
          <a:p>
            <a:pPr algn="ctr" rtl="1"/>
            <a:r>
              <a:rPr lang="ar-DZ" sz="2800" dirty="0">
                <a:solidFill>
                  <a:schemeClr val="bg1"/>
                </a:solidFill>
              </a:rPr>
              <a:t>يتطلب</a:t>
            </a:r>
            <a:r>
              <a:rPr lang="ar-SA" sz="2800" dirty="0">
                <a:solidFill>
                  <a:schemeClr val="bg1"/>
                </a:solidFill>
              </a:rPr>
              <a:t> تطبيق وممارسة أنشطة التسويق </a:t>
            </a:r>
            <a:r>
              <a:rPr lang="ar-DZ" altLang="ar-SA" sz="2800" dirty="0">
                <a:solidFill>
                  <a:schemeClr val="bg1"/>
                </a:solidFill>
              </a:rPr>
              <a:t>الإلكتروني</a:t>
            </a:r>
            <a:r>
              <a:rPr lang="ar-SA" sz="2800" dirty="0">
                <a:solidFill>
                  <a:schemeClr val="bg1"/>
                </a:solidFill>
              </a:rPr>
              <a:t> والتجارة </a:t>
            </a:r>
            <a:r>
              <a:rPr lang="ar-DZ" sz="2800" dirty="0">
                <a:solidFill>
                  <a:schemeClr val="bg1"/>
                </a:solidFill>
              </a:rPr>
              <a:t>الإ</a:t>
            </a:r>
            <a:r>
              <a:rPr lang="ar-SA" sz="2800" dirty="0">
                <a:solidFill>
                  <a:schemeClr val="bg1"/>
                </a:solidFill>
              </a:rPr>
              <a:t>لكترونية بشكل عام توافر عدد من العناصر يتمثل أهمها فيما يلي</a:t>
            </a:r>
            <a:endParaRPr lang="en-GB" sz="2800" dirty="0">
              <a:solidFill>
                <a:schemeClr val="bg1"/>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ما هو التسويق الالكتروني - التسويق الالكتروني للمبتدئين - ديجيتال ماركتنج-720p.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6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ln w="38100"/>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rtl="1"/>
            <a:r>
              <a:rPr lang="ar-DZ"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مفاهيم عامة حول التسويق الإلكتروني</a:t>
            </a:r>
            <a:endParaRPr lang="fr-FR"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a:xfrm>
            <a:off x="1752600" y="1796732"/>
            <a:ext cx="9715500" cy="5061268"/>
          </a:xfrm>
        </p:spPr>
        <p:txBody>
          <a:bodyPr>
            <a:noAutofit/>
          </a:bodyPr>
          <a:lstStyle/>
          <a:p>
            <a:pPr algn="r" rtl="1">
              <a:buFont typeface="Wingdings" panose="05000000000000000000" pitchFamily="2" charset="2"/>
              <a:buChar char="q"/>
            </a:pPr>
            <a:r>
              <a:rPr lang="ar-DZ" sz="3200" b="1" dirty="0" smtClean="0">
                <a:solidFill>
                  <a:schemeClr val="bg1"/>
                </a:solidFill>
                <a:latin typeface="Arabic Typesetting" panose="03020402040406030203" pitchFamily="66" charset="-78"/>
                <a:cs typeface="Arabic Typesetting" panose="03020402040406030203" pitchFamily="66" charset="-78"/>
              </a:rPr>
              <a:t>بعد التعرف على التسويق كمفهوم ووظيفة، نتناول فيما يلي أهم التعاريف الخاصة بالتسويق الإلكتروني التسويق الإلكتروني يمثل: الاستخدام الأمثل للتقنيات الرقمية.</a:t>
            </a:r>
          </a:p>
          <a:p>
            <a:pPr algn="r" rtl="1">
              <a:buFont typeface="Wingdings" panose="05000000000000000000" pitchFamily="2" charset="2"/>
              <a:buChar char="q"/>
            </a:pPr>
            <a:r>
              <a:rPr lang="ar-DZ" sz="3200" b="1" dirty="0" smtClean="0">
                <a:solidFill>
                  <a:schemeClr val="bg1"/>
                </a:solidFill>
                <a:latin typeface="Arabic Typesetting" panose="03020402040406030203" pitchFamily="66" charset="-78"/>
                <a:cs typeface="Arabic Typesetting" panose="03020402040406030203" pitchFamily="66" charset="-78"/>
              </a:rPr>
              <a:t>كما يمكن تعريفه على أنه: مفهوم واسع متكامل يغطي الإعلان والتواصل مع الزبون، وتعزيز المكانة   التجارية للمنظمة من أجل لفت نظر الزبون وكسبه </a:t>
            </a:r>
            <a:r>
              <a:rPr lang="ar-DZ" sz="3200" b="1" dirty="0" err="1" smtClean="0">
                <a:solidFill>
                  <a:schemeClr val="bg1"/>
                </a:solidFill>
                <a:latin typeface="Arabic Typesetting" panose="03020402040406030203" pitchFamily="66" charset="-78"/>
                <a:cs typeface="Arabic Typesetting" panose="03020402040406030203" pitchFamily="66" charset="-78"/>
              </a:rPr>
              <a:t>و</a:t>
            </a:r>
            <a:r>
              <a:rPr lang="ar-DZ" sz="3200" b="1" dirty="0" smtClean="0">
                <a:solidFill>
                  <a:schemeClr val="bg1"/>
                </a:solidFill>
                <a:latin typeface="Arabic Typesetting" panose="03020402040406030203" pitchFamily="66" charset="-78"/>
                <a:cs typeface="Arabic Typesetting" panose="03020402040406030203" pitchFamily="66" charset="-78"/>
              </a:rPr>
              <a:t> الاحتفاظ </a:t>
            </a:r>
            <a:r>
              <a:rPr lang="ar-DZ" sz="3200" b="1" dirty="0" err="1" smtClean="0">
                <a:solidFill>
                  <a:schemeClr val="bg1"/>
                </a:solidFill>
                <a:latin typeface="Arabic Typesetting" panose="03020402040406030203" pitchFamily="66" charset="-78"/>
                <a:cs typeface="Arabic Typesetting" panose="03020402040406030203" pitchFamily="66" charset="-78"/>
              </a:rPr>
              <a:t>به</a:t>
            </a:r>
            <a:r>
              <a:rPr lang="ar-DZ" sz="3200" b="1" dirty="0" smtClean="0">
                <a:solidFill>
                  <a:schemeClr val="bg1"/>
                </a:solidFill>
                <a:latin typeface="Arabic Typesetting" panose="03020402040406030203" pitchFamily="66" charset="-78"/>
                <a:cs typeface="Arabic Typesetting" panose="03020402040406030203" pitchFamily="66" charset="-78"/>
              </a:rPr>
              <a:t> ولأطول مدة ممكنة .</a:t>
            </a:r>
          </a:p>
          <a:p>
            <a:pPr algn="r" rtl="1">
              <a:buFont typeface="Wingdings" panose="05000000000000000000" pitchFamily="2" charset="2"/>
              <a:buChar char="q"/>
            </a:pPr>
            <a:r>
              <a:rPr lang="ar-DZ" sz="3200" b="1" dirty="0" smtClean="0">
                <a:solidFill>
                  <a:schemeClr val="bg1"/>
                </a:solidFill>
                <a:latin typeface="Arabic Typesetting" panose="03020402040406030203" pitchFamily="66" charset="-78"/>
                <a:cs typeface="Arabic Typesetting" panose="03020402040406030203" pitchFamily="66" charset="-78"/>
              </a:rPr>
              <a:t>وبشكل مبسط، التسويق الإلكتروني</a:t>
            </a:r>
            <a:r>
              <a:rPr lang="fr-FR" sz="3200" b="1" dirty="0" smtClean="0">
                <a:solidFill>
                  <a:schemeClr val="bg1"/>
                </a:solidFill>
                <a:latin typeface="Arabic Typesetting" panose="03020402040406030203" pitchFamily="66" charset="-78"/>
                <a:cs typeface="Arabic Typesetting" panose="03020402040406030203" pitchFamily="66" charset="-78"/>
              </a:rPr>
              <a:t> </a:t>
            </a:r>
            <a:r>
              <a:rPr lang="ar-DZ" sz="3200" b="1" dirty="0" smtClean="0">
                <a:solidFill>
                  <a:schemeClr val="bg1"/>
                </a:solidFill>
                <a:latin typeface="Arabic Typesetting" panose="03020402040406030203" pitchFamily="66" charset="-78"/>
                <a:cs typeface="Arabic Typesetting" panose="03020402040406030203" pitchFamily="66" charset="-78"/>
              </a:rPr>
              <a:t>يعني استعمال التكنولوجيات الحديثة كالانترنت والهاتف النقال لتحقيق الأهداف التسويقية .</a:t>
            </a:r>
          </a:p>
          <a:p>
            <a:pPr algn="r" rtl="1">
              <a:buFont typeface="Wingdings" panose="05000000000000000000" pitchFamily="2" charset="2"/>
              <a:buChar char="q"/>
            </a:pPr>
            <a:r>
              <a:rPr lang="ar-DZ" sz="3200" b="1" dirty="0" smtClean="0">
                <a:solidFill>
                  <a:schemeClr val="bg1"/>
                </a:solidFill>
                <a:latin typeface="Arabic Typesetting" panose="03020402040406030203" pitchFamily="66" charset="-78"/>
                <a:cs typeface="Arabic Typesetting" panose="03020402040406030203" pitchFamily="66" charset="-78"/>
              </a:rPr>
              <a:t>بينما يمكن النظر إلى التسويق بالانترنت باعتباره جزءا من نشاط أوسع هو التسويق الإلكتروني،حيث يتمثل</a:t>
            </a:r>
          </a:p>
          <a:p>
            <a:pPr algn="r" rtl="1">
              <a:buNone/>
            </a:pPr>
            <a:r>
              <a:rPr lang="ar-DZ" sz="3200" b="1" dirty="0" smtClean="0">
                <a:solidFill>
                  <a:schemeClr val="bg1"/>
                </a:solidFill>
                <a:latin typeface="Arabic Typesetting" panose="03020402040406030203" pitchFamily="66" charset="-78"/>
                <a:cs typeface="Arabic Typesetting" panose="03020402040406030203" pitchFamily="66" charset="-78"/>
              </a:rPr>
              <a:t>التسويق بالانترنت في تلك الأنشطة التسويقية التي تعتمد على الانترنيت تحديدا.</a:t>
            </a:r>
            <a:r>
              <a:rPr lang="ar-DZ" sz="3200" b="1" dirty="0" smtClean="0">
                <a:solidFill>
                  <a:schemeClr val="bg1"/>
                </a:solidFill>
              </a:rPr>
              <a:t> </a:t>
            </a:r>
          </a:p>
          <a:p>
            <a:pPr algn="r" rtl="1">
              <a:buFont typeface="Wingdings" panose="05000000000000000000" pitchFamily="2" charset="2"/>
              <a:buChar char="q"/>
            </a:pPr>
            <a:r>
              <a:rPr lang="ar-DZ" sz="3200" b="1" dirty="0" smtClean="0">
                <a:solidFill>
                  <a:schemeClr val="bg1"/>
                </a:solidFill>
                <a:latin typeface="Arabic Typesetting" panose="03020402040406030203" pitchFamily="66" charset="-78"/>
                <a:cs typeface="Arabic Typesetting" panose="03020402040406030203" pitchFamily="66" charset="-78"/>
              </a:rPr>
              <a:t>كما يرى </a:t>
            </a:r>
            <a:r>
              <a:rPr lang="fr-FR" sz="3200" b="1" dirty="0" err="1" smtClean="0">
                <a:solidFill>
                  <a:schemeClr val="bg1"/>
                </a:solidFill>
                <a:latin typeface="Arabic Typesetting" panose="03020402040406030203" pitchFamily="66" charset="-78"/>
                <a:cs typeface="Arabic Typesetting" panose="03020402040406030203" pitchFamily="66" charset="-78"/>
              </a:rPr>
              <a:t>Chaffey</a:t>
            </a:r>
            <a:r>
              <a:rPr lang="fr-FR" sz="3200" b="1" dirty="0" smtClean="0">
                <a:solidFill>
                  <a:schemeClr val="bg1"/>
                </a:solidFill>
                <a:latin typeface="Arabic Typesetting" panose="03020402040406030203" pitchFamily="66" charset="-78"/>
                <a:cs typeface="Arabic Typesetting" panose="03020402040406030203" pitchFamily="66" charset="-78"/>
              </a:rPr>
              <a:t> »</a:t>
            </a:r>
            <a:r>
              <a:rPr lang="ar-DZ" sz="3200" b="1" dirty="0" smtClean="0">
                <a:solidFill>
                  <a:schemeClr val="bg1"/>
                </a:solidFill>
                <a:latin typeface="Arabic Typesetting" panose="03020402040406030203" pitchFamily="66" charset="-78"/>
                <a:cs typeface="Arabic Typesetting" panose="03020402040406030203" pitchFamily="66" charset="-78"/>
              </a:rPr>
              <a:t>» أن التسويق عبر الانترنت يتمثل في تحقيق الأهداف التسويقية من خلال تطبيق</a:t>
            </a:r>
          </a:p>
          <a:p>
            <a:pPr algn="r" rtl="1">
              <a:buNone/>
            </a:pPr>
            <a:r>
              <a:rPr lang="ar-DZ" sz="2800" b="1" dirty="0" smtClean="0">
                <a:solidFill>
                  <a:schemeClr val="bg1"/>
                </a:solidFill>
                <a:latin typeface="Arabic Typesetting" panose="03020402040406030203" pitchFamily="66" charset="-78"/>
                <a:cs typeface="Arabic Typesetting" panose="03020402040406030203" pitchFamily="66" charset="-78"/>
              </a:rPr>
              <a:t>التقنيات الرقمية.</a:t>
            </a:r>
            <a:endParaRPr lang="fr-FR" sz="2800" b="1" dirty="0" smtClean="0">
              <a:solidFill>
                <a:schemeClr val="bg1"/>
              </a:solidFill>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6" name="Flèche gauche 5"/>
          <p:cNvSpPr/>
          <p:nvPr/>
        </p:nvSpPr>
        <p:spPr>
          <a:xfrm>
            <a:off x="6381720" y="1357298"/>
            <a:ext cx="4320000" cy="180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القدرة على المخاطبة</a:t>
            </a:r>
            <a:endParaRPr lang="fr-FR" sz="3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7" name="Flèche gauche 6"/>
          <p:cNvSpPr/>
          <p:nvPr/>
        </p:nvSpPr>
        <p:spPr>
          <a:xfrm>
            <a:off x="6381720" y="3214686"/>
            <a:ext cx="4320000" cy="180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الذاكرة</a:t>
            </a:r>
            <a:endParaRPr lang="fr-FR" sz="14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8" name="Flèche gauche 7"/>
          <p:cNvSpPr/>
          <p:nvPr/>
        </p:nvSpPr>
        <p:spPr>
          <a:xfrm>
            <a:off x="6381720" y="5058024"/>
            <a:ext cx="4320000" cy="180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إمكانية الوصول</a:t>
            </a:r>
            <a:endParaRPr lang="fr-FR" sz="3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9" name="Flèche droite 8"/>
          <p:cNvSpPr/>
          <p:nvPr/>
        </p:nvSpPr>
        <p:spPr>
          <a:xfrm>
            <a:off x="1524000" y="1343248"/>
            <a:ext cx="4320000" cy="180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التفاعلية</a:t>
            </a:r>
            <a:endParaRPr lang="fr-FR" sz="3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0" name="Flèche droite 9"/>
          <p:cNvSpPr/>
          <p:nvPr/>
        </p:nvSpPr>
        <p:spPr>
          <a:xfrm>
            <a:off x="1524000" y="3214686"/>
            <a:ext cx="4320000" cy="180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الرقابة</a:t>
            </a:r>
            <a:endParaRPr lang="fr-FR" sz="3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1" name="Flèche droite 10"/>
          <p:cNvSpPr/>
          <p:nvPr/>
        </p:nvSpPr>
        <p:spPr>
          <a:xfrm>
            <a:off x="1523968" y="5058024"/>
            <a:ext cx="4320000" cy="180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الرقمية</a:t>
            </a:r>
            <a:endParaRPr lang="fr-FR" sz="3200" dirty="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2" name="Rectangle 11"/>
          <p:cNvSpPr/>
          <p:nvPr/>
        </p:nvSpPr>
        <p:spPr>
          <a:xfrm>
            <a:off x="1738282" y="214290"/>
            <a:ext cx="864399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rPr>
              <a:t>الخصائص الرئيسية للتسويق الإلكتروني</a:t>
            </a:r>
            <a:endPar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ndalus" panose="02020603050405020304" pitchFamily="18" charset="-78"/>
              <a:cs typeface="Andalus" panose="02020603050405020304" pitchFamily="18" charset="-78"/>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2"/>
                                        </p:tgtEl>
                                        <p:attrNameLst>
                                          <p:attrName>style.color</p:attrName>
                                        </p:attrNameLst>
                                      </p:cBhvr>
                                      <p:by>
                                        <p:hsl h="10842353" s="0" l="0"/>
                                      </p:by>
                                    </p:animClr>
                                    <p:animClr clrSpc="hsl" dir="cw">
                                      <p:cBhvr>
                                        <p:cTn id="7" dur="500" fill="hold"/>
                                        <p:tgtEl>
                                          <p:spTgt spid="12"/>
                                        </p:tgtEl>
                                        <p:attrNameLst>
                                          <p:attrName>fillcolor</p:attrName>
                                        </p:attrNameLst>
                                      </p:cBhvr>
                                      <p:by>
                                        <p:hsl h="10842353" s="0" l="0"/>
                                      </p:by>
                                    </p:animClr>
                                    <p:animClr clrSpc="hsl" dir="cw">
                                      <p:cBhvr>
                                        <p:cTn id="8" dur="500" fill="hold"/>
                                        <p:tgtEl>
                                          <p:spTgt spid="12"/>
                                        </p:tgtEl>
                                        <p:attrNameLst>
                                          <p:attrName>stroke.color</p:attrName>
                                        </p:attrNameLst>
                                      </p:cBhvr>
                                      <p:by>
                                        <p:hsl h="10842353"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809852" y="1928802"/>
            <a:ext cx="7715304" cy="22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DZ" dirty="0" smtClean="0"/>
          </a:p>
          <a:p>
            <a:pPr algn="r" rtl="1"/>
            <a:r>
              <a:rPr lang="ar-DZ" sz="4000" dirty="0" smtClean="0">
                <a:solidFill>
                  <a:schemeClr val="tx1"/>
                </a:solidFill>
                <a:latin typeface="Arabic Typesetting" panose="03020402040406030203" pitchFamily="66" charset="-78"/>
                <a:cs typeface="Arabic Typesetting" panose="03020402040406030203" pitchFamily="66" charset="-78"/>
              </a:rPr>
              <a:t>هذه الخاصية مرتبطة بإمكانية تقديم زوار مواقع الانترنت لمختلف المعلومات عن المنتجات التي يحتاجونها ويرغبون </a:t>
            </a:r>
            <a:r>
              <a:rPr lang="ar-DZ" sz="4000" dirty="0" err="1" smtClean="0">
                <a:solidFill>
                  <a:schemeClr val="tx1"/>
                </a:solidFill>
                <a:latin typeface="Arabic Typesetting" panose="03020402040406030203" pitchFamily="66" charset="-78"/>
                <a:cs typeface="Arabic Typesetting" panose="03020402040406030203" pitchFamily="66" charset="-78"/>
              </a:rPr>
              <a:t>بها</a:t>
            </a:r>
            <a:r>
              <a:rPr lang="ar-DZ" sz="4000" dirty="0" smtClean="0">
                <a:solidFill>
                  <a:schemeClr val="tx1"/>
                </a:solidFill>
                <a:latin typeface="Arabic Typesetting" panose="03020402040406030203" pitchFamily="66" charset="-78"/>
                <a:cs typeface="Arabic Typesetting" panose="03020402040406030203" pitchFamily="66" charset="-78"/>
              </a:rPr>
              <a:t> قبل قيامهم بعملية الشراء.</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5667372" y="500042"/>
            <a:ext cx="4643470" cy="1785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القدرة على المخاطبة</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endParaRPr>
          </a:p>
        </p:txBody>
      </p:sp>
      <p:pic>
        <p:nvPicPr>
          <p:cNvPr id="5" name="Image 4" descr="téléchargement.jpg"/>
          <p:cNvPicPr>
            <a:picLocks noChangeAspect="1"/>
          </p:cNvPicPr>
          <p:nvPr/>
        </p:nvPicPr>
        <p:blipFill>
          <a:blip r:embed="rId3"/>
          <a:stretch>
            <a:fillRect/>
          </a:stretch>
        </p:blipFill>
        <p:spPr>
          <a:xfrm>
            <a:off x="1524000" y="4357694"/>
            <a:ext cx="4448596" cy="2500306"/>
          </a:xfrm>
          <a:prstGeom prst="rect">
            <a:avLst/>
          </a:prstGeom>
          <a:ln>
            <a:noFill/>
          </a:ln>
          <a:effectLst>
            <a:softEdge rad="112500"/>
          </a:effectLst>
        </p:spPr>
      </p:pic>
    </p:spTree>
  </p:cSld>
  <p:clrMapOvr>
    <a:masterClrMapping/>
  </p:clrMapOvr>
  <p:transition spd="med">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809852" y="1357298"/>
            <a:ext cx="7786742"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dirty="0" smtClean="0">
                <a:solidFill>
                  <a:schemeClr val="tx1"/>
                </a:solidFill>
                <a:latin typeface="Arabic Typesetting" panose="03020402040406030203" pitchFamily="66" charset="-78"/>
                <a:cs typeface="Arabic Typesetting" panose="03020402040406030203" pitchFamily="66" charset="-78"/>
              </a:rPr>
              <a:t>إن السمة المميزة للتسويق الإلكتروني هي التفاعل الذي يسمح للزبائن بالتعبير عن حاجاتهم ورغباتهم مباشرة استجابة لاتصالات التسويق للشركة.</a:t>
            </a:r>
            <a:endParaRPr lang="fr-FR" sz="44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6881818" y="214290"/>
            <a:ext cx="3500462" cy="1643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التفاعلية</a:t>
            </a:r>
            <a:endParaRPr lang="fr-FR" sz="4400" b="1" dirty="0">
              <a:solidFill>
                <a:schemeClr val="bg2">
                  <a:lumMod val="9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4" name="Image 3" descr="17464651_303.jpg"/>
          <p:cNvPicPr>
            <a:picLocks noChangeAspect="1"/>
          </p:cNvPicPr>
          <p:nvPr/>
        </p:nvPicPr>
        <p:blipFill>
          <a:blip r:embed="rId3"/>
          <a:stretch>
            <a:fillRect/>
          </a:stretch>
        </p:blipFill>
        <p:spPr>
          <a:xfrm>
            <a:off x="1628888" y="4286280"/>
            <a:ext cx="4609988" cy="2500306"/>
          </a:xfrm>
          <a:prstGeom prst="rect">
            <a:avLst/>
          </a:prstGeom>
          <a:ln>
            <a:noFill/>
          </a:ln>
          <a:effectLst>
            <a:softEdge rad="112500"/>
          </a:effectLst>
        </p:spPr>
      </p:pic>
    </p:spTree>
  </p:cSld>
  <p:clrMapOvr>
    <a:masterClrMapping/>
  </p:clrMapOvr>
  <p:transition spd="med">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738414" y="1714488"/>
            <a:ext cx="7643866"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dirty="0" smtClean="0">
                <a:solidFill>
                  <a:schemeClr val="tx1"/>
                </a:solidFill>
                <a:latin typeface="Arabic Typesetting" panose="03020402040406030203" pitchFamily="66" charset="-78"/>
                <a:cs typeface="Arabic Typesetting" panose="03020402040406030203" pitchFamily="66" charset="-78"/>
              </a:rPr>
              <a:t>ويقصد </a:t>
            </a:r>
            <a:r>
              <a:rPr lang="ar-DZ" sz="4000" dirty="0" err="1" smtClean="0">
                <a:solidFill>
                  <a:schemeClr val="tx1"/>
                </a:solidFill>
                <a:latin typeface="Arabic Typesetting" panose="03020402040406030203" pitchFamily="66" charset="-78"/>
                <a:cs typeface="Arabic Typesetting" panose="03020402040406030203" pitchFamily="66" charset="-78"/>
              </a:rPr>
              <a:t>بها</a:t>
            </a:r>
            <a:r>
              <a:rPr lang="ar-DZ" sz="4000" dirty="0" smtClean="0">
                <a:solidFill>
                  <a:schemeClr val="tx1"/>
                </a:solidFill>
                <a:latin typeface="Arabic Typesetting" panose="03020402040406030203" pitchFamily="66" charset="-78"/>
                <a:cs typeface="Arabic Typesetting" panose="03020402040406030203" pitchFamily="66" charset="-78"/>
              </a:rPr>
              <a:t> هنا قدرة الشركة على الدخول إلى قواعد البيانات المحتوية على معلومات الزبائن وحالات الشراء السابقة، واستخدامها لتقديم عرضها التسويقي لزبون معين.</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5667372" y="0"/>
            <a:ext cx="4714908" cy="19288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الذاكرة</a:t>
            </a:r>
          </a:p>
        </p:txBody>
      </p:sp>
      <p:pic>
        <p:nvPicPr>
          <p:cNvPr id="5" name="Image 4" descr="téléchargement (1).jpg"/>
          <p:cNvPicPr>
            <a:picLocks noChangeAspect="1"/>
          </p:cNvPicPr>
          <p:nvPr/>
        </p:nvPicPr>
        <p:blipFill>
          <a:blip r:embed="rId3"/>
          <a:stretch>
            <a:fillRect/>
          </a:stretch>
        </p:blipFill>
        <p:spPr>
          <a:xfrm>
            <a:off x="1523999" y="4572008"/>
            <a:ext cx="4082129" cy="2285992"/>
          </a:xfrm>
          <a:prstGeom prst="rect">
            <a:avLst/>
          </a:prstGeom>
          <a:ln>
            <a:noFill/>
          </a:ln>
          <a:effectLst>
            <a:softEdge rad="112500"/>
          </a:effectLst>
        </p:spPr>
      </p:pic>
    </p:spTree>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3024166" y="1643050"/>
            <a:ext cx="7143800"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dirty="0" smtClean="0">
                <a:solidFill>
                  <a:schemeClr val="tx1"/>
                </a:solidFill>
                <a:latin typeface="Arabic Typesetting" panose="03020402040406030203" pitchFamily="66" charset="-78"/>
                <a:cs typeface="Arabic Typesetting" panose="03020402040406030203" pitchFamily="66" charset="-78"/>
              </a:rPr>
              <a:t>يشار إلى الشبكة على أنها وسيلة سحب نظرا لتحديد مستخدميها لما يستعرضونه من مواقع.</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6381752" y="500042"/>
            <a:ext cx="3429024" cy="1643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  الرقابة</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endParaRPr>
          </a:p>
        </p:txBody>
      </p:sp>
      <p:pic>
        <p:nvPicPr>
          <p:cNvPr id="5" name="Image 4" descr="image.jpg"/>
          <p:cNvPicPr>
            <a:picLocks noChangeAspect="1"/>
          </p:cNvPicPr>
          <p:nvPr/>
        </p:nvPicPr>
        <p:blipFill>
          <a:blip r:embed="rId3"/>
          <a:stretch>
            <a:fillRect/>
          </a:stretch>
        </p:blipFill>
        <p:spPr>
          <a:xfrm>
            <a:off x="1524000" y="4443410"/>
            <a:ext cx="4872046" cy="2414590"/>
          </a:xfrm>
          <a:prstGeom prst="rect">
            <a:avLst/>
          </a:prstGeom>
          <a:ln>
            <a:noFill/>
          </a:ln>
          <a:effectLst>
            <a:softEdge rad="112500"/>
          </a:effectLst>
        </p:spPr>
      </p:pic>
    </p:spTree>
  </p:cSld>
  <p:clrMapOvr>
    <a:masterClrMapping/>
  </p:clrMapOvr>
  <p:transition spd="med">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4000"/>
          </a:blip>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2666976" y="2071678"/>
            <a:ext cx="7715304"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dirty="0" smtClean="0">
                <a:solidFill>
                  <a:schemeClr val="tx1"/>
                </a:solidFill>
                <a:latin typeface="Arabic Typesetting" panose="03020402040406030203" pitchFamily="66" charset="-78"/>
                <a:cs typeface="Arabic Typesetting" panose="03020402040406030203" pitchFamily="66" charset="-78"/>
              </a:rPr>
              <a:t>وهي مرتبطة بمقدار المعلومات المتاحة على الانترنت. وتمثل القدرة أو السهولة في الحصول على المعلومات ذات أهمية بمكان في مجال التسويق الإلكتروني.</a:t>
            </a:r>
            <a:endParaRPr lang="fr-FR" sz="4000" dirty="0">
              <a:solidFill>
                <a:schemeClr val="tx1"/>
              </a:solidFill>
              <a:latin typeface="Arabic Typesetting" panose="03020402040406030203" pitchFamily="66" charset="-78"/>
              <a:cs typeface="Arabic Typesetting" panose="03020402040406030203" pitchFamily="66" charset="-78"/>
            </a:endParaRPr>
          </a:p>
        </p:txBody>
      </p:sp>
      <p:sp>
        <p:nvSpPr>
          <p:cNvPr id="2" name="Nuage 1"/>
          <p:cNvSpPr/>
          <p:nvPr/>
        </p:nvSpPr>
        <p:spPr>
          <a:xfrm>
            <a:off x="6238876" y="642918"/>
            <a:ext cx="4214842" cy="1714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rPr>
              <a:t>إمكانية الوصول</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anose="02020603050405020304" pitchFamily="18" charset="-78"/>
              <a:cs typeface="Andalus" panose="02020603050405020304" pitchFamily="18" charset="-78"/>
            </a:endParaRPr>
          </a:p>
        </p:txBody>
      </p:sp>
      <p:pic>
        <p:nvPicPr>
          <p:cNvPr id="5" name="Image 4" descr="34213.jpg"/>
          <p:cNvPicPr>
            <a:picLocks noChangeAspect="1"/>
          </p:cNvPicPr>
          <p:nvPr/>
        </p:nvPicPr>
        <p:blipFill>
          <a:blip r:embed="rId3"/>
          <a:stretch>
            <a:fillRect/>
          </a:stretch>
        </p:blipFill>
        <p:spPr>
          <a:xfrm>
            <a:off x="1523968" y="4429132"/>
            <a:ext cx="5000660" cy="2428868"/>
          </a:xfrm>
          <a:prstGeom prst="rect">
            <a:avLst/>
          </a:prstGeom>
          <a:ln>
            <a:noFill/>
          </a:ln>
          <a:effectLst>
            <a:softEdge rad="112500"/>
          </a:effectLst>
        </p:spPr>
      </p:pic>
    </p:spTree>
  </p:cSld>
  <p:clrMapOvr>
    <a:masterClrMapping/>
  </p:clrMapOvr>
  <p:transition spd="med">
    <p:cut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3773</TotalTime>
  <Words>1306</Words>
  <Application>Microsoft Office PowerPoint</Application>
  <PresentationFormat>Grand écran</PresentationFormat>
  <Paragraphs>120</Paragraphs>
  <Slides>27</Slides>
  <Notes>2</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Aldhabi</vt:lpstr>
      <vt:lpstr>Andalus</vt:lpstr>
      <vt:lpstr>Arabic Typesetting</vt:lpstr>
      <vt:lpstr>Arial</vt:lpstr>
      <vt:lpstr>Calibri</vt:lpstr>
      <vt:lpstr>Calibri Light</vt:lpstr>
      <vt:lpstr>Freestyle Script</vt:lpstr>
      <vt:lpstr>Times New Roman</vt:lpstr>
      <vt:lpstr>Wingdings</vt:lpstr>
      <vt:lpstr>Office Theme</vt:lpstr>
      <vt:lpstr>Présentation PowerPoint</vt:lpstr>
      <vt:lpstr>Présentation PowerPoint</vt:lpstr>
      <vt:lpstr>مفاهيم عامة حول التسويق الإلكتروني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متطلبات ممارسة أنشطة التسويق الإلكتروني</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sakhraoui</dc:creator>
  <cp:lastModifiedBy>Abl</cp:lastModifiedBy>
  <cp:revision>6</cp:revision>
  <dcterms:created xsi:type="dcterms:W3CDTF">2023-02-26T20:14:00Z</dcterms:created>
  <dcterms:modified xsi:type="dcterms:W3CDTF">2023-03-23T10:18:57Z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7BEA9890982948379CDD619F99FF7211</vt:lpwstr>
  </property>
  <property fmtid="{D5CDD505-2E9C-101B-9397-08002B2CF9AE}" pid="3" name="KSOProductBuildVer">
    <vt:lpwstr>1036-11.2.0.11486</vt:lpwstr>
  </property>
</Properties>
</file>