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F833D-A637-4540-BC3A-B0CD8F364206}" type="datetimeFigureOut">
              <a:rPr lang="fr-FR" smtClean="0"/>
              <a:t>06/11/2021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E17DB-036D-4B17-858B-58AFF8AB83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15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E17DB-036D-4B17-858B-58AFF8AB835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33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06/11/2021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42368" y="260648"/>
            <a:ext cx="59099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UNIVERSITE DE BISKRA</a:t>
            </a:r>
          </a:p>
          <a:p>
            <a:pPr algn="ctr"/>
            <a:r>
              <a:rPr lang="fr-FR" sz="2400" dirty="0" smtClean="0"/>
              <a:t>Faculté des Sciences et de la Technologie</a:t>
            </a:r>
          </a:p>
          <a:p>
            <a:pPr algn="ctr"/>
            <a:r>
              <a:rPr lang="fr-FR" sz="2400" dirty="0" smtClean="0"/>
              <a:t>Département de génie Mécanique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4437112"/>
            <a:ext cx="2190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Préparer par:</a:t>
            </a:r>
          </a:p>
          <a:p>
            <a:r>
              <a:rPr lang="fr-FR" dirty="0" smtClean="0"/>
              <a:t>M. ATHMANI Moussa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508104" y="4427910"/>
            <a:ext cx="2828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Groupe: 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ième</a:t>
            </a:r>
            <a:r>
              <a:rPr lang="fr-FR" dirty="0" smtClean="0"/>
              <a:t> Licence Métallurgie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619672" y="2636912"/>
            <a:ext cx="6401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Normalisation en Métallurgie</a:t>
            </a:r>
          </a:p>
        </p:txBody>
      </p:sp>
    </p:spTree>
    <p:extLst>
      <p:ext uri="{BB962C8B-B14F-4D97-AF65-F5344CB8AC3E}">
        <p14:creationId xmlns:p14="http://schemas.microsoft.com/office/powerpoint/2010/main" val="34519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562" y="548680"/>
            <a:ext cx="8784976" cy="128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La première norme </a:t>
            </a:r>
            <a:r>
              <a:rPr lang="fr-FR" dirty="0" smtClean="0"/>
              <a:t> américaine </a:t>
            </a:r>
            <a:r>
              <a:rPr lang="fr-FR" dirty="0"/>
              <a:t>en matière de sécurité (</a:t>
            </a:r>
            <a:r>
              <a:rPr lang="fr-FR" dirty="0">
                <a:solidFill>
                  <a:srgbClr val="FF0000"/>
                </a:solidFill>
              </a:rPr>
              <a:t>American Standard </a:t>
            </a:r>
            <a:r>
              <a:rPr lang="fr-FR" dirty="0" err="1">
                <a:solidFill>
                  <a:srgbClr val="FF0000"/>
                </a:solidFill>
              </a:rPr>
              <a:t>Safety</a:t>
            </a:r>
            <a:r>
              <a:rPr lang="fr-FR" dirty="0">
                <a:solidFill>
                  <a:srgbClr val="FF0000"/>
                </a:solidFill>
              </a:rPr>
              <a:t> Code</a:t>
            </a:r>
            <a:r>
              <a:rPr lang="fr-FR" dirty="0"/>
              <a:t>) fut approuvée en 1921 et visait </a:t>
            </a:r>
            <a:r>
              <a:rPr lang="fr-FR" dirty="0" smtClean="0"/>
              <a:t> la </a:t>
            </a:r>
            <a:r>
              <a:rPr lang="fr-FR" dirty="0"/>
              <a:t>protection des yeux et têtes des travailleurs industriels.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828234" y="234888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En 1928</a:t>
            </a:r>
            <a:r>
              <a:rPr lang="fr-FR" dirty="0"/>
              <a:t>, </a:t>
            </a:r>
            <a:r>
              <a:rPr lang="fr-FR" dirty="0">
                <a:solidFill>
                  <a:schemeClr val="bg2">
                    <a:lumMod val="75000"/>
                  </a:schemeClr>
                </a:solidFill>
              </a:rPr>
              <a:t>l'AESC prit le nom d'ASA :  American Standards Association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40815" y="3068960"/>
            <a:ext cx="868713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1926</a:t>
            </a:r>
            <a:r>
              <a:rPr lang="fr-FR" dirty="0"/>
              <a:t>     </a:t>
            </a:r>
            <a:r>
              <a:rPr lang="fr-FR" i="1" dirty="0"/>
              <a:t>Au niveau international</a:t>
            </a:r>
          </a:p>
          <a:p>
            <a:pPr algn="just">
              <a:lnSpc>
                <a:spcPct val="150000"/>
              </a:lnSpc>
            </a:pPr>
            <a:r>
              <a:rPr lang="fr-FR" i="1" dirty="0" smtClean="0">
                <a:solidFill>
                  <a:srgbClr val="0000FF"/>
                </a:solidFill>
              </a:rPr>
              <a:t>Création </a:t>
            </a:r>
            <a:r>
              <a:rPr lang="fr-FR" i="1" dirty="0">
                <a:solidFill>
                  <a:srgbClr val="0000FF"/>
                </a:solidFill>
              </a:rPr>
              <a:t>de  l’International Standards </a:t>
            </a:r>
            <a:r>
              <a:rPr lang="fr-FR" i="1" dirty="0" smtClean="0">
                <a:solidFill>
                  <a:srgbClr val="0000FF"/>
                </a:solidFill>
              </a:rPr>
              <a:t> Association </a:t>
            </a:r>
            <a:r>
              <a:rPr lang="fr-FR" i="1" dirty="0">
                <a:solidFill>
                  <a:srgbClr val="0000FF"/>
                </a:solidFill>
              </a:rPr>
              <a:t>l'ISA.</a:t>
            </a:r>
            <a:r>
              <a:rPr lang="fr-FR" dirty="0"/>
              <a:t>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Une </a:t>
            </a:r>
            <a:r>
              <a:rPr lang="fr-FR" dirty="0">
                <a:solidFill>
                  <a:srgbClr val="FF0000"/>
                </a:solidFill>
              </a:rPr>
              <a:t>fédération</a:t>
            </a:r>
            <a:r>
              <a:rPr lang="fr-FR" dirty="0"/>
              <a:t> rassemblant les instituts  de normalisation </a:t>
            </a:r>
            <a:r>
              <a:rPr lang="fr-FR" dirty="0">
                <a:solidFill>
                  <a:srgbClr val="FF0000"/>
                </a:solidFill>
              </a:rPr>
              <a:t>non </a:t>
            </a:r>
            <a:r>
              <a:rPr lang="fr-FR" dirty="0" smtClean="0">
                <a:solidFill>
                  <a:srgbClr val="FF0000"/>
                </a:solidFill>
              </a:rPr>
              <a:t> gouvernementaux </a:t>
            </a:r>
            <a:r>
              <a:rPr lang="fr-FR" dirty="0"/>
              <a:t>d'une quinzaine de pays, pour l'essentiel  européens, avec la participation de </a:t>
            </a:r>
            <a:r>
              <a:rPr lang="fr-FR" dirty="0" smtClean="0"/>
              <a:t> l'AESC </a:t>
            </a:r>
            <a:r>
              <a:rPr lang="fr-FR" dirty="0"/>
              <a:t>pour les États-Unis et celle du Japon. </a:t>
            </a:r>
          </a:p>
        </p:txBody>
      </p:sp>
    </p:spTree>
    <p:extLst>
      <p:ext uri="{BB962C8B-B14F-4D97-AF65-F5344CB8AC3E}">
        <p14:creationId xmlns:p14="http://schemas.microsoft.com/office/powerpoint/2010/main" val="409756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657" y="292494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</a:rPr>
              <a:t>En 1946</a:t>
            </a:r>
            <a:r>
              <a:rPr lang="fr-FR" dirty="0"/>
              <a:t>,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juste après la  fin de la Seconde Guerre mondiale, l'ASA et l'AFNOR, la BSI  britannique,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participèrent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à Londres avec les instituts de normalisation de 22 autres pays à  la création de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l'Organisation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Internationale de Normalisation (ISO).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Officiellement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créée le 23 février 1947</a:t>
            </a:r>
          </a:p>
        </p:txBody>
      </p:sp>
      <p:sp>
        <p:nvSpPr>
          <p:cNvPr id="3" name="Rectangle 2"/>
          <p:cNvSpPr/>
          <p:nvPr/>
        </p:nvSpPr>
        <p:spPr>
          <a:xfrm>
            <a:off x="311455" y="184482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L'Association Française de </a:t>
            </a:r>
            <a:r>
              <a:rPr lang="fr-FR" dirty="0" smtClean="0">
                <a:solidFill>
                  <a:srgbClr val="FF0000"/>
                </a:solidFill>
              </a:rPr>
              <a:t> Normalisation</a:t>
            </a:r>
            <a:r>
              <a:rPr lang="fr-FR" dirty="0">
                <a:solidFill>
                  <a:srgbClr val="FF0000"/>
                </a:solidFill>
              </a:rPr>
              <a:t>, l'AFNOR, créée en 1926,</a:t>
            </a:r>
          </a:p>
        </p:txBody>
      </p:sp>
    </p:spTree>
    <p:extLst>
      <p:ext uri="{BB962C8B-B14F-4D97-AF65-F5344CB8AC3E}">
        <p14:creationId xmlns:p14="http://schemas.microsoft.com/office/powerpoint/2010/main" val="118612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840" y="188640"/>
            <a:ext cx="3068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 </a:t>
            </a:r>
            <a:r>
              <a:rPr lang="fr-FR" sz="2800" b="1" dirty="0">
                <a:solidFill>
                  <a:srgbClr val="FF0000"/>
                </a:solidFill>
              </a:rPr>
              <a:t>STRUCTURATION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dirty="0">
                <a:solidFill>
                  <a:srgbClr val="0000FF"/>
                </a:solidFill>
              </a:rPr>
              <a:t>L'ISO comporte </a:t>
            </a:r>
            <a:r>
              <a:rPr lang="fr-FR" dirty="0" smtClean="0">
                <a:solidFill>
                  <a:srgbClr val="0000FF"/>
                </a:solidFill>
              </a:rPr>
              <a:t>158 membres </a:t>
            </a:r>
            <a:endParaRPr lang="fr-FR" dirty="0">
              <a:solidFill>
                <a:srgbClr val="0000FF"/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Il y a trois différentes catégories de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membres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fr-FR" dirty="0"/>
              <a:t>•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le comité membre de l'ISO : l'organisme national « le plus représentatif de la </a:t>
            </a: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normalisation dans son pays ». Ce sont les seuls membres de l'ISO qui ont le droit de vote </a:t>
            </a:r>
          </a:p>
          <a:p>
            <a:pPr>
              <a:lnSpc>
                <a:spcPct val="200000"/>
              </a:lnSpc>
            </a:pPr>
            <a:r>
              <a:rPr lang="fr-FR" dirty="0"/>
              <a:t>•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 membre correspondant pour les pays qui n'ont pas encore d'organisme national </a:t>
            </a:r>
          </a:p>
          <a:p>
            <a:pPr>
              <a:lnSpc>
                <a:spcPct val="200000"/>
              </a:lnSpc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représentatif ;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fr-FR" dirty="0"/>
              <a:t>• le membre abonné pour les pays dont l'économie est limitée. </a:t>
            </a:r>
          </a:p>
        </p:txBody>
      </p:sp>
    </p:spTree>
    <p:extLst>
      <p:ext uri="{BB962C8B-B14F-4D97-AF65-F5344CB8AC3E}">
        <p14:creationId xmlns:p14="http://schemas.microsoft.com/office/powerpoint/2010/main" val="1588116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4624"/>
            <a:ext cx="8280920" cy="1668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dirty="0"/>
              <a:t>Pour les pays francophones, les membres sont : l'AFNOR pour la France (Comité membre), </a:t>
            </a:r>
            <a:r>
              <a:rPr lang="fr-FR" dirty="0" smtClean="0"/>
              <a:t>l'IBN </a:t>
            </a:r>
            <a:r>
              <a:rPr lang="fr-FR" dirty="0"/>
              <a:t>(Belgique) (Comité membre), le SNV (Suisse) (Comité membre), le </a:t>
            </a:r>
            <a:r>
              <a:rPr lang="fr-FR" dirty="0" smtClean="0"/>
              <a:t>CCN </a:t>
            </a:r>
            <a:r>
              <a:rPr lang="fr-FR" dirty="0"/>
              <a:t>(Canada) </a:t>
            </a:r>
            <a:r>
              <a:rPr lang="fr-FR" dirty="0" smtClean="0"/>
              <a:t> (</a:t>
            </a:r>
            <a:r>
              <a:rPr lang="fr-FR" dirty="0"/>
              <a:t>Comité membre),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2060848"/>
            <a:ext cx="3100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Comités techniques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842" y="2924944"/>
            <a:ext cx="3935110" cy="2222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fr-FR" dirty="0"/>
              <a:t>L'ISO est divisé en environ 200 comités techniques (TC), chacun chargé d'un </a:t>
            </a:r>
            <a:r>
              <a:rPr lang="fr-FR" dirty="0" smtClean="0"/>
              <a:t>domaine particulier</a:t>
            </a:r>
            <a:r>
              <a:rPr lang="fr-FR" dirty="0"/>
              <a:t>. Voici la liste des comités actifs :</a:t>
            </a:r>
          </a:p>
        </p:txBody>
      </p:sp>
      <p:sp>
        <p:nvSpPr>
          <p:cNvPr id="7" name="Rectangle 6"/>
          <p:cNvSpPr/>
          <p:nvPr/>
        </p:nvSpPr>
        <p:spPr>
          <a:xfrm>
            <a:off x="4474395" y="2522513"/>
            <a:ext cx="45939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00FF"/>
                </a:solidFill>
              </a:rPr>
              <a:t>•</a:t>
            </a:r>
            <a:r>
              <a:rPr lang="fr-FR" sz="1600" dirty="0" smtClean="0"/>
              <a:t> </a:t>
            </a:r>
            <a:r>
              <a:rPr lang="fr-FR" sz="1600" dirty="0" smtClean="0">
                <a:solidFill>
                  <a:srgbClr val="0000FF"/>
                </a:solidFill>
              </a:rPr>
              <a:t>Filetages</a:t>
            </a:r>
            <a:endParaRPr lang="fr-FR" sz="1600" dirty="0">
              <a:solidFill>
                <a:srgbClr val="0000FF"/>
              </a:solidFill>
            </a:endParaRP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Roulements</a:t>
            </a:r>
            <a:endParaRPr lang="fr-FR" sz="1600" dirty="0">
              <a:solidFill>
                <a:srgbClr val="0000FF"/>
              </a:solidFill>
            </a:endParaRP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Tuyauteries </a:t>
            </a:r>
            <a:r>
              <a:rPr lang="fr-FR" sz="1600" dirty="0">
                <a:solidFill>
                  <a:srgbClr val="0000FF"/>
                </a:solidFill>
              </a:rPr>
              <a:t>en métaux ferreux et </a:t>
            </a:r>
            <a:r>
              <a:rPr lang="fr-FR" sz="1600" dirty="0" smtClean="0">
                <a:solidFill>
                  <a:srgbClr val="0000FF"/>
                </a:solidFill>
              </a:rPr>
              <a:t>     raccords métalliques</a:t>
            </a: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Acier</a:t>
            </a:r>
            <a:endParaRPr lang="fr-FR" sz="1600" dirty="0">
              <a:solidFill>
                <a:srgbClr val="0000FF"/>
              </a:solidFill>
            </a:endParaRP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Zinc </a:t>
            </a:r>
            <a:r>
              <a:rPr lang="fr-FR" sz="1600" dirty="0">
                <a:solidFill>
                  <a:srgbClr val="0000FF"/>
                </a:solidFill>
              </a:rPr>
              <a:t>et alliages de </a:t>
            </a:r>
            <a:r>
              <a:rPr lang="fr-FR" sz="1600" dirty="0" smtClean="0">
                <a:solidFill>
                  <a:srgbClr val="0000FF"/>
                </a:solidFill>
              </a:rPr>
              <a:t>zinc</a:t>
            </a: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Fontes </a:t>
            </a:r>
            <a:r>
              <a:rPr lang="fr-FR" sz="1600" dirty="0">
                <a:solidFill>
                  <a:srgbClr val="0000FF"/>
                </a:solidFill>
              </a:rPr>
              <a:t>moulées et fontes brutes</a:t>
            </a:r>
          </a:p>
          <a:p>
            <a:r>
              <a:rPr lang="fr-FR" sz="1600" dirty="0">
                <a:solidFill>
                  <a:srgbClr val="0000FF"/>
                </a:solidFill>
              </a:rPr>
              <a:t>• </a:t>
            </a:r>
            <a:r>
              <a:rPr lang="fr-FR" sz="1600" dirty="0" smtClean="0">
                <a:solidFill>
                  <a:srgbClr val="0000FF"/>
                </a:solidFill>
              </a:rPr>
              <a:t>Cuivre </a:t>
            </a:r>
            <a:r>
              <a:rPr lang="fr-FR" sz="1600" dirty="0">
                <a:solidFill>
                  <a:srgbClr val="0000FF"/>
                </a:solidFill>
              </a:rPr>
              <a:t>et alliages de </a:t>
            </a:r>
            <a:r>
              <a:rPr lang="fr-FR" sz="1600" dirty="0" smtClean="0">
                <a:solidFill>
                  <a:srgbClr val="0000FF"/>
                </a:solidFill>
              </a:rPr>
              <a:t>cuivre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FF"/>
                </a:solidFill>
              </a:rPr>
              <a:t>Matériaux réfractaires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Soudage et techniques </a:t>
            </a:r>
            <a:r>
              <a:rPr lang="fr-FR" sz="1600" dirty="0" smtClean="0">
                <a:solidFill>
                  <a:srgbClr val="0000FF"/>
                </a:solidFill>
              </a:rPr>
              <a:t>connexes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Bouteilles à </a:t>
            </a:r>
            <a:r>
              <a:rPr lang="fr-FR" sz="1600" dirty="0" smtClean="0">
                <a:solidFill>
                  <a:srgbClr val="0000FF"/>
                </a:solidFill>
              </a:rPr>
              <a:t>gaz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rgbClr val="0000FF"/>
                </a:solidFill>
              </a:rPr>
              <a:t>Plastiques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Métaux légers et leurs </a:t>
            </a:r>
            <a:r>
              <a:rPr lang="fr-FR" sz="1600" dirty="0" smtClean="0">
                <a:solidFill>
                  <a:srgbClr val="0000FF"/>
                </a:solidFill>
              </a:rPr>
              <a:t>alliages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rgbClr val="0000FF"/>
                </a:solidFill>
              </a:rPr>
              <a:t> Revêtements métalliques et autres revêtements inorganiques</a:t>
            </a:r>
          </a:p>
        </p:txBody>
      </p:sp>
    </p:spTree>
    <p:extLst>
      <p:ext uri="{BB962C8B-B14F-4D97-AF65-F5344CB8AC3E}">
        <p14:creationId xmlns:p14="http://schemas.microsoft.com/office/powerpoint/2010/main" val="443420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57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620688"/>
            <a:ext cx="4200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Organisme de normalisation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34438" y="1268760"/>
            <a:ext cx="748883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Un  organisme de normalisation  est un  organisme  dont les activités premières </a:t>
            </a:r>
            <a:r>
              <a:rPr lang="fr-FR" dirty="0" smtClean="0"/>
              <a:t>sont l'établissement </a:t>
            </a:r>
            <a:r>
              <a:rPr lang="fr-FR" dirty="0"/>
              <a:t>puis le maintien de normes destinées à des utilisateurs extérieurs à cette organisation.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734438" y="3212976"/>
            <a:ext cx="78191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solidFill>
                  <a:srgbClr val="0000FF"/>
                </a:solidFill>
              </a:rPr>
              <a:t>Leurs activités peuvent inclure le développement, la coordination, la promulgation, la révision, </a:t>
            </a:r>
            <a:r>
              <a:rPr lang="fr-FR" dirty="0" smtClean="0">
                <a:solidFill>
                  <a:srgbClr val="0000FF"/>
                </a:solidFill>
              </a:rPr>
              <a:t>la modification</a:t>
            </a:r>
            <a:r>
              <a:rPr lang="fr-FR" dirty="0">
                <a:solidFill>
                  <a:srgbClr val="0000FF"/>
                </a:solidFill>
              </a:rPr>
              <a:t>, la réédition ou l'interprétation de telles normes. Pour les désigner, on utilise parfois </a:t>
            </a:r>
            <a:r>
              <a:rPr lang="fr-FR" dirty="0" smtClean="0">
                <a:solidFill>
                  <a:srgbClr val="0000FF"/>
                </a:solidFill>
              </a:rPr>
              <a:t>le sigle </a:t>
            </a:r>
            <a:r>
              <a:rPr lang="fr-FR" dirty="0">
                <a:solidFill>
                  <a:srgbClr val="0000FF"/>
                </a:solidFill>
              </a:rPr>
              <a:t>anglais SDO pour Standard </a:t>
            </a:r>
            <a:r>
              <a:rPr lang="fr-FR" dirty="0" smtClean="0">
                <a:solidFill>
                  <a:srgbClr val="0000FF"/>
                </a:solidFill>
              </a:rPr>
              <a:t>Développement </a:t>
            </a:r>
            <a:r>
              <a:rPr lang="fr-FR" dirty="0">
                <a:solidFill>
                  <a:srgbClr val="0000FF"/>
                </a:solidFill>
              </a:rPr>
              <a:t>Organisation.</a:t>
            </a:r>
          </a:p>
        </p:txBody>
      </p:sp>
    </p:spTree>
    <p:extLst>
      <p:ext uri="{BB962C8B-B14F-4D97-AF65-F5344CB8AC3E}">
        <p14:creationId xmlns:p14="http://schemas.microsoft.com/office/powerpoint/2010/main" val="14414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986194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0000FF"/>
                </a:solidFill>
              </a:rPr>
              <a:t>Les normes sont organisées au niveau mondial par UIT, ISO, CEI </a:t>
            </a:r>
            <a:r>
              <a:rPr lang="fr-FR" dirty="0"/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>
                <a:solidFill>
                  <a:srgbClr val="0000FF"/>
                </a:solidFill>
              </a:rPr>
              <a:t>au niveau européen par </a:t>
            </a:r>
            <a:r>
              <a:rPr lang="fr-FR" dirty="0" smtClean="0">
                <a:solidFill>
                  <a:srgbClr val="0000FF"/>
                </a:solidFill>
              </a:rPr>
              <a:t>CEN</a:t>
            </a:r>
            <a:r>
              <a:rPr lang="fr-FR" dirty="0">
                <a:solidFill>
                  <a:srgbClr val="0000FF"/>
                </a:solidFill>
              </a:rPr>
              <a:t>, CENELEC </a:t>
            </a:r>
            <a:r>
              <a:rPr lang="fr-FR" dirty="0" smtClean="0">
                <a:solidFill>
                  <a:srgbClr val="0000FF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0000FF"/>
                </a:solidFill>
              </a:rPr>
              <a:t>au </a:t>
            </a:r>
            <a:r>
              <a:rPr lang="fr-FR" dirty="0">
                <a:solidFill>
                  <a:srgbClr val="0000FF"/>
                </a:solidFill>
              </a:rPr>
              <a:t>niveau de la France par AFNOR, UTE/CEF.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3225750"/>
            <a:ext cx="842493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La plupart des normes sont sous copyright, mais il existe des bases de normes en format ouvert.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Le </a:t>
            </a:r>
            <a:r>
              <a:rPr lang="fr-FR" dirty="0" err="1" smtClean="0">
                <a:solidFill>
                  <a:schemeClr val="accent3">
                    <a:lumMod val="50000"/>
                  </a:schemeClr>
                </a:solidFill>
              </a:rPr>
              <a:t>Schools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</a:rPr>
              <a:t>Interoperability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Framework,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</a:rPr>
              <a:t>Systems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accent3">
                    <a:lumMod val="50000"/>
                  </a:schemeClr>
                </a:solidFill>
              </a:rPr>
              <a:t>Interoperability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 Framework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ou SIF,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est une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spécification ouverte de partage de données pour les institutions académiques de la maternelle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à la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population active.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5488821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/>
              <a:t>Cette </a:t>
            </a:r>
            <a:r>
              <a:rPr lang="fr-FR" dirty="0"/>
              <a:t>spécification est utilisée principalement aux États-Unis, au Canada, </a:t>
            </a:r>
            <a:r>
              <a:rPr lang="fr-FR" dirty="0" smtClean="0"/>
              <a:t>au Royaume-Uni</a:t>
            </a:r>
            <a:r>
              <a:rPr lang="fr-FR" dirty="0"/>
              <a:t>, en Australie et en Nouvelle-Zélande ; cependant, il est de plus en plus mis en œuvre </a:t>
            </a:r>
            <a:r>
              <a:rPr lang="fr-FR" dirty="0" smtClean="0"/>
              <a:t>en Inde </a:t>
            </a:r>
            <a:r>
              <a:rPr lang="fr-FR" dirty="0"/>
              <a:t>et ailleurs.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96891" y="764316"/>
            <a:ext cx="2283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Commission électrotechnique </a:t>
            </a:r>
            <a:r>
              <a:rPr lang="fr-FR" sz="1000" b="1" dirty="0" smtClean="0">
                <a:solidFill>
                  <a:schemeClr val="accent6">
                    <a:lumMod val="75000"/>
                  </a:schemeClr>
                </a:solidFill>
              </a:rPr>
              <a:t>internationale</a:t>
            </a:r>
            <a:endParaRPr lang="fr-FR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0151" y="518483"/>
            <a:ext cx="31683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solidFill>
                  <a:schemeClr val="accent6">
                    <a:lumMod val="75000"/>
                  </a:schemeClr>
                </a:solidFill>
              </a:rPr>
              <a:t>Organisation internationale </a:t>
            </a:r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de normalisation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26360" y="332656"/>
            <a:ext cx="2934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Union internationale </a:t>
            </a:r>
            <a:r>
              <a:rPr lang="fr-FR" sz="1000" b="1" dirty="0" smtClean="0">
                <a:solidFill>
                  <a:schemeClr val="accent6">
                    <a:lumMod val="75000"/>
                  </a:schemeClr>
                </a:solidFill>
              </a:rPr>
              <a:t>des télécommunications</a:t>
            </a:r>
            <a:endParaRPr lang="fr-FR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5724128" y="548680"/>
            <a:ext cx="0" cy="482187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6228184" y="742645"/>
            <a:ext cx="0" cy="4320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endCxn id="13" idx="1"/>
          </p:cNvCxnSpPr>
          <p:nvPr/>
        </p:nvCxnSpPr>
        <p:spPr>
          <a:xfrm flipV="1">
            <a:off x="6674087" y="964371"/>
            <a:ext cx="222804" cy="193866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31640" y="2011330"/>
            <a:ext cx="22653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Comité européen de normalisation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78846" y="202493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Comité européen de normalisation électrotechnique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3059832" y="1833441"/>
            <a:ext cx="288032" cy="191498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435745" y="1792576"/>
            <a:ext cx="366134" cy="273227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815741" y="2780602"/>
            <a:ext cx="24881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>
                <a:solidFill>
                  <a:schemeClr val="accent6">
                    <a:lumMod val="75000"/>
                  </a:schemeClr>
                </a:solidFill>
              </a:rPr>
              <a:t>Association française de normalisation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flipH="1">
            <a:off x="3491880" y="2648034"/>
            <a:ext cx="288032" cy="191498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388074" y="2780928"/>
            <a:ext cx="22156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b="1" dirty="0" smtClean="0">
                <a:solidFill>
                  <a:schemeClr val="accent6">
                    <a:lumMod val="75000"/>
                  </a:schemeClr>
                </a:solidFill>
              </a:rPr>
              <a:t>L’union technique de l’électricité</a:t>
            </a:r>
            <a:endParaRPr lang="fr-FR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4801879" y="2643988"/>
            <a:ext cx="366134" cy="195544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83768" y="75982"/>
            <a:ext cx="4792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accent6"/>
                </a:solidFill>
                <a:latin typeface="Castellar" panose="020A0402060406010301" pitchFamily="18" charset="0"/>
              </a:rPr>
              <a:t>Organismes internationaux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1340768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Au sein de l'Europe communautaire, chaque pays a son institut de normalisation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national, généralement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privé, sans but lucratif et en relation avec les pouvoirs publics. Ces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organismes "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officiels" sont membres d'une organisation commune, le Comité européen de normalisation (CEN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), organisme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privé de droit belge qui a son siège à Bruxelles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just"/>
            <a:endParaRPr lang="fr-FR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La filière électrique dispose d'une organisation autonome (le CENELEC), également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composée d'instituts nationaux. La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filière télécommunications dispose d'une organisation autonome (l'ETSI) dont sont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membres directement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industriels, les opérateurs et les régulateurs intervenant en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Europe. Ces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trois organismes sont reconnus par l'Union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européenne.</a:t>
            </a:r>
          </a:p>
          <a:p>
            <a:pPr algn="just"/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Au niveau international, ces instituts sont également membres de l'Organisation internationale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de normalisation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(ISO), organisme privé de droit suisse. Le Comité européen de normalisation, sans être membre de l'ISO, entretient d'étroites relations avec lui, permettant notamment des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procédures d'adoption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parallèles du même document.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5871" y="764704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0000FF"/>
                </a:solidFill>
              </a:rPr>
              <a:t>Européens:</a:t>
            </a:r>
            <a:endParaRPr lang="fr-FR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20136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Normalisation :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846416"/>
            <a:ext cx="83529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Comité européen de normalisation (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CEN)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Comité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européen de normalisation électrotechnique (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CENELEC)</a:t>
            </a:r>
          </a:p>
          <a:p>
            <a:pPr marL="285750" indent="-2857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Association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de normalisation européenne pour les consommateurs (ANEC), ou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Association européenne 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pour la coordination de la représentation des consommateurs dans la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normalisation.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997" y="3059668"/>
            <a:ext cx="2217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Standardisation :</a:t>
            </a:r>
          </a:p>
        </p:txBody>
      </p:sp>
      <p:sp>
        <p:nvSpPr>
          <p:cNvPr id="7" name="Rectangle 6"/>
          <p:cNvSpPr/>
          <p:nvPr/>
        </p:nvSpPr>
        <p:spPr>
          <a:xfrm>
            <a:off x="647056" y="3645024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 err="1">
                <a:solidFill>
                  <a:srgbClr val="00B050"/>
                </a:solidFill>
              </a:rPr>
              <a:t>European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 err="1">
                <a:solidFill>
                  <a:srgbClr val="00B050"/>
                </a:solidFill>
              </a:rPr>
              <a:t>Telecommunications</a:t>
            </a:r>
            <a:r>
              <a:rPr lang="fr-FR" dirty="0">
                <a:solidFill>
                  <a:srgbClr val="00B050"/>
                </a:solidFill>
              </a:rPr>
              <a:t> Standards Institute (</a:t>
            </a:r>
            <a:r>
              <a:rPr lang="fr-FR" dirty="0" smtClean="0">
                <a:solidFill>
                  <a:srgbClr val="00B050"/>
                </a:solidFill>
              </a:rPr>
              <a:t>ETSI)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B050"/>
                </a:solidFill>
              </a:rPr>
              <a:t>European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Computer </a:t>
            </a:r>
            <a:r>
              <a:rPr lang="fr-FR" dirty="0" err="1">
                <a:solidFill>
                  <a:srgbClr val="00B050"/>
                </a:solidFill>
              </a:rPr>
              <a:t>Manufacturers</a:t>
            </a:r>
            <a:r>
              <a:rPr lang="fr-FR" dirty="0">
                <a:solidFill>
                  <a:srgbClr val="00B050"/>
                </a:solidFill>
              </a:rPr>
              <a:t> Association (</a:t>
            </a:r>
            <a:r>
              <a:rPr lang="fr-FR" dirty="0" smtClean="0">
                <a:solidFill>
                  <a:srgbClr val="00B050"/>
                </a:solidFill>
              </a:rPr>
              <a:t>ECMA)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B050"/>
                </a:solidFill>
              </a:rPr>
              <a:t>Association </a:t>
            </a:r>
            <a:r>
              <a:rPr lang="fr-FR" dirty="0">
                <a:solidFill>
                  <a:srgbClr val="00B050"/>
                </a:solidFill>
              </a:rPr>
              <a:t>des constructeurs et éditeurs informatiques ayant une activité de production </a:t>
            </a:r>
            <a:r>
              <a:rPr lang="fr-FR" dirty="0" smtClean="0">
                <a:solidFill>
                  <a:srgbClr val="00B050"/>
                </a:solidFill>
              </a:rPr>
              <a:t>en Europe</a:t>
            </a:r>
            <a:r>
              <a:rPr lang="fr-FR" dirty="0">
                <a:solidFill>
                  <a:srgbClr val="00B050"/>
                </a:solidFill>
              </a:rPr>
              <a:t>, créée en 1961 à la suite d'une initiative de Bull, IBM et ICL en 1960.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B050"/>
                </a:solidFill>
              </a:rPr>
              <a:t>Logistique </a:t>
            </a:r>
            <a:r>
              <a:rPr lang="fr-FR" dirty="0" smtClean="0">
                <a:solidFill>
                  <a:srgbClr val="00B050"/>
                </a:solidFill>
              </a:rPr>
              <a:t>: </a:t>
            </a:r>
            <a:r>
              <a:rPr lang="fr-FR" dirty="0" err="1" smtClean="0">
                <a:solidFill>
                  <a:srgbClr val="00B050"/>
                </a:solidFill>
              </a:rPr>
              <a:t>European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Article </a:t>
            </a:r>
            <a:r>
              <a:rPr lang="fr-FR" dirty="0" err="1">
                <a:solidFill>
                  <a:srgbClr val="00B050"/>
                </a:solidFill>
              </a:rPr>
              <a:t>Numbering</a:t>
            </a:r>
            <a:r>
              <a:rPr lang="fr-FR" dirty="0">
                <a:solidFill>
                  <a:srgbClr val="00B050"/>
                </a:solidFill>
              </a:rPr>
              <a:t>-Uniform Code Council (EAN, UPC, GS1)</a:t>
            </a:r>
          </a:p>
        </p:txBody>
      </p:sp>
    </p:spTree>
    <p:extLst>
      <p:ext uri="{BB962C8B-B14F-4D97-AF65-F5344CB8AC3E}">
        <p14:creationId xmlns:p14="http://schemas.microsoft.com/office/powerpoint/2010/main" val="14414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640" y="183316"/>
            <a:ext cx="6927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  <a:latin typeface="Castellar" panose="020A0402060406010301" pitchFamily="18" charset="0"/>
              </a:rPr>
              <a:t>Organismes de normalisation nationaux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692696"/>
            <a:ext cx="1385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0000FF"/>
                </a:solidFill>
              </a:rPr>
              <a:t>États-Unis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120676"/>
            <a:ext cx="87129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Aux  États-Unis, près de 600 organismes de normalisation existent. Généralement privés, </a:t>
            </a:r>
            <a:r>
              <a:rPr lang="fr-FR" dirty="0" smtClean="0"/>
              <a:t>ils établissent </a:t>
            </a:r>
            <a:r>
              <a:rPr lang="fr-FR" dirty="0"/>
              <a:t>les règles de chaque secteur d'activité industrielle ou commerciale. L'ANSI est </a:t>
            </a:r>
            <a:r>
              <a:rPr lang="fr-FR" dirty="0" smtClean="0"/>
              <a:t>le représentant </a:t>
            </a:r>
            <a:r>
              <a:rPr lang="fr-FR" dirty="0"/>
              <a:t>officiel des États-Unis à l'ISO.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96" y="2532119"/>
            <a:ext cx="9001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FF"/>
                </a:solidFill>
              </a:rPr>
              <a:t>Association for Information and Image Management (AIIM)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American National Standards Institute (ANSI)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FF"/>
                </a:solidFill>
              </a:rPr>
              <a:t>American Society of </a:t>
            </a:r>
            <a:r>
              <a:rPr lang="fr-FR" dirty="0" err="1">
                <a:solidFill>
                  <a:srgbClr val="0000FF"/>
                </a:solidFill>
              </a:rPr>
              <a:t>Heating</a:t>
            </a:r>
            <a:r>
              <a:rPr lang="fr-FR" dirty="0">
                <a:solidFill>
                  <a:srgbClr val="0000FF"/>
                </a:solidFill>
              </a:rPr>
              <a:t>, </a:t>
            </a:r>
            <a:r>
              <a:rPr lang="fr-FR" dirty="0" err="1">
                <a:solidFill>
                  <a:srgbClr val="0000FF"/>
                </a:solidFill>
              </a:rPr>
              <a:t>Refrigerating</a:t>
            </a:r>
            <a:r>
              <a:rPr lang="fr-FR" dirty="0">
                <a:solidFill>
                  <a:srgbClr val="0000FF"/>
                </a:solidFill>
              </a:rPr>
              <a:t> and Air-</a:t>
            </a:r>
            <a:r>
              <a:rPr lang="fr-FR" dirty="0" err="1">
                <a:solidFill>
                  <a:srgbClr val="0000FF"/>
                </a:solidFill>
              </a:rPr>
              <a:t>Conditioning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>
                <a:solidFill>
                  <a:srgbClr val="0000FF"/>
                </a:solidFill>
              </a:rPr>
              <a:t>Engineers</a:t>
            </a:r>
            <a:r>
              <a:rPr lang="fr-FR" dirty="0">
                <a:solidFill>
                  <a:srgbClr val="0000FF"/>
                </a:solidFill>
              </a:rPr>
              <a:t> ASHRAE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ASTM International (ASTM), anciennement American society for </a:t>
            </a:r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testing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fr-FR" dirty="0" err="1">
                <a:solidFill>
                  <a:schemeClr val="accent6">
                    <a:lumMod val="75000"/>
                  </a:schemeClr>
                </a:solidFill>
              </a:rPr>
              <a:t>material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(http://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www.astm.org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) (société américaine pour les essais et les matériaux). Créée en 1898 pour éviter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les ruptures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de rails.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>
                <a:solidFill>
                  <a:srgbClr val="0000FF"/>
                </a:solidFill>
              </a:rPr>
              <a:t>National Institute of Standards and </a:t>
            </a:r>
            <a:r>
              <a:rPr lang="fr-FR" dirty="0" err="1">
                <a:solidFill>
                  <a:srgbClr val="0000FF"/>
                </a:solidFill>
              </a:rPr>
              <a:t>Technology</a:t>
            </a:r>
            <a:r>
              <a:rPr lang="fr-FR" dirty="0">
                <a:solidFill>
                  <a:srgbClr val="0000FF"/>
                </a:solidFill>
              </a:rPr>
              <a:t> (NIST) : organisme de normalisation qui </a:t>
            </a:r>
            <a:r>
              <a:rPr lang="fr-FR" dirty="0" smtClean="0">
                <a:solidFill>
                  <a:srgbClr val="0000FF"/>
                </a:solidFill>
              </a:rPr>
              <a:t>rédige et </a:t>
            </a:r>
            <a:r>
              <a:rPr lang="fr-FR" dirty="0">
                <a:solidFill>
                  <a:srgbClr val="0000FF"/>
                </a:solidFill>
              </a:rPr>
              <a:t>produit des normes techniques concernant les matériaux, les </a:t>
            </a:r>
            <a:r>
              <a:rPr lang="fr-FR" dirty="0" smtClean="0">
                <a:solidFill>
                  <a:srgbClr val="0000FF"/>
                </a:solidFill>
              </a:rPr>
              <a:t>produits</a:t>
            </a:r>
            <a:r>
              <a:rPr lang="fr-FR" dirty="0">
                <a:solidFill>
                  <a:srgbClr val="0000FF"/>
                </a:solidFill>
              </a:rPr>
              <a:t>, les systèmes et </a:t>
            </a:r>
            <a:r>
              <a:rPr lang="fr-FR" dirty="0" smtClean="0">
                <a:solidFill>
                  <a:srgbClr val="0000FF"/>
                </a:solidFill>
              </a:rPr>
              <a:t>les services</a:t>
            </a:r>
            <a:r>
              <a:rPr lang="fr-FR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14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569" y="688280"/>
            <a:ext cx="780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srgbClr val="0000FF"/>
                </a:solidFill>
              </a:rPr>
              <a:t>Asie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569" y="1196752"/>
            <a:ext cx="88569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Le Comité de normalisation industriel japonais JISC , est chargé de toute la normalisation 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nationale et </a:t>
            </a:r>
            <a:r>
              <a:rPr lang="fr-FR" dirty="0">
                <a:solidFill>
                  <a:schemeClr val="accent3">
                    <a:lumMod val="50000"/>
                  </a:schemeClr>
                </a:solidFill>
              </a:rPr>
              <a:t>internationale. Il comprend 30 conseils divisionnaires</a:t>
            </a:r>
            <a:r>
              <a:rPr lang="fr-FR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L'organisme de normalisation en Chine est le SAC (</a:t>
            </a:r>
            <a:r>
              <a:rPr lang="fr-FR" dirty="0" err="1">
                <a:solidFill>
                  <a:schemeClr val="accent5">
                    <a:lumMod val="75000"/>
                  </a:schemeClr>
                </a:solidFill>
              </a:rPr>
              <a:t>Standardization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Administration of China), il 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représente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la Chine au sein de l'Organisation internationale de normalisation (ISO), de la Commission électrotechnique internationale (CEI) et d'autres organisations internationales et régionales de normalisation.</a:t>
            </a:r>
            <a:endParaRPr lang="fr-FR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FF0000"/>
                </a:solidFill>
              </a:rPr>
              <a:t>L'organisme de normalisation en Inde est le Bureau of </a:t>
            </a:r>
            <a:r>
              <a:rPr lang="fr-FR" dirty="0" err="1">
                <a:solidFill>
                  <a:srgbClr val="FF0000"/>
                </a:solidFill>
              </a:rPr>
              <a:t>Indian</a:t>
            </a:r>
            <a:r>
              <a:rPr lang="fr-FR" dirty="0">
                <a:solidFill>
                  <a:srgbClr val="FF0000"/>
                </a:solidFill>
              </a:rPr>
              <a:t> Standards . Il a été créé le 1er avril </a:t>
            </a:r>
            <a:r>
              <a:rPr lang="fr-FR" dirty="0" smtClean="0">
                <a:solidFill>
                  <a:srgbClr val="FF0000"/>
                </a:solidFill>
              </a:rPr>
              <a:t>1987.</a:t>
            </a:r>
          </a:p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fr-FR" dirty="0"/>
              <a:t>Le KATS </a:t>
            </a:r>
            <a:r>
              <a:rPr lang="fr-FR" dirty="0" err="1"/>
              <a:t>Korean</a:t>
            </a:r>
            <a:r>
              <a:rPr lang="fr-FR" dirty="0"/>
              <a:t> Agency for </a:t>
            </a:r>
            <a:r>
              <a:rPr lang="fr-FR" dirty="0" err="1"/>
              <a:t>Technology</a:t>
            </a:r>
            <a:r>
              <a:rPr lang="fr-FR" dirty="0"/>
              <a:t> and Standards  est l'organisme de normalisation de </a:t>
            </a:r>
            <a:r>
              <a:rPr lang="fr-FR" dirty="0" smtClean="0"/>
              <a:t>la république </a:t>
            </a:r>
            <a:r>
              <a:rPr lang="fr-FR" dirty="0"/>
              <a:t>de Corée . Il est membre de 743 comités ou sous-comités de l'ISO et de 171 comités </a:t>
            </a:r>
            <a:r>
              <a:rPr lang="fr-FR" dirty="0" smtClean="0"/>
              <a:t>ou sous-comités </a:t>
            </a:r>
            <a:r>
              <a:rPr lang="fr-FR" dirty="0"/>
              <a:t>de la CEI.</a:t>
            </a:r>
          </a:p>
        </p:txBody>
      </p:sp>
    </p:spTree>
    <p:extLst>
      <p:ext uri="{BB962C8B-B14F-4D97-AF65-F5344CB8AC3E}">
        <p14:creationId xmlns:p14="http://schemas.microsoft.com/office/powerpoint/2010/main" val="41901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260648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L'ORGANISATION INTERNATIONALE DE </a:t>
            </a:r>
            <a:r>
              <a:rPr lang="fr-FR" dirty="0" smtClean="0">
                <a:solidFill>
                  <a:srgbClr val="FF0000"/>
                </a:solidFill>
              </a:rPr>
              <a:t>NORMALISATION</a:t>
            </a:r>
          </a:p>
          <a:p>
            <a:pPr algn="ctr"/>
            <a:r>
              <a:rPr lang="fr-FR" dirty="0" smtClean="0"/>
              <a:t>INTERNATIONAL </a:t>
            </a:r>
            <a:r>
              <a:rPr lang="fr-FR" dirty="0"/>
              <a:t>ORGANIZATION FOR </a:t>
            </a:r>
            <a:r>
              <a:rPr lang="fr-FR" dirty="0" smtClean="0"/>
              <a:t>STANDARDIZATION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843808" y="956457"/>
            <a:ext cx="3441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rgbClr val="0000FF"/>
                </a:solidFill>
              </a:rPr>
              <a:t>المنظمة العالمية للتقييس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2060848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b="1" dirty="0" smtClean="0">
                <a:solidFill>
                  <a:srgbClr val="FF0000"/>
                </a:solidFill>
              </a:rPr>
              <a:t>ISO</a:t>
            </a:r>
            <a:r>
              <a:rPr lang="fr-FR" sz="2400" b="1" dirty="0" smtClean="0">
                <a:solidFill>
                  <a:srgbClr val="0000FF"/>
                </a:solidFill>
              </a:rPr>
              <a:t> </a:t>
            </a:r>
            <a:r>
              <a:rPr lang="fr-FR" dirty="0" smtClean="0"/>
              <a:t>        </a:t>
            </a:r>
            <a:r>
              <a:rPr lang="fr-FR" dirty="0"/>
              <a:t>dérivé du grec </a:t>
            </a:r>
            <a:r>
              <a:rPr lang="fr-FR" sz="2400" dirty="0" smtClean="0"/>
              <a:t>ISOS</a:t>
            </a:r>
            <a:r>
              <a:rPr lang="fr-FR" dirty="0" smtClean="0"/>
              <a:t>, </a:t>
            </a:r>
            <a:r>
              <a:rPr lang="fr-FR" dirty="0"/>
              <a:t>signifiant « égal ». </a:t>
            </a:r>
            <a:r>
              <a:rPr lang="ar-SA" dirty="0" smtClean="0"/>
              <a:t>متساوي</a:t>
            </a:r>
            <a:endParaRPr lang="fr-FR" dirty="0" smtClean="0"/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Quel que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soit le pays, quelle que soit la langue, la forme abrégée du nom de l’organisation est par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conséquent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toujours ISO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64998" y="4725144"/>
            <a:ext cx="74888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</a:rPr>
              <a:t>ISO </a:t>
            </a:r>
            <a:r>
              <a:rPr lang="fr-FR" dirty="0" smtClean="0"/>
              <a:t>         </a:t>
            </a:r>
            <a:r>
              <a:rPr lang="fr-FR" dirty="0">
                <a:solidFill>
                  <a:srgbClr val="00B050"/>
                </a:solidFill>
              </a:rPr>
              <a:t>composé de  représentants </a:t>
            </a:r>
            <a:r>
              <a:rPr lang="fr-FR" dirty="0" smtClean="0">
                <a:solidFill>
                  <a:srgbClr val="00B050"/>
                </a:solidFill>
              </a:rPr>
              <a:t>d'organisations nationales </a:t>
            </a:r>
            <a:r>
              <a:rPr lang="fr-FR" dirty="0">
                <a:solidFill>
                  <a:srgbClr val="00B050"/>
                </a:solidFill>
              </a:rPr>
              <a:t>de normalisation de 158 pays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99592" y="5966849"/>
            <a:ext cx="25118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ISO créer en 1947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065031" y="5659722"/>
            <a:ext cx="4752528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00FF"/>
                </a:solidFill>
              </a:rPr>
              <a:t>but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produire des </a:t>
            </a:r>
            <a:r>
              <a:rPr lang="fr-FR" dirty="0"/>
              <a:t>normes internationales dans les domaines industriels et </a:t>
            </a:r>
            <a:r>
              <a:rPr lang="fr-FR" dirty="0" smtClean="0"/>
              <a:t>commerciaux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183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7904" y="116632"/>
            <a:ext cx="1615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/>
              <a:t>HISTORIQUE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568" y="795117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FF0000"/>
                </a:solidFill>
              </a:rPr>
              <a:t>En </a:t>
            </a:r>
            <a:r>
              <a:rPr lang="fr-FR" dirty="0" smtClean="0">
                <a:solidFill>
                  <a:srgbClr val="FF0000"/>
                </a:solidFill>
              </a:rPr>
              <a:t>1912</a:t>
            </a:r>
          </a:p>
          <a:p>
            <a:pPr>
              <a:lnSpc>
                <a:spcPct val="150000"/>
              </a:lnSpc>
            </a:pPr>
            <a:r>
              <a:rPr lang="fr-FR" u="sng" dirty="0" smtClean="0"/>
              <a:t>l’American </a:t>
            </a:r>
            <a:r>
              <a:rPr lang="fr-FR" u="sng" dirty="0"/>
              <a:t>Institute of </a:t>
            </a:r>
            <a:r>
              <a:rPr lang="fr-FR" u="sng" dirty="0" err="1"/>
              <a:t>Electrical</a:t>
            </a:r>
            <a:r>
              <a:rPr lang="fr-FR" u="sng" dirty="0"/>
              <a:t> </a:t>
            </a:r>
            <a:r>
              <a:rPr lang="fr-FR" u="sng" dirty="0" err="1"/>
              <a:t>Engineer</a:t>
            </a:r>
            <a:r>
              <a:rPr lang="fr-FR" u="sng" dirty="0"/>
              <a:t>  </a:t>
            </a:r>
            <a:r>
              <a:rPr lang="fr-FR" dirty="0"/>
              <a:t>(aujourd'hui </a:t>
            </a:r>
            <a:r>
              <a:rPr lang="fr-FR" u="sng" dirty="0"/>
              <a:t>l'IEEE  -  Institute of </a:t>
            </a:r>
            <a:r>
              <a:rPr lang="fr-FR" u="sng" dirty="0" err="1"/>
              <a:t>Electrical</a:t>
            </a:r>
            <a:r>
              <a:rPr lang="fr-FR" u="sng" dirty="0"/>
              <a:t> and </a:t>
            </a:r>
            <a:r>
              <a:rPr lang="fr-FR" u="sng" dirty="0" smtClean="0"/>
              <a:t>Electronics </a:t>
            </a:r>
            <a:r>
              <a:rPr lang="fr-FR" u="sng" dirty="0" err="1"/>
              <a:t>Engineers</a:t>
            </a:r>
            <a:r>
              <a:rPr lang="fr-FR" dirty="0"/>
              <a:t>) </a:t>
            </a:r>
            <a:r>
              <a:rPr lang="fr-FR" dirty="0">
                <a:solidFill>
                  <a:srgbClr val="FF0000"/>
                </a:solidFill>
                <a:latin typeface="Castellar" panose="020A0402060406010301" pitchFamily="18" charset="0"/>
              </a:rPr>
              <a:t>invita</a:t>
            </a:r>
            <a:r>
              <a:rPr lang="fr-FR" dirty="0"/>
              <a:t> les autres instituts </a:t>
            </a:r>
            <a:r>
              <a:rPr lang="fr-FR" dirty="0" smtClean="0"/>
              <a:t>professionnels: </a:t>
            </a:r>
            <a:r>
              <a:rPr lang="fr-FR" dirty="0" smtClean="0">
                <a:solidFill>
                  <a:srgbClr val="0000FF"/>
                </a:solidFill>
              </a:rPr>
              <a:t>American </a:t>
            </a:r>
            <a:r>
              <a:rPr lang="fr-FR" dirty="0">
                <a:solidFill>
                  <a:srgbClr val="0000FF"/>
                </a:solidFill>
              </a:rPr>
              <a:t>Society of </a:t>
            </a:r>
            <a:r>
              <a:rPr lang="fr-FR" dirty="0" err="1">
                <a:solidFill>
                  <a:srgbClr val="0000FF"/>
                </a:solidFill>
              </a:rPr>
              <a:t>Mechanical</a:t>
            </a:r>
            <a:r>
              <a:rPr lang="fr-FR" dirty="0">
                <a:solidFill>
                  <a:srgbClr val="0000FF"/>
                </a:solidFill>
              </a:rPr>
              <a:t> </a:t>
            </a:r>
            <a:r>
              <a:rPr lang="fr-FR" dirty="0" err="1" smtClean="0">
                <a:solidFill>
                  <a:srgbClr val="0000FF"/>
                </a:solidFill>
              </a:rPr>
              <a:t>Engineers</a:t>
            </a:r>
            <a:r>
              <a:rPr lang="fr-FR" dirty="0" smtClean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l'ASME</a:t>
            </a:r>
            <a:r>
              <a:rPr lang="fr-FR" dirty="0"/>
              <a:t>, 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American Society of Civil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Engineers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l'ASCE</a:t>
            </a:r>
            <a:r>
              <a:rPr lang="fr-FR" dirty="0"/>
              <a:t>,  </a:t>
            </a:r>
            <a:r>
              <a:rPr lang="fr-FR" dirty="0">
                <a:solidFill>
                  <a:srgbClr val="00B050"/>
                </a:solidFill>
              </a:rPr>
              <a:t>American Institute of Mining and </a:t>
            </a:r>
            <a:r>
              <a:rPr lang="fr-FR" dirty="0" err="1" smtClean="0">
                <a:solidFill>
                  <a:srgbClr val="00B050"/>
                </a:solidFill>
              </a:rPr>
              <a:t>Metallurgical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err="1" smtClean="0">
                <a:solidFill>
                  <a:srgbClr val="00B050"/>
                </a:solidFill>
              </a:rPr>
              <a:t>Engineers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l'AIMME</a:t>
            </a:r>
            <a:r>
              <a:rPr lang="fr-FR" dirty="0"/>
              <a:t>,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American Society for </a:t>
            </a:r>
            <a:r>
              <a:rPr lang="fr-FR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Testing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Materials</a:t>
            </a:r>
            <a:r>
              <a:rPr lang="fr-FR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l'ASTM</a:t>
            </a:r>
            <a:r>
              <a:rPr lang="fr-FR" dirty="0" smtClean="0"/>
              <a:t>  </a:t>
            </a:r>
            <a:r>
              <a:rPr lang="fr-FR" dirty="0"/>
              <a:t>à se réunir afin </a:t>
            </a:r>
            <a:r>
              <a:rPr lang="fr-FR" dirty="0" smtClean="0"/>
              <a:t>d'établir </a:t>
            </a:r>
            <a:r>
              <a:rPr lang="fr-FR" dirty="0"/>
              <a:t>une organisation nationale apte à définir des standards industriels communs.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751218" y="4365104"/>
            <a:ext cx="814126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</a:rPr>
              <a:t>1918</a:t>
            </a:r>
          </a:p>
          <a:p>
            <a:pPr algn="just">
              <a:lnSpc>
                <a:spcPct val="150000"/>
              </a:lnSpc>
            </a:pPr>
            <a:r>
              <a:rPr lang="fr-FR" i="1" u="sng" dirty="0" smtClean="0"/>
              <a:t>l’American </a:t>
            </a:r>
            <a:r>
              <a:rPr lang="fr-FR" i="1" u="sng" dirty="0"/>
              <a:t>Engineering Standards </a:t>
            </a:r>
            <a:r>
              <a:rPr lang="fr-FR" i="1" u="sng" dirty="0" err="1"/>
              <a:t>Committee</a:t>
            </a:r>
            <a:r>
              <a:rPr lang="fr-FR" dirty="0"/>
              <a:t>, l'AESC  était </a:t>
            </a:r>
            <a:r>
              <a:rPr lang="fr-FR" dirty="0" smtClean="0"/>
              <a:t>créée</a:t>
            </a:r>
            <a:r>
              <a:rPr lang="fr-FR" dirty="0"/>
              <a:t>, en tant que coordinateur national américain du processus de standardisation</a:t>
            </a:r>
          </a:p>
        </p:txBody>
      </p:sp>
    </p:spTree>
    <p:extLst>
      <p:ext uri="{BB962C8B-B14F-4D97-AF65-F5344CB8AC3E}">
        <p14:creationId xmlns:p14="http://schemas.microsoft.com/office/powerpoint/2010/main" val="848215286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3522</TotalTime>
  <Words>1294</Words>
  <Application>Microsoft Office PowerPoint</Application>
  <PresentationFormat>Affichage à l'écran (4:3)</PresentationFormat>
  <Paragraphs>103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Sillage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athmani moussa</dc:creator>
  <cp:lastModifiedBy>athmani moussa</cp:lastModifiedBy>
  <cp:revision>23</cp:revision>
  <dcterms:created xsi:type="dcterms:W3CDTF">2020-12-04T06:34:38Z</dcterms:created>
  <dcterms:modified xsi:type="dcterms:W3CDTF">2021-11-06T20:18:34Z</dcterms:modified>
</cp:coreProperties>
</file>