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833D-A637-4540-BC3A-B0CD8F364206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E17DB-036D-4B17-858B-58AFF8AB83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5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04/01/2021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42368" y="260648"/>
            <a:ext cx="59099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UNIVERSITE DE BISKRA</a:t>
            </a:r>
          </a:p>
          <a:p>
            <a:pPr algn="ctr"/>
            <a:r>
              <a:rPr lang="fr-FR" sz="2400" dirty="0" smtClean="0"/>
              <a:t>Faculté des Sciences et de la Technologie</a:t>
            </a:r>
          </a:p>
          <a:p>
            <a:pPr algn="ctr"/>
            <a:r>
              <a:rPr lang="fr-FR" sz="2400" dirty="0" smtClean="0"/>
              <a:t>Département de génie Mécanique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4437112"/>
            <a:ext cx="2190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Préparer par:</a:t>
            </a:r>
          </a:p>
          <a:p>
            <a:r>
              <a:rPr lang="fr-FR" dirty="0" smtClean="0"/>
              <a:t>M. ATHMANI Moussa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08104" y="4427910"/>
            <a:ext cx="2828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Groupe: </a:t>
            </a:r>
          </a:p>
          <a:p>
            <a:r>
              <a:rPr lang="fr-FR" dirty="0" smtClean="0"/>
              <a:t>3</a:t>
            </a:r>
            <a:r>
              <a:rPr lang="fr-FR" baseline="30000" dirty="0" smtClean="0"/>
              <a:t>ième</a:t>
            </a:r>
            <a:r>
              <a:rPr lang="fr-FR" dirty="0" smtClean="0"/>
              <a:t> Licence Métallurgie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619672" y="2636912"/>
            <a:ext cx="6401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Normalisation en Métallurgie</a:t>
            </a:r>
          </a:p>
        </p:txBody>
      </p:sp>
    </p:spTree>
    <p:extLst>
      <p:ext uri="{BB962C8B-B14F-4D97-AF65-F5344CB8AC3E}">
        <p14:creationId xmlns:p14="http://schemas.microsoft.com/office/powerpoint/2010/main" val="34519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52" y="116632"/>
            <a:ext cx="82809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ASTM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(American Standards of Technical Material)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539552" y="1412776"/>
            <a:ext cx="828092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/>
              <a:t>Organisme </a:t>
            </a:r>
            <a:r>
              <a:rPr lang="fr-FR" dirty="0"/>
              <a:t>de normalisation qui élabore des normes techniques concernant les </a:t>
            </a:r>
            <a:r>
              <a:rPr lang="fr-FR" dirty="0">
                <a:solidFill>
                  <a:srgbClr val="0000FF"/>
                </a:solidFill>
              </a:rPr>
              <a:t>matériaux</a:t>
            </a:r>
            <a:r>
              <a:rPr lang="fr-FR" dirty="0"/>
              <a:t>, les </a:t>
            </a:r>
            <a:r>
              <a:rPr lang="fr-FR" dirty="0">
                <a:solidFill>
                  <a:srgbClr val="0000FF"/>
                </a:solidFill>
              </a:rPr>
              <a:t>produits</a:t>
            </a:r>
            <a:r>
              <a:rPr lang="fr-FR" dirty="0"/>
              <a:t>, les </a:t>
            </a:r>
            <a:r>
              <a:rPr lang="fr-FR" dirty="0">
                <a:solidFill>
                  <a:srgbClr val="0000FF"/>
                </a:solidFill>
              </a:rPr>
              <a:t>systèmes</a:t>
            </a:r>
            <a:r>
              <a:rPr lang="fr-FR" dirty="0"/>
              <a:t> et les </a:t>
            </a:r>
            <a:r>
              <a:rPr lang="fr-FR" dirty="0">
                <a:solidFill>
                  <a:srgbClr val="0000FF"/>
                </a:solidFill>
              </a:rPr>
              <a:t>services</a:t>
            </a:r>
            <a:r>
              <a:rPr lang="fr-FR" dirty="0"/>
              <a:t>. Il a été fondé en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1898 </a:t>
            </a:r>
            <a:r>
              <a:rPr lang="fr-FR" dirty="0"/>
              <a:t>aux États-Unis sous la direction de </a:t>
            </a:r>
            <a:r>
              <a:rPr lang="fr-FR" b="1" dirty="0">
                <a:solidFill>
                  <a:srgbClr val="FF0000"/>
                </a:solidFill>
              </a:rPr>
              <a:t>Charles Benjamin Dudley</a:t>
            </a:r>
            <a:r>
              <a:rPr lang="fr-FR" dirty="0"/>
              <a:t>. Il portait alors le nom de « </a:t>
            </a:r>
            <a:r>
              <a:rPr lang="fr-FR" i="1" u="sng" dirty="0"/>
              <a:t>American society for </a:t>
            </a:r>
            <a:r>
              <a:rPr lang="fr-FR" i="1" u="sng" dirty="0" err="1"/>
              <a:t>testing</a:t>
            </a:r>
            <a:r>
              <a:rPr lang="fr-FR" i="1" u="sng" dirty="0"/>
              <a:t> </a:t>
            </a:r>
            <a:r>
              <a:rPr lang="fr-FR" i="1" u="sng" dirty="0" err="1"/>
              <a:t>material</a:t>
            </a:r>
            <a:r>
              <a:rPr lang="fr-FR" i="1" u="sng" dirty="0"/>
              <a:t> </a:t>
            </a:r>
            <a:r>
              <a:rPr lang="fr-FR" dirty="0"/>
              <a:t>» (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société américaine pour les essais des matériaux</a:t>
            </a:r>
            <a:r>
              <a:rPr lang="fr-FR" dirty="0"/>
              <a:t>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568" y="3861048"/>
            <a:ext cx="81369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Fondateurs</a:t>
            </a:r>
            <a:r>
              <a:rPr lang="fr-FR" dirty="0" smtClean="0"/>
              <a:t> : des </a:t>
            </a:r>
            <a:r>
              <a:rPr lang="fr-FR" dirty="0"/>
              <a:t>scientifiques et des ingénieurs qui voulaient réduire le nombre de ruptures de rails de chemin de fer qui arrivaient souvent dans cette industrie en pleine croissance.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Le groupe développa une norme concernant l’acier utilisé pour la fabrication des rails.</a:t>
            </a:r>
          </a:p>
        </p:txBody>
      </p:sp>
    </p:spTree>
    <p:extLst>
      <p:ext uri="{BB962C8B-B14F-4D97-AF65-F5344CB8AC3E}">
        <p14:creationId xmlns:p14="http://schemas.microsoft.com/office/powerpoint/2010/main" val="2568575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64096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>
                <a:solidFill>
                  <a:schemeClr val="accent6"/>
                </a:solidFill>
              </a:rPr>
              <a:t>Mission de l’ASTM</a:t>
            </a:r>
          </a:p>
          <a:p>
            <a:pPr algn="just">
              <a:lnSpc>
                <a:spcPct val="150000"/>
              </a:lnSpc>
            </a:pPr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 smtClean="0">
                <a:solidFill>
                  <a:srgbClr val="0000FF"/>
                </a:solidFill>
              </a:rPr>
              <a:t>L’ASTM </a:t>
            </a:r>
            <a:r>
              <a:rPr lang="fr-FR" dirty="0" smtClean="0">
                <a:solidFill>
                  <a:srgbClr val="0000FF"/>
                </a:solidFill>
              </a:rPr>
              <a:t>a </a:t>
            </a:r>
            <a:r>
              <a:rPr lang="fr-FR" dirty="0">
                <a:solidFill>
                  <a:srgbClr val="0000FF"/>
                </a:solidFill>
              </a:rPr>
              <a:t>un impact </a:t>
            </a:r>
            <a:r>
              <a:rPr lang="fr-FR" dirty="0" smtClean="0">
                <a:solidFill>
                  <a:srgbClr val="0000FF"/>
                </a:solidFill>
              </a:rPr>
              <a:t>important sur la sécurité</a:t>
            </a:r>
            <a:r>
              <a:rPr lang="fr-FR" dirty="0">
                <a:solidFill>
                  <a:srgbClr val="0000FF"/>
                </a:solidFill>
              </a:rPr>
              <a:t>,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0000FF"/>
                </a:solidFill>
              </a:rPr>
              <a:t>la santé publique </a:t>
            </a:r>
            <a:r>
              <a:rPr lang="fr-FR" dirty="0" smtClean="0">
                <a:solidFill>
                  <a:srgbClr val="0000FF"/>
                </a:solidFill>
              </a:rPr>
              <a:t>et </a:t>
            </a:r>
            <a:r>
              <a:rPr lang="fr-FR" dirty="0">
                <a:solidFill>
                  <a:srgbClr val="0000FF"/>
                </a:solidFill>
              </a:rPr>
              <a:t>la confiance des </a:t>
            </a:r>
            <a:r>
              <a:rPr lang="fr-FR" dirty="0" smtClean="0">
                <a:solidFill>
                  <a:srgbClr val="0000FF"/>
                </a:solidFill>
              </a:rPr>
              <a:t>clients </a:t>
            </a:r>
            <a:r>
              <a:rPr lang="fr-FR" dirty="0">
                <a:solidFill>
                  <a:srgbClr val="0000FF"/>
                </a:solidFill>
              </a:rPr>
              <a:t>et la qualité de vie </a:t>
            </a:r>
            <a:r>
              <a:rPr lang="fr-FR" dirty="0" smtClean="0">
                <a:solidFill>
                  <a:srgbClr val="0000FF"/>
                </a:solidFill>
              </a:rPr>
              <a:t>totale. </a:t>
            </a:r>
            <a:r>
              <a:rPr lang="fr-FR" dirty="0">
                <a:solidFill>
                  <a:srgbClr val="0000FF"/>
                </a:solidFill>
              </a:rPr>
              <a:t>il intègre des normes </a:t>
            </a:r>
            <a:r>
              <a:rPr lang="fr-FR" dirty="0" smtClean="0">
                <a:solidFill>
                  <a:srgbClr val="0000FF"/>
                </a:solidFill>
              </a:rPr>
              <a:t>préparés par les </a:t>
            </a:r>
            <a:r>
              <a:rPr lang="fr-FR" dirty="0">
                <a:solidFill>
                  <a:srgbClr val="0000FF"/>
                </a:solidFill>
              </a:rPr>
              <a:t>membres internationaux d’experts techniques bénévoles et des services innovants pour améliorer les documents normatifs.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3486605"/>
            <a:ext cx="250421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/>
              <a:t> objectifs stratégiques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4221088"/>
            <a:ext cx="8136904" cy="13388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1. </a:t>
            </a:r>
            <a:r>
              <a:rPr lang="fr-FR" dirty="0" smtClean="0"/>
              <a:t>La concentration sur </a:t>
            </a:r>
            <a:r>
              <a:rPr lang="fr-FR" dirty="0"/>
              <a:t>la santé et la sécurité publique, développez </a:t>
            </a:r>
            <a:r>
              <a:rPr lang="fr-FR" dirty="0" smtClean="0"/>
              <a:t>des positions </a:t>
            </a:r>
            <a:r>
              <a:rPr lang="fr-FR" dirty="0"/>
              <a:t>de leader dans la normes communautaires et </a:t>
            </a:r>
            <a:r>
              <a:rPr lang="fr-FR" dirty="0" smtClean="0"/>
              <a:t>l’élargissement de  </a:t>
            </a:r>
            <a:r>
              <a:rPr lang="fr-FR" dirty="0"/>
              <a:t>l’utilisation internationale des services </a:t>
            </a:r>
            <a:r>
              <a:rPr lang="fr-FR" dirty="0" smtClean="0"/>
              <a:t>et produits ASTM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7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54836"/>
            <a:ext cx="8424936" cy="8724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2. Attirer </a:t>
            </a:r>
            <a:r>
              <a:rPr lang="fr-FR" dirty="0"/>
              <a:t>et retenir des experts techniques du monde entier en créant un environnement collaboratif et professionnellement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5616" y="2090465"/>
            <a:ext cx="684076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3. Toujours </a:t>
            </a:r>
            <a:r>
              <a:rPr lang="fr-FR" dirty="0"/>
              <a:t>être pertinents et améliorer continuellement la qualité technique des normes et leur </a:t>
            </a:r>
            <a:r>
              <a:rPr lang="fr-FR" dirty="0" smtClean="0"/>
              <a:t>contenus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303748" y="3645024"/>
            <a:ext cx="4464496" cy="13388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4</a:t>
            </a:r>
            <a:r>
              <a:rPr lang="fr-FR" dirty="0" smtClean="0"/>
              <a:t>. </a:t>
            </a:r>
            <a:r>
              <a:rPr lang="fr-FR" dirty="0" smtClean="0"/>
              <a:t>Comprendre </a:t>
            </a:r>
            <a:r>
              <a:rPr lang="fr-FR" dirty="0"/>
              <a:t>les </a:t>
            </a:r>
            <a:r>
              <a:rPr lang="fr-FR" dirty="0" smtClean="0"/>
              <a:t>exigences des </a:t>
            </a:r>
            <a:r>
              <a:rPr lang="fr-FR" dirty="0"/>
              <a:t>parties prenantes de services par </a:t>
            </a:r>
            <a:r>
              <a:rPr lang="fr-FR" dirty="0" smtClean="0"/>
              <a:t>l’intégration </a:t>
            </a:r>
            <a:r>
              <a:rPr lang="fr-FR" dirty="0"/>
              <a:t>des produits et des services innovants.</a:t>
            </a:r>
          </a:p>
        </p:txBody>
      </p:sp>
    </p:spTree>
    <p:extLst>
      <p:ext uri="{BB962C8B-B14F-4D97-AF65-F5344CB8AC3E}">
        <p14:creationId xmlns:p14="http://schemas.microsoft.com/office/powerpoint/2010/main" val="15277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712968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FF"/>
                </a:solidFill>
              </a:rPr>
              <a:t>Les</a:t>
            </a:r>
            <a:r>
              <a:rPr lang="fr-FR" sz="2000" dirty="0">
                <a:solidFill>
                  <a:srgbClr val="0000FF"/>
                </a:solidFill>
              </a:rPr>
              <a:t> six revues ASTM : Plus de 104,000 pages ,  en croissance continue.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462088"/>
            <a:ext cx="844867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7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>
                <a:solidFill>
                  <a:srgbClr val="0000FF"/>
                </a:solidFill>
              </a:rPr>
              <a:t>Comités techniques de l'ASTM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La désignation des comités techniques de l'ASTM se fait avec une lettre de A à G suivie d'un numéro à deux chiffres.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9036" y="1844824"/>
            <a:ext cx="57351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Métaux ferreux</a:t>
            </a:r>
          </a:p>
          <a:p>
            <a:r>
              <a:rPr lang="fr-FR" dirty="0" smtClean="0"/>
              <a:t>    </a:t>
            </a:r>
            <a:r>
              <a:rPr lang="fr-FR" dirty="0"/>
              <a:t>A01 Acier, acier inoxydable et alliages connexes</a:t>
            </a:r>
          </a:p>
          <a:p>
            <a:r>
              <a:rPr lang="fr-FR" dirty="0"/>
              <a:t>    A04 Pièces en fonte</a:t>
            </a:r>
          </a:p>
          <a:p>
            <a:r>
              <a:rPr lang="fr-FR" dirty="0"/>
              <a:t>    A05 Fer en acier revêtu et produits en acier</a:t>
            </a:r>
          </a:p>
          <a:p>
            <a:r>
              <a:rPr lang="fr-FR" dirty="0"/>
              <a:t>    A06 Propriétés magnétiques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51949" y="3599150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Métaux non ferreux</a:t>
            </a:r>
          </a:p>
          <a:p>
            <a:endParaRPr lang="fr-FR" dirty="0"/>
          </a:p>
          <a:p>
            <a:r>
              <a:rPr lang="fr-FR" dirty="0"/>
              <a:t>    B01 Conducteurs électriques</a:t>
            </a:r>
          </a:p>
          <a:p>
            <a:r>
              <a:rPr lang="fr-FR" dirty="0"/>
              <a:t>    B02 Métaux et alliages non ferreux</a:t>
            </a:r>
          </a:p>
          <a:p>
            <a:r>
              <a:rPr lang="fr-FR" dirty="0"/>
              <a:t>    B05 Cuivre et alliages de cuivre</a:t>
            </a:r>
          </a:p>
          <a:p>
            <a:r>
              <a:rPr lang="fr-FR" dirty="0"/>
              <a:t>    B07 Métaux légers et alliages</a:t>
            </a:r>
          </a:p>
          <a:p>
            <a:r>
              <a:rPr lang="fr-FR" dirty="0"/>
              <a:t>    B08 Revêtements métalliques et inorganiques</a:t>
            </a:r>
          </a:p>
          <a:p>
            <a:r>
              <a:rPr lang="fr-FR" dirty="0"/>
              <a:t>    B09 Poudres métalliques et produits issus de poudres métalliques</a:t>
            </a:r>
          </a:p>
          <a:p>
            <a:r>
              <a:rPr lang="fr-FR" dirty="0"/>
              <a:t>    B10 Métaux et alliages réactifs et réfractaires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7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Matériaux divers</a:t>
            </a:r>
          </a:p>
          <a:p>
            <a:r>
              <a:rPr lang="fr-FR" dirty="0" smtClean="0"/>
              <a:t>    </a:t>
            </a:r>
            <a:r>
              <a:rPr lang="fr-FR" dirty="0"/>
              <a:t>D01 Peinture et revêtements connexes, matériaux et applications</a:t>
            </a:r>
          </a:p>
          <a:p>
            <a:r>
              <a:rPr lang="fr-FR" dirty="0"/>
              <a:t>    D02 Produits pétroliers, carburants liquides et lubrifiants</a:t>
            </a:r>
          </a:p>
          <a:p>
            <a:r>
              <a:rPr lang="fr-FR" dirty="0"/>
              <a:t>    D03 Combustibles gazeux</a:t>
            </a:r>
          </a:p>
          <a:p>
            <a:r>
              <a:rPr lang="fr-FR" dirty="0"/>
              <a:t>    D04 Route et matériaux de pavage</a:t>
            </a:r>
          </a:p>
          <a:p>
            <a:r>
              <a:rPr lang="fr-FR" dirty="0"/>
              <a:t>    D05 Charbon et coke</a:t>
            </a:r>
          </a:p>
          <a:p>
            <a:r>
              <a:rPr lang="fr-FR" dirty="0"/>
              <a:t>    D07 Bois</a:t>
            </a:r>
          </a:p>
          <a:p>
            <a:r>
              <a:rPr lang="fr-FR" dirty="0"/>
              <a:t>    D08 Toiture et imperméabilisation</a:t>
            </a:r>
          </a:p>
          <a:p>
            <a:r>
              <a:rPr lang="fr-FR" dirty="0"/>
              <a:t>    D09 Matériaux d’isolation électrique et électronique</a:t>
            </a:r>
          </a:p>
          <a:p>
            <a:r>
              <a:rPr lang="fr-FR" dirty="0"/>
              <a:t>    D10 Emballage</a:t>
            </a:r>
          </a:p>
          <a:p>
            <a:r>
              <a:rPr lang="fr-FR" dirty="0"/>
              <a:t>    D11 Caoutchouc</a:t>
            </a:r>
          </a:p>
        </p:txBody>
      </p:sp>
      <p:sp>
        <p:nvSpPr>
          <p:cNvPr id="3" name="Rectangle 2"/>
          <p:cNvSpPr/>
          <p:nvPr/>
        </p:nvSpPr>
        <p:spPr>
          <a:xfrm>
            <a:off x="-17191" y="3789040"/>
            <a:ext cx="9505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Corrosion, détérioration et dégradation des matériaux</a:t>
            </a:r>
          </a:p>
          <a:p>
            <a:endParaRPr lang="fr-FR" dirty="0"/>
          </a:p>
          <a:p>
            <a:r>
              <a:rPr lang="fr-FR" dirty="0"/>
              <a:t>    G01 Corrosion des métaux</a:t>
            </a:r>
          </a:p>
          <a:p>
            <a:r>
              <a:rPr lang="fr-FR" dirty="0"/>
              <a:t>    G02 Usure et érosion</a:t>
            </a:r>
          </a:p>
          <a:p>
            <a:r>
              <a:rPr lang="fr-FR" dirty="0"/>
              <a:t>    G03 Altération et durabilité</a:t>
            </a:r>
          </a:p>
          <a:p>
            <a:r>
              <a:rPr lang="fr-FR" dirty="0"/>
              <a:t>    G04 Compatibilité et sensibilité des matériaux en atmosphères enrichies en </a:t>
            </a:r>
            <a:r>
              <a:rPr lang="fr-FR" dirty="0" smtClean="0"/>
              <a:t>oxygène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74226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3733</TotalTime>
  <Words>479</Words>
  <Application>Microsoft Office PowerPoint</Application>
  <PresentationFormat>Affichage à l'écran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athmani moussa</dc:creator>
  <cp:lastModifiedBy>athmani moussa</cp:lastModifiedBy>
  <cp:revision>41</cp:revision>
  <dcterms:created xsi:type="dcterms:W3CDTF">2020-12-04T06:34:38Z</dcterms:created>
  <dcterms:modified xsi:type="dcterms:W3CDTF">2021-01-04T07:58:16Z</dcterms:modified>
</cp:coreProperties>
</file>