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65" r:id="rId3"/>
    <p:sldId id="264" r:id="rId4"/>
    <p:sldId id="257" r:id="rId5"/>
    <p:sldId id="258" r:id="rId6"/>
    <p:sldId id="259" r:id="rId7"/>
    <p:sldId id="263" r:id="rId8"/>
    <p:sldId id="260" r:id="rId9"/>
    <p:sldId id="261" r:id="rId10"/>
    <p:sldId id="262" r:id="rId11"/>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2">
        <a:schemeClr val="bg2"/>
      </p:bgRef>
    </p:bg>
    <p:spTree>
      <p:nvGrpSpPr>
        <p:cNvPr id="1" name=""/>
        <p:cNvGrpSpPr/>
        <p:nvPr/>
      </p:nvGrpSpPr>
      <p:grpSpPr>
        <a:xfrm>
          <a:off x="0" y="0"/>
          <a:ext cx="0" cy="0"/>
          <a:chOff x="0" y="0"/>
          <a:chExt cx="0" cy="0"/>
        </a:xfrm>
      </p:grpSpPr>
      <p:sp>
        <p:nvSpPr>
          <p:cNvPr id="9" name="Titr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17" name="Sous-titr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30" name="Espace réservé de la date 29"/>
          <p:cNvSpPr>
            <a:spLocks noGrp="1"/>
          </p:cNvSpPr>
          <p:nvPr>
            <p:ph type="dt" sz="half" idx="10"/>
          </p:nvPr>
        </p:nvSpPr>
        <p:spPr/>
        <p:txBody>
          <a:bodyPr/>
          <a:lstStyle/>
          <a:p>
            <a:fld id="{C1FC9A01-F370-4AFA-ABEE-CDA7CD2742DC}" type="datetimeFigureOut">
              <a:rPr lang="fr-FR" smtClean="0"/>
              <a:pPr/>
              <a:t>18/05/2021</a:t>
            </a:fld>
            <a:endParaRPr lang="fr-FR"/>
          </a:p>
        </p:txBody>
      </p:sp>
      <p:sp>
        <p:nvSpPr>
          <p:cNvPr id="19" name="Espace réservé du pied de page 18"/>
          <p:cNvSpPr>
            <a:spLocks noGrp="1"/>
          </p:cNvSpPr>
          <p:nvPr>
            <p:ph type="ftr" sz="quarter" idx="11"/>
          </p:nvPr>
        </p:nvSpPr>
        <p:spPr/>
        <p:txBody>
          <a:bodyPr/>
          <a:lstStyle/>
          <a:p>
            <a:endParaRPr lang="fr-FR"/>
          </a:p>
        </p:txBody>
      </p:sp>
      <p:sp>
        <p:nvSpPr>
          <p:cNvPr id="27" name="Espace réservé du numéro de diapositive 26"/>
          <p:cNvSpPr>
            <a:spLocks noGrp="1"/>
          </p:cNvSpPr>
          <p:nvPr>
            <p:ph type="sldNum" sz="quarter" idx="12"/>
          </p:nvPr>
        </p:nvSpPr>
        <p:spPr/>
        <p:txBody>
          <a:bodyPr/>
          <a:lstStyle/>
          <a:p>
            <a:fld id="{3DD6FA9A-5817-4BD2-A7C6-F5E3DA935FFB}"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C1FC9A01-F370-4AFA-ABEE-CDA7CD2742DC}" type="datetimeFigureOut">
              <a:rPr lang="fr-FR" smtClean="0"/>
              <a:pPr/>
              <a:t>18/05/2021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DD6FA9A-5817-4BD2-A7C6-F5E3DA935FFB}"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914401"/>
            <a:ext cx="2057400" cy="5211763"/>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914401"/>
            <a:ext cx="6019800" cy="5211763"/>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C1FC9A01-F370-4AFA-ABEE-CDA7CD2742DC}" type="datetimeFigureOut">
              <a:rPr lang="fr-FR" smtClean="0"/>
              <a:pPr/>
              <a:t>18/05/2021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DD6FA9A-5817-4BD2-A7C6-F5E3DA935FFB}"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C1FC9A01-F370-4AFA-ABEE-CDA7CD2742DC}" type="datetimeFigureOut">
              <a:rPr lang="fr-FR" smtClean="0"/>
              <a:pPr/>
              <a:t>18/05/2021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DD6FA9A-5817-4BD2-A7C6-F5E3DA935FFB}"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C1FC9A01-F370-4AFA-ABEE-CDA7CD2742DC}" type="datetimeFigureOut">
              <a:rPr lang="fr-FR" smtClean="0"/>
              <a:pPr/>
              <a:t>18/05/2021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DD6FA9A-5817-4BD2-A7C6-F5E3DA935FFB}"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C1FC9A01-F370-4AFA-ABEE-CDA7CD2742DC}" type="datetimeFigureOut">
              <a:rPr lang="fr-FR" smtClean="0"/>
              <a:pPr/>
              <a:t>18/05/2021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DD6FA9A-5817-4BD2-A7C6-F5E3DA935FFB}"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tIns="45720" anchor="b"/>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C1FC9A01-F370-4AFA-ABEE-CDA7CD2742DC}" type="datetimeFigureOut">
              <a:rPr lang="fr-FR" smtClean="0"/>
              <a:pPr/>
              <a:t>18/05/2021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3DD6FA9A-5817-4BD2-A7C6-F5E3DA935FFB}"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C1FC9A01-F370-4AFA-ABEE-CDA7CD2742DC}" type="datetimeFigureOut">
              <a:rPr lang="fr-FR" smtClean="0"/>
              <a:pPr/>
              <a:t>18/05/2021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3DD6FA9A-5817-4BD2-A7C6-F5E3DA935FFB}"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C1FC9A01-F370-4AFA-ABEE-CDA7CD2742DC}" type="datetimeFigureOut">
              <a:rPr lang="fr-FR" smtClean="0"/>
              <a:pPr/>
              <a:t>18/05/2021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3DD6FA9A-5817-4BD2-A7C6-F5E3DA935FFB}"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C1FC9A01-F370-4AFA-ABEE-CDA7CD2742DC}" type="datetimeFigureOut">
              <a:rPr lang="fr-FR" smtClean="0"/>
              <a:pPr/>
              <a:t>18/05/2021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DD6FA9A-5817-4BD2-A7C6-F5E3DA935FFB}"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Rogner et arrondir un rectangle à un seul coin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le rect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r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C1FC9A01-F370-4AFA-ABEE-CDA7CD2742DC}" type="datetimeFigureOut">
              <a:rPr lang="fr-FR" smtClean="0"/>
              <a:pPr/>
              <a:t>18/05/2021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a:xfrm>
            <a:off x="8077200" y="6356350"/>
            <a:ext cx="609600" cy="365125"/>
          </a:xfrm>
        </p:spPr>
        <p:txBody>
          <a:bodyPr/>
          <a:lstStyle/>
          <a:p>
            <a:fld id="{3DD6FA9A-5817-4BD2-A7C6-F5E3DA935FFB}" type="slidenum">
              <a:rPr lang="fr-FR" smtClean="0"/>
              <a:pPr/>
              <a:t>‹N°›</a:t>
            </a:fld>
            <a:endParaRPr lang="fr-FR"/>
          </a:p>
        </p:txBody>
      </p:sp>
      <p:sp>
        <p:nvSpPr>
          <p:cNvPr id="3" name="Espace réservé pour une imag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r-FR" smtClean="0"/>
              <a:t>Cliquez sur l'icône pour ajouter une image</a:t>
            </a:r>
            <a:endParaRPr kumimoji="0" lang="en-US" dirty="0"/>
          </a:p>
        </p:txBody>
      </p:sp>
      <p:sp>
        <p:nvSpPr>
          <p:cNvPr id="10" name="Forme libre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orme libre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orme libre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orme libre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Espace réservé du titre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C1FC9A01-F370-4AFA-ABEE-CDA7CD2742DC}" type="datetimeFigureOut">
              <a:rPr lang="fr-FR" smtClean="0"/>
              <a:pPr/>
              <a:t>18/05/2021</a:t>
            </a:fld>
            <a:endParaRPr lang="fr-FR"/>
          </a:p>
        </p:txBody>
      </p:sp>
      <p:sp>
        <p:nvSpPr>
          <p:cNvPr id="22" name="Espace réservé du pied de page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r-FR"/>
          </a:p>
        </p:txBody>
      </p:sp>
      <p:sp>
        <p:nvSpPr>
          <p:cNvPr id="18" name="Espace réservé du numéro de diapositiv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3DD6FA9A-5817-4BD2-A7C6-F5E3DA935FFB}" type="slidenum">
              <a:rPr lang="fr-FR" smtClean="0"/>
              <a:pPr/>
              <a:t>‹N°›</a:t>
            </a:fld>
            <a:endParaRPr lang="fr-FR"/>
          </a:p>
        </p:txBody>
      </p:sp>
      <p:grpSp>
        <p:nvGrpSpPr>
          <p:cNvPr id="2" name="Groupe 1"/>
          <p:cNvGrpSpPr/>
          <p:nvPr/>
        </p:nvGrpSpPr>
        <p:grpSpPr>
          <a:xfrm>
            <a:off x="-19017" y="202408"/>
            <a:ext cx="9180548" cy="649224"/>
            <a:chOff x="-19045" y="216550"/>
            <a:chExt cx="9180548" cy="649224"/>
          </a:xfrm>
        </p:grpSpPr>
        <p:sp>
          <p:nvSpPr>
            <p:cNvPr id="12" name="Forme lib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orme lib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ما هو المزيج التسويقي"/>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2" name="Titre 1"/>
          <p:cNvSpPr>
            <a:spLocks noGrp="1"/>
          </p:cNvSpPr>
          <p:nvPr>
            <p:ph type="ctrTitle"/>
          </p:nvPr>
        </p:nvSpPr>
        <p:spPr>
          <a:xfrm>
            <a:off x="533400" y="836712"/>
            <a:ext cx="7851648" cy="1224136"/>
          </a:xfrm>
        </p:spPr>
        <p:txBody>
          <a:bodyPr/>
          <a:lstStyle/>
          <a:p>
            <a:pPr algn="ctr"/>
            <a:r>
              <a:rPr lang="ar-DZ" dirty="0" smtClean="0">
                <a:solidFill>
                  <a:schemeClr val="bg1"/>
                </a:solidFill>
                <a:latin typeface="Times New Roman" pitchFamily="18" charset="0"/>
                <a:cs typeface="Times New Roman" pitchFamily="18" charset="0"/>
              </a:rPr>
              <a:t>بحث حول </a:t>
            </a:r>
            <a:r>
              <a:rPr lang="ar-DZ" sz="6000" dirty="0" smtClean="0">
                <a:solidFill>
                  <a:schemeClr val="bg1"/>
                </a:solidFill>
                <a:latin typeface="Times New Roman" pitchFamily="18" charset="0"/>
                <a:cs typeface="Times New Roman" pitchFamily="18" charset="0"/>
              </a:rPr>
              <a:t>المزيج </a:t>
            </a:r>
            <a:r>
              <a:rPr lang="ar-DZ" dirty="0" smtClean="0">
                <a:solidFill>
                  <a:schemeClr val="bg1"/>
                </a:solidFill>
                <a:latin typeface="Times New Roman" pitchFamily="18" charset="0"/>
                <a:cs typeface="Times New Roman" pitchFamily="18" charset="0"/>
              </a:rPr>
              <a:t>التسويقي</a:t>
            </a:r>
            <a:endParaRPr lang="fr-FR" dirty="0">
              <a:solidFill>
                <a:schemeClr val="bg1"/>
              </a:solidFill>
              <a:latin typeface="Times New Roman" pitchFamily="18" charset="0"/>
              <a:cs typeface="Times New Roman" pitchFamily="18" charset="0"/>
            </a:endParaRPr>
          </a:p>
        </p:txBody>
      </p:sp>
      <p:sp>
        <p:nvSpPr>
          <p:cNvPr id="3" name="Sous-titre 2"/>
          <p:cNvSpPr>
            <a:spLocks noGrp="1"/>
          </p:cNvSpPr>
          <p:nvPr>
            <p:ph type="subTitle" idx="1"/>
          </p:nvPr>
        </p:nvSpPr>
        <p:spPr>
          <a:xfrm>
            <a:off x="251520" y="2276872"/>
            <a:ext cx="8712968" cy="4104456"/>
          </a:xfrm>
        </p:spPr>
        <p:txBody>
          <a:bodyPr/>
          <a:lstStyle/>
          <a:p>
            <a:pPr algn="l" rtl="1"/>
            <a:r>
              <a:rPr lang="ar-DZ" dirty="0" smtClean="0">
                <a:solidFill>
                  <a:schemeClr val="bg1"/>
                </a:solidFill>
              </a:rPr>
              <a:t>من اعداد:                                                               تحت </a:t>
            </a:r>
            <a:r>
              <a:rPr lang="ar-DZ" dirty="0" err="1" smtClean="0">
                <a:solidFill>
                  <a:schemeClr val="bg1"/>
                </a:solidFill>
              </a:rPr>
              <a:t>اشراف   </a:t>
            </a:r>
            <a:r>
              <a:rPr lang="ar-DZ" dirty="0" err="1" smtClean="0"/>
              <a:t>:</a:t>
            </a:r>
            <a:endParaRPr lang="ar-DZ" dirty="0" smtClean="0"/>
          </a:p>
          <a:p>
            <a:pPr algn="l" rtl="1"/>
            <a:r>
              <a:rPr lang="ar-DZ" dirty="0" smtClean="0">
                <a:solidFill>
                  <a:schemeClr val="bg1"/>
                </a:solidFill>
              </a:rPr>
              <a:t>نصري نور الايمان                                                       بن عيسى ليلى</a:t>
            </a:r>
          </a:p>
          <a:p>
            <a:pPr algn="r"/>
            <a:r>
              <a:rPr lang="ar-DZ" dirty="0" smtClean="0">
                <a:solidFill>
                  <a:schemeClr val="bg1"/>
                </a:solidFill>
              </a:rPr>
              <a:t> </a:t>
            </a:r>
            <a:r>
              <a:rPr lang="ar-DZ" dirty="0" err="1" smtClean="0">
                <a:solidFill>
                  <a:schemeClr val="bg1"/>
                </a:solidFill>
              </a:rPr>
              <a:t>ميطح</a:t>
            </a:r>
            <a:r>
              <a:rPr lang="ar-DZ" dirty="0" smtClean="0">
                <a:solidFill>
                  <a:schemeClr val="bg1"/>
                </a:solidFill>
              </a:rPr>
              <a:t> أميرة</a:t>
            </a:r>
          </a:p>
          <a:p>
            <a:pPr algn="r"/>
            <a:r>
              <a:rPr lang="ar-DZ" dirty="0" smtClean="0">
                <a:solidFill>
                  <a:schemeClr val="bg1"/>
                </a:solidFill>
              </a:rPr>
              <a:t>نوي محمد صلاح</a:t>
            </a:r>
          </a:p>
          <a:p>
            <a:pPr algn="l" rtl="1"/>
            <a:endParaRPr lang="ar-DZ" dirty="0"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420656"/>
          </a:xfrm>
        </p:spPr>
        <p:txBody>
          <a:bodyPr>
            <a:normAutofit/>
          </a:bodyPr>
          <a:lstStyle/>
          <a:p>
            <a:pPr algn="r" rtl="1"/>
            <a:r>
              <a:rPr lang="ar-DZ" sz="2400" b="1" dirty="0" smtClean="0">
                <a:latin typeface="Times New Roman" pitchFamily="18" charset="0"/>
                <a:cs typeface="Times New Roman" pitchFamily="18" charset="0"/>
              </a:rPr>
              <a:t>الأهمية:</a:t>
            </a:r>
            <a:endParaRPr lang="fr-FR" sz="2400" b="1" dirty="0">
              <a:latin typeface="Times New Roman" pitchFamily="18" charset="0"/>
              <a:cs typeface="Times New Roman" pitchFamily="18" charset="0"/>
            </a:endParaRPr>
          </a:p>
        </p:txBody>
      </p:sp>
      <p:sp>
        <p:nvSpPr>
          <p:cNvPr id="3" name="Espace réservé du contenu 2"/>
          <p:cNvSpPr>
            <a:spLocks noGrp="1"/>
          </p:cNvSpPr>
          <p:nvPr>
            <p:ph idx="1"/>
          </p:nvPr>
        </p:nvSpPr>
        <p:spPr>
          <a:xfrm>
            <a:off x="457200" y="1196752"/>
            <a:ext cx="8291264" cy="5328592"/>
          </a:xfrm>
        </p:spPr>
        <p:txBody>
          <a:bodyPr/>
          <a:lstStyle/>
          <a:p>
            <a:pPr algn="r" rtl="1">
              <a:lnSpc>
                <a:spcPct val="150000"/>
              </a:lnSpc>
            </a:pPr>
            <a:r>
              <a:rPr lang="ar-DZ" sz="2000" dirty="0" smtClean="0"/>
              <a:t>إن للمزيج التسويقي أهمية كبيرة بالنسبة للمؤسسة لأنه يسهل لها</a:t>
            </a:r>
            <a:r>
              <a:rPr lang="ar-DZ" dirty="0" smtClean="0"/>
              <a:t> </a:t>
            </a:r>
            <a:r>
              <a:rPr lang="ar-DZ" sz="2000" dirty="0" smtClean="0">
                <a:latin typeface="Times New Roman" pitchFamily="18" charset="0"/>
                <a:cs typeface="Times New Roman" pitchFamily="18" charset="0"/>
              </a:rPr>
              <a:t>الوصول إلى أهدافها المسطرة وبالنسبة للمستهلكين لأنهم سيجدون ما يتلاءم مع رغباتهم ا</a:t>
            </a:r>
            <a:r>
              <a:rPr lang="ar-DZ" sz="2000" dirty="0" smtClean="0"/>
              <a:t>لمختلفة و </a:t>
            </a:r>
            <a:r>
              <a:rPr lang="ar-DZ" sz="2000" dirty="0" err="1" smtClean="0"/>
              <a:t>المتنوعة </a:t>
            </a:r>
            <a:r>
              <a:rPr lang="ar-DZ" dirty="0" err="1" smtClean="0"/>
              <a:t>.</a:t>
            </a:r>
            <a:endParaRPr lang="ar-DZ" dirty="0" smtClean="0"/>
          </a:p>
          <a:p>
            <a:pPr algn="r" rtl="1">
              <a:lnSpc>
                <a:spcPct val="150000"/>
              </a:lnSpc>
            </a:pPr>
            <a:r>
              <a:rPr lang="ar-DZ" sz="2000" b="1" dirty="0" err="1" smtClean="0">
                <a:latin typeface="Times New Roman" pitchFamily="18" charset="0"/>
                <a:cs typeface="Times New Roman" pitchFamily="18" charset="0"/>
              </a:rPr>
              <a:t>أ </a:t>
            </a:r>
            <a:r>
              <a:rPr lang="ar-DZ" sz="2000" b="1" dirty="0" smtClean="0">
                <a:latin typeface="Times New Roman" pitchFamily="18" charset="0"/>
                <a:cs typeface="Times New Roman" pitchFamily="18" charset="0"/>
              </a:rPr>
              <a:t>–المزيج التسويقي أكثر </a:t>
            </a:r>
            <a:r>
              <a:rPr lang="ar-DZ" sz="2000" b="1" dirty="0" err="1" smtClean="0">
                <a:latin typeface="Times New Roman" pitchFamily="18" charset="0"/>
                <a:cs typeface="Times New Roman" pitchFamily="18" charset="0"/>
              </a:rPr>
              <a:t>فعالية </a:t>
            </a:r>
            <a:r>
              <a:rPr lang="ar-DZ" sz="2000" b="1" dirty="0" smtClean="0">
                <a:latin typeface="Times New Roman" pitchFamily="18" charset="0"/>
                <a:cs typeface="Times New Roman" pitchFamily="18" charset="0"/>
              </a:rPr>
              <a:t>:</a:t>
            </a:r>
            <a:r>
              <a:rPr lang="ar-DZ" sz="2000" dirty="0" smtClean="0"/>
              <a:t>ن كل مزيج تسويقي مخصص إلى قسم معين من السوق لذلك فإن فعاليته تكون أكبر لأنه يتناسب مع رغبات المستهلكين أكثر حيث أن كل فرد يجد </a:t>
            </a:r>
            <a:r>
              <a:rPr lang="ar-DZ" sz="2000" dirty="0" err="1" smtClean="0"/>
              <a:t>المنتوج</a:t>
            </a:r>
            <a:r>
              <a:rPr lang="ar-DZ" sz="2000" dirty="0" smtClean="0"/>
              <a:t> الذي يتلاءم مع </a:t>
            </a:r>
            <a:r>
              <a:rPr lang="ar-DZ" sz="2000" dirty="0" err="1" smtClean="0"/>
              <a:t>ذوقه .</a:t>
            </a:r>
            <a:endParaRPr lang="ar-DZ" sz="2000" dirty="0" smtClean="0"/>
          </a:p>
          <a:p>
            <a:pPr algn="r" rtl="1">
              <a:lnSpc>
                <a:spcPct val="150000"/>
              </a:lnSpc>
            </a:pPr>
            <a:r>
              <a:rPr lang="ar-DZ" sz="2000" b="1" dirty="0" smtClean="0"/>
              <a:t>ب-المزيج التسويقي أكثر </a:t>
            </a:r>
            <a:r>
              <a:rPr lang="ar-DZ" sz="2000" b="1" dirty="0" err="1" smtClean="0"/>
              <a:t>مردودية</a:t>
            </a:r>
            <a:r>
              <a:rPr lang="ar-DZ" sz="2000" b="1" dirty="0" smtClean="0"/>
              <a:t> : </a:t>
            </a:r>
            <a:r>
              <a:rPr lang="ar-DZ" sz="2000" dirty="0" smtClean="0"/>
              <a:t>إن المزيج التسويقي أكثر </a:t>
            </a:r>
            <a:r>
              <a:rPr lang="ar-DZ" sz="2000" dirty="0" err="1" smtClean="0"/>
              <a:t>مردودية</a:t>
            </a:r>
            <a:r>
              <a:rPr lang="ar-DZ" sz="2000" dirty="0" smtClean="0"/>
              <a:t> وهذا لأن المؤسسة من خلاله سوف تركز اهتمامها على المشترين الذين تجد فيهم منفعة أي الذين لهم استعداد للشراء وبالتالي فإن تكاليف ذلك تنخفض لأن المؤسسة سوف تستعمل الوسائل التي يمكنها من الوصول إلى هؤلاء الزبائن خاصة و ليس كل السوق ففي حالة استعمال حملات </a:t>
            </a:r>
            <a:r>
              <a:rPr lang="ar-DZ" sz="2000" dirty="0" err="1" smtClean="0"/>
              <a:t>اشهارية</a:t>
            </a:r>
            <a:r>
              <a:rPr lang="ar-DZ" sz="2000" dirty="0" smtClean="0"/>
              <a:t> للوصول إلى فئة معينة من السوق.</a:t>
            </a:r>
            <a:endParaRPr lang="fr-FR" sz="2000"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عناصر المزيج التسويقي - موضوع"/>
          <p:cNvPicPr>
            <a:picLocks noChangeAspect="1" noChangeArrowheads="1"/>
          </p:cNvPicPr>
          <p:nvPr/>
        </p:nvPicPr>
        <p:blipFill>
          <a:blip r:embed="rId2" cstate="print"/>
          <a:srcRect/>
          <a:stretch>
            <a:fillRect/>
          </a:stretch>
        </p:blipFill>
        <p:spPr bwMode="auto">
          <a:xfrm>
            <a:off x="0" y="-124047"/>
            <a:ext cx="9144000" cy="6982047"/>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ما هو المزيج التسويقي"/>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3" name="Espace réservé du contenu 2"/>
          <p:cNvSpPr>
            <a:spLocks noGrp="1"/>
          </p:cNvSpPr>
          <p:nvPr>
            <p:ph idx="1"/>
          </p:nvPr>
        </p:nvSpPr>
        <p:spPr>
          <a:xfrm>
            <a:off x="457200" y="1196752"/>
            <a:ext cx="8229600" cy="5127848"/>
          </a:xfrm>
        </p:spPr>
        <p:txBody>
          <a:bodyPr/>
          <a:lstStyle/>
          <a:p>
            <a:pPr algn="r"/>
            <a:endParaRPr lang="fr-F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860032" y="274638"/>
            <a:ext cx="3826768" cy="778098"/>
          </a:xfrm>
        </p:spPr>
        <p:txBody>
          <a:bodyPr>
            <a:normAutofit fontScale="90000"/>
          </a:bodyPr>
          <a:lstStyle/>
          <a:p>
            <a:pPr algn="r"/>
            <a:r>
              <a:rPr lang="ar-DZ" sz="3100" b="1" dirty="0" smtClean="0">
                <a:solidFill>
                  <a:schemeClr val="tx1"/>
                </a:solidFill>
                <a:latin typeface="Times New Roman" pitchFamily="18" charset="0"/>
                <a:cs typeface="Times New Roman" pitchFamily="18" charset="0"/>
              </a:rPr>
              <a:t>خطة  </a:t>
            </a:r>
            <a:r>
              <a:rPr lang="ar-DZ" sz="3100" b="1" dirty="0" err="1" smtClean="0">
                <a:solidFill>
                  <a:schemeClr val="tx1"/>
                </a:solidFill>
                <a:latin typeface="Times New Roman" pitchFamily="18" charset="0"/>
                <a:cs typeface="Times New Roman" pitchFamily="18" charset="0"/>
              </a:rPr>
              <a:t>البحث  </a:t>
            </a:r>
            <a:r>
              <a:rPr lang="ar-DZ" b="1" dirty="0" err="1" smtClean="0">
                <a:solidFill>
                  <a:schemeClr val="tx1"/>
                </a:solidFill>
              </a:rPr>
              <a:t>:</a:t>
            </a:r>
            <a:endParaRPr lang="fr-FR" b="1" dirty="0">
              <a:solidFill>
                <a:schemeClr val="tx1"/>
              </a:solidFill>
            </a:endParaRPr>
          </a:p>
        </p:txBody>
      </p:sp>
      <p:sp>
        <p:nvSpPr>
          <p:cNvPr id="3" name="Espace réservé du contenu 2"/>
          <p:cNvSpPr>
            <a:spLocks noGrp="1"/>
          </p:cNvSpPr>
          <p:nvPr>
            <p:ph idx="1"/>
          </p:nvPr>
        </p:nvSpPr>
        <p:spPr>
          <a:xfrm>
            <a:off x="914400" y="836712"/>
            <a:ext cx="7772400" cy="5183088"/>
          </a:xfrm>
        </p:spPr>
        <p:txBody>
          <a:bodyPr/>
          <a:lstStyle/>
          <a:p>
            <a:pPr algn="r" rtl="1">
              <a:lnSpc>
                <a:spcPct val="150000"/>
              </a:lnSpc>
            </a:pPr>
            <a:r>
              <a:rPr lang="ar-DZ" sz="2400" b="1" dirty="0" smtClean="0">
                <a:latin typeface="Times New Roman" pitchFamily="18" charset="0"/>
                <a:cs typeface="Times New Roman" pitchFamily="18" charset="0"/>
              </a:rPr>
              <a:t>مقدمة</a:t>
            </a:r>
          </a:p>
          <a:p>
            <a:pPr algn="r" rtl="1">
              <a:lnSpc>
                <a:spcPct val="150000"/>
              </a:lnSpc>
            </a:pPr>
            <a:r>
              <a:rPr lang="ar-DZ" sz="2800" b="1" dirty="0" smtClean="0">
                <a:latin typeface="Times New Roman" pitchFamily="18" charset="0"/>
                <a:cs typeface="Times New Roman" pitchFamily="18" charset="0"/>
              </a:rPr>
              <a:t> </a:t>
            </a:r>
            <a:r>
              <a:rPr lang="ar-DZ" sz="2400" b="1" dirty="0" smtClean="0">
                <a:latin typeface="Times New Roman" pitchFamily="18" charset="0"/>
                <a:cs typeface="Times New Roman" pitchFamily="18" charset="0"/>
              </a:rPr>
              <a:t>المبحث </a:t>
            </a:r>
            <a:r>
              <a:rPr lang="ar-DZ" sz="2400" b="1" dirty="0" err="1" smtClean="0">
                <a:latin typeface="Times New Roman" pitchFamily="18" charset="0"/>
                <a:cs typeface="Times New Roman" pitchFamily="18" charset="0"/>
              </a:rPr>
              <a:t>الأول  </a:t>
            </a:r>
            <a:r>
              <a:rPr lang="ar-DZ" sz="1800" b="1" dirty="0" smtClean="0">
                <a:latin typeface="Times New Roman" pitchFamily="18" charset="0"/>
                <a:cs typeface="Times New Roman" pitchFamily="18" charset="0"/>
              </a:rPr>
              <a:t>: مفهوم المزيج التسويقي  و أنواعه</a:t>
            </a:r>
          </a:p>
          <a:p>
            <a:pPr algn="r" rtl="1">
              <a:lnSpc>
                <a:spcPct val="150000"/>
              </a:lnSpc>
              <a:buNone/>
            </a:pPr>
            <a:r>
              <a:rPr lang="ar-DZ" sz="1800" b="1" dirty="0" smtClean="0">
                <a:latin typeface="Times New Roman" pitchFamily="18" charset="0"/>
                <a:cs typeface="Times New Roman" pitchFamily="18" charset="0"/>
              </a:rPr>
              <a:t>                       المطلب 01: مفهوم المزيج التسويقي</a:t>
            </a:r>
          </a:p>
          <a:p>
            <a:pPr algn="r" rtl="1">
              <a:lnSpc>
                <a:spcPct val="150000"/>
              </a:lnSpc>
              <a:buNone/>
            </a:pPr>
            <a:r>
              <a:rPr lang="ar-DZ" sz="1800" b="1" dirty="0" smtClean="0">
                <a:latin typeface="Times New Roman" pitchFamily="18" charset="0"/>
                <a:cs typeface="Times New Roman" pitchFamily="18" charset="0"/>
              </a:rPr>
              <a:t>                                  02: أنواع المزيج التسويقي </a:t>
            </a:r>
          </a:p>
          <a:p>
            <a:pPr algn="r" rtl="1">
              <a:lnSpc>
                <a:spcPct val="150000"/>
              </a:lnSpc>
            </a:pPr>
            <a:r>
              <a:rPr lang="ar-DZ" sz="2400" b="1" dirty="0" smtClean="0">
                <a:latin typeface="Times New Roman" pitchFamily="18" charset="0"/>
                <a:cs typeface="Times New Roman" pitchFamily="18" charset="0"/>
              </a:rPr>
              <a:t>المبحث </a:t>
            </a:r>
            <a:r>
              <a:rPr lang="ar-DZ" sz="2400" b="1" dirty="0" err="1" smtClean="0">
                <a:latin typeface="Times New Roman" pitchFamily="18" charset="0"/>
                <a:cs typeface="Times New Roman" pitchFamily="18" charset="0"/>
              </a:rPr>
              <a:t>الثاني  </a:t>
            </a:r>
            <a:r>
              <a:rPr lang="ar-DZ" sz="1800" b="1" dirty="0" smtClean="0">
                <a:latin typeface="Times New Roman" pitchFamily="18" charset="0"/>
                <a:cs typeface="Times New Roman" pitchFamily="18" charset="0"/>
              </a:rPr>
              <a:t>: جوانب مهمة في  المزيج التسويقي</a:t>
            </a:r>
            <a:endParaRPr lang="fr-FR" sz="1800" b="1" dirty="0" smtClean="0">
              <a:latin typeface="Times New Roman" pitchFamily="18" charset="0"/>
              <a:cs typeface="Times New Roman" pitchFamily="18" charset="0"/>
            </a:endParaRPr>
          </a:p>
          <a:p>
            <a:pPr algn="r" rtl="1">
              <a:lnSpc>
                <a:spcPct val="150000"/>
              </a:lnSpc>
              <a:buNone/>
            </a:pPr>
            <a:r>
              <a:rPr lang="ar-DZ" sz="1800" dirty="0" smtClean="0">
                <a:latin typeface="Times New Roman" pitchFamily="18" charset="0"/>
                <a:cs typeface="Times New Roman" pitchFamily="18" charset="0"/>
              </a:rPr>
              <a:t>                      </a:t>
            </a:r>
            <a:r>
              <a:rPr lang="ar-DZ" sz="1800" b="1" dirty="0" smtClean="0">
                <a:latin typeface="Times New Roman" pitchFamily="18" charset="0"/>
                <a:cs typeface="Times New Roman" pitchFamily="18" charset="0"/>
              </a:rPr>
              <a:t> المطلب 01: خصائص </a:t>
            </a:r>
          </a:p>
          <a:p>
            <a:pPr algn="r" rtl="1">
              <a:lnSpc>
                <a:spcPct val="150000"/>
              </a:lnSpc>
              <a:buNone/>
            </a:pPr>
            <a:r>
              <a:rPr lang="ar-DZ" sz="1800" b="1" dirty="0" smtClean="0">
                <a:latin typeface="Times New Roman" pitchFamily="18" charset="0"/>
                <a:cs typeface="Times New Roman" pitchFamily="18" charset="0"/>
              </a:rPr>
              <a:t>                                  02: الأهداف </a:t>
            </a:r>
          </a:p>
          <a:p>
            <a:pPr algn="r" rtl="1">
              <a:lnSpc>
                <a:spcPct val="150000"/>
              </a:lnSpc>
              <a:buNone/>
            </a:pPr>
            <a:r>
              <a:rPr lang="ar-DZ" sz="1800" b="1" dirty="0" smtClean="0">
                <a:latin typeface="Times New Roman" pitchFamily="18" charset="0"/>
                <a:cs typeface="Times New Roman" pitchFamily="18" charset="0"/>
              </a:rPr>
              <a:t>                                    03: الاهمية </a:t>
            </a:r>
          </a:p>
          <a:p>
            <a:pPr algn="r" rtl="1"/>
            <a:r>
              <a:rPr lang="ar-DZ" sz="2400" b="1" dirty="0" smtClean="0">
                <a:latin typeface="Times New Roman" pitchFamily="18" charset="0"/>
                <a:cs typeface="Times New Roman" pitchFamily="18" charset="0"/>
              </a:rPr>
              <a:t>الخاتمة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476672"/>
            <a:ext cx="8507288" cy="1586440"/>
          </a:xfrm>
        </p:spPr>
        <p:txBody>
          <a:bodyPr>
            <a:normAutofit fontScale="90000"/>
          </a:bodyPr>
          <a:lstStyle/>
          <a:p>
            <a:pPr algn="r"/>
            <a:r>
              <a:rPr lang="fr-FR" sz="2800" b="1" dirty="0" smtClean="0">
                <a:latin typeface="Times New Roman" pitchFamily="18" charset="0"/>
                <a:cs typeface="Times New Roman" pitchFamily="18" charset="0"/>
              </a:rPr>
              <a:t>   </a:t>
            </a:r>
            <a:br>
              <a:rPr lang="fr-FR" sz="2800" b="1" dirty="0" smtClean="0">
                <a:latin typeface="Times New Roman" pitchFamily="18" charset="0"/>
                <a:cs typeface="Times New Roman" pitchFamily="18" charset="0"/>
              </a:rPr>
            </a:br>
            <a:r>
              <a:rPr lang="fr-FR" sz="2800" b="1" dirty="0" smtClean="0">
                <a:latin typeface="Times New Roman" pitchFamily="18" charset="0"/>
                <a:cs typeface="Times New Roman" pitchFamily="18" charset="0"/>
              </a:rPr>
              <a:t>:</a:t>
            </a:r>
            <a:r>
              <a:rPr lang="ar-DZ" sz="2700" b="1" dirty="0" smtClean="0">
                <a:latin typeface="Times New Roman" pitchFamily="18" charset="0"/>
                <a:cs typeface="Times New Roman" pitchFamily="18" charset="0"/>
              </a:rPr>
              <a:t>المزيج التسويقي </a:t>
            </a:r>
            <a:r>
              <a:rPr lang="fr-FR" sz="2700" b="1" dirty="0" smtClean="0">
                <a:latin typeface="Times New Roman" pitchFamily="18" charset="0"/>
                <a:cs typeface="Times New Roman" pitchFamily="18" charset="0"/>
              </a:rPr>
              <a:t>  </a:t>
            </a:r>
            <a:r>
              <a:rPr lang="ar-DZ" sz="2700" b="1" dirty="0" smtClean="0">
                <a:latin typeface="Times New Roman" pitchFamily="18" charset="0"/>
                <a:cs typeface="Times New Roman" pitchFamily="18" charset="0"/>
              </a:rPr>
              <a:t>مفهوم</a:t>
            </a:r>
            <a:r>
              <a:rPr lang="fr-FR" sz="2700" b="1" dirty="0" smtClean="0">
                <a:latin typeface="Times New Roman" pitchFamily="18" charset="0"/>
                <a:cs typeface="Times New Roman" pitchFamily="18" charset="0"/>
              </a:rPr>
              <a:t> </a:t>
            </a:r>
            <a:r>
              <a:rPr lang="ar-DZ" sz="2700" b="1" dirty="0" smtClean="0">
                <a:latin typeface="Times New Roman" pitchFamily="18" charset="0"/>
                <a:cs typeface="Times New Roman" pitchFamily="18" charset="0"/>
              </a:rPr>
              <a:t> </a:t>
            </a:r>
            <a:r>
              <a:rPr lang="fr-FR" sz="2700" b="1" dirty="0" smtClean="0">
                <a:latin typeface="Times New Roman" pitchFamily="18" charset="0"/>
                <a:cs typeface="Times New Roman" pitchFamily="18" charset="0"/>
              </a:rPr>
              <a:t/>
            </a:r>
            <a:br>
              <a:rPr lang="fr-FR" sz="2700" b="1" dirty="0" smtClean="0">
                <a:latin typeface="Times New Roman" pitchFamily="18" charset="0"/>
                <a:cs typeface="Times New Roman" pitchFamily="18" charset="0"/>
              </a:rPr>
            </a:br>
            <a:r>
              <a:rPr lang="fr-FR" sz="2800" b="1" dirty="0" smtClean="0">
                <a:latin typeface="Times New Roman" pitchFamily="18" charset="0"/>
                <a:cs typeface="Times New Roman" pitchFamily="18" charset="0"/>
              </a:rPr>
              <a:t> </a:t>
            </a:r>
            <a:r>
              <a:rPr lang="ar-DZ" b="1" dirty="0" smtClean="0"/>
              <a:t/>
            </a:r>
            <a:br>
              <a:rPr lang="ar-DZ" b="1" dirty="0" smtClean="0"/>
            </a:br>
            <a:endParaRPr lang="fr-FR" dirty="0"/>
          </a:p>
        </p:txBody>
      </p:sp>
      <p:sp>
        <p:nvSpPr>
          <p:cNvPr id="3" name="Espace réservé du contenu 2"/>
          <p:cNvSpPr>
            <a:spLocks noGrp="1"/>
          </p:cNvSpPr>
          <p:nvPr>
            <p:ph idx="1"/>
          </p:nvPr>
        </p:nvSpPr>
        <p:spPr>
          <a:xfrm>
            <a:off x="457200" y="1196752"/>
            <a:ext cx="8686800" cy="5127848"/>
          </a:xfrm>
        </p:spPr>
        <p:txBody>
          <a:bodyPr/>
          <a:lstStyle/>
          <a:p>
            <a:pPr algn="r" rtl="1"/>
            <a:r>
              <a:rPr lang="ar-DZ" dirty="0" smtClean="0"/>
              <a:t> مجموعة من الأدوات التسويقية التي يجب استعمالها من طرف المؤسسة لتحقيق الاستجابة المرغوبة من زبائنها في اسواقها المستهدفة</a:t>
            </a:r>
            <a:r>
              <a:rPr lang="fr-FR" dirty="0" smtClean="0"/>
              <a:t> .</a:t>
            </a:r>
          </a:p>
          <a:p>
            <a:pPr algn="r" rtl="1">
              <a:buNone/>
            </a:pPr>
            <a:endParaRPr lang="fr-F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332656"/>
            <a:ext cx="8229600" cy="1368152"/>
          </a:xfrm>
        </p:spPr>
        <p:txBody>
          <a:bodyPr>
            <a:normAutofit/>
          </a:bodyPr>
          <a:lstStyle/>
          <a:p>
            <a:pPr algn="r" rtl="1"/>
            <a:r>
              <a:rPr lang="ar-DZ" sz="2400" b="1" dirty="0" err="1" smtClean="0">
                <a:latin typeface="Times New Roman" pitchFamily="18" charset="0"/>
                <a:cs typeface="Times New Roman" pitchFamily="18" charset="0"/>
              </a:rPr>
              <a:t>أنواعه :</a:t>
            </a:r>
            <a:r>
              <a:rPr lang="ar-DZ" sz="2400" b="1" dirty="0" smtClean="0">
                <a:latin typeface="Times New Roman" pitchFamily="18" charset="0"/>
                <a:cs typeface="Times New Roman" pitchFamily="18" charset="0"/>
              </a:rPr>
              <a:t/>
            </a:r>
            <a:br>
              <a:rPr lang="ar-DZ" sz="2400" b="1" dirty="0" smtClean="0">
                <a:latin typeface="Times New Roman" pitchFamily="18" charset="0"/>
                <a:cs typeface="Times New Roman" pitchFamily="18" charset="0"/>
              </a:rPr>
            </a:br>
            <a:r>
              <a:rPr lang="ar-DZ" dirty="0" smtClean="0"/>
              <a:t> </a:t>
            </a:r>
            <a:endParaRPr lang="fr-FR" dirty="0"/>
          </a:p>
        </p:txBody>
      </p:sp>
      <p:sp>
        <p:nvSpPr>
          <p:cNvPr id="3" name="Espace réservé du contenu 2"/>
          <p:cNvSpPr>
            <a:spLocks noGrp="1"/>
          </p:cNvSpPr>
          <p:nvPr>
            <p:ph idx="1"/>
          </p:nvPr>
        </p:nvSpPr>
        <p:spPr>
          <a:xfrm>
            <a:off x="323528" y="1052736"/>
            <a:ext cx="8568952" cy="5271864"/>
          </a:xfrm>
        </p:spPr>
        <p:txBody>
          <a:bodyPr>
            <a:normAutofit/>
          </a:bodyPr>
          <a:lstStyle/>
          <a:p>
            <a:pPr algn="r" rtl="1">
              <a:lnSpc>
                <a:spcPct val="150000"/>
              </a:lnSpc>
            </a:pPr>
            <a:r>
              <a:rPr lang="ar-DZ" sz="2000" b="1" dirty="0" smtClean="0"/>
              <a:t>المزيج التسويقي التقليدي* </a:t>
            </a:r>
            <a:r>
              <a:rPr lang="ar-DZ" sz="2000" b="1" dirty="0" err="1" smtClean="0"/>
              <a:t>الرباعي* </a:t>
            </a:r>
            <a:r>
              <a:rPr lang="ar-DZ" sz="2400" b="1" dirty="0" err="1" smtClean="0"/>
              <a:t>:</a:t>
            </a:r>
            <a:r>
              <a:rPr lang="ar-DZ" sz="2400" b="1" dirty="0" smtClean="0"/>
              <a:t> </a:t>
            </a:r>
            <a:r>
              <a:rPr lang="fr-FR" sz="2400" b="1" dirty="0" smtClean="0"/>
              <a:t>4ps</a:t>
            </a:r>
            <a:endParaRPr lang="ar-DZ" sz="2400" b="1" dirty="0" smtClean="0"/>
          </a:p>
          <a:p>
            <a:pPr algn="r" rtl="1">
              <a:lnSpc>
                <a:spcPct val="150000"/>
              </a:lnSpc>
              <a:buNone/>
            </a:pPr>
            <a:r>
              <a:rPr lang="ar-DZ" sz="2000" dirty="0" smtClean="0">
                <a:latin typeface="Times New Roman" pitchFamily="18" charset="0"/>
                <a:cs typeface="Times New Roman" pitchFamily="18" charset="0"/>
              </a:rPr>
              <a:t>ان كل المتغيرات التي لها تأثير على سلوك المشتري تعتبر عنصرا من عناصر المزيج التسويقي </a:t>
            </a:r>
            <a:r>
              <a:rPr lang="ar-DZ" sz="2000" dirty="0" err="1" smtClean="0">
                <a:latin typeface="Times New Roman" pitchFamily="18" charset="0"/>
                <a:cs typeface="Times New Roman" pitchFamily="18" charset="0"/>
              </a:rPr>
              <a:t>أهمها </a:t>
            </a:r>
            <a:r>
              <a:rPr lang="ar-DZ" sz="2000" dirty="0" smtClean="0">
                <a:latin typeface="Times New Roman" pitchFamily="18" charset="0"/>
                <a:cs typeface="Times New Roman" pitchFamily="18" charset="0"/>
              </a:rPr>
              <a:t>: المنتج أو </a:t>
            </a:r>
            <a:r>
              <a:rPr lang="ar-DZ" sz="2000" dirty="0" err="1" smtClean="0">
                <a:latin typeface="Times New Roman" pitchFamily="18" charset="0"/>
                <a:cs typeface="Times New Roman" pitchFamily="18" charset="0"/>
              </a:rPr>
              <a:t>الخدمة </a:t>
            </a:r>
            <a:r>
              <a:rPr lang="ar-DZ" sz="2000" dirty="0" smtClean="0">
                <a:latin typeface="Times New Roman" pitchFamily="18" charset="0"/>
                <a:cs typeface="Times New Roman" pitchFamily="18" charset="0"/>
              </a:rPr>
              <a:t>، </a:t>
            </a:r>
            <a:r>
              <a:rPr lang="ar-DZ" sz="2000" dirty="0" err="1" smtClean="0">
                <a:latin typeface="Times New Roman" pitchFamily="18" charset="0"/>
                <a:cs typeface="Times New Roman" pitchFamily="18" charset="0"/>
              </a:rPr>
              <a:t>التسعير </a:t>
            </a:r>
            <a:r>
              <a:rPr lang="ar-DZ" sz="2000" dirty="0" smtClean="0">
                <a:latin typeface="Times New Roman" pitchFamily="18" charset="0"/>
                <a:cs typeface="Times New Roman" pitchFamily="18" charset="0"/>
              </a:rPr>
              <a:t>، </a:t>
            </a:r>
            <a:r>
              <a:rPr lang="ar-DZ" sz="2000" dirty="0" err="1" smtClean="0">
                <a:latin typeface="Times New Roman" pitchFamily="18" charset="0"/>
                <a:cs typeface="Times New Roman" pitchFamily="18" charset="0"/>
              </a:rPr>
              <a:t>التوزيع </a:t>
            </a:r>
            <a:r>
              <a:rPr lang="ar-DZ" sz="2000" dirty="0" smtClean="0">
                <a:latin typeface="Times New Roman" pitchFamily="18" charset="0"/>
                <a:cs typeface="Times New Roman" pitchFamily="18" charset="0"/>
              </a:rPr>
              <a:t>، </a:t>
            </a:r>
            <a:r>
              <a:rPr lang="ar-DZ" sz="2000" dirty="0" err="1" smtClean="0">
                <a:latin typeface="Times New Roman" pitchFamily="18" charset="0"/>
                <a:cs typeface="Times New Roman" pitchFamily="18" charset="0"/>
              </a:rPr>
              <a:t>الترويج </a:t>
            </a:r>
            <a:r>
              <a:rPr lang="ar-DZ" sz="2400" dirty="0" err="1" smtClean="0">
                <a:latin typeface="Times New Roman" pitchFamily="18" charset="0"/>
                <a:cs typeface="Times New Roman" pitchFamily="18" charset="0"/>
              </a:rPr>
              <a:t>.</a:t>
            </a:r>
            <a:endParaRPr lang="ar-DZ" sz="2400" dirty="0" smtClean="0">
              <a:latin typeface="Times New Roman" pitchFamily="18" charset="0"/>
              <a:cs typeface="Times New Roman" pitchFamily="18" charset="0"/>
            </a:endParaRPr>
          </a:p>
          <a:p>
            <a:pPr algn="r" rtl="1">
              <a:lnSpc>
                <a:spcPct val="150000"/>
              </a:lnSpc>
            </a:pPr>
            <a:r>
              <a:rPr lang="ar-DZ" sz="2000" b="1" dirty="0" smtClean="0">
                <a:latin typeface="Times New Roman" pitchFamily="18" charset="0"/>
                <a:cs typeface="Times New Roman" pitchFamily="18" charset="0"/>
              </a:rPr>
              <a:t> </a:t>
            </a:r>
          </a:p>
          <a:p>
            <a:pPr algn="r" rtl="1"/>
            <a:endParaRPr lang="fr-FR" sz="2000" b="1" dirty="0">
              <a:latin typeface="Times New Roman" pitchFamily="18" charset="0"/>
              <a:cs typeface="Times New Roman" pitchFamily="18" charset="0"/>
            </a:endParaRPr>
          </a:p>
        </p:txBody>
      </p:sp>
      <p:pic>
        <p:nvPicPr>
          <p:cNvPr id="5122" name="Picture 2" descr="عناصر المزيج التسويقي الاربعة Marketing Mix 4PS | المطور السوداني"/>
          <p:cNvPicPr>
            <a:picLocks noChangeAspect="1" noChangeArrowheads="1"/>
          </p:cNvPicPr>
          <p:nvPr/>
        </p:nvPicPr>
        <p:blipFill>
          <a:blip r:embed="rId2" cstate="print"/>
          <a:srcRect/>
          <a:stretch>
            <a:fillRect/>
          </a:stretch>
        </p:blipFill>
        <p:spPr bwMode="auto">
          <a:xfrm>
            <a:off x="1619672" y="2852936"/>
            <a:ext cx="6192688" cy="3744416"/>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052736"/>
            <a:ext cx="8229600" cy="5271864"/>
          </a:xfrm>
        </p:spPr>
        <p:txBody>
          <a:bodyPr/>
          <a:lstStyle/>
          <a:p>
            <a:pPr algn="r" rtl="1">
              <a:lnSpc>
                <a:spcPct val="150000"/>
              </a:lnSpc>
            </a:pPr>
            <a:r>
              <a:rPr lang="ar-DZ" sz="2800" b="1" dirty="0" smtClean="0">
                <a:latin typeface="Times New Roman" pitchFamily="18" charset="0"/>
                <a:cs typeface="Times New Roman" pitchFamily="18" charset="0"/>
              </a:rPr>
              <a:t>المزيج التسويقي </a:t>
            </a:r>
            <a:r>
              <a:rPr lang="ar-DZ" sz="2800" b="1" dirty="0" err="1" smtClean="0">
                <a:latin typeface="Times New Roman" pitchFamily="18" charset="0"/>
                <a:cs typeface="Times New Roman" pitchFamily="18" charset="0"/>
              </a:rPr>
              <a:t>الموسع  :</a:t>
            </a:r>
            <a:r>
              <a:rPr lang="fr-FR" sz="2800" b="1" dirty="0" smtClean="0">
                <a:latin typeface="Times New Roman" pitchFamily="18" charset="0"/>
                <a:cs typeface="Times New Roman" pitchFamily="18" charset="0"/>
              </a:rPr>
              <a:t>7ps</a:t>
            </a:r>
          </a:p>
          <a:p>
            <a:pPr algn="r" rtl="1">
              <a:lnSpc>
                <a:spcPct val="150000"/>
              </a:lnSpc>
              <a:buNone/>
            </a:pPr>
            <a:r>
              <a:rPr lang="ar-DZ" sz="2400" dirty="0" smtClean="0">
                <a:latin typeface="Times New Roman" pitchFamily="18" charset="0"/>
                <a:cs typeface="Times New Roman" pitchFamily="18" charset="0"/>
              </a:rPr>
              <a:t>   هناك ثلاث عناصر أخرى إضافية تتعلق بالخدمة يطلق على </a:t>
            </a:r>
            <a:r>
              <a:rPr lang="ar-DZ" sz="2400" b="1" dirty="0" smtClean="0">
                <a:latin typeface="Times New Roman" pitchFamily="18" charset="0"/>
                <a:cs typeface="Times New Roman" pitchFamily="18" charset="0"/>
              </a:rPr>
              <a:t>ا</a:t>
            </a:r>
            <a:r>
              <a:rPr lang="ar-DZ" sz="2400" dirty="0" smtClean="0">
                <a:latin typeface="Times New Roman" pitchFamily="18" charset="0"/>
                <a:cs typeface="Times New Roman" pitchFamily="18" charset="0"/>
              </a:rPr>
              <a:t>لكل</a:t>
            </a:r>
            <a:r>
              <a:rPr lang="ar-DZ" sz="2400" u="sng" dirty="0" smtClean="0">
                <a:latin typeface="Times New Roman" pitchFamily="18" charset="0"/>
                <a:cs typeface="Times New Roman" pitchFamily="18" charset="0"/>
              </a:rPr>
              <a:t> </a:t>
            </a:r>
            <a:r>
              <a:rPr lang="ar-DZ" sz="2400" dirty="0" smtClean="0">
                <a:latin typeface="Times New Roman" pitchFamily="18" charset="0"/>
                <a:cs typeface="Times New Roman" pitchFamily="18" charset="0"/>
              </a:rPr>
              <a:t>المزيج التسويقي الموسع ويضم العناصر التالية بالإضافة إلى العناصر </a:t>
            </a:r>
            <a:r>
              <a:rPr lang="ar-DZ" sz="2400" dirty="0" err="1" smtClean="0">
                <a:latin typeface="Times New Roman" pitchFamily="18" charset="0"/>
                <a:cs typeface="Times New Roman" pitchFamily="18" charset="0"/>
              </a:rPr>
              <a:t>الأربع </a:t>
            </a:r>
            <a:r>
              <a:rPr lang="ar-DZ" sz="2400" dirty="0" smtClean="0">
                <a:latin typeface="Times New Roman" pitchFamily="18" charset="0"/>
                <a:cs typeface="Times New Roman" pitchFamily="18" charset="0"/>
              </a:rPr>
              <a:t>:  </a:t>
            </a:r>
            <a:r>
              <a:rPr lang="ar-DZ" sz="2400" dirty="0" err="1" smtClean="0">
                <a:latin typeface="Times New Roman" pitchFamily="18" charset="0"/>
                <a:cs typeface="Times New Roman" pitchFamily="18" charset="0"/>
              </a:rPr>
              <a:t>الأشخاص </a:t>
            </a:r>
            <a:r>
              <a:rPr lang="ar-DZ" sz="2400" dirty="0" smtClean="0">
                <a:latin typeface="Times New Roman" pitchFamily="18" charset="0"/>
                <a:cs typeface="Times New Roman" pitchFamily="18" charset="0"/>
              </a:rPr>
              <a:t>, الدليل </a:t>
            </a:r>
            <a:r>
              <a:rPr lang="ar-DZ" sz="2400" dirty="0" err="1" smtClean="0">
                <a:latin typeface="Times New Roman" pitchFamily="18" charset="0"/>
                <a:cs typeface="Times New Roman" pitchFamily="18" charset="0"/>
              </a:rPr>
              <a:t>المادي </a:t>
            </a:r>
            <a:r>
              <a:rPr lang="ar-DZ" sz="2400" dirty="0" smtClean="0">
                <a:latin typeface="Times New Roman" pitchFamily="18" charset="0"/>
                <a:cs typeface="Times New Roman" pitchFamily="18" charset="0"/>
              </a:rPr>
              <a:t>, </a:t>
            </a:r>
            <a:r>
              <a:rPr lang="ar-DZ" sz="2400" dirty="0" err="1" smtClean="0">
                <a:latin typeface="Times New Roman" pitchFamily="18" charset="0"/>
                <a:cs typeface="Times New Roman" pitchFamily="18" charset="0"/>
              </a:rPr>
              <a:t>العملية .</a:t>
            </a:r>
            <a:endParaRPr lang="fr-FR" sz="2400" dirty="0" smtClean="0">
              <a:latin typeface="Times New Roman" pitchFamily="18" charset="0"/>
              <a:cs typeface="Times New Roman" pitchFamily="18" charset="0"/>
            </a:endParaRPr>
          </a:p>
          <a:p>
            <a:pPr algn="r" rtl="1">
              <a:lnSpc>
                <a:spcPct val="150000"/>
              </a:lnSpc>
            </a:pPr>
            <a:r>
              <a:rPr lang="fr-FR" sz="2800" dirty="0" smtClean="0"/>
              <a:t>4ps</a:t>
            </a:r>
            <a:r>
              <a:rPr lang="fr-FR" sz="2800" b="1" dirty="0" smtClean="0">
                <a:latin typeface="Times New Roman" pitchFamily="18" charset="0"/>
                <a:cs typeface="Times New Roman" pitchFamily="18" charset="0"/>
              </a:rPr>
              <a:t> </a:t>
            </a:r>
            <a:r>
              <a:rPr lang="ar-DZ" sz="2800" b="1" dirty="0" smtClean="0">
                <a:latin typeface="Times New Roman" pitchFamily="18" charset="0"/>
                <a:cs typeface="Times New Roman" pitchFamily="18" charset="0"/>
              </a:rPr>
              <a:t>الى </a:t>
            </a:r>
            <a:r>
              <a:rPr lang="fr-FR" sz="2800" b="1" dirty="0" smtClean="0">
                <a:latin typeface="Times New Roman" pitchFamily="18" charset="0"/>
                <a:cs typeface="Times New Roman" pitchFamily="18" charset="0"/>
              </a:rPr>
              <a:t> </a:t>
            </a:r>
            <a:r>
              <a:rPr lang="ar-DZ" sz="2800" b="1" dirty="0" smtClean="0">
                <a:latin typeface="Times New Roman" pitchFamily="18" charset="0"/>
                <a:cs typeface="Times New Roman" pitchFamily="18" charset="0"/>
              </a:rPr>
              <a:t>الحديث </a:t>
            </a:r>
            <a:r>
              <a:rPr lang="fr-FR" sz="2800" b="1" dirty="0" smtClean="0">
                <a:latin typeface="Times New Roman" pitchFamily="18" charset="0"/>
                <a:cs typeface="Times New Roman" pitchFamily="18" charset="0"/>
              </a:rPr>
              <a:t>4cs</a:t>
            </a:r>
            <a:endParaRPr lang="ar-DZ" sz="2800" b="1" dirty="0" smtClean="0">
              <a:latin typeface="Times New Roman" pitchFamily="18" charset="0"/>
              <a:cs typeface="Times New Roman" pitchFamily="18" charset="0"/>
            </a:endParaRPr>
          </a:p>
          <a:p>
            <a:pPr algn="r" rtl="1">
              <a:lnSpc>
                <a:spcPct val="150000"/>
              </a:lnSpc>
              <a:buNone/>
            </a:pPr>
            <a:r>
              <a:rPr lang="ar-DZ" sz="2800" dirty="0" smtClean="0">
                <a:latin typeface="Times New Roman" pitchFamily="18" charset="0"/>
                <a:cs typeface="Times New Roman" pitchFamily="18" charset="0"/>
              </a:rPr>
              <a:t> حاجات العامل و </a:t>
            </a:r>
            <a:r>
              <a:rPr lang="ar-DZ" sz="2800" dirty="0" err="1" smtClean="0">
                <a:latin typeface="Times New Roman" pitchFamily="18" charset="0"/>
                <a:cs typeface="Times New Roman" pitchFamily="18" charset="0"/>
              </a:rPr>
              <a:t>رغباته </a:t>
            </a:r>
            <a:r>
              <a:rPr lang="ar-DZ" sz="2800" dirty="0" smtClean="0">
                <a:latin typeface="Times New Roman" pitchFamily="18" charset="0"/>
                <a:cs typeface="Times New Roman" pitchFamily="18" charset="0"/>
              </a:rPr>
              <a:t>,  </a:t>
            </a:r>
            <a:r>
              <a:rPr lang="ar-DZ" sz="2800" dirty="0" err="1" smtClean="0">
                <a:latin typeface="Times New Roman" pitchFamily="18" charset="0"/>
                <a:cs typeface="Times New Roman" pitchFamily="18" charset="0"/>
              </a:rPr>
              <a:t>التواصل </a:t>
            </a:r>
            <a:r>
              <a:rPr lang="ar-DZ" sz="2800" dirty="0" smtClean="0">
                <a:latin typeface="Times New Roman" pitchFamily="18" charset="0"/>
                <a:cs typeface="Times New Roman" pitchFamily="18" charset="0"/>
              </a:rPr>
              <a:t>, </a:t>
            </a:r>
            <a:r>
              <a:rPr lang="ar-DZ" sz="2800" dirty="0" err="1" smtClean="0">
                <a:latin typeface="Times New Roman" pitchFamily="18" charset="0"/>
                <a:cs typeface="Times New Roman" pitchFamily="18" charset="0"/>
              </a:rPr>
              <a:t>السهولة </a:t>
            </a:r>
            <a:r>
              <a:rPr lang="ar-DZ" sz="2800" dirty="0" smtClean="0">
                <a:latin typeface="Times New Roman" pitchFamily="18" charset="0"/>
                <a:cs typeface="Times New Roman" pitchFamily="18" charset="0"/>
              </a:rPr>
              <a:t>, التكلفة </a:t>
            </a:r>
          </a:p>
          <a:p>
            <a:endParaRPr lang="fr-F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564672"/>
          </a:xfrm>
        </p:spPr>
        <p:txBody>
          <a:bodyPr>
            <a:normAutofit fontScale="90000"/>
          </a:bodyPr>
          <a:lstStyle/>
          <a:p>
            <a:pPr algn="r" rtl="1"/>
            <a:r>
              <a:rPr lang="ar-DZ" sz="2700" b="1" dirty="0" err="1" smtClean="0">
                <a:latin typeface="Times New Roman" pitchFamily="18" charset="0"/>
                <a:cs typeface="Times New Roman" pitchFamily="18" charset="0"/>
              </a:rPr>
              <a:t>خصائص</a:t>
            </a:r>
            <a:r>
              <a:rPr lang="ar-DZ" dirty="0" err="1" smtClean="0"/>
              <a:t> </a:t>
            </a:r>
            <a:r>
              <a:rPr lang="ar-DZ" sz="2700" dirty="0" err="1" smtClean="0">
                <a:latin typeface="Times New Roman" pitchFamily="18" charset="0"/>
                <a:cs typeface="Times New Roman" pitchFamily="18" charset="0"/>
              </a:rPr>
              <a:t>:</a:t>
            </a:r>
            <a:r>
              <a:rPr lang="fr-FR" sz="2700" dirty="0" smtClean="0">
                <a:latin typeface="Times New Roman" pitchFamily="18" charset="0"/>
                <a:cs typeface="Times New Roman" pitchFamily="18" charset="0"/>
              </a:rPr>
              <a:t>)</a:t>
            </a:r>
            <a:r>
              <a:rPr lang="ar-DZ" sz="2700" dirty="0" err="1" smtClean="0">
                <a:latin typeface="Times New Roman" pitchFamily="18" charset="0"/>
                <a:cs typeface="Times New Roman" pitchFamily="18" charset="0"/>
              </a:rPr>
              <a:t>القواعد )</a:t>
            </a:r>
            <a:endParaRPr lang="fr-FR" sz="2700" dirty="0">
              <a:latin typeface="Times New Roman" pitchFamily="18" charset="0"/>
              <a:cs typeface="Times New Roman" pitchFamily="18" charset="0"/>
            </a:endParaRPr>
          </a:p>
        </p:txBody>
      </p:sp>
      <p:sp>
        <p:nvSpPr>
          <p:cNvPr id="3" name="Espace réservé du contenu 2"/>
          <p:cNvSpPr>
            <a:spLocks noGrp="1"/>
          </p:cNvSpPr>
          <p:nvPr>
            <p:ph idx="1"/>
          </p:nvPr>
        </p:nvSpPr>
        <p:spPr>
          <a:xfrm>
            <a:off x="323528" y="1052736"/>
            <a:ext cx="8496944" cy="5472608"/>
          </a:xfrm>
        </p:spPr>
        <p:txBody>
          <a:bodyPr/>
          <a:lstStyle/>
          <a:p>
            <a:pPr algn="r" rtl="1"/>
            <a:r>
              <a:rPr lang="ar-DZ" dirty="0" smtClean="0"/>
              <a:t>المزيج التسويقي جوه عملية التسويق.</a:t>
            </a:r>
            <a:endParaRPr lang="ar-DZ" sz="2400" b="1" dirty="0" smtClean="0">
              <a:latin typeface="Times New Roman" pitchFamily="18" charset="0"/>
              <a:cs typeface="Times New Roman" pitchFamily="18" charset="0"/>
            </a:endParaRPr>
          </a:p>
          <a:p>
            <a:pPr algn="r" rtl="1"/>
            <a:r>
              <a:rPr lang="ar-DZ" sz="2400" b="1" dirty="0" smtClean="0">
                <a:latin typeface="Times New Roman" pitchFamily="18" charset="0"/>
                <a:cs typeface="Times New Roman" pitchFamily="18" charset="0"/>
              </a:rPr>
              <a:t>ملائمة المزيج التسويقي مع المتغيرات </a:t>
            </a:r>
          </a:p>
          <a:p>
            <a:pPr algn="r" rtl="1"/>
            <a:r>
              <a:rPr lang="ar-DZ" sz="2400" b="1" dirty="0" smtClean="0">
                <a:latin typeface="Times New Roman" pitchFamily="18" charset="0"/>
                <a:cs typeface="Times New Roman" pitchFamily="18" charset="0"/>
              </a:rPr>
              <a:t>تعديل المزيج تبعا للبيئة </a:t>
            </a:r>
            <a:r>
              <a:rPr lang="ar-DZ" sz="2400" b="1" dirty="0" err="1" smtClean="0">
                <a:latin typeface="Times New Roman" pitchFamily="18" charset="0"/>
                <a:cs typeface="Times New Roman" pitchFamily="18" charset="0"/>
              </a:rPr>
              <a:t>الخارجية .</a:t>
            </a:r>
            <a:endParaRPr lang="ar-DZ" sz="2400" b="1" dirty="0" smtClean="0">
              <a:latin typeface="Times New Roman" pitchFamily="18" charset="0"/>
              <a:cs typeface="Times New Roman" pitchFamily="18" charset="0"/>
            </a:endParaRPr>
          </a:p>
          <a:p>
            <a:pPr algn="r" rtl="1"/>
            <a:r>
              <a:rPr lang="ar-DZ" sz="2400" b="1" dirty="0" smtClean="0">
                <a:latin typeface="Times New Roman" pitchFamily="18" charset="0"/>
                <a:cs typeface="Times New Roman" pitchFamily="18" charset="0"/>
              </a:rPr>
              <a:t>امكانية تعديل المزيج التسويقي تبعا للمتغيرات الداخلية </a:t>
            </a:r>
          </a:p>
          <a:p>
            <a:pPr algn="r" rtl="1"/>
            <a:r>
              <a:rPr lang="ar-DZ" sz="2400" b="1" dirty="0" smtClean="0">
                <a:latin typeface="Times New Roman" pitchFamily="18" charset="0"/>
                <a:cs typeface="Times New Roman" pitchFamily="18" charset="0"/>
              </a:rPr>
              <a:t>يساعد المزيج التسويقي في تحقيق الهدف </a:t>
            </a:r>
            <a:r>
              <a:rPr lang="ar-DZ" sz="2400" b="1" dirty="0" err="1" smtClean="0">
                <a:latin typeface="Times New Roman" pitchFamily="18" charset="0"/>
                <a:cs typeface="Times New Roman" pitchFamily="18" charset="0"/>
              </a:rPr>
              <a:t>التنظيمي .</a:t>
            </a:r>
            <a:endParaRPr lang="ar-DZ" sz="2400" b="1" dirty="0" smtClean="0">
              <a:latin typeface="Times New Roman" pitchFamily="18" charset="0"/>
              <a:cs typeface="Times New Roman" pitchFamily="18" charset="0"/>
            </a:endParaRPr>
          </a:p>
          <a:p>
            <a:pPr algn="r" rtl="1"/>
            <a:r>
              <a:rPr lang="ar-DZ" sz="2400" b="1" dirty="0" smtClean="0">
                <a:latin typeface="Times New Roman" pitchFamily="18" charset="0"/>
                <a:cs typeface="Times New Roman" pitchFamily="18" charset="0"/>
              </a:rPr>
              <a:t>المزيج التسويقي </a:t>
            </a:r>
            <a:r>
              <a:rPr lang="ar-DZ" sz="2400" b="1" dirty="0" err="1" smtClean="0">
                <a:latin typeface="Times New Roman" pitchFamily="18" charset="0"/>
                <a:cs typeface="Times New Roman" pitchFamily="18" charset="0"/>
              </a:rPr>
              <a:t>يتكز</a:t>
            </a:r>
            <a:r>
              <a:rPr lang="ar-DZ" sz="2400" b="1" dirty="0" smtClean="0">
                <a:latin typeface="Times New Roman" pitchFamily="18" charset="0"/>
                <a:cs typeface="Times New Roman" pitchFamily="18" charset="0"/>
              </a:rPr>
              <a:t> على </a:t>
            </a:r>
            <a:r>
              <a:rPr lang="ar-DZ" sz="2400" b="1" dirty="0" err="1" smtClean="0">
                <a:latin typeface="Times New Roman" pitchFamily="18" charset="0"/>
                <a:cs typeface="Times New Roman" pitchFamily="18" charset="0"/>
              </a:rPr>
              <a:t>العملا</a:t>
            </a:r>
            <a:r>
              <a:rPr lang="ar-DZ" sz="2400" b="1" dirty="0" smtClean="0">
                <a:latin typeface="Times New Roman" pitchFamily="18" charset="0"/>
                <a:cs typeface="Times New Roman" pitchFamily="18" charset="0"/>
              </a:rPr>
              <a:t> ء.</a:t>
            </a:r>
          </a:p>
          <a:p>
            <a:pPr algn="r" rtl="1"/>
            <a:endParaRPr lang="ar-DZ" dirty="0" smtClean="0"/>
          </a:p>
          <a:p>
            <a:pPr>
              <a:buNone/>
            </a:pPr>
            <a:endParaRPr lang="fr-F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476672"/>
            <a:ext cx="8229600" cy="576064"/>
          </a:xfrm>
        </p:spPr>
        <p:txBody>
          <a:bodyPr>
            <a:normAutofit/>
          </a:bodyPr>
          <a:lstStyle/>
          <a:p>
            <a:pPr algn="r" rtl="1"/>
            <a:r>
              <a:rPr lang="ar-DZ" sz="2400" dirty="0" err="1" smtClean="0">
                <a:latin typeface="Times New Roman" pitchFamily="18" charset="0"/>
                <a:cs typeface="Times New Roman" pitchFamily="18" charset="0"/>
              </a:rPr>
              <a:t>الأهداف :</a:t>
            </a:r>
            <a:endParaRPr lang="fr-FR" sz="2400" dirty="0">
              <a:latin typeface="Times New Roman" pitchFamily="18" charset="0"/>
              <a:cs typeface="Times New Roman" pitchFamily="18" charset="0"/>
            </a:endParaRPr>
          </a:p>
        </p:txBody>
      </p:sp>
      <p:sp>
        <p:nvSpPr>
          <p:cNvPr id="3" name="Espace réservé du contenu 2"/>
          <p:cNvSpPr>
            <a:spLocks noGrp="1"/>
          </p:cNvSpPr>
          <p:nvPr>
            <p:ph idx="1"/>
          </p:nvPr>
        </p:nvSpPr>
        <p:spPr>
          <a:xfrm>
            <a:off x="323528" y="1124744"/>
            <a:ext cx="8496944" cy="5400600"/>
          </a:xfrm>
        </p:spPr>
        <p:txBody>
          <a:bodyPr>
            <a:normAutofit fontScale="85000" lnSpcReduction="20000"/>
          </a:bodyPr>
          <a:lstStyle/>
          <a:p>
            <a:pPr algn="r" rtl="1">
              <a:lnSpc>
                <a:spcPct val="170000"/>
              </a:lnSpc>
            </a:pPr>
            <a:r>
              <a:rPr lang="ar-DZ" sz="2400" b="1" dirty="0" smtClean="0"/>
              <a:t> </a:t>
            </a:r>
            <a:r>
              <a:rPr lang="ar-DZ" sz="2400" b="1" dirty="0" err="1" smtClean="0"/>
              <a:t>الإعلان </a:t>
            </a:r>
            <a:r>
              <a:rPr lang="ar-DZ" b="1" dirty="0" err="1" smtClean="0"/>
              <a:t>:</a:t>
            </a:r>
            <a:endParaRPr lang="ar-DZ" b="1" dirty="0" smtClean="0"/>
          </a:p>
          <a:p>
            <a:pPr algn="r" rtl="1">
              <a:lnSpc>
                <a:spcPct val="170000"/>
              </a:lnSpc>
              <a:buNone/>
            </a:pPr>
            <a:r>
              <a:rPr lang="ar-DZ" sz="2000" dirty="0" smtClean="0">
                <a:latin typeface="Times New Roman" pitchFamily="18" charset="0"/>
                <a:cs typeface="Times New Roman" pitchFamily="18" charset="0"/>
              </a:rPr>
              <a:t>الإعلان هو أحد الأنشطة المهمة في المزيج </a:t>
            </a:r>
            <a:r>
              <a:rPr lang="ar-DZ" sz="2000" dirty="0" err="1" smtClean="0">
                <a:latin typeface="Times New Roman" pitchFamily="18" charset="0"/>
                <a:cs typeface="Times New Roman" pitchFamily="18" charset="0"/>
              </a:rPr>
              <a:t>التسويقي.</a:t>
            </a:r>
            <a:r>
              <a:rPr lang="ar-DZ" sz="2000" dirty="0" smtClean="0">
                <a:latin typeface="Times New Roman" pitchFamily="18" charset="0"/>
                <a:cs typeface="Times New Roman" pitchFamily="18" charset="0"/>
              </a:rPr>
              <a:t> الغرض الرئيسي من هذا الإعلان هو توفير معلومات حول ا </a:t>
            </a:r>
            <a:r>
              <a:rPr lang="ar-DZ" sz="2000" dirty="0" err="1" smtClean="0">
                <a:latin typeface="Times New Roman" pitchFamily="18" charset="0"/>
                <a:cs typeface="Times New Roman" pitchFamily="18" charset="0"/>
              </a:rPr>
              <a:t>لمنتجات (السلع </a:t>
            </a:r>
            <a:r>
              <a:rPr lang="ar-DZ" sz="2000" dirty="0" smtClean="0">
                <a:latin typeface="Times New Roman" pitchFamily="18" charset="0"/>
                <a:cs typeface="Times New Roman" pitchFamily="18" charset="0"/>
              </a:rPr>
              <a:t>/ الخدمات) لاستهداف المستهلكين وزيادة </a:t>
            </a:r>
            <a:r>
              <a:rPr lang="ar-DZ" sz="2000" dirty="0" err="1" smtClean="0">
                <a:latin typeface="Times New Roman" pitchFamily="18" charset="0"/>
                <a:cs typeface="Times New Roman" pitchFamily="18" charset="0"/>
              </a:rPr>
              <a:t>المبيعات </a:t>
            </a:r>
            <a:r>
              <a:rPr lang="ar-DZ" dirty="0" err="1" smtClean="0"/>
              <a:t>.</a:t>
            </a:r>
            <a:endParaRPr lang="ar-DZ" dirty="0" smtClean="0"/>
          </a:p>
          <a:p>
            <a:pPr algn="r" rtl="1">
              <a:lnSpc>
                <a:spcPct val="170000"/>
              </a:lnSpc>
            </a:pPr>
            <a:r>
              <a:rPr lang="ar-DZ" sz="2400" b="1" dirty="0" smtClean="0">
                <a:latin typeface="Times New Roman" pitchFamily="18" charset="0"/>
                <a:cs typeface="Times New Roman" pitchFamily="18" charset="0"/>
              </a:rPr>
              <a:t> ترويج </a:t>
            </a:r>
            <a:r>
              <a:rPr lang="ar-DZ" sz="2400" b="1" dirty="0" err="1" smtClean="0">
                <a:latin typeface="Times New Roman" pitchFamily="18" charset="0"/>
                <a:cs typeface="Times New Roman" pitchFamily="18" charset="0"/>
              </a:rPr>
              <a:t>المبيعات</a:t>
            </a:r>
            <a:r>
              <a:rPr lang="ar-DZ" sz="2400" i="1" dirty="0" err="1" smtClean="0">
                <a:latin typeface="Times New Roman" pitchFamily="18" charset="0"/>
                <a:cs typeface="Times New Roman" pitchFamily="18" charset="0"/>
              </a:rPr>
              <a:t>:</a:t>
            </a:r>
            <a:endParaRPr lang="ar-DZ" sz="2400" dirty="0" smtClean="0">
              <a:latin typeface="Times New Roman" pitchFamily="18" charset="0"/>
              <a:cs typeface="Times New Roman" pitchFamily="18" charset="0"/>
            </a:endParaRPr>
          </a:p>
          <a:p>
            <a:pPr algn="r" rtl="1">
              <a:lnSpc>
                <a:spcPct val="170000"/>
              </a:lnSpc>
              <a:buNone/>
            </a:pPr>
            <a:r>
              <a:rPr lang="ar-DZ" sz="2000" dirty="0" smtClean="0">
                <a:latin typeface="Times New Roman" pitchFamily="18" charset="0"/>
                <a:cs typeface="Times New Roman" pitchFamily="18" charset="0"/>
              </a:rPr>
              <a:t>الغرض من ترويج المبيعات هذا هو زيادة </a:t>
            </a:r>
            <a:r>
              <a:rPr lang="ar-DZ" sz="2000" dirty="0" err="1" smtClean="0">
                <a:latin typeface="Times New Roman" pitchFamily="18" charset="0"/>
                <a:cs typeface="Times New Roman" pitchFamily="18" charset="0"/>
              </a:rPr>
              <a:t>المبيعات.</a:t>
            </a:r>
            <a:r>
              <a:rPr lang="ar-DZ" sz="2000" dirty="0" smtClean="0">
                <a:latin typeface="Times New Roman" pitchFamily="18" charset="0"/>
                <a:cs typeface="Times New Roman" pitchFamily="18" charset="0"/>
              </a:rPr>
              <a:t> يمكن القيام بهذا النشاط من خلال إعطاء خصومات أو تقديم مسابقات أو تقديم </a:t>
            </a:r>
            <a:r>
              <a:rPr lang="ar-DZ" sz="2000" dirty="0" err="1" smtClean="0">
                <a:latin typeface="Times New Roman" pitchFamily="18" charset="0"/>
                <a:cs typeface="Times New Roman" pitchFamily="18" charset="0"/>
              </a:rPr>
              <a:t>قسائم</a:t>
            </a:r>
            <a:r>
              <a:rPr lang="ar-DZ" sz="2000" dirty="0" smtClean="0">
                <a:latin typeface="Times New Roman" pitchFamily="18" charset="0"/>
                <a:cs typeface="Times New Roman" pitchFamily="18" charset="0"/>
              </a:rPr>
              <a:t> أو عينات من المنتجات</a:t>
            </a:r>
            <a:r>
              <a:rPr lang="ar-DZ" sz="2000" dirty="0" smtClean="0"/>
              <a:t>.</a:t>
            </a:r>
          </a:p>
          <a:p>
            <a:pPr algn="r" rtl="1">
              <a:lnSpc>
                <a:spcPct val="170000"/>
              </a:lnSpc>
            </a:pPr>
            <a:r>
              <a:rPr lang="ar-DZ" b="1" dirty="0" smtClean="0">
                <a:latin typeface="Times New Roman" pitchFamily="18" charset="0"/>
                <a:cs typeface="Times New Roman" pitchFamily="18" charset="0"/>
              </a:rPr>
              <a:t>التسويق </a:t>
            </a:r>
            <a:r>
              <a:rPr lang="ar-DZ" b="1" dirty="0" err="1" smtClean="0">
                <a:latin typeface="Times New Roman" pitchFamily="18" charset="0"/>
                <a:cs typeface="Times New Roman" pitchFamily="18" charset="0"/>
              </a:rPr>
              <a:t>المباشر</a:t>
            </a:r>
            <a:r>
              <a:rPr lang="ar-DZ" i="1" dirty="0" err="1" smtClean="0"/>
              <a:t>:</a:t>
            </a:r>
            <a:endParaRPr lang="ar-DZ" i="1" dirty="0" smtClean="0"/>
          </a:p>
          <a:p>
            <a:pPr algn="r" rtl="1">
              <a:lnSpc>
                <a:spcPct val="170000"/>
              </a:lnSpc>
              <a:buNone/>
            </a:pPr>
            <a:r>
              <a:rPr lang="ar-DZ" sz="2000" i="1" dirty="0" smtClean="0">
                <a:latin typeface="Times New Roman" pitchFamily="18" charset="0"/>
                <a:cs typeface="Times New Roman" pitchFamily="18" charset="0"/>
              </a:rPr>
              <a:t>   التسويق المباشر</a:t>
            </a:r>
            <a:r>
              <a:rPr lang="ar-DZ" sz="2000" dirty="0" smtClean="0">
                <a:latin typeface="Times New Roman" pitchFamily="18" charset="0"/>
                <a:cs typeface="Times New Roman" pitchFamily="18" charset="0"/>
              </a:rPr>
              <a:t> هو نظام تسويق تفاعلي يستخدم واحدة أو أكثر من وسائط الإعلان لإنتاج استجابات    </a:t>
            </a:r>
            <a:r>
              <a:rPr lang="ar-DZ" sz="2000" dirty="0" err="1" smtClean="0">
                <a:latin typeface="Times New Roman" pitchFamily="18" charset="0"/>
                <a:cs typeface="Times New Roman" pitchFamily="18" charset="0"/>
              </a:rPr>
              <a:t>و </a:t>
            </a:r>
            <a:r>
              <a:rPr lang="ar-DZ" sz="2000" dirty="0" smtClean="0">
                <a:latin typeface="Times New Roman" pitchFamily="18" charset="0"/>
                <a:cs typeface="Times New Roman" pitchFamily="18" charset="0"/>
              </a:rPr>
              <a:t>/ أو معاملات يمكن قياسها في أي </a:t>
            </a:r>
            <a:r>
              <a:rPr lang="ar-DZ" sz="2000" dirty="0" err="1" smtClean="0">
                <a:latin typeface="Times New Roman" pitchFamily="18" charset="0"/>
                <a:cs typeface="Times New Roman" pitchFamily="18" charset="0"/>
              </a:rPr>
              <a:t>موقع.</a:t>
            </a:r>
            <a:r>
              <a:rPr lang="ar-DZ" sz="2000" dirty="0" smtClean="0">
                <a:latin typeface="Times New Roman" pitchFamily="18" charset="0"/>
                <a:cs typeface="Times New Roman" pitchFamily="18" charset="0"/>
              </a:rPr>
              <a:t> الغرض من التسويق المباشر هو توصيل المنتجات أو الخدمات مباشرة إلى المستهلكين الذين يعتبرون الأسواق المستهدفة </a:t>
            </a:r>
            <a:r>
              <a:rPr lang="ar-DZ" sz="2000" dirty="0" err="1" smtClean="0">
                <a:latin typeface="Times New Roman" pitchFamily="18" charset="0"/>
                <a:cs typeface="Times New Roman" pitchFamily="18" charset="0"/>
              </a:rPr>
              <a:t>المحتملة .</a:t>
            </a:r>
            <a:endParaRPr lang="ar-DZ" sz="2000" dirty="0" smtClean="0">
              <a:latin typeface="Times New Roman" pitchFamily="18" charset="0"/>
              <a:cs typeface="Times New Roman" pitchFamily="18" charset="0"/>
            </a:endParaRPr>
          </a:p>
          <a:p>
            <a:pPr algn="r" rtl="1">
              <a:buNone/>
            </a:pPr>
            <a:r>
              <a:rPr lang="ar-DZ" dirty="0" smtClean="0"/>
              <a:t/>
            </a:r>
            <a:br>
              <a:rPr lang="ar-DZ" dirty="0" smtClean="0"/>
            </a:br>
            <a:endParaRPr lang="fr-F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116</TotalTime>
  <Words>224</Words>
  <Application>Microsoft Office PowerPoint</Application>
  <PresentationFormat>Affichage à l'écran (4:3)</PresentationFormat>
  <Paragraphs>44</Paragraphs>
  <Slides>10</Slides>
  <Notes>0</Notes>
  <HiddenSlides>0</HiddenSlides>
  <MMClips>0</MMClips>
  <ScaleCrop>false</ScaleCrop>
  <HeadingPairs>
    <vt:vector size="4" baseType="variant">
      <vt:variant>
        <vt:lpstr>Thème</vt:lpstr>
      </vt:variant>
      <vt:variant>
        <vt:i4>1</vt:i4>
      </vt:variant>
      <vt:variant>
        <vt:lpstr>Titres des diapositives</vt:lpstr>
      </vt:variant>
      <vt:variant>
        <vt:i4>10</vt:i4>
      </vt:variant>
    </vt:vector>
  </HeadingPairs>
  <TitlesOfParts>
    <vt:vector size="11" baseType="lpstr">
      <vt:lpstr>Débit</vt:lpstr>
      <vt:lpstr>بحث حول المزيج التسويقي</vt:lpstr>
      <vt:lpstr>Diapositive 2</vt:lpstr>
      <vt:lpstr>Diapositive 3</vt:lpstr>
      <vt:lpstr>خطة  البحث  :</vt:lpstr>
      <vt:lpstr>    :المزيج التسويقي   مفهوم     </vt:lpstr>
      <vt:lpstr>أنواعه :  </vt:lpstr>
      <vt:lpstr>Diapositive 7</vt:lpstr>
      <vt:lpstr>خصائص :)القواعد )</vt:lpstr>
      <vt:lpstr>الأهداف :</vt:lpstr>
      <vt:lpstr>الأهمية:</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Med Choukri Nasri</dc:creator>
  <cp:lastModifiedBy>USER</cp:lastModifiedBy>
  <cp:revision>4</cp:revision>
  <dcterms:created xsi:type="dcterms:W3CDTF">2021-05-17T22:57:31Z</dcterms:created>
  <dcterms:modified xsi:type="dcterms:W3CDTF">2021-05-18T08:12:33Z</dcterms:modified>
</cp:coreProperties>
</file>