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63" r:id="rId4"/>
    <p:sldId id="264" r:id="rId5"/>
    <p:sldId id="259" r:id="rId6"/>
    <p:sldId id="261" r:id="rId7"/>
    <p:sldId id="258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BA2B-4ED2-4A07-86EF-8DB5C1D00EFF}" type="datetimeFigureOut">
              <a:rPr lang="fr-FR" smtClean="0"/>
              <a:pPr/>
              <a:t>01/11/2021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AA69-58B9-4458-9B52-1419FD499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BA2B-4ED2-4A07-86EF-8DB5C1D00EFF}" type="datetimeFigureOut">
              <a:rPr lang="fr-FR" smtClean="0"/>
              <a:pPr/>
              <a:t>01/11/2021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AA69-58B9-4458-9B52-1419FD499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BA2B-4ED2-4A07-86EF-8DB5C1D00EFF}" type="datetimeFigureOut">
              <a:rPr lang="fr-FR" smtClean="0"/>
              <a:pPr/>
              <a:t>01/11/2021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AA69-58B9-4458-9B52-1419FD499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BA2B-4ED2-4A07-86EF-8DB5C1D00EFF}" type="datetimeFigureOut">
              <a:rPr lang="fr-FR" smtClean="0"/>
              <a:pPr/>
              <a:t>01/11/2021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AA69-58B9-4458-9B52-1419FD499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BA2B-4ED2-4A07-86EF-8DB5C1D00EFF}" type="datetimeFigureOut">
              <a:rPr lang="fr-FR" smtClean="0"/>
              <a:pPr/>
              <a:t>01/11/2021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AA69-58B9-4458-9B52-1419FD499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BA2B-4ED2-4A07-86EF-8DB5C1D00EFF}" type="datetimeFigureOut">
              <a:rPr lang="fr-FR" smtClean="0"/>
              <a:pPr/>
              <a:t>01/11/2021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AA69-58B9-4458-9B52-1419FD499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BA2B-4ED2-4A07-86EF-8DB5C1D00EFF}" type="datetimeFigureOut">
              <a:rPr lang="fr-FR" smtClean="0"/>
              <a:pPr/>
              <a:t>01/11/2021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AA69-58B9-4458-9B52-1419FD499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BA2B-4ED2-4A07-86EF-8DB5C1D00EFF}" type="datetimeFigureOut">
              <a:rPr lang="fr-FR" smtClean="0"/>
              <a:pPr/>
              <a:t>01/11/2021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AA69-58B9-4458-9B52-1419FD499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BA2B-4ED2-4A07-86EF-8DB5C1D00EFF}" type="datetimeFigureOut">
              <a:rPr lang="fr-FR" smtClean="0"/>
              <a:pPr/>
              <a:t>01/11/2021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AA69-58B9-4458-9B52-1419FD499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BA2B-4ED2-4A07-86EF-8DB5C1D00EFF}" type="datetimeFigureOut">
              <a:rPr lang="fr-FR" smtClean="0"/>
              <a:pPr/>
              <a:t>01/11/2021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AA69-58B9-4458-9B52-1419FD499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BA2B-4ED2-4A07-86EF-8DB5C1D00EFF}" type="datetimeFigureOut">
              <a:rPr lang="fr-FR" smtClean="0"/>
              <a:pPr/>
              <a:t>01/11/2021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9E2AA69-58B9-4458-9B52-1419FD499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ADBA2B-4ED2-4A07-86EF-8DB5C1D00EFF}" type="datetimeFigureOut">
              <a:rPr lang="fr-FR" smtClean="0"/>
              <a:pPr/>
              <a:t>01/11/2021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E2AA69-58B9-4458-9B52-1419FD4990DE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3400" y="71414"/>
            <a:ext cx="8110566" cy="4123904"/>
          </a:xfrm>
        </p:spPr>
        <p:txBody>
          <a:bodyPr>
            <a:noAutofit/>
          </a:bodyPr>
          <a:lstStyle/>
          <a:p>
            <a:r>
              <a:rPr lang="ar-DZ" sz="3600" b="1" dirty="0" smtClean="0"/>
              <a:t>يبدأ التسويق </a:t>
            </a:r>
            <a:r>
              <a:rPr lang="ar-DZ" sz="3600" b="1" dirty="0" err="1" smtClean="0"/>
              <a:t>بـ</a:t>
            </a:r>
            <a:r>
              <a:rPr lang="ar-DZ" sz="3600" b="1" dirty="0" smtClean="0"/>
              <a:t> </a:t>
            </a:r>
          </a:p>
          <a:p>
            <a:pPr rtl="1"/>
            <a:r>
              <a:rPr lang="fr-FR" sz="3600" b="1" dirty="0" smtClean="0">
                <a:solidFill>
                  <a:srgbClr val="FF0000"/>
                </a:solidFill>
              </a:rPr>
              <a:t>)</a:t>
            </a:r>
            <a:r>
              <a:rPr lang="fr-FR" sz="3600" b="1" dirty="0" err="1" smtClean="0">
                <a:solidFill>
                  <a:srgbClr val="FF0000"/>
                </a:solidFill>
              </a:rPr>
              <a:t>needs</a:t>
            </a:r>
            <a:r>
              <a:rPr lang="ar-DZ" sz="3600" b="1" dirty="0" smtClean="0">
                <a:solidFill>
                  <a:srgbClr val="FF0000"/>
                </a:solidFill>
              </a:rPr>
              <a:t>حاجات)</a:t>
            </a:r>
            <a:r>
              <a:rPr lang="ar-DZ" sz="3600" b="1" dirty="0" smtClean="0"/>
              <a:t> المتطلبات الأساسية وغير الأساسية)</a:t>
            </a:r>
            <a:endParaRPr lang="ar-DZ" sz="3600" b="1" dirty="0" smtClean="0">
              <a:solidFill>
                <a:srgbClr val="FF0000"/>
              </a:solidFill>
            </a:endParaRPr>
          </a:p>
          <a:p>
            <a:pPr rtl="1"/>
            <a:r>
              <a:rPr lang="ar-DZ" sz="3600" b="1" dirty="0" smtClean="0">
                <a:solidFill>
                  <a:srgbClr val="FF0000"/>
                </a:solidFill>
              </a:rPr>
              <a:t>رغبات</a:t>
            </a:r>
            <a:r>
              <a:rPr lang="fr-FR" sz="3600" b="1" dirty="0" smtClean="0">
                <a:solidFill>
                  <a:srgbClr val="FF0000"/>
                </a:solidFill>
              </a:rPr>
              <a:t> </a:t>
            </a:r>
            <a:r>
              <a:rPr lang="fr-FR" sz="3600" b="1" dirty="0" err="1" smtClean="0">
                <a:solidFill>
                  <a:srgbClr val="FF0000"/>
                </a:solidFill>
              </a:rPr>
              <a:t>wants</a:t>
            </a:r>
            <a:r>
              <a:rPr lang="fr-FR" sz="3600" b="1" dirty="0" smtClean="0">
                <a:solidFill>
                  <a:srgbClr val="FF0000"/>
                </a:solidFill>
              </a:rPr>
              <a:t> </a:t>
            </a:r>
            <a:r>
              <a:rPr lang="ar-DZ" sz="3600" b="1" dirty="0" smtClean="0"/>
              <a:t> (الوسائل التي يتم من خلالها إشباع الحاجات الطعام/ أكل السمك)</a:t>
            </a:r>
          </a:p>
          <a:p>
            <a:pPr rtl="1"/>
            <a:r>
              <a:rPr lang="ar-DZ" sz="3600" b="1" dirty="0" smtClean="0">
                <a:solidFill>
                  <a:srgbClr val="FF0000"/>
                </a:solidFill>
              </a:rPr>
              <a:t>الطلب </a:t>
            </a:r>
            <a:r>
              <a:rPr lang="fr-FR" sz="3600" b="1" dirty="0" err="1" smtClean="0">
                <a:solidFill>
                  <a:srgbClr val="FF0000"/>
                </a:solidFill>
              </a:rPr>
              <a:t>demands</a:t>
            </a:r>
            <a:endParaRPr lang="ar-DZ" sz="3600" b="1" dirty="0" smtClean="0">
              <a:solidFill>
                <a:srgbClr val="FF0000"/>
              </a:solidFill>
            </a:endParaRPr>
          </a:p>
          <a:p>
            <a:pPr algn="just" rtl="1"/>
            <a:r>
              <a:rPr lang="ar-DZ" sz="4800" b="1" dirty="0" smtClean="0">
                <a:solidFill>
                  <a:schemeClr val="bg1"/>
                </a:solidFill>
              </a:rPr>
              <a:t>أهمية التسويق : </a:t>
            </a:r>
            <a:r>
              <a:rPr lang="ar-DZ" sz="4000" b="1" dirty="0" smtClean="0"/>
              <a:t>يقوم النشاط التسويقي بتلبية حاجات ورغبات الأفراد والمنظمات بالكميات والأسعار في الأماكن والتوقيت المناسب.</a:t>
            </a:r>
          </a:p>
          <a:p>
            <a:pPr algn="just" rtl="1"/>
            <a:r>
              <a:rPr lang="ar-DZ" sz="4000" b="1" dirty="0" smtClean="0"/>
              <a:t>التسويق باختصار هو نقطة البداية لمختلف المشاريع.</a:t>
            </a:r>
            <a:endParaRPr lang="fr-F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3400" y="-214338"/>
            <a:ext cx="7851648" cy="985846"/>
          </a:xfrm>
        </p:spPr>
        <p:txBody>
          <a:bodyPr/>
          <a:lstStyle/>
          <a:p>
            <a:r>
              <a:rPr lang="ar-DZ" dirty="0" smtClean="0"/>
              <a:t>البيئة التسويقية: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857232"/>
            <a:ext cx="8429684" cy="5715040"/>
          </a:xfrm>
        </p:spPr>
        <p:txBody>
          <a:bodyPr>
            <a:normAutofit/>
          </a:bodyPr>
          <a:lstStyle/>
          <a:p>
            <a:r>
              <a:rPr lang="ar-DZ" sz="4400" dirty="0" smtClean="0"/>
              <a:t>مفهومها:</a:t>
            </a:r>
          </a:p>
          <a:p>
            <a:pPr rtl="1"/>
            <a:r>
              <a:rPr lang="ar-DZ" sz="4400" dirty="0" smtClean="0"/>
              <a:t>هي المحيط والظروف والعوامل الداخلية والخارجية للمنظمة التي تؤثر في نشاطها التسويقي وتتأثر </a:t>
            </a:r>
            <a:r>
              <a:rPr lang="ar-DZ" sz="4400" dirty="0" err="1" smtClean="0"/>
              <a:t>به</a:t>
            </a:r>
            <a:r>
              <a:rPr lang="ar-DZ" sz="4400" dirty="0" smtClean="0"/>
              <a:t>  وتتكون من </a:t>
            </a:r>
            <a:endParaRPr lang="fr-FR" sz="4400" dirty="0" smtClean="0"/>
          </a:p>
          <a:p>
            <a:pPr rtl="1"/>
            <a:r>
              <a:rPr lang="ar-DZ" sz="4400" b="1" dirty="0" smtClean="0"/>
              <a:t>§ بيئة عامة .</a:t>
            </a:r>
            <a:r>
              <a:rPr lang="ar-DZ" sz="4400" dirty="0" smtClean="0"/>
              <a:t/>
            </a:r>
            <a:br>
              <a:rPr lang="ar-DZ" sz="4400" dirty="0" smtClean="0"/>
            </a:br>
            <a:r>
              <a:rPr lang="ar-DZ" sz="4400" b="1" dirty="0" smtClean="0"/>
              <a:t>§ بيئة خاصة .</a:t>
            </a:r>
            <a:r>
              <a:rPr lang="ar-DZ" sz="4400" dirty="0" smtClean="0"/>
              <a:t/>
            </a:r>
            <a:br>
              <a:rPr lang="ar-DZ" sz="4400" dirty="0" smtClean="0"/>
            </a:br>
            <a:endParaRPr lang="fr-FR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3400" y="-214338"/>
            <a:ext cx="7851648" cy="985846"/>
          </a:xfrm>
        </p:spPr>
        <p:txBody>
          <a:bodyPr/>
          <a:lstStyle/>
          <a:p>
            <a:r>
              <a:rPr lang="ar-DZ" dirty="0" smtClean="0"/>
              <a:t>البيئة التسويقية: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857232"/>
            <a:ext cx="8429684" cy="5715040"/>
          </a:xfrm>
        </p:spPr>
        <p:txBody>
          <a:bodyPr>
            <a:normAutofit fontScale="92500" lnSpcReduction="10000"/>
          </a:bodyPr>
          <a:lstStyle/>
          <a:p>
            <a:r>
              <a:rPr lang="ar-DZ" sz="2800" b="1" dirty="0" smtClean="0"/>
              <a:t>أولا- البيئة العامة للمنظمة :</a:t>
            </a:r>
            <a:r>
              <a:rPr lang="ar-DZ" sz="2800" dirty="0" smtClean="0"/>
              <a:t/>
            </a:r>
            <a:br>
              <a:rPr lang="ar-DZ" sz="2800" dirty="0" smtClean="0"/>
            </a:br>
            <a:r>
              <a:rPr lang="ar-DZ" sz="2800" dirty="0" smtClean="0"/>
              <a:t/>
            </a:r>
            <a:br>
              <a:rPr lang="ar-DZ" sz="2800" dirty="0" smtClean="0"/>
            </a:br>
            <a:r>
              <a:rPr lang="ar-DZ" sz="2800" b="1" dirty="0" smtClean="0"/>
              <a:t>تتمثل البيئة العامة للمنظمة من تلك المتغيرات التي </a:t>
            </a:r>
            <a:r>
              <a:rPr lang="ar-DZ" sz="2800" b="1" dirty="0" err="1" smtClean="0"/>
              <a:t>تنشأوتتغير</a:t>
            </a:r>
            <a:r>
              <a:rPr lang="ar-DZ" sz="2800" b="1" dirty="0" smtClean="0"/>
              <a:t> خارج المنظمة ،و التي تؤدي إلى تغير حتمي في مسار المنظمة مع العلم أن متغيرات البيئة الخارجية العامة هي متغيرات تؤثر في المنظمة </a:t>
            </a:r>
            <a:r>
              <a:rPr lang="ar-DZ" sz="2800" b="1" dirty="0" err="1" smtClean="0"/>
              <a:t>و</a:t>
            </a:r>
            <a:r>
              <a:rPr lang="ar-DZ" sz="2800" b="1" dirty="0" smtClean="0"/>
              <a:t> لكن المنظمة لا تستطيع أن تؤثر فيها ،و هذه المتغيرات تم تصنيفها إلى ست مجموعات من المتغيرات البيئية </a:t>
            </a:r>
            <a:r>
              <a:rPr lang="ar-DZ" sz="2800" b="1" dirty="0" err="1" smtClean="0"/>
              <a:t>و</a:t>
            </a:r>
            <a:r>
              <a:rPr lang="ar-DZ" sz="2800" b="1" dirty="0" smtClean="0"/>
              <a:t> هي :</a:t>
            </a:r>
            <a:r>
              <a:rPr lang="ar-DZ" sz="2800" dirty="0" smtClean="0"/>
              <a:t/>
            </a:r>
            <a:br>
              <a:rPr lang="ar-DZ" sz="2800" dirty="0" smtClean="0"/>
            </a:br>
            <a:r>
              <a:rPr lang="ar-DZ" sz="2800" b="1" dirty="0" smtClean="0"/>
              <a:t>· المتغيرات الاقتصادية </a:t>
            </a:r>
            <a:r>
              <a:rPr lang="ar-DZ" sz="2800" dirty="0" smtClean="0"/>
              <a:t/>
            </a:r>
            <a:br>
              <a:rPr lang="ar-DZ" sz="2800" dirty="0" smtClean="0"/>
            </a:br>
            <a:r>
              <a:rPr lang="ar-DZ" sz="2800" b="1" dirty="0" smtClean="0"/>
              <a:t>· المتغيرات الاجتماعية </a:t>
            </a:r>
            <a:r>
              <a:rPr lang="ar-DZ" sz="2800" b="1" dirty="0" err="1" smtClean="0"/>
              <a:t>و</a:t>
            </a:r>
            <a:r>
              <a:rPr lang="ar-DZ" sz="2800" b="1" dirty="0" smtClean="0"/>
              <a:t> الحضارية </a:t>
            </a:r>
            <a:r>
              <a:rPr lang="ar-DZ" sz="2800" dirty="0" smtClean="0"/>
              <a:t/>
            </a:r>
            <a:br>
              <a:rPr lang="ar-DZ" sz="2800" dirty="0" smtClean="0"/>
            </a:br>
            <a:r>
              <a:rPr lang="ar-DZ" sz="2800" b="1" dirty="0" smtClean="0"/>
              <a:t>· المتغيرات السياسية </a:t>
            </a:r>
            <a:r>
              <a:rPr lang="ar-DZ" sz="2800" dirty="0" smtClean="0"/>
              <a:t/>
            </a:r>
            <a:br>
              <a:rPr lang="ar-DZ" sz="2800" dirty="0" smtClean="0"/>
            </a:br>
            <a:r>
              <a:rPr lang="ar-DZ" sz="2800" b="1" dirty="0" smtClean="0"/>
              <a:t>· المتغيرات القانونية </a:t>
            </a:r>
            <a:r>
              <a:rPr lang="ar-DZ" sz="2800" dirty="0" smtClean="0"/>
              <a:t/>
            </a:r>
            <a:br>
              <a:rPr lang="ar-DZ" sz="2800" dirty="0" smtClean="0"/>
            </a:br>
            <a:r>
              <a:rPr lang="ar-DZ" sz="2800" b="1" dirty="0" smtClean="0"/>
              <a:t>· المتغيرات الفنية </a:t>
            </a:r>
            <a:r>
              <a:rPr lang="ar-DZ" sz="2800" dirty="0" smtClean="0"/>
              <a:t/>
            </a:r>
            <a:br>
              <a:rPr lang="ar-DZ" sz="2800" dirty="0" smtClean="0"/>
            </a:br>
            <a:r>
              <a:rPr lang="ar-DZ" sz="2800" b="1" dirty="0" smtClean="0"/>
              <a:t>· المتغيرات </a:t>
            </a:r>
            <a:r>
              <a:rPr lang="ar-DZ" sz="2800" b="1" dirty="0" err="1" smtClean="0"/>
              <a:t>و</a:t>
            </a:r>
            <a:r>
              <a:rPr lang="ar-DZ" sz="2800" b="1" dirty="0" smtClean="0"/>
              <a:t> العوامل الدولية </a:t>
            </a:r>
            <a:r>
              <a:rPr lang="ar-DZ" sz="2800" dirty="0" smtClean="0"/>
              <a:t/>
            </a:r>
            <a:br>
              <a:rPr lang="ar-DZ" sz="2800" dirty="0" smtClean="0"/>
            </a:br>
            <a:r>
              <a:rPr lang="ar-DZ" sz="2800" b="1" dirty="0" smtClean="0"/>
              <a:t>ثانيا- البيئة الخارجية الخاصة للمنظمة: </a:t>
            </a:r>
            <a:r>
              <a:rPr lang="ar-DZ" dirty="0" smtClean="0"/>
              <a:t/>
            </a:r>
            <a:br>
              <a:rPr lang="ar-DZ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429684" cy="6357982"/>
          </a:xfrm>
        </p:spPr>
        <p:txBody>
          <a:bodyPr>
            <a:normAutofit/>
          </a:bodyPr>
          <a:lstStyle/>
          <a:p>
            <a:r>
              <a:rPr lang="ar-DZ" sz="3200" dirty="0" smtClean="0"/>
              <a:t/>
            </a:r>
            <a:br>
              <a:rPr lang="ar-DZ" sz="3200" dirty="0" smtClean="0"/>
            </a:br>
            <a:r>
              <a:rPr lang="ar-DZ" sz="3200" b="1" dirty="0" smtClean="0"/>
              <a:t>تعتبر البيئة الخارجية الخاصة للمنظمة أكثر تأثيرا على المنظمة، </a:t>
            </a:r>
            <a:r>
              <a:rPr lang="ar-DZ" sz="3200" b="1" dirty="0" err="1" smtClean="0"/>
              <a:t>و</a:t>
            </a:r>
            <a:r>
              <a:rPr lang="ar-DZ" sz="3200" b="1" dirty="0" smtClean="0"/>
              <a:t> بطريقة مباشرة، </a:t>
            </a:r>
            <a:r>
              <a:rPr lang="ar-DZ" sz="3200" b="1" dirty="0" err="1" smtClean="0"/>
              <a:t>و</a:t>
            </a:r>
            <a:r>
              <a:rPr lang="ar-DZ" sz="3200" b="1" dirty="0" smtClean="0"/>
              <a:t> بالتالي فليس من المستغرب أن تخصص المنظمة وقتا وجهدا أكبر لمتابعة البيئة الخارجية الخاصة </a:t>
            </a:r>
            <a:r>
              <a:rPr lang="ar-DZ" sz="3200" b="1" dirty="0" err="1" smtClean="0"/>
              <a:t>بها</a:t>
            </a:r>
            <a:r>
              <a:rPr lang="ar-DZ" sz="3200" b="1" dirty="0" smtClean="0"/>
              <a:t> عن ذلك الجهد </a:t>
            </a:r>
            <a:r>
              <a:rPr lang="ar-DZ" sz="3200" b="1" dirty="0" err="1" smtClean="0"/>
              <a:t>و</a:t>
            </a:r>
            <a:r>
              <a:rPr lang="ar-DZ" sz="3200" b="1" dirty="0" smtClean="0"/>
              <a:t> الوقت المخصص لمتابعة بيئتها الخارجية العامة، وتتكون البيئة الخارجية الخاصة من المتغيرات التالية :</a:t>
            </a:r>
            <a:r>
              <a:rPr lang="ar-DZ" sz="3200" dirty="0" smtClean="0"/>
              <a:t/>
            </a:r>
            <a:br>
              <a:rPr lang="ar-DZ" sz="3200" dirty="0" smtClean="0"/>
            </a:br>
            <a:r>
              <a:rPr lang="ar-DZ" sz="3200" b="1" dirty="0" smtClean="0"/>
              <a:t>· المنافسون </a:t>
            </a:r>
            <a:r>
              <a:rPr lang="ar-DZ" sz="3200" dirty="0" smtClean="0"/>
              <a:t/>
            </a:r>
            <a:br>
              <a:rPr lang="ar-DZ" sz="3200" dirty="0" smtClean="0"/>
            </a:br>
            <a:r>
              <a:rPr lang="ar-DZ" sz="3200" b="1" dirty="0" smtClean="0"/>
              <a:t>· المستهلكون </a:t>
            </a:r>
            <a:r>
              <a:rPr lang="ar-DZ" sz="3200" dirty="0" smtClean="0"/>
              <a:t/>
            </a:r>
            <a:br>
              <a:rPr lang="ar-DZ" sz="3200" dirty="0" smtClean="0"/>
            </a:br>
            <a:r>
              <a:rPr lang="ar-DZ" sz="3200" b="1" dirty="0" smtClean="0"/>
              <a:t>· الموردون </a:t>
            </a:r>
            <a:r>
              <a:rPr lang="ar-DZ" sz="3200" dirty="0" smtClean="0"/>
              <a:t/>
            </a:r>
            <a:br>
              <a:rPr lang="ar-DZ" sz="3200" dirty="0" smtClean="0"/>
            </a:br>
            <a:r>
              <a:rPr lang="ar-DZ" sz="3200" b="1" dirty="0" smtClean="0"/>
              <a:t>· الحكومة</a:t>
            </a:r>
            <a:r>
              <a:rPr lang="ar-DZ" sz="3200" dirty="0" smtClean="0"/>
              <a:t/>
            </a:r>
            <a:br>
              <a:rPr lang="ar-DZ" sz="3200" dirty="0" smtClean="0"/>
            </a:br>
            <a:r>
              <a:rPr lang="ar-DZ" sz="3200" b="1" dirty="0" smtClean="0"/>
              <a:t>· نقابات العمال والنقابات المهنية </a:t>
            </a:r>
            <a:r>
              <a:rPr lang="ar-DZ" sz="3200" dirty="0" smtClean="0"/>
              <a:t/>
            </a:r>
            <a:br>
              <a:rPr lang="ar-DZ" sz="3200" dirty="0" smtClean="0"/>
            </a:br>
            <a:endParaRPr lang="fr-FR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43438" y="142852"/>
            <a:ext cx="3741610" cy="985830"/>
          </a:xfrm>
        </p:spPr>
        <p:txBody>
          <a:bodyPr/>
          <a:lstStyle/>
          <a:p>
            <a:r>
              <a:rPr lang="ar-DZ" dirty="0" err="1" smtClean="0"/>
              <a:t>ماهو</a:t>
            </a:r>
            <a:r>
              <a:rPr lang="ar-DZ" dirty="0" smtClean="0"/>
              <a:t> الطلب؟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1000108"/>
            <a:ext cx="8501122" cy="5429288"/>
          </a:xfrm>
        </p:spPr>
        <p:txBody>
          <a:bodyPr>
            <a:noAutofit/>
          </a:bodyPr>
          <a:lstStyle/>
          <a:p>
            <a:pPr algn="just" rtl="1"/>
            <a:r>
              <a:rPr lang="ar-SA" sz="3200" b="1" dirty="0" smtClean="0"/>
              <a:t>الطلب على سلعة ما </a:t>
            </a:r>
            <a:r>
              <a:rPr lang="ar-SA" sz="3200" b="1" dirty="0" smtClean="0">
                <a:solidFill>
                  <a:srgbClr val="FFFF00"/>
                </a:solidFill>
              </a:rPr>
              <a:t>عبارة عن الكميات التي يكون المستهلكون راغبين وقادرين على شرائها عند الأسعار المختلفة لها، في فترة زمنية معينة، مع افتراض بقاء العوامل الأخرى ثابتة.</a:t>
            </a:r>
          </a:p>
          <a:p>
            <a:pPr algn="just" rtl="1"/>
            <a:r>
              <a:rPr lang="ar-SA" sz="3200" b="1" dirty="0" smtClean="0"/>
              <a:t>ويلاحظ من هذا التعريف أن الطلب الفعال له ثلاثة عناصر هي:</a:t>
            </a:r>
            <a:br>
              <a:rPr lang="ar-SA" sz="3200" b="1" dirty="0" smtClean="0"/>
            </a:br>
            <a:r>
              <a:rPr lang="ar-SA" sz="3200" b="1" dirty="0" smtClean="0"/>
              <a:t>- </a:t>
            </a:r>
            <a:r>
              <a:rPr lang="ar-SA" sz="3200" b="1" dirty="0" smtClean="0">
                <a:solidFill>
                  <a:srgbClr val="FF0000"/>
                </a:solidFill>
              </a:rPr>
              <a:t> الرغبة </a:t>
            </a:r>
            <a:r>
              <a:rPr lang="ar-SA" sz="3200" b="1" dirty="0" smtClean="0"/>
              <a:t>في شراء السلعة . </a:t>
            </a:r>
            <a:r>
              <a:rPr lang="ar-SA" sz="3200" b="1" dirty="0" smtClean="0">
                <a:solidFill>
                  <a:srgbClr val="FF0000"/>
                </a:solidFill>
              </a:rPr>
              <a:t>القدرة</a:t>
            </a:r>
            <a:r>
              <a:rPr lang="ar-SA" sz="3200" b="1" dirty="0" smtClean="0"/>
              <a:t> على شرائها </a:t>
            </a:r>
            <a:r>
              <a:rPr lang="ar-DZ" sz="3200" b="1" dirty="0" smtClean="0"/>
              <a:t>و</a:t>
            </a:r>
            <a:r>
              <a:rPr lang="ar-SA" sz="3200" b="1" dirty="0" smtClean="0"/>
              <a:t> يجب أن يرتبط الطلب ب</a:t>
            </a:r>
            <a:r>
              <a:rPr lang="ar-SA" sz="3200" b="1" dirty="0" smtClean="0">
                <a:solidFill>
                  <a:srgbClr val="FF0000"/>
                </a:solidFill>
              </a:rPr>
              <a:t>فترة زمنية </a:t>
            </a:r>
            <a:r>
              <a:rPr lang="ar-SA" sz="3200" b="1" dirty="0" smtClean="0"/>
              <a:t>معينة</a:t>
            </a:r>
          </a:p>
          <a:p>
            <a:pPr algn="just" rtl="1"/>
            <a:r>
              <a:rPr lang="ar-SA" sz="3200" b="1" dirty="0" smtClean="0"/>
              <a:t>     والكمية التي يرغب الفرد في شرائها من سلعة ما على مدى فترة محددة من الزمن تتوقف على:</a:t>
            </a:r>
          </a:p>
          <a:p>
            <a:pPr algn="just" rtl="1"/>
            <a:r>
              <a:rPr lang="ar-SA" sz="3200" b="1" dirty="0" smtClean="0"/>
              <a:t>- </a:t>
            </a:r>
            <a:r>
              <a:rPr lang="ar-SA" sz="3200" b="1" dirty="0" smtClean="0">
                <a:solidFill>
                  <a:schemeClr val="bg1"/>
                </a:solidFill>
              </a:rPr>
              <a:t>سعر </a:t>
            </a:r>
            <a:r>
              <a:rPr lang="ar-SA" sz="3200" b="1" dirty="0" smtClean="0"/>
              <a:t>هذه السلعة</a:t>
            </a:r>
            <a:r>
              <a:rPr lang="ar-DZ" sz="3200" b="1" dirty="0" smtClean="0"/>
              <a:t> -</a:t>
            </a:r>
            <a:r>
              <a:rPr lang="ar-SA" sz="3200" b="1" dirty="0" smtClean="0">
                <a:solidFill>
                  <a:schemeClr val="bg1"/>
                </a:solidFill>
              </a:rPr>
              <a:t>الدخل النقدي </a:t>
            </a:r>
            <a:r>
              <a:rPr lang="ar-SA" sz="3200" b="1" dirty="0" smtClean="0"/>
              <a:t>للفرد</a:t>
            </a:r>
            <a:r>
              <a:rPr lang="ar-DZ" sz="3200" b="1" dirty="0" smtClean="0"/>
              <a:t> - </a:t>
            </a:r>
            <a:r>
              <a:rPr lang="ar-SA" sz="3200" b="1" dirty="0" smtClean="0">
                <a:solidFill>
                  <a:schemeClr val="bg1"/>
                </a:solidFill>
              </a:rPr>
              <a:t>ذوق الفرد</a:t>
            </a:r>
            <a:r>
              <a:rPr lang="ar-DZ" sz="3200" b="1" dirty="0" smtClean="0"/>
              <a:t>- </a:t>
            </a:r>
            <a:r>
              <a:rPr lang="ar-SA" sz="3200" b="1" dirty="0" smtClean="0">
                <a:solidFill>
                  <a:schemeClr val="bg1"/>
                </a:solidFill>
              </a:rPr>
              <a:t>أسعار السلع الأخرى</a:t>
            </a:r>
          </a:p>
          <a:p>
            <a:pPr algn="just"/>
            <a:endParaRPr lang="fr-F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3400" y="-71462"/>
            <a:ext cx="7851648" cy="914408"/>
          </a:xfrm>
        </p:spPr>
        <p:txBody>
          <a:bodyPr/>
          <a:lstStyle/>
          <a:p>
            <a:r>
              <a:rPr lang="ar-DZ" dirty="0" smtClean="0"/>
              <a:t>مكونات البيئة التسويقية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357554" y="1071546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sz="2400" b="1" dirty="0" smtClean="0"/>
              <a:t>البيئة التسويقية</a:t>
            </a:r>
            <a:endParaRPr lang="fr-FR" sz="2400" b="1" dirty="0"/>
          </a:p>
        </p:txBody>
      </p:sp>
      <p:sp>
        <p:nvSpPr>
          <p:cNvPr id="5" name="Ellipse 4"/>
          <p:cNvSpPr/>
          <p:nvPr/>
        </p:nvSpPr>
        <p:spPr>
          <a:xfrm>
            <a:off x="6072198" y="1571612"/>
            <a:ext cx="1714512" cy="1857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5929322" y="2252955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sz="2400" b="1" dirty="0" smtClean="0"/>
              <a:t>البيئة الداخلية</a:t>
            </a:r>
            <a:endParaRPr lang="fr-FR" sz="2400" b="1" dirty="0"/>
          </a:p>
        </p:txBody>
      </p:sp>
      <p:sp>
        <p:nvSpPr>
          <p:cNvPr id="7" name="Ellipse 6"/>
          <p:cNvSpPr/>
          <p:nvPr/>
        </p:nvSpPr>
        <p:spPr>
          <a:xfrm>
            <a:off x="1571604" y="1500174"/>
            <a:ext cx="2143140" cy="1857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1714480" y="2071678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sz="2400" b="1" dirty="0" smtClean="0"/>
              <a:t>البيئة الخارجية</a:t>
            </a:r>
            <a:endParaRPr lang="fr-FR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3400" y="571480"/>
            <a:ext cx="7851648" cy="5429288"/>
          </a:xfrm>
        </p:spPr>
        <p:txBody>
          <a:bodyPr>
            <a:normAutofit fontScale="90000"/>
          </a:bodyPr>
          <a:lstStyle/>
          <a:p>
            <a:pPr rtl="1"/>
            <a:r>
              <a:rPr lang="ar-DZ" sz="6000" dirty="0" smtClean="0">
                <a:solidFill>
                  <a:srgbClr val="FF0000"/>
                </a:solidFill>
              </a:rPr>
              <a:t>مراحل تطور مفهوم التسويق:</a:t>
            </a:r>
            <a:r>
              <a:rPr lang="ar-DZ" sz="6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/>
            </a:r>
            <a:br>
              <a:rPr lang="ar-DZ" sz="6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ar-DZ" sz="6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التوجه الإنتاجي .1900-1930</a:t>
            </a:r>
            <a:br>
              <a:rPr lang="ar-DZ" sz="6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ar-DZ" sz="6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التوجه </a:t>
            </a:r>
            <a:r>
              <a:rPr lang="ar-DZ" sz="60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البيعي</a:t>
            </a:r>
            <a:r>
              <a:rPr lang="ar-DZ" sz="6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1930- 1950</a:t>
            </a:r>
            <a:br>
              <a:rPr lang="ar-DZ" sz="6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ar-DZ" sz="6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التوجه التسويقي.1950إلى يومنا هذا </a:t>
            </a:r>
            <a:br>
              <a:rPr lang="ar-DZ" sz="6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ar-DZ" sz="6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التوجه </a:t>
            </a:r>
            <a:r>
              <a:rPr lang="ar-DZ" sz="60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الإجتماعي</a:t>
            </a:r>
            <a:r>
              <a:rPr lang="ar-DZ" sz="6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.من تسعينات القرن الماضي </a:t>
            </a:r>
            <a:br>
              <a:rPr lang="ar-DZ" sz="6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ar-DZ" sz="6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التوجه البيئي.توجه معاصر</a:t>
            </a:r>
            <a:endParaRPr lang="fr-FR" sz="6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</TotalTime>
  <Words>148</Words>
  <Application>Microsoft Office PowerPoint</Application>
  <PresentationFormat>Affichage à l'écran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Débit</vt:lpstr>
      <vt:lpstr>Diapositive 1</vt:lpstr>
      <vt:lpstr>البيئة التسويقية:</vt:lpstr>
      <vt:lpstr>البيئة التسويقية:</vt:lpstr>
      <vt:lpstr>Diapositive 4</vt:lpstr>
      <vt:lpstr>ماهو الطلب؟</vt:lpstr>
      <vt:lpstr>مكونات البيئة التسويقية</vt:lpstr>
      <vt:lpstr>مراحل تطور مفهوم التسويق:  التوجه الإنتاجي .1900-1930 التوجه البيعي 1930- 1950 التوجه التسويقي.1950إلى يومنا هذا  التوجه الإجتماعي .من تسعينات القرن الماضي  التوجه البيئي.توجه معاصر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ماهية التسويق:</dc:title>
  <dc:creator>USER</dc:creator>
  <cp:lastModifiedBy>USER</cp:lastModifiedBy>
  <cp:revision>25</cp:revision>
  <dcterms:created xsi:type="dcterms:W3CDTF">2020-02-08T21:08:22Z</dcterms:created>
  <dcterms:modified xsi:type="dcterms:W3CDTF">2021-11-01T18:10:11Z</dcterms:modified>
</cp:coreProperties>
</file>