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60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7772400" cy="1371600"/>
          </a:xfrm>
          <a:solidFill>
            <a:srgbClr val="CCFFCC"/>
          </a:solidFill>
        </p:spPr>
        <p:txBody>
          <a:bodyPr/>
          <a:lstStyle/>
          <a:p>
            <a:pPr eaLnBrk="1" hangingPunct="1"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Biométrie 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987675" y="4508500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fr-FR" sz="1800">
              <a:latin typeface="Arial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800" y="3975100"/>
            <a:ext cx="8686800" cy="523875"/>
          </a:xfrm>
          <a:prstGeom prst="rect">
            <a:avLst/>
          </a:prstGeom>
          <a:noFill/>
          <a:ln w="9525">
            <a:solidFill>
              <a:srgbClr val="00FF99"/>
            </a:solidFill>
            <a:prstDash val="lg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2800" dirty="0"/>
              <a:t>			</a:t>
            </a:r>
            <a:r>
              <a:rPr lang="fr-FR" sz="2800" dirty="0">
                <a:solidFill>
                  <a:srgbClr val="FF0000"/>
                </a:solidFill>
              </a:rPr>
              <a:t>Mm. </a:t>
            </a:r>
            <a:r>
              <a:rPr lang="fr-FR" sz="2800" dirty="0" err="1">
                <a:solidFill>
                  <a:srgbClr val="FF0000"/>
                </a:solidFill>
              </a:rPr>
              <a:t>Mebrek</a:t>
            </a:r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N.</a:t>
            </a:r>
            <a:endParaRPr lang="fr-FR" sz="2800" b="1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I. Définition D'un Protocole Expérimental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smtClean="0"/>
              <a:t>I-3- </a:t>
            </a:r>
            <a:r>
              <a:rPr lang="fr-FR" b="1"/>
              <a:t>Choix des unités expérimentales</a:t>
            </a:r>
            <a:endParaRPr lang="fr-FR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6868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dirty="0" smtClean="0"/>
              <a:t>   Définir  les facteurs étudiés et leurs niveaux, en donner une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dirty="0" smtClean="0"/>
              <a:t>   définition qui ne puisse pas être interprété différemment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dirty="0" smtClean="0"/>
              <a:t>    par plusieurs personnes.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457200" y="4114800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b="1" dirty="0"/>
              <a:t>Exemple : dans un essai de fertilisation  azotée sur différentes variétés de blé tendre  on a deux facteurs à étudier: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1835150" y="4724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sz="1800">
              <a:latin typeface="Arial" charset="0"/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304800" y="50292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fr-FR" b="1" dirty="0">
                <a:latin typeface="Arial" charset="0"/>
              </a:rPr>
              <a:t>* </a:t>
            </a:r>
            <a:r>
              <a:rPr lang="fr-FR" b="1" dirty="0"/>
              <a:t>Le facteur variété</a:t>
            </a:r>
            <a:r>
              <a:rPr lang="fr-FR" dirty="0"/>
              <a:t> : avec 4 niveaux :   V1, V2, V3, V4</a:t>
            </a:r>
            <a:r>
              <a:rPr lang="fr-FR" dirty="0">
                <a:latin typeface="Arial" charset="0"/>
              </a:rPr>
              <a:t>                                                               </a:t>
            </a:r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152400" y="55626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fr-FR" b="1" dirty="0"/>
              <a:t> </a:t>
            </a:r>
            <a:r>
              <a:rPr lang="fr-FR" b="1" dirty="0">
                <a:solidFill>
                  <a:schemeClr val="hlink"/>
                </a:solidFill>
              </a:rPr>
              <a:t>* </a:t>
            </a:r>
            <a:r>
              <a:rPr lang="fr-FR" b="1" dirty="0"/>
              <a:t>Le facteur fertilisation azotée</a:t>
            </a:r>
            <a:r>
              <a:rPr lang="fr-FR" dirty="0"/>
              <a:t> : avec 3 niveaux :  d1, d2, d3, 	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304800" y="6096000"/>
            <a:ext cx="861060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800" b="1">
                <a:solidFill>
                  <a:schemeClr val="bg2"/>
                </a:solidFill>
              </a:rPr>
              <a:t>On a douze traitements  qui sont les combinaisons des niveaux des niveaux des deux facteurs.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457200" y="1676400"/>
            <a:ext cx="868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3200" b="1" i="1" u="sng" dirty="0">
                <a:solidFill>
                  <a:schemeClr val="hlink"/>
                </a:solidFill>
              </a:rPr>
              <a:t>Facteur étudié</a:t>
            </a:r>
            <a:r>
              <a:rPr lang="fr-FR" sz="2800" dirty="0">
                <a:solidFill>
                  <a:schemeClr val="bg2"/>
                </a:solidFill>
              </a:rPr>
              <a:t> : série d’éléments de même nature qui peuvent être comparés au cours d’une expérience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228600" y="228600"/>
            <a:ext cx="8915400" cy="1371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0" charset="2"/>
              <a:buNone/>
              <a:defRPr/>
            </a:pPr>
            <a:r>
              <a:rPr lang="fr-FR" sz="3600" b="1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fr-FR" sz="3600" b="1">
                <a:solidFill>
                  <a:schemeClr val="hlink"/>
                </a:solidFill>
                <a:latin typeface="Arial Unicode MS" pitchFamily="34" charset="-128"/>
              </a:rPr>
              <a:t>3.</a:t>
            </a:r>
            <a:r>
              <a:rPr lang="fr-FR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Times New Roman" pitchFamily="26" charset="0"/>
              </a:rPr>
              <a:t>Détermination du nombre de facteurs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0" charset="2"/>
              <a:buNone/>
              <a:defRPr/>
            </a:pPr>
            <a:r>
              <a:rPr lang="fr-FR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Times New Roman" pitchFamily="26" charset="0"/>
              </a:rPr>
              <a:t>     à étudier.</a:t>
            </a:r>
            <a:endParaRPr lang="fr-FR" sz="4000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26" charset="0"/>
              <a:cs typeface="Times New Roman" pitchFamily="26" charset="0"/>
            </a:endParaRPr>
          </a:p>
        </p:txBody>
      </p:sp>
      <p:sp>
        <p:nvSpPr>
          <p:cNvPr id="14346" name="AutoShape 16"/>
          <p:cNvSpPr>
            <a:spLocks noChangeArrowheads="1"/>
          </p:cNvSpPr>
          <p:nvPr/>
        </p:nvSpPr>
        <p:spPr bwMode="auto">
          <a:xfrm>
            <a:off x="428596" y="3000372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16013" y="692150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3600" b="1" i="1" u="sng">
                <a:solidFill>
                  <a:schemeClr val="hlink"/>
                </a:solidFill>
              </a:rPr>
              <a:t>Facteur contrôlé</a:t>
            </a:r>
            <a:r>
              <a:rPr lang="fr-FR" sz="3600" b="1" i="1">
                <a:solidFill>
                  <a:schemeClr val="hlink"/>
                </a:solidFill>
              </a:rPr>
              <a:t>: </a:t>
            </a:r>
            <a:endParaRPr lang="fr-FR" sz="3600" b="1" i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772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FR" sz="3200" b="1" dirty="0"/>
              <a:t>Un facteur accessoire  susceptible d’influencer les résultats, et introduit de façon à ce  qu’il soit possible d’éliminer ses effets lors de l’interprétation. C‘est l’effet terrain ( gradient de fertilité , pente , façons culturales…).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81000" y="1752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174</Words>
  <Application>Microsoft Office PowerPoint</Application>
  <PresentationFormat>Affichage à l'écran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Biométrie </vt:lpstr>
      <vt:lpstr>I. Définition D'un Protocole Expérimental 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Biométrie</dc:title>
  <dc:creator>elathir</dc:creator>
  <cp:lastModifiedBy>elathir</cp:lastModifiedBy>
  <cp:revision>2</cp:revision>
  <dcterms:created xsi:type="dcterms:W3CDTF">2021-04-07T19:07:07Z</dcterms:created>
  <dcterms:modified xsi:type="dcterms:W3CDTF">2021-04-07T19:15:06Z</dcterms:modified>
</cp:coreProperties>
</file>