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3"/>
  </p:notesMasterIdLst>
  <p:sldIdLst>
    <p:sldId id="257" r:id="rId2"/>
    <p:sldId id="258" r:id="rId3"/>
    <p:sldId id="259" r:id="rId4"/>
    <p:sldId id="260" r:id="rId5"/>
    <p:sldId id="266" r:id="rId6"/>
    <p:sldId id="267" r:id="rId7"/>
    <p:sldId id="262" r:id="rId8"/>
    <p:sldId id="263" r:id="rId9"/>
    <p:sldId id="264" r:id="rId10"/>
    <p:sldId id="265" r:id="rId11"/>
    <p:sldId id="269"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22081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89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326BF-0AE5-49AA-BC28-AB3A3B8FF625}" type="datetimeFigureOut">
              <a:rPr lang="fr-FR" smtClean="0"/>
              <a:pPr/>
              <a:t>17/02/2021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51A672-2D01-416E-8AA2-B0D61C27AF81}"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8751A672-2D01-416E-8AA2-B0D61C27AF81}"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Cliquez pour modifier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A7A60FD-3FAC-437A-B38B-0362D6CDF849}" type="datetimeFigureOut">
              <a:rPr lang="fr-FR" smtClean="0"/>
              <a:pPr/>
              <a:t>17/02/2021</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96078120-8A36-44F4-B2FA-F21366AB4DC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8A7A60FD-3FAC-437A-B38B-0362D6CDF849}" type="datetimeFigureOut">
              <a:rPr lang="fr-FR" smtClean="0"/>
              <a:pPr/>
              <a:t>17/02/2021</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96078120-8A36-44F4-B2FA-F21366AB4DC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A7A60FD-3FAC-437A-B38B-0362D6CDF849}" type="datetimeFigureOut">
              <a:rPr lang="fr-FR" smtClean="0"/>
              <a:pPr/>
              <a:t>17/02/2021</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96078120-8A36-44F4-B2FA-F21366AB4DC7}"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8A7A60FD-3FAC-437A-B38B-0362D6CDF849}" type="datetimeFigureOut">
              <a:rPr lang="fr-FR" smtClean="0"/>
              <a:pPr/>
              <a:t>17/02/2021</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78120-8A36-44F4-B2FA-F21366AB4DC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Cliquez pour modifier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extLst/>
          </a:lstStyle>
          <a:p>
            <a:fld id="{8A7A60FD-3FAC-437A-B38B-0362D6CDF849}" type="datetimeFigureOut">
              <a:rPr lang="fr-FR" smtClean="0"/>
              <a:pPr/>
              <a:t>17/02/2021</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6078120-8A36-44F4-B2FA-F21366AB4DC7}" type="slidenum">
              <a:rPr lang="fr-FR" smtClean="0"/>
              <a:pPr/>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Cliquez pour modifier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A7A60FD-3FAC-437A-B38B-0362D6CDF849}" type="datetimeFigureOut">
              <a:rPr lang="fr-FR" smtClean="0"/>
              <a:pPr/>
              <a:t>17/02/2021</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96078120-8A36-44F4-B2FA-F21366AB4DC7}"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arketbusinessnews.com/wp-content/uploads/2018/07/Project_Management.pn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00034" y="1785926"/>
            <a:ext cx="7242048" cy="1143000"/>
          </a:xfrm>
        </p:spPr>
        <p:txBody>
          <a:bodyPr>
            <a:normAutofit fontScale="90000"/>
          </a:bodyPr>
          <a:lstStyle/>
          <a:p>
            <a:r>
              <a:rPr lang="fr-FR" dirty="0" smtClean="0">
                <a:ln w="500">
                  <a:solidFill>
                    <a:srgbClr val="22081C"/>
                  </a:solidFill>
                </a:ln>
                <a:latin typeface="Arial Black" pitchFamily="34" charset="0"/>
              </a:rPr>
              <a:t>    </a:t>
            </a:r>
            <a:br>
              <a:rPr lang="fr-FR" dirty="0" smtClean="0">
                <a:ln w="500">
                  <a:solidFill>
                    <a:srgbClr val="22081C"/>
                  </a:solidFill>
                </a:ln>
                <a:latin typeface="Arial Black" pitchFamily="34" charset="0"/>
              </a:rPr>
            </a:br>
            <a:r>
              <a:rPr lang="fr-FR" dirty="0" smtClean="0">
                <a:ln w="500">
                  <a:solidFill>
                    <a:srgbClr val="22081C"/>
                  </a:solidFill>
                </a:ln>
                <a:latin typeface="Arial Black" pitchFamily="34" charset="0"/>
              </a:rPr>
              <a:t/>
            </a:r>
            <a:br>
              <a:rPr lang="fr-FR" dirty="0" smtClean="0">
                <a:ln w="500">
                  <a:solidFill>
                    <a:srgbClr val="22081C"/>
                  </a:solidFill>
                </a:ln>
                <a:latin typeface="Arial Black" pitchFamily="34" charset="0"/>
              </a:rPr>
            </a:br>
            <a:r>
              <a:rPr lang="fr-FR" dirty="0" smtClean="0">
                <a:ln w="500">
                  <a:solidFill>
                    <a:srgbClr val="22081C"/>
                  </a:solidFill>
                </a:ln>
                <a:latin typeface="Arial Black" pitchFamily="34" charset="0"/>
              </a:rPr>
              <a:t/>
            </a:r>
            <a:br>
              <a:rPr lang="fr-FR" dirty="0" smtClean="0">
                <a:ln w="500">
                  <a:solidFill>
                    <a:srgbClr val="22081C"/>
                  </a:solidFill>
                </a:ln>
                <a:latin typeface="Arial Black" pitchFamily="34" charset="0"/>
              </a:rPr>
            </a:br>
            <a:r>
              <a:rPr lang="fr-FR" dirty="0" smtClean="0">
                <a:ln w="500">
                  <a:solidFill>
                    <a:srgbClr val="22081C"/>
                  </a:solidFill>
                </a:ln>
                <a:latin typeface="Arial Black" pitchFamily="34" charset="0"/>
              </a:rPr>
              <a:t/>
            </a:r>
            <a:br>
              <a:rPr lang="fr-FR" dirty="0" smtClean="0">
                <a:ln w="500">
                  <a:solidFill>
                    <a:srgbClr val="22081C"/>
                  </a:solidFill>
                </a:ln>
                <a:latin typeface="Arial Black" pitchFamily="34" charset="0"/>
              </a:rPr>
            </a:br>
            <a:r>
              <a:rPr lang="fr-FR" dirty="0" smtClean="0">
                <a:ln w="500">
                  <a:solidFill>
                    <a:srgbClr val="22081C"/>
                  </a:solidFill>
                </a:ln>
                <a:latin typeface="Arial Black" pitchFamily="34" charset="0"/>
              </a:rPr>
              <a:t> </a:t>
            </a:r>
            <a:r>
              <a:rPr lang="fr-FR" sz="4400" dirty="0" smtClean="0">
                <a:ln w="500">
                  <a:solidFill>
                    <a:srgbClr val="22081C"/>
                  </a:solidFill>
                </a:ln>
                <a:latin typeface="Arial Black" pitchFamily="34" charset="0"/>
              </a:rPr>
              <a:t>Project Management</a:t>
            </a:r>
            <a:endParaRPr lang="fr-FR" sz="4400" dirty="0">
              <a:ln w="500">
                <a:solidFill>
                  <a:srgbClr val="22081C"/>
                </a:solidFill>
              </a:ln>
              <a:latin typeface="Arial Black" pitchFamily="34" charset="0"/>
            </a:endParaRPr>
          </a:p>
        </p:txBody>
      </p:sp>
      <p:sp>
        <p:nvSpPr>
          <p:cNvPr id="3" name="Ellipse 2"/>
          <p:cNvSpPr/>
          <p:nvPr/>
        </p:nvSpPr>
        <p:spPr>
          <a:xfrm>
            <a:off x="428596" y="1214422"/>
            <a:ext cx="7358114" cy="2143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solidFill>
                  <a:schemeClr val="accent5">
                    <a:lumMod val="20000"/>
                    <a:lumOff val="80000"/>
                  </a:schemeClr>
                </a:solidFill>
                <a:latin typeface="Arial Black" pitchFamily="34" charset="0"/>
              </a:rPr>
              <a:t>Project Management </a:t>
            </a:r>
            <a:endParaRPr lang="fr-FR" sz="5400" dirty="0">
              <a:solidFill>
                <a:schemeClr val="accent5">
                  <a:lumMod val="20000"/>
                  <a:lumOff val="80000"/>
                </a:schemeClr>
              </a:solidFill>
              <a:latin typeface="Arial Black" pitchFamily="34" charset="0"/>
            </a:endParaRPr>
          </a:p>
        </p:txBody>
      </p:sp>
    </p:spTree>
  </p:cSld>
  <p:clrMapOvr>
    <a:masterClrMapping/>
  </p:clrMapOvr>
  <p:transition advTm="11887">
    <p:cover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142984"/>
            <a:ext cx="6858048" cy="4429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Low" fontAlgn="base">
              <a:spcBef>
                <a:spcPct val="0"/>
              </a:spcBef>
              <a:spcAft>
                <a:spcPct val="0"/>
              </a:spcAft>
            </a:pPr>
            <a:r>
              <a:rPr lang="en-US" sz="2800" dirty="0" smtClean="0">
                <a:solidFill>
                  <a:schemeClr val="bg1"/>
                </a:solidFill>
                <a:latin typeface="Calibri" pitchFamily="34" charset="0"/>
                <a:ea typeface="Times New Roman" pitchFamily="18" charset="0"/>
                <a:cs typeface="Arial" pitchFamily="34" charset="0"/>
              </a:rPr>
              <a:t>        </a:t>
            </a:r>
            <a:r>
              <a:rPr lang="en-US" sz="2800" dirty="0" smtClean="0">
                <a:solidFill>
                  <a:schemeClr val="tx1"/>
                </a:solidFill>
                <a:latin typeface="Calibri" pitchFamily="34" charset="0"/>
                <a:ea typeface="Times New Roman" pitchFamily="18" charset="0"/>
                <a:cs typeface="Arial" pitchFamily="34" charset="0"/>
              </a:rPr>
              <a:t>Perhaps the most important responsibility a project manager fulfills, however, is managing relationships with the people involved in a project. A good project manager works hard to keep team morale up and ensure stakeholders stay happy from project start to finish.</a:t>
            </a:r>
            <a:endParaRPr lang="en-US" sz="2800" dirty="0" smtClean="0">
              <a:solidFill>
                <a:schemeClr val="tx1"/>
              </a:solidFill>
              <a:latin typeface="Arial" pitchFamily="34" charset="0"/>
              <a:cs typeface="Arial" pitchFamily="34" charset="0"/>
            </a:endParaRPr>
          </a:p>
        </p:txBody>
      </p:sp>
      <p:sp>
        <p:nvSpPr>
          <p:cNvPr id="24577" name="Rectangle 1"/>
          <p:cNvSpPr>
            <a:spLocks noChangeArrowheads="1"/>
          </p:cNvSpPr>
          <p:nvPr/>
        </p:nvSpPr>
        <p:spPr bwMode="auto">
          <a:xfrm>
            <a:off x="0" y="0"/>
            <a:ext cx="22955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C161A"/>
                </a:solidFill>
                <a:effectLst/>
                <a:latin typeface="Calibri" pitchFamily="34" charset="0"/>
                <a:ea typeface="Times New Roman" pitchFamily="18" charset="0"/>
                <a:cs typeface="Arial" pitchFamily="34"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Flèche vers le bas 3"/>
          <p:cNvSpPr/>
          <p:nvPr/>
        </p:nvSpPr>
        <p:spPr>
          <a:xfrm>
            <a:off x="2571736" y="357166"/>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3857620" y="357166"/>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5143504" y="357166"/>
            <a:ext cx="500066"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Question </a:t>
            </a:r>
            <a:endParaRPr lang="fr-FR" dirty="0"/>
          </a:p>
        </p:txBody>
      </p:sp>
      <p:sp>
        <p:nvSpPr>
          <p:cNvPr id="3" name="Double vague 2"/>
          <p:cNvSpPr/>
          <p:nvPr/>
        </p:nvSpPr>
        <p:spPr>
          <a:xfrm>
            <a:off x="285720" y="2071678"/>
            <a:ext cx="7572428" cy="2857520"/>
          </a:xfrm>
          <a:prstGeom prst="doubleWav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3600" dirty="0" smtClean="0">
                <a:solidFill>
                  <a:schemeClr val="tx1"/>
                </a:solidFill>
                <a:latin typeface="Aharoni" pitchFamily="2" charset="-79"/>
                <a:cs typeface="Aharoni" pitchFamily="2" charset="-79"/>
              </a:rPr>
              <a:t>       In your view, what are the characteristics of a </a:t>
            </a:r>
            <a:r>
              <a:rPr lang="fr-FR" sz="3600" smtClean="0">
                <a:solidFill>
                  <a:schemeClr val="tx1"/>
                </a:solidFill>
                <a:latin typeface="Aharoni" pitchFamily="2" charset="-79"/>
                <a:cs typeface="Aharoni" pitchFamily="2" charset="-79"/>
              </a:rPr>
              <a:t>good projet </a:t>
            </a:r>
            <a:r>
              <a:rPr lang="fr-FR" sz="3600" dirty="0" smtClean="0">
                <a:solidFill>
                  <a:schemeClr val="tx1"/>
                </a:solidFill>
                <a:latin typeface="Aharoni" pitchFamily="2" charset="-79"/>
                <a:cs typeface="Aharoni" pitchFamily="2" charset="-79"/>
              </a:rPr>
              <a:t>manager?</a:t>
            </a:r>
            <a:endParaRPr lang="fr-FR" sz="3600" dirty="0">
              <a:solidFill>
                <a:schemeClr val="tx1"/>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t>1)- </a:t>
            </a:r>
            <a:r>
              <a:rPr lang="fr-FR" sz="3200" dirty="0" smtClean="0">
                <a:latin typeface="Arial Black" pitchFamily="34" charset="0"/>
                <a:cs typeface="Aharoni" pitchFamily="2" charset="-79"/>
              </a:rPr>
              <a:t>definitions of Project     Management</a:t>
            </a:r>
            <a:endParaRPr lang="fr-FR" sz="3200" dirty="0">
              <a:latin typeface="Arial Black" pitchFamily="34" charset="0"/>
              <a:cs typeface="Aharoni" pitchFamily="2" charset="-79"/>
            </a:endParaRPr>
          </a:p>
        </p:txBody>
      </p:sp>
      <p:sp>
        <p:nvSpPr>
          <p:cNvPr id="3" name="Espace réservé du contenu 2"/>
          <p:cNvSpPr>
            <a:spLocks noGrp="1"/>
          </p:cNvSpPr>
          <p:nvPr>
            <p:ph idx="1"/>
          </p:nvPr>
        </p:nvSpPr>
        <p:spPr/>
        <p:txBody>
          <a:bodyPr/>
          <a:lstStyle/>
          <a:p>
            <a:r>
              <a:rPr lang="en-US" dirty="0" smtClean="0"/>
              <a:t> It is the process of leading the work of a team to achieve goals and meet success at a specific time.</a:t>
            </a:r>
          </a:p>
          <a:p>
            <a:endParaRPr lang="en-US" dirty="0" smtClean="0"/>
          </a:p>
          <a:p>
            <a:r>
              <a:rPr lang="en-US" dirty="0" smtClean="0"/>
              <a:t>  It is the science and art of organizing all the components of a project.</a:t>
            </a:r>
          </a:p>
          <a:p>
            <a:pPr>
              <a:buNone/>
            </a:pPr>
            <a:endParaRPr lang="en-US" dirty="0" smtClean="0"/>
          </a:p>
          <a:p>
            <a:r>
              <a:rPr lang="en-US" dirty="0" smtClean="0"/>
              <a:t> It is the application of skills, experience, knowledge, methods, and processes to achieve the objectives of a project</a:t>
            </a:r>
            <a:br>
              <a:rPr lang="en-US" dirty="0" smtClean="0"/>
            </a:br>
            <a:endParaRPr lang="fr-FR" dirty="0"/>
          </a:p>
        </p:txBody>
      </p:sp>
    </p:spTree>
  </p:cSld>
  <p:clrMapOvr>
    <a:masterClrMapping/>
  </p:clrMapOvr>
  <p:transition advTm="4212">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428596" y="500042"/>
            <a:ext cx="7572428" cy="52149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smtClean="0">
                <a:solidFill>
                  <a:schemeClr val="tx1"/>
                </a:solidFill>
              </a:rPr>
              <a:t>    A project has a specific beginning and end. In other words, it is temporary. It also has specific scope and resources. A project is also unique in that it is not a routine business operation. </a:t>
            </a:r>
            <a:endParaRPr lang="fr-FR" sz="2800" dirty="0">
              <a:solidFill>
                <a:schemeClr val="tx1"/>
              </a:solidFill>
            </a:endParaRPr>
          </a:p>
        </p:txBody>
      </p:sp>
    </p:spTree>
  </p:cSld>
  <p:clrMapOvr>
    <a:masterClrMapping/>
  </p:clrMapOvr>
  <p:transition>
    <p:pull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style>
          <a:lnRef idx="0">
            <a:scrgbClr r="0" g="0" b="0"/>
          </a:lnRef>
          <a:fillRef idx="1003">
            <a:schemeClr val="dk2"/>
          </a:fillRef>
          <a:effectRef idx="0">
            <a:scrgbClr r="0" g="0" b="0"/>
          </a:effectRef>
          <a:fontRef idx="major"/>
        </p:style>
        <p:txBody>
          <a:bodyPr>
            <a:normAutofit/>
          </a:bodyPr>
          <a:lstStyle/>
          <a:p>
            <a:r>
              <a:rPr lang="fr-FR" sz="3200" b="0" dirty="0" smtClean="0">
                <a:solidFill>
                  <a:schemeClr val="tx1"/>
                </a:solidFill>
              </a:rPr>
              <a:t>A project management requires:</a:t>
            </a:r>
            <a:endParaRPr lang="fr-FR" sz="3200" dirty="0"/>
          </a:p>
        </p:txBody>
      </p:sp>
      <p:pic>
        <p:nvPicPr>
          <p:cNvPr id="8" name="Espace réservé du contenu 3" descr="Project_Management">
            <a:hlinkClick r:id="rId2"/>
          </p:cNvPr>
          <p:cNvPicPr>
            <a:picLocks noGrp="1"/>
          </p:cNvPicPr>
          <p:nvPr>
            <p:ph idx="1"/>
          </p:nvPr>
        </p:nvPicPr>
        <p:blipFill>
          <a:blip r:embed="rId3"/>
          <a:srcRect/>
          <a:stretch>
            <a:fillRect/>
          </a:stretch>
        </p:blipFill>
        <p:spPr bwMode="auto">
          <a:xfrm>
            <a:off x="285720" y="1785926"/>
            <a:ext cx="7643866" cy="4786346"/>
          </a:xfrm>
          <a:prstGeom prst="rect">
            <a:avLst/>
          </a:prstGeom>
          <a:ln w="9525">
            <a:noFill/>
            <a:miter lim="800000"/>
            <a:headEnd/>
            <a:tailEnd/>
          </a:ln>
        </p:spPr>
        <p:style>
          <a:lnRef idx="0">
            <a:scrgbClr r="0" g="0" b="0"/>
          </a:lnRef>
          <a:fillRef idx="1003">
            <a:schemeClr val="dk2"/>
          </a:fillRef>
          <a:effectRef idx="0">
            <a:scrgbClr r="0" g="0" b="0"/>
          </a:effectRef>
          <a:fontRef idx="major"/>
        </p:style>
      </p:pic>
    </p:spTree>
  </p:cSld>
  <p:clrMapOvr>
    <a:masterClrMapping/>
  </p:clrMapOvr>
  <p:transition>
    <p:wheel spokes="2"/>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85720" y="0"/>
            <a:ext cx="7429552" cy="17144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latin typeface="Aharoni" pitchFamily="2" charset="-79"/>
                <a:cs typeface="Aharoni" pitchFamily="2" charset="-79"/>
              </a:rPr>
              <a:t>2)- Project management core components</a:t>
            </a:r>
            <a:endParaRPr lang="fr-FR" sz="3200" b="1" dirty="0">
              <a:solidFill>
                <a:schemeClr val="tx1"/>
              </a:solidFill>
              <a:latin typeface="Aharoni" pitchFamily="2" charset="-79"/>
              <a:cs typeface="Aharoni" pitchFamily="2" charset="-79"/>
            </a:endParaRPr>
          </a:p>
        </p:txBody>
      </p:sp>
      <p:sp>
        <p:nvSpPr>
          <p:cNvPr id="3" name="Rectangle 2"/>
          <p:cNvSpPr/>
          <p:nvPr/>
        </p:nvSpPr>
        <p:spPr>
          <a:xfrm>
            <a:off x="285720" y="1857364"/>
            <a:ext cx="7572428" cy="714380"/>
          </a:xfrm>
          <a:prstGeom prst="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r>
              <a:rPr lang="en-US" sz="2400" dirty="0" smtClean="0">
                <a:solidFill>
                  <a:schemeClr val="tx1"/>
                </a:solidFill>
              </a:rPr>
              <a:t>    The following core components form part of project management:</a:t>
            </a:r>
            <a:endParaRPr lang="fr-FR" sz="2400" dirty="0" smtClean="0">
              <a:solidFill>
                <a:schemeClr val="tx1"/>
              </a:solidFill>
            </a:endParaRPr>
          </a:p>
        </p:txBody>
      </p:sp>
      <p:sp>
        <p:nvSpPr>
          <p:cNvPr id="5" name="Rectangle à coins arrondis 4"/>
          <p:cNvSpPr/>
          <p:nvPr/>
        </p:nvSpPr>
        <p:spPr>
          <a:xfrm>
            <a:off x="214282" y="2714620"/>
            <a:ext cx="7786742" cy="3857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buFont typeface="Wingdings" pitchFamily="2" charset="2"/>
              <a:buChar char="v"/>
            </a:pPr>
            <a:r>
              <a:rPr lang="en-US" sz="2400" dirty="0" smtClean="0">
                <a:solidFill>
                  <a:schemeClr val="tx1"/>
                </a:solidFill>
                <a:latin typeface="+mj-lt"/>
                <a:cs typeface="Aharoni" pitchFamily="2" charset="-79"/>
              </a:rPr>
              <a:t>Defining why the project is necessary or important.</a:t>
            </a:r>
          </a:p>
          <a:p>
            <a:pPr lvl="0" algn="just">
              <a:buFont typeface="Wingdings" pitchFamily="2" charset="2"/>
              <a:buChar char="v"/>
            </a:pPr>
            <a:endParaRPr lang="fr-FR" sz="2400" dirty="0" smtClean="0">
              <a:solidFill>
                <a:schemeClr val="tx1"/>
              </a:solidFill>
              <a:latin typeface="+mj-lt"/>
              <a:cs typeface="Aharoni" pitchFamily="2" charset="-79"/>
            </a:endParaRPr>
          </a:p>
          <a:p>
            <a:pPr lvl="0" algn="just">
              <a:buFont typeface="Wingdings" pitchFamily="2" charset="2"/>
              <a:buChar char="v"/>
            </a:pPr>
            <a:r>
              <a:rPr lang="en-US" sz="2400" dirty="0" smtClean="0">
                <a:solidFill>
                  <a:schemeClr val="tx1"/>
                </a:solidFill>
                <a:latin typeface="+mj-lt"/>
                <a:cs typeface="Aharoni" pitchFamily="2" charset="-79"/>
              </a:rPr>
              <a:t>Estimating how long it will take to complete and specifying the quality of deliverables. Also, listing what the project requires and what resources to use.</a:t>
            </a:r>
          </a:p>
          <a:p>
            <a:pPr lvl="0" algn="just">
              <a:buFont typeface="Wingdings" pitchFamily="2" charset="2"/>
              <a:buChar char="v"/>
            </a:pPr>
            <a:endParaRPr lang="fr-FR" sz="2400" dirty="0" smtClean="0">
              <a:solidFill>
                <a:schemeClr val="tx1"/>
              </a:solidFill>
              <a:latin typeface="+mj-lt"/>
              <a:cs typeface="Aharoni" pitchFamily="2" charset="-79"/>
            </a:endParaRPr>
          </a:p>
          <a:p>
            <a:pPr lvl="0" algn="just">
              <a:buFont typeface="Wingdings" pitchFamily="2" charset="2"/>
              <a:buChar char="v"/>
            </a:pPr>
            <a:r>
              <a:rPr lang="en-US" sz="2400" dirty="0" smtClean="0">
                <a:solidFill>
                  <a:schemeClr val="tx1"/>
                </a:solidFill>
                <a:latin typeface="+mj-lt"/>
                <a:cs typeface="Aharoni" pitchFamily="2" charset="-79"/>
              </a:rPr>
              <a:t>Justifying the investment by preparing a business case.</a:t>
            </a:r>
          </a:p>
        </p:txBody>
      </p:sp>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0"/>
            <a:ext cx="7858180" cy="6572272"/>
          </a:xfrm>
          <a:prstGeom prst="roundRect">
            <a:avLst/>
          </a:prstGeom>
        </p:spPr>
        <p:style>
          <a:lnRef idx="2">
            <a:schemeClr val="accent1">
              <a:shade val="50000"/>
            </a:schemeClr>
          </a:lnRef>
          <a:fillRef idx="1002">
            <a:schemeClr val="dk2"/>
          </a:fillRef>
          <a:effectRef idx="0">
            <a:schemeClr val="accent1"/>
          </a:effectRef>
          <a:fontRef idx="minor">
            <a:schemeClr val="lt1"/>
          </a:fontRef>
        </p:style>
        <p:txBody>
          <a:bodyPr rtlCol="0" anchor="ctr"/>
          <a:lstStyle/>
          <a:p>
            <a:pPr lvl="0" algn="just">
              <a:buFont typeface="Wingdings" pitchFamily="2" charset="2"/>
              <a:buChar char="v"/>
            </a:pPr>
            <a:r>
              <a:rPr lang="en-US" sz="2400" dirty="0" smtClean="0">
                <a:solidFill>
                  <a:schemeClr val="tx1"/>
                </a:solidFill>
              </a:rPr>
              <a:t>Developing a management plan for the project.</a:t>
            </a:r>
          </a:p>
          <a:p>
            <a:pPr lvl="0" algn="just"/>
            <a:endParaRPr lang="en-US" sz="2400" dirty="0" smtClean="0">
              <a:solidFill>
                <a:schemeClr val="tx1"/>
              </a:solidFill>
            </a:endParaRPr>
          </a:p>
          <a:p>
            <a:pPr lvl="0" algn="just">
              <a:buFont typeface="Wingdings" pitchFamily="2" charset="2"/>
              <a:buChar char="v"/>
            </a:pPr>
            <a:r>
              <a:rPr lang="en-US" sz="2400" dirty="0" smtClean="0">
                <a:solidFill>
                  <a:schemeClr val="tx1"/>
                </a:solidFill>
              </a:rPr>
              <a:t>Leading and motivating all team members.</a:t>
            </a:r>
          </a:p>
          <a:p>
            <a:pPr lvl="0" algn="just">
              <a:buFont typeface="Wingdings" pitchFamily="2" charset="2"/>
              <a:buChar char="v"/>
            </a:pPr>
            <a:endParaRPr lang="fr-FR" sz="2400" dirty="0" smtClean="0">
              <a:solidFill>
                <a:schemeClr val="tx1"/>
              </a:solidFill>
            </a:endParaRPr>
          </a:p>
          <a:p>
            <a:pPr lvl="0" algn="just">
              <a:buFont typeface="Wingdings" pitchFamily="2" charset="2"/>
              <a:buChar char="v"/>
            </a:pPr>
            <a:r>
              <a:rPr lang="en-US" sz="2400" dirty="0" smtClean="0">
                <a:solidFill>
                  <a:schemeClr val="tx1"/>
                </a:solidFill>
              </a:rPr>
              <a:t>Managing any project changes, issues, or risks.</a:t>
            </a:r>
          </a:p>
          <a:p>
            <a:pPr lvl="0" algn="just">
              <a:buFont typeface="Wingdings" pitchFamily="2" charset="2"/>
              <a:buChar char="v"/>
            </a:pPr>
            <a:endParaRPr lang="fr-FR" sz="2400" dirty="0" smtClean="0">
              <a:solidFill>
                <a:schemeClr val="tx1"/>
              </a:solidFill>
            </a:endParaRPr>
          </a:p>
          <a:p>
            <a:pPr lvl="0" algn="just">
              <a:buFont typeface="Wingdings" pitchFamily="2" charset="2"/>
              <a:buChar char="v"/>
            </a:pPr>
            <a:r>
              <a:rPr lang="en-US" sz="2400" dirty="0" smtClean="0">
                <a:solidFill>
                  <a:schemeClr val="tx1"/>
                </a:solidFill>
              </a:rPr>
              <a:t>Tracking the project’s progress against the original plan.</a:t>
            </a:r>
          </a:p>
          <a:p>
            <a:pPr lvl="0" algn="just">
              <a:buFont typeface="Wingdings" pitchFamily="2" charset="2"/>
              <a:buChar char="v"/>
            </a:pPr>
            <a:endParaRPr lang="fr-FR" sz="2400" dirty="0" smtClean="0">
              <a:solidFill>
                <a:schemeClr val="tx1"/>
              </a:solidFill>
            </a:endParaRPr>
          </a:p>
          <a:p>
            <a:pPr lvl="0" algn="just">
              <a:buFont typeface="Wingdings" pitchFamily="2" charset="2"/>
              <a:buChar char="v"/>
            </a:pPr>
            <a:r>
              <a:rPr lang="en-US" sz="2400" dirty="0" smtClean="0">
                <a:solidFill>
                  <a:schemeClr val="tx1"/>
                </a:solidFill>
              </a:rPr>
              <a:t>Making sure the project is within budget.</a:t>
            </a:r>
          </a:p>
          <a:p>
            <a:pPr lvl="0" algn="just">
              <a:buFont typeface="Wingdings" pitchFamily="2" charset="2"/>
              <a:buChar char="v"/>
            </a:pPr>
            <a:endParaRPr lang="fr-FR" sz="2400" dirty="0" smtClean="0">
              <a:solidFill>
                <a:schemeClr val="tx1"/>
              </a:solidFill>
            </a:endParaRPr>
          </a:p>
          <a:p>
            <a:pPr lvl="0" algn="just">
              <a:buFont typeface="Wingdings" pitchFamily="2" charset="2"/>
              <a:buChar char="v"/>
            </a:pPr>
            <a:r>
              <a:rPr lang="en-US" sz="2400" dirty="0" smtClean="0">
                <a:solidFill>
                  <a:schemeClr val="tx1"/>
                </a:solidFill>
              </a:rPr>
              <a:t>Liaising with stakeholders and the project organization.</a:t>
            </a:r>
          </a:p>
          <a:p>
            <a:pPr lvl="0" algn="just"/>
            <a:r>
              <a:rPr lang="en-US" sz="2400" dirty="0" smtClean="0">
                <a:solidFill>
                  <a:schemeClr val="tx1"/>
                </a:solidFill>
                <a:cs typeface="Aharoni" pitchFamily="2" charset="-79"/>
              </a:rPr>
              <a:t> </a:t>
            </a:r>
          </a:p>
          <a:p>
            <a:pPr lvl="0" algn="just">
              <a:buFont typeface="Wingdings" pitchFamily="2" charset="2"/>
              <a:buChar char="v"/>
            </a:pPr>
            <a:r>
              <a:rPr lang="en-US" sz="2400" dirty="0" smtClean="0">
                <a:solidFill>
                  <a:schemeClr val="tx1"/>
                </a:solidFill>
                <a:cs typeface="Aharoni" pitchFamily="2" charset="-79"/>
              </a:rPr>
              <a:t>Getting all the relevant people to agree to the project</a:t>
            </a:r>
            <a:endParaRPr lang="fr-FR" sz="2400" dirty="0">
              <a:solidFill>
                <a:schemeClr val="tx1"/>
              </a:solidFill>
            </a:endParaRPr>
          </a:p>
        </p:txBody>
      </p:sp>
    </p:spTree>
  </p:cSld>
  <p:clrMapOvr>
    <a:masterClrMapping/>
  </p:clrMapOvr>
  <p:transition>
    <p:cover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500034" y="214290"/>
            <a:ext cx="7143800" cy="15716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3600" b="1" dirty="0" smtClean="0">
                <a:solidFill>
                  <a:srgbClr val="2D2D2D"/>
                </a:solidFill>
                <a:latin typeface="Bookman Old Style" pitchFamily="18" charset="0"/>
                <a:ea typeface="Times New Roman" pitchFamily="18" charset="0"/>
                <a:cs typeface="Arial" pitchFamily="34" charset="0"/>
              </a:rPr>
              <a:t>What is a project manager?</a:t>
            </a:r>
            <a:endParaRPr lang="en-US" dirty="0" smtClean="0">
              <a:solidFill>
                <a:schemeClr val="tx1"/>
              </a:solidFill>
              <a:latin typeface="Arial" pitchFamily="34" charset="0"/>
              <a:cs typeface="Arial" pitchFamily="34" charset="0"/>
            </a:endParaRPr>
          </a:p>
          <a:p>
            <a:pPr algn="ctr"/>
            <a:endParaRPr lang="fr-FR" dirty="0"/>
          </a:p>
        </p:txBody>
      </p:sp>
      <p:sp>
        <p:nvSpPr>
          <p:cNvPr id="6" name="Rectangle à coins arrondis 5"/>
          <p:cNvSpPr/>
          <p:nvPr/>
        </p:nvSpPr>
        <p:spPr>
          <a:xfrm>
            <a:off x="500034" y="2428868"/>
            <a:ext cx="7286676" cy="3786214"/>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lvl="0" algn="justLow" fontAlgn="base">
              <a:spcBef>
                <a:spcPct val="0"/>
              </a:spcBef>
              <a:spcAft>
                <a:spcPct val="0"/>
              </a:spcAft>
            </a:pPr>
            <a:r>
              <a:rPr lang="en-US" sz="2400" dirty="0" smtClean="0">
                <a:solidFill>
                  <a:srgbClr val="222222"/>
                </a:solidFill>
                <a:latin typeface="Calibri" pitchFamily="34" charset="0"/>
                <a:ea typeface="Times New Roman" pitchFamily="18" charset="0"/>
                <a:cs typeface="Arial" pitchFamily="34" charset="0"/>
              </a:rPr>
              <a:t>        </a:t>
            </a:r>
            <a:r>
              <a:rPr lang="en-US" sz="2800" dirty="0" smtClean="0">
                <a:solidFill>
                  <a:schemeClr val="tx1"/>
                </a:solidFill>
                <a:latin typeface="Calibri" pitchFamily="34" charset="0"/>
                <a:ea typeface="Times New Roman" pitchFamily="18" charset="0"/>
                <a:cs typeface="Arial" pitchFamily="34" charset="0"/>
              </a:rPr>
              <a:t>A project manager is a professional who plans and organizes resources and personnel. They must make sure they complete the project on time and within budget. They must also ensure that the project meets the requirements of the business.</a:t>
            </a:r>
            <a:endParaRPr lang="en-US" sz="2800" dirty="0" smtClean="0">
              <a:solidFill>
                <a:schemeClr val="tx1"/>
              </a:solidFill>
              <a:latin typeface="Arial" pitchFamily="34" charset="0"/>
              <a:cs typeface="Arial" pitchFamily="34" charset="0"/>
            </a:endParaRPr>
          </a:p>
        </p:txBody>
      </p:sp>
      <p:sp>
        <p:nvSpPr>
          <p:cNvPr id="9" name="Flèche vers le bas 8"/>
          <p:cNvSpPr/>
          <p:nvPr/>
        </p:nvSpPr>
        <p:spPr>
          <a:xfrm>
            <a:off x="3071802" y="1857364"/>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4000496" y="1857364"/>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5214942" y="1857364"/>
            <a:ext cx="428628"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over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normAutofit fontScale="90000"/>
          </a:bodyPr>
          <a:lstStyle/>
          <a:p>
            <a:pPr algn="ctr"/>
            <a:r>
              <a:rPr lang="en-US" dirty="0" smtClean="0"/>
              <a:t>How to become a successful project manager</a:t>
            </a:r>
            <a:endParaRPr lang="fr-FR" dirty="0"/>
          </a:p>
        </p:txBody>
      </p:sp>
      <p:sp>
        <p:nvSpPr>
          <p:cNvPr id="3" name="Espace réservé du contenu 2"/>
          <p:cNvSpPr>
            <a:spLocks noGrp="1"/>
          </p:cNvSpPr>
          <p:nvPr>
            <p:ph idx="1"/>
          </p:nvPr>
        </p:nvSpPr>
        <p:spPr/>
        <p:txBody>
          <a:bodyPr/>
          <a:lstStyle/>
          <a:p>
            <a:pPr lvl="0"/>
            <a:r>
              <a:rPr lang="en-US" dirty="0" smtClean="0"/>
              <a:t>Work on your people skills.</a:t>
            </a:r>
            <a:endParaRPr lang="fr-FR" dirty="0" smtClean="0"/>
          </a:p>
          <a:p>
            <a:pPr lvl="0"/>
            <a:r>
              <a:rPr lang="fr-FR" dirty="0" smtClean="0"/>
              <a:t>Communicate like a pro.</a:t>
            </a:r>
          </a:p>
          <a:p>
            <a:pPr lvl="0"/>
            <a:r>
              <a:rPr lang="en-US" dirty="0" smtClean="0"/>
              <a:t>Identify employees strengths and weaknesses.</a:t>
            </a:r>
            <a:endParaRPr lang="fr-FR" dirty="0" smtClean="0"/>
          </a:p>
          <a:p>
            <a:pPr lvl="0"/>
            <a:r>
              <a:rPr lang="fr-FR" dirty="0" smtClean="0"/>
              <a:t>Build </a:t>
            </a:r>
            <a:r>
              <a:rPr lang="fr-FR" b="1" dirty="0" smtClean="0"/>
              <a:t>project</a:t>
            </a:r>
            <a:r>
              <a:rPr lang="fr-FR" dirty="0" smtClean="0"/>
              <a:t> management experience.</a:t>
            </a:r>
          </a:p>
          <a:p>
            <a:pPr lvl="0"/>
            <a:r>
              <a:rPr lang="en-US" dirty="0" smtClean="0"/>
              <a:t>Be proficiently always on track.</a:t>
            </a:r>
            <a:endParaRPr lang="fr-FR" dirty="0" smtClean="0"/>
          </a:p>
          <a:p>
            <a:pPr lvl="0"/>
            <a:r>
              <a:rPr lang="en-US" dirty="0" smtClean="0"/>
              <a:t>Do not be a know it all person.</a:t>
            </a:r>
            <a:endParaRPr lang="fr-FR" dirty="0" smtClean="0"/>
          </a:p>
          <a:p>
            <a:pPr lvl="0"/>
            <a:r>
              <a:rPr lang="en-US" dirty="0" smtClean="0"/>
              <a:t>Believe in your team and your </a:t>
            </a:r>
            <a:r>
              <a:rPr lang="en-US" b="1" dirty="0" smtClean="0"/>
              <a:t>project</a:t>
            </a:r>
            <a:r>
              <a:rPr lang="en-US" dirty="0" smtClean="0"/>
              <a:t>.</a:t>
            </a:r>
            <a:endParaRPr lang="fr-FR" dirty="0" smtClean="0"/>
          </a:p>
          <a:p>
            <a:pPr lvl="0"/>
            <a:r>
              <a:rPr lang="fr-FR" dirty="0" smtClean="0"/>
              <a:t>Pull ideas from everyone.</a:t>
            </a:r>
          </a:p>
          <a:p>
            <a:pPr>
              <a:buNone/>
            </a:pPr>
            <a:r>
              <a:rPr lang="fr-FR" dirty="0" smtClean="0"/>
              <a:t> </a:t>
            </a:r>
          </a:p>
          <a:p>
            <a:endParaRPr lang="fr-FR" dirty="0"/>
          </a:p>
        </p:txBody>
      </p:sp>
    </p:spTree>
  </p:cSld>
  <p:clrMapOvr>
    <a:masterClrMapping/>
  </p:clrMapOvr>
  <p:transition>
    <p:blinds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785786" y="428604"/>
            <a:ext cx="6715172" cy="178595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Project Manager Duties?</a:t>
            </a:r>
            <a:endParaRPr lang="fr-FR" sz="2800" dirty="0">
              <a:solidFill>
                <a:schemeClr val="tx1"/>
              </a:solidFill>
            </a:endParaRPr>
          </a:p>
        </p:txBody>
      </p:sp>
      <p:sp>
        <p:nvSpPr>
          <p:cNvPr id="3" name="Rectangle 2"/>
          <p:cNvSpPr/>
          <p:nvPr/>
        </p:nvSpPr>
        <p:spPr>
          <a:xfrm>
            <a:off x="642910" y="2857496"/>
            <a:ext cx="6715172" cy="33575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t>     </a:t>
            </a:r>
            <a:r>
              <a:rPr lang="en-US" sz="2400" dirty="0" smtClean="0">
                <a:solidFill>
                  <a:schemeClr val="tx1"/>
                </a:solidFill>
              </a:rPr>
              <a:t>A project manager’s typical duties include estimating project work, building project plans, and monitoring project scope and progress. They also make sure everyone’s clear on project status and expectations and typically organize and facilitate project meetings</a:t>
            </a:r>
            <a:endParaRPr lang="fr-FR" sz="2400" dirty="0">
              <a:solidFill>
                <a:schemeClr val="tx1"/>
              </a:solidFill>
            </a:endParaRPr>
          </a:p>
        </p:txBody>
      </p:sp>
      <p:sp>
        <p:nvSpPr>
          <p:cNvPr id="4" name="Flèche vers le bas 3"/>
          <p:cNvSpPr/>
          <p:nvPr/>
        </p:nvSpPr>
        <p:spPr>
          <a:xfrm>
            <a:off x="3857620" y="2285992"/>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vers le bas 4"/>
          <p:cNvSpPr/>
          <p:nvPr/>
        </p:nvSpPr>
        <p:spPr>
          <a:xfrm>
            <a:off x="2643174" y="2285992"/>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5000628" y="2285992"/>
            <a:ext cx="428628"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circl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TotalTime>
  <Words>420</Words>
  <Application>Microsoft Office PowerPoint</Application>
  <PresentationFormat>Affichage à l'écran (4:3)</PresentationFormat>
  <Paragraphs>49</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Opulent</vt:lpstr>
      <vt:lpstr>         Project Management</vt:lpstr>
      <vt:lpstr>1)- definitions of Project     Management</vt:lpstr>
      <vt:lpstr>Diapositive 3</vt:lpstr>
      <vt:lpstr>A project management requires:</vt:lpstr>
      <vt:lpstr>Diapositive 5</vt:lpstr>
      <vt:lpstr>Diapositive 6</vt:lpstr>
      <vt:lpstr>Diapositive 7</vt:lpstr>
      <vt:lpstr>How to become a successful project manager</vt:lpstr>
      <vt:lpstr>Diapositive 9</vt:lpstr>
      <vt:lpstr>Diapositive 10</vt:lpstr>
      <vt:lpstr>Question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31</cp:revision>
  <dcterms:created xsi:type="dcterms:W3CDTF">2021-02-11T16:17:21Z</dcterms:created>
  <dcterms:modified xsi:type="dcterms:W3CDTF">2021-02-17T12:47:34Z</dcterms:modified>
</cp:coreProperties>
</file>