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294" r:id="rId17"/>
    <p:sldId id="257" r:id="rId18"/>
    <p:sldId id="308" r:id="rId19"/>
    <p:sldId id="293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309" r:id="rId46"/>
    <p:sldId id="295" r:id="rId47"/>
    <p:sldId id="296" r:id="rId48"/>
    <p:sldId id="284" r:id="rId49"/>
    <p:sldId id="285" r:id="rId50"/>
    <p:sldId id="286" r:id="rId51"/>
    <p:sldId id="287" r:id="rId52"/>
    <p:sldId id="288" r:id="rId53"/>
    <p:sldId id="297" r:id="rId54"/>
    <p:sldId id="289" r:id="rId55"/>
    <p:sldId id="310" r:id="rId56"/>
    <p:sldId id="327" r:id="rId57"/>
    <p:sldId id="312" r:id="rId58"/>
    <p:sldId id="290" r:id="rId59"/>
    <p:sldId id="291" r:id="rId60"/>
    <p:sldId id="292" r:id="rId61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794" autoAdjust="0"/>
  </p:normalViewPr>
  <p:slideViewPr>
    <p:cSldViewPr>
      <p:cViewPr>
        <p:scale>
          <a:sx n="50" d="100"/>
          <a:sy n="50" d="100"/>
        </p:scale>
        <p:origin x="-108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1.wmf"/><Relationship Id="rId7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0.wmf"/><Relationship Id="rId5" Type="http://schemas.openxmlformats.org/officeDocument/2006/relationships/image" Target="../media/image33.w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A98AD-2A26-4A72-B854-6760C63767A8}" type="datetimeFigureOut">
              <a:rPr lang="fr-FR" smtClean="0"/>
              <a:pPr/>
              <a:t>12/01/2021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70FCA-5390-45DB-89ED-75A295DE593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C5B6C-F070-484E-8893-B072BE8F44DB}" type="datetimeFigureOut">
              <a:rPr lang="fr-FR" smtClean="0"/>
              <a:pPr/>
              <a:t>12/01/2021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ABF30-7E00-4236-92C6-9627C4B1665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BF30-7E00-4236-92C6-9627C4B1665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3782-068A-4647-8F1D-521A66076823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%C3%B4ne_de_vis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28600" y="4863083"/>
            <a:ext cx="60960" cy="3073908"/>
          </a:xfrm>
          <a:custGeom>
            <a:avLst/>
            <a:gdLst/>
            <a:ahLst/>
            <a:cxnLst/>
            <a:rect l="l" t="t" r="r" b="b"/>
            <a:pathLst>
              <a:path w="60960" h="3073908">
                <a:moveTo>
                  <a:pt x="7441691" y="-2266188"/>
                </a:moveTo>
                <a:lnTo>
                  <a:pt x="7438643" y="-2295143"/>
                </a:lnTo>
                <a:lnTo>
                  <a:pt x="7435595" y="-2324100"/>
                </a:lnTo>
                <a:lnTo>
                  <a:pt x="7429500" y="-2353055"/>
                </a:lnTo>
                <a:lnTo>
                  <a:pt x="7423404" y="-2382012"/>
                </a:lnTo>
                <a:lnTo>
                  <a:pt x="7415783" y="-2409443"/>
                </a:lnTo>
                <a:lnTo>
                  <a:pt x="7406639" y="-2436876"/>
                </a:lnTo>
                <a:lnTo>
                  <a:pt x="7395972" y="-2462783"/>
                </a:lnTo>
                <a:lnTo>
                  <a:pt x="7383780" y="-2488691"/>
                </a:lnTo>
                <a:lnTo>
                  <a:pt x="7371587" y="-2514600"/>
                </a:lnTo>
                <a:lnTo>
                  <a:pt x="7356348" y="-2538983"/>
                </a:lnTo>
                <a:lnTo>
                  <a:pt x="7341108" y="-2561843"/>
                </a:lnTo>
                <a:lnTo>
                  <a:pt x="7325867" y="-2584704"/>
                </a:lnTo>
                <a:lnTo>
                  <a:pt x="7307580" y="-2607564"/>
                </a:lnTo>
                <a:lnTo>
                  <a:pt x="7289291" y="-2628900"/>
                </a:lnTo>
                <a:lnTo>
                  <a:pt x="7271004" y="-2648712"/>
                </a:lnTo>
                <a:lnTo>
                  <a:pt x="7249667" y="-2667000"/>
                </a:lnTo>
                <a:lnTo>
                  <a:pt x="7228332" y="-2686812"/>
                </a:lnTo>
                <a:lnTo>
                  <a:pt x="7206995" y="-2703576"/>
                </a:lnTo>
                <a:lnTo>
                  <a:pt x="7184135" y="-2720340"/>
                </a:lnTo>
                <a:lnTo>
                  <a:pt x="7159752" y="-2735579"/>
                </a:lnTo>
                <a:lnTo>
                  <a:pt x="7135367" y="-2749295"/>
                </a:lnTo>
                <a:lnTo>
                  <a:pt x="7110983" y="-2761488"/>
                </a:lnTo>
                <a:lnTo>
                  <a:pt x="7085076" y="-2773679"/>
                </a:lnTo>
                <a:lnTo>
                  <a:pt x="7057643" y="-2784347"/>
                </a:lnTo>
                <a:lnTo>
                  <a:pt x="7030211" y="-2793491"/>
                </a:lnTo>
                <a:lnTo>
                  <a:pt x="7002780" y="-2801112"/>
                </a:lnTo>
                <a:lnTo>
                  <a:pt x="6975348" y="-2807207"/>
                </a:lnTo>
                <a:lnTo>
                  <a:pt x="6946391" y="-2811779"/>
                </a:lnTo>
                <a:lnTo>
                  <a:pt x="6917435" y="-2816352"/>
                </a:lnTo>
                <a:lnTo>
                  <a:pt x="6886956" y="-2817876"/>
                </a:lnTo>
                <a:lnTo>
                  <a:pt x="6858000" y="-2819400"/>
                </a:lnTo>
                <a:lnTo>
                  <a:pt x="583692" y="-2819400"/>
                </a:lnTo>
                <a:lnTo>
                  <a:pt x="553212" y="-2817876"/>
                </a:lnTo>
                <a:lnTo>
                  <a:pt x="524256" y="-2816352"/>
                </a:lnTo>
                <a:lnTo>
                  <a:pt x="493775" y="-2811779"/>
                </a:lnTo>
                <a:lnTo>
                  <a:pt x="466344" y="-2807207"/>
                </a:lnTo>
                <a:lnTo>
                  <a:pt x="437388" y="-2801112"/>
                </a:lnTo>
                <a:lnTo>
                  <a:pt x="409956" y="-2791967"/>
                </a:lnTo>
                <a:lnTo>
                  <a:pt x="382524" y="-2782823"/>
                </a:lnTo>
                <a:lnTo>
                  <a:pt x="356616" y="-2773679"/>
                </a:lnTo>
                <a:lnTo>
                  <a:pt x="330708" y="-2761488"/>
                </a:lnTo>
                <a:lnTo>
                  <a:pt x="304800" y="-2747771"/>
                </a:lnTo>
                <a:lnTo>
                  <a:pt x="280416" y="-2734055"/>
                </a:lnTo>
                <a:lnTo>
                  <a:pt x="257556" y="-2718816"/>
                </a:lnTo>
                <a:lnTo>
                  <a:pt x="233172" y="-2702052"/>
                </a:lnTo>
                <a:lnTo>
                  <a:pt x="211836" y="-2685288"/>
                </a:lnTo>
                <a:lnTo>
                  <a:pt x="190500" y="-2667000"/>
                </a:lnTo>
                <a:lnTo>
                  <a:pt x="170687" y="-2647188"/>
                </a:lnTo>
                <a:lnTo>
                  <a:pt x="150876" y="-2627376"/>
                </a:lnTo>
                <a:lnTo>
                  <a:pt x="132588" y="-2606040"/>
                </a:lnTo>
                <a:lnTo>
                  <a:pt x="115824" y="-2584704"/>
                </a:lnTo>
                <a:lnTo>
                  <a:pt x="99060" y="-2561843"/>
                </a:lnTo>
                <a:lnTo>
                  <a:pt x="83820" y="-2537459"/>
                </a:lnTo>
                <a:lnTo>
                  <a:pt x="70104" y="-2513076"/>
                </a:lnTo>
                <a:lnTo>
                  <a:pt x="56388" y="-2487167"/>
                </a:lnTo>
                <a:lnTo>
                  <a:pt x="45720" y="-2461259"/>
                </a:lnTo>
                <a:lnTo>
                  <a:pt x="35052" y="-2435352"/>
                </a:lnTo>
                <a:lnTo>
                  <a:pt x="25907" y="-2407919"/>
                </a:lnTo>
                <a:lnTo>
                  <a:pt x="18288" y="-2380488"/>
                </a:lnTo>
                <a:lnTo>
                  <a:pt x="10668" y="-2351531"/>
                </a:lnTo>
                <a:lnTo>
                  <a:pt x="6096" y="-2322576"/>
                </a:lnTo>
                <a:lnTo>
                  <a:pt x="3048" y="-2293619"/>
                </a:lnTo>
                <a:lnTo>
                  <a:pt x="0" y="-2264664"/>
                </a:lnTo>
                <a:lnTo>
                  <a:pt x="0" y="-1435607"/>
                </a:lnTo>
                <a:lnTo>
                  <a:pt x="50292" y="-1435607"/>
                </a:lnTo>
                <a:lnTo>
                  <a:pt x="50292" y="-2234183"/>
                </a:lnTo>
                <a:lnTo>
                  <a:pt x="51815" y="-2263140"/>
                </a:lnTo>
                <a:lnTo>
                  <a:pt x="53340" y="-2290571"/>
                </a:lnTo>
                <a:lnTo>
                  <a:pt x="56388" y="-2316479"/>
                </a:lnTo>
                <a:lnTo>
                  <a:pt x="60960" y="-2343912"/>
                </a:lnTo>
                <a:lnTo>
                  <a:pt x="67056" y="-2368295"/>
                </a:lnTo>
                <a:lnTo>
                  <a:pt x="74676" y="-2394204"/>
                </a:lnTo>
                <a:lnTo>
                  <a:pt x="83820" y="-2418588"/>
                </a:lnTo>
                <a:lnTo>
                  <a:pt x="92964" y="-2442971"/>
                </a:lnTo>
                <a:lnTo>
                  <a:pt x="103632" y="-2467355"/>
                </a:lnTo>
                <a:lnTo>
                  <a:pt x="115824" y="-2490216"/>
                </a:lnTo>
                <a:lnTo>
                  <a:pt x="128015" y="-2511552"/>
                </a:lnTo>
                <a:lnTo>
                  <a:pt x="141732" y="-2534412"/>
                </a:lnTo>
                <a:lnTo>
                  <a:pt x="156972" y="-2554223"/>
                </a:lnTo>
                <a:lnTo>
                  <a:pt x="172212" y="-2574035"/>
                </a:lnTo>
                <a:lnTo>
                  <a:pt x="188975" y="-2593847"/>
                </a:lnTo>
                <a:lnTo>
                  <a:pt x="207264" y="-2612135"/>
                </a:lnTo>
                <a:lnTo>
                  <a:pt x="225552" y="-2630423"/>
                </a:lnTo>
                <a:lnTo>
                  <a:pt x="245364" y="-2647188"/>
                </a:lnTo>
                <a:lnTo>
                  <a:pt x="265175" y="-2662428"/>
                </a:lnTo>
                <a:lnTo>
                  <a:pt x="286512" y="-2677667"/>
                </a:lnTo>
                <a:lnTo>
                  <a:pt x="307847" y="-2691383"/>
                </a:lnTo>
                <a:lnTo>
                  <a:pt x="330708" y="-2703576"/>
                </a:lnTo>
                <a:lnTo>
                  <a:pt x="353568" y="-2715767"/>
                </a:lnTo>
                <a:lnTo>
                  <a:pt x="376428" y="-2726435"/>
                </a:lnTo>
                <a:lnTo>
                  <a:pt x="400812" y="-2735579"/>
                </a:lnTo>
                <a:lnTo>
                  <a:pt x="425196" y="-2744723"/>
                </a:lnTo>
                <a:lnTo>
                  <a:pt x="451103" y="-2752343"/>
                </a:lnTo>
                <a:lnTo>
                  <a:pt x="477012" y="-2756916"/>
                </a:lnTo>
                <a:lnTo>
                  <a:pt x="502920" y="-2763012"/>
                </a:lnTo>
                <a:lnTo>
                  <a:pt x="530352" y="-2766059"/>
                </a:lnTo>
                <a:lnTo>
                  <a:pt x="557784" y="-2767583"/>
                </a:lnTo>
                <a:lnTo>
                  <a:pt x="6885432" y="-2767583"/>
                </a:lnTo>
                <a:lnTo>
                  <a:pt x="6940295" y="-2761488"/>
                </a:lnTo>
                <a:lnTo>
                  <a:pt x="6992111" y="-2750819"/>
                </a:lnTo>
                <a:lnTo>
                  <a:pt x="7042404" y="-2735579"/>
                </a:lnTo>
                <a:lnTo>
                  <a:pt x="7089648" y="-2715767"/>
                </a:lnTo>
                <a:lnTo>
                  <a:pt x="7135367" y="-2691383"/>
                </a:lnTo>
                <a:lnTo>
                  <a:pt x="7178039" y="-2662428"/>
                </a:lnTo>
                <a:lnTo>
                  <a:pt x="7216139" y="-2628900"/>
                </a:lnTo>
                <a:lnTo>
                  <a:pt x="7235952" y="-2612135"/>
                </a:lnTo>
                <a:lnTo>
                  <a:pt x="7252715" y="-2593847"/>
                </a:lnTo>
                <a:lnTo>
                  <a:pt x="7269480" y="-2574035"/>
                </a:lnTo>
                <a:lnTo>
                  <a:pt x="7286243" y="-2554223"/>
                </a:lnTo>
                <a:lnTo>
                  <a:pt x="7299959" y="-2532888"/>
                </a:lnTo>
                <a:lnTo>
                  <a:pt x="7313676" y="-2511552"/>
                </a:lnTo>
                <a:lnTo>
                  <a:pt x="7327391" y="-2488691"/>
                </a:lnTo>
                <a:lnTo>
                  <a:pt x="7339583" y="-2465831"/>
                </a:lnTo>
                <a:lnTo>
                  <a:pt x="7348728" y="-2441447"/>
                </a:lnTo>
                <a:lnTo>
                  <a:pt x="7359395" y="-2417064"/>
                </a:lnTo>
                <a:lnTo>
                  <a:pt x="7367015" y="-2392679"/>
                </a:lnTo>
                <a:lnTo>
                  <a:pt x="7374635" y="-2368295"/>
                </a:lnTo>
                <a:lnTo>
                  <a:pt x="7380732" y="-2342388"/>
                </a:lnTo>
                <a:lnTo>
                  <a:pt x="7385304" y="-2314955"/>
                </a:lnTo>
                <a:lnTo>
                  <a:pt x="7388352" y="-2289047"/>
                </a:lnTo>
                <a:lnTo>
                  <a:pt x="7389876" y="-2261616"/>
                </a:lnTo>
                <a:lnTo>
                  <a:pt x="7391400" y="-2234183"/>
                </a:lnTo>
                <a:lnTo>
                  <a:pt x="7391400" y="-1435607"/>
                </a:lnTo>
                <a:lnTo>
                  <a:pt x="7441691" y="-1435607"/>
                </a:lnTo>
                <a:lnTo>
                  <a:pt x="7441691" y="-2266188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4863083"/>
            <a:ext cx="60960" cy="3073908"/>
          </a:xfrm>
          <a:custGeom>
            <a:avLst/>
            <a:gdLst/>
            <a:ahLst/>
            <a:cxnLst/>
            <a:rect l="l" t="t" r="r" b="b"/>
            <a:pathLst>
              <a:path w="60960" h="3073908">
                <a:moveTo>
                  <a:pt x="60960" y="106680"/>
                </a:moveTo>
                <a:lnTo>
                  <a:pt x="56388" y="80772"/>
                </a:lnTo>
                <a:lnTo>
                  <a:pt x="53340" y="54864"/>
                </a:lnTo>
                <a:lnTo>
                  <a:pt x="51815" y="27432"/>
                </a:lnTo>
                <a:lnTo>
                  <a:pt x="50292" y="0"/>
                </a:lnTo>
                <a:lnTo>
                  <a:pt x="45720" y="228600"/>
                </a:lnTo>
                <a:lnTo>
                  <a:pt x="57912" y="254508"/>
                </a:lnTo>
                <a:lnTo>
                  <a:pt x="60960" y="106680"/>
                </a:lnTo>
                <a:close/>
              </a:path>
              <a:path w="60960" h="3073908">
                <a:moveTo>
                  <a:pt x="6888480" y="583692"/>
                </a:moveTo>
                <a:lnTo>
                  <a:pt x="6917435" y="580644"/>
                </a:lnTo>
                <a:lnTo>
                  <a:pt x="6947915" y="577596"/>
                </a:lnTo>
                <a:lnTo>
                  <a:pt x="6975348" y="573024"/>
                </a:lnTo>
                <a:lnTo>
                  <a:pt x="7004304" y="565404"/>
                </a:lnTo>
                <a:lnTo>
                  <a:pt x="7031735" y="557784"/>
                </a:lnTo>
                <a:lnTo>
                  <a:pt x="7059167" y="548640"/>
                </a:lnTo>
                <a:lnTo>
                  <a:pt x="7085076" y="537972"/>
                </a:lnTo>
                <a:lnTo>
                  <a:pt x="7110983" y="527304"/>
                </a:lnTo>
                <a:lnTo>
                  <a:pt x="7136891" y="513588"/>
                </a:lnTo>
                <a:lnTo>
                  <a:pt x="7161276" y="499872"/>
                </a:lnTo>
                <a:lnTo>
                  <a:pt x="7185659" y="484632"/>
                </a:lnTo>
                <a:lnTo>
                  <a:pt x="7208519" y="467868"/>
                </a:lnTo>
                <a:lnTo>
                  <a:pt x="7229856" y="451104"/>
                </a:lnTo>
                <a:lnTo>
                  <a:pt x="7251191" y="432816"/>
                </a:lnTo>
                <a:lnTo>
                  <a:pt x="7271004" y="413004"/>
                </a:lnTo>
                <a:lnTo>
                  <a:pt x="7290815" y="393192"/>
                </a:lnTo>
                <a:lnTo>
                  <a:pt x="7309104" y="371856"/>
                </a:lnTo>
                <a:lnTo>
                  <a:pt x="7325867" y="348996"/>
                </a:lnTo>
                <a:lnTo>
                  <a:pt x="7342632" y="326136"/>
                </a:lnTo>
                <a:lnTo>
                  <a:pt x="7371587" y="278892"/>
                </a:lnTo>
                <a:lnTo>
                  <a:pt x="7395972" y="227076"/>
                </a:lnTo>
                <a:lnTo>
                  <a:pt x="7415783" y="173736"/>
                </a:lnTo>
                <a:lnTo>
                  <a:pt x="7429500" y="117348"/>
                </a:lnTo>
                <a:lnTo>
                  <a:pt x="7438643" y="59436"/>
                </a:lnTo>
                <a:lnTo>
                  <a:pt x="7441691" y="28956"/>
                </a:lnTo>
                <a:lnTo>
                  <a:pt x="7441691" y="-1435607"/>
                </a:lnTo>
                <a:lnTo>
                  <a:pt x="7391400" y="-1435607"/>
                </a:lnTo>
                <a:lnTo>
                  <a:pt x="7391400" y="0"/>
                </a:lnTo>
                <a:lnTo>
                  <a:pt x="7389876" y="28956"/>
                </a:lnTo>
                <a:lnTo>
                  <a:pt x="7388352" y="54864"/>
                </a:lnTo>
                <a:lnTo>
                  <a:pt x="7385304" y="82296"/>
                </a:lnTo>
                <a:lnTo>
                  <a:pt x="7380732" y="108204"/>
                </a:lnTo>
                <a:lnTo>
                  <a:pt x="7374635" y="134112"/>
                </a:lnTo>
                <a:lnTo>
                  <a:pt x="7367015" y="160020"/>
                </a:lnTo>
                <a:lnTo>
                  <a:pt x="7357872" y="184404"/>
                </a:lnTo>
                <a:lnTo>
                  <a:pt x="7348728" y="208788"/>
                </a:lnTo>
                <a:lnTo>
                  <a:pt x="7338059" y="231648"/>
                </a:lnTo>
                <a:lnTo>
                  <a:pt x="7325867" y="254508"/>
                </a:lnTo>
                <a:lnTo>
                  <a:pt x="7313676" y="277368"/>
                </a:lnTo>
                <a:lnTo>
                  <a:pt x="7299959" y="298704"/>
                </a:lnTo>
                <a:lnTo>
                  <a:pt x="7284719" y="320040"/>
                </a:lnTo>
                <a:lnTo>
                  <a:pt x="7269480" y="339852"/>
                </a:lnTo>
                <a:lnTo>
                  <a:pt x="7252715" y="359664"/>
                </a:lnTo>
                <a:lnTo>
                  <a:pt x="7234428" y="377952"/>
                </a:lnTo>
                <a:lnTo>
                  <a:pt x="7216139" y="396240"/>
                </a:lnTo>
                <a:lnTo>
                  <a:pt x="7196328" y="411480"/>
                </a:lnTo>
                <a:lnTo>
                  <a:pt x="7176515" y="428244"/>
                </a:lnTo>
                <a:lnTo>
                  <a:pt x="7155180" y="443484"/>
                </a:lnTo>
                <a:lnTo>
                  <a:pt x="7133843" y="457200"/>
                </a:lnTo>
                <a:lnTo>
                  <a:pt x="7110983" y="469392"/>
                </a:lnTo>
                <a:lnTo>
                  <a:pt x="7088124" y="481584"/>
                </a:lnTo>
                <a:lnTo>
                  <a:pt x="7065263" y="492252"/>
                </a:lnTo>
                <a:lnTo>
                  <a:pt x="7040880" y="501396"/>
                </a:lnTo>
                <a:lnTo>
                  <a:pt x="7016495" y="510540"/>
                </a:lnTo>
                <a:lnTo>
                  <a:pt x="6990587" y="516636"/>
                </a:lnTo>
                <a:lnTo>
                  <a:pt x="6964680" y="522732"/>
                </a:lnTo>
                <a:lnTo>
                  <a:pt x="6938772" y="527304"/>
                </a:lnTo>
                <a:lnTo>
                  <a:pt x="6911339" y="530352"/>
                </a:lnTo>
                <a:lnTo>
                  <a:pt x="6883908" y="533400"/>
                </a:lnTo>
                <a:lnTo>
                  <a:pt x="556260" y="533400"/>
                </a:lnTo>
                <a:lnTo>
                  <a:pt x="528828" y="530352"/>
                </a:lnTo>
                <a:lnTo>
                  <a:pt x="501396" y="527304"/>
                </a:lnTo>
                <a:lnTo>
                  <a:pt x="475488" y="522732"/>
                </a:lnTo>
                <a:lnTo>
                  <a:pt x="449580" y="516636"/>
                </a:lnTo>
                <a:lnTo>
                  <a:pt x="425196" y="509016"/>
                </a:lnTo>
                <a:lnTo>
                  <a:pt x="399288" y="501396"/>
                </a:lnTo>
                <a:lnTo>
                  <a:pt x="376428" y="492252"/>
                </a:lnTo>
                <a:lnTo>
                  <a:pt x="352044" y="480060"/>
                </a:lnTo>
                <a:lnTo>
                  <a:pt x="329184" y="469392"/>
                </a:lnTo>
                <a:lnTo>
                  <a:pt x="306324" y="455676"/>
                </a:lnTo>
                <a:lnTo>
                  <a:pt x="284988" y="441960"/>
                </a:lnTo>
                <a:lnTo>
                  <a:pt x="263652" y="426720"/>
                </a:lnTo>
                <a:lnTo>
                  <a:pt x="243840" y="411480"/>
                </a:lnTo>
                <a:lnTo>
                  <a:pt x="224028" y="394716"/>
                </a:lnTo>
                <a:lnTo>
                  <a:pt x="205740" y="376428"/>
                </a:lnTo>
                <a:lnTo>
                  <a:pt x="188975" y="358140"/>
                </a:lnTo>
                <a:lnTo>
                  <a:pt x="172212" y="339852"/>
                </a:lnTo>
                <a:lnTo>
                  <a:pt x="155447" y="318516"/>
                </a:lnTo>
                <a:lnTo>
                  <a:pt x="141732" y="297180"/>
                </a:lnTo>
                <a:lnTo>
                  <a:pt x="128015" y="275844"/>
                </a:lnTo>
                <a:lnTo>
                  <a:pt x="114300" y="254508"/>
                </a:lnTo>
                <a:lnTo>
                  <a:pt x="103632" y="231648"/>
                </a:lnTo>
                <a:lnTo>
                  <a:pt x="91440" y="207264"/>
                </a:lnTo>
                <a:lnTo>
                  <a:pt x="82296" y="182880"/>
                </a:lnTo>
                <a:lnTo>
                  <a:pt x="74676" y="158496"/>
                </a:lnTo>
                <a:lnTo>
                  <a:pt x="67056" y="132588"/>
                </a:lnTo>
                <a:lnTo>
                  <a:pt x="60960" y="106680"/>
                </a:lnTo>
                <a:lnTo>
                  <a:pt x="57912" y="254508"/>
                </a:lnTo>
                <a:lnTo>
                  <a:pt x="70104" y="278892"/>
                </a:lnTo>
                <a:lnTo>
                  <a:pt x="85343" y="303276"/>
                </a:lnTo>
                <a:lnTo>
                  <a:pt x="100584" y="327660"/>
                </a:lnTo>
                <a:lnTo>
                  <a:pt x="115824" y="350520"/>
                </a:lnTo>
                <a:lnTo>
                  <a:pt x="134112" y="371856"/>
                </a:lnTo>
                <a:lnTo>
                  <a:pt x="152400" y="393192"/>
                </a:lnTo>
                <a:lnTo>
                  <a:pt x="170687" y="414528"/>
                </a:lnTo>
                <a:lnTo>
                  <a:pt x="192024" y="432816"/>
                </a:lnTo>
                <a:lnTo>
                  <a:pt x="213359" y="451104"/>
                </a:lnTo>
                <a:lnTo>
                  <a:pt x="234696" y="469392"/>
                </a:lnTo>
                <a:lnTo>
                  <a:pt x="257556" y="484632"/>
                </a:lnTo>
                <a:lnTo>
                  <a:pt x="281940" y="499872"/>
                </a:lnTo>
                <a:lnTo>
                  <a:pt x="306324" y="513588"/>
                </a:lnTo>
                <a:lnTo>
                  <a:pt x="330708" y="527304"/>
                </a:lnTo>
                <a:lnTo>
                  <a:pt x="356616" y="539496"/>
                </a:lnTo>
                <a:lnTo>
                  <a:pt x="384047" y="548640"/>
                </a:lnTo>
                <a:lnTo>
                  <a:pt x="411480" y="557784"/>
                </a:lnTo>
                <a:lnTo>
                  <a:pt x="438912" y="566928"/>
                </a:lnTo>
                <a:lnTo>
                  <a:pt x="466344" y="573024"/>
                </a:lnTo>
                <a:lnTo>
                  <a:pt x="495300" y="577596"/>
                </a:lnTo>
                <a:lnTo>
                  <a:pt x="524256" y="582168"/>
                </a:lnTo>
                <a:lnTo>
                  <a:pt x="554736" y="583692"/>
                </a:lnTo>
                <a:lnTo>
                  <a:pt x="583692" y="585216"/>
                </a:lnTo>
                <a:lnTo>
                  <a:pt x="6858000" y="585216"/>
                </a:lnTo>
                <a:lnTo>
                  <a:pt x="6888480" y="583692"/>
                </a:lnTo>
                <a:close/>
              </a:path>
              <a:path w="60960" h="3073908">
                <a:moveTo>
                  <a:pt x="50292" y="0"/>
                </a:moveTo>
                <a:lnTo>
                  <a:pt x="50292" y="-1435607"/>
                </a:lnTo>
                <a:lnTo>
                  <a:pt x="0" y="-1435607"/>
                </a:lnTo>
                <a:lnTo>
                  <a:pt x="0" y="30480"/>
                </a:lnTo>
                <a:lnTo>
                  <a:pt x="3048" y="60960"/>
                </a:lnTo>
                <a:lnTo>
                  <a:pt x="12192" y="118872"/>
                </a:lnTo>
                <a:lnTo>
                  <a:pt x="25907" y="175260"/>
                </a:lnTo>
                <a:lnTo>
                  <a:pt x="45720" y="228600"/>
                </a:lnTo>
                <a:lnTo>
                  <a:pt x="50292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168" y="897636"/>
            <a:ext cx="7219187" cy="1048512"/>
          </a:xfrm>
          <a:custGeom>
            <a:avLst/>
            <a:gdLst/>
            <a:ahLst/>
            <a:cxnLst/>
            <a:rect l="l" t="t" r="r" b="b"/>
            <a:pathLst>
              <a:path w="7219187" h="1048512">
                <a:moveTo>
                  <a:pt x="27432" y="990600"/>
                </a:moveTo>
                <a:lnTo>
                  <a:pt x="27432" y="57912"/>
                </a:lnTo>
                <a:lnTo>
                  <a:pt x="56388" y="28955"/>
                </a:lnTo>
                <a:lnTo>
                  <a:pt x="7162800" y="28955"/>
                </a:lnTo>
                <a:lnTo>
                  <a:pt x="7219187" y="0"/>
                </a:lnTo>
                <a:lnTo>
                  <a:pt x="0" y="0"/>
                </a:lnTo>
                <a:lnTo>
                  <a:pt x="27432" y="990600"/>
                </a:lnTo>
                <a:close/>
              </a:path>
              <a:path w="7219187" h="1048512">
                <a:moveTo>
                  <a:pt x="7219187" y="1048512"/>
                </a:moveTo>
                <a:lnTo>
                  <a:pt x="7219187" y="0"/>
                </a:lnTo>
                <a:lnTo>
                  <a:pt x="7162800" y="28955"/>
                </a:lnTo>
                <a:lnTo>
                  <a:pt x="56388" y="28955"/>
                </a:lnTo>
                <a:lnTo>
                  <a:pt x="27432" y="57912"/>
                </a:lnTo>
                <a:lnTo>
                  <a:pt x="27432" y="990600"/>
                </a:lnTo>
                <a:lnTo>
                  <a:pt x="0" y="0"/>
                </a:lnTo>
                <a:lnTo>
                  <a:pt x="0" y="1048512"/>
                </a:lnTo>
                <a:lnTo>
                  <a:pt x="7219187" y="1048512"/>
                </a:lnTo>
                <a:lnTo>
                  <a:pt x="56388" y="1019555"/>
                </a:lnTo>
                <a:lnTo>
                  <a:pt x="56387" y="57912"/>
                </a:lnTo>
                <a:lnTo>
                  <a:pt x="7190232" y="57912"/>
                </a:lnTo>
                <a:lnTo>
                  <a:pt x="7190232" y="990600"/>
                </a:lnTo>
                <a:lnTo>
                  <a:pt x="7162800" y="1019555"/>
                </a:lnTo>
                <a:lnTo>
                  <a:pt x="7219187" y="1048512"/>
                </a:lnTo>
                <a:close/>
              </a:path>
              <a:path w="7219187" h="1048512">
                <a:moveTo>
                  <a:pt x="7190232" y="57912"/>
                </a:moveTo>
                <a:lnTo>
                  <a:pt x="7162799" y="57912"/>
                </a:lnTo>
                <a:lnTo>
                  <a:pt x="7162799" y="990600"/>
                </a:lnTo>
                <a:lnTo>
                  <a:pt x="56387" y="990600"/>
                </a:lnTo>
                <a:lnTo>
                  <a:pt x="56388" y="1019555"/>
                </a:lnTo>
                <a:lnTo>
                  <a:pt x="7219187" y="1048512"/>
                </a:lnTo>
                <a:lnTo>
                  <a:pt x="7162800" y="1019555"/>
                </a:lnTo>
                <a:lnTo>
                  <a:pt x="7190232" y="990600"/>
                </a:lnTo>
                <a:lnTo>
                  <a:pt x="7190232" y="57912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83791"/>
            <a:ext cx="8991600" cy="1828800"/>
          </a:xfrm>
          <a:custGeom>
            <a:avLst/>
            <a:gdLst/>
            <a:ahLst/>
            <a:cxnLst/>
            <a:rect l="l" t="t" r="r" b="b"/>
            <a:pathLst>
              <a:path w="8991600" h="1828800">
                <a:moveTo>
                  <a:pt x="0" y="0"/>
                </a:moveTo>
                <a:lnTo>
                  <a:pt x="0" y="1828800"/>
                </a:lnTo>
                <a:lnTo>
                  <a:pt x="8078724" y="1828800"/>
                </a:lnTo>
                <a:lnTo>
                  <a:pt x="8153631" y="1825558"/>
                </a:lnTo>
                <a:lnTo>
                  <a:pt x="8226864" y="1816446"/>
                </a:lnTo>
                <a:lnTo>
                  <a:pt x="8298188" y="1801697"/>
                </a:lnTo>
                <a:lnTo>
                  <a:pt x="8367369" y="1781543"/>
                </a:lnTo>
                <a:lnTo>
                  <a:pt x="8434173" y="1756219"/>
                </a:lnTo>
                <a:lnTo>
                  <a:pt x="8498365" y="1725957"/>
                </a:lnTo>
                <a:lnTo>
                  <a:pt x="8559710" y="1690990"/>
                </a:lnTo>
                <a:lnTo>
                  <a:pt x="8617976" y="1651552"/>
                </a:lnTo>
                <a:lnTo>
                  <a:pt x="8672926" y="1607876"/>
                </a:lnTo>
                <a:lnTo>
                  <a:pt x="8724328" y="1560195"/>
                </a:lnTo>
                <a:lnTo>
                  <a:pt x="8771946" y="1508741"/>
                </a:lnTo>
                <a:lnTo>
                  <a:pt x="8815547" y="1453749"/>
                </a:lnTo>
                <a:lnTo>
                  <a:pt x="8854896" y="1395452"/>
                </a:lnTo>
                <a:lnTo>
                  <a:pt x="8889758" y="1334082"/>
                </a:lnTo>
                <a:lnTo>
                  <a:pt x="8919900" y="1269872"/>
                </a:lnTo>
                <a:lnTo>
                  <a:pt x="8945087" y="1203057"/>
                </a:lnTo>
                <a:lnTo>
                  <a:pt x="8965085" y="1133869"/>
                </a:lnTo>
                <a:lnTo>
                  <a:pt x="8979659" y="1062541"/>
                </a:lnTo>
                <a:lnTo>
                  <a:pt x="8988575" y="989307"/>
                </a:lnTo>
                <a:lnTo>
                  <a:pt x="8991600" y="914400"/>
                </a:lnTo>
                <a:lnTo>
                  <a:pt x="8988575" y="839068"/>
                </a:lnTo>
                <a:lnTo>
                  <a:pt x="8979656" y="765476"/>
                </a:lnTo>
                <a:lnTo>
                  <a:pt x="8965074" y="693851"/>
                </a:lnTo>
                <a:lnTo>
                  <a:pt x="8945063" y="624425"/>
                </a:lnTo>
                <a:lnTo>
                  <a:pt x="8919852" y="557426"/>
                </a:lnTo>
                <a:lnTo>
                  <a:pt x="8889676" y="493085"/>
                </a:lnTo>
                <a:lnTo>
                  <a:pt x="8854765" y="431631"/>
                </a:lnTo>
                <a:lnTo>
                  <a:pt x="8815352" y="373294"/>
                </a:lnTo>
                <a:lnTo>
                  <a:pt x="8771669" y="318304"/>
                </a:lnTo>
                <a:lnTo>
                  <a:pt x="8723947" y="266890"/>
                </a:lnTo>
                <a:lnTo>
                  <a:pt x="8672419" y="219282"/>
                </a:lnTo>
                <a:lnTo>
                  <a:pt x="8617317" y="175711"/>
                </a:lnTo>
                <a:lnTo>
                  <a:pt x="8558873" y="136405"/>
                </a:lnTo>
                <a:lnTo>
                  <a:pt x="8497319" y="101594"/>
                </a:lnTo>
                <a:lnTo>
                  <a:pt x="8432887" y="71508"/>
                </a:lnTo>
                <a:lnTo>
                  <a:pt x="8365809" y="46378"/>
                </a:lnTo>
                <a:lnTo>
                  <a:pt x="8296316" y="26432"/>
                </a:lnTo>
                <a:lnTo>
                  <a:pt x="8224642" y="11900"/>
                </a:lnTo>
                <a:lnTo>
                  <a:pt x="8151018" y="3013"/>
                </a:lnTo>
                <a:lnTo>
                  <a:pt x="8075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59429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5156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224" y="1973872"/>
            <a:ext cx="7690108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Transformations</a:t>
            </a:r>
            <a:r>
              <a:rPr sz="44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géométriques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5543" y="3482883"/>
            <a:ext cx="7935057" cy="21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fr-FR" sz="2000" spc="0" dirty="0" err="1" smtClean="0">
                <a:latin typeface="Arial"/>
                <a:cs typeface="Arial"/>
              </a:rPr>
              <a:t>Zerari</a:t>
            </a:r>
            <a:r>
              <a:rPr lang="fr-FR" sz="2000" spc="0" dirty="0" smtClean="0">
                <a:latin typeface="Arial"/>
                <a:cs typeface="Arial"/>
              </a:rPr>
              <a:t> </a:t>
            </a:r>
            <a:r>
              <a:rPr lang="fr-FR" sz="2000" spc="0" dirty="0" err="1" smtClean="0">
                <a:latin typeface="Arial"/>
                <a:cs typeface="Arial"/>
              </a:rPr>
              <a:t>Abd</a:t>
            </a:r>
            <a:r>
              <a:rPr lang="fr-FR" sz="2000" spc="0" dirty="0" smtClean="0">
                <a:latin typeface="Arial"/>
                <a:cs typeface="Arial"/>
              </a:rPr>
              <a:t> El </a:t>
            </a:r>
            <a:r>
              <a:rPr lang="fr-FR" sz="2000" spc="0" dirty="0" err="1" smtClean="0">
                <a:latin typeface="Arial"/>
                <a:cs typeface="Arial"/>
              </a:rPr>
              <a:t>Mouméne</a:t>
            </a:r>
            <a:endParaRPr sz="1400">
              <a:latin typeface="Arial"/>
              <a:cs typeface="Arial"/>
            </a:endParaRPr>
          </a:p>
          <a:p>
            <a:pPr marL="12700" marR="1562881">
              <a:lnSpc>
                <a:spcPts val="2299"/>
              </a:lnSpc>
              <a:spcBef>
                <a:spcPts val="472"/>
              </a:spcBef>
            </a:pPr>
            <a:r>
              <a:rPr sz="2000" spc="0" dirty="0" smtClean="0">
                <a:latin typeface="Arial"/>
                <a:cs typeface="Arial"/>
              </a:rPr>
              <a:t>Cours</a:t>
            </a:r>
            <a:r>
              <a:rPr sz="2000" spc="40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</a:t>
            </a:r>
            <a:r>
              <a:rPr sz="2000" spc="1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master</a:t>
            </a:r>
            <a:r>
              <a:rPr sz="2000" spc="39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– M1(Option: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I.</a:t>
            </a:r>
            <a:r>
              <a:rPr sz="2000" spc="-14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.A.) </a:t>
            </a:r>
            <a:endParaRPr sz="2000">
              <a:latin typeface="Arial"/>
              <a:cs typeface="Arial"/>
            </a:endParaRPr>
          </a:p>
          <a:p>
            <a:pPr marL="12700" marR="1562881">
              <a:lnSpc>
                <a:spcPts val="2323"/>
              </a:lnSpc>
              <a:spcBef>
                <a:spcPts val="568"/>
              </a:spcBef>
            </a:pPr>
            <a:r>
              <a:rPr sz="2000" spc="0" dirty="0" smtClean="0">
                <a:latin typeface="Arial"/>
                <a:cs typeface="Arial"/>
              </a:rPr>
              <a:t>Uni</a:t>
            </a:r>
            <a:r>
              <a:rPr sz="2000" spc="-26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ersi</a:t>
            </a:r>
            <a:r>
              <a:rPr sz="2000" spc="5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é</a:t>
            </a:r>
            <a:r>
              <a:rPr sz="2000" spc="66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Mohamed</a:t>
            </a:r>
            <a:r>
              <a:rPr sz="2000" spc="42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Khider</a:t>
            </a:r>
            <a:r>
              <a:rPr sz="2000" spc="50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Biskra</a:t>
            </a:r>
            <a:endParaRPr sz="2000">
              <a:latin typeface="Arial"/>
              <a:cs typeface="Arial"/>
            </a:endParaRPr>
          </a:p>
          <a:p>
            <a:pPr marL="2411717" marR="2200780" algn="ctr">
              <a:lnSpc>
                <a:spcPct val="95825"/>
              </a:lnSpc>
              <a:spcBef>
                <a:spcPts val="603"/>
              </a:spcBef>
            </a:pPr>
            <a:r>
              <a:rPr sz="2000" spc="0" smtClean="0">
                <a:latin typeface="Arial"/>
                <a:cs typeface="Arial"/>
              </a:rPr>
              <a:t>20</a:t>
            </a:r>
            <a:r>
              <a:rPr lang="fr-FR" sz="2000" spc="0" dirty="0" smtClean="0">
                <a:latin typeface="Arial"/>
                <a:cs typeface="Arial"/>
              </a:rPr>
              <a:t>20</a:t>
            </a:r>
            <a:r>
              <a:rPr sz="2000" spc="-19" smtClean="0">
                <a:latin typeface="Arial"/>
                <a:cs typeface="Arial"/>
              </a:rPr>
              <a:t> </a:t>
            </a:r>
            <a:r>
              <a:rPr lang="fr-FR" sz="2000" spc="0" dirty="0" smtClean="0">
                <a:latin typeface="Arial"/>
                <a:cs typeface="Arial"/>
              </a:rPr>
              <a:t>–</a:t>
            </a:r>
            <a:r>
              <a:rPr sz="2000" spc="-9" smtClean="0">
                <a:latin typeface="Arial"/>
                <a:cs typeface="Arial"/>
              </a:rPr>
              <a:t> </a:t>
            </a:r>
            <a:r>
              <a:rPr sz="2000" spc="0" smtClean="0">
                <a:latin typeface="Arial"/>
                <a:cs typeface="Arial"/>
              </a:rPr>
              <a:t>20</a:t>
            </a:r>
            <a:r>
              <a:rPr lang="fr-FR" sz="2000" spc="0" dirty="0" smtClean="0">
                <a:latin typeface="Arial"/>
                <a:cs typeface="Arial"/>
              </a:rPr>
              <a:t>21</a:t>
            </a:r>
          </a:p>
          <a:p>
            <a:pPr marL="2411717" marR="2200780" algn="ctr">
              <a:lnSpc>
                <a:spcPct val="95825"/>
              </a:lnSpc>
              <a:spcBef>
                <a:spcPts val="603"/>
              </a:spcBef>
            </a:pPr>
            <a:r>
              <a:rPr lang="es-ES" sz="2000" dirty="0" err="1" smtClean="0">
                <a:latin typeface="Arial"/>
                <a:cs typeface="Arial"/>
              </a:rPr>
              <a:t>Dr</a:t>
            </a:r>
            <a:r>
              <a:rPr lang="es-ES" sz="2000" dirty="0" smtClean="0">
                <a:latin typeface="Arial"/>
                <a:cs typeface="Arial"/>
              </a:rPr>
              <a:t>: </a:t>
            </a:r>
            <a:r>
              <a:rPr lang="es-ES" sz="2000" dirty="0" err="1" smtClean="0">
                <a:latin typeface="Arial"/>
                <a:cs typeface="Arial"/>
              </a:rPr>
              <a:t>Zerari</a:t>
            </a:r>
            <a:r>
              <a:rPr lang="es-ES" sz="2000" dirty="0" smtClean="0">
                <a:latin typeface="Arial"/>
                <a:cs typeface="Arial"/>
              </a:rPr>
              <a:t> </a:t>
            </a:r>
            <a:r>
              <a:rPr lang="es-ES" sz="2000" dirty="0" err="1" smtClean="0">
                <a:latin typeface="Arial"/>
                <a:cs typeface="Arial"/>
              </a:rPr>
              <a:t>Abd</a:t>
            </a:r>
            <a:r>
              <a:rPr lang="es-ES" sz="2000" dirty="0" smtClean="0">
                <a:latin typeface="Arial"/>
                <a:cs typeface="Arial"/>
              </a:rPr>
              <a:t> El </a:t>
            </a:r>
            <a:r>
              <a:rPr lang="es-ES" sz="2000" dirty="0" err="1" smtClean="0">
                <a:latin typeface="Arial"/>
                <a:cs typeface="Arial"/>
              </a:rPr>
              <a:t>Mouméne</a:t>
            </a:r>
            <a:endParaRPr lang="es-ES" sz="2000" dirty="0" smtClean="0">
              <a:latin typeface="Arial"/>
              <a:cs typeface="Arial"/>
            </a:endParaRPr>
          </a:p>
          <a:p>
            <a:pPr marL="2411717" marR="2200780" algn="ctr">
              <a:lnSpc>
                <a:spcPct val="95825"/>
              </a:lnSpc>
              <a:spcBef>
                <a:spcPts val="603"/>
              </a:spcBef>
            </a:pP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4" y="437537"/>
            <a:ext cx="856546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2800" dirty="0" smtClean="0">
                <a:solidFill>
                  <a:srgbClr val="FFFFFF"/>
                </a:solidFill>
                <a:latin typeface="Arial"/>
                <a:cs typeface="Arial"/>
              </a:rPr>
              <a:t>Les matrices de modèle, de vue et de projection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7772400" cy="5486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 smtClean="0"/>
              <a:t>La matrice de vue</a:t>
            </a:r>
          </a:p>
          <a:p>
            <a:pPr algn="just"/>
            <a:r>
              <a:rPr lang="fr-FR" sz="2000" dirty="0" smtClean="0"/>
              <a:t>Au début, notre caméra est à l’origine dans le repère du monde. Afin de déplacer le monde, vous introduisez une nouvelle matrice, tout simplement. Exemple: déplacer la caméra t(-3,0,0) .</a:t>
            </a:r>
          </a:p>
          <a:p>
            <a:pPr algn="just"/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4449" name="Group 1"/>
          <p:cNvGrpSpPr>
            <a:grpSpLocks/>
          </p:cNvGrpSpPr>
          <p:nvPr/>
        </p:nvGrpSpPr>
        <p:grpSpPr bwMode="auto">
          <a:xfrm>
            <a:off x="989013" y="2971801"/>
            <a:ext cx="6173787" cy="3581400"/>
            <a:chOff x="3238" y="2901"/>
            <a:chExt cx="5204" cy="2345"/>
          </a:xfrm>
        </p:grpSpPr>
        <p:grpSp>
          <p:nvGrpSpPr>
            <p:cNvPr id="104450" name="Group 2"/>
            <p:cNvGrpSpPr>
              <a:grpSpLocks/>
            </p:cNvGrpSpPr>
            <p:nvPr/>
          </p:nvGrpSpPr>
          <p:grpSpPr bwMode="auto">
            <a:xfrm>
              <a:off x="5482" y="4488"/>
              <a:ext cx="1233" cy="758"/>
              <a:chOff x="6172" y="3595"/>
              <a:chExt cx="2642" cy="1847"/>
            </a:xfrm>
          </p:grpSpPr>
          <p:cxnSp>
            <p:nvCxnSpPr>
              <p:cNvPr id="104451" name="AutoShape 3"/>
              <p:cNvCxnSpPr>
                <a:cxnSpLocks noChangeShapeType="1"/>
              </p:cNvCxnSpPr>
              <p:nvPr/>
            </p:nvCxnSpPr>
            <p:spPr bwMode="auto">
              <a:xfrm>
                <a:off x="7121" y="4940"/>
                <a:ext cx="1693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452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7121" y="3595"/>
                <a:ext cx="1" cy="1345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453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6172" y="4940"/>
                <a:ext cx="949" cy="502"/>
              </a:xfrm>
              <a:prstGeom prst="straightConnector1">
                <a:avLst/>
              </a:prstGeom>
              <a:noFill/>
              <a:ln w="3810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04454" name="Group 6"/>
            <p:cNvGrpSpPr>
              <a:grpSpLocks/>
            </p:cNvGrpSpPr>
            <p:nvPr/>
          </p:nvGrpSpPr>
          <p:grpSpPr bwMode="auto">
            <a:xfrm>
              <a:off x="6756" y="2901"/>
              <a:ext cx="1686" cy="1345"/>
              <a:chOff x="7685" y="2665"/>
              <a:chExt cx="2642" cy="1847"/>
            </a:xfrm>
          </p:grpSpPr>
          <p:sp>
            <p:nvSpPr>
              <p:cNvPr id="104455" name="AutoShape 7"/>
              <p:cNvSpPr>
                <a:spLocks noChangeArrowheads="1"/>
              </p:cNvSpPr>
              <p:nvPr/>
            </p:nvSpPr>
            <p:spPr bwMode="auto">
              <a:xfrm>
                <a:off x="8317" y="3570"/>
                <a:ext cx="675" cy="718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104456" name="AutoShape 8"/>
              <p:cNvCxnSpPr>
                <a:cxnSpLocks noChangeShapeType="1"/>
              </p:cNvCxnSpPr>
              <p:nvPr/>
            </p:nvCxnSpPr>
            <p:spPr bwMode="auto">
              <a:xfrm>
                <a:off x="8634" y="4010"/>
                <a:ext cx="1693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457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8634" y="2665"/>
                <a:ext cx="1" cy="1345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458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7685" y="4010"/>
                <a:ext cx="949" cy="502"/>
              </a:xfrm>
              <a:prstGeom prst="straightConnector1">
                <a:avLst/>
              </a:prstGeom>
              <a:noFill/>
              <a:ln w="3810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04459" name="Group 11"/>
            <p:cNvGrpSpPr>
              <a:grpSpLocks/>
            </p:cNvGrpSpPr>
            <p:nvPr/>
          </p:nvGrpSpPr>
          <p:grpSpPr bwMode="auto">
            <a:xfrm>
              <a:off x="3238" y="3195"/>
              <a:ext cx="1367" cy="905"/>
              <a:chOff x="6172" y="3595"/>
              <a:chExt cx="2642" cy="1847"/>
            </a:xfrm>
          </p:grpSpPr>
          <p:cxnSp>
            <p:nvCxnSpPr>
              <p:cNvPr id="104460" name="AutoShape 12"/>
              <p:cNvCxnSpPr>
                <a:cxnSpLocks noChangeShapeType="1"/>
              </p:cNvCxnSpPr>
              <p:nvPr/>
            </p:nvCxnSpPr>
            <p:spPr bwMode="auto">
              <a:xfrm>
                <a:off x="7121" y="4940"/>
                <a:ext cx="1693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461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7121" y="3595"/>
                <a:ext cx="1" cy="1345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462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6172" y="4940"/>
                <a:ext cx="949" cy="502"/>
              </a:xfrm>
              <a:prstGeom prst="straightConnector1">
                <a:avLst/>
              </a:prstGeom>
              <a:noFill/>
              <a:ln w="3810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04463" name="Group 15"/>
            <p:cNvGrpSpPr>
              <a:grpSpLocks/>
            </p:cNvGrpSpPr>
            <p:nvPr/>
          </p:nvGrpSpPr>
          <p:grpSpPr bwMode="auto">
            <a:xfrm flipH="1">
              <a:off x="3546" y="3646"/>
              <a:ext cx="680" cy="330"/>
              <a:chOff x="3061" y="5085"/>
              <a:chExt cx="1752" cy="827"/>
            </a:xfrm>
          </p:grpSpPr>
          <p:sp>
            <p:nvSpPr>
              <p:cNvPr id="104464" name="AutoShape 16"/>
              <p:cNvSpPr>
                <a:spLocks noChangeArrowheads="1"/>
              </p:cNvSpPr>
              <p:nvPr/>
            </p:nvSpPr>
            <p:spPr bwMode="auto">
              <a:xfrm rot="5400000">
                <a:off x="3142" y="5013"/>
                <a:ext cx="818" cy="9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465" name="AutoShape 17"/>
              <p:cNvSpPr>
                <a:spLocks noChangeArrowheads="1"/>
              </p:cNvSpPr>
              <p:nvPr/>
            </p:nvSpPr>
            <p:spPr bwMode="auto">
              <a:xfrm>
                <a:off x="3598" y="5085"/>
                <a:ext cx="1215" cy="82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4466" name="Arc 18"/>
            <p:cNvSpPr>
              <a:spLocks/>
            </p:cNvSpPr>
            <p:nvPr/>
          </p:nvSpPr>
          <p:spPr bwMode="auto">
            <a:xfrm rot="-5061580">
              <a:off x="5928" y="3887"/>
              <a:ext cx="1247" cy="10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67" name="Arc 19"/>
            <p:cNvSpPr>
              <a:spLocks/>
            </p:cNvSpPr>
            <p:nvPr/>
          </p:nvSpPr>
          <p:spPr bwMode="auto">
            <a:xfrm rot="555373">
              <a:off x="4206" y="3765"/>
              <a:ext cx="1792" cy="1077"/>
            </a:xfrm>
            <a:custGeom>
              <a:avLst/>
              <a:gdLst>
                <a:gd name="G0" fmla="+- 9447 0 0"/>
                <a:gd name="G1" fmla="+- 21600 0 0"/>
                <a:gd name="G2" fmla="+- 21600 0 0"/>
                <a:gd name="T0" fmla="*/ 0 w 31047"/>
                <a:gd name="T1" fmla="*/ 2175 h 21600"/>
                <a:gd name="T2" fmla="*/ 31047 w 31047"/>
                <a:gd name="T3" fmla="*/ 21600 h 21600"/>
                <a:gd name="T4" fmla="*/ 9447 w 310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47" h="21600" fill="none" extrusionOk="0">
                  <a:moveTo>
                    <a:pt x="0" y="2175"/>
                  </a:moveTo>
                  <a:cubicBezTo>
                    <a:pt x="2943" y="743"/>
                    <a:pt x="6173" y="-1"/>
                    <a:pt x="9447" y="0"/>
                  </a:cubicBezTo>
                  <a:cubicBezTo>
                    <a:pt x="21376" y="0"/>
                    <a:pt x="31047" y="9670"/>
                    <a:pt x="31047" y="21600"/>
                  </a:cubicBezTo>
                </a:path>
                <a:path w="31047" h="21600" stroke="0" extrusionOk="0">
                  <a:moveTo>
                    <a:pt x="0" y="2175"/>
                  </a:moveTo>
                  <a:cubicBezTo>
                    <a:pt x="2943" y="743"/>
                    <a:pt x="6173" y="-1"/>
                    <a:pt x="9447" y="0"/>
                  </a:cubicBezTo>
                  <a:cubicBezTo>
                    <a:pt x="21376" y="0"/>
                    <a:pt x="31047" y="9670"/>
                    <a:pt x="31047" y="21600"/>
                  </a:cubicBezTo>
                  <a:lnTo>
                    <a:pt x="9447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4" y="437537"/>
            <a:ext cx="856546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2800" dirty="0" smtClean="0">
                <a:solidFill>
                  <a:srgbClr val="FFFFFF"/>
                </a:solidFill>
                <a:latin typeface="Arial"/>
                <a:cs typeface="Arial"/>
              </a:rPr>
              <a:t>Les matrices de modèle, de vue et de projection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7772400" cy="5486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 smtClean="0"/>
              <a:t>La matrice de vue</a:t>
            </a:r>
          </a:p>
          <a:p>
            <a:pPr algn="just"/>
            <a:r>
              <a:rPr lang="fr-FR" sz="2000" dirty="0" smtClean="0"/>
              <a:t>On s’est déplacé du repère du monde (tous les sommets sont définis par rapport au centre du monde) vers le repère de la caméra (tous les sommets sont définis par rapport à la caméra).</a:t>
            </a:r>
          </a:p>
          <a:p>
            <a:pPr algn="just"/>
            <a:endParaRPr lang="fr-FR" sz="20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401" name="Group 1"/>
          <p:cNvGrpSpPr>
            <a:grpSpLocks/>
          </p:cNvGrpSpPr>
          <p:nvPr/>
        </p:nvGrpSpPr>
        <p:grpSpPr bwMode="auto">
          <a:xfrm>
            <a:off x="1217613" y="3124200"/>
            <a:ext cx="6097587" cy="3124200"/>
            <a:chOff x="3238" y="2901"/>
            <a:chExt cx="5204" cy="2345"/>
          </a:xfrm>
        </p:grpSpPr>
        <p:grpSp>
          <p:nvGrpSpPr>
            <p:cNvPr id="102402" name="Group 2"/>
            <p:cNvGrpSpPr>
              <a:grpSpLocks/>
            </p:cNvGrpSpPr>
            <p:nvPr/>
          </p:nvGrpSpPr>
          <p:grpSpPr bwMode="auto">
            <a:xfrm>
              <a:off x="5482" y="4488"/>
              <a:ext cx="1233" cy="758"/>
              <a:chOff x="6172" y="3595"/>
              <a:chExt cx="2642" cy="1847"/>
            </a:xfrm>
          </p:grpSpPr>
          <p:cxnSp>
            <p:nvCxnSpPr>
              <p:cNvPr id="102403" name="AutoShape 3"/>
              <p:cNvCxnSpPr>
                <a:cxnSpLocks noChangeShapeType="1"/>
              </p:cNvCxnSpPr>
              <p:nvPr/>
            </p:nvCxnSpPr>
            <p:spPr bwMode="auto">
              <a:xfrm>
                <a:off x="7121" y="4940"/>
                <a:ext cx="1693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404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7121" y="3595"/>
                <a:ext cx="1" cy="1345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405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6172" y="4940"/>
                <a:ext cx="949" cy="502"/>
              </a:xfrm>
              <a:prstGeom prst="straightConnector1">
                <a:avLst/>
              </a:prstGeom>
              <a:noFill/>
              <a:ln w="3810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02406" name="Group 6"/>
            <p:cNvGrpSpPr>
              <a:grpSpLocks/>
            </p:cNvGrpSpPr>
            <p:nvPr/>
          </p:nvGrpSpPr>
          <p:grpSpPr bwMode="auto">
            <a:xfrm>
              <a:off x="6756" y="2901"/>
              <a:ext cx="1686" cy="1345"/>
              <a:chOff x="7685" y="2665"/>
              <a:chExt cx="2642" cy="1847"/>
            </a:xfrm>
          </p:grpSpPr>
          <p:sp>
            <p:nvSpPr>
              <p:cNvPr id="102407" name="AutoShape 7"/>
              <p:cNvSpPr>
                <a:spLocks noChangeArrowheads="1"/>
              </p:cNvSpPr>
              <p:nvPr/>
            </p:nvSpPr>
            <p:spPr bwMode="auto">
              <a:xfrm>
                <a:off x="8317" y="3570"/>
                <a:ext cx="675" cy="718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102408" name="AutoShape 8"/>
              <p:cNvCxnSpPr>
                <a:cxnSpLocks noChangeShapeType="1"/>
              </p:cNvCxnSpPr>
              <p:nvPr/>
            </p:nvCxnSpPr>
            <p:spPr bwMode="auto">
              <a:xfrm>
                <a:off x="8634" y="4010"/>
                <a:ext cx="1693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409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8634" y="2665"/>
                <a:ext cx="1" cy="1345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410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7685" y="4010"/>
                <a:ext cx="949" cy="502"/>
              </a:xfrm>
              <a:prstGeom prst="straightConnector1">
                <a:avLst/>
              </a:prstGeom>
              <a:noFill/>
              <a:ln w="3810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02411" name="Group 11"/>
            <p:cNvGrpSpPr>
              <a:grpSpLocks/>
            </p:cNvGrpSpPr>
            <p:nvPr/>
          </p:nvGrpSpPr>
          <p:grpSpPr bwMode="auto">
            <a:xfrm>
              <a:off x="3238" y="3195"/>
              <a:ext cx="1367" cy="905"/>
              <a:chOff x="6172" y="3595"/>
              <a:chExt cx="2642" cy="1847"/>
            </a:xfrm>
          </p:grpSpPr>
          <p:cxnSp>
            <p:nvCxnSpPr>
              <p:cNvPr id="102412" name="AutoShape 12"/>
              <p:cNvCxnSpPr>
                <a:cxnSpLocks noChangeShapeType="1"/>
              </p:cNvCxnSpPr>
              <p:nvPr/>
            </p:nvCxnSpPr>
            <p:spPr bwMode="auto">
              <a:xfrm>
                <a:off x="7121" y="4940"/>
                <a:ext cx="1693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413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7121" y="3595"/>
                <a:ext cx="1" cy="1345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414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6172" y="4940"/>
                <a:ext cx="949" cy="502"/>
              </a:xfrm>
              <a:prstGeom prst="straightConnector1">
                <a:avLst/>
              </a:prstGeom>
              <a:noFill/>
              <a:ln w="3810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02415" name="Group 15"/>
            <p:cNvGrpSpPr>
              <a:grpSpLocks/>
            </p:cNvGrpSpPr>
            <p:nvPr/>
          </p:nvGrpSpPr>
          <p:grpSpPr bwMode="auto">
            <a:xfrm flipH="1">
              <a:off x="3546" y="3646"/>
              <a:ext cx="680" cy="330"/>
              <a:chOff x="3061" y="5085"/>
              <a:chExt cx="1752" cy="827"/>
            </a:xfrm>
          </p:grpSpPr>
          <p:sp>
            <p:nvSpPr>
              <p:cNvPr id="102416" name="AutoShape 16"/>
              <p:cNvSpPr>
                <a:spLocks noChangeArrowheads="1"/>
              </p:cNvSpPr>
              <p:nvPr/>
            </p:nvSpPr>
            <p:spPr bwMode="auto">
              <a:xfrm rot="5400000">
                <a:off x="3142" y="5013"/>
                <a:ext cx="818" cy="9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417" name="AutoShape 17"/>
              <p:cNvSpPr>
                <a:spLocks noChangeArrowheads="1"/>
              </p:cNvSpPr>
              <p:nvPr/>
            </p:nvSpPr>
            <p:spPr bwMode="auto">
              <a:xfrm>
                <a:off x="3598" y="5085"/>
                <a:ext cx="1215" cy="82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2418" name="Arc 18"/>
            <p:cNvSpPr>
              <a:spLocks/>
            </p:cNvSpPr>
            <p:nvPr/>
          </p:nvSpPr>
          <p:spPr bwMode="auto">
            <a:xfrm rot="-5061580">
              <a:off x="5928" y="3887"/>
              <a:ext cx="1247" cy="10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419" name="Arc 19"/>
            <p:cNvSpPr>
              <a:spLocks/>
            </p:cNvSpPr>
            <p:nvPr/>
          </p:nvSpPr>
          <p:spPr bwMode="auto">
            <a:xfrm rot="555373">
              <a:off x="4206" y="3765"/>
              <a:ext cx="1792" cy="1077"/>
            </a:xfrm>
            <a:custGeom>
              <a:avLst/>
              <a:gdLst>
                <a:gd name="G0" fmla="+- 9447 0 0"/>
                <a:gd name="G1" fmla="+- 21600 0 0"/>
                <a:gd name="G2" fmla="+- 21600 0 0"/>
                <a:gd name="T0" fmla="*/ 0 w 31047"/>
                <a:gd name="T1" fmla="*/ 2175 h 21600"/>
                <a:gd name="T2" fmla="*/ 31047 w 31047"/>
                <a:gd name="T3" fmla="*/ 21600 h 21600"/>
                <a:gd name="T4" fmla="*/ 9447 w 310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47" h="21600" fill="none" extrusionOk="0">
                  <a:moveTo>
                    <a:pt x="0" y="2175"/>
                  </a:moveTo>
                  <a:cubicBezTo>
                    <a:pt x="2943" y="743"/>
                    <a:pt x="6173" y="-1"/>
                    <a:pt x="9447" y="0"/>
                  </a:cubicBezTo>
                  <a:cubicBezTo>
                    <a:pt x="21376" y="0"/>
                    <a:pt x="31047" y="9670"/>
                    <a:pt x="31047" y="21600"/>
                  </a:cubicBezTo>
                </a:path>
                <a:path w="31047" h="21600" stroke="0" extrusionOk="0">
                  <a:moveTo>
                    <a:pt x="0" y="2175"/>
                  </a:moveTo>
                  <a:cubicBezTo>
                    <a:pt x="2943" y="743"/>
                    <a:pt x="6173" y="-1"/>
                    <a:pt x="9447" y="0"/>
                  </a:cubicBezTo>
                  <a:cubicBezTo>
                    <a:pt x="21376" y="0"/>
                    <a:pt x="31047" y="9670"/>
                    <a:pt x="31047" y="21600"/>
                  </a:cubicBezTo>
                  <a:lnTo>
                    <a:pt x="9447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4" y="437537"/>
            <a:ext cx="856546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2800" dirty="0" smtClean="0">
                <a:solidFill>
                  <a:srgbClr val="FFFFFF"/>
                </a:solidFill>
                <a:latin typeface="Arial"/>
                <a:cs typeface="Arial"/>
              </a:rPr>
              <a:t>Les matrices de modèle, de vue et de projection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7772400" cy="5486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 smtClean="0"/>
              <a:t>La matrice de vue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 smtClean="0"/>
              <a:t>Voici le diagramme obligatoire :</a:t>
            </a:r>
          </a:p>
          <a:p>
            <a:pPr algn="just"/>
            <a:endParaRPr lang="fr-FR" sz="20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9634" name="Picture 2" descr="D:\Zerari\cours ISI divers\Tutoriel 3   matrices_fichiers\MV.png"/>
          <p:cNvPicPr>
            <a:picLocks noChangeAspect="1" noChangeArrowheads="1"/>
          </p:cNvPicPr>
          <p:nvPr/>
        </p:nvPicPr>
        <p:blipFill>
          <a:blip r:embed="rId3" cstate="print">
            <a:lum bright="40000" contrast="40000"/>
          </a:blip>
          <a:srcRect/>
          <a:stretch>
            <a:fillRect/>
          </a:stretch>
        </p:blipFill>
        <p:spPr bwMode="auto">
          <a:xfrm>
            <a:off x="2209800" y="2362200"/>
            <a:ext cx="3744000" cy="41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4" y="437537"/>
            <a:ext cx="856546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2800" dirty="0" smtClean="0">
                <a:solidFill>
                  <a:srgbClr val="FFFFFF"/>
                </a:solidFill>
                <a:latin typeface="Arial"/>
                <a:cs typeface="Arial"/>
              </a:rPr>
              <a:t>Les matrices de modèle, de vue et de projection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7772400" cy="4191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 smtClean="0"/>
              <a:t>La matrice de projection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000" dirty="0" smtClean="0"/>
              <a:t>On est maintenant dans le repère de la caméra. Cela signifie qu’après toutes ces transformations, un sommet ayant les coordonnées x == 0 et y == 0 devrait être affiché au centre de l’écran. Mais on ne peut pas utiliser uniquement les coordonnées x et y pour déterminer où un objet devrait être placé à l’écran : sa distance par rapport à la caméra (z) est aussi importante ! Pour deux sommets avec les mêmes coordonnées x et y, le sommet avec la plus grande coordonnée z sera plus au centre de l’écran que l’autre.</a:t>
            </a:r>
          </a:p>
          <a:p>
            <a:r>
              <a:rPr lang="fr-FR" sz="2000" dirty="0" smtClean="0"/>
              <a:t>Cela s’appelle une projection de perspective :</a:t>
            </a:r>
          </a:p>
          <a:p>
            <a:endParaRPr lang="fr-FR" sz="2000" dirty="0" smtClean="0"/>
          </a:p>
          <a:p>
            <a:pPr algn="just"/>
            <a:endParaRPr lang="fr-FR" sz="20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4" y="437537"/>
            <a:ext cx="856546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2800" dirty="0" smtClean="0">
                <a:solidFill>
                  <a:srgbClr val="FFFFFF"/>
                </a:solidFill>
                <a:latin typeface="Arial"/>
                <a:cs typeface="Arial"/>
              </a:rPr>
              <a:t>Les matrices de modèle, de vue et de projection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7772400" cy="4191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 smtClean="0"/>
              <a:t>La matrice de projection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000" dirty="0" smtClean="0"/>
              <a:t>  </a:t>
            </a:r>
          </a:p>
          <a:p>
            <a:endParaRPr lang="fr-FR" sz="2000" dirty="0" smtClean="0"/>
          </a:p>
          <a:p>
            <a:pPr algn="just"/>
            <a:endParaRPr lang="fr-FR" sz="20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6257" name="Group 1"/>
          <p:cNvGrpSpPr>
            <a:grpSpLocks/>
          </p:cNvGrpSpPr>
          <p:nvPr/>
        </p:nvGrpSpPr>
        <p:grpSpPr bwMode="auto">
          <a:xfrm>
            <a:off x="762000" y="3048000"/>
            <a:ext cx="7772400" cy="3013075"/>
            <a:chOff x="3350" y="10060"/>
            <a:chExt cx="5768" cy="1865"/>
          </a:xfrm>
        </p:grpSpPr>
        <p:sp>
          <p:nvSpPr>
            <p:cNvPr id="96258" name="AutoShape 2"/>
            <p:cNvSpPr>
              <a:spLocks noChangeArrowheads="1"/>
            </p:cNvSpPr>
            <p:nvPr/>
          </p:nvSpPr>
          <p:spPr bwMode="auto">
            <a:xfrm rot="5400000">
              <a:off x="5900" y="8707"/>
              <a:ext cx="1855" cy="4581"/>
            </a:xfrm>
            <a:custGeom>
              <a:avLst/>
              <a:gdLst>
                <a:gd name="G0" fmla="+- 8982 0 0"/>
                <a:gd name="G1" fmla="+- 21600 0 8982"/>
                <a:gd name="G2" fmla="*/ 8982 1 2"/>
                <a:gd name="G3" fmla="+- 21600 0 G2"/>
                <a:gd name="G4" fmla="+/ 8982 21600 2"/>
                <a:gd name="G5" fmla="+/ G1 0 2"/>
                <a:gd name="G6" fmla="*/ 21600 21600 8982"/>
                <a:gd name="G7" fmla="*/ G6 1 2"/>
                <a:gd name="G8" fmla="+- 21600 0 G7"/>
                <a:gd name="G9" fmla="*/ 21600 1 2"/>
                <a:gd name="G10" fmla="+- 8982 0 G9"/>
                <a:gd name="G11" fmla="?: G10 G8 0"/>
                <a:gd name="G12" fmla="?: G10 G7 21600"/>
                <a:gd name="T0" fmla="*/ 17109 w 21600"/>
                <a:gd name="T1" fmla="*/ 10800 h 21600"/>
                <a:gd name="T2" fmla="*/ 10800 w 21600"/>
                <a:gd name="T3" fmla="*/ 21600 h 21600"/>
                <a:gd name="T4" fmla="*/ 4491 w 21600"/>
                <a:gd name="T5" fmla="*/ 10800 h 21600"/>
                <a:gd name="T6" fmla="*/ 10800 w 21600"/>
                <a:gd name="T7" fmla="*/ 0 h 21600"/>
                <a:gd name="T8" fmla="*/ 6291 w 21600"/>
                <a:gd name="T9" fmla="*/ 6291 h 21600"/>
                <a:gd name="T10" fmla="*/ 15309 w 21600"/>
                <a:gd name="T11" fmla="*/ 1530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982" y="21600"/>
                  </a:lnTo>
                  <a:lnTo>
                    <a:pt x="12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96259" name="Group 3"/>
            <p:cNvGrpSpPr>
              <a:grpSpLocks/>
            </p:cNvGrpSpPr>
            <p:nvPr/>
          </p:nvGrpSpPr>
          <p:grpSpPr bwMode="auto">
            <a:xfrm>
              <a:off x="6868" y="10060"/>
              <a:ext cx="1686" cy="1345"/>
              <a:chOff x="7685" y="2665"/>
              <a:chExt cx="2642" cy="1847"/>
            </a:xfrm>
          </p:grpSpPr>
          <p:sp>
            <p:nvSpPr>
              <p:cNvPr id="96260" name="AutoShape 4"/>
              <p:cNvSpPr>
                <a:spLocks noChangeArrowheads="1"/>
              </p:cNvSpPr>
              <p:nvPr/>
            </p:nvSpPr>
            <p:spPr bwMode="auto">
              <a:xfrm>
                <a:off x="8317" y="3570"/>
                <a:ext cx="675" cy="718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96261" name="AutoShape 5"/>
              <p:cNvCxnSpPr>
                <a:cxnSpLocks noChangeShapeType="1"/>
              </p:cNvCxnSpPr>
              <p:nvPr/>
            </p:nvCxnSpPr>
            <p:spPr bwMode="auto">
              <a:xfrm>
                <a:off x="8634" y="4010"/>
                <a:ext cx="1693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6262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8634" y="2665"/>
                <a:ext cx="1" cy="1345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6263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7685" y="4010"/>
                <a:ext cx="949" cy="502"/>
              </a:xfrm>
              <a:prstGeom prst="straightConnector1">
                <a:avLst/>
              </a:prstGeom>
              <a:noFill/>
              <a:ln w="3810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96264" name="Group 8"/>
            <p:cNvGrpSpPr>
              <a:grpSpLocks/>
            </p:cNvGrpSpPr>
            <p:nvPr/>
          </p:nvGrpSpPr>
          <p:grpSpPr bwMode="auto">
            <a:xfrm>
              <a:off x="3350" y="10354"/>
              <a:ext cx="1367" cy="905"/>
              <a:chOff x="6172" y="3595"/>
              <a:chExt cx="2642" cy="1847"/>
            </a:xfrm>
          </p:grpSpPr>
          <p:cxnSp>
            <p:nvCxnSpPr>
              <p:cNvPr id="96265" name="AutoShape 9"/>
              <p:cNvCxnSpPr>
                <a:cxnSpLocks noChangeShapeType="1"/>
              </p:cNvCxnSpPr>
              <p:nvPr/>
            </p:nvCxnSpPr>
            <p:spPr bwMode="auto">
              <a:xfrm>
                <a:off x="7121" y="4940"/>
                <a:ext cx="1693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6266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7121" y="3595"/>
                <a:ext cx="1" cy="1345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6267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6172" y="4940"/>
                <a:ext cx="949" cy="502"/>
              </a:xfrm>
              <a:prstGeom prst="straightConnector1">
                <a:avLst/>
              </a:prstGeom>
              <a:noFill/>
              <a:ln w="3810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96268" name="Group 12"/>
            <p:cNvGrpSpPr>
              <a:grpSpLocks/>
            </p:cNvGrpSpPr>
            <p:nvPr/>
          </p:nvGrpSpPr>
          <p:grpSpPr bwMode="auto">
            <a:xfrm flipH="1">
              <a:off x="3658" y="10805"/>
              <a:ext cx="680" cy="330"/>
              <a:chOff x="3061" y="5085"/>
              <a:chExt cx="1752" cy="827"/>
            </a:xfrm>
          </p:grpSpPr>
          <p:sp>
            <p:nvSpPr>
              <p:cNvPr id="96269" name="AutoShape 13"/>
              <p:cNvSpPr>
                <a:spLocks noChangeArrowheads="1"/>
              </p:cNvSpPr>
              <p:nvPr/>
            </p:nvSpPr>
            <p:spPr bwMode="auto">
              <a:xfrm rot="5400000">
                <a:off x="3142" y="5013"/>
                <a:ext cx="818" cy="9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270" name="AutoShape 14"/>
              <p:cNvSpPr>
                <a:spLocks noChangeArrowheads="1"/>
              </p:cNvSpPr>
              <p:nvPr/>
            </p:nvSpPr>
            <p:spPr bwMode="auto">
              <a:xfrm>
                <a:off x="3598" y="5085"/>
                <a:ext cx="1215" cy="82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4" y="437537"/>
            <a:ext cx="856546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2800" dirty="0" smtClean="0">
                <a:solidFill>
                  <a:srgbClr val="FFFFFF"/>
                </a:solidFill>
                <a:latin typeface="Arial"/>
                <a:cs typeface="Arial"/>
              </a:rPr>
              <a:t>Les matrices de modèle, de vue et de projection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5562600" cy="4191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 smtClean="0"/>
              <a:t>La matrice de projection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000" dirty="0" smtClean="0"/>
              <a:t>Et voici le diagramme final :</a:t>
            </a:r>
          </a:p>
          <a:p>
            <a:pPr algn="just"/>
            <a:r>
              <a:rPr lang="fr-FR" sz="2000" dirty="0" smtClean="0"/>
              <a:t>On s’est déplacé du repère de la caméra (tous les sommets sont définis par rapport à la caméra) vers le repère homogène (tous les sommets sont définis dans un petit cube). Tout ce qui est dans le cube apparaîtra à l’écran.</a:t>
            </a:r>
          </a:p>
          <a:p>
            <a:pPr algn="just"/>
            <a:r>
              <a:rPr lang="fr-FR" sz="2000" dirty="0" smtClean="0"/>
              <a:t>Et voici le diagramme final :</a:t>
            </a:r>
          </a:p>
          <a:p>
            <a:pPr algn="just"/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endParaRPr lang="fr-FR" sz="2000" dirty="0" smtClean="0"/>
          </a:p>
          <a:p>
            <a:endParaRPr lang="fr-FR" sz="2000" dirty="0" smtClean="0"/>
          </a:p>
          <a:p>
            <a:pPr algn="just"/>
            <a:endParaRPr lang="fr-FR" sz="20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5778" name="Picture 2" descr="D:\Zerari\cours ISI divers\Tutoriel 3   matrices_fichiers\MVP.png"/>
          <p:cNvPicPr>
            <a:picLocks noChangeAspect="1" noChangeArrowheads="1"/>
          </p:cNvPicPr>
          <p:nvPr/>
        </p:nvPicPr>
        <p:blipFill>
          <a:blip r:embed="rId3" cstate="print">
            <a:lum bright="40000" contrast="40000"/>
          </a:blip>
          <a:srcRect/>
          <a:stretch>
            <a:fillRect/>
          </a:stretch>
        </p:blipFill>
        <p:spPr bwMode="auto">
          <a:xfrm>
            <a:off x="5905500" y="1752600"/>
            <a:ext cx="2857500" cy="363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5" y="437537"/>
            <a:ext cx="734227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Tra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sform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r>
              <a:rPr sz="4200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gé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mét</a:t>
            </a:r>
            <a:r>
              <a:rPr sz="42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iq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4200">
              <a:latin typeface="Arial"/>
              <a:cs typeface="Ari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56388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Repère du Monde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placement des objets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placement de la caméra (point de vue)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Transformations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translation, rotation, mise à l’échelle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alt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construire des scènes complexes en positionnant des objets simples (transformations successives)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alt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transformer les coordonnées de l’objet en coordonnées du Monde</a:t>
            </a:r>
            <a:endParaRPr kumimoji="0" lang="fr-FR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Projection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pyramide de vue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projection en perspective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fr-FR" sz="20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Clipping</a:t>
            </a:r>
            <a:r>
              <a:rPr kumimoji="0" lang="fr-FR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fr-FR" sz="2000" dirty="0" smtClean="0"/>
              <a:t>consiste à ne pas calculer les objets extérieurs au </a:t>
            </a:r>
            <a:r>
              <a:rPr lang="fr-FR" sz="2000" dirty="0" smtClean="0">
                <a:hlinkClick r:id="rId3" tooltip="Cône de vision"/>
              </a:rPr>
              <a:t>cône de vision</a:t>
            </a:r>
            <a:r>
              <a:rPr lang="fr-FR" sz="2000" dirty="0" smtClean="0"/>
              <a:t> d'une scène,</a:t>
            </a: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051425" y="4953000"/>
            <a:ext cx="4092575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800" i="1" dirty="0"/>
              <a:t>Un </a:t>
            </a:r>
            <a:r>
              <a:rPr lang="fr-FR" i="1" dirty="0"/>
              <a:t>pied générique est construit une seule </a:t>
            </a:r>
          </a:p>
          <a:p>
            <a:r>
              <a:rPr lang="fr-FR" i="1" dirty="0"/>
              <a:t>fois, puis chaque pied de la table est une instanciation du </a:t>
            </a:r>
            <a:r>
              <a:rPr lang="fr-FR" i="1" dirty="0" smtClean="0"/>
              <a:t>premier,  </a:t>
            </a:r>
            <a:r>
              <a:rPr lang="fr-FR" i="1" dirty="0"/>
              <a:t>Il est ensuite déplacé à la bonne position</a:t>
            </a:r>
            <a:r>
              <a:rPr lang="fr-FR" sz="1800" i="1" dirty="0"/>
              <a:t>.</a:t>
            </a:r>
          </a:p>
        </p:txBody>
      </p:sp>
      <p:pic>
        <p:nvPicPr>
          <p:cNvPr id="2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7888" y="1674813"/>
            <a:ext cx="2384425" cy="209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43588" y="3771900"/>
            <a:ext cx="9906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196" tIns="25277" rIns="63196" bIns="25277">
            <a:spAutoFit/>
          </a:bodyPr>
          <a:lstStyle/>
          <a:p>
            <a:pPr algn="l" defTabSz="912813">
              <a:lnSpc>
                <a:spcPct val="85000"/>
              </a:lnSpc>
            </a:pPr>
            <a:r>
              <a:rPr lang="en-US" altLang="en-US" sz="1800" dirty="0">
                <a:solidFill>
                  <a:schemeClr val="tx1"/>
                </a:solidFill>
                <a:latin typeface="Helvetica" pitchFamily="34" charset="0"/>
              </a:rPr>
              <a:t>WORLD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6218238" y="1668463"/>
            <a:ext cx="10541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196" tIns="25277" rIns="63196" bIns="25277">
            <a:spAutoFit/>
          </a:bodyPr>
          <a:lstStyle/>
          <a:p>
            <a:pPr algn="l" defTabSz="912813">
              <a:lnSpc>
                <a:spcPct val="85000"/>
              </a:lnSpc>
            </a:pPr>
            <a:r>
              <a:rPr lang="en-US" altLang="en-US" sz="1800">
                <a:solidFill>
                  <a:schemeClr val="tx1"/>
                </a:solidFill>
                <a:latin typeface="Helvetica" pitchFamily="34" charset="0"/>
              </a:rPr>
              <a:t>OBJECT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7575550" y="1452563"/>
            <a:ext cx="11176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196" tIns="25277" rIns="63196" bIns="25277">
            <a:spAutoFit/>
          </a:bodyPr>
          <a:lstStyle/>
          <a:p>
            <a:pPr algn="l" defTabSz="912813">
              <a:lnSpc>
                <a:spcPct val="85000"/>
              </a:lnSpc>
            </a:pPr>
            <a:r>
              <a:rPr lang="en-US" altLang="en-US" sz="1800">
                <a:solidFill>
                  <a:schemeClr val="tx1"/>
                </a:solidFill>
                <a:latin typeface="Helvetica" pitchFamily="34" charset="0"/>
              </a:rPr>
              <a:t>CAMERA</a:t>
            </a:r>
          </a:p>
        </p:txBody>
      </p:sp>
      <p:grpSp>
        <p:nvGrpSpPr>
          <p:cNvPr id="33" name="Group 10"/>
          <p:cNvGrpSpPr>
            <a:grpSpLocks/>
          </p:cNvGrpSpPr>
          <p:nvPr/>
        </p:nvGrpSpPr>
        <p:grpSpPr bwMode="auto">
          <a:xfrm>
            <a:off x="7026275" y="4191000"/>
            <a:ext cx="1050925" cy="762000"/>
            <a:chOff x="912" y="3024"/>
            <a:chExt cx="720" cy="480"/>
          </a:xfrm>
        </p:grpSpPr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912" y="3024"/>
              <a:ext cx="720" cy="14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144"/>
                </a:cxn>
                <a:cxn ang="0">
                  <a:pos x="528" y="144"/>
                </a:cxn>
                <a:cxn ang="0">
                  <a:pos x="720" y="0"/>
                </a:cxn>
                <a:cxn ang="0">
                  <a:pos x="240" y="0"/>
                </a:cxn>
              </a:cxnLst>
              <a:rect l="0" t="0" r="r" b="b"/>
              <a:pathLst>
                <a:path w="720" h="144">
                  <a:moveTo>
                    <a:pt x="240" y="0"/>
                  </a:moveTo>
                  <a:lnTo>
                    <a:pt x="0" y="144"/>
                  </a:lnTo>
                  <a:lnTo>
                    <a:pt x="528" y="144"/>
                  </a:lnTo>
                  <a:lnTo>
                    <a:pt x="72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912" y="3168"/>
              <a:ext cx="52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528" y="48"/>
                </a:cxn>
                <a:cxn ang="0">
                  <a:pos x="528" y="0"/>
                </a:cxn>
              </a:cxnLst>
              <a:rect l="0" t="0" r="r" b="b"/>
              <a:pathLst>
                <a:path w="528" h="48">
                  <a:moveTo>
                    <a:pt x="0" y="0"/>
                  </a:moveTo>
                  <a:lnTo>
                    <a:pt x="0" y="48"/>
                  </a:lnTo>
                  <a:lnTo>
                    <a:pt x="528" y="48"/>
                  </a:lnTo>
                  <a:lnTo>
                    <a:pt x="52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1440" y="3024"/>
              <a:ext cx="192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192" y="48"/>
                </a:cxn>
                <a:cxn ang="0">
                  <a:pos x="192" y="0"/>
                </a:cxn>
              </a:cxnLst>
              <a:rect l="0" t="0" r="r" b="b"/>
              <a:pathLst>
                <a:path w="192" h="192">
                  <a:moveTo>
                    <a:pt x="0" y="192"/>
                  </a:moveTo>
                  <a:lnTo>
                    <a:pt x="192" y="48"/>
                  </a:lnTo>
                  <a:lnTo>
                    <a:pt x="19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960" y="3216"/>
              <a:ext cx="4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48" y="288"/>
                </a:cxn>
                <a:cxn ang="0">
                  <a:pos x="48" y="0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88"/>
                  </a:lnTo>
                  <a:lnTo>
                    <a:pt x="48" y="288"/>
                  </a:lnTo>
                  <a:lnTo>
                    <a:pt x="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1344" y="3216"/>
              <a:ext cx="4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48" y="288"/>
                </a:cxn>
                <a:cxn ang="0">
                  <a:pos x="48" y="0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88"/>
                  </a:lnTo>
                  <a:lnTo>
                    <a:pt x="48" y="288"/>
                  </a:lnTo>
                  <a:lnTo>
                    <a:pt x="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1008" y="3216"/>
              <a:ext cx="48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48" y="240"/>
                </a:cxn>
                <a:cxn ang="0">
                  <a:pos x="48" y="0"/>
                </a:cxn>
              </a:cxnLst>
              <a:rect l="0" t="0" r="r" b="b"/>
              <a:pathLst>
                <a:path w="48" h="288">
                  <a:moveTo>
                    <a:pt x="0" y="288"/>
                  </a:moveTo>
                  <a:lnTo>
                    <a:pt x="48" y="240"/>
                  </a:lnTo>
                  <a:lnTo>
                    <a:pt x="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1392" y="3216"/>
              <a:ext cx="48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48" y="240"/>
                </a:cxn>
                <a:cxn ang="0">
                  <a:pos x="48" y="0"/>
                </a:cxn>
              </a:cxnLst>
              <a:rect l="0" t="0" r="r" b="b"/>
              <a:pathLst>
                <a:path w="48" h="288">
                  <a:moveTo>
                    <a:pt x="0" y="288"/>
                  </a:moveTo>
                  <a:lnTo>
                    <a:pt x="48" y="240"/>
                  </a:lnTo>
                  <a:lnTo>
                    <a:pt x="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1152" y="3216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48" y="96"/>
                </a:cxn>
                <a:cxn ang="0">
                  <a:pos x="48" y="0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0" y="96"/>
                  </a:lnTo>
                  <a:lnTo>
                    <a:pt x="48" y="96"/>
                  </a:lnTo>
                  <a:lnTo>
                    <a:pt x="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1200" y="3216"/>
              <a:ext cx="48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" y="48"/>
                </a:cxn>
                <a:cxn ang="0">
                  <a:pos x="48" y="0"/>
                </a:cxn>
              </a:cxnLst>
              <a:rect l="0" t="0" r="r" b="b"/>
              <a:pathLst>
                <a:path w="48" h="96">
                  <a:moveTo>
                    <a:pt x="0" y="96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1576" y="3080"/>
              <a:ext cx="48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48" y="192"/>
                </a:cxn>
                <a:cxn ang="0">
                  <a:pos x="48" y="0"/>
                </a:cxn>
              </a:cxnLst>
              <a:rect l="0" t="0" r="r" b="b"/>
              <a:pathLst>
                <a:path w="48" h="240">
                  <a:moveTo>
                    <a:pt x="0" y="240"/>
                  </a:moveTo>
                  <a:lnTo>
                    <a:pt x="48" y="192"/>
                  </a:lnTo>
                  <a:lnTo>
                    <a:pt x="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1528" y="3120"/>
              <a:ext cx="44" cy="20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204"/>
                </a:cxn>
                <a:cxn ang="0">
                  <a:pos x="0" y="204"/>
                </a:cxn>
                <a:cxn ang="0">
                  <a:pos x="0" y="24"/>
                </a:cxn>
              </a:cxnLst>
              <a:rect l="0" t="0" r="r" b="b"/>
              <a:pathLst>
                <a:path w="44" h="204">
                  <a:moveTo>
                    <a:pt x="44" y="0"/>
                  </a:moveTo>
                  <a:lnTo>
                    <a:pt x="44" y="204"/>
                  </a:lnTo>
                  <a:lnTo>
                    <a:pt x="0" y="204"/>
                  </a:lnTo>
                  <a:lnTo>
                    <a:pt x="0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5" y="437537"/>
            <a:ext cx="734227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Tra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sform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r>
              <a:rPr sz="4200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gé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mét</a:t>
            </a:r>
            <a:r>
              <a:rPr sz="42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iq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430078"/>
            <a:ext cx="8001000" cy="1770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 algn="just">
              <a:lnSpc>
                <a:spcPts val="2960"/>
              </a:lnSpc>
              <a:spcBef>
                <a:spcPts val="148"/>
              </a:spcBef>
            </a:pPr>
            <a:r>
              <a:rPr lang="fr-FR" sz="200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lang="fr-FR" sz="2000" spc="445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lang="fr-FR" sz="2400" b="1" dirty="0" smtClean="0"/>
              <a:t>Modèle : </a:t>
            </a:r>
            <a:r>
              <a:rPr lang="fr-FR" sz="2400" dirty="0" smtClean="0"/>
              <a:t>ensemble d’objets organisés pour représenter une scène devant être affichée. Chaque modèle est un ensemble de points (</a:t>
            </a:r>
            <a:r>
              <a:rPr lang="fr-FR" sz="2400" dirty="0" err="1" smtClean="0"/>
              <a:t>x,y,z</a:t>
            </a:r>
            <a:r>
              <a:rPr lang="fr-FR" sz="2400" dirty="0" smtClean="0"/>
              <a:t>).</a:t>
            </a:r>
            <a:endParaRPr lang="fr-FR" sz="2250" spc="0" dirty="0" smtClean="0">
              <a:solidFill>
                <a:srgbClr val="996666"/>
              </a:solidFill>
              <a:latin typeface="Wingdings"/>
              <a:cs typeface="Wingdings"/>
            </a:endParaRPr>
          </a:p>
          <a:p>
            <a:pPr marL="12700" marR="45720" algn="just">
              <a:lnSpc>
                <a:spcPts val="2960"/>
              </a:lnSpc>
              <a:spcBef>
                <a:spcPts val="148"/>
              </a:spcBef>
            </a:pPr>
            <a:r>
              <a:rPr sz="2250" spc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50" spc="445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lang="fr-FR" sz="2800" dirty="0" smtClean="0"/>
              <a:t>Représentation vectorielle des points</a:t>
            </a:r>
            <a:endParaRPr lang="fr-FR" sz="2400" dirty="0" smtClean="0"/>
          </a:p>
          <a:p>
            <a:pPr marL="469960" marR="16459" algn="just">
              <a:lnSpc>
                <a:spcPct val="95825"/>
              </a:lnSpc>
              <a:spcBef>
                <a:spcPts val="560"/>
              </a:spcBef>
            </a:pPr>
            <a:r>
              <a:rPr lang="fr-FR" sz="165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smtClean="0">
                <a:solidFill>
                  <a:srgbClr val="99CCFF"/>
                </a:solidFill>
                <a:latin typeface="Calibri (Corps)"/>
                <a:cs typeface="Times New Roman"/>
              </a:rPr>
              <a:t> </a:t>
            </a:r>
            <a:r>
              <a:rPr sz="1650" spc="187" smtClean="0">
                <a:solidFill>
                  <a:srgbClr val="99CCFF"/>
                </a:solidFill>
                <a:latin typeface="Calibri (Corps)"/>
                <a:cs typeface="Times New Roman"/>
              </a:rPr>
              <a:t> </a:t>
            </a:r>
            <a:r>
              <a:rPr lang="fr-FR" sz="2400" dirty="0" smtClean="0"/>
              <a:t>Points attachés aux primitives graphiques</a:t>
            </a:r>
          </a:p>
          <a:p>
            <a:pPr marL="469960" algn="just">
              <a:lnSpc>
                <a:spcPct val="95825"/>
              </a:lnSpc>
              <a:spcBef>
                <a:spcPts val="695"/>
              </a:spcBef>
            </a:pPr>
            <a:r>
              <a:rPr lang="fr-FR" sz="165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lang="fr-FR" sz="2400" dirty="0" smtClean="0"/>
              <a:t>  Sommets, centres, données volumiques…</a:t>
            </a:r>
          </a:p>
          <a:p>
            <a:pPr marL="12700" marR="45720" algn="just">
              <a:lnSpc>
                <a:spcPct val="95825"/>
              </a:lnSpc>
              <a:spcBef>
                <a:spcPts val="800"/>
              </a:spcBef>
            </a:pPr>
            <a:r>
              <a:rPr sz="2250" spc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50" spc="445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lang="fr-FR" sz="2800" dirty="0" smtClean="0"/>
              <a:t>Transformations sur ces données</a:t>
            </a:r>
            <a:endParaRPr lang="fr-FR"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069431" y="4343400"/>
            <a:ext cx="7388769" cy="220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sz="1650" spc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1650" spc="187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lang="fr-FR" sz="2400" b="1" dirty="0" smtClean="0"/>
              <a:t>Transformation : </a:t>
            </a:r>
            <a:r>
              <a:rPr lang="fr-FR" sz="2400" dirty="0" smtClean="0"/>
              <a:t>opération sur les sommets</a:t>
            </a:r>
            <a:endParaRPr lang="fr-FR" sz="2400" dirty="0" smtClean="0">
              <a:latin typeface="Arial"/>
              <a:cs typeface="Arial"/>
            </a:endParaRP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fr-FR" sz="1650" dirty="0" smtClean="0">
                <a:solidFill>
                  <a:srgbClr val="99CCFF"/>
                </a:solidFill>
                <a:latin typeface="Wingdings"/>
                <a:cs typeface="Wingdings"/>
              </a:rPr>
              <a:t>	 </a:t>
            </a:r>
            <a:r>
              <a:rPr lang="fr-FR" sz="2400" dirty="0" smtClean="0"/>
              <a:t>Translation, rotation, changement d’échelle…</a:t>
            </a:r>
          </a:p>
          <a:p>
            <a:pPr marL="12700" marR="45720">
              <a:lnSpc>
                <a:spcPct val="95825"/>
              </a:lnSpc>
              <a:spcBef>
                <a:spcPts val="568"/>
              </a:spcBef>
            </a:pPr>
            <a:r>
              <a:rPr lang="fr-FR" sz="165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lang="fr-FR" sz="2400" dirty="0" smtClean="0">
                <a:solidFill>
                  <a:srgbClr val="99CCFF"/>
                </a:solidFill>
                <a:latin typeface="Wingdings"/>
                <a:cs typeface="Wingdings"/>
              </a:rPr>
              <a:t> </a:t>
            </a:r>
            <a:r>
              <a:rPr lang="fr-FR" sz="2400" b="1" dirty="0" smtClean="0"/>
              <a:t>Projections</a:t>
            </a:r>
            <a:r>
              <a:rPr lang="fr-FR" sz="2400" dirty="0" smtClean="0"/>
              <a:t> :</a:t>
            </a:r>
          </a:p>
          <a:p>
            <a:pPr marL="469839" marR="45720">
              <a:lnSpc>
                <a:spcPct val="95825"/>
              </a:lnSpc>
              <a:spcBef>
                <a:spcPts val="580"/>
              </a:spcBef>
            </a:pPr>
            <a:r>
              <a:rPr lang="fr-FR" sz="1650" dirty="0" smtClean="0">
                <a:solidFill>
                  <a:srgbClr val="99CCFF"/>
                </a:solidFill>
                <a:latin typeface="Wingdings"/>
                <a:cs typeface="Wingdings"/>
              </a:rPr>
              <a:t> </a:t>
            </a:r>
            <a:r>
              <a:rPr sz="2400" spc="175" smtClean="0">
                <a:solidFill>
                  <a:srgbClr val="669999"/>
                </a:solidFill>
                <a:latin typeface="Times New Roman"/>
                <a:cs typeface="Times New Roman"/>
              </a:rPr>
              <a:t> </a:t>
            </a:r>
            <a:r>
              <a:rPr lang="fr-FR" sz="2400" dirty="0" smtClean="0"/>
              <a:t>Perspective, parallèle…</a:t>
            </a:r>
          </a:p>
          <a:p>
            <a:pPr marL="12700" marR="45720">
              <a:lnSpc>
                <a:spcPct val="95825"/>
              </a:lnSpc>
              <a:spcBef>
                <a:spcPts val="697"/>
              </a:spcBef>
            </a:pPr>
            <a:r>
              <a:rPr lang="fr-FR" sz="1650" dirty="0" smtClean="0">
                <a:solidFill>
                  <a:srgbClr val="99CCFF"/>
                </a:solidFill>
                <a:latin typeface="Wingdings"/>
                <a:cs typeface="Wingdings"/>
              </a:rPr>
              <a:t> </a:t>
            </a:r>
            <a:r>
              <a:rPr sz="2400" spc="187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Notation unifiée ?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648200"/>
          </a:xfrm>
        </p:spPr>
        <p:txBody>
          <a:bodyPr/>
          <a:lstStyle/>
          <a:p>
            <a:pPr algn="just"/>
            <a:r>
              <a:rPr lang="fr-FR" sz="2400" dirty="0" smtClean="0"/>
              <a:t>Une fois que l'on a construit des objets graphiques, on désire généralement les manipuler, c'est -à dire changer leurs attributs. </a:t>
            </a:r>
          </a:p>
          <a:p>
            <a:pPr algn="just"/>
            <a:r>
              <a:rPr lang="fr-FR" sz="2400" dirty="0" smtClean="0"/>
              <a:t>Les attributs d'un objet graphique sont:</a:t>
            </a:r>
          </a:p>
          <a:p>
            <a:pPr lvl="1" algn="just"/>
            <a:r>
              <a:rPr lang="fr-FR" sz="2400" dirty="0" smtClean="0"/>
              <a:t>la position</a:t>
            </a:r>
          </a:p>
          <a:p>
            <a:pPr lvl="1" algn="just"/>
            <a:r>
              <a:rPr lang="fr-FR" sz="2400" dirty="0" smtClean="0"/>
              <a:t>l'orientation</a:t>
            </a:r>
          </a:p>
          <a:p>
            <a:pPr lvl="1" algn="just"/>
            <a:r>
              <a:rPr lang="fr-FR" sz="2400" dirty="0" smtClean="0"/>
              <a:t>la taille</a:t>
            </a:r>
          </a:p>
          <a:p>
            <a:pPr lvl="1" algn="just"/>
            <a:r>
              <a:rPr lang="fr-FR" sz="2400" dirty="0" smtClean="0"/>
              <a:t>la forme</a:t>
            </a:r>
          </a:p>
          <a:p>
            <a:pPr lvl="1" algn="just"/>
            <a:r>
              <a:rPr lang="fr-FR" sz="2400" dirty="0" smtClean="0"/>
              <a:t>la couleur</a:t>
            </a:r>
          </a:p>
          <a:p>
            <a:pPr lvl="1" algn="just"/>
            <a:r>
              <a:rPr lang="fr-FR" sz="2400" dirty="0" smtClean="0"/>
              <a:t>la transparence</a:t>
            </a:r>
          </a:p>
          <a:p>
            <a:pPr lvl="1" algn="just"/>
            <a:r>
              <a:rPr lang="fr-FR" sz="2400" dirty="0" smtClean="0"/>
              <a:t>la texture</a:t>
            </a:r>
          </a:p>
        </p:txBody>
      </p:sp>
      <p:sp>
        <p:nvSpPr>
          <p:cNvPr id="5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9"/>
          <p:cNvSpPr/>
          <p:nvPr/>
        </p:nvSpPr>
        <p:spPr>
          <a:xfrm>
            <a:off x="0" y="12954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6"/>
          <p:cNvSpPr txBox="1"/>
          <p:nvPr/>
        </p:nvSpPr>
        <p:spPr>
          <a:xfrm>
            <a:off x="273735" y="152400"/>
            <a:ext cx="734227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3600" dirty="0" smtClean="0">
                <a:solidFill>
                  <a:srgbClr val="FFFFFF"/>
                </a:solidFill>
                <a:latin typeface="Arial"/>
                <a:cs typeface="Arial"/>
              </a:rPr>
              <a:t>Les transformations ponctuelles</a:t>
            </a:r>
            <a:br>
              <a:rPr lang="fr-FR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r-FR" sz="3600" dirty="0" smtClean="0">
                <a:solidFill>
                  <a:srgbClr val="FFFFFF"/>
                </a:solidFill>
                <a:latin typeface="Arial"/>
                <a:cs typeface="Arial"/>
              </a:rPr>
              <a:t>Les transformations de base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5" y="437537"/>
            <a:ext cx="734227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Tra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sform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r>
              <a:rPr sz="4200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gé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mét</a:t>
            </a:r>
            <a:r>
              <a:rPr sz="42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iq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1461319"/>
            <a:ext cx="7696200" cy="5091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sz="2250" spc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50" spc="445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lang="fr-FR" sz="2800" b="1" dirty="0" smtClean="0"/>
              <a:t>Etapes d’une opération/transformation sur  sommets (ex : rotation, puis translation) 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 smtClean="0"/>
              <a:t>Soit un vecteur contenant les coordonnées d’un sommet. On mémorise tous les points du modèle de cette façon.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 smtClean="0"/>
              <a:t>Générer une matrice 4x4 de </a:t>
            </a:r>
            <a:r>
              <a:rPr lang="fr-FR" sz="2400" b="1" dirty="0" smtClean="0"/>
              <a:t>transformation. </a:t>
            </a:r>
            <a:r>
              <a:rPr lang="fr-FR" sz="2400" dirty="0" smtClean="0"/>
              <a:t>Cette</a:t>
            </a:r>
            <a:r>
              <a:rPr lang="fr-FR" sz="2400" b="1" dirty="0" smtClean="0"/>
              <a:t> </a:t>
            </a:r>
            <a:r>
              <a:rPr lang="fr-FR" sz="2400" dirty="0" smtClean="0"/>
              <a:t>matrice mémorise les deux déplacements (2 matrices combinées, notion de </a:t>
            </a:r>
            <a:r>
              <a:rPr lang="fr-FR" sz="2400" b="1" dirty="0" smtClean="0"/>
              <a:t>matrice active).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 smtClean="0"/>
              <a:t>Multiplier le vecteur de chaque sommet du modèle par la matrice de transformation. Si </a:t>
            </a:r>
            <a:r>
              <a:rPr lang="fr-FR" sz="2400" b="1" dirty="0" smtClean="0"/>
              <a:t>v</a:t>
            </a:r>
            <a:r>
              <a:rPr lang="fr-FR" sz="2400" dirty="0" smtClean="0"/>
              <a:t> est un sommet du modèle et </a:t>
            </a:r>
            <a:r>
              <a:rPr lang="fr-FR" sz="2400" b="1" dirty="0" smtClean="0"/>
              <a:t>M</a:t>
            </a:r>
            <a:r>
              <a:rPr lang="fr-FR" sz="2400" dirty="0" smtClean="0"/>
              <a:t> une matrice de transformation, </a:t>
            </a:r>
            <a:r>
              <a:rPr lang="fr-FR" sz="2400" b="1" dirty="0" smtClean="0"/>
              <a:t>v′ = </a:t>
            </a:r>
            <a:r>
              <a:rPr lang="fr-FR" sz="2400" b="1" dirty="0" err="1" smtClean="0"/>
              <a:t>M.v</a:t>
            </a:r>
            <a:r>
              <a:rPr lang="fr-FR" sz="2400" b="1" dirty="0" smtClean="0"/>
              <a:t> </a:t>
            </a:r>
            <a:r>
              <a:rPr lang="fr-FR" sz="2400" dirty="0" smtClean="0"/>
              <a:t>est le sommet transformé.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 smtClean="0"/>
              <a:t>Afficher la scène avec ces nouveaux sommets ... l’objet est déplacé !</a:t>
            </a:r>
          </a:p>
          <a:p>
            <a:endParaRPr sz="2800" smtClean="0">
              <a:latin typeface="+mj-lt"/>
              <a:cs typeface="Arial"/>
            </a:endParaRPr>
          </a:p>
          <a:p>
            <a:pPr marL="469960">
              <a:lnSpc>
                <a:spcPct val="95825"/>
              </a:lnSpc>
              <a:spcBef>
                <a:spcPts val="695"/>
              </a:spcBef>
            </a:pPr>
            <a:endParaRPr sz="2400">
              <a:latin typeface="+mj-lt"/>
              <a:cs typeface="Arial"/>
            </a:endParaRPr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5" y="437537"/>
            <a:ext cx="734227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4200" dirty="0" smtClean="0">
                <a:solidFill>
                  <a:srgbClr val="FFFFFF"/>
                </a:solidFill>
                <a:latin typeface="Arial"/>
                <a:cs typeface="Arial"/>
              </a:rPr>
              <a:t>Repères d’une scène 3D</a:t>
            </a:r>
            <a:br>
              <a:rPr lang="fr-FR" sz="4200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lang="fr-FR" sz="4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7772400" cy="54864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Repère 3D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400" y="1812347"/>
            <a:ext cx="6804000" cy="497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9887" y="437537"/>
            <a:ext cx="405196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En 2 dim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nsi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endParaRPr sz="4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945" y="1688499"/>
            <a:ext cx="5013036" cy="177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60"/>
              </a:lnSpc>
              <a:spcBef>
                <a:spcPts val="148"/>
              </a:spcBef>
            </a:pPr>
            <a:r>
              <a:rPr sz="22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50" spc="445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On</a:t>
            </a:r>
            <a:r>
              <a:rPr sz="2800" spc="-3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comme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ce</a:t>
            </a:r>
            <a:r>
              <a:rPr sz="2800" spc="-10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en</a:t>
            </a:r>
            <a:r>
              <a:rPr sz="2800" spc="-1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2D</a:t>
            </a:r>
            <a:endParaRPr sz="2800">
              <a:latin typeface="Arial"/>
              <a:cs typeface="Arial"/>
            </a:endParaRPr>
          </a:p>
          <a:p>
            <a:pPr marL="469679" marR="53263">
              <a:lnSpc>
                <a:spcPct val="95825"/>
              </a:lnSpc>
              <a:spcBef>
                <a:spcPts val="559"/>
              </a:spcBef>
            </a:pPr>
            <a:r>
              <a:rPr sz="16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1650" spc="18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Pl</a:t>
            </a:r>
            <a:r>
              <a:rPr sz="2400" spc="-9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s facile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à représe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00"/>
              </a:spcBef>
            </a:pPr>
            <a:r>
              <a:rPr sz="22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50" spc="445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Cha</a:t>
            </a:r>
            <a:r>
              <a:rPr sz="2800" spc="14" dirty="0" smtClean="0">
                <a:latin typeface="Arial"/>
                <a:cs typeface="Arial"/>
              </a:rPr>
              <a:t>q</a:t>
            </a:r>
            <a:r>
              <a:rPr sz="2800" spc="0" dirty="0" smtClean="0">
                <a:latin typeface="Arial"/>
                <a:cs typeface="Arial"/>
              </a:rPr>
              <a:t>ue</a:t>
            </a:r>
            <a:r>
              <a:rPr sz="2800" spc="-8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po</a:t>
            </a:r>
            <a:r>
              <a:rPr sz="2800" spc="1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nt</a:t>
            </a:r>
            <a:r>
              <a:rPr sz="2800" spc="-60" dirty="0" smtClean="0">
                <a:latin typeface="Arial"/>
                <a:cs typeface="Arial"/>
              </a:rPr>
              <a:t> 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st</a:t>
            </a:r>
            <a:r>
              <a:rPr sz="2800" spc="-3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tr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ns</a:t>
            </a:r>
            <a:r>
              <a:rPr sz="2800" spc="14" dirty="0" smtClean="0">
                <a:latin typeface="Arial"/>
                <a:cs typeface="Arial"/>
              </a:rPr>
              <a:t>f</a:t>
            </a:r>
            <a:r>
              <a:rPr sz="2800" spc="0" dirty="0" smtClean="0">
                <a:latin typeface="Arial"/>
                <a:cs typeface="Arial"/>
              </a:rPr>
              <a:t>orm</a:t>
            </a:r>
            <a:r>
              <a:rPr sz="2800" spc="14" dirty="0" smtClean="0">
                <a:latin typeface="Arial"/>
                <a:cs typeface="Arial"/>
              </a:rPr>
              <a:t>é</a:t>
            </a:r>
            <a:r>
              <a:rPr sz="2800" spc="0" dirty="0" smtClean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469679" marR="53263">
              <a:lnSpc>
                <a:spcPct val="95825"/>
              </a:lnSpc>
              <a:spcBef>
                <a:spcPts val="707"/>
              </a:spcBef>
            </a:pPr>
            <a:r>
              <a:rPr sz="16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1650" spc="18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x’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= f(x</a:t>
            </a:r>
            <a:r>
              <a:rPr sz="2400" spc="14" dirty="0" smtClean="0">
                <a:latin typeface="Arial"/>
                <a:cs typeface="Arial"/>
              </a:rPr>
              <a:t>,</a:t>
            </a:r>
            <a:r>
              <a:rPr sz="2400" spc="0" dirty="0" smtClean="0">
                <a:latin typeface="Arial"/>
                <a:cs typeface="Arial"/>
              </a:rPr>
              <a:t>y)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924" y="3570191"/>
            <a:ext cx="168512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6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1650" spc="18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y’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= g(x,y)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945" y="4029265"/>
            <a:ext cx="196053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2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50" spc="445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Comment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1198" y="4029265"/>
            <a:ext cx="190005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re</a:t>
            </a:r>
            <a:r>
              <a:rPr sz="2800" spc="14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ré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en</a:t>
            </a:r>
            <a:r>
              <a:rPr sz="2800" spc="1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4486" y="4029265"/>
            <a:ext cx="35492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la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9463" y="4029265"/>
            <a:ext cx="235330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tr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ns</a:t>
            </a:r>
            <a:r>
              <a:rPr sz="2800" spc="14" dirty="0" smtClean="0">
                <a:latin typeface="Arial"/>
                <a:cs typeface="Arial"/>
              </a:rPr>
              <a:t>f</a:t>
            </a:r>
            <a:r>
              <a:rPr sz="2800" spc="0" dirty="0" smtClean="0">
                <a:latin typeface="Arial"/>
                <a:cs typeface="Arial"/>
              </a:rPr>
              <a:t>orm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6830" y="4029265"/>
            <a:ext cx="2760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bject 153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62940" y="3285743"/>
            <a:ext cx="152400" cy="2328672"/>
          </a:xfrm>
          <a:custGeom>
            <a:avLst/>
            <a:gdLst/>
            <a:ahLst/>
            <a:cxnLst/>
            <a:rect l="l" t="t" r="r" b="b"/>
            <a:pathLst>
              <a:path w="152400" h="2328672">
                <a:moveTo>
                  <a:pt x="76200" y="0"/>
                </a:moveTo>
                <a:lnTo>
                  <a:pt x="50291" y="126492"/>
                </a:lnTo>
                <a:lnTo>
                  <a:pt x="50291" y="141732"/>
                </a:lnTo>
                <a:lnTo>
                  <a:pt x="102107" y="141732"/>
                </a:lnTo>
                <a:lnTo>
                  <a:pt x="102107" y="126492"/>
                </a:lnTo>
                <a:lnTo>
                  <a:pt x="131691" y="141732"/>
                </a:lnTo>
                <a:lnTo>
                  <a:pt x="147066" y="141732"/>
                </a:lnTo>
                <a:lnTo>
                  <a:pt x="76200" y="0"/>
                </a:lnTo>
                <a:close/>
              </a:path>
              <a:path w="152400" h="2328672">
                <a:moveTo>
                  <a:pt x="50291" y="126492"/>
                </a:moveTo>
                <a:lnTo>
                  <a:pt x="76200" y="0"/>
                </a:lnTo>
                <a:lnTo>
                  <a:pt x="5333" y="141732"/>
                </a:lnTo>
                <a:lnTo>
                  <a:pt x="50292" y="141732"/>
                </a:lnTo>
                <a:lnTo>
                  <a:pt x="50291" y="126492"/>
                </a:lnTo>
                <a:close/>
              </a:path>
              <a:path w="152400" h="2328672">
                <a:moveTo>
                  <a:pt x="102107" y="126492"/>
                </a:moveTo>
                <a:lnTo>
                  <a:pt x="102108" y="141732"/>
                </a:lnTo>
                <a:lnTo>
                  <a:pt x="131691" y="141732"/>
                </a:lnTo>
                <a:lnTo>
                  <a:pt x="102107" y="126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26008" y="3057905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26008" y="3057905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6008" y="3057905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26008" y="3057905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34568" y="3417570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4165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35026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656588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64436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27228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58089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88741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195066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0291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810762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940808" y="3057905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940808" y="3057905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40808" y="3057905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940808" y="3057905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849368" y="3417570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5645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46506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771388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079236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87083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69569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003542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309865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17713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925561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10668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777740" y="3285743"/>
            <a:ext cx="152400" cy="2328672"/>
          </a:xfrm>
          <a:custGeom>
            <a:avLst/>
            <a:gdLst/>
            <a:ahLst/>
            <a:cxnLst/>
            <a:rect l="l" t="t" r="r" b="b"/>
            <a:pathLst>
              <a:path w="152400" h="2328672">
                <a:moveTo>
                  <a:pt x="76200" y="0"/>
                </a:moveTo>
                <a:lnTo>
                  <a:pt x="50292" y="126492"/>
                </a:lnTo>
                <a:lnTo>
                  <a:pt x="50292" y="141732"/>
                </a:lnTo>
                <a:lnTo>
                  <a:pt x="102108" y="141732"/>
                </a:lnTo>
                <a:lnTo>
                  <a:pt x="102108" y="126492"/>
                </a:lnTo>
                <a:lnTo>
                  <a:pt x="131691" y="141732"/>
                </a:lnTo>
                <a:lnTo>
                  <a:pt x="147066" y="141732"/>
                </a:lnTo>
                <a:lnTo>
                  <a:pt x="76200" y="0"/>
                </a:lnTo>
                <a:close/>
              </a:path>
              <a:path w="152400" h="2328672">
                <a:moveTo>
                  <a:pt x="50292" y="126492"/>
                </a:moveTo>
                <a:lnTo>
                  <a:pt x="76200" y="0"/>
                </a:lnTo>
                <a:lnTo>
                  <a:pt x="5333" y="141732"/>
                </a:lnTo>
                <a:lnTo>
                  <a:pt x="50292" y="141732"/>
                </a:lnTo>
                <a:lnTo>
                  <a:pt x="50292" y="126492"/>
                </a:lnTo>
                <a:close/>
              </a:path>
              <a:path w="152400" h="2328672">
                <a:moveTo>
                  <a:pt x="102108" y="126492"/>
                </a:moveTo>
                <a:lnTo>
                  <a:pt x="102108" y="141732"/>
                </a:lnTo>
                <a:lnTo>
                  <a:pt x="131691" y="141732"/>
                </a:lnTo>
                <a:lnTo>
                  <a:pt x="102108" y="126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37616" y="5507735"/>
            <a:ext cx="3585972" cy="152400"/>
          </a:xfrm>
          <a:custGeom>
            <a:avLst/>
            <a:gdLst/>
            <a:ahLst/>
            <a:cxnLst/>
            <a:rect l="l" t="t" r="r" b="b"/>
            <a:pathLst>
              <a:path w="3585972" h="152400">
                <a:moveTo>
                  <a:pt x="3459480" y="100584"/>
                </a:moveTo>
                <a:lnTo>
                  <a:pt x="3433572" y="100789"/>
                </a:lnTo>
                <a:lnTo>
                  <a:pt x="3433572" y="152400"/>
                </a:lnTo>
                <a:lnTo>
                  <a:pt x="3585972" y="74676"/>
                </a:lnTo>
                <a:lnTo>
                  <a:pt x="3459480" y="100584"/>
                </a:lnTo>
                <a:close/>
              </a:path>
              <a:path w="3585972" h="152400">
                <a:moveTo>
                  <a:pt x="3457956" y="50292"/>
                </a:moveTo>
                <a:lnTo>
                  <a:pt x="3433572" y="0"/>
                </a:lnTo>
                <a:lnTo>
                  <a:pt x="3433571" y="50485"/>
                </a:lnTo>
                <a:lnTo>
                  <a:pt x="3457956" y="50292"/>
                </a:lnTo>
                <a:close/>
              </a:path>
              <a:path w="3585972" h="152400">
                <a:moveTo>
                  <a:pt x="0" y="77724"/>
                </a:moveTo>
                <a:lnTo>
                  <a:pt x="0" y="128016"/>
                </a:lnTo>
                <a:lnTo>
                  <a:pt x="3433572" y="100789"/>
                </a:lnTo>
                <a:lnTo>
                  <a:pt x="3459480" y="100584"/>
                </a:lnTo>
                <a:lnTo>
                  <a:pt x="3585972" y="74676"/>
                </a:lnTo>
                <a:lnTo>
                  <a:pt x="3433572" y="0"/>
                </a:lnTo>
                <a:lnTo>
                  <a:pt x="3457956" y="50292"/>
                </a:lnTo>
                <a:lnTo>
                  <a:pt x="3433571" y="50485"/>
                </a:lnTo>
                <a:lnTo>
                  <a:pt x="0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2940" y="3285743"/>
            <a:ext cx="152400" cy="2328672"/>
          </a:xfrm>
          <a:custGeom>
            <a:avLst/>
            <a:gdLst/>
            <a:ahLst/>
            <a:cxnLst/>
            <a:rect l="l" t="t" r="r" b="b"/>
            <a:pathLst>
              <a:path w="152400" h="2328672">
                <a:moveTo>
                  <a:pt x="147066" y="141732"/>
                </a:moveTo>
                <a:lnTo>
                  <a:pt x="131691" y="141732"/>
                </a:lnTo>
                <a:lnTo>
                  <a:pt x="152400" y="152400"/>
                </a:lnTo>
                <a:lnTo>
                  <a:pt x="147066" y="141732"/>
                </a:lnTo>
                <a:close/>
              </a:path>
              <a:path w="152400" h="2328672">
                <a:moveTo>
                  <a:pt x="102107" y="141732"/>
                </a:moveTo>
                <a:lnTo>
                  <a:pt x="50291" y="141732"/>
                </a:lnTo>
                <a:lnTo>
                  <a:pt x="50291" y="2328672"/>
                </a:lnTo>
                <a:lnTo>
                  <a:pt x="102107" y="2328672"/>
                </a:lnTo>
                <a:lnTo>
                  <a:pt x="102107" y="141732"/>
                </a:lnTo>
                <a:close/>
              </a:path>
              <a:path w="152400" h="2328672">
                <a:moveTo>
                  <a:pt x="50292" y="152399"/>
                </a:moveTo>
                <a:lnTo>
                  <a:pt x="50292" y="141732"/>
                </a:lnTo>
                <a:lnTo>
                  <a:pt x="5333" y="141732"/>
                </a:lnTo>
                <a:lnTo>
                  <a:pt x="0" y="152400"/>
                </a:lnTo>
                <a:lnTo>
                  <a:pt x="50292" y="152399"/>
                </a:lnTo>
                <a:close/>
              </a:path>
              <a:path w="152400" h="2328672">
                <a:moveTo>
                  <a:pt x="131691" y="141732"/>
                </a:moveTo>
                <a:lnTo>
                  <a:pt x="102108" y="141732"/>
                </a:lnTo>
                <a:lnTo>
                  <a:pt x="102108" y="152399"/>
                </a:lnTo>
                <a:lnTo>
                  <a:pt x="152400" y="152400"/>
                </a:lnTo>
                <a:lnTo>
                  <a:pt x="131691" y="141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34568" y="3725417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34568" y="4033266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34568" y="4339590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4568" y="4647438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34568" y="4955286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34568" y="5263133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4165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5026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656588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964436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7228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58089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88741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195066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50291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810762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13460" y="3691128"/>
            <a:ext cx="1255776" cy="966215"/>
          </a:xfrm>
          <a:custGeom>
            <a:avLst/>
            <a:gdLst/>
            <a:ahLst/>
            <a:cxnLst/>
            <a:rect l="l" t="t" r="r" b="b"/>
            <a:pathLst>
              <a:path w="1255776" h="966215">
                <a:moveTo>
                  <a:pt x="623316" y="3048"/>
                </a:moveTo>
                <a:lnTo>
                  <a:pt x="646176" y="48768"/>
                </a:lnTo>
                <a:lnTo>
                  <a:pt x="630935" y="0"/>
                </a:lnTo>
                <a:lnTo>
                  <a:pt x="623316" y="3048"/>
                </a:lnTo>
                <a:close/>
              </a:path>
              <a:path w="1255776" h="966215">
                <a:moveTo>
                  <a:pt x="3048" y="342900"/>
                </a:moveTo>
                <a:lnTo>
                  <a:pt x="360" y="330289"/>
                </a:lnTo>
                <a:lnTo>
                  <a:pt x="3133" y="952192"/>
                </a:lnTo>
                <a:lnTo>
                  <a:pt x="12638" y="962265"/>
                </a:lnTo>
                <a:lnTo>
                  <a:pt x="25908" y="966215"/>
                </a:lnTo>
                <a:lnTo>
                  <a:pt x="25908" y="914400"/>
                </a:lnTo>
                <a:lnTo>
                  <a:pt x="50292" y="940307"/>
                </a:lnTo>
                <a:lnTo>
                  <a:pt x="50292" y="346709"/>
                </a:lnTo>
                <a:lnTo>
                  <a:pt x="36576" y="353568"/>
                </a:lnTo>
                <a:lnTo>
                  <a:pt x="24607" y="356250"/>
                </a:lnTo>
                <a:lnTo>
                  <a:pt x="13089" y="353223"/>
                </a:lnTo>
                <a:lnTo>
                  <a:pt x="4265" y="345048"/>
                </a:lnTo>
                <a:lnTo>
                  <a:pt x="3048" y="342900"/>
                </a:lnTo>
                <a:close/>
              </a:path>
              <a:path w="1255776" h="966215">
                <a:moveTo>
                  <a:pt x="50292" y="330707"/>
                </a:moveTo>
                <a:lnTo>
                  <a:pt x="50292" y="346709"/>
                </a:lnTo>
                <a:lnTo>
                  <a:pt x="634745" y="54483"/>
                </a:lnTo>
                <a:lnTo>
                  <a:pt x="623316" y="48768"/>
                </a:lnTo>
                <a:lnTo>
                  <a:pt x="50292" y="330707"/>
                </a:lnTo>
                <a:close/>
              </a:path>
              <a:path w="1255776" h="966215">
                <a:moveTo>
                  <a:pt x="623316" y="3048"/>
                </a:moveTo>
                <a:lnTo>
                  <a:pt x="13715" y="307848"/>
                </a:lnTo>
                <a:lnTo>
                  <a:pt x="14023" y="307933"/>
                </a:lnTo>
                <a:lnTo>
                  <a:pt x="25908" y="304800"/>
                </a:lnTo>
                <a:lnTo>
                  <a:pt x="39084" y="308975"/>
                </a:lnTo>
                <a:lnTo>
                  <a:pt x="47851" y="319560"/>
                </a:lnTo>
                <a:lnTo>
                  <a:pt x="623316" y="3048"/>
                </a:lnTo>
                <a:close/>
              </a:path>
              <a:path w="1255776" h="966215">
                <a:moveTo>
                  <a:pt x="1232916" y="353568"/>
                </a:moveTo>
                <a:lnTo>
                  <a:pt x="1219200" y="346709"/>
                </a:lnTo>
                <a:lnTo>
                  <a:pt x="1219199" y="914400"/>
                </a:lnTo>
                <a:lnTo>
                  <a:pt x="50291" y="914399"/>
                </a:lnTo>
                <a:lnTo>
                  <a:pt x="50292" y="940307"/>
                </a:lnTo>
                <a:lnTo>
                  <a:pt x="25908" y="914400"/>
                </a:lnTo>
                <a:lnTo>
                  <a:pt x="25908" y="966215"/>
                </a:lnTo>
                <a:lnTo>
                  <a:pt x="1245108" y="966215"/>
                </a:lnTo>
                <a:lnTo>
                  <a:pt x="1219200" y="940307"/>
                </a:lnTo>
                <a:lnTo>
                  <a:pt x="1245108" y="914400"/>
                </a:lnTo>
                <a:lnTo>
                  <a:pt x="1232916" y="353568"/>
                </a:lnTo>
                <a:close/>
              </a:path>
              <a:path w="1255776" h="966215">
                <a:moveTo>
                  <a:pt x="1219200" y="940307"/>
                </a:moveTo>
                <a:lnTo>
                  <a:pt x="1245108" y="966215"/>
                </a:lnTo>
                <a:lnTo>
                  <a:pt x="1255952" y="963472"/>
                </a:lnTo>
                <a:lnTo>
                  <a:pt x="1265760" y="953928"/>
                </a:lnTo>
                <a:lnTo>
                  <a:pt x="1269492" y="940307"/>
                </a:lnTo>
                <a:lnTo>
                  <a:pt x="1269461" y="329412"/>
                </a:lnTo>
                <a:lnTo>
                  <a:pt x="1265731" y="317000"/>
                </a:lnTo>
                <a:lnTo>
                  <a:pt x="1255776" y="307848"/>
                </a:lnTo>
                <a:lnTo>
                  <a:pt x="1219200" y="330707"/>
                </a:lnTo>
                <a:lnTo>
                  <a:pt x="646176" y="3048"/>
                </a:lnTo>
                <a:lnTo>
                  <a:pt x="638556" y="0"/>
                </a:lnTo>
                <a:lnTo>
                  <a:pt x="630935" y="0"/>
                </a:lnTo>
                <a:lnTo>
                  <a:pt x="646176" y="48768"/>
                </a:lnTo>
                <a:lnTo>
                  <a:pt x="623316" y="3048"/>
                </a:lnTo>
                <a:lnTo>
                  <a:pt x="47851" y="319560"/>
                </a:lnTo>
                <a:lnTo>
                  <a:pt x="39084" y="308975"/>
                </a:lnTo>
                <a:lnTo>
                  <a:pt x="25908" y="304800"/>
                </a:lnTo>
                <a:lnTo>
                  <a:pt x="14023" y="307933"/>
                </a:lnTo>
                <a:lnTo>
                  <a:pt x="13715" y="307848"/>
                </a:lnTo>
                <a:lnTo>
                  <a:pt x="10626" y="309698"/>
                </a:lnTo>
                <a:lnTo>
                  <a:pt x="4514" y="316906"/>
                </a:lnTo>
                <a:lnTo>
                  <a:pt x="3950" y="317438"/>
                </a:lnTo>
                <a:lnTo>
                  <a:pt x="3889" y="317643"/>
                </a:lnTo>
                <a:lnTo>
                  <a:pt x="3056" y="318625"/>
                </a:lnTo>
                <a:lnTo>
                  <a:pt x="1179" y="326745"/>
                </a:lnTo>
                <a:lnTo>
                  <a:pt x="0" y="330707"/>
                </a:lnTo>
                <a:lnTo>
                  <a:pt x="0" y="940307"/>
                </a:lnTo>
                <a:lnTo>
                  <a:pt x="3133" y="952192"/>
                </a:lnTo>
                <a:lnTo>
                  <a:pt x="360" y="330289"/>
                </a:lnTo>
                <a:lnTo>
                  <a:pt x="3048" y="342900"/>
                </a:lnTo>
                <a:lnTo>
                  <a:pt x="4265" y="345048"/>
                </a:lnTo>
                <a:lnTo>
                  <a:pt x="13089" y="353223"/>
                </a:lnTo>
                <a:lnTo>
                  <a:pt x="24607" y="356250"/>
                </a:lnTo>
                <a:lnTo>
                  <a:pt x="36576" y="353568"/>
                </a:lnTo>
                <a:lnTo>
                  <a:pt x="50292" y="346709"/>
                </a:lnTo>
                <a:lnTo>
                  <a:pt x="50292" y="330707"/>
                </a:lnTo>
                <a:lnTo>
                  <a:pt x="623316" y="48768"/>
                </a:lnTo>
                <a:lnTo>
                  <a:pt x="634745" y="54483"/>
                </a:lnTo>
                <a:lnTo>
                  <a:pt x="1219200" y="346709"/>
                </a:lnTo>
                <a:lnTo>
                  <a:pt x="1232916" y="353568"/>
                </a:lnTo>
                <a:lnTo>
                  <a:pt x="1245108" y="914400"/>
                </a:lnTo>
                <a:lnTo>
                  <a:pt x="1219200" y="940307"/>
                </a:lnTo>
                <a:close/>
              </a:path>
              <a:path w="1255776" h="966215">
                <a:moveTo>
                  <a:pt x="646176" y="3048"/>
                </a:moveTo>
                <a:lnTo>
                  <a:pt x="1219200" y="330707"/>
                </a:lnTo>
                <a:lnTo>
                  <a:pt x="1255776" y="307848"/>
                </a:lnTo>
                <a:lnTo>
                  <a:pt x="646176" y="3048"/>
                </a:lnTo>
                <a:close/>
              </a:path>
            </a:pathLst>
          </a:custGeom>
          <a:solidFill>
            <a:srgbClr val="FD9B0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228088" y="4600956"/>
            <a:ext cx="944880" cy="918972"/>
          </a:xfrm>
          <a:custGeom>
            <a:avLst/>
            <a:gdLst/>
            <a:ahLst/>
            <a:cxnLst/>
            <a:rect l="l" t="t" r="r" b="b"/>
            <a:pathLst>
              <a:path w="944880" h="918972">
                <a:moveTo>
                  <a:pt x="835151" y="848868"/>
                </a:moveTo>
                <a:lnTo>
                  <a:pt x="817636" y="831831"/>
                </a:lnTo>
                <a:lnTo>
                  <a:pt x="781812" y="868680"/>
                </a:lnTo>
                <a:lnTo>
                  <a:pt x="944880" y="918972"/>
                </a:lnTo>
                <a:lnTo>
                  <a:pt x="835151" y="848868"/>
                </a:lnTo>
                <a:close/>
              </a:path>
              <a:path w="944880" h="918972">
                <a:moveTo>
                  <a:pt x="888492" y="758952"/>
                </a:moveTo>
                <a:lnTo>
                  <a:pt x="853674" y="794764"/>
                </a:lnTo>
                <a:lnTo>
                  <a:pt x="871728" y="812292"/>
                </a:lnTo>
                <a:lnTo>
                  <a:pt x="888492" y="758952"/>
                </a:lnTo>
                <a:close/>
              </a:path>
              <a:path w="944880" h="918972">
                <a:moveTo>
                  <a:pt x="35051" y="0"/>
                </a:moveTo>
                <a:lnTo>
                  <a:pt x="0" y="36576"/>
                </a:lnTo>
                <a:lnTo>
                  <a:pt x="817636" y="831831"/>
                </a:lnTo>
                <a:lnTo>
                  <a:pt x="835151" y="848868"/>
                </a:lnTo>
                <a:lnTo>
                  <a:pt x="944880" y="918972"/>
                </a:lnTo>
                <a:lnTo>
                  <a:pt x="888492" y="758952"/>
                </a:lnTo>
                <a:lnTo>
                  <a:pt x="871728" y="812292"/>
                </a:lnTo>
                <a:lnTo>
                  <a:pt x="853674" y="794764"/>
                </a:lnTo>
                <a:lnTo>
                  <a:pt x="35051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49368" y="3725417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49368" y="4033266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49368" y="4339590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49368" y="4647438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849368" y="4955286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849368" y="5263133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15645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46506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771388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079236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387083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695694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003542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309865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17713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925561" y="3416807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10668"/>
                </a:moveTo>
                <a:lnTo>
                  <a:pt x="0" y="2154936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852416" y="5535168"/>
            <a:ext cx="3704843" cy="152400"/>
          </a:xfrm>
          <a:custGeom>
            <a:avLst/>
            <a:gdLst/>
            <a:ahLst/>
            <a:cxnLst/>
            <a:rect l="l" t="t" r="r" b="b"/>
            <a:pathLst>
              <a:path w="3704843" h="152400">
                <a:moveTo>
                  <a:pt x="3578352" y="100584"/>
                </a:moveTo>
                <a:lnTo>
                  <a:pt x="3552444" y="100583"/>
                </a:lnTo>
                <a:lnTo>
                  <a:pt x="3552443" y="152400"/>
                </a:lnTo>
                <a:lnTo>
                  <a:pt x="3704843" y="76200"/>
                </a:lnTo>
                <a:lnTo>
                  <a:pt x="3578352" y="100584"/>
                </a:lnTo>
                <a:close/>
              </a:path>
              <a:path w="3704843" h="152400">
                <a:moveTo>
                  <a:pt x="3578352" y="50292"/>
                </a:moveTo>
                <a:lnTo>
                  <a:pt x="3552443" y="0"/>
                </a:lnTo>
                <a:lnTo>
                  <a:pt x="3552444" y="50291"/>
                </a:lnTo>
                <a:lnTo>
                  <a:pt x="3578352" y="50292"/>
                </a:lnTo>
                <a:close/>
              </a:path>
              <a:path w="3704843" h="152400">
                <a:moveTo>
                  <a:pt x="0" y="50292"/>
                </a:moveTo>
                <a:lnTo>
                  <a:pt x="0" y="100584"/>
                </a:lnTo>
                <a:lnTo>
                  <a:pt x="3578352" y="100584"/>
                </a:lnTo>
                <a:lnTo>
                  <a:pt x="3704843" y="76200"/>
                </a:lnTo>
                <a:lnTo>
                  <a:pt x="3552443" y="0"/>
                </a:lnTo>
                <a:lnTo>
                  <a:pt x="3578352" y="50292"/>
                </a:lnTo>
                <a:lnTo>
                  <a:pt x="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777740" y="3285743"/>
            <a:ext cx="152400" cy="2328672"/>
          </a:xfrm>
          <a:custGeom>
            <a:avLst/>
            <a:gdLst/>
            <a:ahLst/>
            <a:cxnLst/>
            <a:rect l="l" t="t" r="r" b="b"/>
            <a:pathLst>
              <a:path w="152400" h="2328672">
                <a:moveTo>
                  <a:pt x="147066" y="141732"/>
                </a:moveTo>
                <a:lnTo>
                  <a:pt x="131691" y="141732"/>
                </a:lnTo>
                <a:lnTo>
                  <a:pt x="152400" y="152400"/>
                </a:lnTo>
                <a:lnTo>
                  <a:pt x="147066" y="141732"/>
                </a:lnTo>
                <a:close/>
              </a:path>
              <a:path w="152400" h="2328672">
                <a:moveTo>
                  <a:pt x="102108" y="141732"/>
                </a:moveTo>
                <a:lnTo>
                  <a:pt x="50292" y="141732"/>
                </a:lnTo>
                <a:lnTo>
                  <a:pt x="50292" y="2328672"/>
                </a:lnTo>
                <a:lnTo>
                  <a:pt x="102108" y="2328672"/>
                </a:lnTo>
                <a:lnTo>
                  <a:pt x="102108" y="141732"/>
                </a:lnTo>
                <a:close/>
              </a:path>
              <a:path w="152400" h="2328672">
                <a:moveTo>
                  <a:pt x="50292" y="152399"/>
                </a:moveTo>
                <a:lnTo>
                  <a:pt x="50292" y="141732"/>
                </a:lnTo>
                <a:lnTo>
                  <a:pt x="5333" y="141732"/>
                </a:lnTo>
                <a:lnTo>
                  <a:pt x="0" y="152400"/>
                </a:lnTo>
                <a:lnTo>
                  <a:pt x="50292" y="152399"/>
                </a:lnTo>
                <a:close/>
              </a:path>
              <a:path w="152400" h="2328672">
                <a:moveTo>
                  <a:pt x="131691" y="141732"/>
                </a:moveTo>
                <a:lnTo>
                  <a:pt x="102108" y="141732"/>
                </a:lnTo>
                <a:lnTo>
                  <a:pt x="102108" y="152399"/>
                </a:lnTo>
                <a:lnTo>
                  <a:pt x="152400" y="152400"/>
                </a:lnTo>
                <a:lnTo>
                  <a:pt x="131691" y="141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067727" y="4605528"/>
            <a:ext cx="1270332" cy="966216"/>
          </a:xfrm>
          <a:custGeom>
            <a:avLst/>
            <a:gdLst/>
            <a:ahLst/>
            <a:cxnLst/>
            <a:rect l="l" t="t" r="r" b="b"/>
            <a:pathLst>
              <a:path w="1270332" h="966215">
                <a:moveTo>
                  <a:pt x="51132" y="346709"/>
                </a:moveTo>
                <a:lnTo>
                  <a:pt x="635585" y="54483"/>
                </a:lnTo>
                <a:lnTo>
                  <a:pt x="51132" y="330707"/>
                </a:lnTo>
                <a:lnTo>
                  <a:pt x="48296" y="318823"/>
                </a:lnTo>
                <a:lnTo>
                  <a:pt x="51132" y="346709"/>
                </a:lnTo>
                <a:close/>
              </a:path>
              <a:path w="1270332" h="966215">
                <a:moveTo>
                  <a:pt x="647016" y="48768"/>
                </a:moveTo>
                <a:lnTo>
                  <a:pt x="647016" y="3048"/>
                </a:lnTo>
                <a:lnTo>
                  <a:pt x="639396" y="0"/>
                </a:lnTo>
                <a:lnTo>
                  <a:pt x="631776" y="0"/>
                </a:lnTo>
                <a:lnTo>
                  <a:pt x="624156" y="3048"/>
                </a:lnTo>
                <a:lnTo>
                  <a:pt x="624156" y="48768"/>
                </a:lnTo>
                <a:lnTo>
                  <a:pt x="647016" y="48768"/>
                </a:lnTo>
                <a:close/>
              </a:path>
              <a:path w="1270332" h="966215">
                <a:moveTo>
                  <a:pt x="1233756" y="353568"/>
                </a:moveTo>
                <a:lnTo>
                  <a:pt x="1244424" y="914400"/>
                </a:lnTo>
                <a:lnTo>
                  <a:pt x="1220040" y="940307"/>
                </a:lnTo>
                <a:lnTo>
                  <a:pt x="1244424" y="966216"/>
                </a:lnTo>
                <a:lnTo>
                  <a:pt x="1256982" y="963082"/>
                </a:lnTo>
                <a:lnTo>
                  <a:pt x="1266740" y="953577"/>
                </a:lnTo>
                <a:lnTo>
                  <a:pt x="1270332" y="940307"/>
                </a:lnTo>
                <a:lnTo>
                  <a:pt x="1270291" y="329412"/>
                </a:lnTo>
                <a:lnTo>
                  <a:pt x="1265974" y="317000"/>
                </a:lnTo>
                <a:lnTo>
                  <a:pt x="1256616" y="307848"/>
                </a:lnTo>
                <a:lnTo>
                  <a:pt x="1233756" y="353568"/>
                </a:lnTo>
                <a:close/>
              </a:path>
              <a:path w="1270332" h="966215">
                <a:moveTo>
                  <a:pt x="3280" y="951455"/>
                </a:moveTo>
                <a:lnTo>
                  <a:pt x="12047" y="962040"/>
                </a:lnTo>
                <a:lnTo>
                  <a:pt x="25224" y="966216"/>
                </a:lnTo>
                <a:lnTo>
                  <a:pt x="1244424" y="966216"/>
                </a:lnTo>
                <a:lnTo>
                  <a:pt x="1220040" y="940307"/>
                </a:lnTo>
                <a:lnTo>
                  <a:pt x="1244424" y="914400"/>
                </a:lnTo>
                <a:lnTo>
                  <a:pt x="1233756" y="353568"/>
                </a:lnTo>
                <a:lnTo>
                  <a:pt x="1256616" y="307848"/>
                </a:lnTo>
                <a:lnTo>
                  <a:pt x="647016" y="3048"/>
                </a:lnTo>
                <a:lnTo>
                  <a:pt x="1220040" y="330707"/>
                </a:lnTo>
                <a:lnTo>
                  <a:pt x="1220040" y="914399"/>
                </a:lnTo>
                <a:lnTo>
                  <a:pt x="51132" y="914400"/>
                </a:lnTo>
                <a:lnTo>
                  <a:pt x="51132" y="940307"/>
                </a:lnTo>
                <a:lnTo>
                  <a:pt x="25224" y="914400"/>
                </a:lnTo>
                <a:lnTo>
                  <a:pt x="25771" y="356255"/>
                </a:lnTo>
                <a:lnTo>
                  <a:pt x="37416" y="353568"/>
                </a:lnTo>
                <a:lnTo>
                  <a:pt x="39169" y="308750"/>
                </a:lnTo>
                <a:lnTo>
                  <a:pt x="25224" y="304800"/>
                </a:lnTo>
                <a:lnTo>
                  <a:pt x="624156" y="3048"/>
                </a:lnTo>
                <a:lnTo>
                  <a:pt x="15969" y="307141"/>
                </a:lnTo>
                <a:lnTo>
                  <a:pt x="14379" y="307543"/>
                </a:lnTo>
                <a:lnTo>
                  <a:pt x="14556" y="307848"/>
                </a:lnTo>
                <a:lnTo>
                  <a:pt x="14232" y="353559"/>
                </a:lnTo>
                <a:lnTo>
                  <a:pt x="4586" y="345989"/>
                </a:lnTo>
                <a:lnTo>
                  <a:pt x="2364" y="342900"/>
                </a:lnTo>
                <a:lnTo>
                  <a:pt x="4448" y="317537"/>
                </a:lnTo>
                <a:lnTo>
                  <a:pt x="840" y="330707"/>
                </a:lnTo>
                <a:lnTo>
                  <a:pt x="4448" y="317537"/>
                </a:lnTo>
                <a:lnTo>
                  <a:pt x="3144" y="319050"/>
                </a:lnTo>
                <a:lnTo>
                  <a:pt x="0" y="330537"/>
                </a:lnTo>
                <a:lnTo>
                  <a:pt x="839" y="334930"/>
                </a:lnTo>
                <a:lnTo>
                  <a:pt x="840" y="940307"/>
                </a:lnTo>
                <a:lnTo>
                  <a:pt x="3280" y="951455"/>
                </a:lnTo>
                <a:close/>
              </a:path>
              <a:path w="1270332" h="966215">
                <a:moveTo>
                  <a:pt x="6206" y="315496"/>
                </a:moveTo>
                <a:lnTo>
                  <a:pt x="4571" y="317087"/>
                </a:lnTo>
                <a:lnTo>
                  <a:pt x="4448" y="317537"/>
                </a:lnTo>
                <a:lnTo>
                  <a:pt x="2364" y="342900"/>
                </a:lnTo>
                <a:lnTo>
                  <a:pt x="4586" y="345989"/>
                </a:lnTo>
                <a:lnTo>
                  <a:pt x="14232" y="353559"/>
                </a:lnTo>
                <a:lnTo>
                  <a:pt x="14556" y="307848"/>
                </a:lnTo>
                <a:lnTo>
                  <a:pt x="14379" y="307543"/>
                </a:lnTo>
                <a:lnTo>
                  <a:pt x="13238" y="308653"/>
                </a:lnTo>
                <a:lnTo>
                  <a:pt x="10836" y="310122"/>
                </a:lnTo>
                <a:lnTo>
                  <a:pt x="6206" y="315496"/>
                </a:lnTo>
                <a:close/>
              </a:path>
              <a:path w="1270332" h="966215">
                <a:moveTo>
                  <a:pt x="1220040" y="330707"/>
                </a:moveTo>
                <a:lnTo>
                  <a:pt x="647016" y="3048"/>
                </a:lnTo>
                <a:lnTo>
                  <a:pt x="647016" y="48768"/>
                </a:lnTo>
                <a:lnTo>
                  <a:pt x="624156" y="48768"/>
                </a:lnTo>
                <a:lnTo>
                  <a:pt x="624156" y="3048"/>
                </a:lnTo>
                <a:lnTo>
                  <a:pt x="25224" y="304800"/>
                </a:lnTo>
                <a:lnTo>
                  <a:pt x="39169" y="308750"/>
                </a:lnTo>
                <a:lnTo>
                  <a:pt x="37416" y="353568"/>
                </a:lnTo>
                <a:lnTo>
                  <a:pt x="25771" y="356255"/>
                </a:lnTo>
                <a:lnTo>
                  <a:pt x="25224" y="914400"/>
                </a:lnTo>
                <a:lnTo>
                  <a:pt x="51132" y="940307"/>
                </a:lnTo>
                <a:lnTo>
                  <a:pt x="51132" y="346709"/>
                </a:lnTo>
                <a:lnTo>
                  <a:pt x="48296" y="318823"/>
                </a:lnTo>
                <a:lnTo>
                  <a:pt x="51132" y="330707"/>
                </a:lnTo>
                <a:lnTo>
                  <a:pt x="635585" y="54483"/>
                </a:lnTo>
                <a:lnTo>
                  <a:pt x="1220040" y="346709"/>
                </a:lnTo>
                <a:lnTo>
                  <a:pt x="1220040" y="330707"/>
                </a:lnTo>
                <a:close/>
              </a:path>
            </a:pathLst>
          </a:custGeom>
          <a:solidFill>
            <a:srgbClr val="FD9B0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273735" y="437537"/>
            <a:ext cx="301411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Tra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slati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endParaRPr sz="42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86838" y="1695005"/>
            <a:ext cx="259637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4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ificat</a:t>
            </a:r>
            <a:r>
              <a:rPr sz="3200" spc="-14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306654" y="1695005"/>
            <a:ext cx="126199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simple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593254" y="1695005"/>
            <a:ext cx="19955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143906" y="2261262"/>
            <a:ext cx="621527" cy="89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1950" spc="0" dirty="0" smtClean="0">
                <a:solidFill>
                  <a:srgbClr val="99CCFF"/>
                </a:solidFill>
                <a:latin typeface="Arial"/>
                <a:cs typeface="Arial"/>
              </a:rPr>
              <a:t>• </a:t>
            </a:r>
            <a:r>
              <a:rPr sz="1950" spc="490" dirty="0" smtClean="0">
                <a:solidFill>
                  <a:srgbClr val="99CC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x’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63"/>
              </a:spcBef>
            </a:pPr>
            <a:r>
              <a:rPr sz="1950" spc="0" dirty="0" smtClean="0">
                <a:solidFill>
                  <a:srgbClr val="99CCFF"/>
                </a:solidFill>
                <a:latin typeface="Arial"/>
                <a:cs typeface="Arial"/>
              </a:rPr>
              <a:t>• </a:t>
            </a:r>
            <a:r>
              <a:rPr sz="1950" spc="490" dirty="0" smtClean="0">
                <a:solidFill>
                  <a:srgbClr val="99CC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y’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783617" y="2261262"/>
            <a:ext cx="286037" cy="89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2800" spc="0" dirty="0" smtClean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089706" y="2261262"/>
            <a:ext cx="692694" cy="95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">
              <a:lnSpc>
                <a:spcPts val="3460"/>
              </a:lnSpc>
              <a:spcBef>
                <a:spcPts val="173"/>
              </a:spcBef>
            </a:pPr>
            <a:r>
              <a:rPr sz="4200" baseline="8282" dirty="0" smtClean="0">
                <a:latin typeface="Arial"/>
                <a:cs typeface="Arial"/>
              </a:rPr>
              <a:t>x+</a:t>
            </a:r>
            <a:r>
              <a:rPr sz="4200" spc="14" baseline="8282" dirty="0" smtClean="0">
                <a:latin typeface="Arial"/>
                <a:cs typeface="Arial"/>
              </a:rPr>
              <a:t>t</a:t>
            </a:r>
            <a:r>
              <a:rPr sz="2775" spc="0" baseline="-9401" dirty="0" smtClean="0">
                <a:latin typeface="Arial"/>
                <a:cs typeface="Arial"/>
              </a:rPr>
              <a:t>x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3219"/>
              </a:lnSpc>
              <a:spcBef>
                <a:spcPts val="137"/>
              </a:spcBef>
            </a:pPr>
            <a:r>
              <a:rPr sz="2800" dirty="0" smtClean="0">
                <a:latin typeface="Arial"/>
                <a:cs typeface="Arial"/>
              </a:rPr>
              <a:t>y+</a:t>
            </a:r>
            <a:r>
              <a:rPr sz="2800" spc="14" dirty="0" smtClean="0">
                <a:latin typeface="Arial"/>
                <a:cs typeface="Arial"/>
              </a:rPr>
              <a:t>t</a:t>
            </a:r>
            <a:r>
              <a:rPr sz="2775" spc="0" baseline="-21936" dirty="0" smtClean="0">
                <a:latin typeface="Arial"/>
                <a:cs typeface="Arial"/>
              </a:rPr>
              <a:t>y</a:t>
            </a:r>
            <a:endParaRPr sz="185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800860" y="5739038"/>
            <a:ext cx="7925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18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vant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296659" y="5777138"/>
            <a:ext cx="7989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Après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849368" y="3417569"/>
            <a:ext cx="307086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5156454" y="3417569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9" name="object 139"/>
          <p:cNvSpPr txBox="1"/>
          <p:nvPr/>
        </p:nvSpPr>
        <p:spPr>
          <a:xfrm>
            <a:off x="5465064" y="3417569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8" name="object 138"/>
          <p:cNvSpPr txBox="1"/>
          <p:nvPr/>
        </p:nvSpPr>
        <p:spPr>
          <a:xfrm>
            <a:off x="5771388" y="3417569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7" name="object 137"/>
          <p:cNvSpPr txBox="1"/>
          <p:nvPr/>
        </p:nvSpPr>
        <p:spPr>
          <a:xfrm>
            <a:off x="6079236" y="3417569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6" name="object 136"/>
          <p:cNvSpPr txBox="1"/>
          <p:nvPr/>
        </p:nvSpPr>
        <p:spPr>
          <a:xfrm>
            <a:off x="6387083" y="3417569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6695694" y="3417569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4" name="object 134"/>
          <p:cNvSpPr txBox="1"/>
          <p:nvPr/>
        </p:nvSpPr>
        <p:spPr>
          <a:xfrm>
            <a:off x="7003542" y="3417569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3" name="object 133"/>
          <p:cNvSpPr txBox="1"/>
          <p:nvPr/>
        </p:nvSpPr>
        <p:spPr>
          <a:xfrm>
            <a:off x="7309865" y="3417569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2" name="object 132"/>
          <p:cNvSpPr txBox="1"/>
          <p:nvPr/>
        </p:nvSpPr>
        <p:spPr>
          <a:xfrm>
            <a:off x="7617713" y="3417569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1" name="object 131"/>
          <p:cNvSpPr txBox="1"/>
          <p:nvPr/>
        </p:nvSpPr>
        <p:spPr>
          <a:xfrm>
            <a:off x="4849368" y="3725417"/>
            <a:ext cx="307086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0" name="object 130"/>
          <p:cNvSpPr txBox="1"/>
          <p:nvPr/>
        </p:nvSpPr>
        <p:spPr>
          <a:xfrm>
            <a:off x="5156454" y="3725417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object 129"/>
          <p:cNvSpPr txBox="1"/>
          <p:nvPr/>
        </p:nvSpPr>
        <p:spPr>
          <a:xfrm>
            <a:off x="5465064" y="3725417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8" name="object 128"/>
          <p:cNvSpPr txBox="1"/>
          <p:nvPr/>
        </p:nvSpPr>
        <p:spPr>
          <a:xfrm>
            <a:off x="5771388" y="3725417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7" name="object 127"/>
          <p:cNvSpPr txBox="1"/>
          <p:nvPr/>
        </p:nvSpPr>
        <p:spPr>
          <a:xfrm>
            <a:off x="6079236" y="3725417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6" name="object 126"/>
          <p:cNvSpPr txBox="1"/>
          <p:nvPr/>
        </p:nvSpPr>
        <p:spPr>
          <a:xfrm>
            <a:off x="6387083" y="3725417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5" name="object 125"/>
          <p:cNvSpPr txBox="1"/>
          <p:nvPr/>
        </p:nvSpPr>
        <p:spPr>
          <a:xfrm>
            <a:off x="6695694" y="3725417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4" name="object 124"/>
          <p:cNvSpPr txBox="1"/>
          <p:nvPr/>
        </p:nvSpPr>
        <p:spPr>
          <a:xfrm>
            <a:off x="7003542" y="3725417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3" name="object 123"/>
          <p:cNvSpPr txBox="1"/>
          <p:nvPr/>
        </p:nvSpPr>
        <p:spPr>
          <a:xfrm>
            <a:off x="7309865" y="3725417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2" name="object 122"/>
          <p:cNvSpPr txBox="1"/>
          <p:nvPr/>
        </p:nvSpPr>
        <p:spPr>
          <a:xfrm>
            <a:off x="7617713" y="3725417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1" name="object 121"/>
          <p:cNvSpPr txBox="1"/>
          <p:nvPr/>
        </p:nvSpPr>
        <p:spPr>
          <a:xfrm>
            <a:off x="4849368" y="4033266"/>
            <a:ext cx="307086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0" name="object 120"/>
          <p:cNvSpPr txBox="1"/>
          <p:nvPr/>
        </p:nvSpPr>
        <p:spPr>
          <a:xfrm>
            <a:off x="5156454" y="4033266"/>
            <a:ext cx="308610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9" name="object 119"/>
          <p:cNvSpPr txBox="1"/>
          <p:nvPr/>
        </p:nvSpPr>
        <p:spPr>
          <a:xfrm>
            <a:off x="5465064" y="4033266"/>
            <a:ext cx="306324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8" name="object 118"/>
          <p:cNvSpPr txBox="1"/>
          <p:nvPr/>
        </p:nvSpPr>
        <p:spPr>
          <a:xfrm>
            <a:off x="5771388" y="4033266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6079236" y="4033266"/>
            <a:ext cx="307847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6" name="object 116"/>
          <p:cNvSpPr txBox="1"/>
          <p:nvPr/>
        </p:nvSpPr>
        <p:spPr>
          <a:xfrm>
            <a:off x="6387083" y="4033266"/>
            <a:ext cx="308610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5" name="object 115"/>
          <p:cNvSpPr txBox="1"/>
          <p:nvPr/>
        </p:nvSpPr>
        <p:spPr>
          <a:xfrm>
            <a:off x="6695694" y="4033266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4" name="object 114"/>
          <p:cNvSpPr txBox="1"/>
          <p:nvPr/>
        </p:nvSpPr>
        <p:spPr>
          <a:xfrm>
            <a:off x="7003542" y="4033266"/>
            <a:ext cx="306323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3" name="object 113"/>
          <p:cNvSpPr txBox="1"/>
          <p:nvPr/>
        </p:nvSpPr>
        <p:spPr>
          <a:xfrm>
            <a:off x="7309865" y="4033266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2" name="object 112"/>
          <p:cNvSpPr txBox="1"/>
          <p:nvPr/>
        </p:nvSpPr>
        <p:spPr>
          <a:xfrm>
            <a:off x="7617713" y="4033266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1" name="object 111"/>
          <p:cNvSpPr txBox="1"/>
          <p:nvPr/>
        </p:nvSpPr>
        <p:spPr>
          <a:xfrm>
            <a:off x="4849368" y="4339590"/>
            <a:ext cx="307086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0" name="object 110"/>
          <p:cNvSpPr txBox="1"/>
          <p:nvPr/>
        </p:nvSpPr>
        <p:spPr>
          <a:xfrm>
            <a:off x="5156454" y="4339590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9" name="object 109"/>
          <p:cNvSpPr txBox="1"/>
          <p:nvPr/>
        </p:nvSpPr>
        <p:spPr>
          <a:xfrm>
            <a:off x="5465064" y="4339590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8" name="object 108"/>
          <p:cNvSpPr txBox="1"/>
          <p:nvPr/>
        </p:nvSpPr>
        <p:spPr>
          <a:xfrm>
            <a:off x="5771388" y="4339590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7" name="object 107"/>
          <p:cNvSpPr txBox="1"/>
          <p:nvPr/>
        </p:nvSpPr>
        <p:spPr>
          <a:xfrm>
            <a:off x="6079236" y="4339590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6" name="object 106"/>
          <p:cNvSpPr txBox="1"/>
          <p:nvPr/>
        </p:nvSpPr>
        <p:spPr>
          <a:xfrm>
            <a:off x="6387083" y="4339590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5" name="object 105"/>
          <p:cNvSpPr txBox="1"/>
          <p:nvPr/>
        </p:nvSpPr>
        <p:spPr>
          <a:xfrm>
            <a:off x="6695694" y="4339590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4" name="object 104"/>
          <p:cNvSpPr txBox="1"/>
          <p:nvPr/>
        </p:nvSpPr>
        <p:spPr>
          <a:xfrm>
            <a:off x="7003542" y="4339590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3" name="object 103"/>
          <p:cNvSpPr txBox="1"/>
          <p:nvPr/>
        </p:nvSpPr>
        <p:spPr>
          <a:xfrm>
            <a:off x="7309865" y="4339590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2" name="object 102"/>
          <p:cNvSpPr txBox="1"/>
          <p:nvPr/>
        </p:nvSpPr>
        <p:spPr>
          <a:xfrm>
            <a:off x="7617713" y="4339590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1" name="object 101"/>
          <p:cNvSpPr txBox="1"/>
          <p:nvPr/>
        </p:nvSpPr>
        <p:spPr>
          <a:xfrm>
            <a:off x="4849368" y="4647438"/>
            <a:ext cx="307086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0" name="object 100"/>
          <p:cNvSpPr txBox="1"/>
          <p:nvPr/>
        </p:nvSpPr>
        <p:spPr>
          <a:xfrm>
            <a:off x="5156454" y="4647438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9" name="object 99"/>
          <p:cNvSpPr txBox="1"/>
          <p:nvPr/>
        </p:nvSpPr>
        <p:spPr>
          <a:xfrm>
            <a:off x="5465064" y="4647438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8" name="object 98"/>
          <p:cNvSpPr txBox="1"/>
          <p:nvPr/>
        </p:nvSpPr>
        <p:spPr>
          <a:xfrm>
            <a:off x="5771388" y="4647438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7" name="object 97"/>
          <p:cNvSpPr txBox="1"/>
          <p:nvPr/>
        </p:nvSpPr>
        <p:spPr>
          <a:xfrm>
            <a:off x="6079236" y="4647438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6" name="object 96"/>
          <p:cNvSpPr txBox="1"/>
          <p:nvPr/>
        </p:nvSpPr>
        <p:spPr>
          <a:xfrm>
            <a:off x="6387083" y="4647438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5" name="object 95"/>
          <p:cNvSpPr txBox="1"/>
          <p:nvPr/>
        </p:nvSpPr>
        <p:spPr>
          <a:xfrm>
            <a:off x="6695694" y="4647438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4" name="object 94"/>
          <p:cNvSpPr txBox="1"/>
          <p:nvPr/>
        </p:nvSpPr>
        <p:spPr>
          <a:xfrm>
            <a:off x="7003542" y="4647438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3" name="object 93"/>
          <p:cNvSpPr txBox="1"/>
          <p:nvPr/>
        </p:nvSpPr>
        <p:spPr>
          <a:xfrm>
            <a:off x="7309865" y="4647438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2" name="object 92"/>
          <p:cNvSpPr txBox="1"/>
          <p:nvPr/>
        </p:nvSpPr>
        <p:spPr>
          <a:xfrm>
            <a:off x="7617713" y="4647438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1" name="object 91"/>
          <p:cNvSpPr txBox="1"/>
          <p:nvPr/>
        </p:nvSpPr>
        <p:spPr>
          <a:xfrm>
            <a:off x="4849368" y="4955286"/>
            <a:ext cx="307086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0" name="object 90"/>
          <p:cNvSpPr txBox="1"/>
          <p:nvPr/>
        </p:nvSpPr>
        <p:spPr>
          <a:xfrm>
            <a:off x="5156454" y="4955286"/>
            <a:ext cx="308610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9" name="object 89"/>
          <p:cNvSpPr txBox="1"/>
          <p:nvPr/>
        </p:nvSpPr>
        <p:spPr>
          <a:xfrm>
            <a:off x="5465064" y="4955286"/>
            <a:ext cx="306324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8" name="object 88"/>
          <p:cNvSpPr txBox="1"/>
          <p:nvPr/>
        </p:nvSpPr>
        <p:spPr>
          <a:xfrm>
            <a:off x="5771388" y="4955286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7" name="object 87"/>
          <p:cNvSpPr txBox="1"/>
          <p:nvPr/>
        </p:nvSpPr>
        <p:spPr>
          <a:xfrm>
            <a:off x="6079236" y="4955286"/>
            <a:ext cx="307847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6" name="object 86"/>
          <p:cNvSpPr txBox="1"/>
          <p:nvPr/>
        </p:nvSpPr>
        <p:spPr>
          <a:xfrm>
            <a:off x="6387083" y="4955286"/>
            <a:ext cx="308610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5" name="object 85"/>
          <p:cNvSpPr txBox="1"/>
          <p:nvPr/>
        </p:nvSpPr>
        <p:spPr>
          <a:xfrm>
            <a:off x="6695694" y="4955286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4" name="object 84"/>
          <p:cNvSpPr txBox="1"/>
          <p:nvPr/>
        </p:nvSpPr>
        <p:spPr>
          <a:xfrm>
            <a:off x="7003542" y="4955286"/>
            <a:ext cx="306323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3" name="object 83"/>
          <p:cNvSpPr txBox="1"/>
          <p:nvPr/>
        </p:nvSpPr>
        <p:spPr>
          <a:xfrm>
            <a:off x="7309865" y="4955286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2"/>
          <p:cNvSpPr txBox="1"/>
          <p:nvPr/>
        </p:nvSpPr>
        <p:spPr>
          <a:xfrm>
            <a:off x="7617713" y="4955286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object 81"/>
          <p:cNvSpPr txBox="1"/>
          <p:nvPr/>
        </p:nvSpPr>
        <p:spPr>
          <a:xfrm>
            <a:off x="4849368" y="5263133"/>
            <a:ext cx="307086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0" name="object 80"/>
          <p:cNvSpPr txBox="1"/>
          <p:nvPr/>
        </p:nvSpPr>
        <p:spPr>
          <a:xfrm>
            <a:off x="5156454" y="5263133"/>
            <a:ext cx="308610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9" name="object 79"/>
          <p:cNvSpPr txBox="1"/>
          <p:nvPr/>
        </p:nvSpPr>
        <p:spPr>
          <a:xfrm>
            <a:off x="5465064" y="5263133"/>
            <a:ext cx="306324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8" name="object 78"/>
          <p:cNvSpPr txBox="1"/>
          <p:nvPr/>
        </p:nvSpPr>
        <p:spPr>
          <a:xfrm>
            <a:off x="5771388" y="5263133"/>
            <a:ext cx="307848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7" name="object 77"/>
          <p:cNvSpPr txBox="1"/>
          <p:nvPr/>
        </p:nvSpPr>
        <p:spPr>
          <a:xfrm>
            <a:off x="6079236" y="5263133"/>
            <a:ext cx="307847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6" name="object 76"/>
          <p:cNvSpPr txBox="1"/>
          <p:nvPr/>
        </p:nvSpPr>
        <p:spPr>
          <a:xfrm>
            <a:off x="6387083" y="5263133"/>
            <a:ext cx="308610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5" name="object 75"/>
          <p:cNvSpPr txBox="1"/>
          <p:nvPr/>
        </p:nvSpPr>
        <p:spPr>
          <a:xfrm>
            <a:off x="6695694" y="5263133"/>
            <a:ext cx="307848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4" name="object 74"/>
          <p:cNvSpPr txBox="1"/>
          <p:nvPr/>
        </p:nvSpPr>
        <p:spPr>
          <a:xfrm>
            <a:off x="7003542" y="5263133"/>
            <a:ext cx="306323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73"/>
          <p:cNvSpPr txBox="1"/>
          <p:nvPr/>
        </p:nvSpPr>
        <p:spPr>
          <a:xfrm>
            <a:off x="7309865" y="5263133"/>
            <a:ext cx="307848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7617713" y="5263133"/>
            <a:ext cx="307848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734568" y="3417569"/>
            <a:ext cx="307086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1041654" y="3417569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1350264" y="3417569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1656588" y="3417569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1964436" y="3417569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2272284" y="3417569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2580893" y="3417569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2888741" y="3417569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3195066" y="3417569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3502914" y="3417569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734568" y="3725417"/>
            <a:ext cx="307086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1041654" y="3725417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1350264" y="3725417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1656588" y="3725417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1964436" y="3725417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2272284" y="3725417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2580893" y="3725417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2888741" y="3725417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3195066" y="3725417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3502914" y="3725417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734568" y="4033266"/>
            <a:ext cx="307086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1041654" y="4033266"/>
            <a:ext cx="308609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1350264" y="4033266"/>
            <a:ext cx="306324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1656588" y="4033266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1964436" y="4033266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2272284" y="4033266"/>
            <a:ext cx="308609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2580893" y="4033266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2888741" y="4033266"/>
            <a:ext cx="306324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3195066" y="4033266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3502914" y="4033266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734568" y="4339590"/>
            <a:ext cx="307086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1041654" y="4339590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1350264" y="4339590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1656588" y="4339590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1964436" y="4339590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2272284" y="4339590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2580893" y="4339590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2888741" y="4339590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3195066" y="4339590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3502914" y="4339590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734568" y="4647438"/>
            <a:ext cx="307086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1041654" y="4647438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350264" y="4647438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1656588" y="4647438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964436" y="4647438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272284" y="4647438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2580893" y="4647438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888741" y="4647438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3195066" y="4647438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3502914" y="4647438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734568" y="4955286"/>
            <a:ext cx="307086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1041654" y="4955286"/>
            <a:ext cx="308609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350264" y="4955286"/>
            <a:ext cx="306324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1656588" y="4955286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964436" y="4955286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272284" y="4955286"/>
            <a:ext cx="308609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580893" y="4955286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888741" y="4955286"/>
            <a:ext cx="306324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195066" y="4955286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502914" y="4955286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734568" y="5263133"/>
            <a:ext cx="307086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041654" y="5263133"/>
            <a:ext cx="308609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350264" y="5263133"/>
            <a:ext cx="306324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656588" y="5263133"/>
            <a:ext cx="307848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964436" y="5263133"/>
            <a:ext cx="307848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272284" y="5263133"/>
            <a:ext cx="308609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580893" y="5263133"/>
            <a:ext cx="307848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888741" y="5263133"/>
            <a:ext cx="306324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195066" y="5263133"/>
            <a:ext cx="307848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502914" y="5263133"/>
            <a:ext cx="307848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8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3735" y="437537"/>
            <a:ext cx="4643272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Notati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vector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4200" spc="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4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6838" y="1695005"/>
            <a:ext cx="65521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uti</a:t>
            </a:r>
            <a:r>
              <a:rPr sz="3200" spc="-14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ise d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0" smtClean="0">
                <a:latin typeface="Arial"/>
                <a:cs typeface="Arial"/>
              </a:rPr>
              <a:t>vecteurs</a:t>
            </a:r>
            <a:r>
              <a:rPr sz="3200" spc="-29" smtClean="0">
                <a:latin typeface="Arial"/>
                <a:cs typeface="Arial"/>
              </a:rPr>
              <a:t> </a:t>
            </a:r>
            <a:r>
              <a:rPr sz="3200" spc="0" smtClean="0">
                <a:latin typeface="Arial"/>
                <a:cs typeface="Arial"/>
              </a:rPr>
              <a:t>po</a:t>
            </a:r>
            <a:r>
              <a:rPr sz="3200" spc="-14" smtClean="0">
                <a:latin typeface="Arial"/>
                <a:cs typeface="Arial"/>
              </a:rPr>
              <a:t>u</a:t>
            </a:r>
            <a:r>
              <a:rPr sz="3200" spc="0" smtClean="0">
                <a:latin typeface="Arial"/>
                <a:cs typeface="Arial"/>
              </a:rPr>
              <a:t>r</a:t>
            </a:r>
            <a:r>
              <a:rPr lang="fr-FR" sz="3200" spc="0" dirty="0" smtClean="0">
                <a:latin typeface="Arial"/>
                <a:cs typeface="Arial"/>
              </a:rPr>
              <a:t> 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798" y="2182888"/>
            <a:ext cx="3168013" cy="946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3375"/>
              </a:lnSpc>
              <a:spcBef>
                <a:spcPts val="168"/>
              </a:spcBef>
            </a:pPr>
            <a:r>
              <a:rPr sz="3200" spc="0" smtClean="0">
                <a:latin typeface="Arial"/>
                <a:cs typeface="Arial"/>
              </a:rPr>
              <a:t>repr</a:t>
            </a:r>
            <a:r>
              <a:rPr sz="3200" spc="-14" smtClean="0">
                <a:latin typeface="Arial"/>
                <a:cs typeface="Arial"/>
              </a:rPr>
              <a:t>é</a:t>
            </a:r>
            <a:r>
              <a:rPr sz="3200" spc="0" smtClean="0">
                <a:latin typeface="Arial"/>
                <a:cs typeface="Arial"/>
              </a:rPr>
              <a:t>sent</a:t>
            </a:r>
            <a:r>
              <a:rPr sz="3200" spc="-14" smtClean="0">
                <a:latin typeface="Arial"/>
                <a:cs typeface="Arial"/>
              </a:rPr>
              <a:t>a</a:t>
            </a:r>
            <a:r>
              <a:rPr sz="3200" spc="0" smtClean="0">
                <a:latin typeface="Arial"/>
                <a:cs typeface="Arial"/>
              </a:rPr>
              <a:t>tion</a:t>
            </a:r>
            <a:endParaRPr sz="3200">
              <a:latin typeface="Arial"/>
              <a:cs typeface="Arial"/>
            </a:endParaRPr>
          </a:p>
          <a:p>
            <a:pPr marL="126807">
              <a:lnSpc>
                <a:spcPct val="95825"/>
              </a:lnSpc>
              <a:spcBef>
                <a:spcPts val="654"/>
              </a:spcBef>
            </a:pPr>
            <a:r>
              <a:rPr sz="19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950" spc="30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C’est</a:t>
            </a:r>
            <a:r>
              <a:rPr sz="2800" spc="-4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plus</a:t>
            </a:r>
            <a:r>
              <a:rPr sz="2800" spc="-3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sim</a:t>
            </a:r>
            <a:r>
              <a:rPr sz="2800" spc="14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838" y="3280319"/>
            <a:ext cx="315804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Un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</a:t>
            </a:r>
            <a:r>
              <a:rPr sz="3200" spc="-14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 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 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1567" y="3280319"/>
            <a:ext cx="164022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vecte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3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838" y="4352928"/>
            <a:ext cx="3158044" cy="92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Une</a:t>
            </a:r>
            <a:r>
              <a:rPr sz="3200" spc="-2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slati</a:t>
            </a:r>
            <a:r>
              <a:rPr sz="3200" spc="-14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355659" marR="61036">
              <a:lnSpc>
                <a:spcPct val="95825"/>
              </a:lnSpc>
            </a:pPr>
            <a:r>
              <a:rPr sz="3200" spc="0" dirty="0" smtClean="0">
                <a:latin typeface="Arial"/>
                <a:cs typeface="Arial"/>
              </a:rPr>
              <a:t>vectorie</a:t>
            </a:r>
            <a:r>
              <a:rPr sz="3200" spc="-9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1567" y="4352928"/>
            <a:ext cx="2830433" cy="92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5"/>
              </a:lnSpc>
              <a:spcBef>
                <a:spcPts val="168"/>
              </a:spcBef>
            </a:pP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 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ne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somme</a:t>
            </a:r>
            <a:endParaRPr sz="3200">
              <a:latin typeface="Arial"/>
              <a:cs typeface="Arial"/>
            </a:endParaRPr>
          </a:p>
          <a:p>
            <a:pPr marL="442385" marR="494513" algn="ctr">
              <a:lnSpc>
                <a:spcPct val="95825"/>
              </a:lnSpc>
            </a:pPr>
            <a:r>
              <a:rPr sz="3200" spc="0" dirty="0" smtClean="0">
                <a:latin typeface="Arial"/>
                <a:cs typeface="Arial"/>
              </a:rPr>
              <a:t>P’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= P + T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5" y="2238375"/>
            <a:ext cx="561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bject 159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8096" y="3389376"/>
            <a:ext cx="152400" cy="2330196"/>
          </a:xfrm>
          <a:custGeom>
            <a:avLst/>
            <a:gdLst/>
            <a:ahLst/>
            <a:cxnLst/>
            <a:rect l="l" t="t" r="r" b="b"/>
            <a:pathLst>
              <a:path w="152400" h="2330196">
                <a:moveTo>
                  <a:pt x="76200" y="0"/>
                </a:moveTo>
                <a:lnTo>
                  <a:pt x="68489" y="38100"/>
                </a:lnTo>
                <a:lnTo>
                  <a:pt x="95250" y="38100"/>
                </a:lnTo>
                <a:lnTo>
                  <a:pt x="76200" y="0"/>
                </a:lnTo>
                <a:close/>
              </a:path>
              <a:path w="152400" h="2330196">
                <a:moveTo>
                  <a:pt x="76200" y="0"/>
                </a:moveTo>
                <a:lnTo>
                  <a:pt x="57150" y="38100"/>
                </a:lnTo>
                <a:lnTo>
                  <a:pt x="68489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31163" y="3162300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431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1163" y="3162300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431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1163" y="3162300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431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31163" y="3162300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431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988052" y="3161538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988052" y="3161538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988052" y="3161538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88052" y="3161538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824984" y="3387852"/>
            <a:ext cx="152400" cy="2302764"/>
          </a:xfrm>
          <a:custGeom>
            <a:avLst/>
            <a:gdLst/>
            <a:ahLst/>
            <a:cxnLst/>
            <a:rect l="l" t="t" r="r" b="b"/>
            <a:pathLst>
              <a:path w="152400" h="2302764">
                <a:moveTo>
                  <a:pt x="76200" y="0"/>
                </a:moveTo>
                <a:lnTo>
                  <a:pt x="68084" y="39624"/>
                </a:lnTo>
                <a:lnTo>
                  <a:pt x="96012" y="39624"/>
                </a:lnTo>
                <a:lnTo>
                  <a:pt x="76200" y="0"/>
                </a:lnTo>
                <a:close/>
              </a:path>
              <a:path w="152400" h="2302764">
                <a:moveTo>
                  <a:pt x="76200" y="0"/>
                </a:moveTo>
                <a:lnTo>
                  <a:pt x="56387" y="39624"/>
                </a:lnTo>
                <a:lnTo>
                  <a:pt x="68084" y="39624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42772" y="5640324"/>
            <a:ext cx="3704843" cy="152400"/>
          </a:xfrm>
          <a:custGeom>
            <a:avLst/>
            <a:gdLst/>
            <a:ahLst/>
            <a:cxnLst/>
            <a:rect l="l" t="t" r="r" b="b"/>
            <a:pathLst>
              <a:path w="3704843" h="152400">
                <a:moveTo>
                  <a:pt x="3576828" y="100583"/>
                </a:moveTo>
                <a:lnTo>
                  <a:pt x="3552444" y="100583"/>
                </a:lnTo>
                <a:lnTo>
                  <a:pt x="3552443" y="152399"/>
                </a:lnTo>
                <a:lnTo>
                  <a:pt x="3704843" y="76199"/>
                </a:lnTo>
                <a:lnTo>
                  <a:pt x="3576828" y="100583"/>
                </a:lnTo>
                <a:close/>
              </a:path>
              <a:path w="3704843" h="152400">
                <a:moveTo>
                  <a:pt x="3576828" y="50291"/>
                </a:moveTo>
                <a:lnTo>
                  <a:pt x="3552443" y="0"/>
                </a:lnTo>
                <a:lnTo>
                  <a:pt x="3552443" y="50292"/>
                </a:lnTo>
                <a:lnTo>
                  <a:pt x="3576828" y="50291"/>
                </a:lnTo>
                <a:close/>
              </a:path>
              <a:path w="3704843" h="152400">
                <a:moveTo>
                  <a:pt x="0" y="50291"/>
                </a:moveTo>
                <a:lnTo>
                  <a:pt x="0" y="100583"/>
                </a:lnTo>
                <a:lnTo>
                  <a:pt x="3576828" y="100583"/>
                </a:lnTo>
                <a:lnTo>
                  <a:pt x="3704843" y="76199"/>
                </a:lnTo>
                <a:lnTo>
                  <a:pt x="3552443" y="0"/>
                </a:lnTo>
                <a:lnTo>
                  <a:pt x="3576828" y="50291"/>
                </a:lnTo>
                <a:lnTo>
                  <a:pt x="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8096" y="3389376"/>
            <a:ext cx="152400" cy="2330196"/>
          </a:xfrm>
          <a:custGeom>
            <a:avLst/>
            <a:gdLst/>
            <a:ahLst/>
            <a:cxnLst/>
            <a:rect l="l" t="t" r="r" b="b"/>
            <a:pathLst>
              <a:path w="152400" h="2330196">
                <a:moveTo>
                  <a:pt x="100584" y="128015"/>
                </a:moveTo>
                <a:lnTo>
                  <a:pt x="152400" y="152400"/>
                </a:lnTo>
                <a:lnTo>
                  <a:pt x="95250" y="38100"/>
                </a:lnTo>
                <a:lnTo>
                  <a:pt x="68489" y="38100"/>
                </a:lnTo>
                <a:lnTo>
                  <a:pt x="50292" y="128015"/>
                </a:lnTo>
                <a:lnTo>
                  <a:pt x="50292" y="2330196"/>
                </a:lnTo>
                <a:lnTo>
                  <a:pt x="100584" y="2330196"/>
                </a:lnTo>
                <a:lnTo>
                  <a:pt x="100584" y="128015"/>
                </a:lnTo>
                <a:close/>
              </a:path>
              <a:path w="152400" h="2330196">
                <a:moveTo>
                  <a:pt x="50292" y="152399"/>
                </a:moveTo>
                <a:lnTo>
                  <a:pt x="50292" y="128015"/>
                </a:lnTo>
                <a:lnTo>
                  <a:pt x="68489" y="38100"/>
                </a:lnTo>
                <a:lnTo>
                  <a:pt x="57150" y="38100"/>
                </a:lnTo>
                <a:lnTo>
                  <a:pt x="0" y="152400"/>
                </a:lnTo>
                <a:lnTo>
                  <a:pt x="50292" y="152399"/>
                </a:lnTo>
                <a:close/>
              </a:path>
              <a:path w="152400" h="2330196">
                <a:moveTo>
                  <a:pt x="100584" y="128015"/>
                </a:moveTo>
                <a:lnTo>
                  <a:pt x="100584" y="152399"/>
                </a:lnTo>
                <a:lnTo>
                  <a:pt x="152400" y="152400"/>
                </a:lnTo>
                <a:lnTo>
                  <a:pt x="100584" y="1280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38200" y="3521963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8200" y="3829812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38200" y="4137659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38200" y="4443983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38200" y="4752594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38200" y="5060442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38200" y="5368290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146810" y="3521964"/>
            <a:ext cx="0" cy="2153412"/>
          </a:xfrm>
          <a:custGeom>
            <a:avLst/>
            <a:gdLst/>
            <a:ahLst/>
            <a:cxnLst/>
            <a:rect l="l" t="t" r="r" b="b"/>
            <a:pathLst>
              <a:path h="2153412">
                <a:moveTo>
                  <a:pt x="0" y="0"/>
                </a:moveTo>
                <a:lnTo>
                  <a:pt x="0" y="2153412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4658" y="3521964"/>
            <a:ext cx="0" cy="2153412"/>
          </a:xfrm>
          <a:custGeom>
            <a:avLst/>
            <a:gdLst/>
            <a:ahLst/>
            <a:cxnLst/>
            <a:rect l="l" t="t" r="r" b="b"/>
            <a:pathLst>
              <a:path h="2153412">
                <a:moveTo>
                  <a:pt x="0" y="0"/>
                </a:moveTo>
                <a:lnTo>
                  <a:pt x="0" y="2153412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760982" y="3521964"/>
            <a:ext cx="0" cy="2153412"/>
          </a:xfrm>
          <a:custGeom>
            <a:avLst/>
            <a:gdLst/>
            <a:ahLst/>
            <a:cxnLst/>
            <a:rect l="l" t="t" r="r" b="b"/>
            <a:pathLst>
              <a:path h="2153412">
                <a:moveTo>
                  <a:pt x="0" y="0"/>
                </a:moveTo>
                <a:lnTo>
                  <a:pt x="0" y="2153412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068829" y="3521964"/>
            <a:ext cx="0" cy="2153412"/>
          </a:xfrm>
          <a:custGeom>
            <a:avLst/>
            <a:gdLst/>
            <a:ahLst/>
            <a:cxnLst/>
            <a:rect l="l" t="t" r="r" b="b"/>
            <a:pathLst>
              <a:path h="2153412">
                <a:moveTo>
                  <a:pt x="0" y="0"/>
                </a:moveTo>
                <a:lnTo>
                  <a:pt x="0" y="2153412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377440" y="3521964"/>
            <a:ext cx="0" cy="2153412"/>
          </a:xfrm>
          <a:custGeom>
            <a:avLst/>
            <a:gdLst/>
            <a:ahLst/>
            <a:cxnLst/>
            <a:rect l="l" t="t" r="r" b="b"/>
            <a:pathLst>
              <a:path h="2153412">
                <a:moveTo>
                  <a:pt x="0" y="0"/>
                </a:moveTo>
                <a:lnTo>
                  <a:pt x="0" y="2153412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685288" y="3521964"/>
            <a:ext cx="0" cy="2153412"/>
          </a:xfrm>
          <a:custGeom>
            <a:avLst/>
            <a:gdLst/>
            <a:ahLst/>
            <a:cxnLst/>
            <a:rect l="l" t="t" r="r" b="b"/>
            <a:pathLst>
              <a:path h="2153412">
                <a:moveTo>
                  <a:pt x="0" y="0"/>
                </a:moveTo>
                <a:lnTo>
                  <a:pt x="0" y="2153412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993136" y="3521964"/>
            <a:ext cx="0" cy="2153412"/>
          </a:xfrm>
          <a:custGeom>
            <a:avLst/>
            <a:gdLst/>
            <a:ahLst/>
            <a:cxnLst/>
            <a:rect l="l" t="t" r="r" b="b"/>
            <a:pathLst>
              <a:path h="2153412">
                <a:moveTo>
                  <a:pt x="0" y="0"/>
                </a:moveTo>
                <a:lnTo>
                  <a:pt x="0" y="2153412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299459" y="3521964"/>
            <a:ext cx="0" cy="2153412"/>
          </a:xfrm>
          <a:custGeom>
            <a:avLst/>
            <a:gdLst/>
            <a:ahLst/>
            <a:cxnLst/>
            <a:rect l="l" t="t" r="r" b="b"/>
            <a:pathLst>
              <a:path h="2153412">
                <a:moveTo>
                  <a:pt x="0" y="0"/>
                </a:moveTo>
                <a:lnTo>
                  <a:pt x="0" y="2153412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607307" y="3521964"/>
            <a:ext cx="0" cy="2153412"/>
          </a:xfrm>
          <a:custGeom>
            <a:avLst/>
            <a:gdLst/>
            <a:ahLst/>
            <a:cxnLst/>
            <a:rect l="l" t="t" r="r" b="b"/>
            <a:pathLst>
              <a:path h="2153412">
                <a:moveTo>
                  <a:pt x="0" y="0"/>
                </a:moveTo>
                <a:lnTo>
                  <a:pt x="0" y="2153412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15918" y="3521964"/>
            <a:ext cx="0" cy="2153412"/>
          </a:xfrm>
          <a:custGeom>
            <a:avLst/>
            <a:gdLst/>
            <a:ahLst/>
            <a:cxnLst/>
            <a:rect l="l" t="t" r="r" b="b"/>
            <a:pathLst>
              <a:path h="2153412">
                <a:moveTo>
                  <a:pt x="0" y="0"/>
                </a:moveTo>
                <a:lnTo>
                  <a:pt x="0" y="2153412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18303" y="3796283"/>
            <a:ext cx="1256088" cy="964692"/>
          </a:xfrm>
          <a:custGeom>
            <a:avLst/>
            <a:gdLst/>
            <a:ahLst/>
            <a:cxnLst/>
            <a:rect l="l" t="t" r="r" b="b"/>
            <a:pathLst>
              <a:path w="1256088" h="964692">
                <a:moveTo>
                  <a:pt x="623628" y="3048"/>
                </a:moveTo>
                <a:lnTo>
                  <a:pt x="50604" y="330708"/>
                </a:lnTo>
                <a:lnTo>
                  <a:pt x="635058" y="54483"/>
                </a:lnTo>
                <a:lnTo>
                  <a:pt x="1219512" y="346709"/>
                </a:lnTo>
                <a:lnTo>
                  <a:pt x="1219512" y="330708"/>
                </a:lnTo>
                <a:lnTo>
                  <a:pt x="1233228" y="353568"/>
                </a:lnTo>
                <a:lnTo>
                  <a:pt x="1219512" y="346709"/>
                </a:lnTo>
                <a:lnTo>
                  <a:pt x="1243896" y="914400"/>
                </a:lnTo>
                <a:lnTo>
                  <a:pt x="1256088" y="307848"/>
                </a:lnTo>
                <a:lnTo>
                  <a:pt x="646488" y="3048"/>
                </a:lnTo>
                <a:lnTo>
                  <a:pt x="646488" y="48768"/>
                </a:lnTo>
                <a:lnTo>
                  <a:pt x="623628" y="48768"/>
                </a:lnTo>
                <a:lnTo>
                  <a:pt x="623628" y="3048"/>
                </a:lnTo>
                <a:close/>
              </a:path>
              <a:path w="1256088" h="964692">
                <a:moveTo>
                  <a:pt x="646488" y="48768"/>
                </a:moveTo>
                <a:lnTo>
                  <a:pt x="646488" y="3048"/>
                </a:lnTo>
                <a:lnTo>
                  <a:pt x="638868" y="0"/>
                </a:lnTo>
                <a:lnTo>
                  <a:pt x="631248" y="0"/>
                </a:lnTo>
                <a:lnTo>
                  <a:pt x="623628" y="3048"/>
                </a:lnTo>
                <a:lnTo>
                  <a:pt x="623628" y="48768"/>
                </a:lnTo>
                <a:lnTo>
                  <a:pt x="646488" y="48768"/>
                </a:lnTo>
                <a:close/>
              </a:path>
              <a:path w="1256088" h="964692">
                <a:moveTo>
                  <a:pt x="1233228" y="353568"/>
                </a:moveTo>
                <a:lnTo>
                  <a:pt x="1219512" y="330708"/>
                </a:lnTo>
                <a:lnTo>
                  <a:pt x="1219512" y="346709"/>
                </a:lnTo>
                <a:lnTo>
                  <a:pt x="1233228" y="353568"/>
                </a:lnTo>
                <a:close/>
              </a:path>
              <a:path w="1256088" h="964692">
                <a:moveTo>
                  <a:pt x="50604" y="940308"/>
                </a:moveTo>
                <a:lnTo>
                  <a:pt x="24696" y="964692"/>
                </a:lnTo>
                <a:lnTo>
                  <a:pt x="1243896" y="964692"/>
                </a:lnTo>
                <a:lnTo>
                  <a:pt x="50604" y="940308"/>
                </a:lnTo>
                <a:close/>
              </a:path>
              <a:path w="1256088" h="964692">
                <a:moveTo>
                  <a:pt x="1219512" y="914399"/>
                </a:moveTo>
                <a:lnTo>
                  <a:pt x="50604" y="914400"/>
                </a:lnTo>
                <a:lnTo>
                  <a:pt x="1219512" y="940308"/>
                </a:lnTo>
                <a:lnTo>
                  <a:pt x="1219512" y="914399"/>
                </a:lnTo>
                <a:close/>
              </a:path>
              <a:path w="1256088" h="964692">
                <a:moveTo>
                  <a:pt x="24696" y="304800"/>
                </a:moveTo>
                <a:lnTo>
                  <a:pt x="623628" y="3048"/>
                </a:lnTo>
                <a:lnTo>
                  <a:pt x="15441" y="307141"/>
                </a:lnTo>
                <a:lnTo>
                  <a:pt x="24696" y="304800"/>
                </a:lnTo>
                <a:close/>
              </a:path>
              <a:path w="1256088" h="964692">
                <a:moveTo>
                  <a:pt x="1219512" y="346709"/>
                </a:moveTo>
                <a:lnTo>
                  <a:pt x="1219512" y="940308"/>
                </a:lnTo>
                <a:lnTo>
                  <a:pt x="50604" y="914400"/>
                </a:lnTo>
                <a:lnTo>
                  <a:pt x="24696" y="914400"/>
                </a:lnTo>
                <a:lnTo>
                  <a:pt x="13850" y="352444"/>
                </a:lnTo>
                <a:lnTo>
                  <a:pt x="5014" y="344214"/>
                </a:lnTo>
                <a:lnTo>
                  <a:pt x="3930" y="317501"/>
                </a:lnTo>
                <a:lnTo>
                  <a:pt x="2801" y="318790"/>
                </a:lnTo>
                <a:lnTo>
                  <a:pt x="0" y="329919"/>
                </a:lnTo>
                <a:lnTo>
                  <a:pt x="312" y="330708"/>
                </a:lnTo>
                <a:lnTo>
                  <a:pt x="3360" y="341376"/>
                </a:lnTo>
                <a:lnTo>
                  <a:pt x="2393" y="950373"/>
                </a:lnTo>
                <a:lnTo>
                  <a:pt x="11163" y="960731"/>
                </a:lnTo>
                <a:lnTo>
                  <a:pt x="24696" y="964692"/>
                </a:lnTo>
                <a:lnTo>
                  <a:pt x="50604" y="940308"/>
                </a:lnTo>
                <a:lnTo>
                  <a:pt x="1243896" y="964692"/>
                </a:lnTo>
                <a:lnTo>
                  <a:pt x="1255710" y="962251"/>
                </a:lnTo>
                <a:lnTo>
                  <a:pt x="1266003" y="953484"/>
                </a:lnTo>
                <a:lnTo>
                  <a:pt x="1269804" y="940308"/>
                </a:lnTo>
                <a:lnTo>
                  <a:pt x="1269773" y="329216"/>
                </a:lnTo>
                <a:lnTo>
                  <a:pt x="1266043" y="316457"/>
                </a:lnTo>
                <a:lnTo>
                  <a:pt x="1256088" y="307848"/>
                </a:lnTo>
                <a:lnTo>
                  <a:pt x="1243896" y="914400"/>
                </a:lnTo>
                <a:lnTo>
                  <a:pt x="1219512" y="346709"/>
                </a:lnTo>
                <a:close/>
              </a:path>
              <a:path w="1256088" h="964692">
                <a:moveTo>
                  <a:pt x="312" y="330984"/>
                </a:moveTo>
                <a:lnTo>
                  <a:pt x="312" y="940308"/>
                </a:lnTo>
                <a:lnTo>
                  <a:pt x="2393" y="950373"/>
                </a:lnTo>
                <a:lnTo>
                  <a:pt x="3360" y="341376"/>
                </a:lnTo>
                <a:lnTo>
                  <a:pt x="312" y="330708"/>
                </a:lnTo>
                <a:lnTo>
                  <a:pt x="0" y="329919"/>
                </a:lnTo>
                <a:lnTo>
                  <a:pt x="312" y="330984"/>
                </a:lnTo>
                <a:close/>
              </a:path>
              <a:path w="1256088" h="964692">
                <a:moveTo>
                  <a:pt x="13851" y="307543"/>
                </a:moveTo>
                <a:lnTo>
                  <a:pt x="14028" y="307848"/>
                </a:lnTo>
                <a:lnTo>
                  <a:pt x="25176" y="355913"/>
                </a:lnTo>
                <a:lnTo>
                  <a:pt x="38642" y="308750"/>
                </a:lnTo>
                <a:lnTo>
                  <a:pt x="47768" y="318823"/>
                </a:lnTo>
                <a:lnTo>
                  <a:pt x="50604" y="346709"/>
                </a:lnTo>
                <a:lnTo>
                  <a:pt x="635058" y="54483"/>
                </a:lnTo>
                <a:lnTo>
                  <a:pt x="50604" y="330708"/>
                </a:lnTo>
                <a:lnTo>
                  <a:pt x="623628" y="3048"/>
                </a:lnTo>
                <a:lnTo>
                  <a:pt x="24696" y="304800"/>
                </a:lnTo>
                <a:lnTo>
                  <a:pt x="15441" y="307141"/>
                </a:lnTo>
                <a:lnTo>
                  <a:pt x="13851" y="307543"/>
                </a:lnTo>
                <a:close/>
              </a:path>
              <a:path w="1256088" h="964692">
                <a:moveTo>
                  <a:pt x="36888" y="353568"/>
                </a:moveTo>
                <a:lnTo>
                  <a:pt x="50604" y="914400"/>
                </a:lnTo>
                <a:lnTo>
                  <a:pt x="50604" y="346709"/>
                </a:lnTo>
                <a:lnTo>
                  <a:pt x="47768" y="318823"/>
                </a:lnTo>
                <a:lnTo>
                  <a:pt x="38642" y="308750"/>
                </a:lnTo>
                <a:lnTo>
                  <a:pt x="25176" y="355913"/>
                </a:lnTo>
                <a:lnTo>
                  <a:pt x="14028" y="307848"/>
                </a:lnTo>
                <a:lnTo>
                  <a:pt x="13851" y="307543"/>
                </a:lnTo>
                <a:lnTo>
                  <a:pt x="12737" y="308627"/>
                </a:lnTo>
                <a:lnTo>
                  <a:pt x="10534" y="309957"/>
                </a:lnTo>
                <a:lnTo>
                  <a:pt x="5726" y="315450"/>
                </a:lnTo>
                <a:lnTo>
                  <a:pt x="4043" y="317087"/>
                </a:lnTo>
                <a:lnTo>
                  <a:pt x="3930" y="317501"/>
                </a:lnTo>
                <a:lnTo>
                  <a:pt x="5014" y="344214"/>
                </a:lnTo>
                <a:lnTo>
                  <a:pt x="13850" y="352444"/>
                </a:lnTo>
                <a:lnTo>
                  <a:pt x="24696" y="914400"/>
                </a:lnTo>
                <a:lnTo>
                  <a:pt x="50604" y="914400"/>
                </a:lnTo>
                <a:lnTo>
                  <a:pt x="36888" y="353568"/>
                </a:lnTo>
                <a:close/>
              </a:path>
            </a:pathLst>
          </a:custGeom>
          <a:solidFill>
            <a:srgbClr val="FD9B0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96612" y="3518154"/>
            <a:ext cx="3069336" cy="0"/>
          </a:xfrm>
          <a:custGeom>
            <a:avLst/>
            <a:gdLst/>
            <a:ahLst/>
            <a:cxnLst/>
            <a:rect l="l" t="t" r="r" b="b"/>
            <a:pathLst>
              <a:path w="3069336">
                <a:moveTo>
                  <a:pt x="0" y="0"/>
                </a:moveTo>
                <a:lnTo>
                  <a:pt x="3069336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96612" y="3822191"/>
            <a:ext cx="3069336" cy="0"/>
          </a:xfrm>
          <a:custGeom>
            <a:avLst/>
            <a:gdLst/>
            <a:ahLst/>
            <a:cxnLst/>
            <a:rect l="l" t="t" r="r" b="b"/>
            <a:pathLst>
              <a:path w="3069336">
                <a:moveTo>
                  <a:pt x="0" y="0"/>
                </a:moveTo>
                <a:lnTo>
                  <a:pt x="3069336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96612" y="4126991"/>
            <a:ext cx="3069336" cy="0"/>
          </a:xfrm>
          <a:custGeom>
            <a:avLst/>
            <a:gdLst/>
            <a:ahLst/>
            <a:cxnLst/>
            <a:rect l="l" t="t" r="r" b="b"/>
            <a:pathLst>
              <a:path w="3069336">
                <a:moveTo>
                  <a:pt x="0" y="0"/>
                </a:moveTo>
                <a:lnTo>
                  <a:pt x="3069336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96612" y="4429506"/>
            <a:ext cx="3069336" cy="0"/>
          </a:xfrm>
          <a:custGeom>
            <a:avLst/>
            <a:gdLst/>
            <a:ahLst/>
            <a:cxnLst/>
            <a:rect l="l" t="t" r="r" b="b"/>
            <a:pathLst>
              <a:path w="3069336">
                <a:moveTo>
                  <a:pt x="0" y="0"/>
                </a:moveTo>
                <a:lnTo>
                  <a:pt x="3069336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96612" y="4734306"/>
            <a:ext cx="3069336" cy="0"/>
          </a:xfrm>
          <a:custGeom>
            <a:avLst/>
            <a:gdLst/>
            <a:ahLst/>
            <a:cxnLst/>
            <a:rect l="l" t="t" r="r" b="b"/>
            <a:pathLst>
              <a:path w="3069336">
                <a:moveTo>
                  <a:pt x="0" y="0"/>
                </a:moveTo>
                <a:lnTo>
                  <a:pt x="3069336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96612" y="5039106"/>
            <a:ext cx="3069336" cy="0"/>
          </a:xfrm>
          <a:custGeom>
            <a:avLst/>
            <a:gdLst/>
            <a:ahLst/>
            <a:cxnLst/>
            <a:rect l="l" t="t" r="r" b="b"/>
            <a:pathLst>
              <a:path w="3069336">
                <a:moveTo>
                  <a:pt x="0" y="0"/>
                </a:moveTo>
                <a:lnTo>
                  <a:pt x="3069336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96612" y="5343906"/>
            <a:ext cx="3069336" cy="0"/>
          </a:xfrm>
          <a:custGeom>
            <a:avLst/>
            <a:gdLst/>
            <a:ahLst/>
            <a:cxnLst/>
            <a:rect l="l" t="t" r="r" b="b"/>
            <a:pathLst>
              <a:path w="3069336">
                <a:moveTo>
                  <a:pt x="0" y="0"/>
                </a:moveTo>
                <a:lnTo>
                  <a:pt x="3069336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203698" y="3517391"/>
            <a:ext cx="0" cy="2130552"/>
          </a:xfrm>
          <a:custGeom>
            <a:avLst/>
            <a:gdLst/>
            <a:ahLst/>
            <a:cxnLst/>
            <a:rect l="l" t="t" r="r" b="b"/>
            <a:pathLst>
              <a:path h="2130552">
                <a:moveTo>
                  <a:pt x="0" y="0"/>
                </a:moveTo>
                <a:lnTo>
                  <a:pt x="0" y="2130552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510783" y="3517391"/>
            <a:ext cx="0" cy="2130552"/>
          </a:xfrm>
          <a:custGeom>
            <a:avLst/>
            <a:gdLst/>
            <a:ahLst/>
            <a:cxnLst/>
            <a:rect l="l" t="t" r="r" b="b"/>
            <a:pathLst>
              <a:path h="2130552">
                <a:moveTo>
                  <a:pt x="0" y="0"/>
                </a:moveTo>
                <a:lnTo>
                  <a:pt x="0" y="2130552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16346" y="3517391"/>
            <a:ext cx="0" cy="2130552"/>
          </a:xfrm>
          <a:custGeom>
            <a:avLst/>
            <a:gdLst/>
            <a:ahLst/>
            <a:cxnLst/>
            <a:rect l="l" t="t" r="r" b="b"/>
            <a:pathLst>
              <a:path h="2130552">
                <a:moveTo>
                  <a:pt x="0" y="0"/>
                </a:moveTo>
                <a:lnTo>
                  <a:pt x="0" y="2130552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24194" y="3517391"/>
            <a:ext cx="0" cy="2130552"/>
          </a:xfrm>
          <a:custGeom>
            <a:avLst/>
            <a:gdLst/>
            <a:ahLst/>
            <a:cxnLst/>
            <a:rect l="l" t="t" r="r" b="b"/>
            <a:pathLst>
              <a:path h="2130552">
                <a:moveTo>
                  <a:pt x="0" y="0"/>
                </a:moveTo>
                <a:lnTo>
                  <a:pt x="0" y="2130552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430518" y="3517391"/>
            <a:ext cx="0" cy="2130552"/>
          </a:xfrm>
          <a:custGeom>
            <a:avLst/>
            <a:gdLst/>
            <a:ahLst/>
            <a:cxnLst/>
            <a:rect l="l" t="t" r="r" b="b"/>
            <a:pathLst>
              <a:path h="2130552">
                <a:moveTo>
                  <a:pt x="0" y="0"/>
                </a:moveTo>
                <a:lnTo>
                  <a:pt x="0" y="2130552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738365" y="3517391"/>
            <a:ext cx="0" cy="2130552"/>
          </a:xfrm>
          <a:custGeom>
            <a:avLst/>
            <a:gdLst/>
            <a:ahLst/>
            <a:cxnLst/>
            <a:rect l="l" t="t" r="r" b="b"/>
            <a:pathLst>
              <a:path h="2130552">
                <a:moveTo>
                  <a:pt x="0" y="0"/>
                </a:moveTo>
                <a:lnTo>
                  <a:pt x="0" y="2130552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045452" y="3517391"/>
            <a:ext cx="0" cy="2130552"/>
          </a:xfrm>
          <a:custGeom>
            <a:avLst/>
            <a:gdLst/>
            <a:ahLst/>
            <a:cxnLst/>
            <a:rect l="l" t="t" r="r" b="b"/>
            <a:pathLst>
              <a:path h="2130552">
                <a:moveTo>
                  <a:pt x="0" y="0"/>
                </a:moveTo>
                <a:lnTo>
                  <a:pt x="0" y="2130552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351013" y="3517391"/>
            <a:ext cx="0" cy="2130552"/>
          </a:xfrm>
          <a:custGeom>
            <a:avLst/>
            <a:gdLst/>
            <a:ahLst/>
            <a:cxnLst/>
            <a:rect l="l" t="t" r="r" b="b"/>
            <a:pathLst>
              <a:path h="2130552">
                <a:moveTo>
                  <a:pt x="0" y="0"/>
                </a:moveTo>
                <a:lnTo>
                  <a:pt x="0" y="2130552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8100" y="3517391"/>
            <a:ext cx="0" cy="2130552"/>
          </a:xfrm>
          <a:custGeom>
            <a:avLst/>
            <a:gdLst/>
            <a:ahLst/>
            <a:cxnLst/>
            <a:rect l="l" t="t" r="r" b="b"/>
            <a:pathLst>
              <a:path h="2130552">
                <a:moveTo>
                  <a:pt x="0" y="0"/>
                </a:moveTo>
                <a:lnTo>
                  <a:pt x="0" y="2130552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965186" y="3517391"/>
            <a:ext cx="0" cy="2130552"/>
          </a:xfrm>
          <a:custGeom>
            <a:avLst/>
            <a:gdLst/>
            <a:ahLst/>
            <a:cxnLst/>
            <a:rect l="l" t="t" r="r" b="b"/>
            <a:pathLst>
              <a:path h="2130552">
                <a:moveTo>
                  <a:pt x="0" y="0"/>
                </a:moveTo>
                <a:lnTo>
                  <a:pt x="0" y="2130552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99660" y="5611368"/>
            <a:ext cx="3695699" cy="152400"/>
          </a:xfrm>
          <a:custGeom>
            <a:avLst/>
            <a:gdLst/>
            <a:ahLst/>
            <a:cxnLst/>
            <a:rect l="l" t="t" r="r" b="b"/>
            <a:pathLst>
              <a:path w="3695699" h="152400">
                <a:moveTo>
                  <a:pt x="3569208" y="100584"/>
                </a:moveTo>
                <a:lnTo>
                  <a:pt x="3543300" y="100583"/>
                </a:lnTo>
                <a:lnTo>
                  <a:pt x="3543299" y="152400"/>
                </a:lnTo>
                <a:lnTo>
                  <a:pt x="3695699" y="76200"/>
                </a:lnTo>
                <a:lnTo>
                  <a:pt x="3569208" y="100584"/>
                </a:lnTo>
                <a:close/>
              </a:path>
              <a:path w="3695699" h="152400">
                <a:moveTo>
                  <a:pt x="3569208" y="50292"/>
                </a:moveTo>
                <a:lnTo>
                  <a:pt x="3543299" y="0"/>
                </a:lnTo>
                <a:lnTo>
                  <a:pt x="3543299" y="50292"/>
                </a:lnTo>
                <a:lnTo>
                  <a:pt x="3569208" y="50292"/>
                </a:lnTo>
                <a:close/>
              </a:path>
              <a:path w="3695699" h="152400">
                <a:moveTo>
                  <a:pt x="0" y="50292"/>
                </a:moveTo>
                <a:lnTo>
                  <a:pt x="0" y="100584"/>
                </a:lnTo>
                <a:lnTo>
                  <a:pt x="3569208" y="100584"/>
                </a:lnTo>
                <a:lnTo>
                  <a:pt x="3695699" y="76200"/>
                </a:lnTo>
                <a:lnTo>
                  <a:pt x="3543299" y="0"/>
                </a:lnTo>
                <a:lnTo>
                  <a:pt x="3569208" y="50292"/>
                </a:lnTo>
                <a:lnTo>
                  <a:pt x="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24984" y="3387852"/>
            <a:ext cx="152400" cy="2302764"/>
          </a:xfrm>
          <a:custGeom>
            <a:avLst/>
            <a:gdLst/>
            <a:ahLst/>
            <a:cxnLst/>
            <a:rect l="l" t="t" r="r" b="b"/>
            <a:pathLst>
              <a:path w="152400" h="2302764">
                <a:moveTo>
                  <a:pt x="102107" y="126491"/>
                </a:moveTo>
                <a:lnTo>
                  <a:pt x="152400" y="152400"/>
                </a:lnTo>
                <a:lnTo>
                  <a:pt x="96012" y="39624"/>
                </a:lnTo>
                <a:lnTo>
                  <a:pt x="68084" y="39624"/>
                </a:lnTo>
                <a:lnTo>
                  <a:pt x="50291" y="126491"/>
                </a:lnTo>
                <a:lnTo>
                  <a:pt x="50291" y="2302764"/>
                </a:lnTo>
                <a:lnTo>
                  <a:pt x="102107" y="2302764"/>
                </a:lnTo>
                <a:lnTo>
                  <a:pt x="102107" y="126491"/>
                </a:lnTo>
                <a:close/>
              </a:path>
              <a:path w="152400" h="2302764">
                <a:moveTo>
                  <a:pt x="50292" y="152399"/>
                </a:moveTo>
                <a:lnTo>
                  <a:pt x="50291" y="126491"/>
                </a:lnTo>
                <a:lnTo>
                  <a:pt x="68084" y="39624"/>
                </a:lnTo>
                <a:lnTo>
                  <a:pt x="56387" y="39624"/>
                </a:lnTo>
                <a:lnTo>
                  <a:pt x="0" y="152400"/>
                </a:lnTo>
                <a:lnTo>
                  <a:pt x="50292" y="152399"/>
                </a:lnTo>
                <a:close/>
              </a:path>
              <a:path w="152400" h="2302764">
                <a:moveTo>
                  <a:pt x="152400" y="152400"/>
                </a:moveTo>
                <a:lnTo>
                  <a:pt x="102107" y="126491"/>
                </a:lnTo>
                <a:lnTo>
                  <a:pt x="102107" y="152400"/>
                </a:lnTo>
                <a:lnTo>
                  <a:pt x="152400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097780" y="4405782"/>
            <a:ext cx="661416" cy="652373"/>
          </a:xfrm>
          <a:custGeom>
            <a:avLst/>
            <a:gdLst/>
            <a:ahLst/>
            <a:cxnLst/>
            <a:rect l="l" t="t" r="r" b="b"/>
            <a:pathLst>
              <a:path w="661416" h="652373">
                <a:moveTo>
                  <a:pt x="0" y="627989"/>
                </a:moveTo>
                <a:lnTo>
                  <a:pt x="2743" y="638834"/>
                </a:lnTo>
                <a:lnTo>
                  <a:pt x="12287" y="648642"/>
                </a:lnTo>
                <a:lnTo>
                  <a:pt x="25908" y="652373"/>
                </a:lnTo>
                <a:lnTo>
                  <a:pt x="37055" y="649933"/>
                </a:lnTo>
                <a:lnTo>
                  <a:pt x="47640" y="641166"/>
                </a:lnTo>
                <a:lnTo>
                  <a:pt x="635508" y="652373"/>
                </a:lnTo>
                <a:lnTo>
                  <a:pt x="609600" y="627989"/>
                </a:lnTo>
                <a:lnTo>
                  <a:pt x="635508" y="602081"/>
                </a:lnTo>
                <a:lnTo>
                  <a:pt x="623316" y="225653"/>
                </a:lnTo>
                <a:lnTo>
                  <a:pt x="647700" y="181457"/>
                </a:lnTo>
                <a:lnTo>
                  <a:pt x="342900" y="3149"/>
                </a:lnTo>
                <a:lnTo>
                  <a:pt x="340688" y="1989"/>
                </a:lnTo>
                <a:lnTo>
                  <a:pt x="344424" y="47345"/>
                </a:lnTo>
                <a:lnTo>
                  <a:pt x="609600" y="202793"/>
                </a:lnTo>
                <a:lnTo>
                  <a:pt x="609599" y="602082"/>
                </a:lnTo>
                <a:lnTo>
                  <a:pt x="51815" y="602082"/>
                </a:lnTo>
                <a:lnTo>
                  <a:pt x="51816" y="627989"/>
                </a:lnTo>
                <a:lnTo>
                  <a:pt x="51815" y="602082"/>
                </a:lnTo>
                <a:lnTo>
                  <a:pt x="25908" y="602081"/>
                </a:lnTo>
                <a:lnTo>
                  <a:pt x="39624" y="242417"/>
                </a:lnTo>
                <a:lnTo>
                  <a:pt x="51816" y="221081"/>
                </a:lnTo>
                <a:lnTo>
                  <a:pt x="318516" y="47345"/>
                </a:lnTo>
                <a:lnTo>
                  <a:pt x="316992" y="4673"/>
                </a:lnTo>
                <a:lnTo>
                  <a:pt x="12192" y="199745"/>
                </a:lnTo>
                <a:lnTo>
                  <a:pt x="14023" y="604917"/>
                </a:lnTo>
                <a:lnTo>
                  <a:pt x="3950" y="614044"/>
                </a:lnTo>
                <a:lnTo>
                  <a:pt x="0" y="211937"/>
                </a:lnTo>
                <a:lnTo>
                  <a:pt x="0" y="627989"/>
                </a:lnTo>
                <a:close/>
              </a:path>
              <a:path w="661416" h="652373">
                <a:moveTo>
                  <a:pt x="25908" y="602081"/>
                </a:moveTo>
                <a:lnTo>
                  <a:pt x="51815" y="602082"/>
                </a:lnTo>
                <a:lnTo>
                  <a:pt x="51815" y="234615"/>
                </a:lnTo>
                <a:lnTo>
                  <a:pt x="332051" y="55264"/>
                </a:lnTo>
                <a:lnTo>
                  <a:pt x="609600" y="217630"/>
                </a:lnTo>
                <a:lnTo>
                  <a:pt x="609600" y="202793"/>
                </a:lnTo>
                <a:lnTo>
                  <a:pt x="344424" y="47345"/>
                </a:lnTo>
                <a:lnTo>
                  <a:pt x="340688" y="1989"/>
                </a:lnTo>
                <a:lnTo>
                  <a:pt x="328664" y="0"/>
                </a:lnTo>
                <a:lnTo>
                  <a:pt x="316992" y="4673"/>
                </a:lnTo>
                <a:lnTo>
                  <a:pt x="318516" y="47345"/>
                </a:lnTo>
                <a:lnTo>
                  <a:pt x="51816" y="221081"/>
                </a:lnTo>
                <a:lnTo>
                  <a:pt x="39624" y="242417"/>
                </a:lnTo>
                <a:lnTo>
                  <a:pt x="25908" y="602081"/>
                </a:lnTo>
                <a:close/>
              </a:path>
              <a:path w="661416" h="652373">
                <a:moveTo>
                  <a:pt x="4572" y="204317"/>
                </a:moveTo>
                <a:lnTo>
                  <a:pt x="0" y="211937"/>
                </a:lnTo>
                <a:lnTo>
                  <a:pt x="3950" y="614044"/>
                </a:lnTo>
                <a:lnTo>
                  <a:pt x="14023" y="604917"/>
                </a:lnTo>
                <a:lnTo>
                  <a:pt x="12192" y="199745"/>
                </a:lnTo>
                <a:lnTo>
                  <a:pt x="4572" y="204317"/>
                </a:lnTo>
                <a:close/>
              </a:path>
              <a:path w="661416" h="652373">
                <a:moveTo>
                  <a:pt x="37055" y="649933"/>
                </a:moveTo>
                <a:lnTo>
                  <a:pt x="25908" y="652373"/>
                </a:lnTo>
                <a:lnTo>
                  <a:pt x="635508" y="652373"/>
                </a:lnTo>
                <a:lnTo>
                  <a:pt x="47640" y="641166"/>
                </a:lnTo>
                <a:lnTo>
                  <a:pt x="37055" y="649933"/>
                </a:lnTo>
                <a:close/>
              </a:path>
              <a:path w="661416" h="652373">
                <a:moveTo>
                  <a:pt x="647700" y="181457"/>
                </a:moveTo>
                <a:lnTo>
                  <a:pt x="623316" y="225653"/>
                </a:lnTo>
                <a:lnTo>
                  <a:pt x="635508" y="602081"/>
                </a:lnTo>
                <a:lnTo>
                  <a:pt x="609600" y="627989"/>
                </a:lnTo>
                <a:lnTo>
                  <a:pt x="635508" y="652373"/>
                </a:lnTo>
                <a:lnTo>
                  <a:pt x="646655" y="649933"/>
                </a:lnTo>
                <a:lnTo>
                  <a:pt x="657240" y="641166"/>
                </a:lnTo>
                <a:lnTo>
                  <a:pt x="661416" y="627989"/>
                </a:lnTo>
                <a:lnTo>
                  <a:pt x="661416" y="195173"/>
                </a:lnTo>
                <a:lnTo>
                  <a:pt x="655320" y="186029"/>
                </a:lnTo>
                <a:lnTo>
                  <a:pt x="647700" y="181457"/>
                </a:lnTo>
                <a:close/>
              </a:path>
            </a:pathLst>
          </a:custGeom>
          <a:solidFill>
            <a:srgbClr val="FD9B0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27532" y="4757928"/>
            <a:ext cx="327659" cy="922019"/>
          </a:xfrm>
          <a:custGeom>
            <a:avLst/>
            <a:gdLst/>
            <a:ahLst/>
            <a:cxnLst/>
            <a:rect l="l" t="t" r="r" b="b"/>
            <a:pathLst>
              <a:path w="327659" h="922020">
                <a:moveTo>
                  <a:pt x="327659" y="7619"/>
                </a:moveTo>
                <a:lnTo>
                  <a:pt x="304800" y="0"/>
                </a:lnTo>
                <a:lnTo>
                  <a:pt x="0" y="914400"/>
                </a:lnTo>
                <a:lnTo>
                  <a:pt x="22859" y="922019"/>
                </a:lnTo>
                <a:lnTo>
                  <a:pt x="327659" y="7619"/>
                </a:lnTo>
                <a:close/>
              </a:path>
            </a:pathLst>
          </a:custGeom>
          <a:solidFill>
            <a:srgbClr val="99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32104" y="4674108"/>
            <a:ext cx="1537716" cy="1011935"/>
          </a:xfrm>
          <a:custGeom>
            <a:avLst/>
            <a:gdLst/>
            <a:ahLst/>
            <a:cxnLst/>
            <a:rect l="l" t="t" r="r" b="b"/>
            <a:pathLst>
              <a:path w="1537716" h="1011936">
                <a:moveTo>
                  <a:pt x="1537716" y="21336"/>
                </a:moveTo>
                <a:lnTo>
                  <a:pt x="1524000" y="0"/>
                </a:lnTo>
                <a:lnTo>
                  <a:pt x="0" y="990600"/>
                </a:lnTo>
                <a:lnTo>
                  <a:pt x="13715" y="1011936"/>
                </a:lnTo>
                <a:lnTo>
                  <a:pt x="1537716" y="21336"/>
                </a:lnTo>
                <a:close/>
              </a:path>
            </a:pathLst>
          </a:custGeom>
          <a:solidFill>
            <a:srgbClr val="99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26008" y="4149852"/>
            <a:ext cx="330707" cy="1528572"/>
          </a:xfrm>
          <a:custGeom>
            <a:avLst/>
            <a:gdLst/>
            <a:ahLst/>
            <a:cxnLst/>
            <a:rect l="l" t="t" r="r" b="b"/>
            <a:pathLst>
              <a:path w="330707" h="1528572">
                <a:moveTo>
                  <a:pt x="330707" y="4571"/>
                </a:moveTo>
                <a:lnTo>
                  <a:pt x="304800" y="0"/>
                </a:lnTo>
                <a:lnTo>
                  <a:pt x="0" y="1524000"/>
                </a:lnTo>
                <a:lnTo>
                  <a:pt x="25907" y="1528572"/>
                </a:lnTo>
                <a:lnTo>
                  <a:pt x="330707" y="4571"/>
                </a:lnTo>
                <a:close/>
              </a:path>
            </a:pathLst>
          </a:custGeom>
          <a:solidFill>
            <a:srgbClr val="99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27532" y="3842004"/>
            <a:ext cx="937260" cy="1839468"/>
          </a:xfrm>
          <a:custGeom>
            <a:avLst/>
            <a:gdLst/>
            <a:ahLst/>
            <a:cxnLst/>
            <a:rect l="l" t="t" r="r" b="b"/>
            <a:pathLst>
              <a:path w="937260" h="1839468">
                <a:moveTo>
                  <a:pt x="937260" y="10668"/>
                </a:moveTo>
                <a:lnTo>
                  <a:pt x="914400" y="0"/>
                </a:lnTo>
                <a:lnTo>
                  <a:pt x="0" y="1828800"/>
                </a:lnTo>
                <a:lnTo>
                  <a:pt x="22859" y="1839468"/>
                </a:lnTo>
                <a:lnTo>
                  <a:pt x="937260" y="10668"/>
                </a:lnTo>
                <a:close/>
              </a:path>
            </a:pathLst>
          </a:custGeom>
          <a:solidFill>
            <a:srgbClr val="99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30580" y="4143755"/>
            <a:ext cx="1540764" cy="1540764"/>
          </a:xfrm>
          <a:custGeom>
            <a:avLst/>
            <a:gdLst/>
            <a:ahLst/>
            <a:cxnLst/>
            <a:rect l="l" t="t" r="r" b="b"/>
            <a:pathLst>
              <a:path w="1540764" h="1540764">
                <a:moveTo>
                  <a:pt x="1540764" y="16764"/>
                </a:moveTo>
                <a:lnTo>
                  <a:pt x="1524000" y="0"/>
                </a:lnTo>
                <a:lnTo>
                  <a:pt x="0" y="1524000"/>
                </a:lnTo>
                <a:lnTo>
                  <a:pt x="16763" y="1540764"/>
                </a:lnTo>
                <a:lnTo>
                  <a:pt x="1540764" y="16764"/>
                </a:lnTo>
                <a:close/>
              </a:path>
            </a:pathLst>
          </a:custGeom>
          <a:solidFill>
            <a:srgbClr val="99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273735" y="437537"/>
            <a:ext cx="5415483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200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d’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che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42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834537" y="1393486"/>
            <a:ext cx="714954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Les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coord</a:t>
            </a:r>
            <a:r>
              <a:rPr sz="3200" spc="-14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nn</a:t>
            </a:r>
            <a:r>
              <a:rPr sz="3200" spc="-14" dirty="0" smtClean="0">
                <a:latin typeface="Arial"/>
                <a:cs typeface="Arial"/>
              </a:rPr>
              <a:t>é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sont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</a:t>
            </a:r>
            <a:r>
              <a:rPr sz="3200" spc="-14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tip</a:t>
            </a:r>
            <a:r>
              <a:rPr sz="3200" spc="-14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ié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par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177505" y="1880962"/>
            <a:ext cx="372492" cy="926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le</a:t>
            </a:r>
            <a:endParaRPr sz="3200">
              <a:latin typeface="Arial"/>
              <a:cs typeface="Arial"/>
            </a:endParaRPr>
          </a:p>
          <a:p>
            <a:pPr marL="95823" marR="127063" algn="ctr">
              <a:lnSpc>
                <a:spcPct val="95825"/>
              </a:lnSpc>
              <a:spcBef>
                <a:spcPts val="1452"/>
              </a:spcBef>
            </a:pPr>
            <a:r>
              <a:rPr sz="1950" spc="0" dirty="0" smtClean="0">
                <a:solidFill>
                  <a:srgbClr val="99CCFF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604225" y="1880962"/>
            <a:ext cx="132836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facte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957537" y="1880962"/>
            <a:ext cx="53891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521418" y="1880962"/>
            <a:ext cx="23216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chan</a:t>
            </a:r>
            <a:r>
              <a:rPr sz="3200" spc="-14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865330" y="1880962"/>
            <a:ext cx="169029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d’</a:t>
            </a:r>
            <a:r>
              <a:rPr sz="3200" spc="-14" dirty="0" smtClean="0">
                <a:latin typeface="Arial"/>
                <a:cs typeface="Arial"/>
              </a:rPr>
              <a:t>é</a:t>
            </a:r>
            <a:r>
              <a:rPr sz="3200" spc="0" dirty="0" smtClean="0">
                <a:latin typeface="Arial"/>
                <a:cs typeface="Arial"/>
              </a:rPr>
              <a:t>chelle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580174" y="1880962"/>
            <a:ext cx="19955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578467" y="2447330"/>
            <a:ext cx="335040" cy="89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x’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2800" spc="0" dirty="0" smtClean="0">
                <a:latin typeface="Arial"/>
                <a:cs typeface="Arial"/>
              </a:rPr>
              <a:t>y’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931690" y="2447330"/>
            <a:ext cx="286037" cy="89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2800" spc="0" dirty="0" smtClean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237780" y="2447330"/>
            <a:ext cx="386023" cy="957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">
              <a:lnSpc>
                <a:spcPts val="3460"/>
              </a:lnSpc>
              <a:spcBef>
                <a:spcPts val="173"/>
              </a:spcBef>
            </a:pPr>
            <a:r>
              <a:rPr sz="4200" spc="9" baseline="8282" dirty="0" smtClean="0">
                <a:latin typeface="Arial"/>
                <a:cs typeface="Arial"/>
              </a:rPr>
              <a:t>s</a:t>
            </a:r>
            <a:r>
              <a:rPr sz="2775" spc="0" baseline="-9401" dirty="0" smtClean="0">
                <a:latin typeface="Arial"/>
                <a:cs typeface="Arial"/>
              </a:rPr>
              <a:t>x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3219"/>
              </a:lnSpc>
              <a:spcBef>
                <a:spcPts val="137"/>
              </a:spcBef>
            </a:pP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775" spc="0" baseline="-21936" dirty="0" smtClean="0">
                <a:latin typeface="Arial"/>
                <a:cs typeface="Arial"/>
              </a:rPr>
              <a:t>y</a:t>
            </a:r>
            <a:endParaRPr sz="18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634510" y="2447330"/>
            <a:ext cx="256209" cy="89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2800" spc="0" dirty="0" smtClean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291959" y="3045892"/>
            <a:ext cx="149606" cy="273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r>
              <a:rPr sz="1950" spc="0" dirty="0" smtClean="0">
                <a:solidFill>
                  <a:srgbClr val="99CCFF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400292" y="5824382"/>
            <a:ext cx="7989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Après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904492" y="5842670"/>
            <a:ext cx="7925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18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vant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896612" y="3518154"/>
            <a:ext cx="307086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5203698" y="3518154"/>
            <a:ext cx="307085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9" name="object 139"/>
          <p:cNvSpPr txBox="1"/>
          <p:nvPr/>
        </p:nvSpPr>
        <p:spPr>
          <a:xfrm>
            <a:off x="5510783" y="3518154"/>
            <a:ext cx="305562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8" name="object 138"/>
          <p:cNvSpPr txBox="1"/>
          <p:nvPr/>
        </p:nvSpPr>
        <p:spPr>
          <a:xfrm>
            <a:off x="5816346" y="3518154"/>
            <a:ext cx="307848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7" name="object 137"/>
          <p:cNvSpPr txBox="1"/>
          <p:nvPr/>
        </p:nvSpPr>
        <p:spPr>
          <a:xfrm>
            <a:off x="6124194" y="3518154"/>
            <a:ext cx="306324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6" name="object 136"/>
          <p:cNvSpPr txBox="1"/>
          <p:nvPr/>
        </p:nvSpPr>
        <p:spPr>
          <a:xfrm>
            <a:off x="6430518" y="3518154"/>
            <a:ext cx="307847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6738365" y="3518154"/>
            <a:ext cx="307086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4" name="object 134"/>
          <p:cNvSpPr txBox="1"/>
          <p:nvPr/>
        </p:nvSpPr>
        <p:spPr>
          <a:xfrm>
            <a:off x="7045452" y="3518154"/>
            <a:ext cx="305561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3" name="object 133"/>
          <p:cNvSpPr txBox="1"/>
          <p:nvPr/>
        </p:nvSpPr>
        <p:spPr>
          <a:xfrm>
            <a:off x="7351013" y="3518154"/>
            <a:ext cx="307086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2" name="object 132"/>
          <p:cNvSpPr txBox="1"/>
          <p:nvPr/>
        </p:nvSpPr>
        <p:spPr>
          <a:xfrm>
            <a:off x="7658100" y="3518154"/>
            <a:ext cx="307086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1" name="object 131"/>
          <p:cNvSpPr txBox="1"/>
          <p:nvPr/>
        </p:nvSpPr>
        <p:spPr>
          <a:xfrm>
            <a:off x="4896612" y="3822191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0" name="object 130"/>
          <p:cNvSpPr txBox="1"/>
          <p:nvPr/>
        </p:nvSpPr>
        <p:spPr>
          <a:xfrm>
            <a:off x="5203698" y="3822191"/>
            <a:ext cx="307085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object 129"/>
          <p:cNvSpPr txBox="1"/>
          <p:nvPr/>
        </p:nvSpPr>
        <p:spPr>
          <a:xfrm>
            <a:off x="5510783" y="3822191"/>
            <a:ext cx="30556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8" name="object 128"/>
          <p:cNvSpPr txBox="1"/>
          <p:nvPr/>
        </p:nvSpPr>
        <p:spPr>
          <a:xfrm>
            <a:off x="5816346" y="3822191"/>
            <a:ext cx="307848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7" name="object 127"/>
          <p:cNvSpPr txBox="1"/>
          <p:nvPr/>
        </p:nvSpPr>
        <p:spPr>
          <a:xfrm>
            <a:off x="6124194" y="3822191"/>
            <a:ext cx="306324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6" name="object 126"/>
          <p:cNvSpPr txBox="1"/>
          <p:nvPr/>
        </p:nvSpPr>
        <p:spPr>
          <a:xfrm>
            <a:off x="6430518" y="3822191"/>
            <a:ext cx="307847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5" name="object 125"/>
          <p:cNvSpPr txBox="1"/>
          <p:nvPr/>
        </p:nvSpPr>
        <p:spPr>
          <a:xfrm>
            <a:off x="6738365" y="3822191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4" name="object 124"/>
          <p:cNvSpPr txBox="1"/>
          <p:nvPr/>
        </p:nvSpPr>
        <p:spPr>
          <a:xfrm>
            <a:off x="7045452" y="3822191"/>
            <a:ext cx="305561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3" name="object 123"/>
          <p:cNvSpPr txBox="1"/>
          <p:nvPr/>
        </p:nvSpPr>
        <p:spPr>
          <a:xfrm>
            <a:off x="7351013" y="3822191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2" name="object 122"/>
          <p:cNvSpPr txBox="1"/>
          <p:nvPr/>
        </p:nvSpPr>
        <p:spPr>
          <a:xfrm>
            <a:off x="7658100" y="3822191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1" name="object 121"/>
          <p:cNvSpPr txBox="1"/>
          <p:nvPr/>
        </p:nvSpPr>
        <p:spPr>
          <a:xfrm>
            <a:off x="4896612" y="4126991"/>
            <a:ext cx="307086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0" name="object 120"/>
          <p:cNvSpPr txBox="1"/>
          <p:nvPr/>
        </p:nvSpPr>
        <p:spPr>
          <a:xfrm>
            <a:off x="5203698" y="4126991"/>
            <a:ext cx="307085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9" name="object 119"/>
          <p:cNvSpPr txBox="1"/>
          <p:nvPr/>
        </p:nvSpPr>
        <p:spPr>
          <a:xfrm>
            <a:off x="5510783" y="4126991"/>
            <a:ext cx="305562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8" name="object 118"/>
          <p:cNvSpPr txBox="1"/>
          <p:nvPr/>
        </p:nvSpPr>
        <p:spPr>
          <a:xfrm>
            <a:off x="5816346" y="4126991"/>
            <a:ext cx="307848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6124194" y="4126991"/>
            <a:ext cx="306324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6" name="object 116"/>
          <p:cNvSpPr txBox="1"/>
          <p:nvPr/>
        </p:nvSpPr>
        <p:spPr>
          <a:xfrm>
            <a:off x="6430518" y="4126991"/>
            <a:ext cx="307847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5" name="object 115"/>
          <p:cNvSpPr txBox="1"/>
          <p:nvPr/>
        </p:nvSpPr>
        <p:spPr>
          <a:xfrm>
            <a:off x="6738365" y="4126991"/>
            <a:ext cx="307086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4" name="object 114"/>
          <p:cNvSpPr txBox="1"/>
          <p:nvPr/>
        </p:nvSpPr>
        <p:spPr>
          <a:xfrm>
            <a:off x="7045452" y="4126991"/>
            <a:ext cx="305561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3" name="object 113"/>
          <p:cNvSpPr txBox="1"/>
          <p:nvPr/>
        </p:nvSpPr>
        <p:spPr>
          <a:xfrm>
            <a:off x="7351013" y="4126991"/>
            <a:ext cx="307086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2" name="object 112"/>
          <p:cNvSpPr txBox="1"/>
          <p:nvPr/>
        </p:nvSpPr>
        <p:spPr>
          <a:xfrm>
            <a:off x="7658100" y="4126991"/>
            <a:ext cx="307086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1" name="object 111"/>
          <p:cNvSpPr txBox="1"/>
          <p:nvPr/>
        </p:nvSpPr>
        <p:spPr>
          <a:xfrm>
            <a:off x="4896612" y="4429506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0" name="object 110"/>
          <p:cNvSpPr txBox="1"/>
          <p:nvPr/>
        </p:nvSpPr>
        <p:spPr>
          <a:xfrm>
            <a:off x="5203698" y="4429506"/>
            <a:ext cx="307085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9" name="object 109"/>
          <p:cNvSpPr txBox="1"/>
          <p:nvPr/>
        </p:nvSpPr>
        <p:spPr>
          <a:xfrm>
            <a:off x="5510783" y="4429506"/>
            <a:ext cx="30556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8" name="object 108"/>
          <p:cNvSpPr txBox="1"/>
          <p:nvPr/>
        </p:nvSpPr>
        <p:spPr>
          <a:xfrm>
            <a:off x="5816346" y="4429506"/>
            <a:ext cx="307848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7" name="object 107"/>
          <p:cNvSpPr txBox="1"/>
          <p:nvPr/>
        </p:nvSpPr>
        <p:spPr>
          <a:xfrm>
            <a:off x="6124194" y="4429506"/>
            <a:ext cx="306324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6" name="object 106"/>
          <p:cNvSpPr txBox="1"/>
          <p:nvPr/>
        </p:nvSpPr>
        <p:spPr>
          <a:xfrm>
            <a:off x="6430518" y="4429506"/>
            <a:ext cx="307847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5" name="object 105"/>
          <p:cNvSpPr txBox="1"/>
          <p:nvPr/>
        </p:nvSpPr>
        <p:spPr>
          <a:xfrm>
            <a:off x="6738365" y="4429506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4" name="object 104"/>
          <p:cNvSpPr txBox="1"/>
          <p:nvPr/>
        </p:nvSpPr>
        <p:spPr>
          <a:xfrm>
            <a:off x="7045452" y="4429506"/>
            <a:ext cx="305561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3" name="object 103"/>
          <p:cNvSpPr txBox="1"/>
          <p:nvPr/>
        </p:nvSpPr>
        <p:spPr>
          <a:xfrm>
            <a:off x="7351013" y="4429506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2" name="object 102"/>
          <p:cNvSpPr txBox="1"/>
          <p:nvPr/>
        </p:nvSpPr>
        <p:spPr>
          <a:xfrm>
            <a:off x="7658100" y="4429506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1" name="object 101"/>
          <p:cNvSpPr txBox="1"/>
          <p:nvPr/>
        </p:nvSpPr>
        <p:spPr>
          <a:xfrm>
            <a:off x="4896612" y="4734306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0" name="object 100"/>
          <p:cNvSpPr txBox="1"/>
          <p:nvPr/>
        </p:nvSpPr>
        <p:spPr>
          <a:xfrm>
            <a:off x="5203698" y="4734306"/>
            <a:ext cx="307085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9" name="object 99"/>
          <p:cNvSpPr txBox="1"/>
          <p:nvPr/>
        </p:nvSpPr>
        <p:spPr>
          <a:xfrm>
            <a:off x="5510783" y="4734306"/>
            <a:ext cx="30556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8" name="object 98"/>
          <p:cNvSpPr txBox="1"/>
          <p:nvPr/>
        </p:nvSpPr>
        <p:spPr>
          <a:xfrm>
            <a:off x="5816346" y="4734306"/>
            <a:ext cx="307848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7" name="object 97"/>
          <p:cNvSpPr txBox="1"/>
          <p:nvPr/>
        </p:nvSpPr>
        <p:spPr>
          <a:xfrm>
            <a:off x="6124194" y="4734306"/>
            <a:ext cx="306324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6" name="object 96"/>
          <p:cNvSpPr txBox="1"/>
          <p:nvPr/>
        </p:nvSpPr>
        <p:spPr>
          <a:xfrm>
            <a:off x="6430518" y="4734306"/>
            <a:ext cx="307847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5" name="object 95"/>
          <p:cNvSpPr txBox="1"/>
          <p:nvPr/>
        </p:nvSpPr>
        <p:spPr>
          <a:xfrm>
            <a:off x="6738365" y="4734306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4" name="object 94"/>
          <p:cNvSpPr txBox="1"/>
          <p:nvPr/>
        </p:nvSpPr>
        <p:spPr>
          <a:xfrm>
            <a:off x="7045452" y="4734306"/>
            <a:ext cx="305561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3" name="object 93"/>
          <p:cNvSpPr txBox="1"/>
          <p:nvPr/>
        </p:nvSpPr>
        <p:spPr>
          <a:xfrm>
            <a:off x="7351013" y="4734306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2" name="object 92"/>
          <p:cNvSpPr txBox="1"/>
          <p:nvPr/>
        </p:nvSpPr>
        <p:spPr>
          <a:xfrm>
            <a:off x="7658100" y="4734306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1" name="object 91"/>
          <p:cNvSpPr txBox="1"/>
          <p:nvPr/>
        </p:nvSpPr>
        <p:spPr>
          <a:xfrm>
            <a:off x="4896612" y="5039106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0" name="object 90"/>
          <p:cNvSpPr txBox="1"/>
          <p:nvPr/>
        </p:nvSpPr>
        <p:spPr>
          <a:xfrm>
            <a:off x="5203698" y="5039106"/>
            <a:ext cx="307085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9" name="object 89"/>
          <p:cNvSpPr txBox="1"/>
          <p:nvPr/>
        </p:nvSpPr>
        <p:spPr>
          <a:xfrm>
            <a:off x="5510783" y="5039106"/>
            <a:ext cx="30556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8" name="object 88"/>
          <p:cNvSpPr txBox="1"/>
          <p:nvPr/>
        </p:nvSpPr>
        <p:spPr>
          <a:xfrm>
            <a:off x="5816346" y="5039106"/>
            <a:ext cx="307848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7" name="object 87"/>
          <p:cNvSpPr txBox="1"/>
          <p:nvPr/>
        </p:nvSpPr>
        <p:spPr>
          <a:xfrm>
            <a:off x="6124194" y="5039106"/>
            <a:ext cx="306324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6" name="object 86"/>
          <p:cNvSpPr txBox="1"/>
          <p:nvPr/>
        </p:nvSpPr>
        <p:spPr>
          <a:xfrm>
            <a:off x="6430518" y="5039106"/>
            <a:ext cx="307847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5" name="object 85"/>
          <p:cNvSpPr txBox="1"/>
          <p:nvPr/>
        </p:nvSpPr>
        <p:spPr>
          <a:xfrm>
            <a:off x="6738365" y="5039106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4" name="object 84"/>
          <p:cNvSpPr txBox="1"/>
          <p:nvPr/>
        </p:nvSpPr>
        <p:spPr>
          <a:xfrm>
            <a:off x="7045452" y="5039106"/>
            <a:ext cx="305561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3" name="object 83"/>
          <p:cNvSpPr txBox="1"/>
          <p:nvPr/>
        </p:nvSpPr>
        <p:spPr>
          <a:xfrm>
            <a:off x="7351013" y="5039106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2"/>
          <p:cNvSpPr txBox="1"/>
          <p:nvPr/>
        </p:nvSpPr>
        <p:spPr>
          <a:xfrm>
            <a:off x="7658100" y="5039106"/>
            <a:ext cx="30708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object 81"/>
          <p:cNvSpPr txBox="1"/>
          <p:nvPr/>
        </p:nvSpPr>
        <p:spPr>
          <a:xfrm>
            <a:off x="4896612" y="5343906"/>
            <a:ext cx="307086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0" name="object 80"/>
          <p:cNvSpPr txBox="1"/>
          <p:nvPr/>
        </p:nvSpPr>
        <p:spPr>
          <a:xfrm>
            <a:off x="5203698" y="5343906"/>
            <a:ext cx="307085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9" name="object 79"/>
          <p:cNvSpPr txBox="1"/>
          <p:nvPr/>
        </p:nvSpPr>
        <p:spPr>
          <a:xfrm>
            <a:off x="5510783" y="5343906"/>
            <a:ext cx="305562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8" name="object 78"/>
          <p:cNvSpPr txBox="1"/>
          <p:nvPr/>
        </p:nvSpPr>
        <p:spPr>
          <a:xfrm>
            <a:off x="5816346" y="5343906"/>
            <a:ext cx="307848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7" name="object 77"/>
          <p:cNvSpPr txBox="1"/>
          <p:nvPr/>
        </p:nvSpPr>
        <p:spPr>
          <a:xfrm>
            <a:off x="6124194" y="5343906"/>
            <a:ext cx="306324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6" name="object 76"/>
          <p:cNvSpPr txBox="1"/>
          <p:nvPr/>
        </p:nvSpPr>
        <p:spPr>
          <a:xfrm>
            <a:off x="6430518" y="5343906"/>
            <a:ext cx="307847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5" name="object 75"/>
          <p:cNvSpPr txBox="1"/>
          <p:nvPr/>
        </p:nvSpPr>
        <p:spPr>
          <a:xfrm>
            <a:off x="6738365" y="5343906"/>
            <a:ext cx="307086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4" name="object 74"/>
          <p:cNvSpPr txBox="1"/>
          <p:nvPr/>
        </p:nvSpPr>
        <p:spPr>
          <a:xfrm>
            <a:off x="7045452" y="5343906"/>
            <a:ext cx="305561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73"/>
          <p:cNvSpPr txBox="1"/>
          <p:nvPr/>
        </p:nvSpPr>
        <p:spPr>
          <a:xfrm>
            <a:off x="7351013" y="5343906"/>
            <a:ext cx="307086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7658100" y="5343906"/>
            <a:ext cx="307086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838200" y="3521963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1146810" y="3521963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1454658" y="3521963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1760981" y="3521963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2068829" y="3521963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2377440" y="3521963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2685288" y="3521963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2993136" y="3521963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3299459" y="3521963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3607307" y="3521963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838200" y="3829812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1146810" y="3829812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1454658" y="3829812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1760981" y="382981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2068829" y="3829812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2377440" y="382981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2685288" y="382981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2993136" y="3829812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3299459" y="382981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3607307" y="3829812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838200" y="4137660"/>
            <a:ext cx="308609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1146810" y="4137660"/>
            <a:ext cx="307847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1454658" y="4137660"/>
            <a:ext cx="306323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1760981" y="4137660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2068829" y="4137660"/>
            <a:ext cx="308610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2377440" y="4137660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2685288" y="4137660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2993136" y="4137660"/>
            <a:ext cx="306323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3299459" y="4137660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3607307" y="4137660"/>
            <a:ext cx="308610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838200" y="4443984"/>
            <a:ext cx="308609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1146810" y="4443984"/>
            <a:ext cx="307847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1454658" y="4443984"/>
            <a:ext cx="306323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1760981" y="4443984"/>
            <a:ext cx="307848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2068829" y="4443984"/>
            <a:ext cx="308610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2377440" y="4443984"/>
            <a:ext cx="307848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2685288" y="4443984"/>
            <a:ext cx="307848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2993136" y="4443984"/>
            <a:ext cx="306323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3299459" y="4443984"/>
            <a:ext cx="307848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3607307" y="4443984"/>
            <a:ext cx="308610" cy="30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838200" y="4752594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1146810" y="4752594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454658" y="4752594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1760981" y="4752594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2068829" y="4752594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377440" y="4752594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2685288" y="4752594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993136" y="4752594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3299459" y="4752594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3607307" y="4752594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838200" y="5060442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1146810" y="5060442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454658" y="5060442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1760981" y="506044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2068829" y="5060442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377440" y="506044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685288" y="506044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993136" y="5060442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299459" y="506044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607307" y="5060442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38200" y="5368290"/>
            <a:ext cx="308609" cy="307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146810" y="5368290"/>
            <a:ext cx="307847" cy="307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454658" y="5368290"/>
            <a:ext cx="306323" cy="307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760981" y="5368290"/>
            <a:ext cx="307848" cy="307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068829" y="5368290"/>
            <a:ext cx="308610" cy="307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377440" y="5368290"/>
            <a:ext cx="307848" cy="307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685288" y="5368290"/>
            <a:ext cx="307848" cy="307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993136" y="5368290"/>
            <a:ext cx="306323" cy="307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299459" y="5368290"/>
            <a:ext cx="307848" cy="307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607307" y="5368290"/>
            <a:ext cx="308610" cy="307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8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735" y="437537"/>
            <a:ext cx="464281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Notati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matr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cie</a:t>
            </a:r>
            <a:r>
              <a:rPr sz="4200" spc="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4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6838" y="1695005"/>
            <a:ext cx="135633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C’est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66118" y="1695005"/>
            <a:ext cx="3221992" cy="1160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une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lti</a:t>
            </a:r>
            <a:r>
              <a:rPr sz="3200" spc="-14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licati</a:t>
            </a:r>
            <a:r>
              <a:rPr sz="3200" spc="-14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462207" marR="61036">
              <a:lnSpc>
                <a:spcPct val="95825"/>
              </a:lnSpc>
              <a:spcBef>
                <a:spcPts val="982"/>
              </a:spcBef>
            </a:pPr>
            <a:r>
              <a:rPr sz="4000" spc="0" dirty="0" smtClean="0">
                <a:latin typeface="Arial"/>
                <a:cs typeface="Arial"/>
              </a:rPr>
              <a:t>P’ = SP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14795" y="1695005"/>
            <a:ext cx="191572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matrici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53813" y="1695005"/>
            <a:ext cx="19955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505200"/>
            <a:ext cx="3352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bject 151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15696" y="3218688"/>
            <a:ext cx="152400" cy="2328672"/>
          </a:xfrm>
          <a:custGeom>
            <a:avLst/>
            <a:gdLst/>
            <a:ahLst/>
            <a:cxnLst/>
            <a:rect l="l" t="t" r="r" b="b"/>
            <a:pathLst>
              <a:path w="152400" h="2328671">
                <a:moveTo>
                  <a:pt x="100584" y="126491"/>
                </a:moveTo>
                <a:lnTo>
                  <a:pt x="152400" y="152400"/>
                </a:lnTo>
                <a:lnTo>
                  <a:pt x="76200" y="0"/>
                </a:lnTo>
                <a:lnTo>
                  <a:pt x="50292" y="126491"/>
                </a:lnTo>
                <a:lnTo>
                  <a:pt x="50292" y="208787"/>
                </a:lnTo>
                <a:lnTo>
                  <a:pt x="100584" y="208787"/>
                </a:lnTo>
                <a:lnTo>
                  <a:pt x="100584" y="126491"/>
                </a:lnTo>
                <a:close/>
              </a:path>
              <a:path w="152400" h="2328671">
                <a:moveTo>
                  <a:pt x="50292" y="152399"/>
                </a:moveTo>
                <a:lnTo>
                  <a:pt x="50292" y="126491"/>
                </a:lnTo>
                <a:lnTo>
                  <a:pt x="76200" y="0"/>
                </a:lnTo>
                <a:lnTo>
                  <a:pt x="0" y="152400"/>
                </a:lnTo>
                <a:lnTo>
                  <a:pt x="50292" y="152399"/>
                </a:lnTo>
                <a:close/>
              </a:path>
              <a:path w="152400" h="2328671">
                <a:moveTo>
                  <a:pt x="100584" y="126491"/>
                </a:moveTo>
                <a:lnTo>
                  <a:pt x="100584" y="152399"/>
                </a:lnTo>
                <a:lnTo>
                  <a:pt x="152400" y="152400"/>
                </a:lnTo>
                <a:lnTo>
                  <a:pt x="100584" y="126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78764" y="2990850"/>
            <a:ext cx="1523" cy="0"/>
          </a:xfrm>
          <a:custGeom>
            <a:avLst/>
            <a:gdLst/>
            <a:ahLst/>
            <a:cxnLst/>
            <a:rect l="l" t="t" r="r" b="b"/>
            <a:pathLst>
              <a:path w="1523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78764" y="2990850"/>
            <a:ext cx="1523" cy="0"/>
          </a:xfrm>
          <a:custGeom>
            <a:avLst/>
            <a:gdLst/>
            <a:ahLst/>
            <a:cxnLst/>
            <a:rect l="l" t="t" r="r" b="b"/>
            <a:pathLst>
              <a:path w="1523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78764" y="2990850"/>
            <a:ext cx="1523" cy="0"/>
          </a:xfrm>
          <a:custGeom>
            <a:avLst/>
            <a:gdLst/>
            <a:ahLst/>
            <a:cxnLst/>
            <a:rect l="l" t="t" r="r" b="b"/>
            <a:pathLst>
              <a:path w="1523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78764" y="2990850"/>
            <a:ext cx="1523" cy="0"/>
          </a:xfrm>
          <a:custGeom>
            <a:avLst/>
            <a:gdLst/>
            <a:ahLst/>
            <a:cxnLst/>
            <a:rect l="l" t="t" r="r" b="b"/>
            <a:pathLst>
              <a:path w="1523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5800" y="3350514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94410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0225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08582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916429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225040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53288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40736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147060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454907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6351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893564" y="2990850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893564" y="2990850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893564" y="2990850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893564" y="2990850"/>
            <a:ext cx="1524" cy="0"/>
          </a:xfrm>
          <a:custGeom>
            <a:avLst/>
            <a:gdLst/>
            <a:ahLst/>
            <a:cxnLst/>
            <a:rect l="l" t="t" r="r" b="b"/>
            <a:pathLst>
              <a:path w="152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279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00600" y="3350514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109209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41705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723382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031230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339840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64768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955536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261859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56970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87831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730496" y="3218688"/>
            <a:ext cx="152400" cy="2328672"/>
          </a:xfrm>
          <a:custGeom>
            <a:avLst/>
            <a:gdLst/>
            <a:ahLst/>
            <a:cxnLst/>
            <a:rect l="l" t="t" r="r" b="b"/>
            <a:pathLst>
              <a:path w="152400" h="2328671">
                <a:moveTo>
                  <a:pt x="100583" y="126491"/>
                </a:moveTo>
                <a:lnTo>
                  <a:pt x="152400" y="152400"/>
                </a:lnTo>
                <a:lnTo>
                  <a:pt x="76200" y="0"/>
                </a:lnTo>
                <a:lnTo>
                  <a:pt x="50291" y="126491"/>
                </a:lnTo>
                <a:lnTo>
                  <a:pt x="50291" y="208787"/>
                </a:lnTo>
                <a:lnTo>
                  <a:pt x="100583" y="208787"/>
                </a:lnTo>
                <a:lnTo>
                  <a:pt x="100583" y="126491"/>
                </a:lnTo>
                <a:close/>
              </a:path>
              <a:path w="152400" h="2328671">
                <a:moveTo>
                  <a:pt x="50292" y="152399"/>
                </a:moveTo>
                <a:lnTo>
                  <a:pt x="50291" y="126491"/>
                </a:lnTo>
                <a:lnTo>
                  <a:pt x="76200" y="0"/>
                </a:lnTo>
                <a:lnTo>
                  <a:pt x="0" y="152400"/>
                </a:lnTo>
                <a:lnTo>
                  <a:pt x="50292" y="152399"/>
                </a:lnTo>
                <a:close/>
              </a:path>
              <a:path w="152400" h="2328671">
                <a:moveTo>
                  <a:pt x="100583" y="126491"/>
                </a:moveTo>
                <a:lnTo>
                  <a:pt x="100584" y="152399"/>
                </a:lnTo>
                <a:lnTo>
                  <a:pt x="152400" y="152400"/>
                </a:lnTo>
                <a:lnTo>
                  <a:pt x="100583" y="126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84060" y="3136691"/>
            <a:ext cx="1338331" cy="1345320"/>
          </a:xfrm>
          <a:custGeom>
            <a:avLst/>
            <a:gdLst/>
            <a:ahLst/>
            <a:cxnLst/>
            <a:rect l="l" t="t" r="r" b="b"/>
            <a:pathLst>
              <a:path w="1338331" h="1345320">
                <a:moveTo>
                  <a:pt x="907039" y="7320"/>
                </a:moveTo>
                <a:lnTo>
                  <a:pt x="904401" y="4970"/>
                </a:lnTo>
                <a:lnTo>
                  <a:pt x="896371" y="48468"/>
                </a:lnTo>
                <a:lnTo>
                  <a:pt x="870463" y="42372"/>
                </a:lnTo>
                <a:lnTo>
                  <a:pt x="881131" y="1224"/>
                </a:lnTo>
                <a:lnTo>
                  <a:pt x="233431" y="216108"/>
                </a:lnTo>
                <a:lnTo>
                  <a:pt x="265435" y="248112"/>
                </a:lnTo>
                <a:lnTo>
                  <a:pt x="261236" y="260678"/>
                </a:lnTo>
                <a:lnTo>
                  <a:pt x="881520" y="53430"/>
                </a:lnTo>
                <a:lnTo>
                  <a:pt x="1118875" y="290784"/>
                </a:lnTo>
                <a:lnTo>
                  <a:pt x="1190503" y="290784"/>
                </a:lnTo>
                <a:lnTo>
                  <a:pt x="907039" y="7320"/>
                </a:lnTo>
                <a:close/>
              </a:path>
              <a:path w="1338331" h="1345320">
                <a:moveTo>
                  <a:pt x="904401" y="4970"/>
                </a:moveTo>
                <a:lnTo>
                  <a:pt x="893165" y="0"/>
                </a:lnTo>
                <a:lnTo>
                  <a:pt x="881131" y="1224"/>
                </a:lnTo>
                <a:lnTo>
                  <a:pt x="870463" y="42372"/>
                </a:lnTo>
                <a:lnTo>
                  <a:pt x="896371" y="48468"/>
                </a:lnTo>
                <a:lnTo>
                  <a:pt x="904401" y="4970"/>
                </a:lnTo>
                <a:close/>
              </a:path>
              <a:path w="1338331" h="1345320">
                <a:moveTo>
                  <a:pt x="261236" y="260678"/>
                </a:moveTo>
                <a:lnTo>
                  <a:pt x="265435" y="248112"/>
                </a:lnTo>
                <a:lnTo>
                  <a:pt x="233431" y="216108"/>
                </a:lnTo>
                <a:lnTo>
                  <a:pt x="225811" y="219156"/>
                </a:lnTo>
                <a:lnTo>
                  <a:pt x="219715" y="225252"/>
                </a:lnTo>
                <a:lnTo>
                  <a:pt x="216667" y="232872"/>
                </a:lnTo>
                <a:lnTo>
                  <a:pt x="197686" y="290784"/>
                </a:lnTo>
                <a:lnTo>
                  <a:pt x="251177" y="290784"/>
                </a:lnTo>
                <a:lnTo>
                  <a:pt x="261236" y="260678"/>
                </a:lnTo>
                <a:close/>
              </a:path>
              <a:path w="1338331" h="1345320">
                <a:moveTo>
                  <a:pt x="216667" y="232872"/>
                </a:moveTo>
                <a:lnTo>
                  <a:pt x="197317" y="290784"/>
                </a:lnTo>
                <a:lnTo>
                  <a:pt x="197686" y="290784"/>
                </a:lnTo>
                <a:lnTo>
                  <a:pt x="216667" y="232872"/>
                </a:lnTo>
                <a:close/>
              </a:path>
            </a:pathLst>
          </a:custGeom>
          <a:solidFill>
            <a:srgbClr val="FD9B0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90372" y="5468112"/>
            <a:ext cx="3704843" cy="152400"/>
          </a:xfrm>
          <a:custGeom>
            <a:avLst/>
            <a:gdLst/>
            <a:ahLst/>
            <a:cxnLst/>
            <a:rect l="l" t="t" r="r" b="b"/>
            <a:pathLst>
              <a:path w="3704843" h="152400">
                <a:moveTo>
                  <a:pt x="3576828" y="102107"/>
                </a:moveTo>
                <a:lnTo>
                  <a:pt x="3552444" y="102107"/>
                </a:lnTo>
                <a:lnTo>
                  <a:pt x="3552443" y="152399"/>
                </a:lnTo>
                <a:lnTo>
                  <a:pt x="3704843" y="76199"/>
                </a:lnTo>
                <a:lnTo>
                  <a:pt x="3576828" y="102107"/>
                </a:lnTo>
                <a:close/>
              </a:path>
              <a:path w="3704843" h="152400">
                <a:moveTo>
                  <a:pt x="3576828" y="50291"/>
                </a:moveTo>
                <a:lnTo>
                  <a:pt x="3552443" y="0"/>
                </a:lnTo>
                <a:lnTo>
                  <a:pt x="3552443" y="50292"/>
                </a:lnTo>
                <a:lnTo>
                  <a:pt x="3576828" y="50291"/>
                </a:lnTo>
                <a:close/>
              </a:path>
              <a:path w="3704843" h="152400">
                <a:moveTo>
                  <a:pt x="0" y="50291"/>
                </a:moveTo>
                <a:lnTo>
                  <a:pt x="0" y="102107"/>
                </a:lnTo>
                <a:lnTo>
                  <a:pt x="3576828" y="102107"/>
                </a:lnTo>
                <a:lnTo>
                  <a:pt x="3704843" y="76199"/>
                </a:lnTo>
                <a:lnTo>
                  <a:pt x="3552443" y="0"/>
                </a:lnTo>
                <a:lnTo>
                  <a:pt x="3576828" y="50291"/>
                </a:lnTo>
                <a:lnTo>
                  <a:pt x="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15696" y="3218688"/>
            <a:ext cx="152400" cy="2328672"/>
          </a:xfrm>
          <a:custGeom>
            <a:avLst/>
            <a:gdLst/>
            <a:ahLst/>
            <a:cxnLst/>
            <a:rect l="l" t="t" r="r" b="b"/>
            <a:pathLst>
              <a:path w="152400" h="2328671">
                <a:moveTo>
                  <a:pt x="100584" y="208787"/>
                </a:moveTo>
                <a:lnTo>
                  <a:pt x="50292" y="208787"/>
                </a:lnTo>
                <a:lnTo>
                  <a:pt x="50292" y="2328672"/>
                </a:lnTo>
                <a:lnTo>
                  <a:pt x="100584" y="2328672"/>
                </a:lnTo>
                <a:lnTo>
                  <a:pt x="100584" y="208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5800" y="3658362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5800" y="3966209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85800" y="4272533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5800" y="4580382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85800" y="4888230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5800" y="5196840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94410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0225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08582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916429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225040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53288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840736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147060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454907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76351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70708" y="3624072"/>
            <a:ext cx="1256083" cy="966216"/>
          </a:xfrm>
          <a:custGeom>
            <a:avLst/>
            <a:gdLst/>
            <a:ahLst/>
            <a:cxnLst/>
            <a:rect l="l" t="t" r="r" b="b"/>
            <a:pathLst>
              <a:path w="1256083" h="966216">
                <a:moveTo>
                  <a:pt x="646483" y="48767"/>
                </a:moveTo>
                <a:lnTo>
                  <a:pt x="646483" y="3047"/>
                </a:lnTo>
                <a:lnTo>
                  <a:pt x="638863" y="0"/>
                </a:lnTo>
                <a:lnTo>
                  <a:pt x="631243" y="0"/>
                </a:lnTo>
                <a:lnTo>
                  <a:pt x="623623" y="3047"/>
                </a:lnTo>
                <a:lnTo>
                  <a:pt x="623623" y="48767"/>
                </a:lnTo>
                <a:lnTo>
                  <a:pt x="646483" y="48767"/>
                </a:lnTo>
                <a:close/>
              </a:path>
              <a:path w="1256083" h="966216">
                <a:moveTo>
                  <a:pt x="1256083" y="307847"/>
                </a:moveTo>
                <a:lnTo>
                  <a:pt x="1243891" y="915923"/>
                </a:lnTo>
                <a:lnTo>
                  <a:pt x="1219507" y="346709"/>
                </a:lnTo>
                <a:lnTo>
                  <a:pt x="1219507" y="940307"/>
                </a:lnTo>
                <a:lnTo>
                  <a:pt x="50599" y="915924"/>
                </a:lnTo>
                <a:lnTo>
                  <a:pt x="24691" y="915923"/>
                </a:lnTo>
                <a:lnTo>
                  <a:pt x="13397" y="353223"/>
                </a:lnTo>
                <a:lnTo>
                  <a:pt x="4573" y="345048"/>
                </a:lnTo>
                <a:lnTo>
                  <a:pt x="3750" y="318942"/>
                </a:lnTo>
                <a:lnTo>
                  <a:pt x="2499" y="320591"/>
                </a:lnTo>
                <a:lnTo>
                  <a:pt x="0" y="331730"/>
                </a:lnTo>
                <a:lnTo>
                  <a:pt x="307" y="330707"/>
                </a:lnTo>
                <a:lnTo>
                  <a:pt x="3355" y="342899"/>
                </a:lnTo>
                <a:lnTo>
                  <a:pt x="2748" y="952122"/>
                </a:lnTo>
                <a:lnTo>
                  <a:pt x="11515" y="962415"/>
                </a:lnTo>
                <a:lnTo>
                  <a:pt x="24691" y="966215"/>
                </a:lnTo>
                <a:lnTo>
                  <a:pt x="50599" y="940307"/>
                </a:lnTo>
                <a:lnTo>
                  <a:pt x="1243891" y="966215"/>
                </a:lnTo>
                <a:lnTo>
                  <a:pt x="1256450" y="963380"/>
                </a:lnTo>
                <a:lnTo>
                  <a:pt x="1266208" y="954253"/>
                </a:lnTo>
                <a:lnTo>
                  <a:pt x="1269799" y="940307"/>
                </a:lnTo>
                <a:lnTo>
                  <a:pt x="1269769" y="329412"/>
                </a:lnTo>
                <a:lnTo>
                  <a:pt x="1266039" y="317000"/>
                </a:lnTo>
                <a:lnTo>
                  <a:pt x="1256083" y="307847"/>
                </a:lnTo>
                <a:close/>
              </a:path>
              <a:path w="1256083" h="966216">
                <a:moveTo>
                  <a:pt x="1233223" y="353567"/>
                </a:moveTo>
                <a:lnTo>
                  <a:pt x="1219507" y="330707"/>
                </a:lnTo>
                <a:lnTo>
                  <a:pt x="1219507" y="346709"/>
                </a:lnTo>
                <a:lnTo>
                  <a:pt x="1233223" y="353567"/>
                </a:lnTo>
                <a:close/>
              </a:path>
              <a:path w="1256083" h="966216">
                <a:moveTo>
                  <a:pt x="50599" y="940307"/>
                </a:moveTo>
                <a:lnTo>
                  <a:pt x="24691" y="966215"/>
                </a:lnTo>
                <a:lnTo>
                  <a:pt x="1243891" y="966215"/>
                </a:lnTo>
                <a:lnTo>
                  <a:pt x="50599" y="940307"/>
                </a:lnTo>
                <a:close/>
              </a:path>
              <a:path w="1256083" h="966216">
                <a:moveTo>
                  <a:pt x="1219507" y="915923"/>
                </a:moveTo>
                <a:lnTo>
                  <a:pt x="50599" y="915924"/>
                </a:lnTo>
                <a:lnTo>
                  <a:pt x="1219507" y="940307"/>
                </a:lnTo>
                <a:lnTo>
                  <a:pt x="1219507" y="915923"/>
                </a:lnTo>
                <a:close/>
              </a:path>
              <a:path w="1256083" h="966216">
                <a:moveTo>
                  <a:pt x="307" y="332755"/>
                </a:moveTo>
                <a:lnTo>
                  <a:pt x="307" y="940307"/>
                </a:lnTo>
                <a:lnTo>
                  <a:pt x="2748" y="952122"/>
                </a:lnTo>
                <a:lnTo>
                  <a:pt x="3355" y="342899"/>
                </a:lnTo>
                <a:lnTo>
                  <a:pt x="307" y="330707"/>
                </a:lnTo>
                <a:lnTo>
                  <a:pt x="0" y="331730"/>
                </a:lnTo>
                <a:lnTo>
                  <a:pt x="307" y="332755"/>
                </a:lnTo>
                <a:close/>
              </a:path>
              <a:path w="1256083" h="966216">
                <a:moveTo>
                  <a:pt x="13397" y="353223"/>
                </a:moveTo>
                <a:lnTo>
                  <a:pt x="24691" y="915923"/>
                </a:lnTo>
                <a:lnTo>
                  <a:pt x="50599" y="915924"/>
                </a:lnTo>
                <a:lnTo>
                  <a:pt x="50599" y="346709"/>
                </a:lnTo>
                <a:lnTo>
                  <a:pt x="48123" y="319863"/>
                </a:lnTo>
                <a:lnTo>
                  <a:pt x="50599" y="330707"/>
                </a:lnTo>
                <a:lnTo>
                  <a:pt x="635053" y="54483"/>
                </a:lnTo>
                <a:lnTo>
                  <a:pt x="1219507" y="346709"/>
                </a:lnTo>
                <a:lnTo>
                  <a:pt x="1219507" y="330707"/>
                </a:lnTo>
                <a:lnTo>
                  <a:pt x="1233223" y="353567"/>
                </a:lnTo>
                <a:lnTo>
                  <a:pt x="1219507" y="346709"/>
                </a:lnTo>
                <a:lnTo>
                  <a:pt x="1243891" y="915923"/>
                </a:lnTo>
                <a:lnTo>
                  <a:pt x="1256083" y="307847"/>
                </a:lnTo>
                <a:lnTo>
                  <a:pt x="646483" y="3047"/>
                </a:lnTo>
                <a:lnTo>
                  <a:pt x="646483" y="48767"/>
                </a:lnTo>
                <a:lnTo>
                  <a:pt x="623623" y="48767"/>
                </a:lnTo>
                <a:lnTo>
                  <a:pt x="623623" y="3047"/>
                </a:lnTo>
                <a:lnTo>
                  <a:pt x="38987" y="310055"/>
                </a:lnTo>
                <a:lnTo>
                  <a:pt x="36883" y="353567"/>
                </a:lnTo>
                <a:lnTo>
                  <a:pt x="24914" y="356250"/>
                </a:lnTo>
                <a:lnTo>
                  <a:pt x="24691" y="306323"/>
                </a:lnTo>
                <a:lnTo>
                  <a:pt x="14626" y="308405"/>
                </a:lnTo>
                <a:lnTo>
                  <a:pt x="14023" y="307847"/>
                </a:lnTo>
                <a:lnTo>
                  <a:pt x="9724" y="311067"/>
                </a:lnTo>
                <a:lnTo>
                  <a:pt x="6569" y="315226"/>
                </a:lnTo>
                <a:lnTo>
                  <a:pt x="4268" y="317174"/>
                </a:lnTo>
                <a:lnTo>
                  <a:pt x="3750" y="318942"/>
                </a:lnTo>
                <a:lnTo>
                  <a:pt x="4573" y="345048"/>
                </a:lnTo>
                <a:lnTo>
                  <a:pt x="13397" y="353223"/>
                </a:lnTo>
                <a:close/>
              </a:path>
              <a:path w="1256083" h="966216">
                <a:moveTo>
                  <a:pt x="50599" y="346709"/>
                </a:moveTo>
                <a:lnTo>
                  <a:pt x="635053" y="54483"/>
                </a:lnTo>
                <a:lnTo>
                  <a:pt x="50599" y="330707"/>
                </a:lnTo>
                <a:lnTo>
                  <a:pt x="48123" y="319863"/>
                </a:lnTo>
                <a:lnTo>
                  <a:pt x="50599" y="346709"/>
                </a:lnTo>
                <a:close/>
              </a:path>
              <a:path w="1256083" h="966216">
                <a:moveTo>
                  <a:pt x="14023" y="307847"/>
                </a:moveTo>
                <a:lnTo>
                  <a:pt x="14626" y="308405"/>
                </a:lnTo>
                <a:lnTo>
                  <a:pt x="24691" y="306323"/>
                </a:lnTo>
                <a:lnTo>
                  <a:pt x="24914" y="356250"/>
                </a:lnTo>
                <a:lnTo>
                  <a:pt x="36883" y="353567"/>
                </a:lnTo>
                <a:lnTo>
                  <a:pt x="38987" y="310055"/>
                </a:lnTo>
                <a:lnTo>
                  <a:pt x="623623" y="3047"/>
                </a:lnTo>
                <a:lnTo>
                  <a:pt x="14023" y="307847"/>
                </a:lnTo>
                <a:close/>
              </a:path>
            </a:pathLst>
          </a:custGeom>
          <a:solidFill>
            <a:srgbClr val="FD9B0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00600" y="3658362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00600" y="3966209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00600" y="4272533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00600" y="4580382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00600" y="4888230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00600" y="5196840"/>
            <a:ext cx="3076955" cy="0"/>
          </a:xfrm>
          <a:custGeom>
            <a:avLst/>
            <a:gdLst/>
            <a:ahLst/>
            <a:cxnLst/>
            <a:rect l="l" t="t" r="r" b="b"/>
            <a:pathLst>
              <a:path w="3076955">
                <a:moveTo>
                  <a:pt x="0" y="0"/>
                </a:moveTo>
                <a:lnTo>
                  <a:pt x="3076955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109209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41705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723382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031230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339840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64768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955536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261859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56970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78318" y="3349752"/>
            <a:ext cx="0" cy="2154936"/>
          </a:xfrm>
          <a:custGeom>
            <a:avLst/>
            <a:gdLst/>
            <a:ahLst/>
            <a:cxnLst/>
            <a:rect l="l" t="t" r="r" b="b"/>
            <a:pathLst>
              <a:path h="2154936">
                <a:moveTo>
                  <a:pt x="0" y="77724"/>
                </a:moveTo>
                <a:lnTo>
                  <a:pt x="0" y="2154936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805172" y="5468112"/>
            <a:ext cx="3704844" cy="152400"/>
          </a:xfrm>
          <a:custGeom>
            <a:avLst/>
            <a:gdLst/>
            <a:ahLst/>
            <a:cxnLst/>
            <a:rect l="l" t="t" r="r" b="b"/>
            <a:pathLst>
              <a:path w="3704844" h="152400">
                <a:moveTo>
                  <a:pt x="3576828" y="102107"/>
                </a:moveTo>
                <a:lnTo>
                  <a:pt x="3552444" y="102107"/>
                </a:lnTo>
                <a:lnTo>
                  <a:pt x="3552444" y="152399"/>
                </a:lnTo>
                <a:lnTo>
                  <a:pt x="3704844" y="76199"/>
                </a:lnTo>
                <a:lnTo>
                  <a:pt x="3576828" y="102107"/>
                </a:lnTo>
                <a:close/>
              </a:path>
              <a:path w="3704844" h="152400">
                <a:moveTo>
                  <a:pt x="3576828" y="50291"/>
                </a:moveTo>
                <a:lnTo>
                  <a:pt x="3552444" y="0"/>
                </a:lnTo>
                <a:lnTo>
                  <a:pt x="3552443" y="50292"/>
                </a:lnTo>
                <a:lnTo>
                  <a:pt x="3576828" y="50291"/>
                </a:lnTo>
                <a:close/>
              </a:path>
              <a:path w="3704844" h="152400">
                <a:moveTo>
                  <a:pt x="0" y="50291"/>
                </a:moveTo>
                <a:lnTo>
                  <a:pt x="0" y="102107"/>
                </a:lnTo>
                <a:lnTo>
                  <a:pt x="3576828" y="102107"/>
                </a:lnTo>
                <a:lnTo>
                  <a:pt x="3704844" y="76199"/>
                </a:lnTo>
                <a:lnTo>
                  <a:pt x="3552444" y="0"/>
                </a:lnTo>
                <a:lnTo>
                  <a:pt x="3576828" y="50291"/>
                </a:lnTo>
                <a:lnTo>
                  <a:pt x="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730496" y="3218688"/>
            <a:ext cx="152400" cy="2328672"/>
          </a:xfrm>
          <a:custGeom>
            <a:avLst/>
            <a:gdLst/>
            <a:ahLst/>
            <a:cxnLst/>
            <a:rect l="l" t="t" r="r" b="b"/>
            <a:pathLst>
              <a:path w="152400" h="2328671">
                <a:moveTo>
                  <a:pt x="100583" y="208787"/>
                </a:moveTo>
                <a:lnTo>
                  <a:pt x="50291" y="208787"/>
                </a:lnTo>
                <a:lnTo>
                  <a:pt x="50291" y="2328672"/>
                </a:lnTo>
                <a:lnTo>
                  <a:pt x="100583" y="2328672"/>
                </a:lnTo>
                <a:lnTo>
                  <a:pt x="100583" y="208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084060" y="3136691"/>
            <a:ext cx="1338331" cy="1345320"/>
          </a:xfrm>
          <a:custGeom>
            <a:avLst/>
            <a:gdLst/>
            <a:ahLst/>
            <a:cxnLst/>
            <a:rect l="l" t="t" r="r" b="b"/>
            <a:pathLst>
              <a:path w="1338331" h="1345320">
                <a:moveTo>
                  <a:pt x="1303279" y="438612"/>
                </a:moveTo>
                <a:lnTo>
                  <a:pt x="1338331" y="438612"/>
                </a:lnTo>
                <a:lnTo>
                  <a:pt x="1190503" y="290784"/>
                </a:lnTo>
                <a:lnTo>
                  <a:pt x="1118875" y="290784"/>
                </a:lnTo>
                <a:lnTo>
                  <a:pt x="1284991" y="456900"/>
                </a:lnTo>
                <a:lnTo>
                  <a:pt x="1303279" y="438612"/>
                </a:lnTo>
                <a:close/>
              </a:path>
              <a:path w="1338331" h="1345320">
                <a:moveTo>
                  <a:pt x="463995" y="1344611"/>
                </a:moveTo>
                <a:lnTo>
                  <a:pt x="474223" y="1337772"/>
                </a:lnTo>
                <a:lnTo>
                  <a:pt x="1338331" y="475188"/>
                </a:lnTo>
                <a:lnTo>
                  <a:pt x="1303279" y="475188"/>
                </a:lnTo>
                <a:lnTo>
                  <a:pt x="474223" y="1302720"/>
                </a:lnTo>
                <a:lnTo>
                  <a:pt x="439171" y="1302720"/>
                </a:lnTo>
                <a:lnTo>
                  <a:pt x="439171" y="1337772"/>
                </a:lnTo>
                <a:lnTo>
                  <a:pt x="441244" y="1339897"/>
                </a:lnTo>
                <a:lnTo>
                  <a:pt x="452098" y="1345320"/>
                </a:lnTo>
                <a:lnTo>
                  <a:pt x="463995" y="1344611"/>
                </a:lnTo>
                <a:close/>
              </a:path>
              <a:path w="1338331" h="1345320">
                <a:moveTo>
                  <a:pt x="197686" y="290784"/>
                </a:moveTo>
                <a:lnTo>
                  <a:pt x="9944" y="863603"/>
                </a:lnTo>
                <a:lnTo>
                  <a:pt x="59788" y="863603"/>
                </a:lnTo>
                <a:lnTo>
                  <a:pt x="251177" y="290784"/>
                </a:lnTo>
              </a:path>
              <a:path w="1338331" h="1345320">
                <a:moveTo>
                  <a:pt x="1303279" y="438612"/>
                </a:moveTo>
                <a:lnTo>
                  <a:pt x="1292693" y="449198"/>
                </a:lnTo>
                <a:lnTo>
                  <a:pt x="1284991" y="456900"/>
                </a:lnTo>
                <a:lnTo>
                  <a:pt x="1281120" y="460771"/>
                </a:lnTo>
                <a:lnTo>
                  <a:pt x="1270039" y="471852"/>
                </a:lnTo>
                <a:lnTo>
                  <a:pt x="1266703" y="475188"/>
                </a:lnTo>
                <a:lnTo>
                  <a:pt x="1338331" y="475188"/>
                </a:lnTo>
                <a:lnTo>
                  <a:pt x="1341217" y="471852"/>
                </a:lnTo>
                <a:lnTo>
                  <a:pt x="1346013" y="460771"/>
                </a:lnTo>
                <a:lnTo>
                  <a:pt x="1345691" y="456900"/>
                </a:lnTo>
                <a:lnTo>
                  <a:pt x="1345051" y="449198"/>
                </a:lnTo>
                <a:lnTo>
                  <a:pt x="1338331" y="438612"/>
                </a:lnTo>
              </a:path>
              <a:path w="1338331" h="1345320">
                <a:moveTo>
                  <a:pt x="1266703" y="475188"/>
                </a:moveTo>
                <a:lnTo>
                  <a:pt x="456727" y="1285163"/>
                </a:lnTo>
                <a:lnTo>
                  <a:pt x="491812" y="1285163"/>
                </a:lnTo>
                <a:lnTo>
                  <a:pt x="1303279" y="475188"/>
                </a:lnTo>
              </a:path>
              <a:path w="1338331" h="1345320">
                <a:moveTo>
                  <a:pt x="9944" y="863603"/>
                </a:moveTo>
                <a:lnTo>
                  <a:pt x="9839" y="863923"/>
                </a:lnTo>
                <a:lnTo>
                  <a:pt x="7879" y="869904"/>
                </a:lnTo>
                <a:lnTo>
                  <a:pt x="7879" y="906480"/>
                </a:lnTo>
                <a:lnTo>
                  <a:pt x="8616" y="906480"/>
                </a:lnTo>
                <a:lnTo>
                  <a:pt x="17149" y="869904"/>
                </a:lnTo>
                <a:lnTo>
                  <a:pt x="18544" y="863923"/>
                </a:lnTo>
                <a:lnTo>
                  <a:pt x="30897" y="863603"/>
                </a:lnTo>
              </a:path>
              <a:path w="1338331" h="1345320">
                <a:moveTo>
                  <a:pt x="30897" y="863603"/>
                </a:moveTo>
                <a:lnTo>
                  <a:pt x="31046" y="868944"/>
                </a:lnTo>
                <a:lnTo>
                  <a:pt x="58004" y="868944"/>
                </a:lnTo>
                <a:lnTo>
                  <a:pt x="59788" y="863603"/>
                </a:lnTo>
              </a:path>
              <a:path w="1338331" h="1345320">
                <a:moveTo>
                  <a:pt x="31046" y="868944"/>
                </a:moveTo>
                <a:lnTo>
                  <a:pt x="32100" y="906585"/>
                </a:lnTo>
                <a:lnTo>
                  <a:pt x="42455" y="906585"/>
                </a:lnTo>
                <a:lnTo>
                  <a:pt x="41905" y="868944"/>
                </a:lnTo>
              </a:path>
              <a:path w="1338331" h="1345320">
                <a:moveTo>
                  <a:pt x="41905" y="868944"/>
                </a:moveTo>
                <a:lnTo>
                  <a:pt x="42931" y="869904"/>
                </a:lnTo>
                <a:lnTo>
                  <a:pt x="45539" y="880991"/>
                </a:lnTo>
                <a:lnTo>
                  <a:pt x="49027" y="895812"/>
                </a:lnTo>
                <a:lnTo>
                  <a:pt x="42455" y="906585"/>
                </a:lnTo>
                <a:lnTo>
                  <a:pt x="79482" y="906585"/>
                </a:lnTo>
                <a:lnTo>
                  <a:pt x="68747" y="895812"/>
                </a:lnTo>
                <a:lnTo>
                  <a:pt x="53979" y="880991"/>
                </a:lnTo>
                <a:lnTo>
                  <a:pt x="57683" y="869904"/>
                </a:lnTo>
                <a:lnTo>
                  <a:pt x="58004" y="868944"/>
                </a:lnTo>
              </a:path>
              <a:path w="1338331" h="1345320">
                <a:moveTo>
                  <a:pt x="259" y="880572"/>
                </a:moveTo>
                <a:lnTo>
                  <a:pt x="0" y="881858"/>
                </a:lnTo>
                <a:lnTo>
                  <a:pt x="75" y="884321"/>
                </a:lnTo>
                <a:lnTo>
                  <a:pt x="393" y="894739"/>
                </a:lnTo>
                <a:lnTo>
                  <a:pt x="1008" y="895894"/>
                </a:lnTo>
                <a:lnTo>
                  <a:pt x="6170" y="905594"/>
                </a:lnTo>
                <a:lnTo>
                  <a:pt x="7547" y="906480"/>
                </a:lnTo>
                <a:lnTo>
                  <a:pt x="7879" y="906480"/>
                </a:lnTo>
                <a:lnTo>
                  <a:pt x="7317" y="905594"/>
                </a:lnTo>
                <a:lnTo>
                  <a:pt x="1159" y="895894"/>
                </a:lnTo>
                <a:lnTo>
                  <a:pt x="1063" y="894739"/>
                </a:lnTo>
                <a:lnTo>
                  <a:pt x="197" y="884321"/>
                </a:lnTo>
                <a:lnTo>
                  <a:pt x="237" y="881858"/>
                </a:lnTo>
              </a:path>
              <a:path w="1338331" h="1345320">
                <a:moveTo>
                  <a:pt x="7547" y="906480"/>
                </a:moveTo>
                <a:lnTo>
                  <a:pt x="8477" y="907078"/>
                </a:lnTo>
                <a:lnTo>
                  <a:pt x="8616" y="906480"/>
                </a:lnTo>
              </a:path>
              <a:path w="1338331" h="1345320">
                <a:moveTo>
                  <a:pt x="32100" y="906585"/>
                </a:moveTo>
                <a:lnTo>
                  <a:pt x="32274" y="912805"/>
                </a:lnTo>
                <a:lnTo>
                  <a:pt x="388799" y="1285163"/>
                </a:lnTo>
                <a:lnTo>
                  <a:pt x="456727" y="1285163"/>
                </a:lnTo>
                <a:lnTo>
                  <a:pt x="85680" y="912805"/>
                </a:lnTo>
                <a:lnTo>
                  <a:pt x="79482" y="906585"/>
                </a:lnTo>
              </a:path>
              <a:path w="1338331" h="1345320">
                <a:moveTo>
                  <a:pt x="388799" y="1285163"/>
                </a:moveTo>
                <a:lnTo>
                  <a:pt x="405609" y="1302720"/>
                </a:lnTo>
                <a:lnTo>
                  <a:pt x="474223" y="1302720"/>
                </a:lnTo>
                <a:lnTo>
                  <a:pt x="491812" y="1285163"/>
                </a:lnTo>
              </a:path>
              <a:path w="1338331" h="1345320">
                <a:moveTo>
                  <a:pt x="405609" y="1302720"/>
                </a:moveTo>
                <a:lnTo>
                  <a:pt x="439171" y="1337772"/>
                </a:lnTo>
                <a:lnTo>
                  <a:pt x="439171" y="1302720"/>
                </a:lnTo>
              </a:path>
              <a:path w="1338331" h="1345320">
                <a:moveTo>
                  <a:pt x="49027" y="895812"/>
                </a:moveTo>
                <a:lnTo>
                  <a:pt x="42931" y="869904"/>
                </a:lnTo>
                <a:lnTo>
                  <a:pt x="41905" y="868944"/>
                </a:lnTo>
                <a:lnTo>
                  <a:pt x="42455" y="906585"/>
                </a:lnTo>
                <a:lnTo>
                  <a:pt x="49027" y="895812"/>
                </a:lnTo>
                <a:close/>
              </a:path>
              <a:path w="1338331" h="1345320">
                <a:moveTo>
                  <a:pt x="32274" y="912805"/>
                </a:moveTo>
                <a:lnTo>
                  <a:pt x="30897" y="863603"/>
                </a:lnTo>
                <a:lnTo>
                  <a:pt x="18544" y="863923"/>
                </a:lnTo>
                <a:lnTo>
                  <a:pt x="17023" y="912576"/>
                </a:lnTo>
                <a:lnTo>
                  <a:pt x="439171" y="1337772"/>
                </a:lnTo>
                <a:lnTo>
                  <a:pt x="32274" y="912805"/>
                </a:lnTo>
                <a:close/>
              </a:path>
              <a:path w="1338331" h="1345320">
                <a:moveTo>
                  <a:pt x="17023" y="912576"/>
                </a:moveTo>
                <a:lnTo>
                  <a:pt x="18544" y="863923"/>
                </a:lnTo>
                <a:lnTo>
                  <a:pt x="8477" y="907078"/>
                </a:lnTo>
                <a:lnTo>
                  <a:pt x="439171" y="1337772"/>
                </a:lnTo>
                <a:lnTo>
                  <a:pt x="17023" y="912576"/>
                </a:lnTo>
                <a:close/>
              </a:path>
              <a:path w="1338331" h="1345320">
                <a:moveTo>
                  <a:pt x="7879" y="869904"/>
                </a:moveTo>
                <a:lnTo>
                  <a:pt x="197686" y="290784"/>
                </a:lnTo>
                <a:lnTo>
                  <a:pt x="197317" y="290784"/>
                </a:lnTo>
                <a:lnTo>
                  <a:pt x="259" y="880572"/>
                </a:lnTo>
                <a:lnTo>
                  <a:pt x="197" y="884321"/>
                </a:lnTo>
                <a:lnTo>
                  <a:pt x="1159" y="895894"/>
                </a:lnTo>
                <a:lnTo>
                  <a:pt x="7879" y="906480"/>
                </a:lnTo>
                <a:lnTo>
                  <a:pt x="7879" y="869904"/>
                </a:lnTo>
                <a:close/>
              </a:path>
            </a:pathLst>
          </a:custGeom>
          <a:solidFill>
            <a:srgbClr val="FD9B0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78180" y="4590288"/>
            <a:ext cx="605028" cy="915923"/>
          </a:xfrm>
          <a:custGeom>
            <a:avLst/>
            <a:gdLst/>
            <a:ahLst/>
            <a:cxnLst/>
            <a:rect l="l" t="t" r="r" b="b"/>
            <a:pathLst>
              <a:path w="605028" h="915924">
                <a:moveTo>
                  <a:pt x="0" y="888491"/>
                </a:moveTo>
                <a:lnTo>
                  <a:pt x="42671" y="915923"/>
                </a:lnTo>
                <a:lnTo>
                  <a:pt x="543997" y="141686"/>
                </a:lnTo>
                <a:lnTo>
                  <a:pt x="557783" y="120395"/>
                </a:lnTo>
                <a:lnTo>
                  <a:pt x="586740" y="169163"/>
                </a:lnTo>
                <a:lnTo>
                  <a:pt x="605028" y="0"/>
                </a:lnTo>
                <a:lnTo>
                  <a:pt x="515111" y="92963"/>
                </a:lnTo>
                <a:lnTo>
                  <a:pt x="501325" y="114254"/>
                </a:lnTo>
                <a:lnTo>
                  <a:pt x="0" y="888491"/>
                </a:lnTo>
                <a:close/>
              </a:path>
              <a:path w="605028" h="915924">
                <a:moveTo>
                  <a:pt x="515111" y="92963"/>
                </a:moveTo>
                <a:lnTo>
                  <a:pt x="605028" y="0"/>
                </a:lnTo>
                <a:lnTo>
                  <a:pt x="458723" y="86867"/>
                </a:lnTo>
                <a:lnTo>
                  <a:pt x="501325" y="114254"/>
                </a:lnTo>
                <a:lnTo>
                  <a:pt x="515111" y="92963"/>
                </a:lnTo>
                <a:close/>
              </a:path>
              <a:path w="605028" h="915924">
                <a:moveTo>
                  <a:pt x="586740" y="169163"/>
                </a:moveTo>
                <a:lnTo>
                  <a:pt x="557783" y="120395"/>
                </a:lnTo>
                <a:lnTo>
                  <a:pt x="543997" y="141686"/>
                </a:lnTo>
                <a:lnTo>
                  <a:pt x="586740" y="169163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29768" y="4427220"/>
            <a:ext cx="292608" cy="1056132"/>
          </a:xfrm>
          <a:custGeom>
            <a:avLst/>
            <a:gdLst/>
            <a:ahLst/>
            <a:cxnLst/>
            <a:rect l="l" t="t" r="r" b="b"/>
            <a:pathLst>
              <a:path w="292608" h="1056131">
                <a:moveTo>
                  <a:pt x="49426" y="154000"/>
                </a:moveTo>
                <a:lnTo>
                  <a:pt x="242315" y="1056131"/>
                </a:lnTo>
                <a:lnTo>
                  <a:pt x="292608" y="1045463"/>
                </a:lnTo>
                <a:lnTo>
                  <a:pt x="99695" y="143228"/>
                </a:lnTo>
                <a:lnTo>
                  <a:pt x="94487" y="118871"/>
                </a:lnTo>
                <a:lnTo>
                  <a:pt x="44195" y="129539"/>
                </a:lnTo>
                <a:lnTo>
                  <a:pt x="49426" y="154000"/>
                </a:lnTo>
                <a:close/>
              </a:path>
              <a:path w="292608" h="1056131">
                <a:moveTo>
                  <a:pt x="99695" y="143228"/>
                </a:moveTo>
                <a:lnTo>
                  <a:pt x="149351" y="132587"/>
                </a:lnTo>
                <a:lnTo>
                  <a:pt x="42671" y="0"/>
                </a:lnTo>
                <a:lnTo>
                  <a:pt x="0" y="164591"/>
                </a:lnTo>
                <a:lnTo>
                  <a:pt x="49426" y="154000"/>
                </a:lnTo>
                <a:lnTo>
                  <a:pt x="44195" y="129539"/>
                </a:lnTo>
                <a:lnTo>
                  <a:pt x="94487" y="118871"/>
                </a:lnTo>
                <a:lnTo>
                  <a:pt x="99695" y="143228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06468" y="4477511"/>
            <a:ext cx="292608" cy="1056132"/>
          </a:xfrm>
          <a:custGeom>
            <a:avLst/>
            <a:gdLst/>
            <a:ahLst/>
            <a:cxnLst/>
            <a:rect l="l" t="t" r="r" b="b"/>
            <a:pathLst>
              <a:path w="292608" h="1056132">
                <a:moveTo>
                  <a:pt x="49426" y="154000"/>
                </a:moveTo>
                <a:lnTo>
                  <a:pt x="242316" y="1056132"/>
                </a:lnTo>
                <a:lnTo>
                  <a:pt x="292608" y="1045464"/>
                </a:lnTo>
                <a:lnTo>
                  <a:pt x="99695" y="143228"/>
                </a:lnTo>
                <a:lnTo>
                  <a:pt x="94487" y="118872"/>
                </a:lnTo>
                <a:lnTo>
                  <a:pt x="44196" y="129540"/>
                </a:lnTo>
                <a:lnTo>
                  <a:pt x="49426" y="154000"/>
                </a:lnTo>
                <a:close/>
              </a:path>
              <a:path w="292608" h="1056132">
                <a:moveTo>
                  <a:pt x="99695" y="143228"/>
                </a:moveTo>
                <a:lnTo>
                  <a:pt x="149352" y="132588"/>
                </a:lnTo>
                <a:lnTo>
                  <a:pt x="42672" y="0"/>
                </a:lnTo>
                <a:lnTo>
                  <a:pt x="0" y="164592"/>
                </a:lnTo>
                <a:lnTo>
                  <a:pt x="49426" y="154000"/>
                </a:lnTo>
                <a:lnTo>
                  <a:pt x="44196" y="129540"/>
                </a:lnTo>
                <a:lnTo>
                  <a:pt x="94487" y="118872"/>
                </a:lnTo>
                <a:lnTo>
                  <a:pt x="99695" y="143228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1020" y="4785359"/>
            <a:ext cx="557783" cy="146304"/>
          </a:xfrm>
          <a:custGeom>
            <a:avLst/>
            <a:gdLst/>
            <a:ahLst/>
            <a:cxnLst/>
            <a:rect l="l" t="t" r="r" b="b"/>
            <a:pathLst>
              <a:path w="557783" h="146303">
                <a:moveTo>
                  <a:pt x="21335" y="89916"/>
                </a:moveTo>
                <a:lnTo>
                  <a:pt x="6095" y="103632"/>
                </a:lnTo>
                <a:lnTo>
                  <a:pt x="0" y="108204"/>
                </a:lnTo>
                <a:lnTo>
                  <a:pt x="0" y="115824"/>
                </a:lnTo>
                <a:lnTo>
                  <a:pt x="4571" y="121920"/>
                </a:lnTo>
                <a:lnTo>
                  <a:pt x="9143" y="126492"/>
                </a:lnTo>
                <a:lnTo>
                  <a:pt x="16764" y="126492"/>
                </a:lnTo>
                <a:lnTo>
                  <a:pt x="22859" y="121920"/>
                </a:lnTo>
                <a:lnTo>
                  <a:pt x="36575" y="109728"/>
                </a:lnTo>
                <a:lnTo>
                  <a:pt x="51815" y="99060"/>
                </a:lnTo>
                <a:lnTo>
                  <a:pt x="67056" y="88392"/>
                </a:lnTo>
                <a:lnTo>
                  <a:pt x="82295" y="77724"/>
                </a:lnTo>
                <a:lnTo>
                  <a:pt x="99059" y="68580"/>
                </a:lnTo>
                <a:lnTo>
                  <a:pt x="115823" y="60960"/>
                </a:lnTo>
                <a:lnTo>
                  <a:pt x="131064" y="53340"/>
                </a:lnTo>
                <a:lnTo>
                  <a:pt x="147828" y="47244"/>
                </a:lnTo>
                <a:lnTo>
                  <a:pt x="164592" y="41148"/>
                </a:lnTo>
                <a:lnTo>
                  <a:pt x="182879" y="36576"/>
                </a:lnTo>
                <a:lnTo>
                  <a:pt x="199644" y="33528"/>
                </a:lnTo>
                <a:lnTo>
                  <a:pt x="216408" y="28956"/>
                </a:lnTo>
                <a:lnTo>
                  <a:pt x="234695" y="27432"/>
                </a:lnTo>
                <a:lnTo>
                  <a:pt x="251459" y="25908"/>
                </a:lnTo>
                <a:lnTo>
                  <a:pt x="303276" y="25908"/>
                </a:lnTo>
                <a:lnTo>
                  <a:pt x="321564" y="28956"/>
                </a:lnTo>
                <a:lnTo>
                  <a:pt x="338327" y="30480"/>
                </a:lnTo>
                <a:lnTo>
                  <a:pt x="355092" y="35052"/>
                </a:lnTo>
                <a:lnTo>
                  <a:pt x="371855" y="39624"/>
                </a:lnTo>
                <a:lnTo>
                  <a:pt x="388620" y="44196"/>
                </a:lnTo>
                <a:lnTo>
                  <a:pt x="403860" y="50292"/>
                </a:lnTo>
                <a:lnTo>
                  <a:pt x="420623" y="56388"/>
                </a:lnTo>
                <a:lnTo>
                  <a:pt x="435864" y="64008"/>
                </a:lnTo>
                <a:lnTo>
                  <a:pt x="451104" y="73152"/>
                </a:lnTo>
                <a:lnTo>
                  <a:pt x="466343" y="82296"/>
                </a:lnTo>
                <a:lnTo>
                  <a:pt x="481583" y="92964"/>
                </a:lnTo>
                <a:lnTo>
                  <a:pt x="495299" y="103632"/>
                </a:lnTo>
                <a:lnTo>
                  <a:pt x="509016" y="114300"/>
                </a:lnTo>
                <a:lnTo>
                  <a:pt x="521208" y="126492"/>
                </a:lnTo>
                <a:lnTo>
                  <a:pt x="534924" y="140208"/>
                </a:lnTo>
                <a:lnTo>
                  <a:pt x="539496" y="146304"/>
                </a:lnTo>
                <a:lnTo>
                  <a:pt x="547116" y="146304"/>
                </a:lnTo>
                <a:lnTo>
                  <a:pt x="551688" y="141732"/>
                </a:lnTo>
                <a:lnTo>
                  <a:pt x="557783" y="135636"/>
                </a:lnTo>
                <a:lnTo>
                  <a:pt x="557783" y="128016"/>
                </a:lnTo>
                <a:lnTo>
                  <a:pt x="553211" y="123444"/>
                </a:lnTo>
                <a:lnTo>
                  <a:pt x="539496" y="108204"/>
                </a:lnTo>
                <a:lnTo>
                  <a:pt x="525780" y="96012"/>
                </a:lnTo>
                <a:lnTo>
                  <a:pt x="510539" y="82296"/>
                </a:lnTo>
                <a:lnTo>
                  <a:pt x="495299" y="71628"/>
                </a:lnTo>
                <a:lnTo>
                  <a:pt x="480060" y="60960"/>
                </a:lnTo>
                <a:lnTo>
                  <a:pt x="463295" y="50292"/>
                </a:lnTo>
                <a:lnTo>
                  <a:pt x="446532" y="41148"/>
                </a:lnTo>
                <a:lnTo>
                  <a:pt x="429767" y="33528"/>
                </a:lnTo>
                <a:lnTo>
                  <a:pt x="413004" y="25908"/>
                </a:lnTo>
                <a:lnTo>
                  <a:pt x="396239" y="19812"/>
                </a:lnTo>
                <a:lnTo>
                  <a:pt x="377952" y="13716"/>
                </a:lnTo>
                <a:lnTo>
                  <a:pt x="359664" y="9144"/>
                </a:lnTo>
                <a:lnTo>
                  <a:pt x="341376" y="6096"/>
                </a:lnTo>
                <a:lnTo>
                  <a:pt x="323088" y="3048"/>
                </a:lnTo>
                <a:lnTo>
                  <a:pt x="304799" y="1524"/>
                </a:lnTo>
                <a:lnTo>
                  <a:pt x="286511" y="0"/>
                </a:lnTo>
                <a:lnTo>
                  <a:pt x="249936" y="0"/>
                </a:lnTo>
                <a:lnTo>
                  <a:pt x="230123" y="3048"/>
                </a:lnTo>
                <a:lnTo>
                  <a:pt x="211836" y="4572"/>
                </a:lnTo>
                <a:lnTo>
                  <a:pt x="193548" y="7620"/>
                </a:lnTo>
                <a:lnTo>
                  <a:pt x="175259" y="12192"/>
                </a:lnTo>
                <a:lnTo>
                  <a:pt x="156972" y="16764"/>
                </a:lnTo>
                <a:lnTo>
                  <a:pt x="138684" y="22860"/>
                </a:lnTo>
                <a:lnTo>
                  <a:pt x="121920" y="30480"/>
                </a:lnTo>
                <a:lnTo>
                  <a:pt x="103631" y="38100"/>
                </a:lnTo>
                <a:lnTo>
                  <a:pt x="86867" y="47244"/>
                </a:lnTo>
                <a:lnTo>
                  <a:pt x="70103" y="56388"/>
                </a:lnTo>
                <a:lnTo>
                  <a:pt x="53339" y="67056"/>
                </a:lnTo>
                <a:lnTo>
                  <a:pt x="36575" y="77724"/>
                </a:lnTo>
                <a:lnTo>
                  <a:pt x="21335" y="89916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273735" y="437537"/>
            <a:ext cx="209362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Rotati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42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61499" y="1495620"/>
            <a:ext cx="33608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0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Rota</a:t>
            </a:r>
            <a:r>
              <a:rPr sz="3200" spc="-1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2D 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218678" y="2061700"/>
            <a:ext cx="621680" cy="89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1950" spc="0" dirty="0" smtClean="0">
                <a:solidFill>
                  <a:srgbClr val="99CCFF"/>
                </a:solidFill>
                <a:latin typeface="Arial"/>
                <a:cs typeface="Arial"/>
              </a:rPr>
              <a:t>• </a:t>
            </a:r>
            <a:r>
              <a:rPr sz="1950" spc="490" dirty="0" smtClean="0">
                <a:solidFill>
                  <a:srgbClr val="99CC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x’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65"/>
              </a:spcBef>
            </a:pPr>
            <a:r>
              <a:rPr sz="1950" spc="0" dirty="0" smtClean="0">
                <a:solidFill>
                  <a:srgbClr val="99CCFF"/>
                </a:solidFill>
                <a:latin typeface="Arial"/>
                <a:cs typeface="Arial"/>
              </a:rPr>
              <a:t>• </a:t>
            </a:r>
            <a:r>
              <a:rPr sz="1950" spc="490" dirty="0" smtClean="0">
                <a:solidFill>
                  <a:srgbClr val="99CC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y’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858541" y="2058032"/>
            <a:ext cx="1609043" cy="896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spc="0" dirty="0" smtClean="0">
                <a:latin typeface="Arial"/>
                <a:cs typeface="Arial"/>
              </a:rPr>
              <a:t>= co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Symbol"/>
                <a:cs typeface="Symbol"/>
              </a:rPr>
              <a:t></a:t>
            </a:r>
            <a:r>
              <a:rPr sz="2800" spc="4" dirty="0" smtClean="0">
                <a:latin typeface="Symbol"/>
                <a:cs typeface="Symbol"/>
              </a:rPr>
              <a:t></a:t>
            </a:r>
            <a:r>
              <a:rPr sz="2800" spc="0" dirty="0" smtClean="0">
                <a:latin typeface="Arial"/>
                <a:cs typeface="Arial"/>
              </a:rPr>
              <a:t>x</a:t>
            </a:r>
            <a:r>
              <a:rPr sz="2800" spc="-7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12700" marR="8167">
              <a:lnSpc>
                <a:spcPct val="102091"/>
              </a:lnSpc>
              <a:spcBef>
                <a:spcPts val="451"/>
              </a:spcBef>
            </a:pPr>
            <a:r>
              <a:rPr sz="2800" spc="0" dirty="0" smtClean="0">
                <a:latin typeface="Arial"/>
                <a:cs typeface="Arial"/>
              </a:rPr>
              <a:t>= si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Symbol"/>
                <a:cs typeface="Symbol"/>
              </a:rPr>
              <a:t></a:t>
            </a:r>
            <a:r>
              <a:rPr sz="2800" spc="14" dirty="0" smtClean="0">
                <a:latin typeface="Symbol"/>
                <a:cs typeface="Symbol"/>
              </a:rPr>
              <a:t></a:t>
            </a:r>
            <a:r>
              <a:rPr sz="2800" spc="0" dirty="0" smtClean="0">
                <a:latin typeface="Arial"/>
                <a:cs typeface="Arial"/>
              </a:rPr>
              <a:t>x</a:t>
            </a:r>
            <a:r>
              <a:rPr sz="2800" spc="-7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478919" y="2058032"/>
            <a:ext cx="1094777" cy="896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577" marR="53814">
              <a:lnSpc>
                <a:spcPts val="3010"/>
              </a:lnSpc>
              <a:spcBef>
                <a:spcPts val="150"/>
              </a:spcBef>
            </a:pPr>
            <a:r>
              <a:rPr sz="2800" spc="0" dirty="0" smtClean="0">
                <a:latin typeface="Arial"/>
                <a:cs typeface="Arial"/>
              </a:rPr>
              <a:t>si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Symbol"/>
                <a:cs typeface="Symbol"/>
              </a:rPr>
              <a:t></a:t>
            </a:r>
            <a:r>
              <a:rPr sz="2800" spc="4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2091"/>
              </a:lnSpc>
              <a:spcBef>
                <a:spcPts val="451"/>
              </a:spcBef>
            </a:pPr>
            <a:r>
              <a:rPr sz="2800" spc="0" dirty="0" smtClean="0">
                <a:latin typeface="Arial"/>
                <a:cs typeface="Arial"/>
              </a:rPr>
              <a:t>co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Symbol"/>
                <a:cs typeface="Symbol"/>
              </a:rPr>
              <a:t></a:t>
            </a:r>
            <a:r>
              <a:rPr sz="2800" spc="31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752092" y="5671982"/>
            <a:ext cx="7925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18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vant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247892" y="5710082"/>
            <a:ext cx="7989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Après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800600" y="3350514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5109209" y="3350514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9" name="object 139"/>
          <p:cNvSpPr txBox="1"/>
          <p:nvPr/>
        </p:nvSpPr>
        <p:spPr>
          <a:xfrm>
            <a:off x="5417058" y="3350514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8" name="object 138"/>
          <p:cNvSpPr txBox="1"/>
          <p:nvPr/>
        </p:nvSpPr>
        <p:spPr>
          <a:xfrm>
            <a:off x="5723382" y="3350514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7" name="object 137"/>
          <p:cNvSpPr txBox="1"/>
          <p:nvPr/>
        </p:nvSpPr>
        <p:spPr>
          <a:xfrm>
            <a:off x="6031230" y="3350514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6" name="object 136"/>
          <p:cNvSpPr txBox="1"/>
          <p:nvPr/>
        </p:nvSpPr>
        <p:spPr>
          <a:xfrm>
            <a:off x="6339840" y="3350514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6647688" y="3350514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4" name="object 134"/>
          <p:cNvSpPr txBox="1"/>
          <p:nvPr/>
        </p:nvSpPr>
        <p:spPr>
          <a:xfrm>
            <a:off x="6955536" y="3350514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3" name="object 133"/>
          <p:cNvSpPr txBox="1"/>
          <p:nvPr/>
        </p:nvSpPr>
        <p:spPr>
          <a:xfrm>
            <a:off x="7261859" y="3350514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2" name="object 132"/>
          <p:cNvSpPr txBox="1"/>
          <p:nvPr/>
        </p:nvSpPr>
        <p:spPr>
          <a:xfrm>
            <a:off x="7569708" y="3350514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1" name="object 131"/>
          <p:cNvSpPr txBox="1"/>
          <p:nvPr/>
        </p:nvSpPr>
        <p:spPr>
          <a:xfrm>
            <a:off x="4800600" y="3658362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0" name="object 130"/>
          <p:cNvSpPr txBox="1"/>
          <p:nvPr/>
        </p:nvSpPr>
        <p:spPr>
          <a:xfrm>
            <a:off x="5109209" y="365836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object 129"/>
          <p:cNvSpPr txBox="1"/>
          <p:nvPr/>
        </p:nvSpPr>
        <p:spPr>
          <a:xfrm>
            <a:off x="5417058" y="3658362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8" name="object 128"/>
          <p:cNvSpPr txBox="1"/>
          <p:nvPr/>
        </p:nvSpPr>
        <p:spPr>
          <a:xfrm>
            <a:off x="5723382" y="365836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7" name="object 127"/>
          <p:cNvSpPr txBox="1"/>
          <p:nvPr/>
        </p:nvSpPr>
        <p:spPr>
          <a:xfrm>
            <a:off x="6031230" y="3658362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6" name="object 126"/>
          <p:cNvSpPr txBox="1"/>
          <p:nvPr/>
        </p:nvSpPr>
        <p:spPr>
          <a:xfrm>
            <a:off x="6339840" y="365836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5" name="object 125"/>
          <p:cNvSpPr txBox="1"/>
          <p:nvPr/>
        </p:nvSpPr>
        <p:spPr>
          <a:xfrm>
            <a:off x="6647688" y="365836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4" name="object 124"/>
          <p:cNvSpPr txBox="1"/>
          <p:nvPr/>
        </p:nvSpPr>
        <p:spPr>
          <a:xfrm>
            <a:off x="6955536" y="3658362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3" name="object 123"/>
          <p:cNvSpPr txBox="1"/>
          <p:nvPr/>
        </p:nvSpPr>
        <p:spPr>
          <a:xfrm>
            <a:off x="7261859" y="365836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2" name="object 122"/>
          <p:cNvSpPr txBox="1"/>
          <p:nvPr/>
        </p:nvSpPr>
        <p:spPr>
          <a:xfrm>
            <a:off x="7569708" y="3658362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1" name="object 121"/>
          <p:cNvSpPr txBox="1"/>
          <p:nvPr/>
        </p:nvSpPr>
        <p:spPr>
          <a:xfrm>
            <a:off x="4800600" y="3966210"/>
            <a:ext cx="308609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0" name="object 120"/>
          <p:cNvSpPr txBox="1"/>
          <p:nvPr/>
        </p:nvSpPr>
        <p:spPr>
          <a:xfrm>
            <a:off x="5109209" y="3966210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9" name="object 119"/>
          <p:cNvSpPr txBox="1"/>
          <p:nvPr/>
        </p:nvSpPr>
        <p:spPr>
          <a:xfrm>
            <a:off x="5417058" y="3966210"/>
            <a:ext cx="306324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8" name="object 118"/>
          <p:cNvSpPr txBox="1"/>
          <p:nvPr/>
        </p:nvSpPr>
        <p:spPr>
          <a:xfrm>
            <a:off x="5723382" y="3966210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6031230" y="3966210"/>
            <a:ext cx="308610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6" name="object 116"/>
          <p:cNvSpPr txBox="1"/>
          <p:nvPr/>
        </p:nvSpPr>
        <p:spPr>
          <a:xfrm>
            <a:off x="6339840" y="3966210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5" name="object 115"/>
          <p:cNvSpPr txBox="1"/>
          <p:nvPr/>
        </p:nvSpPr>
        <p:spPr>
          <a:xfrm>
            <a:off x="6647688" y="3966210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4" name="object 114"/>
          <p:cNvSpPr txBox="1"/>
          <p:nvPr/>
        </p:nvSpPr>
        <p:spPr>
          <a:xfrm>
            <a:off x="6955536" y="3966210"/>
            <a:ext cx="306323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3" name="object 113"/>
          <p:cNvSpPr txBox="1"/>
          <p:nvPr/>
        </p:nvSpPr>
        <p:spPr>
          <a:xfrm>
            <a:off x="7261859" y="3966210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2" name="object 112"/>
          <p:cNvSpPr txBox="1"/>
          <p:nvPr/>
        </p:nvSpPr>
        <p:spPr>
          <a:xfrm>
            <a:off x="7569708" y="3966210"/>
            <a:ext cx="308610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1" name="object 111"/>
          <p:cNvSpPr txBox="1"/>
          <p:nvPr/>
        </p:nvSpPr>
        <p:spPr>
          <a:xfrm>
            <a:off x="4800600" y="4272534"/>
            <a:ext cx="308609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0" name="object 110"/>
          <p:cNvSpPr txBox="1"/>
          <p:nvPr/>
        </p:nvSpPr>
        <p:spPr>
          <a:xfrm>
            <a:off x="5109209" y="4272534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9" name="object 109"/>
          <p:cNvSpPr txBox="1"/>
          <p:nvPr/>
        </p:nvSpPr>
        <p:spPr>
          <a:xfrm>
            <a:off x="5417058" y="4272534"/>
            <a:ext cx="306324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8" name="object 108"/>
          <p:cNvSpPr txBox="1"/>
          <p:nvPr/>
        </p:nvSpPr>
        <p:spPr>
          <a:xfrm>
            <a:off x="5723382" y="4272534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7" name="object 107"/>
          <p:cNvSpPr txBox="1"/>
          <p:nvPr/>
        </p:nvSpPr>
        <p:spPr>
          <a:xfrm>
            <a:off x="6031230" y="4272534"/>
            <a:ext cx="308610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6" name="object 106"/>
          <p:cNvSpPr txBox="1"/>
          <p:nvPr/>
        </p:nvSpPr>
        <p:spPr>
          <a:xfrm>
            <a:off x="6339840" y="4272534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5" name="object 105"/>
          <p:cNvSpPr txBox="1"/>
          <p:nvPr/>
        </p:nvSpPr>
        <p:spPr>
          <a:xfrm>
            <a:off x="6647688" y="4272534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4" name="object 104"/>
          <p:cNvSpPr txBox="1"/>
          <p:nvPr/>
        </p:nvSpPr>
        <p:spPr>
          <a:xfrm>
            <a:off x="6955536" y="4272534"/>
            <a:ext cx="306323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3" name="object 103"/>
          <p:cNvSpPr txBox="1"/>
          <p:nvPr/>
        </p:nvSpPr>
        <p:spPr>
          <a:xfrm>
            <a:off x="7261859" y="4272534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2" name="object 102"/>
          <p:cNvSpPr txBox="1"/>
          <p:nvPr/>
        </p:nvSpPr>
        <p:spPr>
          <a:xfrm>
            <a:off x="7569708" y="4272534"/>
            <a:ext cx="308610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1" name="object 101"/>
          <p:cNvSpPr txBox="1"/>
          <p:nvPr/>
        </p:nvSpPr>
        <p:spPr>
          <a:xfrm>
            <a:off x="4800600" y="4580382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0" name="object 100"/>
          <p:cNvSpPr txBox="1"/>
          <p:nvPr/>
        </p:nvSpPr>
        <p:spPr>
          <a:xfrm>
            <a:off x="5109209" y="458038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9" name="object 99"/>
          <p:cNvSpPr txBox="1"/>
          <p:nvPr/>
        </p:nvSpPr>
        <p:spPr>
          <a:xfrm>
            <a:off x="5417058" y="4580382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8" name="object 98"/>
          <p:cNvSpPr txBox="1"/>
          <p:nvPr/>
        </p:nvSpPr>
        <p:spPr>
          <a:xfrm>
            <a:off x="5723382" y="458038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7" name="object 97"/>
          <p:cNvSpPr txBox="1"/>
          <p:nvPr/>
        </p:nvSpPr>
        <p:spPr>
          <a:xfrm>
            <a:off x="6031230" y="4580382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6" name="object 96"/>
          <p:cNvSpPr txBox="1"/>
          <p:nvPr/>
        </p:nvSpPr>
        <p:spPr>
          <a:xfrm>
            <a:off x="6339840" y="458038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5" name="object 95"/>
          <p:cNvSpPr txBox="1"/>
          <p:nvPr/>
        </p:nvSpPr>
        <p:spPr>
          <a:xfrm>
            <a:off x="6647688" y="458038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4" name="object 94"/>
          <p:cNvSpPr txBox="1"/>
          <p:nvPr/>
        </p:nvSpPr>
        <p:spPr>
          <a:xfrm>
            <a:off x="6955536" y="4580382"/>
            <a:ext cx="306323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3" name="object 93"/>
          <p:cNvSpPr txBox="1"/>
          <p:nvPr/>
        </p:nvSpPr>
        <p:spPr>
          <a:xfrm>
            <a:off x="7261859" y="458038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2" name="object 92"/>
          <p:cNvSpPr txBox="1"/>
          <p:nvPr/>
        </p:nvSpPr>
        <p:spPr>
          <a:xfrm>
            <a:off x="7569708" y="4580382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1" name="object 91"/>
          <p:cNvSpPr txBox="1"/>
          <p:nvPr/>
        </p:nvSpPr>
        <p:spPr>
          <a:xfrm>
            <a:off x="4800600" y="4888230"/>
            <a:ext cx="308609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0" name="object 90"/>
          <p:cNvSpPr txBox="1"/>
          <p:nvPr/>
        </p:nvSpPr>
        <p:spPr>
          <a:xfrm>
            <a:off x="5109209" y="4888230"/>
            <a:ext cx="307848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9" name="object 89"/>
          <p:cNvSpPr txBox="1"/>
          <p:nvPr/>
        </p:nvSpPr>
        <p:spPr>
          <a:xfrm>
            <a:off x="5417058" y="4888230"/>
            <a:ext cx="306324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8" name="object 88"/>
          <p:cNvSpPr txBox="1"/>
          <p:nvPr/>
        </p:nvSpPr>
        <p:spPr>
          <a:xfrm>
            <a:off x="5723382" y="4888230"/>
            <a:ext cx="307848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7" name="object 87"/>
          <p:cNvSpPr txBox="1"/>
          <p:nvPr/>
        </p:nvSpPr>
        <p:spPr>
          <a:xfrm>
            <a:off x="6031230" y="4888230"/>
            <a:ext cx="308610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6" name="object 86"/>
          <p:cNvSpPr txBox="1"/>
          <p:nvPr/>
        </p:nvSpPr>
        <p:spPr>
          <a:xfrm>
            <a:off x="6339840" y="4888230"/>
            <a:ext cx="307848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5" name="object 85"/>
          <p:cNvSpPr txBox="1"/>
          <p:nvPr/>
        </p:nvSpPr>
        <p:spPr>
          <a:xfrm>
            <a:off x="6647688" y="4888230"/>
            <a:ext cx="307848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4" name="object 84"/>
          <p:cNvSpPr txBox="1"/>
          <p:nvPr/>
        </p:nvSpPr>
        <p:spPr>
          <a:xfrm>
            <a:off x="6955536" y="4888230"/>
            <a:ext cx="306323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3" name="object 83"/>
          <p:cNvSpPr txBox="1"/>
          <p:nvPr/>
        </p:nvSpPr>
        <p:spPr>
          <a:xfrm>
            <a:off x="7261859" y="4888230"/>
            <a:ext cx="307848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2"/>
          <p:cNvSpPr txBox="1"/>
          <p:nvPr/>
        </p:nvSpPr>
        <p:spPr>
          <a:xfrm>
            <a:off x="7569708" y="4888230"/>
            <a:ext cx="308610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object 81"/>
          <p:cNvSpPr txBox="1"/>
          <p:nvPr/>
        </p:nvSpPr>
        <p:spPr>
          <a:xfrm>
            <a:off x="4800600" y="5196840"/>
            <a:ext cx="308609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0" name="object 80"/>
          <p:cNvSpPr txBox="1"/>
          <p:nvPr/>
        </p:nvSpPr>
        <p:spPr>
          <a:xfrm>
            <a:off x="5109209" y="5196840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9" name="object 79"/>
          <p:cNvSpPr txBox="1"/>
          <p:nvPr/>
        </p:nvSpPr>
        <p:spPr>
          <a:xfrm>
            <a:off x="5417058" y="5196840"/>
            <a:ext cx="306324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8" name="object 78"/>
          <p:cNvSpPr txBox="1"/>
          <p:nvPr/>
        </p:nvSpPr>
        <p:spPr>
          <a:xfrm>
            <a:off x="5723382" y="5196840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7" name="object 77"/>
          <p:cNvSpPr txBox="1"/>
          <p:nvPr/>
        </p:nvSpPr>
        <p:spPr>
          <a:xfrm>
            <a:off x="6031230" y="5196840"/>
            <a:ext cx="308610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6" name="object 76"/>
          <p:cNvSpPr txBox="1"/>
          <p:nvPr/>
        </p:nvSpPr>
        <p:spPr>
          <a:xfrm>
            <a:off x="6339840" y="5196840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5" name="object 75"/>
          <p:cNvSpPr txBox="1"/>
          <p:nvPr/>
        </p:nvSpPr>
        <p:spPr>
          <a:xfrm>
            <a:off x="6647688" y="5196840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4" name="object 74"/>
          <p:cNvSpPr txBox="1"/>
          <p:nvPr/>
        </p:nvSpPr>
        <p:spPr>
          <a:xfrm>
            <a:off x="6955536" y="5196840"/>
            <a:ext cx="306323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73"/>
          <p:cNvSpPr txBox="1"/>
          <p:nvPr/>
        </p:nvSpPr>
        <p:spPr>
          <a:xfrm>
            <a:off x="7261859" y="5196840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7569708" y="5196840"/>
            <a:ext cx="308610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685800" y="3350514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994410" y="3350514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1302258" y="3350514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1608582" y="3350514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1916429" y="3350514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2225040" y="3350514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2532888" y="3350514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2840736" y="3350514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3147060" y="3350514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3454907" y="3350514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685800" y="3658362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994410" y="3658362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1302258" y="3658362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1608582" y="3658362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1916429" y="3658362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2225040" y="365836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2532888" y="365836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2840736" y="3658362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3147060" y="3658362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3454907" y="3658362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685800" y="3966210"/>
            <a:ext cx="308609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994410" y="3966210"/>
            <a:ext cx="307847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1302258" y="3966210"/>
            <a:ext cx="306324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1608582" y="3966210"/>
            <a:ext cx="307847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1916429" y="3966210"/>
            <a:ext cx="308610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2225040" y="3966210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2532888" y="3966210"/>
            <a:ext cx="307848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2840736" y="3966210"/>
            <a:ext cx="306324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3147060" y="3966210"/>
            <a:ext cx="307847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3454907" y="3966210"/>
            <a:ext cx="308610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685800" y="4272534"/>
            <a:ext cx="308609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994410" y="4272534"/>
            <a:ext cx="307847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1302258" y="4272534"/>
            <a:ext cx="306324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1608582" y="4272534"/>
            <a:ext cx="307847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1916429" y="4272534"/>
            <a:ext cx="308610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2225040" y="4272534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2532888" y="4272534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2840736" y="4272534"/>
            <a:ext cx="306324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3147060" y="4272534"/>
            <a:ext cx="307847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3454907" y="4272534"/>
            <a:ext cx="308610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685800" y="4580382"/>
            <a:ext cx="308609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107">
              <a:lnSpc>
                <a:spcPts val="2425"/>
              </a:lnSpc>
              <a:spcBef>
                <a:spcPts val="121"/>
              </a:spcBef>
            </a:pPr>
            <a:r>
              <a:rPr sz="3600" spc="0" baseline="-1133" dirty="0" smtClean="0">
                <a:solidFill>
                  <a:srgbClr val="9999FF"/>
                </a:solidFill>
                <a:latin typeface="Symbol"/>
                <a:cs typeface="Symbol"/>
              </a:rPr>
              <a:t>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4410" y="4580382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302258" y="4580382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1608582" y="4580382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916429" y="4580382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225040" y="458038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2532888" y="4580382"/>
            <a:ext cx="307848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840736" y="4580382"/>
            <a:ext cx="306324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3147060" y="4580382"/>
            <a:ext cx="307847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3454907" y="4580382"/>
            <a:ext cx="30861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685800" y="4888230"/>
            <a:ext cx="308609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994410" y="4888230"/>
            <a:ext cx="307847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302258" y="4888230"/>
            <a:ext cx="306324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1608582" y="4888230"/>
            <a:ext cx="307847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916429" y="4888230"/>
            <a:ext cx="308610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225040" y="4888230"/>
            <a:ext cx="307848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532888" y="4888230"/>
            <a:ext cx="307848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840736" y="4888230"/>
            <a:ext cx="306324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147060" y="4888230"/>
            <a:ext cx="307847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454907" y="4888230"/>
            <a:ext cx="308610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85800" y="5196840"/>
            <a:ext cx="308609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994410" y="5196840"/>
            <a:ext cx="307847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302258" y="5196840"/>
            <a:ext cx="306324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608582" y="5196840"/>
            <a:ext cx="307847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916429" y="5196840"/>
            <a:ext cx="308610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225040" y="5196840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532888" y="5196840"/>
            <a:ext cx="307848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840736" y="5196840"/>
            <a:ext cx="306324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147060" y="5196840"/>
            <a:ext cx="307847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454907" y="5196840"/>
            <a:ext cx="308610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0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3735" y="437537"/>
            <a:ext cx="464281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Notati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matr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cie</a:t>
            </a:r>
            <a:r>
              <a:rPr sz="4200" spc="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4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6838" y="1695005"/>
            <a:ext cx="4749100" cy="1160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Rota</a:t>
            </a:r>
            <a:r>
              <a:rPr sz="3200" spc="-1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= m</a:t>
            </a:r>
            <a:r>
              <a:rPr sz="3200" spc="-9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lti</a:t>
            </a:r>
            <a:r>
              <a:rPr sz="3200" spc="-14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licati</a:t>
            </a:r>
            <a:r>
              <a:rPr sz="3200" spc="-14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1841486" marR="61036">
              <a:lnSpc>
                <a:spcPct val="95825"/>
              </a:lnSpc>
              <a:spcBef>
                <a:spcPts val="982"/>
              </a:spcBef>
            </a:pPr>
            <a:r>
              <a:rPr sz="4000" spc="0" dirty="0" smtClean="0">
                <a:latin typeface="Arial"/>
                <a:cs typeface="Arial"/>
              </a:rPr>
              <a:t>P’</a:t>
            </a:r>
            <a:r>
              <a:rPr sz="4000" spc="-9" dirty="0" smtClean="0">
                <a:latin typeface="Arial"/>
                <a:cs typeface="Arial"/>
              </a:rPr>
              <a:t>=</a:t>
            </a:r>
            <a:r>
              <a:rPr sz="4000" spc="-4" dirty="0" smtClean="0">
                <a:latin typeface="Arial"/>
                <a:cs typeface="Arial"/>
              </a:rPr>
              <a:t>R</a:t>
            </a:r>
            <a:r>
              <a:rPr sz="4000" spc="0" dirty="0" smtClean="0">
                <a:latin typeface="Arial"/>
                <a:cs typeface="Arial"/>
              </a:rPr>
              <a:t>P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62623" y="1695005"/>
            <a:ext cx="213891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-1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atrici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lle :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3314700"/>
            <a:ext cx="6086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3735" y="437537"/>
            <a:ext cx="259745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Unific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4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944" y="1564927"/>
            <a:ext cx="7390256" cy="2138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960"/>
              </a:lnSpc>
              <a:spcBef>
                <a:spcPts val="148"/>
              </a:spcBef>
            </a:pPr>
            <a:r>
              <a:rPr sz="22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50" spc="445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Nota</a:t>
            </a:r>
            <a:r>
              <a:rPr sz="2800" spc="1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ion</a:t>
            </a:r>
            <a:r>
              <a:rPr sz="2800" spc="-8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simpl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6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co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ci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664"/>
              </a:spcBef>
            </a:pPr>
            <a:r>
              <a:rPr sz="22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50" spc="445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Mais</a:t>
            </a:r>
            <a:r>
              <a:rPr sz="2800" spc="-4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pas</a:t>
            </a:r>
            <a:r>
              <a:rPr sz="2800" spc="-45" dirty="0" smtClean="0">
                <a:latin typeface="Arial"/>
                <a:cs typeface="Arial"/>
              </a:rPr>
              <a:t> </a:t>
            </a:r>
            <a:r>
              <a:rPr sz="2800" spc="1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ra</a:t>
            </a:r>
            <a:r>
              <a:rPr sz="2800" spc="1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ment</a:t>
            </a:r>
            <a:r>
              <a:rPr sz="2800" spc="-9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ifi</a:t>
            </a:r>
            <a:r>
              <a:rPr sz="2800" spc="14" dirty="0" smtClean="0">
                <a:latin typeface="Arial"/>
                <a:cs typeface="Arial"/>
              </a:rPr>
              <a:t>é</a:t>
            </a:r>
            <a:r>
              <a:rPr sz="2800" spc="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469679" marR="39873">
              <a:lnSpc>
                <a:spcPct val="95825"/>
              </a:lnSpc>
              <a:spcBef>
                <a:spcPts val="706"/>
              </a:spcBef>
            </a:pPr>
            <a:r>
              <a:rPr sz="16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1650" spc="18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Add</a:t>
            </a:r>
            <a:r>
              <a:rPr sz="2400" spc="-1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tion ou bien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multipl</a:t>
            </a:r>
            <a:r>
              <a:rPr sz="2400" spc="-1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cation</a:t>
            </a:r>
            <a:endParaRPr sz="2400">
              <a:latin typeface="Arial"/>
              <a:cs typeface="Arial"/>
            </a:endParaRPr>
          </a:p>
          <a:p>
            <a:pPr marL="756282" indent="-286603">
              <a:lnSpc>
                <a:spcPct val="100041"/>
              </a:lnSpc>
              <a:spcBef>
                <a:spcPts val="695"/>
              </a:spcBef>
              <a:tabLst>
                <a:tab pos="749300" algn="l"/>
              </a:tabLst>
            </a:pPr>
            <a:r>
              <a:rPr sz="165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dirty="0" smtClean="0">
                <a:solidFill>
                  <a:srgbClr val="99CCFF"/>
                </a:solidFill>
                <a:latin typeface="Times New Roman"/>
                <a:cs typeface="Times New Roman"/>
              </a:rPr>
              <a:t>	</a:t>
            </a:r>
            <a:r>
              <a:rPr sz="2400" b="1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Comment faire </a:t>
            </a:r>
            <a:r>
              <a:rPr sz="2400" b="1" spc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pour concaténer</a:t>
            </a:r>
            <a:r>
              <a:rPr lang="fr-FR" sz="2400" b="1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plus</a:t>
            </a:r>
            <a:r>
              <a:rPr lang="fr-FR" sz="2400" b="1" spc="-1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eurs</a:t>
            </a:r>
            <a:r>
              <a:rPr sz="2400" b="1" spc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transfo</a:t>
            </a:r>
            <a:r>
              <a:rPr sz="2400" b="1" spc="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mations</a:t>
            </a:r>
            <a:r>
              <a:rPr sz="2400" b="1" spc="-1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?</a:t>
            </a:r>
            <a:endParaRPr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945" y="3832544"/>
            <a:ext cx="639965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2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50" spc="445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On</a:t>
            </a:r>
            <a:r>
              <a:rPr sz="2800" b="1" spc="-37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veut</a:t>
            </a:r>
            <a:r>
              <a:rPr sz="2800" b="1" spc="-37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une</a:t>
            </a:r>
            <a:r>
              <a:rPr sz="2800" b="1" spc="-2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no</a:t>
            </a:r>
            <a:r>
              <a:rPr sz="2800" b="1" spc="14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ati</a:t>
            </a:r>
            <a:r>
              <a:rPr sz="2800" b="1" spc="14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</a:t>
            </a:r>
            <a:r>
              <a:rPr sz="2800" b="1" spc="-99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uni</a:t>
            </a:r>
            <a:r>
              <a:rPr sz="2800" b="1" spc="14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</a:t>
            </a:r>
            <a:r>
              <a:rPr sz="2800" b="1" spc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ue</a:t>
            </a:r>
            <a:endParaRPr sz="28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3924" y="4324571"/>
            <a:ext cx="3320074" cy="1134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6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1650" spc="18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Qui </a:t>
            </a:r>
            <a:r>
              <a:rPr sz="2400" spc="-9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ermet</a:t>
            </a:r>
            <a:r>
              <a:rPr sz="2400" spc="1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 noter</a:t>
            </a:r>
            <a:endParaRPr sz="2400">
              <a:latin typeface="Arial"/>
              <a:cs typeface="Arial"/>
            </a:endParaRPr>
          </a:p>
          <a:p>
            <a:pPr marL="299303" marR="45720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transfo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mations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695"/>
              </a:spcBef>
            </a:pPr>
            <a:r>
              <a:rPr sz="16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1650" spc="18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Comment faire 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9442" y="4324571"/>
            <a:ext cx="7809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ssi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4056" y="4324571"/>
            <a:ext cx="4606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8324" y="4324571"/>
            <a:ext cx="19343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co</a:t>
            </a:r>
            <a:r>
              <a:rPr sz="2400" spc="9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bin</a:t>
            </a:r>
            <a:r>
              <a:rPr sz="2400" spc="-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isons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1788" y="4324571"/>
            <a:ext cx="410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3735" y="437537"/>
            <a:ext cx="624743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4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è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nes</a:t>
            </a:r>
            <a:endParaRPr sz="4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137" y="2762499"/>
            <a:ext cx="6656901" cy="1453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3375"/>
              </a:lnSpc>
              <a:spcBef>
                <a:spcPts val="168"/>
              </a:spcBef>
            </a:pPr>
            <a:r>
              <a:rPr sz="2400" spc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400" spc="154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lang="fr-FR" sz="2800" dirty="0" smtClean="0"/>
              <a:t>Outil géométrique très puissant :</a:t>
            </a:r>
            <a:endParaRPr lang="fr-FR" sz="2400" dirty="0" smtClean="0"/>
          </a:p>
          <a:p>
            <a:pPr marL="756629" indent="-286507">
              <a:lnSpc>
                <a:spcPct val="99945"/>
              </a:lnSpc>
              <a:spcBef>
                <a:spcPts val="655"/>
              </a:spcBef>
            </a:pPr>
            <a:r>
              <a:rPr sz="1950" spc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950" spc="307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lang="fr-FR" sz="2400" dirty="0" smtClean="0"/>
              <a:t>Utilisé partout en Infographie</a:t>
            </a:r>
            <a:endParaRPr lang="fr-FR" sz="2800" dirty="0" smtClean="0"/>
          </a:p>
          <a:p>
            <a:pPr marL="470122" marR="48635">
              <a:lnSpc>
                <a:spcPct val="95825"/>
              </a:lnSpc>
              <a:spcBef>
                <a:spcPts val="677"/>
              </a:spcBef>
            </a:pPr>
            <a:r>
              <a:rPr spc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pc="307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lang="fr-FR" sz="2400" dirty="0" smtClean="0"/>
              <a:t>aussi géométrie projective</a:t>
            </a:r>
            <a:endParaRPr lang="fr-FR" sz="2400" dirty="0"/>
          </a:p>
        </p:txBody>
      </p:sp>
      <p:sp>
        <p:nvSpPr>
          <p:cNvPr id="11" name="object 11"/>
          <p:cNvSpPr txBox="1"/>
          <p:nvPr/>
        </p:nvSpPr>
        <p:spPr>
          <a:xfrm>
            <a:off x="285843" y="4139692"/>
            <a:ext cx="710555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400" spc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400" spc="154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lang="fr-FR" sz="2800" dirty="0" smtClean="0"/>
              <a:t>On ajoute une troisième coordonnée, W</a:t>
            </a:r>
            <a:endParaRPr lang="fr-FR" sz="2800" dirty="0"/>
          </a:p>
        </p:txBody>
      </p:sp>
      <p:sp>
        <p:nvSpPr>
          <p:cNvPr id="9" name="object 9"/>
          <p:cNvSpPr txBox="1"/>
          <p:nvPr/>
        </p:nvSpPr>
        <p:spPr>
          <a:xfrm>
            <a:off x="301137" y="4673092"/>
            <a:ext cx="777606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550" spc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lang="fr-FR" sz="2800" dirty="0"/>
              <a:t>Un point 2D devient un vecteur à </a:t>
            </a:r>
            <a:r>
              <a:rPr lang="fr-FR" sz="2800" dirty="0" smtClean="0"/>
              <a:t>3 coordonnées :</a:t>
            </a:r>
            <a:endParaRPr lang="fr-FR" sz="2400" dirty="0" smtClean="0"/>
          </a:p>
          <a:p>
            <a:pPr marL="12700">
              <a:lnSpc>
                <a:spcPts val="3375"/>
              </a:lnSpc>
              <a:spcBef>
                <a:spcPts val="168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725" y="4648200"/>
            <a:ext cx="523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52400" y="5288340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Passage des coordonnées usuelles aux coordonnées homogènes </a:t>
            </a:r>
          </a:p>
          <a:p>
            <a:r>
              <a:rPr lang="fr-FR" sz="2400" i="1" dirty="0" smtClean="0"/>
              <a:t>(x, y, z) —&gt; [x, y, z, 1]</a:t>
            </a:r>
            <a:endParaRPr lang="fr-FR" sz="2400" dirty="0" smtClean="0"/>
          </a:p>
          <a:p>
            <a:r>
              <a:rPr lang="pt-BR" sz="2400" dirty="0" smtClean="0"/>
              <a:t>[x, y, z, w] —&gt; [x/w, y/w, z/w] , si w ≠ 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1411069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Idée travailler dans un espace de dimension (n+1)</a:t>
            </a:r>
          </a:p>
          <a:p>
            <a:r>
              <a:rPr lang="fr-FR" sz="2000" b="1" dirty="0" smtClean="0"/>
              <a:t>– appelé espace projectif</a:t>
            </a:r>
          </a:p>
          <a:p>
            <a:r>
              <a:rPr lang="fr-FR" sz="2000" b="1" dirty="0" smtClean="0"/>
              <a:t>– représenter les transformations géométriques affines par des matrices</a:t>
            </a:r>
            <a:endParaRPr lang="fr-FR" sz="2000" b="1" dirty="0"/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3735" y="437537"/>
            <a:ext cx="624743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4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è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nes</a:t>
            </a:r>
            <a:endParaRPr sz="4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371600"/>
            <a:ext cx="8229600" cy="2017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Deux</a:t>
            </a:r>
            <a:r>
              <a:rPr sz="2800" spc="-2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po</a:t>
            </a:r>
            <a:r>
              <a:rPr sz="2800" spc="-1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nts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sont</a:t>
            </a:r>
            <a:r>
              <a:rPr sz="2800" spc="-1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ég</a:t>
            </a:r>
            <a:r>
              <a:rPr sz="2800" spc="-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ux</a:t>
            </a:r>
            <a:r>
              <a:rPr sz="2800" spc="-9" dirty="0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si et</a:t>
            </a:r>
            <a:r>
              <a:rPr lang="fr-FR" sz="2800" dirty="0" smtClean="0">
                <a:latin typeface="Arial"/>
                <a:cs typeface="Arial"/>
              </a:rPr>
              <a:t> se</a:t>
            </a:r>
            <a:r>
              <a:rPr lang="fr-FR" sz="2800" spc="-14" dirty="0" smtClean="0">
                <a:latin typeface="Arial"/>
                <a:cs typeface="Arial"/>
              </a:rPr>
              <a:t>u</a:t>
            </a:r>
            <a:r>
              <a:rPr lang="fr-FR" sz="2800" dirty="0" smtClean="0">
                <a:latin typeface="Arial"/>
                <a:cs typeface="Arial"/>
              </a:rPr>
              <a:t>le</a:t>
            </a:r>
            <a:r>
              <a:rPr lang="fr-FR" sz="2800" spc="-14" dirty="0" smtClean="0">
                <a:latin typeface="Arial"/>
                <a:cs typeface="Arial"/>
              </a:rPr>
              <a:t>m</a:t>
            </a:r>
            <a:r>
              <a:rPr lang="fr-FR" sz="2800" dirty="0" smtClean="0">
                <a:latin typeface="Arial"/>
                <a:cs typeface="Arial"/>
              </a:rPr>
              <a:t>ent </a:t>
            </a:r>
            <a:r>
              <a:rPr sz="2800" spc="0" smtClean="0">
                <a:latin typeface="Arial"/>
                <a:cs typeface="Arial"/>
              </a:rPr>
              <a:t>si </a:t>
            </a:r>
            <a:r>
              <a:rPr sz="2800" spc="0" dirty="0" smtClean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469767" marR="61036">
              <a:lnSpc>
                <a:spcPct val="95825"/>
              </a:lnSpc>
              <a:spcBef>
                <a:spcPts val="822"/>
              </a:spcBef>
            </a:pPr>
            <a:r>
              <a:rPr lang="fr-FR" sz="195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2800" spc="307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x</a:t>
            </a:r>
            <a:r>
              <a:rPr sz="2400" spc="-14" dirty="0" smtClean="0">
                <a:latin typeface="Arial"/>
                <a:cs typeface="Arial"/>
              </a:rPr>
              <a:t>’</a:t>
            </a:r>
            <a:r>
              <a:rPr sz="2400" spc="0" dirty="0" smtClean="0">
                <a:latin typeface="Arial"/>
                <a:cs typeface="Arial"/>
              </a:rPr>
              <a:t>/w’</a:t>
            </a:r>
            <a:r>
              <a:rPr sz="2400" spc="-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= x/w </a:t>
            </a:r>
            <a:r>
              <a:rPr sz="2400" spc="743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et </a:t>
            </a:r>
            <a:r>
              <a:rPr sz="2400" spc="752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</a:t>
            </a:r>
            <a:r>
              <a:rPr sz="2400" spc="-14" dirty="0" smtClean="0">
                <a:latin typeface="Arial"/>
                <a:cs typeface="Arial"/>
              </a:rPr>
              <a:t>’</a:t>
            </a:r>
            <a:r>
              <a:rPr sz="2400" spc="0" dirty="0" smtClean="0">
                <a:latin typeface="Arial"/>
                <a:cs typeface="Arial"/>
              </a:rPr>
              <a:t>/w’=</a:t>
            </a:r>
            <a:r>
              <a:rPr sz="2400" spc="-4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y/w</a:t>
            </a:r>
            <a:endParaRPr sz="2800">
              <a:latin typeface="Arial"/>
              <a:cs typeface="Arial"/>
            </a:endParaRPr>
          </a:p>
          <a:p>
            <a:pPr marL="12700" marR="61036">
              <a:lnSpc>
                <a:spcPct val="95825"/>
              </a:lnSpc>
              <a:spcBef>
                <a:spcPts val="918"/>
              </a:spcBef>
            </a:pPr>
            <a:r>
              <a:rPr sz="280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80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w=0: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po</a:t>
            </a:r>
            <a:r>
              <a:rPr sz="2800" spc="-1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nts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« à</a:t>
            </a:r>
            <a:r>
              <a:rPr sz="2800" spc="-9" dirty="0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l’</a:t>
            </a:r>
            <a:r>
              <a:rPr sz="2800" spc="-14" smtClean="0">
                <a:latin typeface="Arial"/>
                <a:cs typeface="Arial"/>
              </a:rPr>
              <a:t>i</a:t>
            </a:r>
            <a:r>
              <a:rPr sz="2800" spc="0" smtClean="0">
                <a:latin typeface="Arial"/>
                <a:cs typeface="Arial"/>
              </a:rPr>
              <a:t>nfi</a:t>
            </a:r>
            <a:r>
              <a:rPr sz="2800" spc="-14" smtClean="0">
                <a:latin typeface="Arial"/>
                <a:cs typeface="Arial"/>
              </a:rPr>
              <a:t>n</a:t>
            </a:r>
            <a:r>
              <a:rPr sz="2800" spc="0" smtClean="0">
                <a:latin typeface="Arial"/>
                <a:cs typeface="Arial"/>
              </a:rPr>
              <a:t>i</a:t>
            </a:r>
            <a:r>
              <a:rPr sz="2800" spc="19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»</a:t>
            </a:r>
            <a:r>
              <a:rPr lang="fr-FR" sz="2800" spc="0" dirty="0" smtClean="0">
                <a:latin typeface="Arial"/>
                <a:cs typeface="Arial"/>
              </a:rPr>
              <a:t> </a:t>
            </a:r>
            <a:r>
              <a:rPr lang="fr-FR" sz="2800" dirty="0" smtClean="0">
                <a:latin typeface="Arial"/>
                <a:cs typeface="Arial"/>
              </a:rPr>
              <a:t>alors le vecteur (x, y, z,0) est une </a:t>
            </a:r>
            <a:r>
              <a:rPr lang="fr-FR" sz="2800" dirty="0" smtClean="0">
                <a:solidFill>
                  <a:srgbClr val="C00000"/>
                </a:solidFill>
                <a:latin typeface="Arial"/>
                <a:cs typeface="Arial"/>
              </a:rPr>
              <a:t>direction</a:t>
            </a:r>
            <a:r>
              <a:rPr lang="fr-FR" sz="280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506" y="3581400"/>
            <a:ext cx="7847694" cy="807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19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950" spc="30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smtClean="0">
                <a:latin typeface="Arial"/>
                <a:cs typeface="Arial"/>
              </a:rPr>
              <a:t>Très</a:t>
            </a:r>
            <a:r>
              <a:rPr sz="2400" spc="-55" smtClean="0">
                <a:latin typeface="Arial"/>
                <a:cs typeface="Arial"/>
              </a:rPr>
              <a:t> </a:t>
            </a:r>
            <a:r>
              <a:rPr lang="fr-FR" sz="2400" dirty="0" smtClean="0">
                <a:latin typeface="Arial"/>
                <a:cs typeface="Arial"/>
              </a:rPr>
              <a:t>utile pour les projections, et pour certaines </a:t>
            </a:r>
            <a:r>
              <a:rPr lang="fr-FR" sz="2400" dirty="0" err="1" smtClean="0">
                <a:latin typeface="Arial"/>
                <a:cs typeface="Arial"/>
              </a:rPr>
              <a:t>splines</a:t>
            </a:r>
            <a:r>
              <a:rPr lang="fr-FR" sz="240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4196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lang="fr-FR" sz="280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lang="fr-FR" sz="2800" dirty="0" smtClean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fr-FR" sz="2800" dirty="0" smtClean="0">
                <a:latin typeface="Arial"/>
                <a:cs typeface="Arial"/>
              </a:rPr>
              <a:t> = 1, </a:t>
            </a:r>
            <a:r>
              <a:rPr lang="fr-FR" sz="2800" dirty="0">
                <a:latin typeface="Arial"/>
                <a:cs typeface="Arial"/>
              </a:rPr>
              <a:t>alors le vecteur (x, y, z, 1) est une </a:t>
            </a:r>
            <a:r>
              <a:rPr lang="fr-FR" sz="2800" dirty="0">
                <a:solidFill>
                  <a:srgbClr val="FF0000"/>
                </a:solidFill>
                <a:latin typeface="Arial"/>
                <a:cs typeface="Arial"/>
              </a:rPr>
              <a:t>position dans l’espace</a:t>
            </a:r>
            <a:r>
              <a:rPr lang="fr-FR" sz="2800" dirty="0" smtClean="0">
                <a:latin typeface="Arial"/>
                <a:cs typeface="Arial"/>
              </a:rPr>
              <a:t>.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5" y="437537"/>
            <a:ext cx="734227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4200" dirty="0" smtClean="0">
                <a:solidFill>
                  <a:srgbClr val="FFFFFF"/>
                </a:solidFill>
                <a:latin typeface="Arial"/>
                <a:cs typeface="Arial"/>
              </a:rPr>
              <a:t>Repères d’une scène 3D</a:t>
            </a:r>
            <a:br>
              <a:rPr lang="fr-FR" sz="4200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lang="fr-FR" sz="4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7772400" cy="51054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Scène 3D et repères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Pour la conception d’une scène 3D et de ses objets 3D, nous considérons les repères suivants :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2000" dirty="0" smtClean="0"/>
              <a:t>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repère de l’observateur </a:t>
            </a:r>
            <a:r>
              <a:rPr lang="fr-FR" sz="2200" dirty="0" smtClean="0"/>
              <a:t>(ou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repère de la caméra </a:t>
            </a:r>
            <a:r>
              <a:rPr lang="fr-FR" sz="2200" dirty="0" smtClean="0"/>
              <a:t>; noté </a:t>
            </a:r>
            <a:r>
              <a:rPr lang="fr-F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dirty="0" smtClean="0"/>
              <a:t>dans la suite) : c’est dans ce repère qu’on définit le volume de visualisation (i.e. placement de l’écran et définition des paramètres de la projection).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2200" dirty="0" smtClean="0"/>
              <a:t>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repère local </a:t>
            </a:r>
            <a:r>
              <a:rPr lang="fr-FR" sz="2200" dirty="0" smtClean="0"/>
              <a:t>(ou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repère objet </a:t>
            </a:r>
            <a:r>
              <a:rPr lang="fr-FR" sz="2200" dirty="0" smtClean="0"/>
              <a:t>; noté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dirty="0" smtClean="0"/>
              <a:t>dans la suite) : on conçoit un objet indépendamment du reste de la scène. On prendra le repère le plus naturel pour définir les points de l’objet.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2200" dirty="0" smtClean="0"/>
              <a:t>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repère du monde </a:t>
            </a:r>
            <a:r>
              <a:rPr lang="fr-FR" sz="2200" dirty="0" smtClean="0"/>
              <a:t>(ou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repère de scène </a:t>
            </a:r>
            <a:r>
              <a:rPr lang="fr-FR" sz="2200" dirty="0" smtClean="0"/>
              <a:t>; noté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dirty="0" smtClean="0"/>
              <a:t>dans la suite) : il s’agit du repère de référence de tout positionnement (les repères locaux et la caméra seront placés directement ou indirectement par rapport à World ).</a:t>
            </a:r>
          </a:p>
          <a:p>
            <a:pPr lvl="1">
              <a:buFont typeface="Wingdings" pitchFamily="2" charset="2"/>
              <a:buChar char="§"/>
            </a:pPr>
            <a:endParaRPr lang="fr-FR" sz="2000" dirty="0" smtClean="0"/>
          </a:p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65732" y="2244852"/>
            <a:ext cx="1295400" cy="152400"/>
          </a:xfrm>
          <a:custGeom>
            <a:avLst/>
            <a:gdLst/>
            <a:ahLst/>
            <a:cxnLst/>
            <a:rect l="l" t="t" r="r" b="b"/>
            <a:pathLst>
              <a:path w="1295400" h="152400">
                <a:moveTo>
                  <a:pt x="1168908" y="102108"/>
                </a:moveTo>
                <a:lnTo>
                  <a:pt x="1143000" y="102107"/>
                </a:lnTo>
                <a:lnTo>
                  <a:pt x="1143000" y="152400"/>
                </a:lnTo>
                <a:lnTo>
                  <a:pt x="1295400" y="76200"/>
                </a:lnTo>
                <a:lnTo>
                  <a:pt x="1168908" y="102108"/>
                </a:lnTo>
                <a:close/>
              </a:path>
              <a:path w="1295400" h="152400">
                <a:moveTo>
                  <a:pt x="1168908" y="51815"/>
                </a:moveTo>
                <a:lnTo>
                  <a:pt x="1143000" y="0"/>
                </a:lnTo>
                <a:lnTo>
                  <a:pt x="1142999" y="51816"/>
                </a:lnTo>
                <a:lnTo>
                  <a:pt x="1168908" y="51815"/>
                </a:lnTo>
                <a:close/>
              </a:path>
              <a:path w="1295400" h="152400">
                <a:moveTo>
                  <a:pt x="0" y="51815"/>
                </a:moveTo>
                <a:lnTo>
                  <a:pt x="0" y="102108"/>
                </a:lnTo>
                <a:lnTo>
                  <a:pt x="1168908" y="102108"/>
                </a:lnTo>
                <a:lnTo>
                  <a:pt x="1295400" y="76200"/>
                </a:lnTo>
                <a:lnTo>
                  <a:pt x="1143000" y="0"/>
                </a:lnTo>
                <a:lnTo>
                  <a:pt x="1168908" y="51815"/>
                </a:lnTo>
                <a:lnTo>
                  <a:pt x="0" y="5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3735" y="437537"/>
            <a:ext cx="134777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4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4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4385" y="437537"/>
            <a:ext cx="369595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3 dim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nsi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ns ?</a:t>
            </a:r>
            <a:endParaRPr sz="4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838" y="1559505"/>
            <a:ext cx="7847562" cy="92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375"/>
              </a:lnSpc>
              <a:spcBef>
                <a:spcPts val="168"/>
              </a:spcBef>
            </a:pPr>
            <a:r>
              <a:rPr sz="2550" spc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smtClean="0">
                <a:latin typeface="Arial"/>
                <a:cs typeface="Arial"/>
              </a:rPr>
              <a:t>On</a:t>
            </a:r>
            <a:r>
              <a:rPr lang="fr-FR" sz="3200" spc="0" dirty="0" smtClean="0">
                <a:latin typeface="Arial"/>
                <a:cs typeface="Arial"/>
              </a:rPr>
              <a:t> </a:t>
            </a:r>
            <a:r>
              <a:rPr lang="fr-FR" sz="3200" dirty="0" smtClean="0"/>
              <a:t>introduit une quatrième coordonnée,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838" y="3637599"/>
            <a:ext cx="1671726" cy="1390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767" marR="20723">
              <a:lnSpc>
                <a:spcPts val="2960"/>
              </a:lnSpc>
              <a:spcBef>
                <a:spcPts val="148"/>
              </a:spcBef>
            </a:pPr>
            <a:r>
              <a:rPr sz="19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950" spc="30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Deux</a:t>
            </a:r>
            <a:endParaRPr sz="2800">
              <a:latin typeface="Arial"/>
              <a:cs typeface="Arial"/>
            </a:endParaRPr>
          </a:p>
          <a:p>
            <a:pPr marL="756255" marR="10780">
              <a:lnSpc>
                <a:spcPct val="95825"/>
              </a:lnSpc>
            </a:pPr>
            <a:r>
              <a:rPr sz="2800" spc="0" dirty="0" smtClean="0">
                <a:latin typeface="Arial"/>
                <a:cs typeface="Arial"/>
              </a:rPr>
              <a:t>x/w</a:t>
            </a:r>
            <a:r>
              <a:rPr sz="2800" spc="-4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7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9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9689" y="3637599"/>
            <a:ext cx="5183179" cy="1390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vect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urs</a:t>
            </a:r>
            <a:r>
              <a:rPr sz="2800" spc="-8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sont</a:t>
            </a:r>
            <a:r>
              <a:rPr sz="2800" spc="-3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ég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ux</a:t>
            </a:r>
            <a:r>
              <a:rPr sz="2800" spc="-6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si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20847" marR="61036">
              <a:lnSpc>
                <a:spcPct val="95825"/>
              </a:lnSpc>
            </a:pPr>
            <a:r>
              <a:rPr sz="2800" spc="0" dirty="0" smtClean="0">
                <a:latin typeface="Arial"/>
                <a:cs typeface="Arial"/>
              </a:rPr>
              <a:t>x</a:t>
            </a:r>
            <a:r>
              <a:rPr sz="2800" spc="-14" dirty="0" smtClean="0">
                <a:latin typeface="Arial"/>
                <a:cs typeface="Arial"/>
              </a:rPr>
              <a:t>’</a:t>
            </a:r>
            <a:r>
              <a:rPr sz="2800" spc="0" dirty="0" smtClean="0">
                <a:latin typeface="Arial"/>
                <a:cs typeface="Arial"/>
              </a:rPr>
              <a:t>/w</a:t>
            </a:r>
            <a:r>
              <a:rPr sz="2800" spc="-19" dirty="0" smtClean="0">
                <a:latin typeface="Arial"/>
                <a:cs typeface="Arial"/>
              </a:rPr>
              <a:t>’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y/w</a:t>
            </a:r>
            <a:r>
              <a:rPr sz="2800" spc="-4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= </a:t>
            </a:r>
            <a:r>
              <a:rPr sz="2800" spc="14" dirty="0" smtClean="0">
                <a:latin typeface="Arial"/>
                <a:cs typeface="Arial"/>
              </a:rPr>
              <a:t>y</a:t>
            </a:r>
            <a:r>
              <a:rPr sz="2800" spc="-19" dirty="0" smtClean="0">
                <a:latin typeface="Arial"/>
                <a:cs typeface="Arial"/>
              </a:rPr>
              <a:t>’</a:t>
            </a:r>
            <a:r>
              <a:rPr sz="2800" spc="0" dirty="0" smtClean="0">
                <a:latin typeface="Arial"/>
                <a:cs typeface="Arial"/>
              </a:rPr>
              <a:t>/w’</a:t>
            </a:r>
            <a:r>
              <a:rPr sz="2800" spc="-3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et</a:t>
            </a:r>
            <a:r>
              <a:rPr sz="2800" spc="-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z/w=z’/w’</a:t>
            </a:r>
            <a:endParaRPr sz="2800">
              <a:latin typeface="Arial"/>
              <a:cs typeface="Arial"/>
            </a:endParaRPr>
          </a:p>
          <a:p>
            <a:pPr marL="33072">
              <a:lnSpc>
                <a:spcPct val="95825"/>
              </a:lnSpc>
              <a:spcBef>
                <a:spcPts val="916"/>
              </a:spcBef>
            </a:pPr>
            <a:r>
              <a:rPr sz="3200" spc="0" dirty="0" smtClean="0">
                <a:latin typeface="Arial"/>
                <a:cs typeface="Arial"/>
              </a:rPr>
              <a:t>les tr</a:t>
            </a:r>
            <a:r>
              <a:rPr sz="3200" spc="-9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nsform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tio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sont </a:t>
            </a:r>
            <a:r>
              <a:rPr sz="3200" spc="-14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9798" y="5082921"/>
            <a:ext cx="238676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rices</a:t>
            </a:r>
            <a:r>
              <a:rPr sz="3200" spc="-2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4x4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152650"/>
            <a:ext cx="381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066800" y="2067580"/>
            <a:ext cx="351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Arial"/>
                <a:cs typeface="Arial"/>
              </a:rPr>
              <a:t>w</a:t>
            </a:r>
            <a:endParaRPr lang="fr-FR" b="1" dirty="0"/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73735" y="437537"/>
            <a:ext cx="3751122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Tra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slati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4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4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67733" y="437537"/>
            <a:ext cx="520395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endParaRPr sz="4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29327" y="437537"/>
            <a:ext cx="2896158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è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nes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030" y="1752600"/>
            <a:ext cx="758757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735" y="437537"/>
            <a:ext cx="5415483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200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d’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che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01" y="1614488"/>
            <a:ext cx="7837374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73735" y="437537"/>
            <a:ext cx="209362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Rotati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93" y="1628774"/>
            <a:ext cx="7967008" cy="40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5739" y="475409"/>
            <a:ext cx="805337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pos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4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des  </a:t>
            </a:r>
            <a:r>
              <a:rPr sz="4200" spc="-1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sform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4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0" y="1371600"/>
            <a:ext cx="8610600" cy="182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550" spc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cs typeface="Arial"/>
              </a:rPr>
              <a:t>Il suffit de multiplier les matrices :</a:t>
            </a:r>
            <a:endParaRPr lang="fr-FR" sz="2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756255" marR="63941" indent="-286487">
              <a:lnSpc>
                <a:spcPct val="99945"/>
              </a:lnSpc>
              <a:spcBef>
                <a:spcPts val="655"/>
              </a:spcBef>
            </a:pPr>
            <a:r>
              <a:rPr sz="2000" spc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2000" spc="307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cs typeface="Arial"/>
              </a:rPr>
              <a:t>composition d’une rotation et d’une translation:</a:t>
            </a:r>
          </a:p>
          <a:p>
            <a:pPr marL="2716446" marR="2437365" algn="ctr">
              <a:lnSpc>
                <a:spcPct val="95825"/>
              </a:lnSpc>
              <a:spcBef>
                <a:spcPts val="5"/>
              </a:spcBef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cs typeface="Arial"/>
              </a:rPr>
              <a:t>M = RT</a:t>
            </a:r>
          </a:p>
          <a:p>
            <a:pPr lvl="1">
              <a:lnSpc>
                <a:spcPct val="110000"/>
              </a:lnSpc>
            </a:pPr>
            <a:r>
              <a:rPr lang="fr-FR" sz="2000" dirty="0" smtClean="0">
                <a:solidFill>
                  <a:prstClr val="black"/>
                </a:solidFill>
                <a:cs typeface="Arial"/>
              </a:rPr>
              <a:t>(en </a:t>
            </a:r>
            <a:r>
              <a:rPr lang="fr-FR" sz="2000" dirty="0" err="1" smtClean="0">
                <a:solidFill>
                  <a:prstClr val="black"/>
                </a:solidFill>
                <a:cs typeface="Arial"/>
              </a:rPr>
              <a:t>OpenGl</a:t>
            </a:r>
            <a:r>
              <a:rPr lang="fr-FR" sz="2000" dirty="0" smtClean="0">
                <a:solidFill>
                  <a:prstClr val="black"/>
                </a:solidFill>
                <a:cs typeface="Arial"/>
              </a:rPr>
              <a:t> il faut inverser </a:t>
            </a:r>
            <a:r>
              <a:rPr lang="fr-FR" sz="2000" b="1" dirty="0" smtClean="0">
                <a:solidFill>
                  <a:prstClr val="black"/>
                </a:solidFill>
                <a:latin typeface="Arial"/>
                <a:cs typeface="Arial"/>
              </a:rPr>
              <a:t>M = TR </a:t>
            </a:r>
            <a:r>
              <a:rPr lang="fr-FR" sz="2000" dirty="0" smtClean="0">
                <a:solidFill>
                  <a:prstClr val="black"/>
                </a:solidFill>
                <a:cs typeface="Arial"/>
              </a:rPr>
              <a:t>)</a:t>
            </a:r>
            <a:endParaRPr lang="fr-FR" sz="2000" dirty="0" smtClean="0">
              <a:solidFill>
                <a:srgbClr val="99CCFF"/>
              </a:solidFill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228" y="2895600"/>
            <a:ext cx="8541772" cy="152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3375"/>
              </a:lnSpc>
              <a:spcBef>
                <a:spcPts val="168"/>
              </a:spcBef>
            </a:pPr>
            <a:r>
              <a:rPr sz="2800" spc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800" spc="154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cs typeface="Arial"/>
              </a:rPr>
              <a:t>Toutes les transformations 2D peuvent être exprimées comme des matrices en </a:t>
            </a:r>
            <a:r>
              <a:rPr lang="fr-FR" sz="2400" dirty="0" err="1" smtClean="0">
                <a:solidFill>
                  <a:prstClr val="black"/>
                </a:solidFill>
                <a:latin typeface="Arial"/>
                <a:cs typeface="Arial"/>
              </a:rPr>
              <a:t>coord</a:t>
            </a:r>
            <a:r>
              <a:rPr lang="fr-FR" sz="2400" dirty="0" smtClean="0">
                <a:solidFill>
                  <a:prstClr val="black"/>
                </a:solidFill>
                <a:latin typeface="Arial"/>
                <a:cs typeface="Arial"/>
              </a:rPr>
              <a:t>. homogènes.</a:t>
            </a:r>
          </a:p>
          <a:p>
            <a:pPr marL="87476" marR="258575" lvl="0">
              <a:lnSpc>
                <a:spcPct val="95825"/>
              </a:lnSpc>
              <a:spcBef>
                <a:spcPts val="824"/>
              </a:spcBef>
            </a:pPr>
            <a:r>
              <a:rPr lang="fr-FR" sz="2000" dirty="0" smtClean="0">
                <a:solidFill>
                  <a:srgbClr val="99CCFF"/>
                </a:solidFill>
                <a:latin typeface="Wingdings"/>
                <a:cs typeface="Wingdings"/>
              </a:rPr>
              <a:t>  </a:t>
            </a:r>
            <a:r>
              <a:rPr lang="fr-FR" sz="2000" spc="30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cs typeface="Arial"/>
              </a:rPr>
              <a:t>Nota</a:t>
            </a:r>
            <a:r>
              <a:rPr lang="fr-FR" sz="2000" spc="1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fr-FR" sz="2000" dirty="0" smtClean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r>
              <a:rPr lang="fr-FR" sz="2000" spc="-8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cs typeface="Arial"/>
              </a:rPr>
              <a:t>très</a:t>
            </a:r>
            <a:r>
              <a:rPr lang="fr-FR" sz="2000" spc="-3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cs typeface="Arial"/>
              </a:rPr>
              <a:t>gé</a:t>
            </a:r>
            <a:r>
              <a:rPr lang="fr-FR" sz="2000" spc="14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fr-FR" sz="2000" dirty="0" smtClean="0">
                <a:solidFill>
                  <a:prstClr val="black"/>
                </a:solidFill>
                <a:latin typeface="Arial"/>
                <a:cs typeface="Arial"/>
              </a:rPr>
              <a:t>ér</a:t>
            </a:r>
            <a:r>
              <a:rPr lang="fr-FR" sz="2000" spc="1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fr-FR" sz="2000" dirty="0" smtClean="0">
                <a:solidFill>
                  <a:prstClr val="black"/>
                </a:solidFill>
                <a:latin typeface="Arial"/>
                <a:cs typeface="Arial"/>
              </a:rPr>
              <a:t>le</a:t>
            </a:r>
          </a:p>
          <a:p>
            <a:pPr marL="87476" marR="258575" lvl="0">
              <a:lnSpc>
                <a:spcPct val="95825"/>
              </a:lnSpc>
              <a:spcBef>
                <a:spcPts val="824"/>
              </a:spcBef>
            </a:pPr>
            <a:endParaRPr lang="fr-FR" sz="28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3375"/>
              </a:lnSpc>
              <a:spcBef>
                <a:spcPts val="168"/>
              </a:spcBef>
            </a:pPr>
            <a:endParaRPr lang="fr-FR" sz="3200" dirty="0" smtClean="0">
              <a:latin typeface="Arial"/>
              <a:cs typeface="Arial"/>
            </a:endParaRPr>
          </a:p>
          <a:p>
            <a:pPr marL="12700">
              <a:lnSpc>
                <a:spcPts val="3375"/>
              </a:lnSpc>
              <a:spcBef>
                <a:spcPts val="168"/>
              </a:spcBef>
            </a:pPr>
            <a:endParaRPr lang="fr-FR" sz="3200" dirty="0" smtClean="0">
              <a:latin typeface="Arial"/>
              <a:cs typeface="Arial"/>
            </a:endParaRPr>
          </a:p>
          <a:p>
            <a:pPr marL="12700">
              <a:lnSpc>
                <a:spcPts val="3375"/>
              </a:lnSpc>
              <a:spcBef>
                <a:spcPts val="168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141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4" name="object 7"/>
          <p:cNvSpPr txBox="1"/>
          <p:nvPr/>
        </p:nvSpPr>
        <p:spPr>
          <a:xfrm>
            <a:off x="152400" y="4114800"/>
            <a:ext cx="7467600" cy="198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3375"/>
              </a:lnSpc>
              <a:spcBef>
                <a:spcPts val="168"/>
              </a:spcBef>
            </a:pPr>
            <a:r>
              <a:rPr sz="2800" spc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800" spc="154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cs typeface="Arial"/>
              </a:rPr>
              <a:t>Rotation autour d’un point Q: </a:t>
            </a:r>
          </a:p>
          <a:p>
            <a:pPr marL="87476" marR="258575">
              <a:lnSpc>
                <a:spcPct val="95825"/>
              </a:lnSpc>
              <a:spcBef>
                <a:spcPts val="824"/>
              </a:spcBef>
            </a:pPr>
            <a:r>
              <a:rPr lang="fr-FR" sz="2000" dirty="0" smtClean="0">
                <a:solidFill>
                  <a:srgbClr val="99CCFF"/>
                </a:solidFill>
                <a:latin typeface="Wingdings"/>
                <a:cs typeface="Wingdings"/>
              </a:rPr>
              <a:t>  </a:t>
            </a:r>
            <a:r>
              <a:rPr lang="fr-FR" sz="2000" spc="30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cs typeface="Arial"/>
              </a:rPr>
              <a:t>Translater </a:t>
            </a:r>
            <a:r>
              <a:rPr lang="fr-FR" sz="2000" b="1" dirty="0" smtClean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fr-FR" sz="2000" dirty="0" smtClean="0">
                <a:solidFill>
                  <a:prstClr val="black"/>
                </a:solidFill>
                <a:latin typeface="Arial"/>
                <a:cs typeface="Arial"/>
              </a:rPr>
              <a:t> à l’origine </a:t>
            </a:r>
            <a:r>
              <a:rPr lang="fr-FR" sz="20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lang="fr-FR" sz="2000" dirty="0" smtClean="0">
                <a:solidFill>
                  <a:srgbClr val="FF0000"/>
                </a:solidFill>
                <a:latin typeface="Arial"/>
                <a:cs typeface="Arial"/>
              </a:rPr>
              <a:t>),</a:t>
            </a:r>
          </a:p>
          <a:p>
            <a:pPr marL="87476" marR="258575">
              <a:lnSpc>
                <a:spcPct val="95825"/>
              </a:lnSpc>
              <a:spcBef>
                <a:spcPts val="824"/>
              </a:spcBef>
            </a:pPr>
            <a:r>
              <a:rPr lang="fr-FR" sz="2000" dirty="0" smtClean="0">
                <a:solidFill>
                  <a:srgbClr val="99CCFF"/>
                </a:solidFill>
                <a:latin typeface="Wingdings"/>
                <a:cs typeface="Wingdings"/>
              </a:rPr>
              <a:t>  </a:t>
            </a:r>
            <a:r>
              <a:rPr lang="fr-FR" sz="2000" spc="30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Rota</a:t>
            </a:r>
            <a:r>
              <a:rPr lang="fr-FR" sz="2000" spc="14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ion</a:t>
            </a:r>
            <a:r>
              <a:rPr lang="fr-FR" sz="2000" spc="-8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auto</a:t>
            </a:r>
            <a:r>
              <a:rPr lang="fr-FR" sz="2000" spc="14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sz="2000" spc="-5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fr-FR" sz="2000" spc="-16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l’</a:t>
            </a:r>
            <a:r>
              <a:rPr lang="fr-FR" sz="2000" spc="9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ri</a:t>
            </a:r>
            <a:r>
              <a:rPr lang="fr-FR" sz="2000" spc="14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ine</a:t>
            </a:r>
            <a:r>
              <a:rPr lang="fr-FR" sz="2000" spc="-8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spc="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spc="-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8444" dirty="0" smtClean="0">
                <a:solidFill>
                  <a:srgbClr val="FF0000"/>
                </a:solidFill>
                <a:latin typeface="Symbol"/>
                <a:cs typeface="Symbol"/>
              </a:rPr>
              <a:t> 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87476" marR="258575">
              <a:lnSpc>
                <a:spcPct val="95825"/>
              </a:lnSpc>
              <a:spcBef>
                <a:spcPts val="824"/>
              </a:spcBef>
            </a:pPr>
            <a:r>
              <a:rPr lang="fr-FR" sz="2000" dirty="0" smtClean="0">
                <a:solidFill>
                  <a:srgbClr val="99CCFF"/>
                </a:solidFill>
                <a:latin typeface="Wingdings"/>
                <a:cs typeface="Wingdings"/>
              </a:rPr>
              <a:t>  </a:t>
            </a:r>
            <a:r>
              <a:rPr lang="fr-FR" sz="2000" spc="30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cs typeface="Arial"/>
              </a:rPr>
              <a:t>Translater en retour vers Q </a:t>
            </a:r>
            <a:r>
              <a:rPr lang="fr-FR" sz="2000" b="1" dirty="0" smtClean="0">
                <a:solidFill>
                  <a:srgbClr val="FF0000"/>
                </a:solidFill>
                <a:latin typeface="Arial"/>
                <a:cs typeface="Arial"/>
              </a:rPr>
              <a:t>(- T</a:t>
            </a:r>
            <a:r>
              <a:rPr lang="fr-FR" sz="2000" b="1" spc="4" baseline="-8996" dirty="0" smtClean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lang="fr-FR" sz="2000" dirty="0" smtClean="0">
                <a:solidFill>
                  <a:srgbClr val="FF0000"/>
                </a:solidFill>
                <a:latin typeface="Arial"/>
                <a:cs typeface="Arial"/>
              </a:rPr>
              <a:t> )</a:t>
            </a:r>
            <a:r>
              <a:rPr lang="fr-FR" sz="20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55" name="object 15"/>
          <p:cNvSpPr/>
          <p:nvPr/>
        </p:nvSpPr>
        <p:spPr>
          <a:xfrm>
            <a:off x="935736" y="6116653"/>
            <a:ext cx="2057400" cy="381000"/>
          </a:xfrm>
          <a:custGeom>
            <a:avLst/>
            <a:gdLst/>
            <a:ahLst/>
            <a:cxnLst/>
            <a:rect l="l" t="t" r="r" b="b"/>
            <a:pathLst>
              <a:path w="2057400" h="381000">
                <a:moveTo>
                  <a:pt x="1740408" y="254508"/>
                </a:moveTo>
                <a:lnTo>
                  <a:pt x="1676399" y="254508"/>
                </a:lnTo>
                <a:lnTo>
                  <a:pt x="1676400" y="381000"/>
                </a:lnTo>
                <a:lnTo>
                  <a:pt x="2057400" y="190500"/>
                </a:lnTo>
                <a:lnTo>
                  <a:pt x="1740408" y="254508"/>
                </a:lnTo>
                <a:close/>
              </a:path>
              <a:path w="2057400" h="381000">
                <a:moveTo>
                  <a:pt x="1740408" y="126492"/>
                </a:moveTo>
                <a:lnTo>
                  <a:pt x="1676400" y="0"/>
                </a:lnTo>
                <a:lnTo>
                  <a:pt x="1676400" y="126491"/>
                </a:lnTo>
                <a:lnTo>
                  <a:pt x="1740408" y="126492"/>
                </a:lnTo>
                <a:close/>
              </a:path>
              <a:path w="2057400" h="381000">
                <a:moveTo>
                  <a:pt x="0" y="126492"/>
                </a:moveTo>
                <a:lnTo>
                  <a:pt x="0" y="254508"/>
                </a:lnTo>
                <a:lnTo>
                  <a:pt x="1740408" y="254508"/>
                </a:lnTo>
                <a:lnTo>
                  <a:pt x="2057400" y="190500"/>
                </a:lnTo>
                <a:lnTo>
                  <a:pt x="1676400" y="0"/>
                </a:lnTo>
                <a:lnTo>
                  <a:pt x="1740408" y="126492"/>
                </a:lnTo>
                <a:lnTo>
                  <a:pt x="0" y="126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4"/>
          <p:cNvSpPr txBox="1"/>
          <p:nvPr/>
        </p:nvSpPr>
        <p:spPr>
          <a:xfrm>
            <a:off x="3262607" y="6019800"/>
            <a:ext cx="4662193" cy="687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05"/>
              </a:lnSpc>
              <a:spcBef>
                <a:spcPts val="270"/>
              </a:spcBef>
            </a:pPr>
            <a:r>
              <a:rPr sz="6600" baseline="8564" smtClean="0">
                <a:latin typeface="Arial"/>
                <a:cs typeface="Arial"/>
              </a:rPr>
              <a:t>P’</a:t>
            </a:r>
            <a:r>
              <a:rPr sz="6600" spc="4" baseline="8564" smtClean="0">
                <a:latin typeface="Arial"/>
                <a:cs typeface="Arial"/>
              </a:rPr>
              <a:t>=</a:t>
            </a:r>
            <a:r>
              <a:rPr sz="6600" spc="-4" baseline="8564" smtClean="0">
                <a:latin typeface="Arial"/>
                <a:cs typeface="Arial"/>
              </a:rPr>
              <a:t>T</a:t>
            </a:r>
            <a:r>
              <a:rPr sz="4350" spc="4" baseline="-8996" smtClean="0">
                <a:latin typeface="Arial"/>
                <a:cs typeface="Arial"/>
              </a:rPr>
              <a:t>Q</a:t>
            </a:r>
            <a:r>
              <a:rPr sz="6600" spc="-4" baseline="8564" smtClean="0">
                <a:latin typeface="Arial"/>
                <a:cs typeface="Arial"/>
              </a:rPr>
              <a:t>R</a:t>
            </a:r>
            <a:r>
              <a:rPr sz="4350" spc="0" baseline="-8444" smtClean="0">
                <a:latin typeface="Symbol"/>
                <a:cs typeface="Symbol"/>
              </a:rPr>
              <a:t></a:t>
            </a:r>
            <a:r>
              <a:rPr lang="fr-FR" sz="6600" baseline="8564" dirty="0" smtClean="0">
                <a:latin typeface="Arial"/>
                <a:cs typeface="Arial"/>
              </a:rPr>
              <a:t>(-T</a:t>
            </a:r>
            <a:r>
              <a:rPr lang="fr-FR" sz="4350" spc="4" baseline="-8996" dirty="0" smtClean="0">
                <a:latin typeface="Arial"/>
                <a:cs typeface="Arial"/>
              </a:rPr>
              <a:t>Q</a:t>
            </a:r>
            <a:r>
              <a:rPr lang="fr-FR" sz="6600" baseline="8564" dirty="0" smtClean="0">
                <a:latin typeface="Arial"/>
                <a:cs typeface="Arial"/>
              </a:rPr>
              <a:t>)P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3735" y="437537"/>
            <a:ext cx="301411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Tra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slati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endParaRPr sz="4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26307" y="437537"/>
            <a:ext cx="69855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4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67733" y="437537"/>
            <a:ext cx="787095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3D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7543800" cy="43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3735" y="437537"/>
            <a:ext cx="3164535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4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75659" y="437537"/>
            <a:ext cx="2213559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d’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che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32094" y="437537"/>
            <a:ext cx="69855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4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73520" y="437537"/>
            <a:ext cx="787095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3D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467600" cy="46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5" y="437537"/>
            <a:ext cx="3928821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Rotati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4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en 3D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838" y="1695005"/>
            <a:ext cx="7597455" cy="2090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 algn="just">
              <a:lnSpc>
                <a:spcPts val="3375"/>
              </a:lnSpc>
              <a:spcBef>
                <a:spcPts val="168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Rota</a:t>
            </a:r>
            <a:r>
              <a:rPr sz="3200" spc="-1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: un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axe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et 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4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12700" algn="just">
              <a:lnSpc>
                <a:spcPct val="95825"/>
              </a:lnSpc>
              <a:spcBef>
                <a:spcPts val="761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rice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dé</a:t>
            </a:r>
            <a:r>
              <a:rPr sz="3200" spc="-14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l’axe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et </a:t>
            </a:r>
            <a:r>
              <a:rPr sz="3200" spc="-14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l’</a:t>
            </a:r>
            <a:r>
              <a:rPr sz="3200" spc="-9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4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59" marR="179388" indent="-342959" algn="just">
              <a:lnSpc>
                <a:spcPct val="99945"/>
              </a:lnSpc>
              <a:spcBef>
                <a:spcPts val="927"/>
              </a:spcBef>
            </a:pPr>
            <a:r>
              <a:rPr sz="2550" spc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smtClean="0">
                <a:latin typeface="Arial"/>
                <a:cs typeface="Arial"/>
              </a:rPr>
              <a:t>Expression</a:t>
            </a:r>
            <a:r>
              <a:rPr sz="3200" spc="-39" smtClean="0">
                <a:latin typeface="Arial"/>
                <a:cs typeface="Arial"/>
              </a:rPr>
              <a:t> </a:t>
            </a:r>
            <a:r>
              <a:rPr sz="3200" spc="0" smtClean="0">
                <a:latin typeface="Arial"/>
                <a:cs typeface="Arial"/>
              </a:rPr>
              <a:t>dir</a:t>
            </a:r>
            <a:r>
              <a:rPr sz="3200" spc="-14" smtClean="0">
                <a:latin typeface="Arial"/>
                <a:cs typeface="Arial"/>
              </a:rPr>
              <a:t>e</a:t>
            </a:r>
            <a:r>
              <a:rPr sz="3200" spc="0" smtClean="0">
                <a:latin typeface="Arial"/>
                <a:cs typeface="Arial"/>
              </a:rPr>
              <a:t>cte</a:t>
            </a:r>
            <a:r>
              <a:rPr sz="3200" spc="-14" smtClean="0">
                <a:latin typeface="Arial"/>
                <a:cs typeface="Arial"/>
              </a:rPr>
              <a:t> </a:t>
            </a:r>
            <a:r>
              <a:rPr sz="3200" spc="0" smtClean="0">
                <a:latin typeface="Arial"/>
                <a:cs typeface="Arial"/>
              </a:rPr>
              <a:t>possibl</a:t>
            </a:r>
            <a:r>
              <a:rPr sz="3200" spc="-14" smtClean="0">
                <a:latin typeface="Arial"/>
                <a:cs typeface="Arial"/>
              </a:rPr>
              <a:t>e</a:t>
            </a:r>
            <a:r>
              <a:rPr sz="3200" spc="0" smtClean="0">
                <a:latin typeface="Arial"/>
                <a:cs typeface="Arial"/>
              </a:rPr>
              <a:t>,</a:t>
            </a:r>
            <a:r>
              <a:rPr sz="3200" spc="-14" smtClean="0">
                <a:latin typeface="Arial"/>
                <a:cs typeface="Arial"/>
              </a:rPr>
              <a:t> </a:t>
            </a:r>
            <a:r>
              <a:rPr sz="3200" spc="0" smtClean="0">
                <a:latin typeface="Arial"/>
                <a:cs typeface="Arial"/>
              </a:rPr>
              <a:t>en</a:t>
            </a:r>
            <a:r>
              <a:rPr sz="3200" spc="-19" smtClean="0">
                <a:latin typeface="Arial"/>
                <a:cs typeface="Arial"/>
              </a:rPr>
              <a:t> </a:t>
            </a:r>
            <a:r>
              <a:rPr sz="3200" spc="0" smtClean="0">
                <a:latin typeface="Arial"/>
                <a:cs typeface="Arial"/>
              </a:rPr>
              <a:t>par</a:t>
            </a:r>
            <a:r>
              <a:rPr sz="3200" spc="-9" smtClean="0">
                <a:latin typeface="Arial"/>
                <a:cs typeface="Arial"/>
              </a:rPr>
              <a:t>t</a:t>
            </a:r>
            <a:r>
              <a:rPr sz="3200" spc="0" smtClean="0">
                <a:latin typeface="Arial"/>
                <a:cs typeface="Arial"/>
              </a:rPr>
              <a:t>ant de</a:t>
            </a:r>
            <a:r>
              <a:rPr sz="3200" spc="-19" smtClean="0">
                <a:latin typeface="Arial"/>
                <a:cs typeface="Arial"/>
              </a:rPr>
              <a:t> </a:t>
            </a:r>
            <a:r>
              <a:rPr sz="3200" spc="0" smtClean="0">
                <a:latin typeface="Arial"/>
                <a:cs typeface="Arial"/>
              </a:rPr>
              <a:t>l’</a:t>
            </a:r>
            <a:r>
              <a:rPr sz="3200" spc="-9" smtClean="0">
                <a:latin typeface="Arial"/>
                <a:cs typeface="Arial"/>
              </a:rPr>
              <a:t>a</a:t>
            </a:r>
            <a:r>
              <a:rPr sz="3200" spc="0" smtClean="0">
                <a:latin typeface="Arial"/>
                <a:cs typeface="Arial"/>
              </a:rPr>
              <a:t>xe et de</a:t>
            </a:r>
            <a:r>
              <a:rPr sz="3200" spc="-19" smtClean="0">
                <a:latin typeface="Arial"/>
                <a:cs typeface="Arial"/>
              </a:rPr>
              <a:t> </a:t>
            </a:r>
            <a:r>
              <a:rPr sz="3200" spc="0" smtClean="0">
                <a:latin typeface="Arial"/>
                <a:cs typeface="Arial"/>
              </a:rPr>
              <a:t>l’a</a:t>
            </a:r>
            <a:r>
              <a:rPr sz="3200" spc="-14" smtClean="0">
                <a:latin typeface="Arial"/>
                <a:cs typeface="Arial"/>
              </a:rPr>
              <a:t>n</a:t>
            </a:r>
            <a:r>
              <a:rPr sz="3200" spc="0" smtClean="0">
                <a:latin typeface="Arial"/>
                <a:cs typeface="Arial"/>
              </a:rPr>
              <a:t>gl</a:t>
            </a:r>
            <a:r>
              <a:rPr sz="3200" spc="-14" smtClean="0">
                <a:latin typeface="Arial"/>
                <a:cs typeface="Arial"/>
              </a:rPr>
              <a:t>e</a:t>
            </a:r>
            <a:r>
              <a:rPr sz="3200" spc="0" smtClean="0">
                <a:latin typeface="Arial"/>
                <a:cs typeface="Arial"/>
              </a:rPr>
              <a:t>, et q</a:t>
            </a:r>
            <a:r>
              <a:rPr sz="3200" spc="-14" smtClean="0">
                <a:latin typeface="Arial"/>
                <a:cs typeface="Arial"/>
              </a:rPr>
              <a:t>u</a:t>
            </a:r>
            <a:r>
              <a:rPr sz="3200" spc="0" smtClean="0">
                <a:latin typeface="Arial"/>
                <a:cs typeface="Arial"/>
              </a:rPr>
              <a:t>el</a:t>
            </a:r>
            <a:r>
              <a:rPr sz="3200" spc="-14" smtClean="0">
                <a:latin typeface="Arial"/>
                <a:cs typeface="Arial"/>
              </a:rPr>
              <a:t>q</a:t>
            </a:r>
            <a:r>
              <a:rPr sz="3200" spc="0" smtClean="0">
                <a:latin typeface="Arial"/>
                <a:cs typeface="Arial"/>
              </a:rPr>
              <a:t>ues</a:t>
            </a:r>
            <a:r>
              <a:rPr lang="fr-FR" sz="3200" dirty="0" smtClean="0">
                <a:latin typeface="Arial"/>
                <a:cs typeface="Arial"/>
              </a:rPr>
              <a:t> pro</a:t>
            </a:r>
            <a:r>
              <a:rPr lang="fr-FR" sz="3200" spc="-14" dirty="0" smtClean="0">
                <a:latin typeface="Arial"/>
                <a:cs typeface="Arial"/>
              </a:rPr>
              <a:t>d</a:t>
            </a:r>
            <a:r>
              <a:rPr lang="fr-FR" sz="3200" dirty="0" smtClean="0">
                <a:latin typeface="Arial"/>
                <a:cs typeface="Arial"/>
              </a:rPr>
              <a:t>uits</a:t>
            </a:r>
            <a:r>
              <a:rPr lang="fr-FR" sz="3200" spc="-29" dirty="0" smtClean="0">
                <a:latin typeface="Arial"/>
                <a:cs typeface="Arial"/>
              </a:rPr>
              <a:t> </a:t>
            </a:r>
            <a:r>
              <a:rPr lang="fr-FR" sz="3200" dirty="0" smtClean="0">
                <a:latin typeface="Arial"/>
                <a:cs typeface="Arial"/>
              </a:rPr>
              <a:t>vectorie</a:t>
            </a:r>
            <a:r>
              <a:rPr lang="fr-FR" sz="3200" spc="-9" dirty="0" smtClean="0">
                <a:latin typeface="Arial"/>
                <a:cs typeface="Arial"/>
              </a:rPr>
              <a:t>l</a:t>
            </a:r>
            <a:r>
              <a:rPr lang="fr-FR" sz="3200" dirty="0" smtClean="0">
                <a:latin typeface="Arial"/>
                <a:cs typeface="Arial"/>
              </a:rPr>
              <a:t>s</a:t>
            </a:r>
          </a:p>
          <a:p>
            <a:pPr marL="355659" marR="179388" indent="-342959" algn="just">
              <a:lnSpc>
                <a:spcPct val="99945"/>
              </a:lnSpc>
              <a:spcBef>
                <a:spcPts val="927"/>
              </a:spcBef>
            </a:pPr>
            <a:r>
              <a:rPr lang="fr-FR" sz="3200" spc="0" dirty="0" smtClean="0">
                <a:latin typeface="Arial"/>
                <a:cs typeface="Arial"/>
              </a:rPr>
              <a:t> 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838" y="4357029"/>
            <a:ext cx="5571225" cy="2043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767" marR="61036">
              <a:lnSpc>
                <a:spcPct val="95825"/>
              </a:lnSpc>
              <a:spcBef>
                <a:spcPts val="654"/>
              </a:spcBef>
            </a:pPr>
            <a:r>
              <a:rPr sz="1950" spc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950" spc="307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Pas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age</a:t>
            </a:r>
            <a:r>
              <a:rPr sz="2800" spc="-8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par</a:t>
            </a:r>
            <a:r>
              <a:rPr sz="2800" spc="-40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es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qu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te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ni</a:t>
            </a:r>
            <a:r>
              <a:rPr sz="2800" spc="1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7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Fait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par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 </a:t>
            </a:r>
            <a:r>
              <a:rPr sz="3200" spc="-14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ibr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irie gra</a:t>
            </a:r>
            <a:r>
              <a:rPr sz="3200" spc="-14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hi</a:t>
            </a:r>
            <a:r>
              <a:rPr sz="3200" spc="-14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ue</a:t>
            </a:r>
            <a:endParaRPr sz="3200">
              <a:latin typeface="Arial"/>
              <a:cs typeface="Arial"/>
            </a:endParaRPr>
          </a:p>
          <a:p>
            <a:pPr marL="469767" marR="61036">
              <a:lnSpc>
                <a:spcPct val="95825"/>
              </a:lnSpc>
              <a:spcBef>
                <a:spcPts val="822"/>
              </a:spcBef>
            </a:pPr>
            <a:r>
              <a:rPr sz="19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950" spc="30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glRo</a:t>
            </a:r>
            <a:r>
              <a:rPr sz="2800" spc="1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at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f(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ng</a:t>
            </a:r>
            <a:r>
              <a:rPr sz="2800" spc="1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e,</a:t>
            </a:r>
            <a:r>
              <a:rPr sz="2800" spc="-197" dirty="0" smtClean="0">
                <a:latin typeface="Arial"/>
                <a:cs typeface="Arial"/>
              </a:rPr>
              <a:t> </a:t>
            </a:r>
            <a:r>
              <a:rPr sz="2800" spc="14" dirty="0" smtClean="0">
                <a:latin typeface="Arial"/>
                <a:cs typeface="Arial"/>
              </a:rPr>
              <a:t>x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2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y,</a:t>
            </a:r>
            <a:r>
              <a:rPr sz="2800" spc="-2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z)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1501" y="4938062"/>
            <a:ext cx="19955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3735" y="437537"/>
            <a:ext cx="209362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Rotati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4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07335" y="437537"/>
            <a:ext cx="3605428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auto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 de</a:t>
            </a:r>
            <a:r>
              <a:rPr sz="4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l’</a:t>
            </a:r>
            <a:r>
              <a:rPr sz="42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xe</a:t>
            </a:r>
            <a:endParaRPr sz="4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55639" y="437537"/>
            <a:ext cx="37211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909" y="1509713"/>
            <a:ext cx="7819291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bject 3"/>
          <p:cNvSpPr txBox="1"/>
          <p:nvPr/>
        </p:nvSpPr>
        <p:spPr>
          <a:xfrm>
            <a:off x="1676400" y="4800600"/>
            <a:ext cx="533400" cy="3922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fr-FR" sz="2400" spc="0" dirty="0" smtClean="0">
                <a:latin typeface="Arial"/>
                <a:cs typeface="Arial"/>
              </a:rPr>
              <a:t>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735" y="437537"/>
            <a:ext cx="375318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Rotati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auto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4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69791" y="437537"/>
            <a:ext cx="69855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09159" y="437537"/>
            <a:ext cx="120360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l’</a:t>
            </a:r>
            <a:r>
              <a:rPr sz="42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xe</a:t>
            </a:r>
            <a:endParaRPr sz="4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55639" y="437537"/>
            <a:ext cx="37211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9250"/>
            <a:ext cx="809449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5" y="437537"/>
            <a:ext cx="734227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4200" dirty="0" smtClean="0">
                <a:solidFill>
                  <a:srgbClr val="FFFFFF"/>
                </a:solidFill>
                <a:latin typeface="Arial"/>
                <a:cs typeface="Arial"/>
              </a:rPr>
              <a:t>Repères d’une scène 3D</a:t>
            </a:r>
            <a:br>
              <a:rPr lang="fr-FR" sz="4200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lang="fr-FR" sz="4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7772400" cy="51054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Scène 3D et repères (suite)</a:t>
            </a:r>
          </a:p>
          <a:p>
            <a:pPr algn="just"/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000" algn="just">
              <a:buFont typeface="Wingdings" pitchFamily="2" charset="2"/>
              <a:buChar char="Ø"/>
            </a:pPr>
            <a:r>
              <a:rPr lang="fr-FR" sz="2800" dirty="0" smtClean="0"/>
              <a:t>Nous placerons les repères les uns par rapport aux autres avec des changements de repères (en général par translations, rotations, changements d’échelle). Le repère "</a:t>
            </a:r>
            <a:r>
              <a:rPr lang="fr-FR" sz="2800" b="1" dirty="0" smtClean="0"/>
              <a:t>initial</a:t>
            </a:r>
            <a:r>
              <a:rPr lang="fr-FR" sz="2800" dirty="0" smtClean="0"/>
              <a:t> "  étant le repère de scène </a:t>
            </a:r>
            <a:r>
              <a:rPr lang="fr-FR" sz="2800" b="1" dirty="0" smtClean="0"/>
              <a:t>World</a:t>
            </a:r>
            <a:r>
              <a:rPr lang="fr-FR" sz="2800" dirty="0" smtClean="0"/>
              <a:t>.</a:t>
            </a:r>
          </a:p>
          <a:p>
            <a:pPr marL="180000" algn="just">
              <a:buFont typeface="Wingdings" pitchFamily="2" charset="2"/>
              <a:buChar char="Ø"/>
            </a:pPr>
            <a:r>
              <a:rPr lang="fr-FR" sz="2800" dirty="0" smtClean="0"/>
              <a:t>Les positions ( x , y , z ) des sommets des objets 3D sont données dans le repère Local de l’objet qu’ils définissent, et l’objet est placé dans la scène en déplaçant son repère local (et non directement/explicitement ses points)..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3735" y="437537"/>
            <a:ext cx="449460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Rotati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auto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 de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09159" y="437537"/>
            <a:ext cx="120360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l’</a:t>
            </a:r>
            <a:r>
              <a:rPr sz="42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xe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55639" y="437537"/>
            <a:ext cx="37211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001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3735" y="437537"/>
            <a:ext cx="7218375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Tout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les transfor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atio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3D</a:t>
            </a:r>
            <a:endParaRPr sz="4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945" y="1688499"/>
            <a:ext cx="7148160" cy="2041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960"/>
              </a:lnSpc>
              <a:spcBef>
                <a:spcPts val="148"/>
              </a:spcBef>
            </a:pPr>
            <a:r>
              <a:rPr sz="22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50" spc="445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Toute</a:t>
            </a:r>
            <a:r>
              <a:rPr sz="2800" spc="-5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tran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fo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mati</a:t>
            </a:r>
            <a:r>
              <a:rPr sz="2800" spc="1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5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3D</a:t>
            </a:r>
            <a:r>
              <a:rPr sz="2800" spc="-3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14" dirty="0" smtClean="0">
                <a:latin typeface="Arial"/>
                <a:cs typeface="Arial"/>
              </a:rPr>
              <a:t>’</a:t>
            </a:r>
            <a:r>
              <a:rPr sz="2800" spc="0" dirty="0" smtClean="0">
                <a:latin typeface="Arial"/>
                <a:cs typeface="Arial"/>
              </a:rPr>
              <a:t>ex</a:t>
            </a:r>
            <a:r>
              <a:rPr sz="2800" spc="14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rime</a:t>
            </a:r>
            <a:r>
              <a:rPr sz="2800" spc="-8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comme</a:t>
            </a:r>
            <a:endParaRPr sz="2800">
              <a:latin typeface="Arial"/>
              <a:cs typeface="Arial"/>
            </a:endParaRPr>
          </a:p>
          <a:p>
            <a:pPr marL="355604" marR="653089" algn="just">
              <a:lnSpc>
                <a:spcPct val="100041"/>
              </a:lnSpc>
            </a:pPr>
            <a:r>
              <a:rPr sz="2800" spc="0" dirty="0" smtClean="0">
                <a:latin typeface="Arial"/>
                <a:cs typeface="Arial"/>
              </a:rPr>
              <a:t>com</a:t>
            </a:r>
            <a:r>
              <a:rPr sz="2800" spc="14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in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is</a:t>
            </a:r>
            <a:r>
              <a:rPr sz="2800" spc="1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57" dirty="0" smtClean="0">
                <a:latin typeface="Arial"/>
                <a:cs typeface="Arial"/>
              </a:rPr>
              <a:t> </a:t>
            </a:r>
            <a:r>
              <a:rPr sz="2800" spc="1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3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an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lat</a:t>
            </a:r>
            <a:r>
              <a:rPr sz="2800" spc="1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on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smtClean="0">
                <a:latin typeface="Arial"/>
                <a:cs typeface="Arial"/>
              </a:rPr>
              <a:t>,</a:t>
            </a:r>
            <a:r>
              <a:rPr sz="2800" spc="-125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rota</a:t>
            </a:r>
            <a:r>
              <a:rPr sz="2800" spc="14" smtClean="0">
                <a:latin typeface="Arial"/>
                <a:cs typeface="Arial"/>
              </a:rPr>
              <a:t>t</a:t>
            </a:r>
            <a:r>
              <a:rPr sz="2800" spc="0" smtClean="0">
                <a:latin typeface="Arial"/>
                <a:cs typeface="Arial"/>
              </a:rPr>
              <a:t>io</a:t>
            </a:r>
            <a:r>
              <a:rPr sz="2800" spc="14" smtClean="0">
                <a:latin typeface="Arial"/>
                <a:cs typeface="Arial"/>
              </a:rPr>
              <a:t>n</a:t>
            </a:r>
            <a:r>
              <a:rPr sz="2800" spc="0" smtClean="0">
                <a:latin typeface="Arial"/>
                <a:cs typeface="Arial"/>
              </a:rPr>
              <a:t>s, ch</a:t>
            </a:r>
            <a:r>
              <a:rPr sz="2800" spc="14" smtClean="0">
                <a:latin typeface="Arial"/>
                <a:cs typeface="Arial"/>
              </a:rPr>
              <a:t>a</a:t>
            </a:r>
            <a:r>
              <a:rPr sz="2800" spc="0" smtClean="0">
                <a:latin typeface="Arial"/>
                <a:cs typeface="Arial"/>
              </a:rPr>
              <a:t>ng</a:t>
            </a:r>
            <a:r>
              <a:rPr sz="2800" spc="14" smtClean="0">
                <a:latin typeface="Arial"/>
                <a:cs typeface="Arial"/>
              </a:rPr>
              <a:t>e</a:t>
            </a:r>
            <a:r>
              <a:rPr sz="2800" spc="0" smtClean="0">
                <a:latin typeface="Arial"/>
                <a:cs typeface="Arial"/>
              </a:rPr>
              <a:t>ment</a:t>
            </a:r>
            <a:r>
              <a:rPr sz="2800" spc="-139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d’</a:t>
            </a:r>
            <a:r>
              <a:rPr sz="2800" spc="14" dirty="0" smtClean="0">
                <a:latin typeface="Arial"/>
                <a:cs typeface="Arial"/>
              </a:rPr>
              <a:t>é</a:t>
            </a:r>
            <a:r>
              <a:rPr sz="2800" spc="0" dirty="0" smtClean="0">
                <a:latin typeface="Arial"/>
                <a:cs typeface="Arial"/>
              </a:rPr>
              <a:t>ch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lle</a:t>
            </a:r>
            <a:endParaRPr sz="2800">
              <a:latin typeface="Arial"/>
              <a:cs typeface="Arial"/>
            </a:endParaRPr>
          </a:p>
          <a:p>
            <a:pPr marL="756282" marR="276223" indent="-286603" algn="just">
              <a:lnSpc>
                <a:spcPct val="100041"/>
              </a:lnSpc>
              <a:spcBef>
                <a:spcPts val="570"/>
              </a:spcBef>
              <a:tabLst>
                <a:tab pos="749300" algn="l"/>
              </a:tabLst>
            </a:pPr>
            <a:r>
              <a:rPr sz="165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dirty="0" smtClean="0">
                <a:solidFill>
                  <a:srgbClr val="99CCFF"/>
                </a:solidFill>
                <a:latin typeface="Times New Roman"/>
                <a:cs typeface="Times New Roman"/>
              </a:rPr>
              <a:t>	</a:t>
            </a:r>
            <a:r>
              <a:rPr sz="2400" spc="0" dirty="0" smtClean="0">
                <a:latin typeface="Arial"/>
                <a:cs typeface="Arial"/>
              </a:rPr>
              <a:t>Et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donc comme une mat</a:t>
            </a:r>
            <a:r>
              <a:rPr sz="2400" spc="1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ice en coordon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ées homogèn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945" y="3858466"/>
            <a:ext cx="4017276" cy="822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2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250" spc="445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Four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ies</a:t>
            </a:r>
            <a:r>
              <a:rPr sz="2800" spc="-9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4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la</a:t>
            </a:r>
            <a:r>
              <a:rPr sz="2800" spc="-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li</a:t>
            </a:r>
            <a:r>
              <a:rPr sz="2800" spc="14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ra</a:t>
            </a:r>
            <a:r>
              <a:rPr sz="2800" spc="1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rie</a:t>
            </a:r>
            <a:endParaRPr sz="2800">
              <a:latin typeface="Arial"/>
              <a:cs typeface="Arial"/>
            </a:endParaRPr>
          </a:p>
          <a:p>
            <a:pPr marL="434119" marR="551118" algn="ctr">
              <a:lnSpc>
                <a:spcPct val="95825"/>
              </a:lnSpc>
              <a:spcBef>
                <a:spcPts val="559"/>
              </a:spcBef>
            </a:pPr>
            <a:r>
              <a:rPr sz="16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1650" spc="18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glTrans</a:t>
            </a:r>
            <a:r>
              <a:rPr sz="2400" spc="-1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atef(x, y, z);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4506" y="3858466"/>
            <a:ext cx="16615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gr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ph</a:t>
            </a:r>
            <a:r>
              <a:rPr sz="2800" spc="1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que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0050" y="3858466"/>
            <a:ext cx="1773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924" y="4789391"/>
            <a:ext cx="3152434" cy="769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16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1650" spc="18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gl</a:t>
            </a:r>
            <a:r>
              <a:rPr sz="2400" spc="-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otatef(angle,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-9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, y,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69"/>
              </a:spcBef>
            </a:pPr>
            <a:r>
              <a:rPr sz="16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1650" spc="18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gl</a:t>
            </a:r>
            <a:r>
              <a:rPr sz="2400" spc="-9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calef(</a:t>
            </a:r>
            <a:r>
              <a:rPr sz="2400" spc="-9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y,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z);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9973" y="4789391"/>
            <a:ext cx="4097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z);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3735" y="437537"/>
            <a:ext cx="3962958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Tra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sform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4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4235" y="437537"/>
            <a:ext cx="241907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3D (s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ite)</a:t>
            </a:r>
            <a:endParaRPr sz="4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461" y="1696633"/>
            <a:ext cx="3520552" cy="1434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f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ire ses</a:t>
            </a:r>
            <a:endParaRPr sz="3200">
              <a:latin typeface="Arial"/>
              <a:cs typeface="Arial"/>
            </a:endParaRPr>
          </a:p>
          <a:p>
            <a:pPr marL="355664" marR="61036">
              <a:lnSpc>
                <a:spcPct val="95825"/>
              </a:lnSpc>
            </a:pPr>
            <a:r>
              <a:rPr sz="3200" spc="0" dirty="0" smtClean="0">
                <a:latin typeface="Arial"/>
                <a:cs typeface="Arial"/>
              </a:rPr>
              <a:t>mê</a:t>
            </a:r>
            <a:r>
              <a:rPr sz="3200" spc="-1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469883" marR="61036">
              <a:lnSpc>
                <a:spcPct val="95825"/>
              </a:lnSpc>
              <a:spcBef>
                <a:spcPts val="821"/>
              </a:spcBef>
            </a:pPr>
            <a:r>
              <a:rPr sz="19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950" spc="30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gl</a:t>
            </a:r>
            <a:r>
              <a:rPr sz="2800" spc="1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oa</a:t>
            </a:r>
            <a:r>
              <a:rPr sz="2800" spc="1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Id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nti</a:t>
            </a:r>
            <a:r>
              <a:rPr sz="2800" spc="1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y(</a:t>
            </a:r>
            <a:r>
              <a:rPr sz="2800" spc="14" dirty="0" smtClean="0">
                <a:latin typeface="Arial"/>
                <a:cs typeface="Arial"/>
              </a:rPr>
              <a:t>)</a:t>
            </a:r>
            <a:r>
              <a:rPr sz="2800" spc="0" dirty="0" smtClean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1825" y="1696633"/>
            <a:ext cx="28852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sforma</a:t>
            </a:r>
            <a:r>
              <a:rPr sz="3200" spc="-1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9617" y="1696633"/>
            <a:ext cx="7414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4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645" y="3262621"/>
            <a:ext cx="333241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19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950" spc="30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gl</a:t>
            </a:r>
            <a:r>
              <a:rPr sz="2800" spc="1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oa</a:t>
            </a:r>
            <a:r>
              <a:rPr sz="2800" spc="1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Mat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ixf</a:t>
            </a:r>
            <a:r>
              <a:rPr sz="2800" spc="14" dirty="0" smtClean="0">
                <a:latin typeface="Arial"/>
                <a:cs typeface="Arial"/>
              </a:rPr>
              <a:t>(</a:t>
            </a:r>
            <a:r>
              <a:rPr sz="2800" spc="0" dirty="0" smtClean="0">
                <a:latin typeface="Arial"/>
                <a:cs typeface="Arial"/>
              </a:rPr>
              <a:t>pm);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461" y="3774664"/>
            <a:ext cx="4581538" cy="19897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883" marR="61036">
              <a:lnSpc>
                <a:spcPts val="2960"/>
              </a:lnSpc>
              <a:spcBef>
                <a:spcPts val="148"/>
              </a:spcBef>
            </a:pPr>
            <a:r>
              <a:rPr sz="19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950" spc="30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glM</a:t>
            </a:r>
            <a:r>
              <a:rPr sz="2800" spc="1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ltMa</a:t>
            </a:r>
            <a:r>
              <a:rPr sz="2800" spc="1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ri</a:t>
            </a:r>
            <a:r>
              <a:rPr sz="2800" spc="14" dirty="0" smtClean="0">
                <a:latin typeface="Arial"/>
                <a:cs typeface="Arial"/>
              </a:rPr>
              <a:t>x</a:t>
            </a:r>
            <a:r>
              <a:rPr sz="2800" spc="0" dirty="0" smtClean="0">
                <a:latin typeface="Arial"/>
                <a:cs typeface="Arial"/>
              </a:rPr>
              <a:t>f(</a:t>
            </a:r>
            <a:r>
              <a:rPr sz="2800" spc="14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m);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70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Pile de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sforma</a:t>
            </a:r>
            <a:r>
              <a:rPr sz="3200" spc="-1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469883" marR="61036">
              <a:lnSpc>
                <a:spcPct val="95825"/>
              </a:lnSpc>
              <a:spcBef>
                <a:spcPts val="822"/>
              </a:spcBef>
            </a:pPr>
            <a:r>
              <a:rPr sz="19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950" spc="30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glPu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hMa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ri</a:t>
            </a:r>
            <a:r>
              <a:rPr sz="2800" spc="14" dirty="0" smtClean="0">
                <a:latin typeface="Arial"/>
                <a:cs typeface="Arial"/>
              </a:rPr>
              <a:t>x</a:t>
            </a:r>
            <a:r>
              <a:rPr sz="2800" spc="0" dirty="0" smtClean="0">
                <a:latin typeface="Arial"/>
                <a:cs typeface="Arial"/>
              </a:rPr>
              <a:t>();</a:t>
            </a:r>
            <a:endParaRPr sz="2800">
              <a:latin typeface="Arial"/>
              <a:cs typeface="Arial"/>
            </a:endParaRPr>
          </a:p>
          <a:p>
            <a:pPr marL="469883" marR="61036">
              <a:lnSpc>
                <a:spcPct val="95825"/>
              </a:lnSpc>
              <a:spcBef>
                <a:spcPts val="813"/>
              </a:spcBef>
            </a:pPr>
            <a:r>
              <a:rPr sz="19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950" spc="30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glPo</a:t>
            </a:r>
            <a:r>
              <a:rPr sz="2800" spc="14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Matr</a:t>
            </a:r>
            <a:r>
              <a:rPr sz="2800" spc="1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x(</a:t>
            </a:r>
            <a:r>
              <a:rPr sz="2800" spc="14" dirty="0" smtClean="0">
                <a:latin typeface="Arial"/>
                <a:cs typeface="Arial"/>
              </a:rPr>
              <a:t>)</a:t>
            </a:r>
            <a:r>
              <a:rPr sz="2800" spc="0" dirty="0" smtClean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2529" y="4305727"/>
            <a:ext cx="19955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3735" y="437537"/>
            <a:ext cx="2182012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Exemp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4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65" y="1641772"/>
            <a:ext cx="4083549" cy="19868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dra</a:t>
            </a:r>
            <a:r>
              <a:rPr sz="2000" spc="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w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HighLevelObje</a:t>
            </a:r>
            <a:r>
              <a:rPr sz="2000" spc="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2000" spc="-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(param</a:t>
            </a:r>
            <a:r>
              <a:rPr sz="2000" spc="-19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ter</a:t>
            </a:r>
            <a:r>
              <a:rPr sz="2000" spc="-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)</a:t>
            </a:r>
            <a:r>
              <a:rPr sz="2000" spc="-5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{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99276" marR="1365482">
              <a:lnSpc>
                <a:spcPts val="2299"/>
              </a:lnSpc>
              <a:spcBef>
                <a:spcPts val="347"/>
              </a:spcBef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glPushMatrix() 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99276" marR="1365482">
              <a:lnSpc>
                <a:spcPts val="2299"/>
              </a:lnSpc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glRotate(…) 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99276" marR="1365482">
              <a:lnSpc>
                <a:spcPts val="2299"/>
              </a:lnSpc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glTran</a:t>
            </a:r>
            <a:r>
              <a:rPr sz="2000" spc="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late(…) 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99276" marR="1365482">
              <a:lnSpc>
                <a:spcPts val="2299"/>
              </a:lnSpc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glScale(…) 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99276" marR="1365482">
              <a:lnSpc>
                <a:spcPts val="2299"/>
              </a:lnSpc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dra</a:t>
            </a:r>
            <a:r>
              <a:rPr sz="2000" spc="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w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SimpleShape() 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99276" marR="1365482">
              <a:lnSpc>
                <a:spcPts val="2299"/>
              </a:lnSpc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gllPopMatrix()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65" y="3683945"/>
            <a:ext cx="3469596" cy="2596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}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99276" indent="-286576">
              <a:lnSpc>
                <a:spcPts val="2299"/>
              </a:lnSpc>
              <a:spcBef>
                <a:spcPts val="347"/>
              </a:spcBef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dra</a:t>
            </a:r>
            <a:r>
              <a:rPr sz="2000" spc="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w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Model()</a:t>
            </a:r>
            <a:r>
              <a:rPr sz="2000" spc="-49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{ glPushMatrix() 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99276">
              <a:lnSpc>
                <a:spcPts val="2299"/>
              </a:lnSpc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dra</a:t>
            </a:r>
            <a:r>
              <a:rPr sz="2000" spc="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w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HighLevelObje</a:t>
            </a:r>
            <a:r>
              <a:rPr sz="2000" spc="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t1(…) 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99276">
              <a:lnSpc>
                <a:spcPts val="2299"/>
              </a:lnSpc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glTran</a:t>
            </a:r>
            <a:r>
              <a:rPr sz="2000" spc="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late(…) 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99276">
              <a:lnSpc>
                <a:spcPts val="2299"/>
              </a:lnSpc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dra</a:t>
            </a:r>
            <a:r>
              <a:rPr sz="2000" spc="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w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HighLevelObje</a:t>
            </a:r>
            <a:r>
              <a:rPr sz="2000" spc="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t2(…) 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99276">
              <a:lnSpc>
                <a:spcPts val="2299"/>
              </a:lnSpc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[etc…]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99276" marR="31111">
              <a:lnSpc>
                <a:spcPts val="2185"/>
              </a:lnSpc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gllPopMatrix()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230"/>
              </a:spcBef>
            </a:pPr>
            <a:r>
              <a:rPr sz="20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}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432048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5776" y="2895600"/>
            <a:ext cx="5251704" cy="2136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3735" y="437537"/>
            <a:ext cx="7044638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Tra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sform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4200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des n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endParaRPr sz="4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340" y="1371600"/>
            <a:ext cx="4772205" cy="144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550"/>
              </a:lnSpc>
              <a:spcBef>
                <a:spcPts val="127"/>
              </a:spcBef>
            </a:pPr>
            <a:r>
              <a:rPr sz="190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1900" spc="0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1900" spc="329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Vecteur n</a:t>
            </a:r>
            <a:r>
              <a:rPr sz="2400" spc="-1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rmal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(à la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surface)</a:t>
            </a:r>
            <a:endParaRPr sz="24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568"/>
              </a:spcBef>
            </a:pPr>
            <a:r>
              <a:rPr sz="190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1900" spc="0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1900" spc="329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Pas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vraiment un vecteur</a:t>
            </a:r>
            <a:endParaRPr sz="2400">
              <a:latin typeface="Arial"/>
              <a:cs typeface="Arial"/>
            </a:endParaRPr>
          </a:p>
          <a:p>
            <a:pPr marL="469948">
              <a:lnSpc>
                <a:spcPct val="95825"/>
              </a:lnSpc>
              <a:spcBef>
                <a:spcPts val="579"/>
              </a:spcBef>
            </a:pPr>
            <a:r>
              <a:rPr sz="140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400" spc="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 </a:t>
            </a:r>
            <a:r>
              <a:rPr sz="1400" spc="159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Définit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une relation</a:t>
            </a:r>
            <a:r>
              <a:rPr sz="2000" spc="-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sur </a:t>
            </a:r>
            <a:r>
              <a:rPr sz="2000" spc="0" smtClean="0">
                <a:latin typeface="Arial"/>
                <a:cs typeface="Arial"/>
              </a:rPr>
              <a:t>les </a:t>
            </a:r>
            <a:r>
              <a:rPr sz="2000" spc="-14" smtClean="0">
                <a:latin typeface="Arial"/>
                <a:cs typeface="Arial"/>
              </a:rPr>
              <a:t>v</a:t>
            </a:r>
            <a:r>
              <a:rPr sz="2000" spc="0" smtClean="0">
                <a:latin typeface="Arial"/>
                <a:cs typeface="Arial"/>
              </a:rPr>
              <a:t>ecteurs</a:t>
            </a:r>
            <a:endParaRPr lang="fr-FR" sz="2000" spc="0" dirty="0" smtClean="0">
              <a:latin typeface="Arial"/>
              <a:cs typeface="Arial"/>
            </a:endParaRPr>
          </a:p>
          <a:p>
            <a:pPr marL="469948">
              <a:lnSpc>
                <a:spcPct val="95825"/>
              </a:lnSpc>
              <a:spcBef>
                <a:spcPts val="579"/>
              </a:spcBef>
            </a:pPr>
            <a:r>
              <a:rPr lang="fr-FR" sz="1400" dirty="0" smtClean="0">
                <a:solidFill>
                  <a:srgbClr val="99CCFF"/>
                </a:solidFill>
                <a:latin typeface="Wingdings"/>
                <a:cs typeface="Wingdings"/>
              </a:rPr>
              <a:t>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cs typeface="Arial"/>
              </a:rPr>
              <a:t>Une forme linéaire, un </a:t>
            </a:r>
            <a:r>
              <a:rPr lang="fr-FR" sz="2000" dirty="0" err="1" smtClean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fr-FR" sz="2000" dirty="0" smtClean="0">
                <a:solidFill>
                  <a:prstClr val="black"/>
                </a:solidFill>
                <a:latin typeface="Arial"/>
                <a:cs typeface="Arial"/>
              </a:rPr>
              <a:t>-vecteur</a:t>
            </a:r>
            <a:endParaRPr lang="fr-FR" sz="1400" dirty="0" smtClean="0">
              <a:solidFill>
                <a:srgbClr val="99CCFF"/>
              </a:solidFill>
              <a:latin typeface="Wingdings"/>
              <a:cs typeface="Wingdings"/>
            </a:endParaRPr>
          </a:p>
          <a:p>
            <a:pPr marL="469948">
              <a:lnSpc>
                <a:spcPct val="95825"/>
              </a:lnSpc>
              <a:spcBef>
                <a:spcPts val="579"/>
              </a:spcBef>
            </a:pP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411" y="5105400"/>
            <a:ext cx="746498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160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1600" spc="0" dirty="0" smtClean="0">
                <a:solidFill>
                  <a:srgbClr val="996666"/>
                </a:solidFill>
                <a:latin typeface="Times New Roman"/>
                <a:cs typeface="Times New Roman"/>
              </a:rPr>
              <a:t>  </a:t>
            </a:r>
            <a:r>
              <a:rPr sz="1600" spc="298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Tran</a:t>
            </a:r>
            <a:r>
              <a:rPr sz="2000" spc="1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forma</a:t>
            </a:r>
            <a:r>
              <a:rPr sz="2000" spc="-1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ion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en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utilisant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smtClean="0">
                <a:latin typeface="Arial"/>
                <a:cs typeface="Arial"/>
              </a:rPr>
              <a:t>la transpo</a:t>
            </a:r>
            <a:r>
              <a:rPr sz="2000" spc="14" smtClean="0">
                <a:latin typeface="Arial"/>
                <a:cs typeface="Arial"/>
              </a:rPr>
              <a:t>s</a:t>
            </a:r>
            <a:r>
              <a:rPr sz="2000" spc="0" smtClean="0">
                <a:latin typeface="Arial"/>
                <a:cs typeface="Arial"/>
              </a:rPr>
              <a:t>ée</a:t>
            </a:r>
            <a:r>
              <a:rPr lang="fr-FR" sz="2000" dirty="0" smtClean="0">
                <a:latin typeface="Arial"/>
                <a:cs typeface="Arial"/>
              </a:rPr>
              <a:t> de</a:t>
            </a:r>
            <a:r>
              <a:rPr lang="fr-FR" sz="2000" spc="-9" dirty="0" smtClean="0">
                <a:latin typeface="Arial"/>
                <a:cs typeface="Arial"/>
              </a:rPr>
              <a:t> </a:t>
            </a:r>
            <a:r>
              <a:rPr lang="fr-FR" sz="2000" dirty="0" smtClean="0">
                <a:latin typeface="Arial"/>
                <a:cs typeface="Arial"/>
              </a:rPr>
              <a:t>l’inverse de M</a:t>
            </a:r>
          </a:p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lang="fr-FR" sz="2000" dirty="0" smtClean="0">
                <a:latin typeface="Arial"/>
                <a:cs typeface="Arial"/>
              </a:rPr>
              <a:t>M: </a:t>
            </a:r>
            <a:r>
              <a:rPr lang="fr-FR" sz="2000" dirty="0" smtClean="0"/>
              <a:t>est la partie linéaire de la matrice de vue (matrice 3x3 supérieure gauche).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 rot="5400000">
            <a:off x="6011944" y="3676846"/>
            <a:ext cx="1300237" cy="19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99964A"/>
                </a:solidFill>
                <a:latin typeface="Times New Roman"/>
                <a:cs typeface="Times New Roman"/>
              </a:rPr>
              <a:t>©R.</a:t>
            </a:r>
            <a:r>
              <a:rPr sz="1400" spc="-14" dirty="0" smtClean="0">
                <a:solidFill>
                  <a:srgbClr val="99964A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99964A"/>
                </a:solidFill>
                <a:latin typeface="Times New Roman"/>
                <a:cs typeface="Times New Roman"/>
              </a:rPr>
              <a:t>Barzel, 2</a:t>
            </a:r>
            <a:r>
              <a:rPr sz="1400" spc="14" dirty="0" smtClean="0">
                <a:solidFill>
                  <a:srgbClr val="99964A"/>
                </a:solidFill>
                <a:latin typeface="Times New Roman"/>
                <a:cs typeface="Times New Roman"/>
              </a:rPr>
              <a:t>0</a:t>
            </a:r>
            <a:r>
              <a:rPr sz="1400" spc="0" dirty="0" smtClean="0">
                <a:solidFill>
                  <a:srgbClr val="99964A"/>
                </a:solidFill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5867400"/>
            <a:ext cx="2552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3734" y="437537"/>
            <a:ext cx="803206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4200" dirty="0" smtClean="0">
                <a:solidFill>
                  <a:srgbClr val="FFFFFF"/>
                </a:solidFill>
                <a:latin typeface="Arial"/>
                <a:cs typeface="Arial"/>
              </a:rPr>
              <a:t>Rastérisation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388025"/>
            <a:ext cx="8610600" cy="2955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fr-FR" b="1" dirty="0" smtClean="0"/>
              <a:t>Rastérisation</a:t>
            </a:r>
          </a:p>
          <a:p>
            <a:r>
              <a:rPr lang="fr-FR" dirty="0" smtClean="0"/>
              <a:t>– Pour chaque primitive P</a:t>
            </a:r>
            <a:r>
              <a:rPr lang="fr-FR" baseline="-25000" dirty="0" smtClean="0"/>
              <a:t>i</a:t>
            </a:r>
            <a:r>
              <a:rPr lang="fr-FR" dirty="0" smtClean="0"/>
              <a:t>, trouver les rayons </a:t>
            </a:r>
            <a:r>
              <a:rPr lang="fr-FR" dirty="0" err="1" smtClean="0"/>
              <a:t>intersectant</a:t>
            </a:r>
            <a:r>
              <a:rPr lang="fr-FR" dirty="0" smtClean="0"/>
              <a:t> P</a:t>
            </a:r>
            <a:r>
              <a:rPr lang="fr-FR" baseline="-25000" dirty="0" smtClean="0"/>
              <a:t>i</a:t>
            </a:r>
            <a:endParaRPr lang="fr-FR" dirty="0" smtClean="0"/>
          </a:p>
          <a:p>
            <a:r>
              <a:rPr lang="fr-FR" dirty="0" smtClean="0"/>
              <a:t>– Rendu en deux étapes</a:t>
            </a:r>
          </a:p>
          <a:p>
            <a:r>
              <a:rPr lang="fr-FR" dirty="0" smtClean="0"/>
              <a:t>• projection des primitives sur l‘écran (</a:t>
            </a:r>
            <a:r>
              <a:rPr lang="fr-FR" i="1" dirty="0" err="1" smtClean="0"/>
              <a:t>forward</a:t>
            </a:r>
            <a:r>
              <a:rPr lang="fr-FR" i="1" dirty="0" smtClean="0"/>
              <a:t> projection)</a:t>
            </a:r>
          </a:p>
          <a:p>
            <a:r>
              <a:rPr lang="fr-FR" dirty="0" smtClean="0"/>
              <a:t>• discrétisation (conversion des primitives 2D en pixels)</a:t>
            </a:r>
          </a:p>
          <a:p>
            <a:r>
              <a:rPr lang="fr-FR" dirty="0" smtClean="0"/>
              <a:t>– scène = ensemble de primitives ≪ </a:t>
            </a:r>
            <a:r>
              <a:rPr lang="fr-FR" dirty="0" err="1" smtClean="0"/>
              <a:t>rasterisables</a:t>
            </a:r>
            <a:r>
              <a:rPr lang="fr-FR" dirty="0" smtClean="0"/>
              <a:t> ≫</a:t>
            </a:r>
          </a:p>
          <a:p>
            <a:r>
              <a:rPr lang="fr-FR" b="1" dirty="0" smtClean="0"/>
              <a:t>→ problème : élimination des parties cachée</a:t>
            </a:r>
            <a:endParaRPr lang="fr-FR" dirty="0" smtClean="0">
              <a:latin typeface="HelveticaNeue-Light"/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84391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3734" y="437537"/>
            <a:ext cx="803206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4200" dirty="0" smtClean="0">
                <a:solidFill>
                  <a:srgbClr val="FFFFFF"/>
                </a:solidFill>
                <a:latin typeface="Arial"/>
                <a:cs typeface="Arial"/>
              </a:rPr>
              <a:t>Passage de la scène à l’écran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540425"/>
            <a:ext cx="8610600" cy="745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fr-FR" sz="2400" b="1" dirty="0" smtClean="0">
                <a:latin typeface="HelveticaNeue-Light"/>
              </a:rPr>
              <a:t>L’espace de l'utilisateur et l'espace de l'image</a:t>
            </a:r>
          </a:p>
          <a:p>
            <a:pPr algn="just"/>
            <a:endParaRPr lang="fr-FR" sz="2400" dirty="0" smtClean="0">
              <a:latin typeface="HelveticaNeue-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9144000" cy="316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3810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6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3734" y="437537"/>
            <a:ext cx="803206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4200" dirty="0" smtClean="0">
                <a:solidFill>
                  <a:srgbClr val="FFFFFF"/>
                </a:solidFill>
                <a:latin typeface="Arial"/>
                <a:cs typeface="Arial"/>
              </a:rPr>
              <a:t>Passage de la scène à l’écran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8153400" cy="259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fr-FR" sz="2400" b="1" dirty="0" smtClean="0">
                <a:latin typeface="HelveticaNeue-Light"/>
              </a:rPr>
              <a:t>Passage de l'espace 3D à l'espace 2D</a:t>
            </a:r>
          </a:p>
          <a:p>
            <a:pPr algn="just"/>
            <a:r>
              <a:rPr lang="fr-FR" sz="190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lang="fr-FR" sz="2800" dirty="0" smtClean="0">
                <a:solidFill>
                  <a:srgbClr val="996666"/>
                </a:solidFill>
                <a:latin typeface="Arial"/>
                <a:cs typeface="Arial"/>
              </a:rPr>
              <a:t>  </a:t>
            </a:r>
            <a:r>
              <a:rPr lang="fr-FR" sz="2800" dirty="0" smtClean="0"/>
              <a:t>L'opération mathématique est une projection.</a:t>
            </a:r>
          </a:p>
          <a:p>
            <a:pPr algn="just"/>
            <a:r>
              <a:rPr lang="fr-FR" sz="1900" dirty="0" smtClean="0">
                <a:solidFill>
                  <a:srgbClr val="996666"/>
                </a:solidFill>
                <a:latin typeface="Wingdings"/>
                <a:cs typeface="Wingdings"/>
              </a:rPr>
              <a:t> </a:t>
            </a:r>
            <a:r>
              <a:rPr lang="fr-FR" sz="2800" dirty="0" smtClean="0"/>
              <a:t>On utilise couramment deux types de projection :</a:t>
            </a:r>
          </a:p>
          <a:p>
            <a:pPr algn="just"/>
            <a:r>
              <a:rPr lang="fr-FR" sz="1400" dirty="0" smtClean="0">
                <a:solidFill>
                  <a:srgbClr val="99CCFF"/>
                </a:solidFill>
                <a:latin typeface="Wingdings"/>
                <a:cs typeface="Wingdings"/>
              </a:rPr>
              <a:t> </a:t>
            </a:r>
            <a:r>
              <a:rPr lang="fr-FR" sz="140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 </a:t>
            </a:r>
            <a:r>
              <a:rPr lang="fr-FR" sz="2400" dirty="0" smtClean="0"/>
              <a:t>projection avec perspective (plus réaliste)</a:t>
            </a:r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r>
              <a:rPr lang="fr-FR" sz="1400" dirty="0" smtClean="0">
                <a:solidFill>
                  <a:srgbClr val="99CCFF"/>
                </a:solidFill>
                <a:latin typeface="Wingdings"/>
                <a:cs typeface="Wingdings"/>
              </a:rPr>
              <a:t>  </a:t>
            </a:r>
            <a:r>
              <a:rPr lang="fr-FR" sz="2400" dirty="0" smtClean="0"/>
              <a:t>projection orthogonale (plus commode parfois lors de la  création et dans des domaines comme la CAO)</a:t>
            </a:r>
            <a:endParaRPr lang="fr-FR" sz="2400" dirty="0" smtClean="0">
              <a:latin typeface="HelveticaNeue-Ligh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76850"/>
            <a:ext cx="46196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3735" y="437537"/>
            <a:ext cx="2745282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Proj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ctions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70" y="1540425"/>
            <a:ext cx="7693630" cy="1758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 algn="just">
              <a:lnSpc>
                <a:spcPts val="2960"/>
              </a:lnSpc>
              <a:spcBef>
                <a:spcPts val="148"/>
              </a:spcBef>
            </a:pPr>
            <a:r>
              <a:rPr sz="2250" spc="0" dirty="0" smtClean="0">
                <a:solidFill>
                  <a:srgbClr val="996666"/>
                </a:solidFill>
                <a:latin typeface="Arial"/>
                <a:cs typeface="Arial"/>
              </a:rPr>
              <a:t>•  </a:t>
            </a:r>
            <a:r>
              <a:rPr sz="2250" spc="37" dirty="0" smtClean="0">
                <a:solidFill>
                  <a:srgbClr val="9966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Proj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cti</a:t>
            </a:r>
            <a:r>
              <a:rPr sz="2800" spc="1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2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réd</a:t>
            </a:r>
            <a:r>
              <a:rPr sz="2800" spc="1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-5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le</a:t>
            </a:r>
            <a:r>
              <a:rPr sz="2800" spc="-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1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mai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469960" marR="48635" algn="just">
              <a:lnSpc>
                <a:spcPct val="95825"/>
              </a:lnSpc>
              <a:spcBef>
                <a:spcPts val="560"/>
              </a:spcBef>
            </a:pPr>
            <a:r>
              <a:rPr sz="16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1650" spc="18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typiquement en infograph</a:t>
            </a:r>
            <a:r>
              <a:rPr sz="2400" spc="-1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e,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n=3 et </a:t>
            </a:r>
            <a:r>
              <a:rPr sz="2400" spc="-19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=2</a:t>
            </a:r>
            <a:endParaRPr sz="2400">
              <a:latin typeface="Arial"/>
              <a:cs typeface="Arial"/>
            </a:endParaRPr>
          </a:p>
          <a:p>
            <a:pPr marL="355599" indent="-342899" algn="just">
              <a:lnSpc>
                <a:spcPct val="100041"/>
              </a:lnSpc>
              <a:spcBef>
                <a:spcPts val="800"/>
              </a:spcBef>
              <a:tabLst>
                <a:tab pos="342900" algn="l"/>
              </a:tabLst>
            </a:pPr>
            <a:r>
              <a:rPr sz="2250" spc="0" dirty="0" smtClean="0">
                <a:solidFill>
                  <a:srgbClr val="996666"/>
                </a:solidFill>
                <a:latin typeface="Arial"/>
                <a:cs typeface="Arial"/>
              </a:rPr>
              <a:t>•	</a:t>
            </a:r>
            <a:r>
              <a:rPr sz="2800" spc="0" dirty="0" smtClean="0">
                <a:latin typeface="Arial"/>
                <a:cs typeface="Arial"/>
              </a:rPr>
              <a:t>Un</a:t>
            </a:r>
            <a:r>
              <a:rPr sz="2800" spc="-3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pr</a:t>
            </a:r>
            <a:r>
              <a:rPr sz="2800" spc="1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je</a:t>
            </a:r>
            <a:r>
              <a:rPr sz="2800" spc="1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te</a:t>
            </a:r>
            <a:r>
              <a:rPr sz="2800" spc="1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est</a:t>
            </a:r>
            <a:r>
              <a:rPr sz="2800" spc="-2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un</a:t>
            </a:r>
            <a:r>
              <a:rPr sz="2800" spc="-3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gme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99" dirty="0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r</a:t>
            </a:r>
            <a:r>
              <a:rPr sz="2800" spc="14" smtClean="0">
                <a:latin typeface="Arial"/>
                <a:cs typeface="Arial"/>
              </a:rPr>
              <a:t>e</a:t>
            </a:r>
            <a:r>
              <a:rPr sz="2800" spc="0" smtClean="0">
                <a:latin typeface="Arial"/>
                <a:cs typeface="Arial"/>
              </a:rPr>
              <a:t>lia</a:t>
            </a:r>
            <a:r>
              <a:rPr sz="2800" spc="14" smtClean="0">
                <a:latin typeface="Arial"/>
                <a:cs typeface="Arial"/>
              </a:rPr>
              <a:t>n</a:t>
            </a:r>
            <a:r>
              <a:rPr sz="2800" spc="0" smtClean="0">
                <a:latin typeface="Arial"/>
                <a:cs typeface="Arial"/>
              </a:rPr>
              <a:t>t</a:t>
            </a:r>
            <a:r>
              <a:rPr sz="2800" spc="-68" smtClean="0">
                <a:latin typeface="Arial"/>
                <a:cs typeface="Arial"/>
              </a:rPr>
              <a:t> </a:t>
            </a:r>
            <a:r>
              <a:rPr lang="fr-FR" sz="2800" spc="-68" dirty="0" smtClean="0">
                <a:latin typeface="Arial"/>
                <a:cs typeface="Arial"/>
              </a:rPr>
              <a:t>   </a:t>
            </a:r>
            <a:r>
              <a:rPr sz="2800" spc="0" smtClean="0">
                <a:latin typeface="Arial"/>
                <a:cs typeface="Arial"/>
              </a:rPr>
              <a:t>à</a:t>
            </a:r>
            <a:r>
              <a:rPr sz="2800" spc="-15" smtClean="0">
                <a:latin typeface="Arial"/>
                <a:cs typeface="Arial"/>
              </a:rPr>
              <a:t> </a:t>
            </a:r>
            <a:r>
              <a:rPr sz="2800" spc="14" smtClean="0">
                <a:latin typeface="Arial"/>
                <a:cs typeface="Arial"/>
              </a:rPr>
              <a:t>u</a:t>
            </a:r>
            <a:r>
              <a:rPr sz="2800" spc="0" smtClean="0">
                <a:latin typeface="Arial"/>
                <a:cs typeface="Arial"/>
              </a:rPr>
              <a:t>n </a:t>
            </a:r>
            <a:r>
              <a:rPr sz="2800" spc="0" dirty="0" smtClean="0">
                <a:latin typeface="Arial"/>
                <a:cs typeface="Arial"/>
              </a:rPr>
              <a:t>ce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tre</a:t>
            </a:r>
            <a:r>
              <a:rPr sz="2800" spc="-6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de</a:t>
            </a:r>
            <a:r>
              <a:rPr sz="2800" spc="-3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oj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ct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8370" y="3430225"/>
            <a:ext cx="7773594" cy="17461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 algn="just">
              <a:lnSpc>
                <a:spcPts val="2960"/>
              </a:lnSpc>
              <a:spcBef>
                <a:spcPts val="148"/>
              </a:spcBef>
            </a:pPr>
            <a:r>
              <a:rPr sz="2250" spc="0" dirty="0" smtClean="0">
                <a:solidFill>
                  <a:srgbClr val="996666"/>
                </a:solidFill>
                <a:latin typeface="Arial"/>
                <a:cs typeface="Arial"/>
              </a:rPr>
              <a:t>•  </a:t>
            </a:r>
            <a:r>
              <a:rPr sz="2250" spc="37" dirty="0" smtClean="0">
                <a:solidFill>
                  <a:srgbClr val="9966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L’i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te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se</a:t>
            </a:r>
            <a:r>
              <a:rPr sz="2800" spc="1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tion</a:t>
            </a:r>
            <a:r>
              <a:rPr sz="2800" spc="-14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d’un</a:t>
            </a:r>
            <a:r>
              <a:rPr sz="2800" spc="-3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pr</a:t>
            </a:r>
            <a:r>
              <a:rPr sz="2800" spc="1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je</a:t>
            </a:r>
            <a:r>
              <a:rPr sz="2800" spc="1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te</a:t>
            </a:r>
            <a:r>
              <a:rPr sz="2800" spc="1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24" dirty="0" smtClean="0">
                <a:latin typeface="Arial"/>
                <a:cs typeface="Arial"/>
              </a:rPr>
              <a:t> 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vec</a:t>
            </a:r>
            <a:r>
              <a:rPr sz="2800" spc="-39" dirty="0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la</a:t>
            </a:r>
            <a:r>
              <a:rPr sz="2800" spc="-21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s</a:t>
            </a:r>
            <a:r>
              <a:rPr sz="2800" spc="14" smtClean="0">
                <a:latin typeface="Arial"/>
                <a:cs typeface="Arial"/>
              </a:rPr>
              <a:t>u</a:t>
            </a:r>
            <a:r>
              <a:rPr sz="2800" spc="0" smtClean="0">
                <a:latin typeface="Arial"/>
                <a:cs typeface="Arial"/>
              </a:rPr>
              <a:t>rf</a:t>
            </a:r>
            <a:r>
              <a:rPr sz="2800" spc="14" smtClean="0">
                <a:latin typeface="Arial"/>
                <a:cs typeface="Arial"/>
              </a:rPr>
              <a:t>a</a:t>
            </a:r>
            <a:r>
              <a:rPr sz="2800" spc="0" smtClean="0">
                <a:latin typeface="Arial"/>
                <a:cs typeface="Arial"/>
              </a:rPr>
              <a:t>ce</a:t>
            </a:r>
            <a:r>
              <a:rPr lang="fr-FR" sz="2800" spc="0" dirty="0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de</a:t>
            </a:r>
            <a:r>
              <a:rPr sz="2800" spc="-31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pr</a:t>
            </a:r>
            <a:r>
              <a:rPr sz="2800" spc="14" smtClean="0">
                <a:latin typeface="Arial"/>
                <a:cs typeface="Arial"/>
              </a:rPr>
              <a:t>o</a:t>
            </a:r>
            <a:r>
              <a:rPr sz="2800" spc="0" smtClean="0">
                <a:latin typeface="Arial"/>
                <a:cs typeface="Arial"/>
              </a:rPr>
              <a:t>je</a:t>
            </a:r>
            <a:r>
              <a:rPr sz="2800" spc="14" smtClean="0">
                <a:latin typeface="Arial"/>
                <a:cs typeface="Arial"/>
              </a:rPr>
              <a:t>c</a:t>
            </a:r>
            <a:r>
              <a:rPr sz="2800" spc="0" smtClean="0">
                <a:latin typeface="Arial"/>
                <a:cs typeface="Arial"/>
              </a:rPr>
              <a:t>tion</a:t>
            </a:r>
            <a:r>
              <a:rPr sz="2800" spc="-101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c</a:t>
            </a:r>
            <a:r>
              <a:rPr sz="2800" spc="14" smtClean="0">
                <a:latin typeface="Arial"/>
                <a:cs typeface="Arial"/>
              </a:rPr>
              <a:t>o</a:t>
            </a:r>
            <a:r>
              <a:rPr sz="2800" spc="0" smtClean="0">
                <a:latin typeface="Arial"/>
                <a:cs typeface="Arial"/>
              </a:rPr>
              <a:t>rr</a:t>
            </a:r>
            <a:r>
              <a:rPr sz="2800" spc="14" smtClean="0">
                <a:latin typeface="Arial"/>
                <a:cs typeface="Arial"/>
              </a:rPr>
              <a:t>e</a:t>
            </a:r>
            <a:r>
              <a:rPr sz="2800" spc="0" smtClean="0">
                <a:latin typeface="Arial"/>
                <a:cs typeface="Arial"/>
              </a:rPr>
              <a:t>sp</a:t>
            </a:r>
            <a:r>
              <a:rPr sz="2800" spc="14" smtClean="0">
                <a:latin typeface="Arial"/>
                <a:cs typeface="Arial"/>
              </a:rPr>
              <a:t>o</a:t>
            </a:r>
            <a:r>
              <a:rPr sz="2800" spc="0" smtClean="0">
                <a:latin typeface="Arial"/>
                <a:cs typeface="Arial"/>
              </a:rPr>
              <a:t>nd</a:t>
            </a:r>
            <a:r>
              <a:rPr sz="2800" spc="-115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à</a:t>
            </a:r>
            <a:endParaRPr sz="2800" smtClean="0">
              <a:latin typeface="Arial"/>
              <a:cs typeface="Arial"/>
            </a:endParaRPr>
          </a:p>
          <a:p>
            <a:pPr marL="12700" algn="just">
              <a:lnSpc>
                <a:spcPct val="95825"/>
              </a:lnSpc>
              <a:spcBef>
                <a:spcPts val="811"/>
              </a:spcBef>
            </a:pPr>
            <a:r>
              <a:rPr sz="2250" spc="0" smtClean="0">
                <a:solidFill>
                  <a:srgbClr val="996666"/>
                </a:solidFill>
                <a:latin typeface="Arial"/>
                <a:cs typeface="Arial"/>
              </a:rPr>
              <a:t>•  </a:t>
            </a:r>
            <a:r>
              <a:rPr sz="2250" spc="37" smtClean="0">
                <a:solidFill>
                  <a:srgbClr val="9966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Lo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sq</a:t>
            </a:r>
            <a:r>
              <a:rPr sz="2800" spc="1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10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cet</a:t>
            </a:r>
            <a:r>
              <a:rPr sz="2800" spc="1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6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su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fa</a:t>
            </a:r>
            <a:r>
              <a:rPr sz="2800" spc="1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91" dirty="0" smtClean="0">
                <a:latin typeface="Arial"/>
                <a:cs typeface="Arial"/>
              </a:rPr>
              <a:t> 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st</a:t>
            </a:r>
            <a:r>
              <a:rPr sz="2800" spc="-3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pl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na</a:t>
            </a:r>
            <a:r>
              <a:rPr sz="2800" spc="1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re,</a:t>
            </a:r>
            <a:r>
              <a:rPr sz="2800" spc="-9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on</a:t>
            </a:r>
            <a:r>
              <a:rPr sz="2800" spc="-16" dirty="0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p</a:t>
            </a:r>
            <a:r>
              <a:rPr sz="2800" spc="14" smtClean="0">
                <a:latin typeface="Arial"/>
                <a:cs typeface="Arial"/>
              </a:rPr>
              <a:t>a</a:t>
            </a:r>
            <a:r>
              <a:rPr sz="2800" spc="0" smtClean="0">
                <a:latin typeface="Arial"/>
                <a:cs typeface="Arial"/>
              </a:rPr>
              <a:t>rle</a:t>
            </a:r>
            <a:r>
              <a:rPr sz="2800" spc="-47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de</a:t>
            </a:r>
            <a:r>
              <a:rPr lang="fr-FR" sz="2800" spc="0" dirty="0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pr</a:t>
            </a:r>
            <a:r>
              <a:rPr sz="2800" spc="14" smtClean="0">
                <a:latin typeface="Arial"/>
                <a:cs typeface="Arial"/>
              </a:rPr>
              <a:t>o</a:t>
            </a:r>
            <a:r>
              <a:rPr sz="2800" spc="0" smtClean="0">
                <a:latin typeface="Arial"/>
                <a:cs typeface="Arial"/>
              </a:rPr>
              <a:t>je</a:t>
            </a:r>
            <a:r>
              <a:rPr sz="2800" spc="14" smtClean="0">
                <a:latin typeface="Arial"/>
                <a:cs typeface="Arial"/>
              </a:rPr>
              <a:t>c</a:t>
            </a:r>
            <a:r>
              <a:rPr sz="2800" spc="0" smtClean="0">
                <a:latin typeface="Arial"/>
                <a:cs typeface="Arial"/>
              </a:rPr>
              <a:t>tion</a:t>
            </a:r>
            <a:r>
              <a:rPr sz="2800" spc="-101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plan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ire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 flipV="1">
          <a:off x="5029200" y="3657600"/>
          <a:ext cx="441325" cy="684212"/>
        </p:xfrm>
        <a:graphic>
          <a:graphicData uri="http://schemas.openxmlformats.org/presentationml/2006/ole">
            <p:oleObj spid="_x0000_s1026" name="Equation" r:id="rId3" imgW="190440" imgH="2286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94337" y="1444625"/>
          <a:ext cx="3497263" cy="536575"/>
        </p:xfrm>
        <a:graphic>
          <a:graphicData uri="http://schemas.openxmlformats.org/presentationml/2006/ole">
            <p:oleObj spid="_x0000_s1027" name="Equation" r:id="rId4" imgW="1562040" imgH="2412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132638" y="2329542"/>
          <a:ext cx="411162" cy="684213"/>
        </p:xfrm>
        <a:graphic>
          <a:graphicData uri="http://schemas.openxmlformats.org/presentationml/2006/ole">
            <p:oleObj spid="_x0000_s1028" name="Équation" r:id="rId5" imgW="177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3735" y="437537"/>
            <a:ext cx="4525238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Proj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ction</a:t>
            </a:r>
            <a:r>
              <a:rPr sz="4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pl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4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" y="1863181"/>
            <a:ext cx="427957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250" spc="0" dirty="0" smtClean="0">
                <a:solidFill>
                  <a:srgbClr val="996666"/>
                </a:solidFill>
                <a:latin typeface="Arial"/>
                <a:cs typeface="Arial"/>
              </a:rPr>
              <a:t>•  </a:t>
            </a:r>
            <a:r>
              <a:rPr sz="2250" spc="37" dirty="0" smtClean="0">
                <a:solidFill>
                  <a:srgbClr val="9966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On</a:t>
            </a:r>
            <a:r>
              <a:rPr sz="2800" spc="-3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divi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7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3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pr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je</a:t>
            </a:r>
            <a:r>
              <a:rPr sz="2800" spc="1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tio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3022" y="1863181"/>
            <a:ext cx="152459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14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la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ai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0989" y="1863181"/>
            <a:ext cx="47352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61" y="2355089"/>
            <a:ext cx="1678848" cy="769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6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1650" spc="18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projection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1650" spc="0" dirty="0" smtClean="0">
                <a:solidFill>
                  <a:srgbClr val="99CCFF"/>
                </a:solidFill>
                <a:latin typeface="Wingdings"/>
                <a:cs typeface="Wingdings"/>
              </a:rPr>
              <a:t></a:t>
            </a:r>
            <a:r>
              <a:rPr sz="1650" spc="0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1650" spc="187" dirty="0" smtClean="0">
                <a:solidFill>
                  <a:srgbClr val="99CC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projection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3124" y="2355089"/>
            <a:ext cx="1629562" cy="769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parallè</a:t>
            </a:r>
            <a:r>
              <a:rPr sz="2400" spc="-1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spc="0" dirty="0" smtClean="0">
                <a:latin typeface="Arial"/>
                <a:cs typeface="Arial"/>
              </a:rPr>
              <a:t>perspective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1235075" y="3889375"/>
            <a:ext cx="3052763" cy="1665288"/>
            <a:chOff x="778" y="2450"/>
            <a:chExt cx="1923" cy="1049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1332" y="3149"/>
              <a:ext cx="1146" cy="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1459" y="2450"/>
              <a:ext cx="1146" cy="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1555" y="2827"/>
              <a:ext cx="1146" cy="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778" y="2471"/>
              <a:ext cx="1146" cy="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828" y="2745"/>
              <a:ext cx="1146" cy="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" name="Group 43"/>
          <p:cNvGrpSpPr>
            <a:grpSpLocks/>
          </p:cNvGrpSpPr>
          <p:nvPr/>
        </p:nvGrpSpPr>
        <p:grpSpPr bwMode="auto">
          <a:xfrm>
            <a:off x="2992438" y="3802063"/>
            <a:ext cx="1406525" cy="1273175"/>
            <a:chOff x="1885" y="2395"/>
            <a:chExt cx="886" cy="802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1885" y="2416"/>
              <a:ext cx="109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2565" y="2395"/>
              <a:ext cx="109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2662" y="2772"/>
              <a:ext cx="109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1924" y="2681"/>
              <a:ext cx="109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425" y="3088"/>
              <a:ext cx="109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4843463" y="3487738"/>
            <a:ext cx="3648075" cy="1579562"/>
            <a:chOff x="3051" y="2197"/>
            <a:chExt cx="2298" cy="995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051" y="2655"/>
              <a:ext cx="109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720" y="2197"/>
              <a:ext cx="109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191" y="2489"/>
              <a:ext cx="109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240" y="3083"/>
              <a:ext cx="109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" name="Group 46"/>
          <p:cNvGrpSpPr>
            <a:grpSpLocks/>
          </p:cNvGrpSpPr>
          <p:nvPr/>
        </p:nvGrpSpPr>
        <p:grpSpPr bwMode="auto">
          <a:xfrm>
            <a:off x="1830388" y="3378200"/>
            <a:ext cx="1868487" cy="3171825"/>
            <a:chOff x="1153" y="2128"/>
            <a:chExt cx="1177" cy="1998"/>
          </a:xfrm>
        </p:grpSpPr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1213" y="3838"/>
              <a:ext cx="7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dirty="0" smtClean="0"/>
                <a:t>Parallèle</a:t>
              </a:r>
              <a:endParaRPr lang="en-US" dirty="0"/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H="1">
              <a:off x="1754" y="2728"/>
              <a:ext cx="576" cy="17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1153" y="2128"/>
              <a:ext cx="982" cy="1613"/>
            </a:xfrm>
            <a:custGeom>
              <a:avLst/>
              <a:gdLst>
                <a:gd name="T0" fmla="*/ 0 w 982"/>
                <a:gd name="T1" fmla="*/ 0 h 1613"/>
                <a:gd name="T2" fmla="*/ 0 w 982"/>
                <a:gd name="T3" fmla="*/ 1130 h 1613"/>
                <a:gd name="T4" fmla="*/ 982 w 982"/>
                <a:gd name="T5" fmla="*/ 1613 h 1613"/>
                <a:gd name="T6" fmla="*/ 982 w 982"/>
                <a:gd name="T7" fmla="*/ 483 h 1613"/>
                <a:gd name="T8" fmla="*/ 0 w 982"/>
                <a:gd name="T9" fmla="*/ 0 h 1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2"/>
                <a:gd name="T16" fmla="*/ 0 h 1613"/>
                <a:gd name="T17" fmla="*/ 982 w 982"/>
                <a:gd name="T18" fmla="*/ 1613 h 16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2" h="1613">
                  <a:moveTo>
                    <a:pt x="0" y="0"/>
                  </a:moveTo>
                  <a:lnTo>
                    <a:pt x="0" y="1130"/>
                  </a:lnTo>
                  <a:lnTo>
                    <a:pt x="982" y="1613"/>
                  </a:lnTo>
                  <a:lnTo>
                    <a:pt x="982" y="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5" name="Group 49"/>
          <p:cNvGrpSpPr>
            <a:grpSpLocks/>
          </p:cNvGrpSpPr>
          <p:nvPr/>
        </p:nvGrpSpPr>
        <p:grpSpPr bwMode="auto">
          <a:xfrm>
            <a:off x="6069013" y="3233739"/>
            <a:ext cx="2049462" cy="3279776"/>
            <a:chOff x="3823" y="2037"/>
            <a:chExt cx="1291" cy="2066"/>
          </a:xfrm>
        </p:grpSpPr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3923" y="3021"/>
              <a:ext cx="109" cy="10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3823" y="3815"/>
              <a:ext cx="10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Perspective</a:t>
              </a:r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4132" y="2037"/>
              <a:ext cx="982" cy="1613"/>
            </a:xfrm>
            <a:custGeom>
              <a:avLst/>
              <a:gdLst>
                <a:gd name="T0" fmla="*/ 0 w 982"/>
                <a:gd name="T1" fmla="*/ 0 h 1613"/>
                <a:gd name="T2" fmla="*/ 0 w 982"/>
                <a:gd name="T3" fmla="*/ 1130 h 1613"/>
                <a:gd name="T4" fmla="*/ 982 w 982"/>
                <a:gd name="T5" fmla="*/ 1613 h 1613"/>
                <a:gd name="T6" fmla="*/ 982 w 982"/>
                <a:gd name="T7" fmla="*/ 483 h 1613"/>
                <a:gd name="T8" fmla="*/ 0 w 982"/>
                <a:gd name="T9" fmla="*/ 0 h 1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2"/>
                <a:gd name="T16" fmla="*/ 0 h 1613"/>
                <a:gd name="T17" fmla="*/ 982 w 982"/>
                <a:gd name="T18" fmla="*/ 1613 h 16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2" h="1613">
                  <a:moveTo>
                    <a:pt x="0" y="0"/>
                  </a:moveTo>
                  <a:lnTo>
                    <a:pt x="0" y="1130"/>
                  </a:lnTo>
                  <a:lnTo>
                    <a:pt x="982" y="1613"/>
                  </a:lnTo>
                  <a:lnTo>
                    <a:pt x="982" y="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9" name="Group 47"/>
          <p:cNvGrpSpPr>
            <a:grpSpLocks/>
          </p:cNvGrpSpPr>
          <p:nvPr/>
        </p:nvGrpSpPr>
        <p:grpSpPr bwMode="auto">
          <a:xfrm>
            <a:off x="2162175" y="4073525"/>
            <a:ext cx="998538" cy="1252538"/>
            <a:chOff x="1362" y="2566"/>
            <a:chExt cx="629" cy="789"/>
          </a:xfrm>
        </p:grpSpPr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1366" y="2566"/>
              <a:ext cx="109" cy="10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Oval 34"/>
            <p:cNvSpPr>
              <a:spLocks noChangeArrowheads="1"/>
            </p:cNvSpPr>
            <p:nvPr/>
          </p:nvSpPr>
          <p:spPr bwMode="auto">
            <a:xfrm>
              <a:off x="1742" y="2624"/>
              <a:ext cx="109" cy="10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Oval 35"/>
            <p:cNvSpPr>
              <a:spLocks noChangeArrowheads="1"/>
            </p:cNvSpPr>
            <p:nvPr/>
          </p:nvSpPr>
          <p:spPr bwMode="auto">
            <a:xfrm>
              <a:off x="1362" y="2868"/>
              <a:ext cx="109" cy="10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Oval 36"/>
            <p:cNvSpPr>
              <a:spLocks noChangeArrowheads="1"/>
            </p:cNvSpPr>
            <p:nvPr/>
          </p:nvSpPr>
          <p:spPr bwMode="auto">
            <a:xfrm>
              <a:off x="1762" y="3042"/>
              <a:ext cx="109" cy="10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Oval 37"/>
            <p:cNvSpPr>
              <a:spLocks noChangeArrowheads="1"/>
            </p:cNvSpPr>
            <p:nvPr/>
          </p:nvSpPr>
          <p:spPr bwMode="auto">
            <a:xfrm>
              <a:off x="1882" y="3246"/>
              <a:ext cx="109" cy="10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5" name="Group 51"/>
          <p:cNvGrpSpPr>
            <a:grpSpLocks/>
          </p:cNvGrpSpPr>
          <p:nvPr/>
        </p:nvGrpSpPr>
        <p:grpSpPr bwMode="auto">
          <a:xfrm>
            <a:off x="6889750" y="4098925"/>
            <a:ext cx="1112838" cy="1495425"/>
            <a:chOff x="4340" y="2582"/>
            <a:chExt cx="701" cy="942"/>
          </a:xfrm>
        </p:grpSpPr>
        <p:sp>
          <p:nvSpPr>
            <p:cNvPr id="46" name="Oval 38"/>
            <p:cNvSpPr>
              <a:spLocks noChangeArrowheads="1"/>
            </p:cNvSpPr>
            <p:nvPr/>
          </p:nvSpPr>
          <p:spPr bwMode="auto">
            <a:xfrm>
              <a:off x="4340" y="2582"/>
              <a:ext cx="109" cy="10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4717" y="2693"/>
              <a:ext cx="109" cy="10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auto">
            <a:xfrm>
              <a:off x="4673" y="3054"/>
              <a:ext cx="109" cy="10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auto">
            <a:xfrm>
              <a:off x="4932" y="3415"/>
              <a:ext cx="109" cy="10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0" name="Group 52"/>
          <p:cNvGrpSpPr>
            <a:grpSpLocks/>
          </p:cNvGrpSpPr>
          <p:nvPr/>
        </p:nvGrpSpPr>
        <p:grpSpPr bwMode="auto">
          <a:xfrm>
            <a:off x="4922838" y="3600450"/>
            <a:ext cx="3440112" cy="1911350"/>
            <a:chOff x="3101" y="2268"/>
            <a:chExt cx="2167" cy="1204"/>
          </a:xfrm>
        </p:grpSpPr>
        <p:sp>
          <p:nvSpPr>
            <p:cNvPr id="51" name="Line 22"/>
            <p:cNvSpPr>
              <a:spLocks noChangeShapeType="1"/>
            </p:cNvSpPr>
            <p:nvPr/>
          </p:nvSpPr>
          <p:spPr bwMode="auto">
            <a:xfrm flipH="1">
              <a:off x="3966" y="2548"/>
              <a:ext cx="1278" cy="5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Line 23"/>
            <p:cNvSpPr>
              <a:spLocks noChangeShapeType="1"/>
            </p:cNvSpPr>
            <p:nvPr/>
          </p:nvSpPr>
          <p:spPr bwMode="auto">
            <a:xfrm flipH="1">
              <a:off x="3974" y="2268"/>
              <a:ext cx="803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Line 24"/>
            <p:cNvSpPr>
              <a:spLocks noChangeShapeType="1"/>
            </p:cNvSpPr>
            <p:nvPr/>
          </p:nvSpPr>
          <p:spPr bwMode="auto">
            <a:xfrm flipH="1" flipV="1">
              <a:off x="3982" y="3070"/>
              <a:ext cx="128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3102" y="2700"/>
              <a:ext cx="1886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>
              <a:off x="3101" y="2697"/>
              <a:ext cx="881" cy="3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5" y="437537"/>
            <a:ext cx="734227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4200" dirty="0" smtClean="0">
                <a:solidFill>
                  <a:srgbClr val="FFFFFF"/>
                </a:solidFill>
                <a:latin typeface="Arial"/>
                <a:cs typeface="Arial"/>
              </a:rPr>
              <a:t>Repères d’une scène 3D</a:t>
            </a:r>
            <a:br>
              <a:rPr lang="fr-FR" sz="4200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lang="fr-FR" sz="4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7772400" cy="44958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Scène 3D et repères (suite)</a:t>
            </a:r>
          </a:p>
          <a:p>
            <a:pPr marL="1800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 smtClean="0"/>
              <a:t>Trois repères principaux 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/>
              <a:t>local : modèle 3D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/>
              <a:t>monde : utilisateur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/>
              <a:t>caméra : projection</a:t>
            </a:r>
          </a:p>
          <a:p>
            <a:pPr lvl="1"/>
            <a:endParaRPr lang="fr-FR" sz="2800" dirty="0" smtClean="0"/>
          </a:p>
          <a:p>
            <a:pPr marL="180000" lvl="1" algn="just">
              <a:buFont typeface="Wingdings" pitchFamily="2" charset="2"/>
              <a:buChar char="Ø"/>
            </a:pPr>
            <a:r>
              <a:rPr lang="fr-FR" sz="2800" dirty="0" smtClean="0"/>
              <a:t> </a:t>
            </a:r>
          </a:p>
          <a:p>
            <a:pPr marL="180000" lvl="1" algn="just">
              <a:buFont typeface="Wingdings" pitchFamily="2" charset="2"/>
              <a:buChar char="Ø"/>
            </a:pPr>
            <a:endParaRPr lang="fr-FR" sz="2400" dirty="0" smtClean="0"/>
          </a:p>
          <a:p>
            <a:pPr marL="180000" algn="just"/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 descr="vect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724400"/>
            <a:ext cx="4261605" cy="67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3735" y="437537"/>
            <a:ext cx="4644338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Proj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ction</a:t>
            </a:r>
            <a:r>
              <a:rPr sz="4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è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8370" y="1689919"/>
            <a:ext cx="548851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250" spc="0" dirty="0" smtClean="0">
                <a:solidFill>
                  <a:srgbClr val="996666"/>
                </a:solidFill>
                <a:latin typeface="Arial"/>
                <a:cs typeface="Arial"/>
              </a:rPr>
              <a:t>•  </a:t>
            </a:r>
            <a:r>
              <a:rPr sz="2250" spc="37" dirty="0" smtClean="0">
                <a:solidFill>
                  <a:srgbClr val="9966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Cent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83" dirty="0" smtClean="0">
                <a:latin typeface="Arial"/>
                <a:cs typeface="Arial"/>
              </a:rPr>
              <a:t> </a:t>
            </a:r>
            <a:r>
              <a:rPr sz="2800" spc="1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31" dirty="0" smtClean="0">
                <a:latin typeface="Arial"/>
                <a:cs typeface="Arial"/>
              </a:rPr>
              <a:t> </a:t>
            </a:r>
            <a:r>
              <a:rPr sz="2800" spc="14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ro</a:t>
            </a:r>
            <a:r>
              <a:rPr sz="2800" spc="14" dirty="0" smtClean="0">
                <a:latin typeface="Arial"/>
                <a:cs typeface="Arial"/>
              </a:rPr>
              <a:t>j</a:t>
            </a:r>
            <a:r>
              <a:rPr sz="2800" spc="0" dirty="0" smtClean="0">
                <a:latin typeface="Arial"/>
                <a:cs typeface="Arial"/>
              </a:rPr>
              <a:t>ec</a:t>
            </a:r>
            <a:r>
              <a:rPr sz="2800" spc="1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ion</a:t>
            </a:r>
            <a:r>
              <a:rPr sz="2800" spc="-10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2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à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l’i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fini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8370" y="2201962"/>
            <a:ext cx="396424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250" spc="0" dirty="0" smtClean="0">
                <a:solidFill>
                  <a:srgbClr val="996666"/>
                </a:solidFill>
                <a:latin typeface="Arial"/>
                <a:cs typeface="Arial"/>
              </a:rPr>
              <a:t>•  </a:t>
            </a:r>
            <a:r>
              <a:rPr sz="2250" spc="37" dirty="0" smtClean="0">
                <a:solidFill>
                  <a:srgbClr val="9966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Dire</a:t>
            </a:r>
            <a:r>
              <a:rPr sz="2800" spc="1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tion</a:t>
            </a:r>
            <a:r>
              <a:rPr sz="2800" spc="-9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de</a:t>
            </a:r>
            <a:r>
              <a:rPr sz="2800" spc="-1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pr</a:t>
            </a:r>
            <a:r>
              <a:rPr sz="2800" spc="1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je</a:t>
            </a:r>
            <a:r>
              <a:rPr sz="2800" spc="1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70" y="3738090"/>
            <a:ext cx="55286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250" spc="0" dirty="0" smtClean="0">
                <a:solidFill>
                  <a:srgbClr val="996666"/>
                </a:solidFill>
                <a:latin typeface="Arial"/>
                <a:cs typeface="Arial"/>
              </a:rPr>
              <a:t>•  </a:t>
            </a:r>
            <a:r>
              <a:rPr sz="2250" spc="37" dirty="0" smtClean="0">
                <a:solidFill>
                  <a:srgbClr val="9966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Proj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ct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urs</a:t>
            </a:r>
            <a:r>
              <a:rPr sz="2800" spc="-12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sont</a:t>
            </a:r>
            <a:r>
              <a:rPr sz="2800" spc="-5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pa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al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èl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9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en</a:t>
            </a:r>
            <a:r>
              <a:rPr sz="2800" spc="1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8779" y="3738090"/>
            <a:ext cx="6510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eux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70" y="4250132"/>
            <a:ext cx="7571828" cy="1319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250" spc="0" dirty="0" smtClean="0">
                <a:solidFill>
                  <a:srgbClr val="996666"/>
                </a:solidFill>
                <a:latin typeface="Arial"/>
                <a:cs typeface="Arial"/>
              </a:rPr>
              <a:t>•  </a:t>
            </a:r>
            <a:r>
              <a:rPr sz="2250" spc="37" dirty="0" smtClean="0">
                <a:solidFill>
                  <a:srgbClr val="9966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Li</a:t>
            </a:r>
            <a:r>
              <a:rPr sz="2800" spc="14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nes</a:t>
            </a:r>
            <a:r>
              <a:rPr sz="2800" spc="-6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para</a:t>
            </a:r>
            <a:r>
              <a:rPr sz="2800" spc="1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lè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es</a:t>
            </a:r>
            <a:r>
              <a:rPr sz="2800" spc="-8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en</a:t>
            </a:r>
            <a:r>
              <a:rPr sz="2800" spc="-1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3D</a:t>
            </a:r>
            <a:r>
              <a:rPr sz="2800" spc="-3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meu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ent</a:t>
            </a:r>
            <a:r>
              <a:rPr sz="2800" spc="-9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pa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all</a:t>
            </a:r>
            <a:r>
              <a:rPr sz="2800" spc="14" dirty="0" smtClean="0">
                <a:latin typeface="Arial"/>
                <a:cs typeface="Arial"/>
              </a:rPr>
              <a:t>è</a:t>
            </a:r>
            <a:r>
              <a:rPr sz="2800" spc="0" dirty="0" smtClean="0">
                <a:latin typeface="Arial"/>
                <a:cs typeface="Arial"/>
              </a:rPr>
              <a:t>les</a:t>
            </a:r>
            <a:endParaRPr sz="2800">
              <a:latin typeface="Arial"/>
              <a:cs typeface="Arial"/>
            </a:endParaRPr>
          </a:p>
          <a:p>
            <a:pPr marL="355599" marR="53263">
              <a:lnSpc>
                <a:spcPct val="95825"/>
              </a:lnSpc>
            </a:pPr>
            <a:r>
              <a:rPr sz="2800" spc="0" smtClean="0">
                <a:latin typeface="Arial"/>
                <a:cs typeface="Arial"/>
              </a:rPr>
              <a:t>ap</a:t>
            </a:r>
            <a:r>
              <a:rPr sz="2800" spc="14" smtClean="0">
                <a:latin typeface="Arial"/>
                <a:cs typeface="Arial"/>
              </a:rPr>
              <a:t>r</a:t>
            </a:r>
            <a:r>
              <a:rPr sz="2800" spc="0" smtClean="0">
                <a:latin typeface="Arial"/>
                <a:cs typeface="Arial"/>
              </a:rPr>
              <a:t>ès</a:t>
            </a:r>
            <a:r>
              <a:rPr sz="2800" spc="-70" smtClean="0">
                <a:latin typeface="Arial"/>
                <a:cs typeface="Arial"/>
              </a:rPr>
              <a:t> </a:t>
            </a:r>
            <a:r>
              <a:rPr sz="2800" spc="0" smtClean="0">
                <a:latin typeface="Arial"/>
                <a:cs typeface="Arial"/>
              </a:rPr>
              <a:t>p</a:t>
            </a:r>
            <a:r>
              <a:rPr sz="2800" spc="9" smtClean="0">
                <a:latin typeface="Arial"/>
                <a:cs typeface="Arial"/>
              </a:rPr>
              <a:t>r</a:t>
            </a:r>
            <a:r>
              <a:rPr sz="2800" spc="0" smtClean="0">
                <a:latin typeface="Arial"/>
                <a:cs typeface="Arial"/>
              </a:rPr>
              <a:t>oj</a:t>
            </a:r>
            <a:r>
              <a:rPr sz="2800" spc="14" smtClean="0">
                <a:latin typeface="Arial"/>
                <a:cs typeface="Arial"/>
              </a:rPr>
              <a:t>e</a:t>
            </a:r>
            <a:r>
              <a:rPr sz="2800" spc="0" smtClean="0">
                <a:latin typeface="Arial"/>
                <a:cs typeface="Arial"/>
              </a:rPr>
              <a:t>ct</a:t>
            </a:r>
            <a:r>
              <a:rPr sz="2800" spc="9" smtClean="0">
                <a:latin typeface="Arial"/>
                <a:cs typeface="Arial"/>
              </a:rPr>
              <a:t>i</a:t>
            </a:r>
            <a:r>
              <a:rPr sz="2800" spc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133" y="2133600"/>
            <a:ext cx="4199467" cy="164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3735" y="437537"/>
            <a:ext cx="535376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Proj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ction</a:t>
            </a:r>
            <a:r>
              <a:rPr sz="4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spective</a:t>
            </a:r>
            <a:endParaRPr sz="4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2400" y="1371600"/>
            <a:ext cx="8991600" cy="1186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400" spc="0" dirty="0" smtClean="0">
                <a:solidFill>
                  <a:srgbClr val="996666"/>
                </a:solidFill>
                <a:latin typeface="Arial"/>
                <a:cs typeface="Arial"/>
              </a:rPr>
              <a:t>•    </a:t>
            </a:r>
            <a:r>
              <a:rPr sz="1400" spc="267" dirty="0" smtClean="0">
                <a:solidFill>
                  <a:srgbClr val="996666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Ce</a:t>
            </a:r>
            <a:r>
              <a:rPr sz="1800" b="1" spc="-14" dirty="0" smtClean="0">
                <a:latin typeface="Arial"/>
                <a:cs typeface="Arial"/>
              </a:rPr>
              <a:t>n</a:t>
            </a:r>
            <a:r>
              <a:rPr sz="1800" b="1" spc="0" dirty="0" smtClean="0">
                <a:latin typeface="Arial"/>
                <a:cs typeface="Arial"/>
              </a:rPr>
              <a:t>tre de pro</a:t>
            </a:r>
            <a:r>
              <a:rPr sz="1800" b="1" spc="-14" dirty="0" smtClean="0">
                <a:latin typeface="Arial"/>
                <a:cs typeface="Arial"/>
              </a:rPr>
              <a:t>j</a:t>
            </a:r>
            <a:r>
              <a:rPr sz="1800" b="1" spc="0" dirty="0" smtClean="0">
                <a:latin typeface="Arial"/>
                <a:cs typeface="Arial"/>
              </a:rPr>
              <a:t>ection</a:t>
            </a:r>
            <a:r>
              <a:rPr sz="1800" b="1" spc="1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est à</a:t>
            </a:r>
            <a:r>
              <a:rPr sz="1800" b="1" spc="-1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une distance finie</a:t>
            </a:r>
            <a:endParaRPr sz="1800" b="1">
              <a:latin typeface="Arial"/>
              <a:cs typeface="Arial"/>
            </a:endParaRPr>
          </a:p>
          <a:p>
            <a:pPr marL="355737" indent="-343037">
              <a:lnSpc>
                <a:spcPct val="99945"/>
              </a:lnSpc>
              <a:spcBef>
                <a:spcPts val="425"/>
              </a:spcBef>
              <a:tabLst>
                <a:tab pos="355600" algn="l"/>
              </a:tabLst>
            </a:pPr>
            <a:r>
              <a:rPr sz="1400" b="1" spc="0" dirty="0" smtClean="0">
                <a:solidFill>
                  <a:srgbClr val="996666"/>
                </a:solidFill>
                <a:latin typeface="Arial"/>
                <a:cs typeface="Arial"/>
              </a:rPr>
              <a:t>•</a:t>
            </a:r>
            <a:r>
              <a:rPr sz="1400" b="1" spc="-377" dirty="0" smtClean="0">
                <a:solidFill>
                  <a:srgbClr val="996666"/>
                </a:solidFill>
                <a:latin typeface="Arial"/>
                <a:cs typeface="Arial"/>
              </a:rPr>
              <a:t> </a:t>
            </a:r>
            <a:r>
              <a:rPr sz="1400" b="1" spc="0" dirty="0" smtClean="0">
                <a:solidFill>
                  <a:srgbClr val="996666"/>
                </a:solidFill>
                <a:latin typeface="Arial"/>
                <a:cs typeface="Arial"/>
              </a:rPr>
              <a:t>	</a:t>
            </a:r>
            <a:r>
              <a:rPr sz="1800" b="1" spc="14" dirty="0" smtClean="0">
                <a:latin typeface="Arial"/>
                <a:cs typeface="Arial"/>
              </a:rPr>
              <a:t>T</a:t>
            </a:r>
            <a:r>
              <a:rPr sz="1800" b="1" spc="0" dirty="0" smtClean="0">
                <a:latin typeface="Arial"/>
                <a:cs typeface="Arial"/>
              </a:rPr>
              <a:t>ai</a:t>
            </a:r>
            <a:r>
              <a:rPr sz="1800" b="1" spc="-9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le</a:t>
            </a:r>
            <a:r>
              <a:rPr sz="1800" b="1" spc="-1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d’</a:t>
            </a:r>
            <a:r>
              <a:rPr sz="1800" b="1" spc="-14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n objet augmente lors</a:t>
            </a:r>
            <a:r>
              <a:rPr sz="1800" b="1" spc="-14" dirty="0" smtClean="0">
                <a:latin typeface="Arial"/>
                <a:cs typeface="Arial"/>
              </a:rPr>
              <a:t>q</a:t>
            </a:r>
            <a:r>
              <a:rPr sz="1800" b="1" spc="0" dirty="0" smtClean="0">
                <a:latin typeface="Arial"/>
                <a:cs typeface="Arial"/>
              </a:rPr>
              <a:t>ue la</a:t>
            </a:r>
            <a:r>
              <a:rPr sz="1800" b="1" spc="1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dista</a:t>
            </a:r>
            <a:r>
              <a:rPr sz="1800" b="1" spc="-14" dirty="0" smtClean="0">
                <a:latin typeface="Arial"/>
                <a:cs typeface="Arial"/>
              </a:rPr>
              <a:t>n</a:t>
            </a:r>
            <a:r>
              <a:rPr sz="1800" b="1" spc="0" dirty="0" smtClean="0">
                <a:latin typeface="Arial"/>
                <a:cs typeface="Arial"/>
              </a:rPr>
              <a:t>ce au centre de proj</a:t>
            </a:r>
            <a:r>
              <a:rPr sz="1800" b="1" spc="-14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ction </a:t>
            </a:r>
            <a:r>
              <a:rPr sz="1800" b="1" spc="0" smtClean="0">
                <a:latin typeface="Arial"/>
                <a:cs typeface="Arial"/>
              </a:rPr>
              <a:t>dimi</a:t>
            </a:r>
            <a:r>
              <a:rPr sz="1800" b="1" spc="-14" smtClean="0">
                <a:latin typeface="Arial"/>
                <a:cs typeface="Arial"/>
              </a:rPr>
              <a:t>n</a:t>
            </a:r>
            <a:r>
              <a:rPr sz="1800" b="1" spc="0" smtClean="0">
                <a:latin typeface="Arial"/>
                <a:cs typeface="Arial"/>
              </a:rPr>
              <a:t>ue </a:t>
            </a:r>
            <a:endParaRPr sz="1800" b="1">
              <a:latin typeface="Arial"/>
              <a:cs typeface="Arial"/>
            </a:endParaRPr>
          </a:p>
          <a:p>
            <a:pPr marL="12700" marR="26730">
              <a:lnSpc>
                <a:spcPct val="95825"/>
              </a:lnSpc>
              <a:spcBef>
                <a:spcPts val="434"/>
              </a:spcBef>
            </a:pPr>
            <a:r>
              <a:rPr sz="1400" b="1" spc="0" dirty="0" smtClean="0">
                <a:solidFill>
                  <a:srgbClr val="996666"/>
                </a:solidFill>
                <a:latin typeface="Arial"/>
                <a:cs typeface="Arial"/>
              </a:rPr>
              <a:t>•    </a:t>
            </a:r>
            <a:r>
              <a:rPr sz="1400" b="1" spc="267" dirty="0" smtClean="0">
                <a:solidFill>
                  <a:srgbClr val="996666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Li</a:t>
            </a:r>
            <a:r>
              <a:rPr sz="1800" b="1" spc="-14" dirty="0" smtClean="0">
                <a:latin typeface="Arial"/>
                <a:cs typeface="Arial"/>
              </a:rPr>
              <a:t>g</a:t>
            </a:r>
            <a:r>
              <a:rPr sz="1800" b="1" spc="0" dirty="0" smtClean="0">
                <a:latin typeface="Arial"/>
                <a:cs typeface="Arial"/>
              </a:rPr>
              <a:t>nes p</a:t>
            </a:r>
            <a:r>
              <a:rPr sz="1800" b="1" spc="-14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rall</a:t>
            </a:r>
            <a:r>
              <a:rPr sz="1800" b="1" spc="-14" dirty="0" smtClean="0">
                <a:latin typeface="Arial"/>
                <a:cs typeface="Arial"/>
              </a:rPr>
              <a:t>è</a:t>
            </a:r>
            <a:r>
              <a:rPr sz="1800" b="1" spc="0" dirty="0" smtClean="0">
                <a:latin typeface="Arial"/>
                <a:cs typeface="Arial"/>
              </a:rPr>
              <a:t>les</a:t>
            </a:r>
            <a:r>
              <a:rPr sz="1800" b="1" spc="3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en 3D</a:t>
            </a:r>
            <a:r>
              <a:rPr sz="1800" b="1" spc="-1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ne sont plus p</a:t>
            </a:r>
            <a:r>
              <a:rPr sz="1800" b="1" spc="-9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rall</a:t>
            </a:r>
            <a:r>
              <a:rPr sz="1800" b="1" spc="-14" dirty="0" smtClean="0">
                <a:latin typeface="Arial"/>
                <a:cs typeface="Arial"/>
              </a:rPr>
              <a:t>è</a:t>
            </a:r>
            <a:r>
              <a:rPr sz="1800" b="1" spc="0" dirty="0" smtClean="0">
                <a:latin typeface="Arial"/>
                <a:cs typeface="Arial"/>
              </a:rPr>
              <a:t>les</a:t>
            </a:r>
            <a:r>
              <a:rPr sz="1800" b="1" spc="3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apr</a:t>
            </a:r>
            <a:r>
              <a:rPr sz="1800" b="1" spc="-14" dirty="0" smtClean="0">
                <a:latin typeface="Arial"/>
                <a:cs typeface="Arial"/>
              </a:rPr>
              <a:t>è</a:t>
            </a:r>
            <a:r>
              <a:rPr sz="1800" b="1" spc="0" dirty="0" smtClean="0">
                <a:latin typeface="Arial"/>
                <a:cs typeface="Arial"/>
              </a:rPr>
              <a:t>s proj</a:t>
            </a:r>
            <a:r>
              <a:rPr sz="1800" b="1" spc="-14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ction</a:t>
            </a:r>
            <a:endParaRPr sz="1800" b="1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228" y="2590800"/>
            <a:ext cx="5381172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9"/>
              </a:lnSpc>
              <a:spcBef>
                <a:spcPts val="97"/>
              </a:spcBef>
            </a:pPr>
            <a:r>
              <a:rPr sz="1400" spc="0" smtClean="0">
                <a:solidFill>
                  <a:srgbClr val="996666"/>
                </a:solidFill>
                <a:latin typeface="Arial"/>
                <a:cs typeface="Arial"/>
              </a:rPr>
              <a:t>•    </a:t>
            </a:r>
            <a:r>
              <a:rPr sz="1400" spc="267" smtClean="0">
                <a:solidFill>
                  <a:srgbClr val="996666"/>
                </a:solidFill>
                <a:latin typeface="Arial"/>
                <a:cs typeface="Arial"/>
              </a:rPr>
              <a:t> </a:t>
            </a:r>
            <a:r>
              <a:rPr sz="1800" b="1" spc="0" smtClean="0">
                <a:latin typeface="Arial"/>
                <a:cs typeface="Arial"/>
              </a:rPr>
              <a:t>Si</a:t>
            </a:r>
            <a:r>
              <a:rPr sz="1800" b="1" spc="-9" smtClean="0">
                <a:latin typeface="Arial"/>
                <a:cs typeface="Arial"/>
              </a:rPr>
              <a:t> </a:t>
            </a:r>
            <a:r>
              <a:rPr sz="1800" b="1" spc="0" smtClean="0">
                <a:latin typeface="Arial"/>
                <a:cs typeface="Arial"/>
              </a:rPr>
              <a:t>le ce</a:t>
            </a:r>
            <a:r>
              <a:rPr sz="1800" b="1" spc="-14" smtClean="0">
                <a:latin typeface="Arial"/>
                <a:cs typeface="Arial"/>
              </a:rPr>
              <a:t>n</a:t>
            </a:r>
            <a:r>
              <a:rPr sz="1800" b="1" spc="0" smtClean="0">
                <a:latin typeface="Arial"/>
                <a:cs typeface="Arial"/>
              </a:rPr>
              <a:t>tre</a:t>
            </a:r>
            <a:r>
              <a:rPr lang="fr-FR" sz="1800" b="1" spc="0" dirty="0" smtClean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de pr</a:t>
            </a:r>
            <a:r>
              <a:rPr lang="fr-FR" b="1" spc="-14" dirty="0" smtClean="0">
                <a:latin typeface="Arial"/>
                <a:cs typeface="Arial"/>
              </a:rPr>
              <a:t>o</a:t>
            </a:r>
            <a:r>
              <a:rPr lang="fr-FR" b="1" dirty="0" smtClean="0">
                <a:latin typeface="Arial"/>
                <a:cs typeface="Arial"/>
              </a:rPr>
              <a:t>jecti</a:t>
            </a:r>
            <a:r>
              <a:rPr lang="fr-FR" b="1" spc="-14" dirty="0" smtClean="0">
                <a:latin typeface="Arial"/>
                <a:cs typeface="Arial"/>
              </a:rPr>
              <a:t>o</a:t>
            </a:r>
            <a:r>
              <a:rPr lang="fr-FR" b="1" dirty="0" smtClean="0">
                <a:latin typeface="Arial"/>
                <a:cs typeface="Arial"/>
              </a:rPr>
              <a:t>n est </a:t>
            </a:r>
            <a:r>
              <a:rPr lang="fr-FR" b="1" spc="-14" dirty="0" smtClean="0">
                <a:latin typeface="Arial"/>
                <a:cs typeface="Arial"/>
              </a:rPr>
              <a:t>d</a:t>
            </a:r>
            <a:r>
              <a:rPr lang="fr-FR" b="1" dirty="0" smtClean="0">
                <a:latin typeface="Arial"/>
                <a:cs typeface="Arial"/>
              </a:rPr>
              <a:t>ép</a:t>
            </a:r>
            <a:r>
              <a:rPr lang="fr-FR" b="1" spc="-14" dirty="0" smtClean="0">
                <a:latin typeface="Arial"/>
                <a:cs typeface="Arial"/>
              </a:rPr>
              <a:t>l</a:t>
            </a:r>
            <a:r>
              <a:rPr lang="fr-FR" b="1" dirty="0" smtClean="0">
                <a:latin typeface="Arial"/>
                <a:cs typeface="Arial"/>
              </a:rPr>
              <a:t>acé</a:t>
            </a:r>
            <a:r>
              <a:rPr lang="fr-FR" b="1" spc="19" dirty="0" smtClean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à l’</a:t>
            </a:r>
            <a:r>
              <a:rPr lang="fr-FR" b="1" spc="-9" dirty="0" smtClean="0">
                <a:latin typeface="Arial"/>
                <a:cs typeface="Arial"/>
              </a:rPr>
              <a:t>i</a:t>
            </a:r>
            <a:r>
              <a:rPr lang="fr-FR" b="1" dirty="0" smtClean="0">
                <a:latin typeface="Arial"/>
                <a:cs typeface="Arial"/>
              </a:rPr>
              <a:t>nfin</a:t>
            </a:r>
            <a:r>
              <a:rPr lang="fr-FR" b="1" spc="-14" dirty="0" smtClean="0">
                <a:latin typeface="Arial"/>
                <a:cs typeface="Arial"/>
              </a:rPr>
              <a:t>i</a:t>
            </a:r>
            <a:r>
              <a:rPr lang="fr-FR" b="1" dirty="0" smtClean="0">
                <a:latin typeface="Arial"/>
                <a:cs typeface="Arial"/>
              </a:rPr>
              <a:t>,</a:t>
            </a:r>
            <a:r>
              <a:rPr lang="fr-FR" b="1" spc="19" dirty="0" smtClean="0">
                <a:latin typeface="Arial"/>
                <a:cs typeface="Arial"/>
              </a:rPr>
              <a:t> </a:t>
            </a:r>
            <a:endParaRPr sz="1800" b="1" smtClean="0">
              <a:latin typeface="Arial"/>
              <a:cs typeface="Arial"/>
            </a:endParaRPr>
          </a:p>
          <a:p>
            <a:pPr marL="325892" marR="279425" algn="ctr">
              <a:lnSpc>
                <a:spcPct val="95825"/>
              </a:lnSpc>
            </a:pPr>
            <a:r>
              <a:rPr lang="fr-FR" b="1" dirty="0" smtClean="0">
                <a:latin typeface="Arial"/>
                <a:cs typeface="Arial"/>
              </a:rPr>
              <a:t>on obtie</a:t>
            </a:r>
            <a:r>
              <a:rPr lang="fr-FR" b="1" spc="-14" dirty="0" smtClean="0">
                <a:latin typeface="Arial"/>
                <a:cs typeface="Arial"/>
              </a:rPr>
              <a:t>n</a:t>
            </a:r>
            <a:r>
              <a:rPr lang="fr-FR" b="1" dirty="0" smtClean="0">
                <a:latin typeface="Arial"/>
                <a:cs typeface="Arial"/>
              </a:rPr>
              <a:t>t une projecti</a:t>
            </a:r>
            <a:r>
              <a:rPr lang="fr-FR" b="1" spc="-14" dirty="0" smtClean="0">
                <a:latin typeface="Arial"/>
                <a:cs typeface="Arial"/>
              </a:rPr>
              <a:t>o</a:t>
            </a:r>
            <a:r>
              <a:rPr lang="fr-FR" b="1" dirty="0" smtClean="0">
                <a:latin typeface="Arial"/>
                <a:cs typeface="Arial"/>
              </a:rPr>
              <a:t>n </a:t>
            </a:r>
            <a:r>
              <a:rPr sz="1800" b="1" spc="0" smtClean="0">
                <a:latin typeface="Arial"/>
                <a:cs typeface="Arial"/>
              </a:rPr>
              <a:t>par</a:t>
            </a:r>
            <a:r>
              <a:rPr sz="1800" b="1" spc="-14" smtClean="0">
                <a:latin typeface="Arial"/>
                <a:cs typeface="Arial"/>
              </a:rPr>
              <a:t>a</a:t>
            </a:r>
            <a:r>
              <a:rPr sz="1800" b="1" spc="0" smtClean="0">
                <a:latin typeface="Arial"/>
                <a:cs typeface="Arial"/>
              </a:rPr>
              <a:t>ll</a:t>
            </a:r>
            <a:r>
              <a:rPr sz="1800" b="1" spc="-9" smtClean="0">
                <a:latin typeface="Arial"/>
                <a:cs typeface="Arial"/>
              </a:rPr>
              <a:t>è</a:t>
            </a:r>
            <a:r>
              <a:rPr sz="1800" b="1" spc="0" smtClean="0">
                <a:latin typeface="Arial"/>
                <a:cs typeface="Arial"/>
              </a:rPr>
              <a:t>le</a:t>
            </a:r>
            <a:endParaRPr sz="1800" b="1">
              <a:latin typeface="Arial"/>
              <a:cs typeface="Arial"/>
            </a:endParaRPr>
          </a:p>
        </p:txBody>
      </p:sp>
      <p:sp>
        <p:nvSpPr>
          <p:cNvPr id="85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Line 3"/>
          <p:cNvSpPr>
            <a:spLocks noChangeShapeType="1"/>
          </p:cNvSpPr>
          <p:nvPr/>
        </p:nvSpPr>
        <p:spPr bwMode="auto">
          <a:xfrm flipV="1">
            <a:off x="2894012" y="3633788"/>
            <a:ext cx="0" cy="1892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Line 5"/>
          <p:cNvSpPr>
            <a:spLocks noChangeShapeType="1"/>
          </p:cNvSpPr>
          <p:nvPr/>
        </p:nvSpPr>
        <p:spPr bwMode="auto">
          <a:xfrm>
            <a:off x="2894012" y="5526088"/>
            <a:ext cx="527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8243887" y="5567363"/>
          <a:ext cx="312738" cy="338137"/>
        </p:xfrm>
        <a:graphic>
          <a:graphicData uri="http://schemas.openxmlformats.org/presentationml/2006/ole">
            <p:oleObj spid="_x0000_s38914" name="Equation" r:id="rId3" imgW="152280" imgH="164880" progId="Equation.3">
              <p:embed/>
            </p:oleObj>
          </a:graphicData>
        </a:graphic>
      </p:graphicFrame>
      <p:graphicFrame>
        <p:nvGraphicFramePr>
          <p:cNvPr id="90" name="Object 3"/>
          <p:cNvGraphicFramePr>
            <a:graphicFrameLocks noChangeAspect="1"/>
          </p:cNvGraphicFramePr>
          <p:nvPr/>
        </p:nvGraphicFramePr>
        <p:xfrm>
          <a:off x="2420937" y="3394075"/>
          <a:ext cx="290513" cy="338138"/>
        </p:xfrm>
        <a:graphic>
          <a:graphicData uri="http://schemas.openxmlformats.org/presentationml/2006/ole">
            <p:oleObj spid="_x0000_s38915" name="Equation" r:id="rId4" imgW="139680" imgH="164880" progId="Equation.3">
              <p:embed/>
            </p:oleObj>
          </a:graphicData>
        </a:graphic>
      </p:graphicFrame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2286000" y="6276975"/>
            <a:ext cx="127797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/>
              <a:t>centre de</a:t>
            </a:r>
          </a:p>
          <a:p>
            <a:pPr algn="ctr">
              <a:lnSpc>
                <a:spcPct val="80000"/>
              </a:lnSpc>
            </a:pPr>
            <a:r>
              <a:rPr lang="en-US" sz="2000" b="1" dirty="0"/>
              <a:t>projection</a:t>
            </a:r>
          </a:p>
        </p:txBody>
      </p:sp>
      <p:sp>
        <p:nvSpPr>
          <p:cNvPr id="92" name="Text Box 19"/>
          <p:cNvSpPr txBox="1">
            <a:spLocks noChangeArrowheads="1"/>
          </p:cNvSpPr>
          <p:nvPr/>
        </p:nvSpPr>
        <p:spPr bwMode="auto">
          <a:xfrm>
            <a:off x="4216400" y="6276975"/>
            <a:ext cx="127797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/>
              <a:t>plan de</a:t>
            </a:r>
          </a:p>
          <a:p>
            <a:pPr algn="ctr">
              <a:lnSpc>
                <a:spcPct val="80000"/>
              </a:lnSpc>
            </a:pPr>
            <a:r>
              <a:rPr lang="en-US" sz="2000" b="1" dirty="0"/>
              <a:t>projection</a:t>
            </a:r>
          </a:p>
        </p:txBody>
      </p:sp>
      <p:grpSp>
        <p:nvGrpSpPr>
          <p:cNvPr id="93" name="Group 25"/>
          <p:cNvGrpSpPr>
            <a:grpSpLocks/>
          </p:cNvGrpSpPr>
          <p:nvPr/>
        </p:nvGrpSpPr>
        <p:grpSpPr bwMode="auto">
          <a:xfrm>
            <a:off x="2892425" y="5532438"/>
            <a:ext cx="1978025" cy="363537"/>
            <a:chOff x="1113" y="2817"/>
            <a:chExt cx="1246" cy="229"/>
          </a:xfrm>
        </p:grpSpPr>
        <p:graphicFrame>
          <p:nvGraphicFramePr>
            <p:cNvPr id="94" name="Object 10"/>
            <p:cNvGraphicFramePr>
              <a:graphicFrameLocks noChangeAspect="1"/>
            </p:cNvGraphicFramePr>
            <p:nvPr/>
          </p:nvGraphicFramePr>
          <p:xfrm>
            <a:off x="1577" y="2817"/>
            <a:ext cx="182" cy="229"/>
          </p:xfrm>
          <a:graphic>
            <a:graphicData uri="http://schemas.openxmlformats.org/presentationml/2006/ole">
              <p:oleObj spid="_x0000_s38916" name="Equation" r:id="rId5" imgW="139680" imgH="177480" progId="Equation.3">
                <p:embed/>
              </p:oleObj>
            </a:graphicData>
          </a:graphic>
        </p:graphicFrame>
        <p:sp>
          <p:nvSpPr>
            <p:cNvPr id="95" name="Line 20"/>
            <p:cNvSpPr>
              <a:spLocks noChangeShapeType="1"/>
            </p:cNvSpPr>
            <p:nvPr/>
          </p:nvSpPr>
          <p:spPr bwMode="auto">
            <a:xfrm>
              <a:off x="1783" y="2943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Line 21"/>
            <p:cNvSpPr>
              <a:spLocks noChangeShapeType="1"/>
            </p:cNvSpPr>
            <p:nvPr/>
          </p:nvSpPr>
          <p:spPr bwMode="auto">
            <a:xfrm flipH="1">
              <a:off x="1113" y="294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7" name="Line 22"/>
          <p:cNvSpPr>
            <a:spLocks noChangeShapeType="1"/>
          </p:cNvSpPr>
          <p:nvPr/>
        </p:nvSpPr>
        <p:spPr bwMode="auto">
          <a:xfrm flipV="1">
            <a:off x="2892425" y="5594350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8" name="Line 23"/>
          <p:cNvSpPr>
            <a:spLocks noChangeShapeType="1"/>
          </p:cNvSpPr>
          <p:nvPr/>
        </p:nvSpPr>
        <p:spPr bwMode="auto">
          <a:xfrm flipV="1">
            <a:off x="4870450" y="5619750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9" name="Line 24"/>
          <p:cNvSpPr>
            <a:spLocks noChangeShapeType="1"/>
          </p:cNvSpPr>
          <p:nvPr/>
        </p:nvSpPr>
        <p:spPr bwMode="auto">
          <a:xfrm>
            <a:off x="4883150" y="4103688"/>
            <a:ext cx="0" cy="141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" name="Oval 37"/>
          <p:cNvSpPr>
            <a:spLocks noChangeArrowheads="1"/>
          </p:cNvSpPr>
          <p:nvPr/>
        </p:nvSpPr>
        <p:spPr bwMode="auto">
          <a:xfrm>
            <a:off x="5980112" y="4795838"/>
            <a:ext cx="161925" cy="174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1" name="Group 50"/>
          <p:cNvGrpSpPr>
            <a:grpSpLocks/>
          </p:cNvGrpSpPr>
          <p:nvPr/>
        </p:nvGrpSpPr>
        <p:grpSpPr bwMode="auto">
          <a:xfrm>
            <a:off x="2894012" y="3103563"/>
            <a:ext cx="5910263" cy="2422525"/>
            <a:chOff x="1114" y="1287"/>
            <a:chExt cx="3723" cy="1526"/>
          </a:xfrm>
        </p:grpSpPr>
        <p:sp>
          <p:nvSpPr>
            <p:cNvPr id="102" name="Line 31"/>
            <p:cNvSpPr>
              <a:spLocks noChangeShapeType="1"/>
            </p:cNvSpPr>
            <p:nvPr/>
          </p:nvSpPr>
          <p:spPr bwMode="auto">
            <a:xfrm flipV="1">
              <a:off x="3914" y="1436"/>
              <a:ext cx="0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Line 40"/>
            <p:cNvSpPr>
              <a:spLocks noChangeShapeType="1"/>
            </p:cNvSpPr>
            <p:nvPr/>
          </p:nvSpPr>
          <p:spPr bwMode="auto">
            <a:xfrm flipV="1">
              <a:off x="2864" y="1957"/>
              <a:ext cx="0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Oval 18"/>
            <p:cNvSpPr>
              <a:spLocks noChangeArrowheads="1"/>
            </p:cNvSpPr>
            <p:nvPr/>
          </p:nvSpPr>
          <p:spPr bwMode="auto">
            <a:xfrm>
              <a:off x="3861" y="1370"/>
              <a:ext cx="102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05" name="Object 8"/>
            <p:cNvGraphicFramePr>
              <a:graphicFrameLocks noChangeAspect="1"/>
            </p:cNvGraphicFramePr>
            <p:nvPr/>
          </p:nvGraphicFramePr>
          <p:xfrm>
            <a:off x="4043" y="1287"/>
            <a:ext cx="794" cy="263"/>
          </p:xfrm>
          <a:graphic>
            <a:graphicData uri="http://schemas.openxmlformats.org/presentationml/2006/ole">
              <p:oleObj spid="_x0000_s38917" name="Equation" r:id="rId6" imgW="609480" imgH="203040" progId="Equation.3">
                <p:embed/>
              </p:oleObj>
            </a:graphicData>
          </a:graphic>
        </p:graphicFrame>
        <p:sp>
          <p:nvSpPr>
            <p:cNvPr id="106" name="Line 8"/>
            <p:cNvSpPr>
              <a:spLocks noChangeShapeType="1"/>
            </p:cNvSpPr>
            <p:nvPr/>
          </p:nvSpPr>
          <p:spPr bwMode="auto">
            <a:xfrm flipV="1">
              <a:off x="1114" y="1435"/>
              <a:ext cx="2798" cy="1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 flipV="1">
              <a:off x="2367" y="1957"/>
              <a:ext cx="497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Oval 17"/>
            <p:cNvSpPr>
              <a:spLocks noChangeArrowheads="1"/>
            </p:cNvSpPr>
            <p:nvPr/>
          </p:nvSpPr>
          <p:spPr bwMode="auto">
            <a:xfrm>
              <a:off x="2809" y="1903"/>
              <a:ext cx="102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09" name="Object 9"/>
            <p:cNvGraphicFramePr>
              <a:graphicFrameLocks noChangeAspect="1"/>
            </p:cNvGraphicFramePr>
            <p:nvPr/>
          </p:nvGraphicFramePr>
          <p:xfrm>
            <a:off x="2689" y="1580"/>
            <a:ext cx="1075" cy="313"/>
          </p:xfrm>
          <a:graphic>
            <a:graphicData uri="http://schemas.openxmlformats.org/presentationml/2006/ole">
              <p:oleObj spid="_x0000_s38918" name="Equation" r:id="rId7" imgW="825480" imgH="241200" progId="Equation.3">
                <p:embed/>
              </p:oleObj>
            </a:graphicData>
          </a:graphic>
        </p:graphicFrame>
        <p:sp>
          <p:nvSpPr>
            <p:cNvPr id="110" name="Line 34"/>
            <p:cNvSpPr>
              <a:spLocks noChangeShapeType="1"/>
            </p:cNvSpPr>
            <p:nvPr/>
          </p:nvSpPr>
          <p:spPr bwMode="auto">
            <a:xfrm flipH="1">
              <a:off x="3110" y="1430"/>
              <a:ext cx="797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1" name="Line 35"/>
          <p:cNvSpPr>
            <a:spLocks noChangeShapeType="1"/>
          </p:cNvSpPr>
          <p:nvPr/>
        </p:nvSpPr>
        <p:spPr bwMode="auto">
          <a:xfrm flipV="1">
            <a:off x="6061075" y="4881563"/>
            <a:ext cx="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 flipH="1">
            <a:off x="2892425" y="4881563"/>
            <a:ext cx="316865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" name="Oval 33"/>
          <p:cNvSpPr>
            <a:spLocks noChangeArrowheads="1"/>
          </p:cNvSpPr>
          <p:nvPr/>
        </p:nvSpPr>
        <p:spPr bwMode="auto">
          <a:xfrm>
            <a:off x="4800600" y="5030788"/>
            <a:ext cx="161925" cy="174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14" name="Object 4"/>
          <p:cNvGraphicFramePr>
            <a:graphicFrameLocks noChangeAspect="1"/>
          </p:cNvGraphicFramePr>
          <p:nvPr/>
        </p:nvGraphicFramePr>
        <p:xfrm>
          <a:off x="6229350" y="4708525"/>
          <a:ext cx="1233487" cy="417513"/>
        </p:xfrm>
        <a:graphic>
          <a:graphicData uri="http://schemas.openxmlformats.org/presentationml/2006/ole">
            <p:oleObj spid="_x0000_s38919" name="Equation" r:id="rId8" imgW="596880" imgH="203040" progId="Equation.3">
              <p:embed/>
            </p:oleObj>
          </a:graphicData>
        </a:graphic>
      </p:graphicFrame>
      <p:sp>
        <p:nvSpPr>
          <p:cNvPr id="115" name="Oval 16"/>
          <p:cNvSpPr>
            <a:spLocks noChangeArrowheads="1"/>
          </p:cNvSpPr>
          <p:nvPr/>
        </p:nvSpPr>
        <p:spPr bwMode="auto">
          <a:xfrm>
            <a:off x="2819400" y="5426075"/>
            <a:ext cx="161925" cy="174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6" name="Group 51"/>
          <p:cNvGrpSpPr>
            <a:grpSpLocks/>
          </p:cNvGrpSpPr>
          <p:nvPr/>
        </p:nvGrpSpPr>
        <p:grpSpPr bwMode="auto">
          <a:xfrm>
            <a:off x="2862263" y="2590800"/>
            <a:ext cx="5822950" cy="2882900"/>
            <a:chOff x="1105" y="997"/>
            <a:chExt cx="3668" cy="1816"/>
          </a:xfrm>
        </p:grpSpPr>
        <p:sp>
          <p:nvSpPr>
            <p:cNvPr id="117" name="Oval 39"/>
            <p:cNvSpPr>
              <a:spLocks noChangeArrowheads="1"/>
            </p:cNvSpPr>
            <p:nvPr/>
          </p:nvSpPr>
          <p:spPr bwMode="auto">
            <a:xfrm>
              <a:off x="3863" y="1774"/>
              <a:ext cx="102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Line 30"/>
            <p:cNvSpPr>
              <a:spLocks noChangeShapeType="1"/>
            </p:cNvSpPr>
            <p:nvPr/>
          </p:nvSpPr>
          <p:spPr bwMode="auto">
            <a:xfrm flipV="1">
              <a:off x="1105" y="1831"/>
              <a:ext cx="2809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Line 4"/>
            <p:cNvSpPr>
              <a:spLocks noChangeShapeType="1"/>
            </p:cNvSpPr>
            <p:nvPr/>
          </p:nvSpPr>
          <p:spPr bwMode="auto">
            <a:xfrm flipV="1">
              <a:off x="1114" y="2003"/>
              <a:ext cx="678" cy="8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Freeform 6"/>
            <p:cNvSpPr>
              <a:spLocks/>
            </p:cNvSpPr>
            <p:nvPr/>
          </p:nvSpPr>
          <p:spPr bwMode="auto">
            <a:xfrm>
              <a:off x="2369" y="997"/>
              <a:ext cx="764" cy="1808"/>
            </a:xfrm>
            <a:custGeom>
              <a:avLst/>
              <a:gdLst>
                <a:gd name="T0" fmla="*/ 0 w 764"/>
                <a:gd name="T1" fmla="*/ 928 h 1808"/>
                <a:gd name="T2" fmla="*/ 0 w 764"/>
                <a:gd name="T3" fmla="*/ 1808 h 1808"/>
                <a:gd name="T4" fmla="*/ 764 w 764"/>
                <a:gd name="T5" fmla="*/ 889 h 1808"/>
                <a:gd name="T6" fmla="*/ 764 w 764"/>
                <a:gd name="T7" fmla="*/ 0 h 1808"/>
                <a:gd name="T8" fmla="*/ 0 w 764"/>
                <a:gd name="T9" fmla="*/ 928 h 1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4"/>
                <a:gd name="T16" fmla="*/ 0 h 1808"/>
                <a:gd name="T17" fmla="*/ 764 w 764"/>
                <a:gd name="T18" fmla="*/ 1808 h 18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4" h="1808">
                  <a:moveTo>
                    <a:pt x="0" y="928"/>
                  </a:moveTo>
                  <a:lnTo>
                    <a:pt x="0" y="1808"/>
                  </a:lnTo>
                  <a:lnTo>
                    <a:pt x="764" y="889"/>
                  </a:lnTo>
                  <a:lnTo>
                    <a:pt x="764" y="0"/>
                  </a:lnTo>
                  <a:lnTo>
                    <a:pt x="0" y="928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21" name="Object 5"/>
            <p:cNvGraphicFramePr>
              <a:graphicFrameLocks noChangeAspect="1"/>
            </p:cNvGraphicFramePr>
            <p:nvPr/>
          </p:nvGraphicFramePr>
          <p:xfrm>
            <a:off x="1847" y="1839"/>
            <a:ext cx="230" cy="213"/>
          </p:xfrm>
          <a:graphic>
            <a:graphicData uri="http://schemas.openxmlformats.org/presentationml/2006/ole">
              <p:oleObj spid="_x0000_s38920" name="Equation" r:id="rId9" imgW="177480" imgH="164880" progId="Equation.3">
                <p:embed/>
              </p:oleObj>
            </a:graphicData>
          </a:graphic>
        </p:graphicFrame>
        <p:grpSp>
          <p:nvGrpSpPr>
            <p:cNvPr id="122" name="Group 26"/>
            <p:cNvGrpSpPr>
              <a:grpSpLocks/>
            </p:cNvGrpSpPr>
            <p:nvPr/>
          </p:nvGrpSpPr>
          <p:grpSpPr bwMode="auto">
            <a:xfrm>
              <a:off x="1627" y="2061"/>
              <a:ext cx="1246" cy="229"/>
              <a:chOff x="1113" y="2817"/>
              <a:chExt cx="1246" cy="229"/>
            </a:xfrm>
          </p:grpSpPr>
          <p:graphicFrame>
            <p:nvGraphicFramePr>
              <p:cNvPr id="126" name="Object 7"/>
              <p:cNvGraphicFramePr>
                <a:graphicFrameLocks noChangeAspect="1"/>
              </p:cNvGraphicFramePr>
              <p:nvPr/>
            </p:nvGraphicFramePr>
            <p:xfrm>
              <a:off x="1577" y="2817"/>
              <a:ext cx="182" cy="229"/>
            </p:xfrm>
            <a:graphic>
              <a:graphicData uri="http://schemas.openxmlformats.org/presentationml/2006/ole">
                <p:oleObj spid="_x0000_s38921" name="Equation" r:id="rId10" imgW="139680" imgH="177480" progId="Equation.3">
                  <p:embed/>
                </p:oleObj>
              </a:graphicData>
            </a:graphic>
          </p:graphicFrame>
          <p:sp>
            <p:nvSpPr>
              <p:cNvPr id="127" name="Line 28"/>
              <p:cNvSpPr>
                <a:spLocks noChangeShapeType="1"/>
              </p:cNvSpPr>
              <p:nvPr/>
            </p:nvSpPr>
            <p:spPr bwMode="auto">
              <a:xfrm>
                <a:off x="1783" y="2943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Line 29"/>
              <p:cNvSpPr>
                <a:spLocks noChangeShapeType="1"/>
              </p:cNvSpPr>
              <p:nvPr/>
            </p:nvSpPr>
            <p:spPr bwMode="auto">
              <a:xfrm flipH="1">
                <a:off x="1113" y="2943"/>
                <a:ext cx="4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 flipH="1">
              <a:off x="3117" y="1831"/>
              <a:ext cx="797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Oval 38"/>
            <p:cNvSpPr>
              <a:spLocks noChangeArrowheads="1"/>
            </p:cNvSpPr>
            <p:nvPr/>
          </p:nvSpPr>
          <p:spPr bwMode="auto">
            <a:xfrm>
              <a:off x="2813" y="2132"/>
              <a:ext cx="102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25" name="Object 6"/>
            <p:cNvGraphicFramePr>
              <a:graphicFrameLocks noChangeAspect="1"/>
            </p:cNvGraphicFramePr>
            <p:nvPr/>
          </p:nvGraphicFramePr>
          <p:xfrm>
            <a:off x="4029" y="1716"/>
            <a:ext cx="744" cy="263"/>
          </p:xfrm>
          <a:graphic>
            <a:graphicData uri="http://schemas.openxmlformats.org/presentationml/2006/ole">
              <p:oleObj spid="_x0000_s38922" name="Equation" r:id="rId11" imgW="571320" imgH="2030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12086" y="2852928"/>
            <a:ext cx="0" cy="611124"/>
          </a:xfrm>
          <a:custGeom>
            <a:avLst/>
            <a:gdLst/>
            <a:ahLst/>
            <a:cxnLst/>
            <a:rect l="l" t="t" r="r" b="b"/>
            <a:pathLst>
              <a:path h="611124">
                <a:moveTo>
                  <a:pt x="0" y="0"/>
                </a:moveTo>
                <a:lnTo>
                  <a:pt x="0" y="574548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60348" y="2628900"/>
            <a:ext cx="76200" cy="835151"/>
          </a:xfrm>
          <a:custGeom>
            <a:avLst/>
            <a:gdLst/>
            <a:ahLst/>
            <a:cxnLst/>
            <a:rect l="l" t="t" r="r" b="b"/>
            <a:pathLst>
              <a:path w="76200" h="835151">
                <a:moveTo>
                  <a:pt x="42671" y="62483"/>
                </a:moveTo>
                <a:lnTo>
                  <a:pt x="76200" y="76200"/>
                </a:lnTo>
                <a:lnTo>
                  <a:pt x="38100" y="0"/>
                </a:lnTo>
                <a:lnTo>
                  <a:pt x="33528" y="62483"/>
                </a:lnTo>
                <a:lnTo>
                  <a:pt x="33528" y="798576"/>
                </a:lnTo>
                <a:lnTo>
                  <a:pt x="42671" y="798576"/>
                </a:lnTo>
                <a:lnTo>
                  <a:pt x="42671" y="62483"/>
                </a:lnTo>
                <a:close/>
              </a:path>
              <a:path w="76200" h="835151">
                <a:moveTo>
                  <a:pt x="33528" y="76199"/>
                </a:moveTo>
                <a:lnTo>
                  <a:pt x="33528" y="62483"/>
                </a:lnTo>
                <a:lnTo>
                  <a:pt x="38100" y="0"/>
                </a:lnTo>
                <a:lnTo>
                  <a:pt x="0" y="76200"/>
                </a:lnTo>
                <a:lnTo>
                  <a:pt x="33528" y="76199"/>
                </a:lnTo>
                <a:close/>
              </a:path>
              <a:path w="76200" h="835151">
                <a:moveTo>
                  <a:pt x="42671" y="62483"/>
                </a:moveTo>
                <a:lnTo>
                  <a:pt x="42672" y="76199"/>
                </a:lnTo>
                <a:lnTo>
                  <a:pt x="76200" y="76200"/>
                </a:lnTo>
                <a:lnTo>
                  <a:pt x="42671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95400" y="2401824"/>
            <a:ext cx="2103120" cy="1066800"/>
          </a:xfrm>
          <a:custGeom>
            <a:avLst/>
            <a:gdLst/>
            <a:ahLst/>
            <a:cxnLst/>
            <a:rect l="l" t="t" r="r" b="b"/>
            <a:pathLst>
              <a:path w="2103120" h="1066800">
                <a:moveTo>
                  <a:pt x="2103120" y="7619"/>
                </a:moveTo>
                <a:lnTo>
                  <a:pt x="2100072" y="0"/>
                </a:lnTo>
                <a:lnTo>
                  <a:pt x="63546" y="1025651"/>
                </a:lnTo>
                <a:lnTo>
                  <a:pt x="86098" y="1025651"/>
                </a:lnTo>
                <a:lnTo>
                  <a:pt x="2103120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63396" y="3419855"/>
            <a:ext cx="73151" cy="76200"/>
          </a:xfrm>
          <a:custGeom>
            <a:avLst/>
            <a:gdLst/>
            <a:ahLst/>
            <a:cxnLst/>
            <a:rect l="l" t="t" r="r" b="b"/>
            <a:pathLst>
              <a:path w="73151" h="76200">
                <a:moveTo>
                  <a:pt x="50782" y="2738"/>
                </a:moveTo>
                <a:lnTo>
                  <a:pt x="36575" y="0"/>
                </a:lnTo>
                <a:lnTo>
                  <a:pt x="34322" y="72"/>
                </a:lnTo>
                <a:lnTo>
                  <a:pt x="21022" y="3640"/>
                </a:lnTo>
                <a:lnTo>
                  <a:pt x="15728" y="7620"/>
                </a:lnTo>
                <a:lnTo>
                  <a:pt x="58120" y="7620"/>
                </a:lnTo>
                <a:lnTo>
                  <a:pt x="50782" y="2738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58824" y="3419855"/>
            <a:ext cx="83819" cy="76200"/>
          </a:xfrm>
          <a:custGeom>
            <a:avLst/>
            <a:gdLst/>
            <a:ahLst/>
            <a:cxnLst/>
            <a:rect l="l" t="t" r="r" b="b"/>
            <a:pathLst>
              <a:path w="83819" h="76200">
                <a:moveTo>
                  <a:pt x="57912" y="0"/>
                </a:moveTo>
                <a:lnTo>
                  <a:pt x="57912" y="-1524"/>
                </a:lnTo>
                <a:lnTo>
                  <a:pt x="50291" y="-3048"/>
                </a:lnTo>
                <a:lnTo>
                  <a:pt x="48767" y="-3048"/>
                </a:lnTo>
                <a:lnTo>
                  <a:pt x="41147" y="-4572"/>
                </a:lnTo>
                <a:lnTo>
                  <a:pt x="33528" y="-3048"/>
                </a:lnTo>
                <a:lnTo>
                  <a:pt x="32003" y="-3048"/>
                </a:lnTo>
                <a:lnTo>
                  <a:pt x="25907" y="-1524"/>
                </a:lnTo>
                <a:lnTo>
                  <a:pt x="24384" y="0"/>
                </a:lnTo>
                <a:lnTo>
                  <a:pt x="18287" y="3048"/>
                </a:lnTo>
                <a:lnTo>
                  <a:pt x="16763" y="3048"/>
                </a:lnTo>
                <a:lnTo>
                  <a:pt x="12191" y="7620"/>
                </a:lnTo>
                <a:lnTo>
                  <a:pt x="28956" y="7620"/>
                </a:lnTo>
                <a:lnTo>
                  <a:pt x="35051" y="6096"/>
                </a:lnTo>
                <a:lnTo>
                  <a:pt x="47243" y="6096"/>
                </a:lnTo>
                <a:lnTo>
                  <a:pt x="54863" y="7620"/>
                </a:lnTo>
                <a:lnTo>
                  <a:pt x="59000" y="7620"/>
                </a:lnTo>
                <a:lnTo>
                  <a:pt x="57912" y="0"/>
                </a:lnTo>
                <a:close/>
              </a:path>
              <a:path w="83819" h="76200">
                <a:moveTo>
                  <a:pt x="65531" y="3048"/>
                </a:moveTo>
                <a:lnTo>
                  <a:pt x="64007" y="3048"/>
                </a:lnTo>
                <a:lnTo>
                  <a:pt x="57912" y="0"/>
                </a:lnTo>
                <a:lnTo>
                  <a:pt x="59000" y="7620"/>
                </a:lnTo>
                <a:lnTo>
                  <a:pt x="70103" y="7620"/>
                </a:lnTo>
                <a:lnTo>
                  <a:pt x="65531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77796" y="2964179"/>
            <a:ext cx="73152" cy="77724"/>
          </a:xfrm>
          <a:custGeom>
            <a:avLst/>
            <a:gdLst/>
            <a:ahLst/>
            <a:cxnLst/>
            <a:rect l="l" t="t" r="r" b="b"/>
            <a:pathLst>
              <a:path w="73152" h="77724">
                <a:moveTo>
                  <a:pt x="0" y="38100"/>
                </a:moveTo>
                <a:lnTo>
                  <a:pt x="166" y="41775"/>
                </a:lnTo>
                <a:lnTo>
                  <a:pt x="3984" y="55711"/>
                </a:lnTo>
                <a:lnTo>
                  <a:pt x="12042" y="67144"/>
                </a:lnTo>
                <a:lnTo>
                  <a:pt x="23264" y="74879"/>
                </a:lnTo>
                <a:lnTo>
                  <a:pt x="36576" y="77724"/>
                </a:lnTo>
                <a:lnTo>
                  <a:pt x="39986" y="77542"/>
                </a:lnTo>
                <a:lnTo>
                  <a:pt x="52883" y="73384"/>
                </a:lnTo>
                <a:lnTo>
                  <a:pt x="63427" y="64628"/>
                </a:lnTo>
                <a:lnTo>
                  <a:pt x="70541" y="52468"/>
                </a:lnTo>
                <a:lnTo>
                  <a:pt x="73152" y="38100"/>
                </a:lnTo>
                <a:lnTo>
                  <a:pt x="73079" y="35678"/>
                </a:lnTo>
                <a:lnTo>
                  <a:pt x="69544" y="21594"/>
                </a:lnTo>
                <a:lnTo>
                  <a:pt x="61519" y="10275"/>
                </a:lnTo>
                <a:lnTo>
                  <a:pt x="50148" y="2738"/>
                </a:lnTo>
                <a:lnTo>
                  <a:pt x="36576" y="0"/>
                </a:lnTo>
                <a:lnTo>
                  <a:pt x="34322" y="72"/>
                </a:lnTo>
                <a:lnTo>
                  <a:pt x="21022" y="3640"/>
                </a:lnTo>
                <a:lnTo>
                  <a:pt x="10106" y="11845"/>
                </a:lnTo>
                <a:lnTo>
                  <a:pt x="2717" y="23671"/>
                </a:lnTo>
                <a:lnTo>
                  <a:pt x="0" y="3810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3224" y="2959607"/>
            <a:ext cx="82295" cy="86868"/>
          </a:xfrm>
          <a:custGeom>
            <a:avLst/>
            <a:gdLst/>
            <a:ahLst/>
            <a:cxnLst/>
            <a:rect l="l" t="t" r="r" b="b"/>
            <a:pathLst>
              <a:path w="82295" h="86868">
                <a:moveTo>
                  <a:pt x="18287" y="67056"/>
                </a:moveTo>
                <a:lnTo>
                  <a:pt x="19812" y="67056"/>
                </a:lnTo>
                <a:lnTo>
                  <a:pt x="15239" y="62484"/>
                </a:lnTo>
                <a:lnTo>
                  <a:pt x="12192" y="56387"/>
                </a:lnTo>
                <a:lnTo>
                  <a:pt x="10668" y="50292"/>
                </a:lnTo>
                <a:lnTo>
                  <a:pt x="9296" y="43434"/>
                </a:lnTo>
                <a:lnTo>
                  <a:pt x="9143" y="42672"/>
                </a:lnTo>
                <a:lnTo>
                  <a:pt x="9143" y="44196"/>
                </a:lnTo>
                <a:lnTo>
                  <a:pt x="7619" y="67056"/>
                </a:lnTo>
                <a:lnTo>
                  <a:pt x="12192" y="73152"/>
                </a:lnTo>
                <a:lnTo>
                  <a:pt x="12192" y="74675"/>
                </a:lnTo>
                <a:lnTo>
                  <a:pt x="18287" y="79248"/>
                </a:lnTo>
                <a:lnTo>
                  <a:pt x="24383" y="82296"/>
                </a:lnTo>
                <a:lnTo>
                  <a:pt x="25907" y="83820"/>
                </a:lnTo>
                <a:lnTo>
                  <a:pt x="32003" y="85344"/>
                </a:lnTo>
                <a:lnTo>
                  <a:pt x="33527" y="85344"/>
                </a:lnTo>
                <a:lnTo>
                  <a:pt x="41148" y="86868"/>
                </a:lnTo>
                <a:lnTo>
                  <a:pt x="41148" y="77724"/>
                </a:lnTo>
                <a:lnTo>
                  <a:pt x="42671" y="77724"/>
                </a:lnTo>
                <a:lnTo>
                  <a:pt x="48768" y="85344"/>
                </a:lnTo>
                <a:lnTo>
                  <a:pt x="50292" y="85344"/>
                </a:lnTo>
                <a:lnTo>
                  <a:pt x="57912" y="83820"/>
                </a:lnTo>
                <a:lnTo>
                  <a:pt x="57912" y="82296"/>
                </a:lnTo>
                <a:lnTo>
                  <a:pt x="64007" y="79248"/>
                </a:lnTo>
                <a:lnTo>
                  <a:pt x="65531" y="79248"/>
                </a:lnTo>
                <a:lnTo>
                  <a:pt x="70103" y="74675"/>
                </a:lnTo>
                <a:lnTo>
                  <a:pt x="71627" y="73152"/>
                </a:lnTo>
                <a:lnTo>
                  <a:pt x="76200" y="67056"/>
                </a:lnTo>
                <a:lnTo>
                  <a:pt x="79248" y="60960"/>
                </a:lnTo>
                <a:lnTo>
                  <a:pt x="79248" y="59436"/>
                </a:lnTo>
                <a:lnTo>
                  <a:pt x="82295" y="51816"/>
                </a:lnTo>
                <a:lnTo>
                  <a:pt x="82295" y="33528"/>
                </a:lnTo>
                <a:lnTo>
                  <a:pt x="79248" y="27432"/>
                </a:lnTo>
                <a:lnTo>
                  <a:pt x="79248" y="25908"/>
                </a:lnTo>
                <a:lnTo>
                  <a:pt x="76200" y="19812"/>
                </a:lnTo>
                <a:lnTo>
                  <a:pt x="76200" y="18287"/>
                </a:lnTo>
                <a:lnTo>
                  <a:pt x="71627" y="13716"/>
                </a:lnTo>
                <a:lnTo>
                  <a:pt x="70103" y="12192"/>
                </a:lnTo>
                <a:lnTo>
                  <a:pt x="65531" y="7620"/>
                </a:lnTo>
                <a:lnTo>
                  <a:pt x="64007" y="7620"/>
                </a:lnTo>
                <a:lnTo>
                  <a:pt x="57912" y="3048"/>
                </a:lnTo>
                <a:lnTo>
                  <a:pt x="50292" y="1524"/>
                </a:lnTo>
                <a:lnTo>
                  <a:pt x="48768" y="0"/>
                </a:lnTo>
                <a:lnTo>
                  <a:pt x="42671" y="0"/>
                </a:lnTo>
                <a:lnTo>
                  <a:pt x="42671" y="9144"/>
                </a:lnTo>
                <a:lnTo>
                  <a:pt x="41148" y="9144"/>
                </a:lnTo>
                <a:lnTo>
                  <a:pt x="41148" y="0"/>
                </a:lnTo>
                <a:lnTo>
                  <a:pt x="33527" y="0"/>
                </a:lnTo>
                <a:lnTo>
                  <a:pt x="32003" y="1524"/>
                </a:lnTo>
                <a:lnTo>
                  <a:pt x="25907" y="3048"/>
                </a:lnTo>
                <a:lnTo>
                  <a:pt x="24383" y="3048"/>
                </a:lnTo>
                <a:lnTo>
                  <a:pt x="18287" y="7620"/>
                </a:lnTo>
                <a:lnTo>
                  <a:pt x="18287" y="19812"/>
                </a:lnTo>
                <a:lnTo>
                  <a:pt x="19812" y="18287"/>
                </a:lnTo>
                <a:lnTo>
                  <a:pt x="22859" y="15240"/>
                </a:lnTo>
                <a:lnTo>
                  <a:pt x="28956" y="12192"/>
                </a:lnTo>
                <a:lnTo>
                  <a:pt x="35051" y="10668"/>
                </a:lnTo>
                <a:lnTo>
                  <a:pt x="41909" y="9296"/>
                </a:lnTo>
                <a:lnTo>
                  <a:pt x="48768" y="10668"/>
                </a:lnTo>
                <a:lnTo>
                  <a:pt x="47243" y="10668"/>
                </a:lnTo>
                <a:lnTo>
                  <a:pt x="54863" y="12192"/>
                </a:lnTo>
                <a:lnTo>
                  <a:pt x="53339" y="12192"/>
                </a:lnTo>
                <a:lnTo>
                  <a:pt x="59436" y="15240"/>
                </a:lnTo>
                <a:lnTo>
                  <a:pt x="64007" y="19812"/>
                </a:lnTo>
                <a:lnTo>
                  <a:pt x="64007" y="18287"/>
                </a:lnTo>
                <a:lnTo>
                  <a:pt x="68580" y="24384"/>
                </a:lnTo>
                <a:lnTo>
                  <a:pt x="67056" y="24384"/>
                </a:lnTo>
                <a:lnTo>
                  <a:pt x="71627" y="30480"/>
                </a:lnTo>
                <a:lnTo>
                  <a:pt x="70103" y="28956"/>
                </a:lnTo>
                <a:lnTo>
                  <a:pt x="73151" y="36575"/>
                </a:lnTo>
                <a:lnTo>
                  <a:pt x="73151" y="50292"/>
                </a:lnTo>
                <a:lnTo>
                  <a:pt x="70103" y="56387"/>
                </a:lnTo>
                <a:lnTo>
                  <a:pt x="71627" y="56387"/>
                </a:lnTo>
                <a:lnTo>
                  <a:pt x="67056" y="62484"/>
                </a:lnTo>
                <a:lnTo>
                  <a:pt x="68580" y="62484"/>
                </a:lnTo>
                <a:lnTo>
                  <a:pt x="64007" y="67056"/>
                </a:lnTo>
                <a:lnTo>
                  <a:pt x="59436" y="71628"/>
                </a:lnTo>
                <a:lnTo>
                  <a:pt x="53339" y="74675"/>
                </a:lnTo>
                <a:lnTo>
                  <a:pt x="54863" y="74675"/>
                </a:lnTo>
                <a:lnTo>
                  <a:pt x="47243" y="76200"/>
                </a:lnTo>
                <a:lnTo>
                  <a:pt x="48768" y="76200"/>
                </a:lnTo>
                <a:lnTo>
                  <a:pt x="41909" y="77571"/>
                </a:lnTo>
                <a:lnTo>
                  <a:pt x="35051" y="76200"/>
                </a:lnTo>
                <a:lnTo>
                  <a:pt x="28956" y="74675"/>
                </a:lnTo>
                <a:lnTo>
                  <a:pt x="22859" y="71628"/>
                </a:lnTo>
                <a:lnTo>
                  <a:pt x="24383" y="71628"/>
                </a:lnTo>
                <a:lnTo>
                  <a:pt x="18287" y="67056"/>
                </a:lnTo>
                <a:close/>
              </a:path>
              <a:path w="82295" h="86868">
                <a:moveTo>
                  <a:pt x="41148" y="0"/>
                </a:moveTo>
                <a:lnTo>
                  <a:pt x="41148" y="9144"/>
                </a:lnTo>
                <a:lnTo>
                  <a:pt x="42671" y="9144"/>
                </a:lnTo>
                <a:lnTo>
                  <a:pt x="42671" y="0"/>
                </a:lnTo>
                <a:lnTo>
                  <a:pt x="41148" y="0"/>
                </a:lnTo>
                <a:close/>
              </a:path>
              <a:path w="82295" h="86868">
                <a:moveTo>
                  <a:pt x="42671" y="86868"/>
                </a:moveTo>
                <a:lnTo>
                  <a:pt x="48768" y="85344"/>
                </a:lnTo>
                <a:lnTo>
                  <a:pt x="42671" y="77724"/>
                </a:lnTo>
                <a:lnTo>
                  <a:pt x="41148" y="77724"/>
                </a:lnTo>
                <a:lnTo>
                  <a:pt x="41148" y="86868"/>
                </a:lnTo>
                <a:lnTo>
                  <a:pt x="42671" y="86868"/>
                </a:lnTo>
                <a:close/>
              </a:path>
              <a:path w="82295" h="86868">
                <a:moveTo>
                  <a:pt x="15239" y="24384"/>
                </a:moveTo>
                <a:lnTo>
                  <a:pt x="19158" y="19158"/>
                </a:lnTo>
                <a:lnTo>
                  <a:pt x="24383" y="15240"/>
                </a:lnTo>
                <a:lnTo>
                  <a:pt x="22859" y="15240"/>
                </a:lnTo>
                <a:lnTo>
                  <a:pt x="19812" y="18287"/>
                </a:lnTo>
                <a:lnTo>
                  <a:pt x="18287" y="19812"/>
                </a:lnTo>
                <a:lnTo>
                  <a:pt x="18287" y="7620"/>
                </a:lnTo>
                <a:lnTo>
                  <a:pt x="12192" y="12192"/>
                </a:lnTo>
                <a:lnTo>
                  <a:pt x="12192" y="13716"/>
                </a:lnTo>
                <a:lnTo>
                  <a:pt x="7619" y="18287"/>
                </a:lnTo>
                <a:lnTo>
                  <a:pt x="7619" y="19812"/>
                </a:lnTo>
                <a:lnTo>
                  <a:pt x="3048" y="25908"/>
                </a:lnTo>
                <a:lnTo>
                  <a:pt x="3048" y="27432"/>
                </a:lnTo>
                <a:lnTo>
                  <a:pt x="1524" y="33528"/>
                </a:lnTo>
                <a:lnTo>
                  <a:pt x="1524" y="35052"/>
                </a:lnTo>
                <a:lnTo>
                  <a:pt x="0" y="42672"/>
                </a:lnTo>
                <a:lnTo>
                  <a:pt x="0" y="44196"/>
                </a:lnTo>
                <a:lnTo>
                  <a:pt x="1524" y="51816"/>
                </a:lnTo>
                <a:lnTo>
                  <a:pt x="3048" y="59436"/>
                </a:lnTo>
                <a:lnTo>
                  <a:pt x="3048" y="60960"/>
                </a:lnTo>
                <a:lnTo>
                  <a:pt x="7619" y="67056"/>
                </a:lnTo>
                <a:lnTo>
                  <a:pt x="9143" y="44196"/>
                </a:lnTo>
                <a:lnTo>
                  <a:pt x="9143" y="42672"/>
                </a:lnTo>
                <a:lnTo>
                  <a:pt x="9296" y="43434"/>
                </a:lnTo>
                <a:lnTo>
                  <a:pt x="10668" y="36575"/>
                </a:lnTo>
                <a:lnTo>
                  <a:pt x="12192" y="28956"/>
                </a:lnTo>
                <a:lnTo>
                  <a:pt x="12192" y="30480"/>
                </a:lnTo>
                <a:lnTo>
                  <a:pt x="15239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48228" y="2375916"/>
            <a:ext cx="74675" cy="77724"/>
          </a:xfrm>
          <a:custGeom>
            <a:avLst/>
            <a:gdLst/>
            <a:ahLst/>
            <a:cxnLst/>
            <a:rect l="l" t="t" r="r" b="b"/>
            <a:pathLst>
              <a:path w="74675" h="77724">
                <a:moveTo>
                  <a:pt x="0" y="38100"/>
                </a:moveTo>
                <a:lnTo>
                  <a:pt x="284" y="42896"/>
                </a:lnTo>
                <a:lnTo>
                  <a:pt x="4384" y="56441"/>
                </a:lnTo>
                <a:lnTo>
                  <a:pt x="12655" y="67513"/>
                </a:lnTo>
                <a:lnTo>
                  <a:pt x="24194" y="74983"/>
                </a:lnTo>
                <a:lnTo>
                  <a:pt x="38100" y="77724"/>
                </a:lnTo>
                <a:lnTo>
                  <a:pt x="41510" y="77542"/>
                </a:lnTo>
                <a:lnTo>
                  <a:pt x="54407" y="73384"/>
                </a:lnTo>
                <a:lnTo>
                  <a:pt x="64951" y="64628"/>
                </a:lnTo>
                <a:lnTo>
                  <a:pt x="72065" y="52468"/>
                </a:lnTo>
                <a:lnTo>
                  <a:pt x="74675" y="38100"/>
                </a:lnTo>
                <a:lnTo>
                  <a:pt x="74603" y="35678"/>
                </a:lnTo>
                <a:lnTo>
                  <a:pt x="71068" y="21594"/>
                </a:lnTo>
                <a:lnTo>
                  <a:pt x="63043" y="10275"/>
                </a:lnTo>
                <a:lnTo>
                  <a:pt x="51672" y="2738"/>
                </a:lnTo>
                <a:lnTo>
                  <a:pt x="38100" y="0"/>
                </a:lnTo>
                <a:lnTo>
                  <a:pt x="34486" y="162"/>
                </a:lnTo>
                <a:lnTo>
                  <a:pt x="20835" y="4008"/>
                </a:lnTo>
                <a:lnTo>
                  <a:pt x="9898" y="12251"/>
                </a:lnTo>
                <a:lnTo>
                  <a:pt x="2634" y="23934"/>
                </a:lnTo>
                <a:lnTo>
                  <a:pt x="0" y="3810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43655" y="2374391"/>
            <a:ext cx="83820" cy="85344"/>
          </a:xfrm>
          <a:custGeom>
            <a:avLst/>
            <a:gdLst/>
            <a:ahLst/>
            <a:cxnLst/>
            <a:rect l="l" t="t" r="r" b="b"/>
            <a:pathLst>
              <a:path w="83820" h="85344">
                <a:moveTo>
                  <a:pt x="74676" y="47244"/>
                </a:moveTo>
                <a:lnTo>
                  <a:pt x="71628" y="53339"/>
                </a:lnTo>
                <a:lnTo>
                  <a:pt x="73152" y="53339"/>
                </a:lnTo>
                <a:lnTo>
                  <a:pt x="68580" y="59436"/>
                </a:lnTo>
                <a:lnTo>
                  <a:pt x="70104" y="59436"/>
                </a:lnTo>
                <a:lnTo>
                  <a:pt x="65532" y="64008"/>
                </a:lnTo>
                <a:lnTo>
                  <a:pt x="60960" y="68579"/>
                </a:lnTo>
                <a:lnTo>
                  <a:pt x="54864" y="71627"/>
                </a:lnTo>
                <a:lnTo>
                  <a:pt x="50292" y="82296"/>
                </a:lnTo>
                <a:lnTo>
                  <a:pt x="51816" y="82296"/>
                </a:lnTo>
                <a:lnTo>
                  <a:pt x="57912" y="80772"/>
                </a:lnTo>
                <a:lnTo>
                  <a:pt x="59436" y="79248"/>
                </a:lnTo>
                <a:lnTo>
                  <a:pt x="65532" y="76200"/>
                </a:lnTo>
                <a:lnTo>
                  <a:pt x="67056" y="76200"/>
                </a:lnTo>
                <a:lnTo>
                  <a:pt x="71628" y="71627"/>
                </a:lnTo>
                <a:lnTo>
                  <a:pt x="73152" y="70103"/>
                </a:lnTo>
                <a:lnTo>
                  <a:pt x="77724" y="64008"/>
                </a:lnTo>
                <a:lnTo>
                  <a:pt x="80772" y="57912"/>
                </a:lnTo>
                <a:lnTo>
                  <a:pt x="80772" y="56387"/>
                </a:lnTo>
                <a:lnTo>
                  <a:pt x="83820" y="48768"/>
                </a:lnTo>
                <a:lnTo>
                  <a:pt x="83820" y="30479"/>
                </a:lnTo>
                <a:lnTo>
                  <a:pt x="80772" y="24384"/>
                </a:lnTo>
                <a:lnTo>
                  <a:pt x="80772" y="22860"/>
                </a:lnTo>
                <a:lnTo>
                  <a:pt x="77724" y="16763"/>
                </a:lnTo>
                <a:lnTo>
                  <a:pt x="77724" y="15239"/>
                </a:lnTo>
                <a:lnTo>
                  <a:pt x="73152" y="10668"/>
                </a:lnTo>
                <a:lnTo>
                  <a:pt x="71628" y="9144"/>
                </a:lnTo>
                <a:lnTo>
                  <a:pt x="67056" y="4572"/>
                </a:lnTo>
                <a:lnTo>
                  <a:pt x="65532" y="4572"/>
                </a:lnTo>
                <a:lnTo>
                  <a:pt x="59436" y="0"/>
                </a:lnTo>
                <a:lnTo>
                  <a:pt x="60960" y="12191"/>
                </a:lnTo>
                <a:lnTo>
                  <a:pt x="65532" y="16763"/>
                </a:lnTo>
                <a:lnTo>
                  <a:pt x="65532" y="15239"/>
                </a:lnTo>
                <a:lnTo>
                  <a:pt x="70104" y="21336"/>
                </a:lnTo>
                <a:lnTo>
                  <a:pt x="68580" y="21336"/>
                </a:lnTo>
                <a:lnTo>
                  <a:pt x="73152" y="27432"/>
                </a:lnTo>
                <a:lnTo>
                  <a:pt x="71628" y="25908"/>
                </a:lnTo>
                <a:lnTo>
                  <a:pt x="74676" y="33527"/>
                </a:lnTo>
                <a:lnTo>
                  <a:pt x="74676" y="47244"/>
                </a:lnTo>
                <a:close/>
              </a:path>
              <a:path w="83820" h="85344">
                <a:moveTo>
                  <a:pt x="28956" y="9144"/>
                </a:moveTo>
                <a:lnTo>
                  <a:pt x="36576" y="7620"/>
                </a:lnTo>
                <a:lnTo>
                  <a:pt x="35052" y="7620"/>
                </a:lnTo>
                <a:lnTo>
                  <a:pt x="42672" y="6096"/>
                </a:lnTo>
                <a:lnTo>
                  <a:pt x="48768" y="7620"/>
                </a:lnTo>
                <a:lnTo>
                  <a:pt x="54864" y="9144"/>
                </a:lnTo>
                <a:lnTo>
                  <a:pt x="60960" y="12191"/>
                </a:lnTo>
                <a:lnTo>
                  <a:pt x="59436" y="0"/>
                </a:lnTo>
                <a:lnTo>
                  <a:pt x="57912" y="0"/>
                </a:lnTo>
                <a:lnTo>
                  <a:pt x="51816" y="-1524"/>
                </a:lnTo>
                <a:lnTo>
                  <a:pt x="50292" y="-3048"/>
                </a:lnTo>
                <a:lnTo>
                  <a:pt x="35052" y="-3048"/>
                </a:lnTo>
                <a:lnTo>
                  <a:pt x="33528" y="-1524"/>
                </a:lnTo>
                <a:lnTo>
                  <a:pt x="25908" y="0"/>
                </a:lnTo>
                <a:lnTo>
                  <a:pt x="19812" y="4572"/>
                </a:lnTo>
                <a:lnTo>
                  <a:pt x="18288" y="4572"/>
                </a:lnTo>
                <a:lnTo>
                  <a:pt x="13716" y="9144"/>
                </a:lnTo>
                <a:lnTo>
                  <a:pt x="12192" y="10668"/>
                </a:lnTo>
                <a:lnTo>
                  <a:pt x="7620" y="15239"/>
                </a:lnTo>
                <a:lnTo>
                  <a:pt x="7620" y="16763"/>
                </a:lnTo>
                <a:lnTo>
                  <a:pt x="4572" y="22860"/>
                </a:lnTo>
                <a:lnTo>
                  <a:pt x="3048" y="24384"/>
                </a:lnTo>
                <a:lnTo>
                  <a:pt x="1524" y="30479"/>
                </a:lnTo>
                <a:lnTo>
                  <a:pt x="1524" y="32003"/>
                </a:lnTo>
                <a:lnTo>
                  <a:pt x="0" y="39624"/>
                </a:lnTo>
                <a:lnTo>
                  <a:pt x="0" y="41148"/>
                </a:lnTo>
                <a:lnTo>
                  <a:pt x="1524" y="48768"/>
                </a:lnTo>
                <a:lnTo>
                  <a:pt x="3048" y="56387"/>
                </a:lnTo>
                <a:lnTo>
                  <a:pt x="4572" y="57912"/>
                </a:lnTo>
                <a:lnTo>
                  <a:pt x="7620" y="64008"/>
                </a:lnTo>
                <a:lnTo>
                  <a:pt x="12192" y="70103"/>
                </a:lnTo>
                <a:lnTo>
                  <a:pt x="13716" y="71627"/>
                </a:lnTo>
                <a:lnTo>
                  <a:pt x="18288" y="76200"/>
                </a:lnTo>
                <a:lnTo>
                  <a:pt x="19812" y="76200"/>
                </a:lnTo>
                <a:lnTo>
                  <a:pt x="25908" y="79248"/>
                </a:lnTo>
                <a:lnTo>
                  <a:pt x="25908" y="80772"/>
                </a:lnTo>
                <a:lnTo>
                  <a:pt x="33528" y="82296"/>
                </a:lnTo>
                <a:lnTo>
                  <a:pt x="35052" y="82296"/>
                </a:lnTo>
                <a:lnTo>
                  <a:pt x="42672" y="83820"/>
                </a:lnTo>
                <a:lnTo>
                  <a:pt x="50292" y="82296"/>
                </a:lnTo>
                <a:lnTo>
                  <a:pt x="54864" y="71627"/>
                </a:lnTo>
                <a:lnTo>
                  <a:pt x="48768" y="73151"/>
                </a:lnTo>
                <a:lnTo>
                  <a:pt x="42672" y="74675"/>
                </a:lnTo>
                <a:lnTo>
                  <a:pt x="35052" y="73151"/>
                </a:lnTo>
                <a:lnTo>
                  <a:pt x="36576" y="73151"/>
                </a:lnTo>
                <a:lnTo>
                  <a:pt x="28956" y="71627"/>
                </a:lnTo>
                <a:lnTo>
                  <a:pt x="30480" y="71627"/>
                </a:lnTo>
                <a:lnTo>
                  <a:pt x="24384" y="68579"/>
                </a:lnTo>
                <a:lnTo>
                  <a:pt x="19812" y="64008"/>
                </a:lnTo>
                <a:lnTo>
                  <a:pt x="15240" y="59436"/>
                </a:lnTo>
                <a:lnTo>
                  <a:pt x="12192" y="53339"/>
                </a:lnTo>
                <a:lnTo>
                  <a:pt x="10668" y="47244"/>
                </a:lnTo>
                <a:lnTo>
                  <a:pt x="10668" y="33527"/>
                </a:lnTo>
                <a:lnTo>
                  <a:pt x="12192" y="25908"/>
                </a:lnTo>
                <a:lnTo>
                  <a:pt x="12192" y="27432"/>
                </a:lnTo>
                <a:lnTo>
                  <a:pt x="15240" y="21336"/>
                </a:lnTo>
                <a:lnTo>
                  <a:pt x="19812" y="15239"/>
                </a:lnTo>
                <a:lnTo>
                  <a:pt x="19812" y="16763"/>
                </a:lnTo>
                <a:lnTo>
                  <a:pt x="24384" y="12191"/>
                </a:lnTo>
                <a:lnTo>
                  <a:pt x="30480" y="9144"/>
                </a:lnTo>
                <a:lnTo>
                  <a:pt x="28956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86328" y="2436114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86328" y="2501645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86328" y="2568702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86328" y="2635757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86328" y="2702814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86328" y="2768345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86328" y="2835402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86328" y="2902457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86328" y="2969514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86328" y="3035045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86328" y="3102102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86328" y="3169157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86328" y="3236214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86328" y="3301745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86328" y="3368802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49952" y="3108959"/>
            <a:ext cx="388619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0" y="0"/>
                </a:moveTo>
                <a:lnTo>
                  <a:pt x="388619" y="0"/>
                </a:lnTo>
              </a:path>
            </a:pathLst>
          </a:custGeom>
          <a:ln w="145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16524" y="3108959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979" y="0"/>
                </a:lnTo>
              </a:path>
            </a:pathLst>
          </a:custGeom>
          <a:ln w="145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17308" y="3223259"/>
            <a:ext cx="227075" cy="306324"/>
          </a:xfrm>
          <a:custGeom>
            <a:avLst/>
            <a:gdLst/>
            <a:ahLst/>
            <a:cxnLst/>
            <a:rect l="l" t="t" r="r" b="b"/>
            <a:pathLst>
              <a:path w="227075" h="306324">
                <a:moveTo>
                  <a:pt x="227075" y="0"/>
                </a:moveTo>
                <a:lnTo>
                  <a:pt x="75692" y="204216"/>
                </a:lnTo>
              </a:path>
              <a:path w="227075" h="306324">
                <a:moveTo>
                  <a:pt x="75692" y="204216"/>
                </a:moveTo>
                <a:lnTo>
                  <a:pt x="227075" y="1"/>
                </a:lnTo>
              </a:path>
            </a:pathLst>
          </a:custGeom>
          <a:ln w="7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383780" y="3108959"/>
            <a:ext cx="310896" cy="0"/>
          </a:xfrm>
          <a:custGeom>
            <a:avLst/>
            <a:gdLst/>
            <a:ahLst/>
            <a:cxnLst/>
            <a:rect l="l" t="t" r="r" b="b"/>
            <a:pathLst>
              <a:path w="310896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145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12086" y="4890516"/>
            <a:ext cx="0" cy="611124"/>
          </a:xfrm>
          <a:custGeom>
            <a:avLst/>
            <a:gdLst/>
            <a:ahLst/>
            <a:cxnLst/>
            <a:rect l="l" t="t" r="r" b="b"/>
            <a:pathLst>
              <a:path h="611124">
                <a:moveTo>
                  <a:pt x="0" y="0"/>
                </a:moveTo>
                <a:lnTo>
                  <a:pt x="0" y="611124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60348" y="4664964"/>
            <a:ext cx="76200" cy="836676"/>
          </a:xfrm>
          <a:custGeom>
            <a:avLst/>
            <a:gdLst/>
            <a:ahLst/>
            <a:cxnLst/>
            <a:rect l="l" t="t" r="r" b="b"/>
            <a:pathLst>
              <a:path w="76200" h="836676">
                <a:moveTo>
                  <a:pt x="33528" y="836676"/>
                </a:moveTo>
                <a:lnTo>
                  <a:pt x="42671" y="836676"/>
                </a:lnTo>
                <a:lnTo>
                  <a:pt x="42671" y="64007"/>
                </a:lnTo>
                <a:lnTo>
                  <a:pt x="76200" y="76200"/>
                </a:lnTo>
                <a:lnTo>
                  <a:pt x="38100" y="0"/>
                </a:lnTo>
                <a:lnTo>
                  <a:pt x="33528" y="64007"/>
                </a:lnTo>
                <a:lnTo>
                  <a:pt x="33528" y="836676"/>
                </a:lnTo>
                <a:close/>
              </a:path>
              <a:path w="76200" h="836676">
                <a:moveTo>
                  <a:pt x="33528" y="64007"/>
                </a:moveTo>
                <a:lnTo>
                  <a:pt x="38100" y="0"/>
                </a:lnTo>
                <a:lnTo>
                  <a:pt x="0" y="76200"/>
                </a:lnTo>
                <a:lnTo>
                  <a:pt x="33528" y="76199"/>
                </a:lnTo>
                <a:lnTo>
                  <a:pt x="33528" y="64007"/>
                </a:lnTo>
                <a:close/>
              </a:path>
              <a:path w="76200" h="836676">
                <a:moveTo>
                  <a:pt x="76200" y="76200"/>
                </a:moveTo>
                <a:lnTo>
                  <a:pt x="42671" y="64007"/>
                </a:lnTo>
                <a:lnTo>
                  <a:pt x="42672" y="76199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98448" y="5463540"/>
            <a:ext cx="2417064" cy="76200"/>
          </a:xfrm>
          <a:custGeom>
            <a:avLst/>
            <a:gdLst/>
            <a:ahLst/>
            <a:cxnLst/>
            <a:rect l="l" t="t" r="r" b="b"/>
            <a:pathLst>
              <a:path w="2417064" h="76200">
                <a:moveTo>
                  <a:pt x="2353055" y="42671"/>
                </a:moveTo>
                <a:lnTo>
                  <a:pt x="2340863" y="42672"/>
                </a:lnTo>
                <a:lnTo>
                  <a:pt x="2340864" y="76200"/>
                </a:lnTo>
                <a:lnTo>
                  <a:pt x="2417064" y="38100"/>
                </a:lnTo>
                <a:lnTo>
                  <a:pt x="2353055" y="42671"/>
                </a:lnTo>
                <a:close/>
              </a:path>
              <a:path w="2417064" h="76200">
                <a:moveTo>
                  <a:pt x="2353055" y="32003"/>
                </a:moveTo>
                <a:lnTo>
                  <a:pt x="2340864" y="0"/>
                </a:lnTo>
                <a:lnTo>
                  <a:pt x="2340863" y="32004"/>
                </a:lnTo>
                <a:lnTo>
                  <a:pt x="2353055" y="32003"/>
                </a:lnTo>
                <a:close/>
              </a:path>
              <a:path w="2417064" h="76200">
                <a:moveTo>
                  <a:pt x="0" y="32003"/>
                </a:moveTo>
                <a:lnTo>
                  <a:pt x="0" y="42671"/>
                </a:lnTo>
                <a:lnTo>
                  <a:pt x="2353055" y="42671"/>
                </a:lnTo>
                <a:lnTo>
                  <a:pt x="2417064" y="38100"/>
                </a:lnTo>
                <a:lnTo>
                  <a:pt x="2340864" y="0"/>
                </a:lnTo>
                <a:lnTo>
                  <a:pt x="2353055" y="32003"/>
                </a:lnTo>
                <a:lnTo>
                  <a:pt x="0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95400" y="4437888"/>
            <a:ext cx="2103120" cy="1066799"/>
          </a:xfrm>
          <a:custGeom>
            <a:avLst/>
            <a:gdLst/>
            <a:ahLst/>
            <a:cxnLst/>
            <a:rect l="l" t="t" r="r" b="b"/>
            <a:pathLst>
              <a:path w="2103120" h="1066800">
                <a:moveTo>
                  <a:pt x="0" y="1059180"/>
                </a:moveTo>
                <a:lnTo>
                  <a:pt x="4571" y="1066799"/>
                </a:lnTo>
                <a:lnTo>
                  <a:pt x="2103120" y="9143"/>
                </a:lnTo>
                <a:lnTo>
                  <a:pt x="2100072" y="0"/>
                </a:lnTo>
                <a:lnTo>
                  <a:pt x="0" y="1059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63396" y="5457444"/>
            <a:ext cx="73151" cy="76200"/>
          </a:xfrm>
          <a:custGeom>
            <a:avLst/>
            <a:gdLst/>
            <a:ahLst/>
            <a:cxnLst/>
            <a:rect l="l" t="t" r="r" b="b"/>
            <a:pathLst>
              <a:path w="73151" h="76200">
                <a:moveTo>
                  <a:pt x="0" y="38100"/>
                </a:moveTo>
                <a:lnTo>
                  <a:pt x="3607" y="54605"/>
                </a:lnTo>
                <a:lnTo>
                  <a:pt x="11632" y="65924"/>
                </a:lnTo>
                <a:lnTo>
                  <a:pt x="23003" y="73461"/>
                </a:lnTo>
                <a:lnTo>
                  <a:pt x="36575" y="76200"/>
                </a:lnTo>
                <a:lnTo>
                  <a:pt x="38990" y="76127"/>
                </a:lnTo>
                <a:lnTo>
                  <a:pt x="52792" y="72559"/>
                </a:lnTo>
                <a:lnTo>
                  <a:pt x="63594" y="64354"/>
                </a:lnTo>
                <a:lnTo>
                  <a:pt x="70635" y="52528"/>
                </a:lnTo>
                <a:lnTo>
                  <a:pt x="73151" y="38100"/>
                </a:lnTo>
                <a:lnTo>
                  <a:pt x="73085" y="35678"/>
                </a:lnTo>
                <a:lnTo>
                  <a:pt x="69800" y="21594"/>
                </a:lnTo>
                <a:lnTo>
                  <a:pt x="62112" y="10275"/>
                </a:lnTo>
                <a:lnTo>
                  <a:pt x="50782" y="2738"/>
                </a:lnTo>
                <a:lnTo>
                  <a:pt x="36575" y="0"/>
                </a:lnTo>
                <a:lnTo>
                  <a:pt x="34322" y="72"/>
                </a:lnTo>
                <a:lnTo>
                  <a:pt x="21022" y="3640"/>
                </a:lnTo>
                <a:lnTo>
                  <a:pt x="10106" y="11845"/>
                </a:lnTo>
                <a:lnTo>
                  <a:pt x="2717" y="23671"/>
                </a:lnTo>
                <a:lnTo>
                  <a:pt x="0" y="3810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58824" y="5465064"/>
            <a:ext cx="83819" cy="71628"/>
          </a:xfrm>
          <a:custGeom>
            <a:avLst/>
            <a:gdLst/>
            <a:ahLst/>
            <a:cxnLst/>
            <a:rect l="l" t="t" r="r" b="b"/>
            <a:pathLst>
              <a:path w="83819" h="71627">
                <a:moveTo>
                  <a:pt x="0" y="21335"/>
                </a:moveTo>
                <a:lnTo>
                  <a:pt x="0" y="39623"/>
                </a:lnTo>
                <a:lnTo>
                  <a:pt x="3047" y="45719"/>
                </a:lnTo>
                <a:lnTo>
                  <a:pt x="3047" y="47243"/>
                </a:lnTo>
                <a:lnTo>
                  <a:pt x="6095" y="53339"/>
                </a:lnTo>
                <a:lnTo>
                  <a:pt x="6095" y="54863"/>
                </a:lnTo>
                <a:lnTo>
                  <a:pt x="10667" y="59435"/>
                </a:lnTo>
                <a:lnTo>
                  <a:pt x="9143" y="38099"/>
                </a:lnTo>
                <a:lnTo>
                  <a:pt x="9143" y="24383"/>
                </a:lnTo>
                <a:lnTo>
                  <a:pt x="12191" y="16763"/>
                </a:lnTo>
                <a:lnTo>
                  <a:pt x="9143" y="22859"/>
                </a:lnTo>
                <a:lnTo>
                  <a:pt x="10667" y="0"/>
                </a:lnTo>
                <a:lnTo>
                  <a:pt x="6095" y="6095"/>
                </a:lnTo>
                <a:lnTo>
                  <a:pt x="6095" y="7619"/>
                </a:lnTo>
                <a:lnTo>
                  <a:pt x="3047" y="13715"/>
                </a:lnTo>
                <a:lnTo>
                  <a:pt x="0" y="21335"/>
                </a:lnTo>
                <a:close/>
              </a:path>
              <a:path w="83819" h="71627">
                <a:moveTo>
                  <a:pt x="57912" y="-9144"/>
                </a:moveTo>
                <a:lnTo>
                  <a:pt x="50291" y="-10668"/>
                </a:lnTo>
                <a:lnTo>
                  <a:pt x="48767" y="-12192"/>
                </a:lnTo>
                <a:lnTo>
                  <a:pt x="33528" y="-12192"/>
                </a:lnTo>
                <a:lnTo>
                  <a:pt x="32003" y="-10668"/>
                </a:lnTo>
                <a:lnTo>
                  <a:pt x="25907" y="-9144"/>
                </a:lnTo>
                <a:lnTo>
                  <a:pt x="24384" y="-9144"/>
                </a:lnTo>
                <a:lnTo>
                  <a:pt x="18287" y="-4572"/>
                </a:lnTo>
                <a:lnTo>
                  <a:pt x="16763" y="-4572"/>
                </a:lnTo>
                <a:lnTo>
                  <a:pt x="12191" y="0"/>
                </a:lnTo>
                <a:lnTo>
                  <a:pt x="10667" y="0"/>
                </a:lnTo>
                <a:lnTo>
                  <a:pt x="9143" y="22859"/>
                </a:lnTo>
                <a:lnTo>
                  <a:pt x="12191" y="16763"/>
                </a:lnTo>
                <a:lnTo>
                  <a:pt x="10667" y="18287"/>
                </a:lnTo>
                <a:lnTo>
                  <a:pt x="15239" y="10667"/>
                </a:lnTo>
                <a:lnTo>
                  <a:pt x="13715" y="12191"/>
                </a:lnTo>
                <a:lnTo>
                  <a:pt x="18287" y="6095"/>
                </a:lnTo>
                <a:lnTo>
                  <a:pt x="18287" y="7619"/>
                </a:lnTo>
                <a:lnTo>
                  <a:pt x="22859" y="3047"/>
                </a:lnTo>
                <a:lnTo>
                  <a:pt x="28956" y="0"/>
                </a:lnTo>
                <a:lnTo>
                  <a:pt x="35051" y="-3048"/>
                </a:lnTo>
                <a:lnTo>
                  <a:pt x="33528" y="-1524"/>
                </a:lnTo>
                <a:lnTo>
                  <a:pt x="41147" y="-3048"/>
                </a:lnTo>
                <a:lnTo>
                  <a:pt x="48767" y="-1524"/>
                </a:lnTo>
                <a:lnTo>
                  <a:pt x="47243" y="-3048"/>
                </a:lnTo>
                <a:lnTo>
                  <a:pt x="54863" y="0"/>
                </a:lnTo>
                <a:lnTo>
                  <a:pt x="53339" y="0"/>
                </a:lnTo>
                <a:lnTo>
                  <a:pt x="59435" y="3047"/>
                </a:lnTo>
                <a:lnTo>
                  <a:pt x="64007" y="7619"/>
                </a:lnTo>
                <a:lnTo>
                  <a:pt x="64007" y="6095"/>
                </a:lnTo>
                <a:lnTo>
                  <a:pt x="68579" y="12191"/>
                </a:lnTo>
                <a:lnTo>
                  <a:pt x="68579" y="10667"/>
                </a:lnTo>
                <a:lnTo>
                  <a:pt x="71628" y="18287"/>
                </a:lnTo>
                <a:lnTo>
                  <a:pt x="71628" y="16763"/>
                </a:lnTo>
                <a:lnTo>
                  <a:pt x="73151" y="24383"/>
                </a:lnTo>
                <a:lnTo>
                  <a:pt x="73151" y="36575"/>
                </a:lnTo>
                <a:lnTo>
                  <a:pt x="71628" y="44195"/>
                </a:lnTo>
                <a:lnTo>
                  <a:pt x="73151" y="38099"/>
                </a:lnTo>
                <a:lnTo>
                  <a:pt x="71628" y="44195"/>
                </a:lnTo>
                <a:lnTo>
                  <a:pt x="71628" y="42671"/>
                </a:lnTo>
                <a:lnTo>
                  <a:pt x="68579" y="48767"/>
                </a:lnTo>
                <a:lnTo>
                  <a:pt x="64007" y="54863"/>
                </a:lnTo>
                <a:lnTo>
                  <a:pt x="64007" y="53339"/>
                </a:lnTo>
                <a:lnTo>
                  <a:pt x="59435" y="57911"/>
                </a:lnTo>
                <a:lnTo>
                  <a:pt x="53339" y="60959"/>
                </a:lnTo>
                <a:lnTo>
                  <a:pt x="54863" y="60959"/>
                </a:lnTo>
                <a:lnTo>
                  <a:pt x="47243" y="62483"/>
                </a:lnTo>
                <a:lnTo>
                  <a:pt x="48767" y="62483"/>
                </a:lnTo>
                <a:lnTo>
                  <a:pt x="41147" y="64007"/>
                </a:lnTo>
                <a:lnTo>
                  <a:pt x="33528" y="62483"/>
                </a:lnTo>
                <a:lnTo>
                  <a:pt x="35051" y="62483"/>
                </a:lnTo>
                <a:lnTo>
                  <a:pt x="28956" y="60959"/>
                </a:lnTo>
                <a:lnTo>
                  <a:pt x="22859" y="57911"/>
                </a:lnTo>
                <a:lnTo>
                  <a:pt x="18287" y="53339"/>
                </a:lnTo>
                <a:lnTo>
                  <a:pt x="18287" y="54863"/>
                </a:lnTo>
                <a:lnTo>
                  <a:pt x="13715" y="48767"/>
                </a:lnTo>
                <a:lnTo>
                  <a:pt x="15239" y="48767"/>
                </a:lnTo>
                <a:lnTo>
                  <a:pt x="10667" y="42671"/>
                </a:lnTo>
                <a:lnTo>
                  <a:pt x="12191" y="44195"/>
                </a:lnTo>
                <a:lnTo>
                  <a:pt x="9143" y="36575"/>
                </a:lnTo>
                <a:lnTo>
                  <a:pt x="9143" y="38099"/>
                </a:lnTo>
                <a:lnTo>
                  <a:pt x="10667" y="59435"/>
                </a:lnTo>
                <a:lnTo>
                  <a:pt x="12191" y="60959"/>
                </a:lnTo>
                <a:lnTo>
                  <a:pt x="16763" y="65531"/>
                </a:lnTo>
                <a:lnTo>
                  <a:pt x="18287" y="65531"/>
                </a:lnTo>
                <a:lnTo>
                  <a:pt x="24384" y="70103"/>
                </a:lnTo>
                <a:lnTo>
                  <a:pt x="25907" y="70103"/>
                </a:lnTo>
                <a:lnTo>
                  <a:pt x="32003" y="71627"/>
                </a:lnTo>
                <a:lnTo>
                  <a:pt x="33528" y="71627"/>
                </a:lnTo>
                <a:lnTo>
                  <a:pt x="41147" y="73151"/>
                </a:lnTo>
                <a:lnTo>
                  <a:pt x="48767" y="71627"/>
                </a:lnTo>
                <a:lnTo>
                  <a:pt x="50291" y="71627"/>
                </a:lnTo>
                <a:lnTo>
                  <a:pt x="57912" y="70103"/>
                </a:lnTo>
                <a:lnTo>
                  <a:pt x="64007" y="65531"/>
                </a:lnTo>
                <a:lnTo>
                  <a:pt x="65531" y="65531"/>
                </a:lnTo>
                <a:lnTo>
                  <a:pt x="70103" y="60959"/>
                </a:lnTo>
                <a:lnTo>
                  <a:pt x="71628" y="59435"/>
                </a:lnTo>
                <a:lnTo>
                  <a:pt x="76200" y="54863"/>
                </a:lnTo>
                <a:lnTo>
                  <a:pt x="76200" y="53339"/>
                </a:lnTo>
                <a:lnTo>
                  <a:pt x="79247" y="47243"/>
                </a:lnTo>
                <a:lnTo>
                  <a:pt x="80772" y="45719"/>
                </a:lnTo>
                <a:lnTo>
                  <a:pt x="82295" y="39623"/>
                </a:lnTo>
                <a:lnTo>
                  <a:pt x="82295" y="38099"/>
                </a:lnTo>
                <a:lnTo>
                  <a:pt x="83819" y="30479"/>
                </a:lnTo>
                <a:lnTo>
                  <a:pt x="82295" y="22859"/>
                </a:lnTo>
                <a:lnTo>
                  <a:pt x="82295" y="21335"/>
                </a:lnTo>
                <a:lnTo>
                  <a:pt x="80772" y="13715"/>
                </a:lnTo>
                <a:lnTo>
                  <a:pt x="79247" y="13715"/>
                </a:lnTo>
                <a:lnTo>
                  <a:pt x="76200" y="7619"/>
                </a:lnTo>
                <a:lnTo>
                  <a:pt x="76200" y="6095"/>
                </a:lnTo>
                <a:lnTo>
                  <a:pt x="73151" y="22859"/>
                </a:lnTo>
                <a:lnTo>
                  <a:pt x="71628" y="0"/>
                </a:lnTo>
                <a:lnTo>
                  <a:pt x="70103" y="0"/>
                </a:lnTo>
                <a:lnTo>
                  <a:pt x="65531" y="-4572"/>
                </a:lnTo>
                <a:lnTo>
                  <a:pt x="64007" y="-4572"/>
                </a:lnTo>
                <a:lnTo>
                  <a:pt x="57912" y="-9144"/>
                </a:lnTo>
                <a:close/>
              </a:path>
              <a:path w="83819" h="71627">
                <a:moveTo>
                  <a:pt x="71628" y="0"/>
                </a:moveTo>
                <a:lnTo>
                  <a:pt x="73151" y="22859"/>
                </a:lnTo>
                <a:lnTo>
                  <a:pt x="76200" y="6095"/>
                </a:lnTo>
                <a:lnTo>
                  <a:pt x="71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77796" y="5001768"/>
            <a:ext cx="73152" cy="76200"/>
          </a:xfrm>
          <a:custGeom>
            <a:avLst/>
            <a:gdLst/>
            <a:ahLst/>
            <a:cxnLst/>
            <a:rect l="l" t="t" r="r" b="b"/>
            <a:pathLst>
              <a:path w="73152" h="76200">
                <a:moveTo>
                  <a:pt x="0" y="38100"/>
                </a:moveTo>
                <a:lnTo>
                  <a:pt x="3607" y="54605"/>
                </a:lnTo>
                <a:lnTo>
                  <a:pt x="11632" y="65924"/>
                </a:lnTo>
                <a:lnTo>
                  <a:pt x="23003" y="73461"/>
                </a:lnTo>
                <a:lnTo>
                  <a:pt x="36576" y="76200"/>
                </a:lnTo>
                <a:lnTo>
                  <a:pt x="38829" y="76127"/>
                </a:lnTo>
                <a:lnTo>
                  <a:pt x="52129" y="72559"/>
                </a:lnTo>
                <a:lnTo>
                  <a:pt x="63045" y="64354"/>
                </a:lnTo>
                <a:lnTo>
                  <a:pt x="70434" y="52528"/>
                </a:lnTo>
                <a:lnTo>
                  <a:pt x="73152" y="38100"/>
                </a:lnTo>
                <a:lnTo>
                  <a:pt x="73079" y="35678"/>
                </a:lnTo>
                <a:lnTo>
                  <a:pt x="69544" y="21594"/>
                </a:lnTo>
                <a:lnTo>
                  <a:pt x="61519" y="10275"/>
                </a:lnTo>
                <a:lnTo>
                  <a:pt x="50148" y="2738"/>
                </a:lnTo>
                <a:lnTo>
                  <a:pt x="36576" y="0"/>
                </a:lnTo>
                <a:lnTo>
                  <a:pt x="34322" y="72"/>
                </a:lnTo>
                <a:lnTo>
                  <a:pt x="21022" y="3640"/>
                </a:lnTo>
                <a:lnTo>
                  <a:pt x="10106" y="11845"/>
                </a:lnTo>
                <a:lnTo>
                  <a:pt x="2717" y="23671"/>
                </a:lnTo>
                <a:lnTo>
                  <a:pt x="0" y="3810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73224" y="5000244"/>
            <a:ext cx="82295" cy="85343"/>
          </a:xfrm>
          <a:custGeom>
            <a:avLst/>
            <a:gdLst/>
            <a:ahLst/>
            <a:cxnLst/>
            <a:rect l="l" t="t" r="r" b="b"/>
            <a:pathLst>
              <a:path w="82295" h="85343">
                <a:moveTo>
                  <a:pt x="54863" y="9144"/>
                </a:moveTo>
                <a:lnTo>
                  <a:pt x="48768" y="6096"/>
                </a:lnTo>
                <a:lnTo>
                  <a:pt x="47243" y="6096"/>
                </a:lnTo>
                <a:lnTo>
                  <a:pt x="54863" y="9144"/>
                </a:lnTo>
                <a:close/>
              </a:path>
              <a:path w="82295" h="85343">
                <a:moveTo>
                  <a:pt x="54863" y="70104"/>
                </a:moveTo>
                <a:lnTo>
                  <a:pt x="47243" y="73152"/>
                </a:lnTo>
                <a:lnTo>
                  <a:pt x="48768" y="73152"/>
                </a:lnTo>
                <a:lnTo>
                  <a:pt x="53339" y="71628"/>
                </a:lnTo>
                <a:lnTo>
                  <a:pt x="54863" y="70104"/>
                </a:lnTo>
                <a:close/>
              </a:path>
              <a:path w="82295" h="85343">
                <a:moveTo>
                  <a:pt x="15239" y="21336"/>
                </a:moveTo>
                <a:lnTo>
                  <a:pt x="19812" y="15240"/>
                </a:lnTo>
                <a:lnTo>
                  <a:pt x="18287" y="15240"/>
                </a:lnTo>
                <a:lnTo>
                  <a:pt x="24383" y="10668"/>
                </a:lnTo>
                <a:lnTo>
                  <a:pt x="22859" y="12192"/>
                </a:lnTo>
                <a:lnTo>
                  <a:pt x="28956" y="7620"/>
                </a:lnTo>
                <a:lnTo>
                  <a:pt x="28956" y="9144"/>
                </a:lnTo>
                <a:lnTo>
                  <a:pt x="35051" y="6096"/>
                </a:lnTo>
                <a:lnTo>
                  <a:pt x="48768" y="6096"/>
                </a:lnTo>
                <a:lnTo>
                  <a:pt x="54863" y="9144"/>
                </a:lnTo>
                <a:lnTo>
                  <a:pt x="53339" y="7620"/>
                </a:lnTo>
                <a:lnTo>
                  <a:pt x="59436" y="12192"/>
                </a:lnTo>
                <a:lnTo>
                  <a:pt x="57912" y="0"/>
                </a:lnTo>
                <a:lnTo>
                  <a:pt x="50292" y="-3047"/>
                </a:lnTo>
                <a:lnTo>
                  <a:pt x="32003" y="-3047"/>
                </a:lnTo>
                <a:lnTo>
                  <a:pt x="25907" y="0"/>
                </a:lnTo>
                <a:lnTo>
                  <a:pt x="24383" y="0"/>
                </a:lnTo>
                <a:lnTo>
                  <a:pt x="18287" y="3048"/>
                </a:lnTo>
                <a:lnTo>
                  <a:pt x="18287" y="4572"/>
                </a:lnTo>
                <a:lnTo>
                  <a:pt x="12192" y="9144"/>
                </a:lnTo>
                <a:lnTo>
                  <a:pt x="7619" y="15240"/>
                </a:lnTo>
                <a:lnTo>
                  <a:pt x="3048" y="22860"/>
                </a:lnTo>
                <a:lnTo>
                  <a:pt x="1524" y="30480"/>
                </a:lnTo>
                <a:lnTo>
                  <a:pt x="1524" y="32004"/>
                </a:lnTo>
                <a:lnTo>
                  <a:pt x="0" y="39624"/>
                </a:lnTo>
                <a:lnTo>
                  <a:pt x="1524" y="47244"/>
                </a:lnTo>
                <a:lnTo>
                  <a:pt x="1524" y="48768"/>
                </a:lnTo>
                <a:lnTo>
                  <a:pt x="3048" y="56388"/>
                </a:lnTo>
                <a:lnTo>
                  <a:pt x="7619" y="64008"/>
                </a:lnTo>
                <a:lnTo>
                  <a:pt x="12192" y="70104"/>
                </a:lnTo>
                <a:lnTo>
                  <a:pt x="18287" y="74676"/>
                </a:lnTo>
                <a:lnTo>
                  <a:pt x="18287" y="76200"/>
                </a:lnTo>
                <a:lnTo>
                  <a:pt x="24383" y="79248"/>
                </a:lnTo>
                <a:lnTo>
                  <a:pt x="25907" y="79248"/>
                </a:lnTo>
                <a:lnTo>
                  <a:pt x="32003" y="82296"/>
                </a:lnTo>
                <a:lnTo>
                  <a:pt x="35051" y="73152"/>
                </a:lnTo>
                <a:lnTo>
                  <a:pt x="28956" y="70104"/>
                </a:lnTo>
                <a:lnTo>
                  <a:pt x="28956" y="71628"/>
                </a:lnTo>
                <a:lnTo>
                  <a:pt x="22859" y="67056"/>
                </a:lnTo>
                <a:lnTo>
                  <a:pt x="24383" y="68580"/>
                </a:lnTo>
                <a:lnTo>
                  <a:pt x="18287" y="64008"/>
                </a:lnTo>
                <a:lnTo>
                  <a:pt x="19812" y="64008"/>
                </a:lnTo>
                <a:lnTo>
                  <a:pt x="15239" y="57912"/>
                </a:lnTo>
                <a:lnTo>
                  <a:pt x="15239" y="59436"/>
                </a:lnTo>
                <a:lnTo>
                  <a:pt x="12192" y="51816"/>
                </a:lnTo>
                <a:lnTo>
                  <a:pt x="12192" y="53340"/>
                </a:lnTo>
                <a:lnTo>
                  <a:pt x="10668" y="45720"/>
                </a:lnTo>
                <a:lnTo>
                  <a:pt x="10668" y="47244"/>
                </a:lnTo>
                <a:lnTo>
                  <a:pt x="9143" y="39624"/>
                </a:lnTo>
                <a:lnTo>
                  <a:pt x="10668" y="32004"/>
                </a:lnTo>
                <a:lnTo>
                  <a:pt x="10668" y="33528"/>
                </a:lnTo>
                <a:lnTo>
                  <a:pt x="12192" y="25908"/>
                </a:lnTo>
                <a:lnTo>
                  <a:pt x="12192" y="27432"/>
                </a:lnTo>
                <a:lnTo>
                  <a:pt x="15239" y="19812"/>
                </a:lnTo>
                <a:lnTo>
                  <a:pt x="15239" y="21336"/>
                </a:lnTo>
                <a:close/>
              </a:path>
              <a:path w="82295" h="85343">
                <a:moveTo>
                  <a:pt x="73151" y="33528"/>
                </a:moveTo>
                <a:lnTo>
                  <a:pt x="73151" y="45720"/>
                </a:lnTo>
                <a:lnTo>
                  <a:pt x="70103" y="53340"/>
                </a:lnTo>
                <a:lnTo>
                  <a:pt x="71627" y="51816"/>
                </a:lnTo>
                <a:lnTo>
                  <a:pt x="67056" y="59436"/>
                </a:lnTo>
                <a:lnTo>
                  <a:pt x="68580" y="57912"/>
                </a:lnTo>
                <a:lnTo>
                  <a:pt x="64007" y="64008"/>
                </a:lnTo>
                <a:lnTo>
                  <a:pt x="59436" y="68580"/>
                </a:lnTo>
                <a:lnTo>
                  <a:pt x="59436" y="67056"/>
                </a:lnTo>
                <a:lnTo>
                  <a:pt x="53339" y="71628"/>
                </a:lnTo>
                <a:lnTo>
                  <a:pt x="48768" y="73152"/>
                </a:lnTo>
                <a:lnTo>
                  <a:pt x="35051" y="73152"/>
                </a:lnTo>
                <a:lnTo>
                  <a:pt x="32003" y="82296"/>
                </a:lnTo>
                <a:lnTo>
                  <a:pt x="50292" y="82296"/>
                </a:lnTo>
                <a:lnTo>
                  <a:pt x="57912" y="79248"/>
                </a:lnTo>
                <a:lnTo>
                  <a:pt x="64007" y="76200"/>
                </a:lnTo>
                <a:lnTo>
                  <a:pt x="65531" y="74676"/>
                </a:lnTo>
                <a:lnTo>
                  <a:pt x="70103" y="70104"/>
                </a:lnTo>
                <a:lnTo>
                  <a:pt x="71627" y="70104"/>
                </a:lnTo>
                <a:lnTo>
                  <a:pt x="76200" y="64008"/>
                </a:lnTo>
                <a:lnTo>
                  <a:pt x="73151" y="47244"/>
                </a:lnTo>
                <a:lnTo>
                  <a:pt x="76200" y="64008"/>
                </a:lnTo>
                <a:lnTo>
                  <a:pt x="79248" y="56388"/>
                </a:lnTo>
                <a:lnTo>
                  <a:pt x="82295" y="48768"/>
                </a:lnTo>
                <a:lnTo>
                  <a:pt x="82295" y="30480"/>
                </a:lnTo>
                <a:lnTo>
                  <a:pt x="79248" y="22860"/>
                </a:lnTo>
                <a:lnTo>
                  <a:pt x="76200" y="15240"/>
                </a:lnTo>
                <a:lnTo>
                  <a:pt x="73151" y="32004"/>
                </a:lnTo>
                <a:lnTo>
                  <a:pt x="71627" y="9144"/>
                </a:lnTo>
                <a:lnTo>
                  <a:pt x="70103" y="9144"/>
                </a:lnTo>
                <a:lnTo>
                  <a:pt x="65531" y="4572"/>
                </a:lnTo>
                <a:lnTo>
                  <a:pt x="64007" y="3048"/>
                </a:lnTo>
                <a:lnTo>
                  <a:pt x="57912" y="0"/>
                </a:lnTo>
                <a:lnTo>
                  <a:pt x="59436" y="12192"/>
                </a:lnTo>
                <a:lnTo>
                  <a:pt x="59436" y="10668"/>
                </a:lnTo>
                <a:lnTo>
                  <a:pt x="64007" y="15240"/>
                </a:lnTo>
                <a:lnTo>
                  <a:pt x="68580" y="21336"/>
                </a:lnTo>
                <a:lnTo>
                  <a:pt x="67056" y="19812"/>
                </a:lnTo>
                <a:lnTo>
                  <a:pt x="71627" y="27432"/>
                </a:lnTo>
                <a:lnTo>
                  <a:pt x="70103" y="25908"/>
                </a:lnTo>
                <a:lnTo>
                  <a:pt x="73151" y="33528"/>
                </a:lnTo>
                <a:close/>
              </a:path>
              <a:path w="82295" h="85343">
                <a:moveTo>
                  <a:pt x="71627" y="9144"/>
                </a:moveTo>
                <a:lnTo>
                  <a:pt x="73151" y="32004"/>
                </a:lnTo>
                <a:lnTo>
                  <a:pt x="76200" y="15240"/>
                </a:lnTo>
                <a:lnTo>
                  <a:pt x="71627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8228" y="4413504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38100"/>
                </a:moveTo>
                <a:lnTo>
                  <a:pt x="162" y="41713"/>
                </a:lnTo>
                <a:lnTo>
                  <a:pt x="4008" y="55364"/>
                </a:lnTo>
                <a:lnTo>
                  <a:pt x="12251" y="66301"/>
                </a:lnTo>
                <a:lnTo>
                  <a:pt x="23934" y="73565"/>
                </a:lnTo>
                <a:lnTo>
                  <a:pt x="38100" y="76200"/>
                </a:lnTo>
                <a:lnTo>
                  <a:pt x="40353" y="76127"/>
                </a:lnTo>
                <a:lnTo>
                  <a:pt x="53653" y="72559"/>
                </a:lnTo>
                <a:lnTo>
                  <a:pt x="64569" y="64354"/>
                </a:lnTo>
                <a:lnTo>
                  <a:pt x="71958" y="52528"/>
                </a:lnTo>
                <a:lnTo>
                  <a:pt x="74675" y="38100"/>
                </a:lnTo>
                <a:lnTo>
                  <a:pt x="74603" y="35678"/>
                </a:lnTo>
                <a:lnTo>
                  <a:pt x="71068" y="21594"/>
                </a:lnTo>
                <a:lnTo>
                  <a:pt x="63043" y="10275"/>
                </a:lnTo>
                <a:lnTo>
                  <a:pt x="51672" y="2738"/>
                </a:lnTo>
                <a:lnTo>
                  <a:pt x="38100" y="0"/>
                </a:lnTo>
                <a:lnTo>
                  <a:pt x="34486" y="162"/>
                </a:lnTo>
                <a:lnTo>
                  <a:pt x="20835" y="4008"/>
                </a:lnTo>
                <a:lnTo>
                  <a:pt x="9898" y="12251"/>
                </a:lnTo>
                <a:lnTo>
                  <a:pt x="2634" y="23934"/>
                </a:lnTo>
                <a:lnTo>
                  <a:pt x="0" y="3810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43655" y="4415028"/>
            <a:ext cx="83820" cy="85343"/>
          </a:xfrm>
          <a:custGeom>
            <a:avLst/>
            <a:gdLst/>
            <a:ahLst/>
            <a:cxnLst/>
            <a:rect l="l" t="t" r="r" b="b"/>
            <a:pathLst>
              <a:path w="83820" h="85344">
                <a:moveTo>
                  <a:pt x="10668" y="28956"/>
                </a:moveTo>
                <a:lnTo>
                  <a:pt x="10668" y="44195"/>
                </a:lnTo>
                <a:lnTo>
                  <a:pt x="10668" y="30480"/>
                </a:lnTo>
                <a:lnTo>
                  <a:pt x="12192" y="22860"/>
                </a:lnTo>
                <a:lnTo>
                  <a:pt x="10668" y="28956"/>
                </a:lnTo>
                <a:close/>
              </a:path>
              <a:path w="83820" h="85344">
                <a:moveTo>
                  <a:pt x="13716" y="6095"/>
                </a:moveTo>
                <a:lnTo>
                  <a:pt x="12192" y="6095"/>
                </a:lnTo>
                <a:lnTo>
                  <a:pt x="7620" y="12192"/>
                </a:lnTo>
                <a:lnTo>
                  <a:pt x="4572" y="19812"/>
                </a:lnTo>
                <a:lnTo>
                  <a:pt x="3048" y="19812"/>
                </a:lnTo>
                <a:lnTo>
                  <a:pt x="1524" y="27431"/>
                </a:lnTo>
                <a:lnTo>
                  <a:pt x="1524" y="28956"/>
                </a:lnTo>
                <a:lnTo>
                  <a:pt x="0" y="36575"/>
                </a:lnTo>
                <a:lnTo>
                  <a:pt x="1524" y="44195"/>
                </a:lnTo>
                <a:lnTo>
                  <a:pt x="1524" y="45719"/>
                </a:lnTo>
                <a:lnTo>
                  <a:pt x="3048" y="53339"/>
                </a:lnTo>
                <a:lnTo>
                  <a:pt x="4572" y="53339"/>
                </a:lnTo>
                <a:lnTo>
                  <a:pt x="7620" y="60960"/>
                </a:lnTo>
                <a:lnTo>
                  <a:pt x="12192" y="67056"/>
                </a:lnTo>
                <a:lnTo>
                  <a:pt x="13716" y="67056"/>
                </a:lnTo>
                <a:lnTo>
                  <a:pt x="18288" y="71627"/>
                </a:lnTo>
                <a:lnTo>
                  <a:pt x="19812" y="73151"/>
                </a:lnTo>
                <a:lnTo>
                  <a:pt x="25908" y="76200"/>
                </a:lnTo>
                <a:lnTo>
                  <a:pt x="33528" y="79248"/>
                </a:lnTo>
                <a:lnTo>
                  <a:pt x="35052" y="70104"/>
                </a:lnTo>
                <a:lnTo>
                  <a:pt x="42672" y="79248"/>
                </a:lnTo>
                <a:lnTo>
                  <a:pt x="51816" y="79248"/>
                </a:lnTo>
                <a:lnTo>
                  <a:pt x="57912" y="76200"/>
                </a:lnTo>
                <a:lnTo>
                  <a:pt x="59436" y="76200"/>
                </a:lnTo>
                <a:lnTo>
                  <a:pt x="65532" y="73151"/>
                </a:lnTo>
                <a:lnTo>
                  <a:pt x="67056" y="71627"/>
                </a:lnTo>
                <a:lnTo>
                  <a:pt x="71628" y="67056"/>
                </a:lnTo>
                <a:lnTo>
                  <a:pt x="73152" y="67056"/>
                </a:lnTo>
                <a:lnTo>
                  <a:pt x="77724" y="60960"/>
                </a:lnTo>
                <a:lnTo>
                  <a:pt x="74676" y="44195"/>
                </a:lnTo>
                <a:lnTo>
                  <a:pt x="77724" y="60960"/>
                </a:lnTo>
                <a:lnTo>
                  <a:pt x="74676" y="30480"/>
                </a:lnTo>
                <a:lnTo>
                  <a:pt x="74676" y="42671"/>
                </a:lnTo>
                <a:lnTo>
                  <a:pt x="71628" y="50292"/>
                </a:lnTo>
                <a:lnTo>
                  <a:pt x="73152" y="48768"/>
                </a:lnTo>
                <a:lnTo>
                  <a:pt x="68580" y="56387"/>
                </a:lnTo>
                <a:lnTo>
                  <a:pt x="70104" y="54863"/>
                </a:lnTo>
                <a:lnTo>
                  <a:pt x="65532" y="60960"/>
                </a:lnTo>
                <a:lnTo>
                  <a:pt x="60960" y="65531"/>
                </a:lnTo>
                <a:lnTo>
                  <a:pt x="60960" y="64007"/>
                </a:lnTo>
                <a:lnTo>
                  <a:pt x="54864" y="68580"/>
                </a:lnTo>
                <a:lnTo>
                  <a:pt x="54864" y="67056"/>
                </a:lnTo>
                <a:lnTo>
                  <a:pt x="48768" y="70104"/>
                </a:lnTo>
                <a:lnTo>
                  <a:pt x="36576" y="70104"/>
                </a:lnTo>
                <a:lnTo>
                  <a:pt x="28956" y="67056"/>
                </a:lnTo>
                <a:lnTo>
                  <a:pt x="30480" y="68580"/>
                </a:lnTo>
                <a:lnTo>
                  <a:pt x="24384" y="64007"/>
                </a:lnTo>
                <a:lnTo>
                  <a:pt x="24384" y="65531"/>
                </a:lnTo>
                <a:lnTo>
                  <a:pt x="19812" y="60960"/>
                </a:lnTo>
                <a:lnTo>
                  <a:pt x="15240" y="54863"/>
                </a:lnTo>
                <a:lnTo>
                  <a:pt x="15240" y="56387"/>
                </a:lnTo>
                <a:lnTo>
                  <a:pt x="12192" y="48768"/>
                </a:lnTo>
                <a:lnTo>
                  <a:pt x="12192" y="50292"/>
                </a:lnTo>
                <a:lnTo>
                  <a:pt x="10668" y="42671"/>
                </a:lnTo>
                <a:lnTo>
                  <a:pt x="10668" y="44195"/>
                </a:lnTo>
                <a:lnTo>
                  <a:pt x="10668" y="28956"/>
                </a:lnTo>
                <a:lnTo>
                  <a:pt x="12192" y="22860"/>
                </a:lnTo>
                <a:lnTo>
                  <a:pt x="12192" y="24383"/>
                </a:lnTo>
                <a:lnTo>
                  <a:pt x="15240" y="16763"/>
                </a:lnTo>
                <a:lnTo>
                  <a:pt x="15240" y="18287"/>
                </a:lnTo>
                <a:lnTo>
                  <a:pt x="19812" y="12192"/>
                </a:lnTo>
                <a:lnTo>
                  <a:pt x="24384" y="7619"/>
                </a:lnTo>
                <a:lnTo>
                  <a:pt x="24384" y="9143"/>
                </a:lnTo>
                <a:lnTo>
                  <a:pt x="30480" y="4571"/>
                </a:lnTo>
                <a:lnTo>
                  <a:pt x="35052" y="3048"/>
                </a:lnTo>
                <a:lnTo>
                  <a:pt x="48768" y="3048"/>
                </a:lnTo>
                <a:lnTo>
                  <a:pt x="54864" y="6095"/>
                </a:lnTo>
                <a:lnTo>
                  <a:pt x="54864" y="4571"/>
                </a:lnTo>
                <a:lnTo>
                  <a:pt x="60960" y="9143"/>
                </a:lnTo>
                <a:lnTo>
                  <a:pt x="60960" y="7619"/>
                </a:lnTo>
                <a:lnTo>
                  <a:pt x="65532" y="12192"/>
                </a:lnTo>
                <a:lnTo>
                  <a:pt x="70104" y="18287"/>
                </a:lnTo>
                <a:lnTo>
                  <a:pt x="65532" y="0"/>
                </a:lnTo>
                <a:lnTo>
                  <a:pt x="59436" y="-3048"/>
                </a:lnTo>
                <a:lnTo>
                  <a:pt x="57912" y="-3048"/>
                </a:lnTo>
                <a:lnTo>
                  <a:pt x="51816" y="-6095"/>
                </a:lnTo>
                <a:lnTo>
                  <a:pt x="33528" y="-6095"/>
                </a:lnTo>
                <a:lnTo>
                  <a:pt x="25908" y="-3048"/>
                </a:lnTo>
                <a:lnTo>
                  <a:pt x="19812" y="0"/>
                </a:lnTo>
                <a:lnTo>
                  <a:pt x="18288" y="1524"/>
                </a:lnTo>
                <a:lnTo>
                  <a:pt x="13716" y="6095"/>
                </a:lnTo>
                <a:close/>
              </a:path>
              <a:path w="83820" h="85344">
                <a:moveTo>
                  <a:pt x="30480" y="4571"/>
                </a:moveTo>
                <a:lnTo>
                  <a:pt x="28956" y="6095"/>
                </a:lnTo>
                <a:lnTo>
                  <a:pt x="36576" y="3048"/>
                </a:lnTo>
                <a:lnTo>
                  <a:pt x="35052" y="3048"/>
                </a:lnTo>
                <a:lnTo>
                  <a:pt x="30480" y="4571"/>
                </a:lnTo>
                <a:close/>
              </a:path>
              <a:path w="83820" h="85344">
                <a:moveTo>
                  <a:pt x="35052" y="70104"/>
                </a:moveTo>
                <a:lnTo>
                  <a:pt x="33528" y="79248"/>
                </a:lnTo>
                <a:lnTo>
                  <a:pt x="42672" y="79248"/>
                </a:lnTo>
                <a:lnTo>
                  <a:pt x="35052" y="70104"/>
                </a:lnTo>
                <a:close/>
              </a:path>
              <a:path w="83820" h="85344">
                <a:moveTo>
                  <a:pt x="74676" y="30480"/>
                </a:moveTo>
                <a:lnTo>
                  <a:pt x="77724" y="60960"/>
                </a:lnTo>
                <a:lnTo>
                  <a:pt x="80772" y="53339"/>
                </a:lnTo>
                <a:lnTo>
                  <a:pt x="83820" y="45719"/>
                </a:lnTo>
                <a:lnTo>
                  <a:pt x="83820" y="27431"/>
                </a:lnTo>
                <a:lnTo>
                  <a:pt x="80772" y="19812"/>
                </a:lnTo>
                <a:lnTo>
                  <a:pt x="77724" y="12192"/>
                </a:lnTo>
                <a:lnTo>
                  <a:pt x="74676" y="28956"/>
                </a:lnTo>
                <a:lnTo>
                  <a:pt x="73152" y="6095"/>
                </a:lnTo>
                <a:lnTo>
                  <a:pt x="71628" y="6095"/>
                </a:lnTo>
                <a:lnTo>
                  <a:pt x="67056" y="1524"/>
                </a:lnTo>
                <a:lnTo>
                  <a:pt x="65532" y="0"/>
                </a:lnTo>
                <a:lnTo>
                  <a:pt x="70104" y="18287"/>
                </a:lnTo>
                <a:lnTo>
                  <a:pt x="68580" y="16763"/>
                </a:lnTo>
                <a:lnTo>
                  <a:pt x="73152" y="24383"/>
                </a:lnTo>
                <a:lnTo>
                  <a:pt x="71628" y="22860"/>
                </a:lnTo>
                <a:lnTo>
                  <a:pt x="74676" y="30480"/>
                </a:lnTo>
                <a:close/>
              </a:path>
              <a:path w="83820" h="85344">
                <a:moveTo>
                  <a:pt x="73152" y="6095"/>
                </a:moveTo>
                <a:lnTo>
                  <a:pt x="74676" y="28956"/>
                </a:lnTo>
                <a:lnTo>
                  <a:pt x="77724" y="12192"/>
                </a:lnTo>
                <a:lnTo>
                  <a:pt x="73152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86328" y="4472178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86328" y="4539233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86328" y="4606290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86328" y="4673346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86328" y="4738878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86328" y="4805933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86328" y="4872990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86328" y="4940046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86328" y="5005578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86328" y="5072633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86328" y="5139690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86328" y="5206746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86328" y="5272278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86328" y="5339333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86328" y="5406390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86328" y="5473446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12086" y="2852928"/>
            <a:ext cx="0" cy="611124"/>
          </a:xfrm>
          <a:custGeom>
            <a:avLst/>
            <a:gdLst/>
            <a:ahLst/>
            <a:cxnLst/>
            <a:rect l="l" t="t" r="r" b="b"/>
            <a:pathLst>
              <a:path h="611124">
                <a:moveTo>
                  <a:pt x="0" y="574548"/>
                </a:moveTo>
                <a:lnTo>
                  <a:pt x="0" y="611124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60348" y="2628900"/>
            <a:ext cx="76200" cy="835151"/>
          </a:xfrm>
          <a:custGeom>
            <a:avLst/>
            <a:gdLst/>
            <a:ahLst/>
            <a:cxnLst/>
            <a:rect l="l" t="t" r="r" b="b"/>
            <a:pathLst>
              <a:path w="76200" h="835151">
                <a:moveTo>
                  <a:pt x="42671" y="798576"/>
                </a:moveTo>
                <a:lnTo>
                  <a:pt x="33528" y="798576"/>
                </a:lnTo>
                <a:lnTo>
                  <a:pt x="33528" y="835151"/>
                </a:lnTo>
                <a:lnTo>
                  <a:pt x="42671" y="835151"/>
                </a:lnTo>
                <a:lnTo>
                  <a:pt x="42671" y="798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98448" y="3425952"/>
            <a:ext cx="2417064" cy="76200"/>
          </a:xfrm>
          <a:custGeom>
            <a:avLst/>
            <a:gdLst/>
            <a:ahLst/>
            <a:cxnLst/>
            <a:rect l="l" t="t" r="r" b="b"/>
            <a:pathLst>
              <a:path w="2417064" h="76200">
                <a:moveTo>
                  <a:pt x="2417064" y="38100"/>
                </a:moveTo>
                <a:lnTo>
                  <a:pt x="2353055" y="42672"/>
                </a:lnTo>
                <a:lnTo>
                  <a:pt x="2340863" y="42672"/>
                </a:lnTo>
                <a:lnTo>
                  <a:pt x="2340864" y="76200"/>
                </a:lnTo>
                <a:lnTo>
                  <a:pt x="2417064" y="38100"/>
                </a:lnTo>
                <a:close/>
              </a:path>
              <a:path w="2417064" h="76200">
                <a:moveTo>
                  <a:pt x="2353055" y="33527"/>
                </a:moveTo>
                <a:lnTo>
                  <a:pt x="2341418" y="1524"/>
                </a:lnTo>
                <a:lnTo>
                  <a:pt x="2340863" y="1524"/>
                </a:lnTo>
                <a:lnTo>
                  <a:pt x="2340863" y="33528"/>
                </a:lnTo>
                <a:lnTo>
                  <a:pt x="2353055" y="33527"/>
                </a:lnTo>
                <a:close/>
              </a:path>
              <a:path w="2417064" h="76200">
                <a:moveTo>
                  <a:pt x="2417064" y="38100"/>
                </a:moveTo>
                <a:lnTo>
                  <a:pt x="2343912" y="1524"/>
                </a:lnTo>
                <a:lnTo>
                  <a:pt x="2341418" y="1524"/>
                </a:lnTo>
                <a:lnTo>
                  <a:pt x="2353055" y="33527"/>
                </a:lnTo>
                <a:lnTo>
                  <a:pt x="0" y="33527"/>
                </a:lnTo>
                <a:lnTo>
                  <a:pt x="0" y="42672"/>
                </a:lnTo>
                <a:lnTo>
                  <a:pt x="2353055" y="42672"/>
                </a:lnTo>
                <a:lnTo>
                  <a:pt x="241706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295400" y="2401824"/>
            <a:ext cx="2103120" cy="1066800"/>
          </a:xfrm>
          <a:custGeom>
            <a:avLst/>
            <a:gdLst/>
            <a:ahLst/>
            <a:cxnLst/>
            <a:rect l="l" t="t" r="r" b="b"/>
            <a:pathLst>
              <a:path w="2103120" h="1066800">
                <a:moveTo>
                  <a:pt x="86098" y="1025651"/>
                </a:moveTo>
                <a:lnTo>
                  <a:pt x="63546" y="1025651"/>
                </a:lnTo>
                <a:lnTo>
                  <a:pt x="0" y="1057655"/>
                </a:lnTo>
                <a:lnTo>
                  <a:pt x="4571" y="1066800"/>
                </a:lnTo>
                <a:lnTo>
                  <a:pt x="86098" y="1025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63396" y="3419855"/>
            <a:ext cx="73151" cy="76200"/>
          </a:xfrm>
          <a:custGeom>
            <a:avLst/>
            <a:gdLst/>
            <a:ahLst/>
            <a:cxnLst/>
            <a:rect l="l" t="t" r="r" b="b"/>
            <a:pathLst>
              <a:path w="73151" h="76200">
                <a:moveTo>
                  <a:pt x="38990" y="76127"/>
                </a:moveTo>
                <a:lnTo>
                  <a:pt x="52792" y="72559"/>
                </a:lnTo>
                <a:lnTo>
                  <a:pt x="63594" y="64354"/>
                </a:lnTo>
                <a:lnTo>
                  <a:pt x="70635" y="52528"/>
                </a:lnTo>
                <a:lnTo>
                  <a:pt x="73151" y="38100"/>
                </a:lnTo>
                <a:lnTo>
                  <a:pt x="73085" y="35678"/>
                </a:lnTo>
                <a:lnTo>
                  <a:pt x="69800" y="21594"/>
                </a:lnTo>
                <a:lnTo>
                  <a:pt x="62112" y="10275"/>
                </a:lnTo>
                <a:lnTo>
                  <a:pt x="58120" y="7620"/>
                </a:lnTo>
                <a:lnTo>
                  <a:pt x="15728" y="7620"/>
                </a:lnTo>
                <a:lnTo>
                  <a:pt x="10106" y="11845"/>
                </a:lnTo>
                <a:lnTo>
                  <a:pt x="2717" y="23671"/>
                </a:lnTo>
                <a:lnTo>
                  <a:pt x="0" y="38100"/>
                </a:lnTo>
                <a:lnTo>
                  <a:pt x="72" y="40521"/>
                </a:lnTo>
                <a:lnTo>
                  <a:pt x="3607" y="54605"/>
                </a:lnTo>
                <a:lnTo>
                  <a:pt x="11632" y="65924"/>
                </a:lnTo>
                <a:lnTo>
                  <a:pt x="23003" y="73461"/>
                </a:lnTo>
                <a:lnTo>
                  <a:pt x="36575" y="76200"/>
                </a:lnTo>
                <a:lnTo>
                  <a:pt x="38990" y="76127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58824" y="3419855"/>
            <a:ext cx="83819" cy="76200"/>
          </a:xfrm>
          <a:custGeom>
            <a:avLst/>
            <a:gdLst/>
            <a:ahLst/>
            <a:cxnLst/>
            <a:rect l="l" t="t" r="r" b="b"/>
            <a:pathLst>
              <a:path w="83819" h="76200">
                <a:moveTo>
                  <a:pt x="9145" y="32004"/>
                </a:moveTo>
                <a:lnTo>
                  <a:pt x="9143" y="45720"/>
                </a:lnTo>
                <a:lnTo>
                  <a:pt x="9145" y="32004"/>
                </a:lnTo>
                <a:close/>
              </a:path>
              <a:path w="83819" h="76200">
                <a:moveTo>
                  <a:pt x="53339" y="70104"/>
                </a:moveTo>
                <a:lnTo>
                  <a:pt x="54863" y="68580"/>
                </a:lnTo>
                <a:lnTo>
                  <a:pt x="47243" y="71627"/>
                </a:lnTo>
                <a:lnTo>
                  <a:pt x="48767" y="71627"/>
                </a:lnTo>
                <a:lnTo>
                  <a:pt x="53339" y="70104"/>
                </a:lnTo>
                <a:close/>
              </a:path>
              <a:path w="83819" h="76200">
                <a:moveTo>
                  <a:pt x="57912" y="77724"/>
                </a:moveTo>
                <a:lnTo>
                  <a:pt x="64007" y="74675"/>
                </a:lnTo>
                <a:lnTo>
                  <a:pt x="65531" y="73151"/>
                </a:lnTo>
                <a:lnTo>
                  <a:pt x="70103" y="68580"/>
                </a:lnTo>
                <a:lnTo>
                  <a:pt x="71628" y="68580"/>
                </a:lnTo>
                <a:lnTo>
                  <a:pt x="71628" y="51815"/>
                </a:lnTo>
                <a:lnTo>
                  <a:pt x="68579" y="57912"/>
                </a:lnTo>
                <a:lnTo>
                  <a:pt x="68579" y="56387"/>
                </a:lnTo>
                <a:lnTo>
                  <a:pt x="64007" y="62484"/>
                </a:lnTo>
                <a:lnTo>
                  <a:pt x="64007" y="60960"/>
                </a:lnTo>
                <a:lnTo>
                  <a:pt x="59435" y="67056"/>
                </a:lnTo>
                <a:lnTo>
                  <a:pt x="59435" y="65532"/>
                </a:lnTo>
                <a:lnTo>
                  <a:pt x="53339" y="70104"/>
                </a:lnTo>
                <a:lnTo>
                  <a:pt x="48767" y="71627"/>
                </a:lnTo>
                <a:lnTo>
                  <a:pt x="35051" y="71627"/>
                </a:lnTo>
                <a:lnTo>
                  <a:pt x="28956" y="68580"/>
                </a:lnTo>
                <a:lnTo>
                  <a:pt x="28956" y="70104"/>
                </a:lnTo>
                <a:lnTo>
                  <a:pt x="22859" y="65532"/>
                </a:lnTo>
                <a:lnTo>
                  <a:pt x="22859" y="67056"/>
                </a:lnTo>
                <a:lnTo>
                  <a:pt x="18287" y="60960"/>
                </a:lnTo>
                <a:lnTo>
                  <a:pt x="18287" y="62484"/>
                </a:lnTo>
                <a:lnTo>
                  <a:pt x="13715" y="56387"/>
                </a:lnTo>
                <a:lnTo>
                  <a:pt x="15239" y="57912"/>
                </a:lnTo>
                <a:lnTo>
                  <a:pt x="10667" y="51815"/>
                </a:lnTo>
                <a:lnTo>
                  <a:pt x="12191" y="51815"/>
                </a:lnTo>
                <a:lnTo>
                  <a:pt x="9143" y="44196"/>
                </a:lnTo>
                <a:lnTo>
                  <a:pt x="9143" y="32004"/>
                </a:lnTo>
                <a:lnTo>
                  <a:pt x="12191" y="25908"/>
                </a:lnTo>
                <a:lnTo>
                  <a:pt x="10667" y="25908"/>
                </a:lnTo>
                <a:lnTo>
                  <a:pt x="15239" y="19812"/>
                </a:lnTo>
                <a:lnTo>
                  <a:pt x="13715" y="19812"/>
                </a:lnTo>
                <a:lnTo>
                  <a:pt x="18287" y="15239"/>
                </a:lnTo>
                <a:lnTo>
                  <a:pt x="22859" y="10668"/>
                </a:lnTo>
                <a:lnTo>
                  <a:pt x="28956" y="7620"/>
                </a:lnTo>
                <a:lnTo>
                  <a:pt x="12191" y="7620"/>
                </a:lnTo>
                <a:lnTo>
                  <a:pt x="10667" y="9144"/>
                </a:lnTo>
                <a:lnTo>
                  <a:pt x="6095" y="13715"/>
                </a:lnTo>
                <a:lnTo>
                  <a:pt x="6095" y="15239"/>
                </a:lnTo>
                <a:lnTo>
                  <a:pt x="3047" y="21336"/>
                </a:lnTo>
                <a:lnTo>
                  <a:pt x="3047" y="22860"/>
                </a:lnTo>
                <a:lnTo>
                  <a:pt x="0" y="28956"/>
                </a:lnTo>
                <a:lnTo>
                  <a:pt x="0" y="47244"/>
                </a:lnTo>
                <a:lnTo>
                  <a:pt x="3047" y="54863"/>
                </a:lnTo>
                <a:lnTo>
                  <a:pt x="6095" y="62484"/>
                </a:lnTo>
                <a:lnTo>
                  <a:pt x="10667" y="68580"/>
                </a:lnTo>
                <a:lnTo>
                  <a:pt x="12191" y="68580"/>
                </a:lnTo>
                <a:lnTo>
                  <a:pt x="16763" y="73151"/>
                </a:lnTo>
                <a:lnTo>
                  <a:pt x="18287" y="74675"/>
                </a:lnTo>
                <a:lnTo>
                  <a:pt x="24384" y="77724"/>
                </a:lnTo>
                <a:lnTo>
                  <a:pt x="25907" y="77724"/>
                </a:lnTo>
                <a:lnTo>
                  <a:pt x="32003" y="80772"/>
                </a:lnTo>
                <a:lnTo>
                  <a:pt x="50291" y="80772"/>
                </a:lnTo>
                <a:lnTo>
                  <a:pt x="57912" y="77724"/>
                </a:lnTo>
                <a:close/>
              </a:path>
              <a:path w="83819" h="76200">
                <a:moveTo>
                  <a:pt x="59000" y="7620"/>
                </a:moveTo>
                <a:lnTo>
                  <a:pt x="53339" y="7620"/>
                </a:lnTo>
                <a:lnTo>
                  <a:pt x="59435" y="10668"/>
                </a:lnTo>
                <a:lnTo>
                  <a:pt x="59000" y="7620"/>
                </a:lnTo>
                <a:close/>
              </a:path>
              <a:path w="83819" h="76200">
                <a:moveTo>
                  <a:pt x="76200" y="62484"/>
                </a:moveTo>
                <a:lnTo>
                  <a:pt x="79247" y="54863"/>
                </a:lnTo>
                <a:lnTo>
                  <a:pt x="80772" y="54863"/>
                </a:lnTo>
                <a:lnTo>
                  <a:pt x="82295" y="47244"/>
                </a:lnTo>
                <a:lnTo>
                  <a:pt x="83819" y="39624"/>
                </a:lnTo>
                <a:lnTo>
                  <a:pt x="83819" y="38100"/>
                </a:lnTo>
                <a:lnTo>
                  <a:pt x="82295" y="30480"/>
                </a:lnTo>
                <a:lnTo>
                  <a:pt x="82295" y="28956"/>
                </a:lnTo>
                <a:lnTo>
                  <a:pt x="80772" y="22860"/>
                </a:lnTo>
                <a:lnTo>
                  <a:pt x="79247" y="21336"/>
                </a:lnTo>
                <a:lnTo>
                  <a:pt x="76200" y="15239"/>
                </a:lnTo>
                <a:lnTo>
                  <a:pt x="76200" y="13715"/>
                </a:lnTo>
                <a:lnTo>
                  <a:pt x="71628" y="9144"/>
                </a:lnTo>
                <a:lnTo>
                  <a:pt x="70103" y="7620"/>
                </a:lnTo>
                <a:lnTo>
                  <a:pt x="59000" y="7620"/>
                </a:lnTo>
                <a:lnTo>
                  <a:pt x="59435" y="10668"/>
                </a:lnTo>
                <a:lnTo>
                  <a:pt x="64007" y="15239"/>
                </a:lnTo>
                <a:lnTo>
                  <a:pt x="68579" y="19812"/>
                </a:lnTo>
                <a:lnTo>
                  <a:pt x="71628" y="25908"/>
                </a:lnTo>
                <a:lnTo>
                  <a:pt x="73151" y="32004"/>
                </a:lnTo>
                <a:lnTo>
                  <a:pt x="73151" y="45720"/>
                </a:lnTo>
                <a:lnTo>
                  <a:pt x="71628" y="51815"/>
                </a:lnTo>
                <a:lnTo>
                  <a:pt x="71628" y="68580"/>
                </a:lnTo>
                <a:lnTo>
                  <a:pt x="76200" y="62484"/>
                </a:lnTo>
                <a:close/>
              </a:path>
              <a:path w="83819" h="76200">
                <a:moveTo>
                  <a:pt x="73151" y="45720"/>
                </a:moveTo>
                <a:lnTo>
                  <a:pt x="73151" y="44196"/>
                </a:lnTo>
                <a:lnTo>
                  <a:pt x="71628" y="51815"/>
                </a:lnTo>
                <a:lnTo>
                  <a:pt x="73151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86328" y="3435857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20995" y="5145024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>
                <a:moveTo>
                  <a:pt x="0" y="0"/>
                </a:moveTo>
                <a:lnTo>
                  <a:pt x="411480" y="0"/>
                </a:lnTo>
              </a:path>
            </a:pathLst>
          </a:custGeom>
          <a:ln w="145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10428" y="5145024"/>
            <a:ext cx="242315" cy="0"/>
          </a:xfrm>
          <a:custGeom>
            <a:avLst/>
            <a:gdLst/>
            <a:ahLst/>
            <a:cxnLst/>
            <a:rect l="l" t="t" r="r" b="b"/>
            <a:pathLst>
              <a:path w="242315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145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453883" y="5259324"/>
            <a:ext cx="228600" cy="306324"/>
          </a:xfrm>
          <a:custGeom>
            <a:avLst/>
            <a:gdLst/>
            <a:ahLst/>
            <a:cxnLst/>
            <a:rect l="l" t="t" r="r" b="b"/>
            <a:pathLst>
              <a:path w="228600" h="306324">
                <a:moveTo>
                  <a:pt x="228600" y="0"/>
                </a:moveTo>
                <a:lnTo>
                  <a:pt x="0" y="306324"/>
                </a:lnTo>
              </a:path>
            </a:pathLst>
          </a:custGeom>
          <a:ln w="72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421880" y="5145024"/>
            <a:ext cx="310896" cy="0"/>
          </a:xfrm>
          <a:custGeom>
            <a:avLst/>
            <a:gdLst/>
            <a:ahLst/>
            <a:cxnLst/>
            <a:rect l="l" t="t" r="r" b="b"/>
            <a:pathLst>
              <a:path w="310896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145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417308" y="3223259"/>
            <a:ext cx="227075" cy="306324"/>
          </a:xfrm>
          <a:custGeom>
            <a:avLst/>
            <a:gdLst/>
            <a:ahLst/>
            <a:cxnLst/>
            <a:rect l="l" t="t" r="r" b="b"/>
            <a:pathLst>
              <a:path w="227075" h="306324">
                <a:moveTo>
                  <a:pt x="75692" y="204216"/>
                </a:moveTo>
                <a:lnTo>
                  <a:pt x="0" y="306324"/>
                </a:lnTo>
                <a:lnTo>
                  <a:pt x="75692" y="204216"/>
                </a:lnTo>
              </a:path>
            </a:pathLst>
          </a:custGeom>
          <a:ln w="72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73735" y="437537"/>
            <a:ext cx="535376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Proj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ction</a:t>
            </a:r>
            <a:r>
              <a:rPr sz="4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spective</a:t>
            </a:r>
            <a:endParaRPr sz="4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8340" y="1681955"/>
            <a:ext cx="47324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190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1900" spc="0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1900" spc="329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Théorème de Tha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es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: Trian</a:t>
            </a:r>
            <a:r>
              <a:rPr sz="2400" spc="-9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37124" y="1681955"/>
            <a:ext cx="16106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semblab</a:t>
            </a:r>
            <a:r>
              <a:rPr sz="2400" spc="-1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84906" y="2233501"/>
            <a:ext cx="874269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0"/>
              </a:lnSpc>
              <a:spcBef>
                <a:spcPts val="96"/>
              </a:spcBef>
            </a:pPr>
            <a:r>
              <a:rPr sz="1800" spc="104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(</a:t>
            </a:r>
            <a:r>
              <a:rPr sz="1800" spc="-279" dirty="0" smtClean="0">
                <a:latin typeface="Times New Roman"/>
                <a:cs typeface="Times New Roman"/>
              </a:rPr>
              <a:t> </a:t>
            </a:r>
            <a:r>
              <a:rPr sz="1800" spc="52" dirty="0" smtClean="0">
                <a:latin typeface="Times New Roman"/>
                <a:cs typeface="Times New Roman"/>
              </a:rPr>
              <a:t>x</a:t>
            </a:r>
            <a:r>
              <a:rPr sz="1800" spc="18" dirty="0" smtClean="0">
                <a:latin typeface="Times New Roman"/>
                <a:cs typeface="Times New Roman"/>
              </a:rPr>
              <a:t>,</a:t>
            </a:r>
            <a:r>
              <a:rPr sz="1800" spc="14" dirty="0" smtClean="0">
                <a:latin typeface="Times New Roman"/>
                <a:cs typeface="Times New Roman"/>
              </a:rPr>
              <a:t>0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-68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z</a:t>
            </a:r>
            <a:r>
              <a:rPr sz="1800" spc="-3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1707" y="2399529"/>
            <a:ext cx="228803" cy="292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100" spc="0" dirty="0" smtClean="0">
                <a:latin typeface="Times New Roman"/>
                <a:cs typeface="Times New Roman"/>
              </a:rPr>
              <a:t>X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78225" y="2651483"/>
            <a:ext cx="369103" cy="423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45"/>
              </a:lnSpc>
              <a:spcBef>
                <a:spcPts val="162"/>
              </a:spcBef>
            </a:pPr>
            <a:r>
              <a:rPr sz="3975" baseline="7657" dirty="0" smtClean="0">
                <a:latin typeface="Times New Roman"/>
                <a:cs typeface="Times New Roman"/>
              </a:rPr>
              <a:t>x</a:t>
            </a:r>
            <a:r>
              <a:rPr sz="3975" spc="-400" baseline="7657" dirty="0" smtClean="0">
                <a:latin typeface="Times New Roman"/>
                <a:cs typeface="Times New Roman"/>
              </a:rPr>
              <a:t> </a:t>
            </a:r>
            <a:r>
              <a:rPr sz="2325" spc="0" baseline="-13091" dirty="0" smtClean="0">
                <a:latin typeface="Times New Roman"/>
                <a:cs typeface="Times New Roman"/>
              </a:rPr>
              <a:t>p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45090" y="2692705"/>
            <a:ext cx="227762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2650" spc="0" dirty="0" smtClean="0">
                <a:latin typeface="Times New Roman"/>
                <a:cs typeface="Times New Roman"/>
              </a:rPr>
              <a:t>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56313" y="2692705"/>
            <a:ext cx="227762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2650" spc="0" dirty="0" smtClean="0">
                <a:latin typeface="Times New Roman"/>
                <a:cs typeface="Times New Roman"/>
              </a:rPr>
              <a:t>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20424" y="2901891"/>
            <a:ext cx="263533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2650" spc="0" dirty="0" smtClean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87700" y="2901891"/>
            <a:ext cx="263533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2650" spc="0" dirty="0" smtClean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46227" y="2907332"/>
            <a:ext cx="171209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2650" spc="0" dirty="0" smtClean="0">
                <a:latin typeface="Times New Roman"/>
                <a:cs typeface="Times New Roman"/>
              </a:rPr>
              <a:t>: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74458" y="2907332"/>
            <a:ext cx="227762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2650" spc="0" dirty="0" smtClean="0">
                <a:latin typeface="Times New Roman"/>
                <a:cs typeface="Times New Roman"/>
              </a:rPr>
              <a:t>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53468" y="2962884"/>
            <a:ext cx="1129600" cy="299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0"/>
              </a:lnSpc>
              <a:spcBef>
                <a:spcPts val="113"/>
              </a:spcBef>
            </a:pPr>
            <a:r>
              <a:rPr sz="2775" spc="-89" baseline="6267" dirty="0" smtClean="0">
                <a:latin typeface="Times New Roman"/>
                <a:cs typeface="Times New Roman"/>
              </a:rPr>
              <a:t>P</a:t>
            </a:r>
            <a:r>
              <a:rPr sz="1575" spc="0" baseline="-13803" dirty="0" smtClean="0">
                <a:latin typeface="Times New Roman"/>
                <a:cs typeface="Times New Roman"/>
              </a:rPr>
              <a:t>p</a:t>
            </a:r>
            <a:r>
              <a:rPr sz="1575" spc="128" baseline="-13803" dirty="0" smtClean="0">
                <a:latin typeface="Times New Roman"/>
                <a:cs typeface="Times New Roman"/>
              </a:rPr>
              <a:t> </a:t>
            </a:r>
            <a:r>
              <a:rPr sz="2775" spc="0" baseline="6267" dirty="0" smtClean="0">
                <a:latin typeface="Times New Roman"/>
                <a:cs typeface="Times New Roman"/>
              </a:rPr>
              <a:t>(</a:t>
            </a:r>
            <a:r>
              <a:rPr sz="2775" spc="-300" baseline="6267" dirty="0" smtClean="0">
                <a:latin typeface="Times New Roman"/>
                <a:cs typeface="Times New Roman"/>
              </a:rPr>
              <a:t> </a:t>
            </a:r>
            <a:r>
              <a:rPr sz="2775" spc="0" baseline="6267" dirty="0" smtClean="0">
                <a:latin typeface="Times New Roman"/>
                <a:cs typeface="Times New Roman"/>
              </a:rPr>
              <a:t>x</a:t>
            </a:r>
            <a:r>
              <a:rPr sz="2775" spc="-279" baseline="6267" dirty="0" smtClean="0">
                <a:latin typeface="Times New Roman"/>
                <a:cs typeface="Times New Roman"/>
              </a:rPr>
              <a:t> </a:t>
            </a:r>
            <a:r>
              <a:rPr sz="1575" spc="0" baseline="-13803" dirty="0" smtClean="0">
                <a:latin typeface="Times New Roman"/>
                <a:cs typeface="Times New Roman"/>
              </a:rPr>
              <a:t>p </a:t>
            </a:r>
            <a:r>
              <a:rPr sz="2775" spc="14" baseline="6267" dirty="0" smtClean="0">
                <a:latin typeface="Times New Roman"/>
                <a:cs typeface="Times New Roman"/>
              </a:rPr>
              <a:t>,</a:t>
            </a:r>
            <a:r>
              <a:rPr sz="2775" spc="4" baseline="6267" dirty="0" smtClean="0">
                <a:latin typeface="Times New Roman"/>
                <a:cs typeface="Times New Roman"/>
              </a:rPr>
              <a:t>0</a:t>
            </a:r>
            <a:r>
              <a:rPr sz="2775" spc="0" baseline="6267" dirty="0" smtClean="0">
                <a:latin typeface="Times New Roman"/>
                <a:cs typeface="Times New Roman"/>
              </a:rPr>
              <a:t>,</a:t>
            </a:r>
            <a:r>
              <a:rPr sz="2775" spc="-209" baseline="6267" dirty="0" smtClean="0">
                <a:latin typeface="Times New Roman"/>
                <a:cs typeface="Times New Roman"/>
              </a:rPr>
              <a:t> </a:t>
            </a:r>
            <a:r>
              <a:rPr sz="2775" spc="0" baseline="6267" dirty="0" smtClean="0">
                <a:latin typeface="Times New Roman"/>
                <a:cs typeface="Times New Roman"/>
              </a:rPr>
              <a:t>d</a:t>
            </a:r>
            <a:r>
              <a:rPr sz="2775" spc="-214" baseline="6267" dirty="0" smtClean="0">
                <a:latin typeface="Times New Roman"/>
                <a:cs typeface="Times New Roman"/>
              </a:rPr>
              <a:t> </a:t>
            </a:r>
            <a:r>
              <a:rPr sz="2775" spc="0" baseline="6267" dirty="0" smtClean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58972" y="3107045"/>
            <a:ext cx="154574" cy="224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95"/>
              </a:lnSpc>
              <a:spcBef>
                <a:spcPts val="84"/>
              </a:spcBef>
            </a:pPr>
            <a:r>
              <a:rPr sz="1550" spc="0" dirty="0" smtClean="0">
                <a:latin typeface="Times New Roman"/>
                <a:cs typeface="Times New Roman"/>
              </a:rPr>
              <a:t>p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28645" y="3174083"/>
            <a:ext cx="246840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2650" spc="0" dirty="0" smtClean="0">
                <a:latin typeface="Times New Roman"/>
                <a:cs typeface="Times New Roman"/>
              </a:rPr>
              <a:t>d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49519" y="3174083"/>
            <a:ext cx="209025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2650" spc="0" dirty="0" smtClean="0">
                <a:latin typeface="Times New Roman"/>
                <a:cs typeface="Times New Roman"/>
              </a:rPr>
              <a:t>z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18395" y="3203031"/>
            <a:ext cx="132515" cy="224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95"/>
              </a:lnSpc>
              <a:spcBef>
                <a:spcPts val="84"/>
              </a:spcBef>
            </a:pPr>
            <a:r>
              <a:rPr sz="1550" spc="0" dirty="0" smtClean="0">
                <a:latin typeface="Times New Roman"/>
                <a:cs typeface="Times New Roman"/>
              </a:rPr>
              <a:t>z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35646" y="3355457"/>
            <a:ext cx="154574" cy="224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95"/>
              </a:lnSpc>
              <a:spcBef>
                <a:spcPts val="84"/>
              </a:spcBef>
            </a:pPr>
            <a:r>
              <a:rPr sz="1550" spc="0" dirty="0" smtClean="0">
                <a:latin typeface="Times New Roman"/>
                <a:cs typeface="Times New Roman"/>
              </a:rPr>
              <a:t>d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80587" y="3497055"/>
            <a:ext cx="199209" cy="271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0"/>
              </a:lnSpc>
              <a:spcBef>
                <a:spcPts val="103"/>
              </a:spcBef>
            </a:pPr>
            <a:r>
              <a:rPr sz="1900" spc="0" dirty="0" smtClean="0">
                <a:latin typeface="Times New Roman"/>
                <a:cs typeface="Times New Roman"/>
              </a:rPr>
              <a:t>Z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26986" y="3521448"/>
            <a:ext cx="181634" cy="265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5"/>
              </a:lnSpc>
              <a:spcBef>
                <a:spcPts val="101"/>
              </a:spcBef>
            </a:pPr>
            <a:r>
              <a:rPr sz="1900" spc="0" dirty="0" smtClean="0">
                <a:latin typeface="Times New Roman"/>
                <a:cs typeface="Times New Roman"/>
              </a:rPr>
              <a:t>d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8256" y="3540421"/>
            <a:ext cx="1041510" cy="446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19888">
              <a:lnSpc>
                <a:spcPts val="2069"/>
              </a:lnSpc>
              <a:spcBef>
                <a:spcPts val="325"/>
              </a:spcBef>
            </a:pPr>
            <a:r>
              <a:rPr sz="1800" spc="0" dirty="0" smtClean="0">
                <a:latin typeface="Arial"/>
                <a:cs typeface="Arial"/>
              </a:rPr>
              <a:t>centre</a:t>
            </a:r>
            <a:r>
              <a:rPr sz="1800" spc="-1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de 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69"/>
              </a:lnSpc>
            </a:pPr>
            <a:r>
              <a:rPr sz="1800" spc="0" dirty="0" smtClean="0">
                <a:latin typeface="Arial"/>
                <a:cs typeface="Arial"/>
              </a:rPr>
              <a:t>pro</a:t>
            </a:r>
            <a:r>
              <a:rPr sz="1800" spc="-14" dirty="0" smtClean="0">
                <a:latin typeface="Arial"/>
                <a:cs typeface="Arial"/>
              </a:rPr>
              <a:t>j</a:t>
            </a:r>
            <a:r>
              <a:rPr sz="1800" spc="0" dirty="0" smtClean="0">
                <a:latin typeface="Arial"/>
                <a:cs typeface="Arial"/>
              </a:rPr>
              <a:t>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66482" y="4269696"/>
            <a:ext cx="914074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0"/>
              </a:lnSpc>
              <a:spcBef>
                <a:spcPts val="96"/>
              </a:spcBef>
            </a:pPr>
            <a:r>
              <a:rPr sz="1800" spc="104" dirty="0" smtClean="0">
                <a:latin typeface="Times New Roman"/>
                <a:cs typeface="Times New Roman"/>
              </a:rPr>
              <a:t>P</a:t>
            </a:r>
            <a:r>
              <a:rPr sz="1800" spc="50" dirty="0" smtClean="0">
                <a:latin typeface="Times New Roman"/>
                <a:cs typeface="Times New Roman"/>
              </a:rPr>
              <a:t>(</a:t>
            </a:r>
            <a:r>
              <a:rPr sz="1800" spc="4" dirty="0" smtClean="0">
                <a:latin typeface="Times New Roman"/>
                <a:cs typeface="Times New Roman"/>
              </a:rPr>
              <a:t>0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60" dirty="0" smtClean="0">
                <a:latin typeface="Times New Roman"/>
                <a:cs typeface="Times New Roman"/>
              </a:rPr>
              <a:t> </a:t>
            </a:r>
            <a:r>
              <a:rPr sz="1800" spc="73" dirty="0" smtClean="0">
                <a:latin typeface="Times New Roman"/>
                <a:cs typeface="Times New Roman"/>
              </a:rPr>
              <a:t>y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-66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z</a:t>
            </a:r>
            <a:r>
              <a:rPr sz="1800" spc="-3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5614" y="4436177"/>
            <a:ext cx="215097" cy="294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5"/>
              </a:lnSpc>
              <a:spcBef>
                <a:spcPts val="112"/>
              </a:spcBef>
            </a:pPr>
            <a:r>
              <a:rPr sz="2100" spc="0" dirty="0" smtClean="0">
                <a:latin typeface="Times New Roman"/>
                <a:cs typeface="Times New Roman"/>
              </a:rPr>
              <a:t>Y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66301" y="4687372"/>
            <a:ext cx="374881" cy="423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45"/>
              </a:lnSpc>
              <a:spcBef>
                <a:spcPts val="162"/>
              </a:spcBef>
            </a:pPr>
            <a:r>
              <a:rPr sz="3975" baseline="7657" dirty="0" smtClean="0">
                <a:latin typeface="Times New Roman"/>
                <a:cs typeface="Times New Roman"/>
              </a:rPr>
              <a:t>y</a:t>
            </a:r>
            <a:r>
              <a:rPr sz="3975" spc="-354" baseline="7657" dirty="0" smtClean="0">
                <a:latin typeface="Times New Roman"/>
                <a:cs typeface="Times New Roman"/>
              </a:rPr>
              <a:t> </a:t>
            </a:r>
            <a:r>
              <a:rPr sz="2325" spc="0" baseline="-13091" dirty="0" smtClean="0">
                <a:latin typeface="Times New Roman"/>
                <a:cs typeface="Times New Roman"/>
              </a:rPr>
              <a:t>p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53948" y="4728594"/>
            <a:ext cx="227762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2650" spc="0" dirty="0" smtClean="0">
                <a:latin typeface="Times New Roman"/>
                <a:cs typeface="Times New Roman"/>
              </a:rPr>
              <a:t>y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00601" y="4728594"/>
            <a:ext cx="227762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2650" spc="0" dirty="0" smtClean="0">
                <a:latin typeface="Times New Roman"/>
                <a:cs typeface="Times New Roman"/>
              </a:rPr>
              <a:t>y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14292" y="4938120"/>
            <a:ext cx="263533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650" spc="0" dirty="0" smtClean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25515" y="4938120"/>
            <a:ext cx="263533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650" spc="0" dirty="0" smtClean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61557" y="4943562"/>
            <a:ext cx="171209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2650" spc="0" dirty="0" smtClean="0">
                <a:latin typeface="Times New Roman"/>
                <a:cs typeface="Times New Roman"/>
              </a:rPr>
              <a:t>: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6482" y="4943562"/>
            <a:ext cx="227762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2650" spc="0" dirty="0" smtClean="0">
                <a:latin typeface="Times New Roman"/>
                <a:cs typeface="Times New Roman"/>
              </a:rPr>
              <a:t>y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56527" y="4999766"/>
            <a:ext cx="1172167" cy="300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65"/>
              </a:lnSpc>
              <a:spcBef>
                <a:spcPts val="113"/>
              </a:spcBef>
            </a:pPr>
            <a:r>
              <a:rPr sz="2775" spc="-84" baseline="6267" dirty="0" smtClean="0">
                <a:latin typeface="Times New Roman"/>
                <a:cs typeface="Times New Roman"/>
              </a:rPr>
              <a:t>P</a:t>
            </a:r>
            <a:r>
              <a:rPr sz="1575" spc="0" baseline="-13803" dirty="0" smtClean="0">
                <a:latin typeface="Times New Roman"/>
                <a:cs typeface="Times New Roman"/>
              </a:rPr>
              <a:t>p</a:t>
            </a:r>
            <a:r>
              <a:rPr sz="1575" spc="117" baseline="-13803" dirty="0" smtClean="0">
                <a:latin typeface="Times New Roman"/>
                <a:cs typeface="Times New Roman"/>
              </a:rPr>
              <a:t> </a:t>
            </a:r>
            <a:r>
              <a:rPr sz="2775" spc="44" baseline="6267" dirty="0" smtClean="0">
                <a:latin typeface="Times New Roman"/>
                <a:cs typeface="Times New Roman"/>
              </a:rPr>
              <a:t>(</a:t>
            </a:r>
            <a:r>
              <a:rPr sz="2775" spc="9" baseline="6267" dirty="0" smtClean="0">
                <a:latin typeface="Times New Roman"/>
                <a:cs typeface="Times New Roman"/>
              </a:rPr>
              <a:t>0</a:t>
            </a:r>
            <a:r>
              <a:rPr sz="2775" spc="0" baseline="6267" dirty="0" smtClean="0">
                <a:latin typeface="Times New Roman"/>
                <a:cs typeface="Times New Roman"/>
              </a:rPr>
              <a:t>,</a:t>
            </a:r>
            <a:r>
              <a:rPr sz="2775" spc="-14" baseline="6267" dirty="0" smtClean="0">
                <a:latin typeface="Times New Roman"/>
                <a:cs typeface="Times New Roman"/>
              </a:rPr>
              <a:t> </a:t>
            </a:r>
            <a:r>
              <a:rPr sz="2775" spc="0" baseline="6267" dirty="0" smtClean="0">
                <a:latin typeface="Times New Roman"/>
                <a:cs typeface="Times New Roman"/>
              </a:rPr>
              <a:t>y</a:t>
            </a:r>
            <a:r>
              <a:rPr sz="2775" spc="-250" baseline="6267" dirty="0" smtClean="0">
                <a:latin typeface="Times New Roman"/>
                <a:cs typeface="Times New Roman"/>
              </a:rPr>
              <a:t> </a:t>
            </a:r>
            <a:r>
              <a:rPr sz="1575" spc="0" baseline="-13803" dirty="0" smtClean="0">
                <a:latin typeface="Times New Roman"/>
                <a:cs typeface="Times New Roman"/>
              </a:rPr>
              <a:t>p </a:t>
            </a:r>
            <a:r>
              <a:rPr sz="2775" spc="0" baseline="6267" dirty="0" smtClean="0">
                <a:latin typeface="Times New Roman"/>
                <a:cs typeface="Times New Roman"/>
              </a:rPr>
              <a:t>,</a:t>
            </a:r>
            <a:r>
              <a:rPr sz="2775" spc="-204" baseline="6267" dirty="0" smtClean="0">
                <a:latin typeface="Times New Roman"/>
                <a:cs typeface="Times New Roman"/>
              </a:rPr>
              <a:t> </a:t>
            </a:r>
            <a:r>
              <a:rPr sz="2775" spc="0" baseline="6267" dirty="0" smtClean="0">
                <a:latin typeface="Times New Roman"/>
                <a:cs typeface="Times New Roman"/>
              </a:rPr>
              <a:t>d</a:t>
            </a:r>
            <a:r>
              <a:rPr sz="2775" spc="-209" baseline="6267" dirty="0" smtClean="0">
                <a:latin typeface="Times New Roman"/>
                <a:cs typeface="Times New Roman"/>
              </a:rPr>
              <a:t> </a:t>
            </a:r>
            <a:r>
              <a:rPr sz="2775" spc="0" baseline="6267" dirty="0" smtClean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97128" y="5143030"/>
            <a:ext cx="154574" cy="224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95"/>
              </a:lnSpc>
              <a:spcBef>
                <a:spcPts val="84"/>
              </a:spcBef>
            </a:pPr>
            <a:r>
              <a:rPr sz="1550" spc="0" dirty="0" smtClean="0">
                <a:latin typeface="Times New Roman"/>
                <a:cs typeface="Times New Roman"/>
              </a:rPr>
              <a:t>p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0249" y="5210312"/>
            <a:ext cx="246840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2650" spc="0" dirty="0" smtClean="0">
                <a:latin typeface="Times New Roman"/>
                <a:cs typeface="Times New Roman"/>
              </a:rPr>
              <a:t>d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53948" y="5210312"/>
            <a:ext cx="209025" cy="366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2650" spc="0" dirty="0" smtClean="0">
                <a:latin typeface="Times New Roman"/>
                <a:cs typeface="Times New Roman"/>
              </a:rPr>
              <a:t>z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56353" y="5239215"/>
            <a:ext cx="132515" cy="224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95"/>
              </a:lnSpc>
              <a:spcBef>
                <a:spcPts val="84"/>
              </a:spcBef>
            </a:pPr>
            <a:r>
              <a:rPr sz="1550" spc="0" dirty="0" smtClean="0">
                <a:latin typeface="Times New Roman"/>
                <a:cs typeface="Times New Roman"/>
              </a:rPr>
              <a:t>z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3802" y="5391442"/>
            <a:ext cx="154574" cy="224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95"/>
              </a:lnSpc>
              <a:spcBef>
                <a:spcPts val="84"/>
              </a:spcBef>
            </a:pPr>
            <a:r>
              <a:rPr sz="1550" spc="0" dirty="0" smtClean="0">
                <a:latin typeface="Times New Roman"/>
                <a:cs typeface="Times New Roman"/>
              </a:rPr>
              <a:t>d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0587" y="5533042"/>
            <a:ext cx="199209" cy="271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0"/>
              </a:lnSpc>
              <a:spcBef>
                <a:spcPts val="103"/>
              </a:spcBef>
            </a:pPr>
            <a:r>
              <a:rPr sz="1900" spc="0" dirty="0" smtClean="0">
                <a:latin typeface="Times New Roman"/>
                <a:cs typeface="Times New Roman"/>
              </a:rPr>
              <a:t>Z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7031" y="5556592"/>
            <a:ext cx="182484" cy="26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latin typeface="Times New Roman"/>
                <a:cs typeface="Times New Roman"/>
              </a:rPr>
              <a:t>d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8256" y="5576561"/>
            <a:ext cx="1041510" cy="44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19888">
              <a:lnSpc>
                <a:spcPts val="2069"/>
              </a:lnSpc>
              <a:spcBef>
                <a:spcPts val="325"/>
              </a:spcBef>
            </a:pPr>
            <a:r>
              <a:rPr sz="1800" spc="0" dirty="0" smtClean="0">
                <a:latin typeface="Arial"/>
                <a:cs typeface="Arial"/>
              </a:rPr>
              <a:t>centre</a:t>
            </a:r>
            <a:r>
              <a:rPr sz="1800" spc="-1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de 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69"/>
              </a:lnSpc>
            </a:pPr>
            <a:r>
              <a:rPr sz="1800" spc="0" dirty="0" smtClean="0">
                <a:latin typeface="Arial"/>
                <a:cs typeface="Arial"/>
              </a:rPr>
              <a:t>pro</a:t>
            </a:r>
            <a:r>
              <a:rPr sz="1800" spc="-14" dirty="0" smtClean="0">
                <a:latin typeface="Arial"/>
                <a:cs typeface="Arial"/>
              </a:rPr>
              <a:t>j</a:t>
            </a:r>
            <a:r>
              <a:rPr sz="1800" spc="0" dirty="0" smtClean="0">
                <a:latin typeface="Arial"/>
                <a:cs typeface="Arial"/>
              </a:rPr>
              <a:t>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76919" y="6487151"/>
            <a:ext cx="25156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00"/>
              </a:lnSpc>
              <a:spcBef>
                <a:spcPts val="70"/>
              </a:spcBef>
            </a:pPr>
            <a:r>
              <a:rPr sz="1800" spc="0" baseline="3939" dirty="0" smtClean="0">
                <a:latin typeface="Arial Black"/>
                <a:cs typeface="Arial Black"/>
              </a:rPr>
              <a:t>33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9952" y="2969259"/>
            <a:ext cx="38861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716524" y="2969259"/>
            <a:ext cx="2209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383780" y="2969259"/>
            <a:ext cx="3108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920995" y="5005324"/>
            <a:ext cx="4114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710428" y="5005324"/>
            <a:ext cx="2423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421880" y="5005324"/>
            <a:ext cx="3108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9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665" y="427385"/>
            <a:ext cx="559663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4400" spc="-1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perspect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140335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Plan de projection à </a:t>
            </a:r>
            <a:r>
              <a:rPr kumimoji="0" lang="en-US" sz="4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z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=0</a:t>
            </a:r>
          </a:p>
        </p:txBody>
      </p: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2141538" y="2568575"/>
            <a:ext cx="4408487" cy="1898650"/>
            <a:chOff x="221" y="1615"/>
            <a:chExt cx="2777" cy="1196"/>
          </a:xfrm>
        </p:grpSpPr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V="1">
              <a:off x="1582" y="2146"/>
              <a:ext cx="0" cy="4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V="1">
              <a:off x="956" y="1986"/>
              <a:ext cx="0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956" y="2581"/>
              <a:ext cx="1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956" y="1827"/>
              <a:ext cx="1438" cy="7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8" name="Object 7"/>
            <p:cNvGraphicFramePr>
              <a:graphicFrameLocks noChangeAspect="1"/>
            </p:cNvGraphicFramePr>
            <p:nvPr/>
          </p:nvGraphicFramePr>
          <p:xfrm>
            <a:off x="2385" y="1615"/>
            <a:ext cx="613" cy="216"/>
          </p:xfrm>
          <a:graphic>
            <a:graphicData uri="http://schemas.openxmlformats.org/presentationml/2006/ole">
              <p:oleObj spid="_x0000_s40962" name="Equation" r:id="rId3" imgW="571320" imgH="203040" progId="Equation.3">
                <p:embed/>
              </p:oleObj>
            </a:graphicData>
          </a:graphic>
        </p:graphicFrame>
        <p:graphicFrame>
          <p:nvGraphicFramePr>
            <p:cNvPr id="19" name="Object 8"/>
            <p:cNvGraphicFramePr>
              <a:graphicFrameLocks noChangeAspect="1"/>
            </p:cNvGraphicFramePr>
            <p:nvPr/>
          </p:nvGraphicFramePr>
          <p:xfrm>
            <a:off x="1589" y="2200"/>
            <a:ext cx="784" cy="266"/>
          </p:xfrm>
          <a:graphic>
            <a:graphicData uri="http://schemas.openxmlformats.org/presentationml/2006/ole">
              <p:oleObj spid="_x0000_s40963" name="Equation" r:id="rId4" imgW="711000" imgH="241200" progId="Equation.3">
                <p:embed/>
              </p:oleObj>
            </a:graphicData>
          </a:graphic>
        </p:graphicFrame>
        <p:graphicFrame>
          <p:nvGraphicFramePr>
            <p:cNvPr id="20" name="Object 9"/>
            <p:cNvGraphicFramePr>
              <a:graphicFrameLocks noChangeAspect="1"/>
            </p:cNvGraphicFramePr>
            <p:nvPr/>
          </p:nvGraphicFramePr>
          <p:xfrm>
            <a:off x="2636" y="2594"/>
            <a:ext cx="177" cy="190"/>
          </p:xfrm>
          <a:graphic>
            <a:graphicData uri="http://schemas.openxmlformats.org/presentationml/2006/ole">
              <p:oleObj spid="_x0000_s40964" name="Equation" r:id="rId5" imgW="152280" imgH="164880" progId="Equation.3">
                <p:embed/>
              </p:oleObj>
            </a:graphicData>
          </a:graphic>
        </p:graphicFrame>
        <p:graphicFrame>
          <p:nvGraphicFramePr>
            <p:cNvPr id="21" name="Object 10"/>
            <p:cNvGraphicFramePr>
              <a:graphicFrameLocks noChangeAspect="1"/>
            </p:cNvGraphicFramePr>
            <p:nvPr/>
          </p:nvGraphicFramePr>
          <p:xfrm>
            <a:off x="737" y="1810"/>
            <a:ext cx="224" cy="207"/>
          </p:xfrm>
          <a:graphic>
            <a:graphicData uri="http://schemas.openxmlformats.org/presentationml/2006/ole">
              <p:oleObj spid="_x0000_s40965" name="Equation" r:id="rId6" imgW="177480" imgH="164880" progId="Equation.3">
                <p:embed/>
              </p:oleObj>
            </a:graphicData>
          </a:graphic>
        </p:graphicFrame>
        <p:graphicFrame>
          <p:nvGraphicFramePr>
            <p:cNvPr id="22" name="Object 11"/>
            <p:cNvGraphicFramePr>
              <a:graphicFrameLocks noChangeAspect="1"/>
            </p:cNvGraphicFramePr>
            <p:nvPr/>
          </p:nvGraphicFramePr>
          <p:xfrm>
            <a:off x="1507" y="2611"/>
            <a:ext cx="158" cy="200"/>
          </p:xfrm>
          <a:graphic>
            <a:graphicData uri="http://schemas.openxmlformats.org/presentationml/2006/ole">
              <p:oleObj spid="_x0000_s40966" name="Equation" r:id="rId7" imgW="139680" imgH="177480" progId="Equation.3">
                <p:embed/>
              </p:oleObj>
            </a:graphicData>
          </a:graphic>
        </p:graphicFrame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221" y="2241"/>
              <a:ext cx="70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/>
                <a:t>centre de</a:t>
              </a:r>
            </a:p>
            <a:p>
              <a:pPr algn="ctr">
                <a:lnSpc>
                  <a:spcPct val="70000"/>
                </a:lnSpc>
              </a:pPr>
              <a:r>
                <a:rPr lang="en-US" sz="1800"/>
                <a:t>projection</a:t>
              </a:r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932" y="2550"/>
              <a:ext cx="51" cy="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1559" y="2225"/>
              <a:ext cx="50" cy="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2361" y="1806"/>
              <a:ext cx="51" cy="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2390" y="1835"/>
              <a:ext cx="0" cy="7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8" name="Group 51"/>
          <p:cNvGrpSpPr>
            <a:grpSpLocks/>
          </p:cNvGrpSpPr>
          <p:nvPr/>
        </p:nvGrpSpPr>
        <p:grpSpPr bwMode="auto">
          <a:xfrm>
            <a:off x="1143000" y="4710113"/>
            <a:ext cx="4806950" cy="1843087"/>
            <a:chOff x="2637" y="2847"/>
            <a:chExt cx="3028" cy="1161"/>
          </a:xfrm>
        </p:grpSpPr>
        <p:sp>
          <p:nvSpPr>
            <p:cNvPr id="29" name="Line 36"/>
            <p:cNvSpPr>
              <a:spLocks noChangeShapeType="1"/>
            </p:cNvSpPr>
            <p:nvPr/>
          </p:nvSpPr>
          <p:spPr bwMode="auto">
            <a:xfrm flipV="1">
              <a:off x="3998" y="3370"/>
              <a:ext cx="0" cy="4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 flipV="1">
              <a:off x="4004" y="3210"/>
              <a:ext cx="0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3372" y="3805"/>
              <a:ext cx="1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 flipV="1">
              <a:off x="3372" y="3051"/>
              <a:ext cx="1438" cy="7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4807" y="2847"/>
            <a:ext cx="858" cy="216"/>
          </p:xfrm>
          <a:graphic>
            <a:graphicData uri="http://schemas.openxmlformats.org/presentationml/2006/ole">
              <p:oleObj spid="_x0000_s40967" name="Equation" r:id="rId8" imgW="799920" imgH="203040" progId="Equation.3">
                <p:embed/>
              </p:oleObj>
            </a:graphicData>
          </a:graphic>
        </p:graphicFrame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4019" y="3424"/>
            <a:ext cx="756" cy="266"/>
          </p:xfrm>
          <a:graphic>
            <a:graphicData uri="http://schemas.openxmlformats.org/presentationml/2006/ole">
              <p:oleObj spid="_x0000_s40968" name="Equation" r:id="rId9" imgW="685800" imgH="241200" progId="Equation.3">
                <p:embed/>
              </p:oleObj>
            </a:graphicData>
          </a:graphic>
        </p:graphicFrame>
        <p:graphicFrame>
          <p:nvGraphicFramePr>
            <p:cNvPr id="42" name="Object 4"/>
            <p:cNvGraphicFramePr>
              <a:graphicFrameLocks noChangeAspect="1"/>
            </p:cNvGraphicFramePr>
            <p:nvPr/>
          </p:nvGraphicFramePr>
          <p:xfrm>
            <a:off x="5052" y="3818"/>
            <a:ext cx="177" cy="190"/>
          </p:xfrm>
          <a:graphic>
            <a:graphicData uri="http://schemas.openxmlformats.org/presentationml/2006/ole">
              <p:oleObj spid="_x0000_s40969" name="Equation" r:id="rId10" imgW="152280" imgH="164880" progId="Equation.3">
                <p:embed/>
              </p:oleObj>
            </a:graphicData>
          </a:graphic>
        </p:graphicFrame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3785" y="3034"/>
            <a:ext cx="224" cy="207"/>
          </p:xfrm>
          <a:graphic>
            <a:graphicData uri="http://schemas.openxmlformats.org/presentationml/2006/ole">
              <p:oleObj spid="_x0000_s40970" name="Equation" r:id="rId11" imgW="177480" imgH="164880" progId="Equation.3">
                <p:embed/>
              </p:oleObj>
            </a:graphicData>
          </a:graphic>
        </p:graphicFrame>
        <p:graphicFrame>
          <p:nvGraphicFramePr>
            <p:cNvPr id="44" name="Object 6"/>
            <p:cNvGraphicFramePr>
              <a:graphicFrameLocks noChangeAspect="1"/>
            </p:cNvGraphicFramePr>
            <p:nvPr/>
          </p:nvGraphicFramePr>
          <p:xfrm>
            <a:off x="3235" y="3803"/>
            <a:ext cx="287" cy="200"/>
          </p:xfrm>
          <a:graphic>
            <a:graphicData uri="http://schemas.openxmlformats.org/presentationml/2006/ole">
              <p:oleObj spid="_x0000_s40971" name="Equation" r:id="rId12" imgW="253800" imgH="177480" progId="Equation.3">
                <p:embed/>
              </p:oleObj>
            </a:graphicData>
          </a:graphic>
        </p:graphicFrame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2637" y="3465"/>
              <a:ext cx="70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/>
                <a:t>centre de</a:t>
              </a:r>
            </a:p>
            <a:p>
              <a:pPr algn="ctr">
                <a:lnSpc>
                  <a:spcPct val="70000"/>
                </a:lnSpc>
              </a:pPr>
              <a:r>
                <a:rPr lang="en-US" sz="1800"/>
                <a:t>projection</a:t>
              </a: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3348" y="3774"/>
              <a:ext cx="51" cy="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3975" y="3449"/>
              <a:ext cx="50" cy="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4777" y="3030"/>
              <a:ext cx="51" cy="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4806" y="3059"/>
              <a:ext cx="0" cy="7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665" y="427385"/>
            <a:ext cx="559663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4400" spc="-1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perspect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6838" y="1695005"/>
            <a:ext cx="421833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255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2550" spc="154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Proj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3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sur le </a:t>
            </a:r>
            <a:r>
              <a:rPr sz="3200" spc="-14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84030" y="1695005"/>
            <a:ext cx="3555054" cy="920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273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z=</a:t>
            </a:r>
            <a:r>
              <a:rPr sz="3200" spc="4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 avec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 centre</a:t>
            </a:r>
            <a:endParaRPr sz="3200">
              <a:latin typeface="Arial"/>
              <a:cs typeface="Arial"/>
            </a:endParaRPr>
          </a:p>
          <a:p>
            <a:pPr marL="12700" marR="61036">
              <a:lnSpc>
                <a:spcPct val="95825"/>
              </a:lnSpc>
            </a:pPr>
            <a:r>
              <a:rPr sz="3200" spc="0" dirty="0" smtClean="0">
                <a:latin typeface="Arial"/>
                <a:cs typeface="Arial"/>
              </a:rPr>
              <a:t>z</a:t>
            </a:r>
            <a:r>
              <a:rPr sz="3200" spc="4" dirty="0" smtClean="0">
                <a:latin typeface="Arial"/>
                <a:cs typeface="Arial"/>
              </a:rPr>
              <a:t>=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4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29798" y="2182888"/>
            <a:ext cx="53891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92154" y="2182888"/>
            <a:ext cx="326618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pro</a:t>
            </a:r>
            <a:r>
              <a:rPr sz="3200" spc="-14" dirty="0" smtClean="0">
                <a:latin typeface="Arial"/>
                <a:cs typeface="Arial"/>
              </a:rPr>
              <a:t>j</a:t>
            </a:r>
            <a:r>
              <a:rPr sz="3200" spc="0" dirty="0" smtClean="0">
                <a:latin typeface="Arial"/>
                <a:cs typeface="Arial"/>
              </a:rPr>
              <a:t>ection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cé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à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307" y="3048000"/>
            <a:ext cx="638264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665" y="427385"/>
            <a:ext cx="559663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4400" spc="-1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perspect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799"/>
            <a:ext cx="8763000" cy="526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665" y="427385"/>
            <a:ext cx="559663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4400" spc="-1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perspect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191000" cy="386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4495800" cy="412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85800" y="5943600"/>
            <a:ext cx="708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Pour plus de détail consulté le site:</a:t>
            </a:r>
          </a:p>
          <a:p>
            <a:r>
              <a:rPr lang="fr-FR" dirty="0" smtClean="0"/>
              <a:t>http://www.songho.ca/opengl/gl_projectionmatrix_mathml.html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665" y="427385"/>
            <a:ext cx="559663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4400" spc="-1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perspect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71600"/>
            <a:ext cx="8686800" cy="535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70176" y="2599943"/>
            <a:ext cx="4980432" cy="3617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3735" y="437537"/>
            <a:ext cx="410697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Pyram</a:t>
            </a:r>
            <a:r>
              <a:rPr sz="42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FFFFFF"/>
                </a:solidFill>
                <a:latin typeface="Arial"/>
                <a:cs typeface="Arial"/>
              </a:rPr>
              <a:t>de vue</a:t>
            </a:r>
            <a:endParaRPr sz="4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680" y="1484994"/>
            <a:ext cx="6674120" cy="953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150"/>
              </a:lnSpc>
              <a:spcBef>
                <a:spcPts val="107"/>
              </a:spcBef>
            </a:pPr>
            <a:r>
              <a:rPr sz="2000" spc="0" smtClean="0">
                <a:latin typeface="Arial"/>
                <a:cs typeface="Arial"/>
              </a:rPr>
              <a:t>•</a:t>
            </a:r>
            <a:r>
              <a:rPr sz="2000" spc="-19" smtClean="0">
                <a:latin typeface="Arial"/>
                <a:cs typeface="Arial"/>
              </a:rPr>
              <a:t> 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Clipping</a:t>
            </a:r>
            <a:r>
              <a:rPr sz="2000" spc="4" smtClean="0">
                <a:latin typeface="Arial" pitchFamily="34" charset="0"/>
                <a:cs typeface="Arial" pitchFamily="34" charset="0"/>
              </a:rPr>
              <a:t> 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avec</a:t>
            </a:r>
            <a:r>
              <a:rPr sz="2000" spc="-9" smtClean="0">
                <a:latin typeface="Arial" pitchFamily="34" charset="0"/>
                <a:cs typeface="Arial" pitchFamily="34" charset="0"/>
              </a:rPr>
              <a:t> 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les six</a:t>
            </a:r>
            <a:r>
              <a:rPr sz="2000" spc="-14" smtClean="0">
                <a:latin typeface="Arial" pitchFamily="34" charset="0"/>
                <a:cs typeface="Arial" pitchFamily="34" charset="0"/>
              </a:rPr>
              <a:t> 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plans </a:t>
            </a:r>
            <a:r>
              <a:rPr sz="2000" spc="-4" smtClean="0">
                <a:latin typeface="Arial" pitchFamily="34" charset="0"/>
                <a:cs typeface="Arial" pitchFamily="34" charset="0"/>
              </a:rPr>
              <a:t>d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éfinissa</a:t>
            </a:r>
            <a:r>
              <a:rPr sz="2000" spc="9" smtClean="0">
                <a:latin typeface="Arial" pitchFamily="34" charset="0"/>
                <a:cs typeface="Arial" pitchFamily="34" charset="0"/>
              </a:rPr>
              <a:t>n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t</a:t>
            </a:r>
            <a:r>
              <a:rPr sz="2000" spc="-29" smtClean="0">
                <a:latin typeface="Arial" pitchFamily="34" charset="0"/>
                <a:cs typeface="Arial" pitchFamily="34" charset="0"/>
              </a:rPr>
              <a:t> 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le volume</a:t>
            </a:r>
            <a:r>
              <a:rPr sz="2000" spc="-19" smtClean="0">
                <a:latin typeface="Arial" pitchFamily="34" charset="0"/>
                <a:cs typeface="Arial" pitchFamily="34" charset="0"/>
              </a:rPr>
              <a:t> 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de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vue</a:t>
            </a:r>
            <a:endParaRPr sz="2000" smtClean="0">
              <a:latin typeface="Arial" pitchFamily="34" charset="0"/>
              <a:cs typeface="Arial" pitchFamily="34" charset="0"/>
            </a:endParaRPr>
          </a:p>
          <a:p>
            <a:pPr marL="12700" marR="38176" algn="just">
              <a:lnSpc>
                <a:spcPct val="95825"/>
              </a:lnSpc>
            </a:pPr>
            <a:r>
              <a:rPr sz="2000" spc="0" smtClean="0">
                <a:latin typeface="Arial" pitchFamily="34" charset="0"/>
                <a:cs typeface="Arial" pitchFamily="34" charset="0"/>
              </a:rPr>
              <a:t>•</a:t>
            </a:r>
            <a:r>
              <a:rPr sz="2000" spc="-19" smtClean="0">
                <a:latin typeface="Arial" pitchFamily="34" charset="0"/>
                <a:cs typeface="Arial" pitchFamily="34" charset="0"/>
              </a:rPr>
              <a:t> 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Projection</a:t>
            </a:r>
            <a:r>
              <a:rPr sz="2000" spc="-19" smtClean="0">
                <a:latin typeface="Arial" pitchFamily="34" charset="0"/>
                <a:cs typeface="Arial" pitchFamily="34" charset="0"/>
              </a:rPr>
              <a:t> 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des survivants</a:t>
            </a:r>
            <a:r>
              <a:rPr sz="2000" spc="-29" smtClean="0">
                <a:latin typeface="Arial" pitchFamily="34" charset="0"/>
                <a:cs typeface="Arial" pitchFamily="34" charset="0"/>
              </a:rPr>
              <a:t> 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au</a:t>
            </a:r>
            <a:r>
              <a:rPr sz="2000" spc="-9" smtClean="0">
                <a:latin typeface="Arial" pitchFamily="34" charset="0"/>
                <a:cs typeface="Arial" pitchFamily="34" charset="0"/>
              </a:rPr>
              <a:t> 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clipping</a:t>
            </a:r>
            <a:r>
              <a:rPr sz="2000" spc="9" smtClean="0">
                <a:latin typeface="Arial" pitchFamily="34" charset="0"/>
                <a:cs typeface="Arial" pitchFamily="34" charset="0"/>
              </a:rPr>
              <a:t> 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sur</a:t>
            </a:r>
            <a:r>
              <a:rPr sz="2000" spc="-14" smtClean="0">
                <a:latin typeface="Arial" pitchFamily="34" charset="0"/>
                <a:cs typeface="Arial" pitchFamily="34" charset="0"/>
              </a:rPr>
              <a:t> </a:t>
            </a:r>
            <a:r>
              <a:rPr sz="2000" spc="0" smtClean="0">
                <a:latin typeface="Arial" pitchFamily="34" charset="0"/>
                <a:cs typeface="Arial" pitchFamily="34" charset="0"/>
              </a:rPr>
              <a:t>la fenêtre</a:t>
            </a:r>
            <a:endParaRPr lang="fr-FR" sz="2000" spc="0" dirty="0" smtClean="0">
              <a:latin typeface="Arial" pitchFamily="34" charset="0"/>
              <a:cs typeface="Arial" pitchFamily="34" charset="0"/>
            </a:endParaRPr>
          </a:p>
          <a:p>
            <a:pPr marL="12700" marR="38176" algn="just">
              <a:lnSpc>
                <a:spcPct val="95825"/>
              </a:lnSpc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fr-FR" sz="2000" spc="-5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spc="-69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ran</a:t>
            </a:r>
            <a:r>
              <a:rPr lang="fr-FR" sz="2000" spc="14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formatio</a:t>
            </a:r>
            <a:r>
              <a:rPr lang="fr-FR" sz="2000" spc="-14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s en coo</a:t>
            </a:r>
            <a:r>
              <a:rPr lang="fr-FR" sz="2000" spc="14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données d’a</a:t>
            </a:r>
            <a:r>
              <a:rPr lang="fr-FR" sz="2000" spc="-39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fichage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03696" y="4015247"/>
            <a:ext cx="88737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latin typeface="Arial"/>
                <a:cs typeface="Arial"/>
              </a:rPr>
              <a:t>arri</a:t>
            </a:r>
            <a:r>
              <a:rPr sz="1200" spc="14" dirty="0" smtClean="0">
                <a:latin typeface="Arial"/>
                <a:cs typeface="Arial"/>
              </a:rPr>
              <a:t>è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4" dirty="0" smtClean="0">
                <a:latin typeface="Arial"/>
                <a:cs typeface="Arial"/>
              </a:rPr>
              <a:t>e-</a:t>
            </a:r>
            <a:r>
              <a:rPr sz="1200" spc="0" dirty="0" smtClean="0">
                <a:latin typeface="Arial"/>
                <a:cs typeface="Arial"/>
              </a:rPr>
              <a:t>plan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0216" y="4301759"/>
            <a:ext cx="579374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9" dirty="0" smtClean="0">
                <a:latin typeface="Arial"/>
                <a:cs typeface="Arial"/>
              </a:rPr>
              <a:t>v</a:t>
            </a:r>
            <a:r>
              <a:rPr sz="1200" spc="0" dirty="0" smtClean="0">
                <a:latin typeface="Arial"/>
                <a:cs typeface="Arial"/>
              </a:rPr>
              <a:t>olume</a:t>
            </a:r>
            <a:endParaRPr sz="1200">
              <a:latin typeface="Arial"/>
              <a:cs typeface="Arial"/>
            </a:endParaRPr>
          </a:p>
          <a:p>
            <a:pPr marL="38607" marR="22860">
              <a:lnSpc>
                <a:spcPct val="95825"/>
              </a:lnSpc>
            </a:pPr>
            <a:r>
              <a:rPr sz="1200" spc="0" dirty="0" smtClean="0">
                <a:latin typeface="Arial"/>
                <a:cs typeface="Arial"/>
              </a:rPr>
              <a:t>de</a:t>
            </a:r>
            <a:r>
              <a:rPr sz="1200" spc="53" dirty="0" smtClean="0">
                <a:latin typeface="Arial"/>
                <a:cs typeface="Arial"/>
              </a:rPr>
              <a:t> </a:t>
            </a:r>
            <a:r>
              <a:rPr sz="1200" spc="-25" dirty="0" smtClean="0">
                <a:latin typeface="Arial"/>
                <a:cs typeface="Arial"/>
              </a:rPr>
              <a:t>v</a:t>
            </a:r>
            <a:r>
              <a:rPr sz="1200" spc="0" dirty="0" smtClean="0">
                <a:latin typeface="Arial"/>
                <a:cs typeface="Arial"/>
              </a:rPr>
              <a:t>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9836" y="4605035"/>
            <a:ext cx="784961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179" marR="2286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Arial"/>
                <a:cs typeface="Arial"/>
              </a:rPr>
              <a:t>centre</a:t>
            </a:r>
            <a:r>
              <a:rPr sz="1200" spc="246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200" spc="0" dirty="0" smtClean="0">
                <a:latin typeface="Arial"/>
                <a:cs typeface="Arial"/>
              </a:rPr>
              <a:t>projection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3064" y="4867163"/>
            <a:ext cx="8081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latin typeface="Arial"/>
                <a:cs typeface="Arial"/>
              </a:rPr>
              <a:t>a</a:t>
            </a:r>
            <a:r>
              <a:rPr sz="1200" spc="-14" dirty="0" smtClean="0">
                <a:latin typeface="Arial"/>
                <a:cs typeface="Arial"/>
              </a:rPr>
              <a:t>v</a:t>
            </a:r>
            <a:r>
              <a:rPr sz="1200" spc="0" dirty="0" smtClean="0">
                <a:latin typeface="Arial"/>
                <a:cs typeface="Arial"/>
              </a:rPr>
              <a:t>ant</a:t>
            </a:r>
            <a:r>
              <a:rPr sz="1200" spc="-4" dirty="0" smtClean="0">
                <a:latin typeface="Arial"/>
                <a:cs typeface="Arial"/>
              </a:rPr>
              <a:t>-</a:t>
            </a:r>
            <a:r>
              <a:rPr sz="1200" spc="0" dirty="0" smtClean="0">
                <a:latin typeface="Arial"/>
                <a:cs typeface="Arial"/>
              </a:rPr>
              <a:t>plan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98320" y="5393435"/>
            <a:ext cx="1965959" cy="76200"/>
          </a:xfrm>
          <a:custGeom>
            <a:avLst/>
            <a:gdLst/>
            <a:ahLst/>
            <a:cxnLst/>
            <a:rect l="l" t="t" r="r" b="b"/>
            <a:pathLst>
              <a:path w="1965959" h="76200">
                <a:moveTo>
                  <a:pt x="1903476" y="42672"/>
                </a:moveTo>
                <a:lnTo>
                  <a:pt x="1889759" y="42672"/>
                </a:lnTo>
                <a:lnTo>
                  <a:pt x="1889759" y="76200"/>
                </a:lnTo>
                <a:lnTo>
                  <a:pt x="1965959" y="38100"/>
                </a:lnTo>
                <a:lnTo>
                  <a:pt x="1903476" y="42672"/>
                </a:lnTo>
                <a:close/>
              </a:path>
              <a:path w="1965959" h="76200">
                <a:moveTo>
                  <a:pt x="1903476" y="33528"/>
                </a:moveTo>
                <a:lnTo>
                  <a:pt x="1889759" y="0"/>
                </a:lnTo>
                <a:lnTo>
                  <a:pt x="1889759" y="33528"/>
                </a:lnTo>
                <a:lnTo>
                  <a:pt x="1903476" y="33528"/>
                </a:lnTo>
                <a:close/>
              </a:path>
              <a:path w="1965959" h="76200">
                <a:moveTo>
                  <a:pt x="0" y="33528"/>
                </a:moveTo>
                <a:lnTo>
                  <a:pt x="0" y="42672"/>
                </a:lnTo>
                <a:lnTo>
                  <a:pt x="1903476" y="42672"/>
                </a:lnTo>
                <a:lnTo>
                  <a:pt x="1965959" y="38100"/>
                </a:lnTo>
                <a:lnTo>
                  <a:pt x="1889759" y="0"/>
                </a:lnTo>
                <a:lnTo>
                  <a:pt x="1903476" y="33528"/>
                </a:lnTo>
                <a:lnTo>
                  <a:pt x="0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21508" y="4280916"/>
            <a:ext cx="76200" cy="2188464"/>
          </a:xfrm>
          <a:custGeom>
            <a:avLst/>
            <a:gdLst/>
            <a:ahLst/>
            <a:cxnLst/>
            <a:rect l="l" t="t" r="r" b="b"/>
            <a:pathLst>
              <a:path w="76200" h="2188464">
                <a:moveTo>
                  <a:pt x="33528" y="2188464"/>
                </a:moveTo>
                <a:lnTo>
                  <a:pt x="42672" y="2188464"/>
                </a:lnTo>
                <a:lnTo>
                  <a:pt x="42672" y="64007"/>
                </a:lnTo>
                <a:lnTo>
                  <a:pt x="76200" y="76200"/>
                </a:lnTo>
                <a:lnTo>
                  <a:pt x="38100" y="0"/>
                </a:lnTo>
                <a:lnTo>
                  <a:pt x="33528" y="64007"/>
                </a:lnTo>
                <a:lnTo>
                  <a:pt x="33528" y="2188464"/>
                </a:lnTo>
                <a:close/>
              </a:path>
              <a:path w="76200" h="2188464">
                <a:moveTo>
                  <a:pt x="33528" y="64007"/>
                </a:moveTo>
                <a:lnTo>
                  <a:pt x="38100" y="0"/>
                </a:lnTo>
                <a:lnTo>
                  <a:pt x="0" y="76200"/>
                </a:lnTo>
                <a:lnTo>
                  <a:pt x="33528" y="76199"/>
                </a:lnTo>
                <a:lnTo>
                  <a:pt x="33528" y="64007"/>
                </a:lnTo>
                <a:close/>
              </a:path>
              <a:path w="76200" h="2188464">
                <a:moveTo>
                  <a:pt x="76200" y="76200"/>
                </a:moveTo>
                <a:lnTo>
                  <a:pt x="42672" y="64007"/>
                </a:lnTo>
                <a:lnTo>
                  <a:pt x="42672" y="76199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16836" y="4637531"/>
            <a:ext cx="858012" cy="1600199"/>
          </a:xfrm>
          <a:custGeom>
            <a:avLst/>
            <a:gdLst/>
            <a:ahLst/>
            <a:cxnLst/>
            <a:rect l="l" t="t" r="r" b="b"/>
            <a:pathLst>
              <a:path w="858012" h="1600200">
                <a:moveTo>
                  <a:pt x="13715" y="1571244"/>
                </a:moveTo>
                <a:lnTo>
                  <a:pt x="13715" y="28956"/>
                </a:lnTo>
                <a:lnTo>
                  <a:pt x="28956" y="15240"/>
                </a:lnTo>
                <a:lnTo>
                  <a:pt x="829056" y="15240"/>
                </a:lnTo>
                <a:lnTo>
                  <a:pt x="858012" y="0"/>
                </a:lnTo>
                <a:lnTo>
                  <a:pt x="0" y="0"/>
                </a:lnTo>
                <a:lnTo>
                  <a:pt x="13715" y="1571244"/>
                </a:lnTo>
                <a:close/>
              </a:path>
              <a:path w="858012" h="1600200">
                <a:moveTo>
                  <a:pt x="858012" y="1600200"/>
                </a:moveTo>
                <a:lnTo>
                  <a:pt x="858012" y="0"/>
                </a:lnTo>
                <a:lnTo>
                  <a:pt x="829056" y="15240"/>
                </a:lnTo>
                <a:lnTo>
                  <a:pt x="28956" y="15240"/>
                </a:lnTo>
                <a:lnTo>
                  <a:pt x="13715" y="28956"/>
                </a:lnTo>
                <a:lnTo>
                  <a:pt x="13715" y="1571244"/>
                </a:lnTo>
                <a:lnTo>
                  <a:pt x="0" y="0"/>
                </a:lnTo>
                <a:lnTo>
                  <a:pt x="0" y="1600200"/>
                </a:lnTo>
                <a:lnTo>
                  <a:pt x="858012" y="1600200"/>
                </a:lnTo>
                <a:lnTo>
                  <a:pt x="28956" y="1586484"/>
                </a:lnTo>
                <a:lnTo>
                  <a:pt x="28955" y="28956"/>
                </a:lnTo>
                <a:lnTo>
                  <a:pt x="842771" y="28956"/>
                </a:lnTo>
                <a:lnTo>
                  <a:pt x="842771" y="1571244"/>
                </a:lnTo>
                <a:lnTo>
                  <a:pt x="829056" y="1586484"/>
                </a:lnTo>
                <a:lnTo>
                  <a:pt x="858012" y="1600200"/>
                </a:lnTo>
                <a:close/>
              </a:path>
              <a:path w="858012" h="1600200">
                <a:moveTo>
                  <a:pt x="842771" y="28956"/>
                </a:moveTo>
                <a:lnTo>
                  <a:pt x="829056" y="28955"/>
                </a:lnTo>
                <a:lnTo>
                  <a:pt x="829055" y="1571244"/>
                </a:lnTo>
                <a:lnTo>
                  <a:pt x="28955" y="1571244"/>
                </a:lnTo>
                <a:lnTo>
                  <a:pt x="28956" y="1586484"/>
                </a:lnTo>
                <a:lnTo>
                  <a:pt x="858012" y="1600200"/>
                </a:lnTo>
                <a:lnTo>
                  <a:pt x="829056" y="1586484"/>
                </a:lnTo>
                <a:lnTo>
                  <a:pt x="842771" y="1571244"/>
                </a:lnTo>
                <a:lnTo>
                  <a:pt x="842771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46654" y="4639055"/>
            <a:ext cx="0" cy="1584960"/>
          </a:xfrm>
          <a:custGeom>
            <a:avLst/>
            <a:gdLst/>
            <a:ahLst/>
            <a:cxnLst/>
            <a:rect l="l" t="t" r="r" b="b"/>
            <a:pathLst>
              <a:path h="1584960">
                <a:moveTo>
                  <a:pt x="0" y="0"/>
                </a:moveTo>
                <a:lnTo>
                  <a:pt x="0" y="1584960"/>
                </a:lnTo>
              </a:path>
            </a:pathLst>
          </a:custGeom>
          <a:ln w="3937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34362" y="4643628"/>
            <a:ext cx="0" cy="1584960"/>
          </a:xfrm>
          <a:custGeom>
            <a:avLst/>
            <a:gdLst/>
            <a:ahLst/>
            <a:cxnLst/>
            <a:rect l="l" t="t" r="r" b="b"/>
            <a:pathLst>
              <a:path h="1584960">
                <a:moveTo>
                  <a:pt x="0" y="0"/>
                </a:moveTo>
                <a:lnTo>
                  <a:pt x="0" y="1584960"/>
                </a:lnTo>
              </a:path>
            </a:pathLst>
          </a:custGeom>
          <a:ln w="3937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32932" y="5399532"/>
            <a:ext cx="1967484" cy="76200"/>
          </a:xfrm>
          <a:custGeom>
            <a:avLst/>
            <a:gdLst/>
            <a:ahLst/>
            <a:cxnLst/>
            <a:rect l="l" t="t" r="r" b="b"/>
            <a:pathLst>
              <a:path w="1967484" h="76200">
                <a:moveTo>
                  <a:pt x="1903475" y="42672"/>
                </a:moveTo>
                <a:lnTo>
                  <a:pt x="1891284" y="42671"/>
                </a:lnTo>
                <a:lnTo>
                  <a:pt x="1891284" y="76200"/>
                </a:lnTo>
                <a:lnTo>
                  <a:pt x="1967484" y="38100"/>
                </a:lnTo>
                <a:lnTo>
                  <a:pt x="1903475" y="42672"/>
                </a:lnTo>
                <a:close/>
              </a:path>
              <a:path w="1967484" h="76200">
                <a:moveTo>
                  <a:pt x="1903475" y="33528"/>
                </a:moveTo>
                <a:lnTo>
                  <a:pt x="1891284" y="0"/>
                </a:lnTo>
                <a:lnTo>
                  <a:pt x="1891283" y="33528"/>
                </a:lnTo>
                <a:lnTo>
                  <a:pt x="1903475" y="33528"/>
                </a:lnTo>
                <a:close/>
              </a:path>
              <a:path w="1967484" h="76200">
                <a:moveTo>
                  <a:pt x="0" y="33528"/>
                </a:moveTo>
                <a:lnTo>
                  <a:pt x="0" y="42672"/>
                </a:lnTo>
                <a:lnTo>
                  <a:pt x="1903475" y="42672"/>
                </a:lnTo>
                <a:lnTo>
                  <a:pt x="1967484" y="38100"/>
                </a:lnTo>
                <a:lnTo>
                  <a:pt x="1891284" y="0"/>
                </a:lnTo>
                <a:lnTo>
                  <a:pt x="1903475" y="33528"/>
                </a:lnTo>
                <a:lnTo>
                  <a:pt x="0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57644" y="4287012"/>
            <a:ext cx="76200" cy="2188464"/>
          </a:xfrm>
          <a:custGeom>
            <a:avLst/>
            <a:gdLst/>
            <a:ahLst/>
            <a:cxnLst/>
            <a:rect l="l" t="t" r="r" b="b"/>
            <a:pathLst>
              <a:path w="76200" h="2188464">
                <a:moveTo>
                  <a:pt x="33527" y="2188464"/>
                </a:moveTo>
                <a:lnTo>
                  <a:pt x="42672" y="2188464"/>
                </a:lnTo>
                <a:lnTo>
                  <a:pt x="42672" y="64007"/>
                </a:lnTo>
                <a:lnTo>
                  <a:pt x="76200" y="76199"/>
                </a:lnTo>
                <a:lnTo>
                  <a:pt x="38100" y="0"/>
                </a:lnTo>
                <a:lnTo>
                  <a:pt x="33527" y="64007"/>
                </a:lnTo>
                <a:lnTo>
                  <a:pt x="33527" y="2188464"/>
                </a:lnTo>
                <a:close/>
              </a:path>
              <a:path w="76200" h="2188464">
                <a:moveTo>
                  <a:pt x="33527" y="64007"/>
                </a:moveTo>
                <a:lnTo>
                  <a:pt x="38100" y="0"/>
                </a:lnTo>
                <a:lnTo>
                  <a:pt x="0" y="76199"/>
                </a:lnTo>
                <a:lnTo>
                  <a:pt x="33528" y="76199"/>
                </a:lnTo>
                <a:lnTo>
                  <a:pt x="33527" y="64007"/>
                </a:lnTo>
                <a:close/>
              </a:path>
              <a:path w="76200" h="2188464">
                <a:moveTo>
                  <a:pt x="76200" y="76199"/>
                </a:moveTo>
                <a:lnTo>
                  <a:pt x="42672" y="64007"/>
                </a:lnTo>
                <a:lnTo>
                  <a:pt x="42672" y="76199"/>
                </a:lnTo>
                <a:lnTo>
                  <a:pt x="76200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65798" y="5128259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0"/>
                </a:moveTo>
                <a:lnTo>
                  <a:pt x="0" y="630936"/>
                </a:lnTo>
              </a:path>
            </a:pathLst>
          </a:custGeom>
          <a:ln w="39370">
            <a:solidFill>
              <a:schemeClr val="tx2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70498" y="4651248"/>
            <a:ext cx="0" cy="1583436"/>
          </a:xfrm>
          <a:custGeom>
            <a:avLst/>
            <a:gdLst/>
            <a:ahLst/>
            <a:cxnLst/>
            <a:rect l="l" t="t" r="r" b="b"/>
            <a:pathLst>
              <a:path h="1583436">
                <a:moveTo>
                  <a:pt x="0" y="0"/>
                </a:moveTo>
                <a:lnTo>
                  <a:pt x="0" y="1583435"/>
                </a:lnTo>
              </a:path>
            </a:pathLst>
          </a:custGeom>
          <a:ln w="3937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71260" y="4636007"/>
            <a:ext cx="824484" cy="812291"/>
          </a:xfrm>
          <a:custGeom>
            <a:avLst/>
            <a:gdLst/>
            <a:ahLst/>
            <a:cxnLst/>
            <a:rect l="l" t="t" r="r" b="b"/>
            <a:pathLst>
              <a:path w="824484" h="812291">
                <a:moveTo>
                  <a:pt x="816863" y="812292"/>
                </a:moveTo>
                <a:lnTo>
                  <a:pt x="824484" y="804672"/>
                </a:lnTo>
                <a:lnTo>
                  <a:pt x="6095" y="0"/>
                </a:lnTo>
                <a:lnTo>
                  <a:pt x="0" y="6096"/>
                </a:lnTo>
                <a:lnTo>
                  <a:pt x="816863" y="812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71260" y="5440680"/>
            <a:ext cx="824484" cy="774192"/>
          </a:xfrm>
          <a:custGeom>
            <a:avLst/>
            <a:gdLst/>
            <a:ahLst/>
            <a:cxnLst/>
            <a:rect l="l" t="t" r="r" b="b"/>
            <a:pathLst>
              <a:path w="824484" h="774192">
                <a:moveTo>
                  <a:pt x="824484" y="7619"/>
                </a:moveTo>
                <a:lnTo>
                  <a:pt x="816863" y="0"/>
                </a:lnTo>
                <a:lnTo>
                  <a:pt x="0" y="766572"/>
                </a:lnTo>
                <a:lnTo>
                  <a:pt x="6095" y="774192"/>
                </a:lnTo>
                <a:lnTo>
                  <a:pt x="824484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3763" y="492592"/>
            <a:ext cx="743730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Forme</a:t>
            </a:r>
            <a:r>
              <a:rPr sz="3200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yramide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vue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8411" y="2358113"/>
            <a:ext cx="7284847" cy="584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50"/>
              </a:lnSpc>
              <a:spcBef>
                <a:spcPts val="107"/>
              </a:spcBef>
            </a:pPr>
            <a:r>
              <a:rPr sz="160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1600" spc="0" dirty="0" smtClean="0">
                <a:solidFill>
                  <a:srgbClr val="996666"/>
                </a:solidFill>
                <a:latin typeface="Times New Roman"/>
                <a:cs typeface="Times New Roman"/>
              </a:rPr>
              <a:t>  </a:t>
            </a:r>
            <a:r>
              <a:rPr sz="1600" spc="298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Le</a:t>
            </a:r>
            <a:r>
              <a:rPr sz="2000" spc="-25" dirty="0" smtClean="0">
                <a:latin typeface="Calibri (Corps)"/>
                <a:cs typeface="Arial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clipping</a:t>
            </a:r>
            <a:r>
              <a:rPr sz="2000" spc="9" dirty="0" smtClean="0">
                <a:latin typeface="Calibri (Corps)"/>
                <a:cs typeface="Arial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avec</a:t>
            </a:r>
            <a:r>
              <a:rPr sz="2000" spc="-9" dirty="0" smtClean="0">
                <a:latin typeface="Calibri (Corps)"/>
                <a:cs typeface="Arial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des</a:t>
            </a:r>
            <a:r>
              <a:rPr sz="2000" spc="-14" dirty="0" smtClean="0">
                <a:latin typeface="Calibri (Corps)"/>
                <a:cs typeface="Arial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plans arbitraires</a:t>
            </a:r>
            <a:r>
              <a:rPr sz="2000" spc="-24" dirty="0" smtClean="0">
                <a:latin typeface="Calibri (Corps)"/>
                <a:cs typeface="Arial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peut</a:t>
            </a:r>
            <a:r>
              <a:rPr sz="2000" spc="-24" dirty="0" smtClean="0">
                <a:latin typeface="Calibri (Corps)"/>
                <a:cs typeface="Arial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être</a:t>
            </a:r>
            <a:r>
              <a:rPr sz="2000" spc="-9" dirty="0" smtClean="0">
                <a:latin typeface="Calibri (Corps)"/>
                <a:cs typeface="Arial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coûteux,</a:t>
            </a:r>
            <a:r>
              <a:rPr sz="2000" spc="-29" dirty="0" smtClean="0">
                <a:latin typeface="Calibri (Corps)"/>
                <a:cs typeface="Arial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alors</a:t>
            </a:r>
            <a:endParaRPr sz="2000">
              <a:latin typeface="Calibri (Corps)"/>
              <a:cs typeface="Arial"/>
            </a:endParaRPr>
          </a:p>
          <a:p>
            <a:pPr marL="323792" marR="395135" algn="ctr">
              <a:lnSpc>
                <a:spcPct val="95825"/>
              </a:lnSpc>
            </a:pPr>
            <a:r>
              <a:rPr sz="2000" spc="0" dirty="0" smtClean="0">
                <a:latin typeface="Calibri (Corps)"/>
                <a:cs typeface="Arial"/>
              </a:rPr>
              <a:t>transforme</a:t>
            </a:r>
            <a:r>
              <a:rPr sz="2000" spc="-49" dirty="0" smtClean="0">
                <a:latin typeface="Calibri (Corps)"/>
                <a:cs typeface="Arial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la pyramide</a:t>
            </a:r>
            <a:r>
              <a:rPr sz="2000" spc="-25" dirty="0" smtClean="0">
                <a:latin typeface="Calibri (Corps)"/>
                <a:cs typeface="Arial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de</a:t>
            </a:r>
            <a:r>
              <a:rPr sz="2000" spc="-9" dirty="0" smtClean="0">
                <a:latin typeface="Calibri (Corps)"/>
                <a:cs typeface="Arial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vue dans</a:t>
            </a:r>
            <a:r>
              <a:rPr sz="2000" spc="-19" dirty="0" smtClean="0">
                <a:latin typeface="Calibri (Corps)"/>
                <a:cs typeface="Arial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une </a:t>
            </a:r>
            <a:r>
              <a:rPr sz="2000" spc="-14" dirty="0" smtClean="0">
                <a:latin typeface="Calibri (Corps)"/>
                <a:cs typeface="Arial"/>
              </a:rPr>
              <a:t>f</a:t>
            </a:r>
            <a:r>
              <a:rPr sz="2000" spc="0" dirty="0" smtClean="0">
                <a:latin typeface="Calibri (Corps)"/>
                <a:cs typeface="Arial"/>
              </a:rPr>
              <a:t>orme</a:t>
            </a:r>
            <a:r>
              <a:rPr sz="2000" spc="-19" dirty="0" smtClean="0">
                <a:latin typeface="Calibri (Corps)"/>
                <a:cs typeface="Arial"/>
              </a:rPr>
              <a:t> </a:t>
            </a:r>
            <a:r>
              <a:rPr sz="2000" spc="0" dirty="0" smtClean="0">
                <a:latin typeface="Calibri (Corps)"/>
                <a:cs typeface="Arial"/>
              </a:rPr>
              <a:t>cano</a:t>
            </a:r>
            <a:r>
              <a:rPr sz="2000" spc="14" dirty="0" smtClean="0">
                <a:latin typeface="Calibri (Corps)"/>
                <a:cs typeface="Arial"/>
              </a:rPr>
              <a:t>n</a:t>
            </a:r>
            <a:r>
              <a:rPr sz="2000" spc="0" dirty="0" smtClean="0">
                <a:latin typeface="Calibri (Corps)"/>
                <a:cs typeface="Arial"/>
              </a:rPr>
              <a:t>ique</a:t>
            </a:r>
            <a:endParaRPr sz="2000">
              <a:latin typeface="Calibri (Corps)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97520" y="2358113"/>
            <a:ext cx="34658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8411" y="3028742"/>
            <a:ext cx="555089" cy="645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160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1600" spc="0" dirty="0" smtClean="0">
                <a:solidFill>
                  <a:srgbClr val="996666"/>
                </a:solidFill>
                <a:latin typeface="Times New Roman"/>
                <a:cs typeface="Times New Roman"/>
              </a:rPr>
              <a:t>  </a:t>
            </a:r>
            <a:r>
              <a:rPr sz="1600" spc="298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473"/>
              </a:spcBef>
            </a:pPr>
            <a:r>
              <a:rPr sz="1600" spc="0" dirty="0" smtClean="0">
                <a:solidFill>
                  <a:srgbClr val="996666"/>
                </a:solidFill>
                <a:latin typeface="Wingdings"/>
                <a:cs typeface="Wingdings"/>
              </a:rPr>
              <a:t></a:t>
            </a:r>
            <a:r>
              <a:rPr sz="1600" spc="0" dirty="0" smtClean="0">
                <a:solidFill>
                  <a:srgbClr val="996666"/>
                </a:solidFill>
                <a:latin typeface="Times New Roman"/>
                <a:cs typeface="Times New Roman"/>
              </a:rPr>
              <a:t>  </a:t>
            </a:r>
            <a:r>
              <a:rPr sz="1600" spc="298" dirty="0" smtClean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02662" y="3028742"/>
            <a:ext cx="253575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Clipping se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2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simplifié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02662" y="3394470"/>
            <a:ext cx="183934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Tran</a:t>
            </a:r>
            <a:r>
              <a:rPr sz="2000" spc="1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forme</a:t>
            </a:r>
            <a:r>
              <a:rPr sz="2000" spc="-5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46702" y="3394470"/>
            <a:ext cx="74260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points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96482" y="3394470"/>
            <a:ext cx="40308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qui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04942" y="3394470"/>
            <a:ext cx="121123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pour</a:t>
            </a:r>
            <a:r>
              <a:rPr sz="2000" spc="1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aient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18046" y="3394470"/>
            <a:ext cx="136159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être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clippés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1922" y="4190062"/>
            <a:ext cx="81997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X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ou</a:t>
            </a:r>
            <a:r>
              <a:rPr sz="2000" spc="-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17931" y="4196170"/>
            <a:ext cx="23333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5642" y="4196170"/>
            <a:ext cx="58251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ou</a:t>
            </a:r>
            <a:r>
              <a:rPr sz="2000" spc="-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38424" y="4546261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66992" y="4552433"/>
            <a:ext cx="1106830" cy="543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8746" marR="431292" algn="ctr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107"/>
              </a:spcBef>
            </a:pPr>
            <a:r>
              <a:rPr sz="18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ava</a:t>
            </a:r>
            <a:r>
              <a:rPr sz="1800" spc="-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-pl</a:t>
            </a:r>
            <a:r>
              <a:rPr sz="1800" spc="-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endParaRPr sz="18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3159" y="5497724"/>
            <a:ext cx="21908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Z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4568" y="5501809"/>
            <a:ext cx="2629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-1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6331" y="5503409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9423" y="5505105"/>
            <a:ext cx="21908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Z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9027" y="5507981"/>
            <a:ext cx="26314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-1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9508" y="5523069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5787" y="6125201"/>
            <a:ext cx="1124204" cy="547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480" marR="34289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-1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7"/>
              </a:spcBef>
            </a:pPr>
            <a:r>
              <a:rPr sz="18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ava</a:t>
            </a:r>
            <a:r>
              <a:rPr sz="1800" spc="-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-pl</a:t>
            </a:r>
            <a:r>
              <a:rPr sz="1800" spc="-14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endParaRPr sz="18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2027" y="6131145"/>
            <a:ext cx="26314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-1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2908" y="6289793"/>
            <a:ext cx="12245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0000"/>
                </a:solidFill>
                <a:latin typeface="Arial"/>
                <a:cs typeface="Arial"/>
              </a:rPr>
              <a:t>arri</a:t>
            </a:r>
            <a:r>
              <a:rPr sz="1800" spc="-9" dirty="0" smtClean="0">
                <a:solidFill>
                  <a:srgbClr val="FF0000"/>
                </a:solidFill>
                <a:latin typeface="Arial"/>
                <a:cs typeface="Arial"/>
              </a:rPr>
              <a:t>è</a:t>
            </a:r>
            <a:r>
              <a:rPr sz="1800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FF0000"/>
                </a:solidFill>
                <a:latin typeface="Arial"/>
                <a:cs typeface="Arial"/>
              </a:rPr>
              <a:t>-pl</a:t>
            </a:r>
            <a:r>
              <a:rPr sz="1800" spc="-1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7596" y="6295737"/>
            <a:ext cx="12245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0000"/>
                </a:solidFill>
                <a:latin typeface="Arial"/>
                <a:cs typeface="Arial"/>
              </a:rPr>
              <a:t>arri</a:t>
            </a:r>
            <a:r>
              <a:rPr sz="1800" spc="-9" dirty="0" smtClean="0">
                <a:solidFill>
                  <a:srgbClr val="FF0000"/>
                </a:solidFill>
                <a:latin typeface="Arial"/>
                <a:cs typeface="Arial"/>
              </a:rPr>
              <a:t>è</a:t>
            </a:r>
            <a:r>
              <a:rPr sz="1800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FF0000"/>
                </a:solidFill>
                <a:latin typeface="Arial"/>
                <a:cs typeface="Arial"/>
              </a:rPr>
              <a:t>-pl</a:t>
            </a:r>
            <a:r>
              <a:rPr sz="1800" spc="-1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rot="16200000">
            <a:off x="635687" y="5398706"/>
            <a:ext cx="955959" cy="246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Para</a:t>
            </a:r>
            <a:r>
              <a:rPr sz="1800" spc="-14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lè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 rot="16200000">
            <a:off x="4724592" y="5402592"/>
            <a:ext cx="1251436" cy="246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Persp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4800" y="1487269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Volume de vue canonique</a:t>
            </a:r>
            <a:r>
              <a:rPr lang="fr-FR" sz="2000" dirty="0" smtClean="0"/>
              <a:t> : les faces proche et lointaine du parallélépipède sont parallèles à </a:t>
            </a:r>
            <a:r>
              <a:rPr lang="fr-FR" sz="2000" i="1" dirty="0" err="1" smtClean="0"/>
              <a:t>x</a:t>
            </a:r>
            <a:r>
              <a:rPr lang="fr-FR" sz="2000" dirty="0" err="1" smtClean="0"/>
              <a:t>O</a:t>
            </a:r>
            <a:r>
              <a:rPr lang="fr-FR" sz="2000" i="1" dirty="0" err="1" smtClean="0"/>
              <a:t>y</a:t>
            </a:r>
            <a:r>
              <a:rPr lang="fr-FR" sz="2000" dirty="0" smtClean="0"/>
              <a:t>.  La caméra est en O.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5" y="437537"/>
            <a:ext cx="734227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4200" dirty="0" smtClean="0">
                <a:solidFill>
                  <a:srgbClr val="FFFFFF"/>
                </a:solidFill>
                <a:latin typeface="Arial"/>
                <a:cs typeface="Arial"/>
              </a:rPr>
              <a:t>Repères d’une scène 3D</a:t>
            </a:r>
            <a:br>
              <a:rPr lang="fr-FR" sz="4200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lang="fr-FR" sz="4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7772400" cy="5486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794"/>
            <a:ext cx="7596000" cy="498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65376" y="2337054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65376" y="2404110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65376" y="2471166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5376" y="2538221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65376" y="2603754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65376" y="2670810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65376" y="2737866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65376" y="2804921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65376" y="2870454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65376" y="2937510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65376" y="3004566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65376" y="3071621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65376" y="3137154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65376" y="3204210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65376" y="3271266"/>
            <a:ext cx="10668" cy="0"/>
          </a:xfrm>
          <a:custGeom>
            <a:avLst/>
            <a:gdLst/>
            <a:ahLst/>
            <a:cxnLst/>
            <a:rect l="l" t="t" r="r" b="b"/>
            <a:pathLst>
              <a:path w="10668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9788" y="2766060"/>
            <a:ext cx="3188208" cy="76200"/>
          </a:xfrm>
          <a:custGeom>
            <a:avLst/>
            <a:gdLst/>
            <a:ahLst/>
            <a:cxnLst/>
            <a:rect l="l" t="t" r="r" b="b"/>
            <a:pathLst>
              <a:path w="3188208" h="76200">
                <a:moveTo>
                  <a:pt x="3124200" y="42671"/>
                </a:moveTo>
                <a:lnTo>
                  <a:pt x="3112008" y="42671"/>
                </a:lnTo>
                <a:lnTo>
                  <a:pt x="3112008" y="76200"/>
                </a:lnTo>
                <a:lnTo>
                  <a:pt x="3188208" y="38100"/>
                </a:lnTo>
                <a:lnTo>
                  <a:pt x="3124200" y="42671"/>
                </a:lnTo>
                <a:close/>
              </a:path>
              <a:path w="3188208" h="76200">
                <a:moveTo>
                  <a:pt x="3124200" y="33527"/>
                </a:moveTo>
                <a:lnTo>
                  <a:pt x="3112008" y="0"/>
                </a:lnTo>
                <a:lnTo>
                  <a:pt x="3112007" y="33528"/>
                </a:lnTo>
                <a:lnTo>
                  <a:pt x="3124200" y="33527"/>
                </a:lnTo>
                <a:close/>
              </a:path>
              <a:path w="3188208" h="76200">
                <a:moveTo>
                  <a:pt x="0" y="33527"/>
                </a:moveTo>
                <a:lnTo>
                  <a:pt x="0" y="42671"/>
                </a:lnTo>
                <a:lnTo>
                  <a:pt x="3124200" y="42671"/>
                </a:lnTo>
                <a:lnTo>
                  <a:pt x="3188208" y="38100"/>
                </a:lnTo>
                <a:lnTo>
                  <a:pt x="3112008" y="0"/>
                </a:lnTo>
                <a:lnTo>
                  <a:pt x="3124200" y="33527"/>
                </a:lnTo>
                <a:lnTo>
                  <a:pt x="0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59608" y="1699260"/>
            <a:ext cx="76200" cy="2065019"/>
          </a:xfrm>
          <a:custGeom>
            <a:avLst/>
            <a:gdLst/>
            <a:ahLst/>
            <a:cxnLst/>
            <a:rect l="l" t="t" r="r" b="b"/>
            <a:pathLst>
              <a:path w="76200" h="2065019">
                <a:moveTo>
                  <a:pt x="42672" y="64007"/>
                </a:moveTo>
                <a:lnTo>
                  <a:pt x="76200" y="76200"/>
                </a:lnTo>
                <a:lnTo>
                  <a:pt x="38100" y="0"/>
                </a:lnTo>
                <a:lnTo>
                  <a:pt x="33528" y="64007"/>
                </a:lnTo>
                <a:lnTo>
                  <a:pt x="33528" y="1728215"/>
                </a:lnTo>
                <a:lnTo>
                  <a:pt x="42672" y="1728215"/>
                </a:lnTo>
                <a:lnTo>
                  <a:pt x="42672" y="64007"/>
                </a:lnTo>
                <a:close/>
              </a:path>
              <a:path w="76200" h="2065019">
                <a:moveTo>
                  <a:pt x="33528" y="76199"/>
                </a:moveTo>
                <a:lnTo>
                  <a:pt x="33528" y="64007"/>
                </a:lnTo>
                <a:lnTo>
                  <a:pt x="38100" y="0"/>
                </a:lnTo>
                <a:lnTo>
                  <a:pt x="0" y="76200"/>
                </a:lnTo>
                <a:lnTo>
                  <a:pt x="33528" y="76199"/>
                </a:lnTo>
                <a:close/>
              </a:path>
              <a:path w="76200" h="2065019">
                <a:moveTo>
                  <a:pt x="42672" y="64007"/>
                </a:moveTo>
                <a:lnTo>
                  <a:pt x="42672" y="76199"/>
                </a:lnTo>
                <a:lnTo>
                  <a:pt x="76200" y="76200"/>
                </a:lnTo>
                <a:lnTo>
                  <a:pt x="42672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40891" y="1946148"/>
            <a:ext cx="1388364" cy="1717547"/>
          </a:xfrm>
          <a:custGeom>
            <a:avLst/>
            <a:gdLst/>
            <a:ahLst/>
            <a:cxnLst/>
            <a:rect l="l" t="t" r="r" b="b"/>
            <a:pathLst>
              <a:path w="1388364" h="1717548">
                <a:moveTo>
                  <a:pt x="1386840" y="598931"/>
                </a:moveTo>
                <a:lnTo>
                  <a:pt x="19812" y="1523"/>
                </a:lnTo>
                <a:lnTo>
                  <a:pt x="15240" y="0"/>
                </a:lnTo>
                <a:lnTo>
                  <a:pt x="10668" y="0"/>
                </a:lnTo>
                <a:lnTo>
                  <a:pt x="6096" y="3047"/>
                </a:lnTo>
                <a:lnTo>
                  <a:pt x="7620" y="28955"/>
                </a:lnTo>
                <a:lnTo>
                  <a:pt x="28956" y="15239"/>
                </a:lnTo>
                <a:lnTo>
                  <a:pt x="1367028" y="612647"/>
                </a:lnTo>
                <a:lnTo>
                  <a:pt x="1386840" y="598931"/>
                </a:lnTo>
                <a:close/>
              </a:path>
              <a:path w="1388364" h="1717548">
                <a:moveTo>
                  <a:pt x="1388364" y="1109471"/>
                </a:moveTo>
                <a:lnTo>
                  <a:pt x="503358" y="1481327"/>
                </a:lnTo>
                <a:lnTo>
                  <a:pt x="549352" y="1481327"/>
                </a:lnTo>
                <a:lnTo>
                  <a:pt x="1388364" y="1109471"/>
                </a:lnTo>
                <a:close/>
              </a:path>
              <a:path w="1388364" h="1717548">
                <a:moveTo>
                  <a:pt x="1388364" y="1109471"/>
                </a:moveTo>
                <a:lnTo>
                  <a:pt x="1392936" y="1106423"/>
                </a:lnTo>
                <a:lnTo>
                  <a:pt x="1395984" y="1101852"/>
                </a:lnTo>
                <a:lnTo>
                  <a:pt x="1395984" y="1095755"/>
                </a:lnTo>
                <a:lnTo>
                  <a:pt x="1394460" y="612647"/>
                </a:lnTo>
                <a:lnTo>
                  <a:pt x="1394460" y="606551"/>
                </a:lnTo>
                <a:lnTo>
                  <a:pt x="1391412" y="601979"/>
                </a:lnTo>
                <a:lnTo>
                  <a:pt x="1386840" y="598931"/>
                </a:lnTo>
                <a:lnTo>
                  <a:pt x="1367028" y="612647"/>
                </a:lnTo>
                <a:lnTo>
                  <a:pt x="28956" y="15239"/>
                </a:lnTo>
                <a:lnTo>
                  <a:pt x="7620" y="28955"/>
                </a:lnTo>
                <a:lnTo>
                  <a:pt x="6096" y="3047"/>
                </a:lnTo>
                <a:lnTo>
                  <a:pt x="1524" y="6095"/>
                </a:lnTo>
                <a:lnTo>
                  <a:pt x="0" y="10667"/>
                </a:lnTo>
                <a:lnTo>
                  <a:pt x="0" y="1481327"/>
                </a:lnTo>
                <a:lnTo>
                  <a:pt x="28955" y="1481327"/>
                </a:lnTo>
                <a:lnTo>
                  <a:pt x="28955" y="38280"/>
                </a:lnTo>
                <a:lnTo>
                  <a:pt x="1367060" y="623048"/>
                </a:lnTo>
                <a:lnTo>
                  <a:pt x="1374648" y="626363"/>
                </a:lnTo>
                <a:lnTo>
                  <a:pt x="1376172" y="1083564"/>
                </a:lnTo>
                <a:lnTo>
                  <a:pt x="1368552" y="1095755"/>
                </a:lnTo>
                <a:lnTo>
                  <a:pt x="1368524" y="1086953"/>
                </a:lnTo>
                <a:lnTo>
                  <a:pt x="478704" y="1481327"/>
                </a:lnTo>
                <a:lnTo>
                  <a:pt x="503358" y="1481327"/>
                </a:lnTo>
                <a:lnTo>
                  <a:pt x="1388364" y="1109471"/>
                </a:lnTo>
                <a:close/>
              </a:path>
              <a:path w="1388364" h="1717548">
                <a:moveTo>
                  <a:pt x="1376172" y="1083564"/>
                </a:moveTo>
                <a:lnTo>
                  <a:pt x="1374648" y="626363"/>
                </a:lnTo>
                <a:lnTo>
                  <a:pt x="1367060" y="623048"/>
                </a:lnTo>
                <a:lnTo>
                  <a:pt x="1368524" y="1086953"/>
                </a:lnTo>
                <a:lnTo>
                  <a:pt x="1368552" y="1095755"/>
                </a:lnTo>
                <a:lnTo>
                  <a:pt x="1376172" y="1083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34895" y="2763012"/>
            <a:ext cx="70104" cy="96012"/>
          </a:xfrm>
          <a:custGeom>
            <a:avLst/>
            <a:gdLst/>
            <a:ahLst/>
            <a:cxnLst/>
            <a:rect l="l" t="t" r="r" b="b"/>
            <a:pathLst>
              <a:path w="70104" h="96012">
                <a:moveTo>
                  <a:pt x="0" y="47243"/>
                </a:moveTo>
                <a:lnTo>
                  <a:pt x="1047" y="59439"/>
                </a:lnTo>
                <a:lnTo>
                  <a:pt x="5590" y="74143"/>
                </a:lnTo>
                <a:lnTo>
                  <a:pt x="13175" y="85716"/>
                </a:lnTo>
                <a:lnTo>
                  <a:pt x="23197" y="93293"/>
                </a:lnTo>
                <a:lnTo>
                  <a:pt x="35052" y="96012"/>
                </a:lnTo>
                <a:lnTo>
                  <a:pt x="43849" y="94546"/>
                </a:lnTo>
                <a:lnTo>
                  <a:pt x="54427" y="88200"/>
                </a:lnTo>
                <a:lnTo>
                  <a:pt x="62733" y="77625"/>
                </a:lnTo>
                <a:lnTo>
                  <a:pt x="68160" y="63684"/>
                </a:lnTo>
                <a:lnTo>
                  <a:pt x="70104" y="47243"/>
                </a:lnTo>
                <a:lnTo>
                  <a:pt x="69279" y="36936"/>
                </a:lnTo>
                <a:lnTo>
                  <a:pt x="64894" y="22294"/>
                </a:lnTo>
                <a:lnTo>
                  <a:pt x="57299" y="10583"/>
                </a:lnTo>
                <a:lnTo>
                  <a:pt x="47136" y="2814"/>
                </a:lnTo>
                <a:lnTo>
                  <a:pt x="35052" y="0"/>
                </a:lnTo>
                <a:lnTo>
                  <a:pt x="27224" y="1149"/>
                </a:lnTo>
                <a:lnTo>
                  <a:pt x="16279" y="7212"/>
                </a:lnTo>
                <a:lnTo>
                  <a:pt x="7664" y="17591"/>
                </a:lnTo>
                <a:lnTo>
                  <a:pt x="2023" y="31272"/>
                </a:lnTo>
                <a:lnTo>
                  <a:pt x="0" y="47243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30324" y="2758440"/>
            <a:ext cx="39624" cy="105155"/>
          </a:xfrm>
          <a:custGeom>
            <a:avLst/>
            <a:gdLst/>
            <a:ahLst/>
            <a:cxnLst/>
            <a:rect l="l" t="t" r="r" b="b"/>
            <a:pathLst>
              <a:path w="39624" h="105155">
                <a:moveTo>
                  <a:pt x="33527" y="94487"/>
                </a:moveTo>
                <a:lnTo>
                  <a:pt x="30480" y="103631"/>
                </a:lnTo>
                <a:lnTo>
                  <a:pt x="32003" y="103631"/>
                </a:lnTo>
                <a:lnTo>
                  <a:pt x="39624" y="105155"/>
                </a:lnTo>
                <a:lnTo>
                  <a:pt x="33527" y="94487"/>
                </a:lnTo>
                <a:close/>
              </a:path>
              <a:path w="39624" h="105155">
                <a:moveTo>
                  <a:pt x="60959" y="82296"/>
                </a:moveTo>
                <a:lnTo>
                  <a:pt x="56387" y="88391"/>
                </a:lnTo>
                <a:lnTo>
                  <a:pt x="50292" y="92963"/>
                </a:lnTo>
                <a:lnTo>
                  <a:pt x="51815" y="91439"/>
                </a:lnTo>
                <a:lnTo>
                  <a:pt x="45719" y="94487"/>
                </a:lnTo>
                <a:lnTo>
                  <a:pt x="35051" y="94487"/>
                </a:lnTo>
                <a:lnTo>
                  <a:pt x="27431" y="91439"/>
                </a:lnTo>
                <a:lnTo>
                  <a:pt x="28956" y="92963"/>
                </a:lnTo>
                <a:lnTo>
                  <a:pt x="24383" y="100584"/>
                </a:lnTo>
                <a:lnTo>
                  <a:pt x="30480" y="103631"/>
                </a:lnTo>
                <a:lnTo>
                  <a:pt x="33527" y="94487"/>
                </a:lnTo>
                <a:lnTo>
                  <a:pt x="39624" y="105155"/>
                </a:lnTo>
                <a:lnTo>
                  <a:pt x="47243" y="103631"/>
                </a:lnTo>
                <a:lnTo>
                  <a:pt x="48768" y="103631"/>
                </a:lnTo>
                <a:lnTo>
                  <a:pt x="54863" y="100584"/>
                </a:lnTo>
                <a:lnTo>
                  <a:pt x="56387" y="100584"/>
                </a:lnTo>
                <a:lnTo>
                  <a:pt x="62483" y="96012"/>
                </a:lnTo>
                <a:lnTo>
                  <a:pt x="62483" y="94487"/>
                </a:lnTo>
                <a:lnTo>
                  <a:pt x="68580" y="89915"/>
                </a:lnTo>
                <a:lnTo>
                  <a:pt x="68580" y="88391"/>
                </a:lnTo>
                <a:lnTo>
                  <a:pt x="73151" y="80772"/>
                </a:lnTo>
                <a:lnTo>
                  <a:pt x="77724" y="73151"/>
                </a:lnTo>
                <a:lnTo>
                  <a:pt x="77724" y="71627"/>
                </a:lnTo>
                <a:lnTo>
                  <a:pt x="79248" y="62484"/>
                </a:lnTo>
                <a:lnTo>
                  <a:pt x="80771" y="53339"/>
                </a:lnTo>
                <a:lnTo>
                  <a:pt x="80771" y="51815"/>
                </a:lnTo>
                <a:lnTo>
                  <a:pt x="79248" y="41148"/>
                </a:lnTo>
                <a:lnTo>
                  <a:pt x="77724" y="32003"/>
                </a:lnTo>
                <a:lnTo>
                  <a:pt x="73151" y="24384"/>
                </a:lnTo>
                <a:lnTo>
                  <a:pt x="73151" y="22860"/>
                </a:lnTo>
                <a:lnTo>
                  <a:pt x="68580" y="16763"/>
                </a:lnTo>
                <a:lnTo>
                  <a:pt x="68580" y="15239"/>
                </a:lnTo>
                <a:lnTo>
                  <a:pt x="62483" y="9143"/>
                </a:lnTo>
                <a:lnTo>
                  <a:pt x="56387" y="4572"/>
                </a:lnTo>
                <a:lnTo>
                  <a:pt x="54863" y="4572"/>
                </a:lnTo>
                <a:lnTo>
                  <a:pt x="51815" y="12191"/>
                </a:lnTo>
                <a:lnTo>
                  <a:pt x="50292" y="12191"/>
                </a:lnTo>
                <a:lnTo>
                  <a:pt x="56387" y="16763"/>
                </a:lnTo>
                <a:lnTo>
                  <a:pt x="56387" y="15239"/>
                </a:lnTo>
                <a:lnTo>
                  <a:pt x="60959" y="21336"/>
                </a:lnTo>
                <a:lnTo>
                  <a:pt x="65531" y="27431"/>
                </a:lnTo>
                <a:lnTo>
                  <a:pt x="68580" y="35051"/>
                </a:lnTo>
                <a:lnTo>
                  <a:pt x="70103" y="44196"/>
                </a:lnTo>
                <a:lnTo>
                  <a:pt x="70103" y="60960"/>
                </a:lnTo>
                <a:lnTo>
                  <a:pt x="68580" y="70103"/>
                </a:lnTo>
                <a:lnTo>
                  <a:pt x="68580" y="68579"/>
                </a:lnTo>
                <a:lnTo>
                  <a:pt x="65531" y="77724"/>
                </a:lnTo>
                <a:lnTo>
                  <a:pt x="65531" y="76200"/>
                </a:lnTo>
                <a:lnTo>
                  <a:pt x="60959" y="83820"/>
                </a:lnTo>
                <a:lnTo>
                  <a:pt x="60959" y="82296"/>
                </a:lnTo>
                <a:close/>
              </a:path>
              <a:path w="39624" h="105155">
                <a:moveTo>
                  <a:pt x="28956" y="12191"/>
                </a:moveTo>
                <a:lnTo>
                  <a:pt x="27431" y="12191"/>
                </a:lnTo>
                <a:lnTo>
                  <a:pt x="35051" y="10667"/>
                </a:lnTo>
                <a:lnTo>
                  <a:pt x="33527" y="10667"/>
                </a:lnTo>
                <a:lnTo>
                  <a:pt x="39624" y="9143"/>
                </a:lnTo>
                <a:lnTo>
                  <a:pt x="45719" y="10667"/>
                </a:lnTo>
                <a:lnTo>
                  <a:pt x="51815" y="12191"/>
                </a:lnTo>
                <a:lnTo>
                  <a:pt x="54863" y="4572"/>
                </a:lnTo>
                <a:lnTo>
                  <a:pt x="48768" y="1524"/>
                </a:lnTo>
                <a:lnTo>
                  <a:pt x="47243" y="1524"/>
                </a:lnTo>
                <a:lnTo>
                  <a:pt x="39624" y="0"/>
                </a:lnTo>
                <a:lnTo>
                  <a:pt x="32003" y="1524"/>
                </a:lnTo>
                <a:lnTo>
                  <a:pt x="30480" y="1524"/>
                </a:lnTo>
                <a:lnTo>
                  <a:pt x="24383" y="4572"/>
                </a:lnTo>
                <a:lnTo>
                  <a:pt x="22859" y="4572"/>
                </a:lnTo>
                <a:lnTo>
                  <a:pt x="16763" y="9143"/>
                </a:lnTo>
                <a:lnTo>
                  <a:pt x="10668" y="15239"/>
                </a:lnTo>
                <a:lnTo>
                  <a:pt x="10668" y="16763"/>
                </a:lnTo>
                <a:lnTo>
                  <a:pt x="6095" y="22860"/>
                </a:lnTo>
                <a:lnTo>
                  <a:pt x="6095" y="24384"/>
                </a:lnTo>
                <a:lnTo>
                  <a:pt x="3048" y="32003"/>
                </a:lnTo>
                <a:lnTo>
                  <a:pt x="1524" y="32003"/>
                </a:lnTo>
                <a:lnTo>
                  <a:pt x="0" y="42672"/>
                </a:lnTo>
                <a:lnTo>
                  <a:pt x="0" y="62484"/>
                </a:lnTo>
                <a:lnTo>
                  <a:pt x="1524" y="71627"/>
                </a:lnTo>
                <a:lnTo>
                  <a:pt x="3048" y="73151"/>
                </a:lnTo>
                <a:lnTo>
                  <a:pt x="6095" y="80772"/>
                </a:lnTo>
                <a:lnTo>
                  <a:pt x="10668" y="88391"/>
                </a:lnTo>
                <a:lnTo>
                  <a:pt x="10668" y="89915"/>
                </a:lnTo>
                <a:lnTo>
                  <a:pt x="16763" y="94487"/>
                </a:lnTo>
                <a:lnTo>
                  <a:pt x="16763" y="96012"/>
                </a:lnTo>
                <a:lnTo>
                  <a:pt x="22859" y="100584"/>
                </a:lnTo>
                <a:lnTo>
                  <a:pt x="24383" y="100584"/>
                </a:lnTo>
                <a:lnTo>
                  <a:pt x="28956" y="92963"/>
                </a:lnTo>
                <a:lnTo>
                  <a:pt x="22859" y="88391"/>
                </a:lnTo>
                <a:lnTo>
                  <a:pt x="18287" y="82296"/>
                </a:lnTo>
                <a:lnTo>
                  <a:pt x="18287" y="83820"/>
                </a:lnTo>
                <a:lnTo>
                  <a:pt x="13715" y="76200"/>
                </a:lnTo>
                <a:lnTo>
                  <a:pt x="15239" y="77724"/>
                </a:lnTo>
                <a:lnTo>
                  <a:pt x="10668" y="68579"/>
                </a:lnTo>
                <a:lnTo>
                  <a:pt x="10668" y="70103"/>
                </a:lnTo>
                <a:lnTo>
                  <a:pt x="9143" y="60960"/>
                </a:lnTo>
                <a:lnTo>
                  <a:pt x="9143" y="42672"/>
                </a:lnTo>
                <a:lnTo>
                  <a:pt x="10668" y="35051"/>
                </a:lnTo>
                <a:lnTo>
                  <a:pt x="15239" y="27431"/>
                </a:lnTo>
                <a:lnTo>
                  <a:pt x="13715" y="28955"/>
                </a:lnTo>
                <a:lnTo>
                  <a:pt x="18287" y="21336"/>
                </a:lnTo>
                <a:lnTo>
                  <a:pt x="22859" y="15239"/>
                </a:lnTo>
                <a:lnTo>
                  <a:pt x="22859" y="16763"/>
                </a:lnTo>
                <a:lnTo>
                  <a:pt x="28956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78252" y="2705100"/>
            <a:ext cx="220980" cy="103631"/>
          </a:xfrm>
          <a:custGeom>
            <a:avLst/>
            <a:gdLst/>
            <a:ahLst/>
            <a:cxnLst/>
            <a:rect l="l" t="t" r="r" b="b"/>
            <a:pathLst>
              <a:path w="220980" h="103631">
                <a:moveTo>
                  <a:pt x="185928" y="79248"/>
                </a:moveTo>
                <a:lnTo>
                  <a:pt x="182880" y="88391"/>
                </a:lnTo>
                <a:lnTo>
                  <a:pt x="217931" y="103631"/>
                </a:lnTo>
                <a:lnTo>
                  <a:pt x="220980" y="94487"/>
                </a:lnTo>
                <a:lnTo>
                  <a:pt x="185928" y="79248"/>
                </a:lnTo>
                <a:close/>
              </a:path>
              <a:path w="220980" h="103631">
                <a:moveTo>
                  <a:pt x="124968" y="53339"/>
                </a:moveTo>
                <a:lnTo>
                  <a:pt x="121920" y="62483"/>
                </a:lnTo>
                <a:lnTo>
                  <a:pt x="156972" y="77724"/>
                </a:lnTo>
                <a:lnTo>
                  <a:pt x="160020" y="68579"/>
                </a:lnTo>
                <a:lnTo>
                  <a:pt x="124968" y="53339"/>
                </a:lnTo>
                <a:close/>
              </a:path>
              <a:path w="220980" h="103631">
                <a:moveTo>
                  <a:pt x="64008" y="25907"/>
                </a:moveTo>
                <a:lnTo>
                  <a:pt x="60960" y="35051"/>
                </a:lnTo>
                <a:lnTo>
                  <a:pt x="96012" y="50291"/>
                </a:lnTo>
                <a:lnTo>
                  <a:pt x="99060" y="41148"/>
                </a:lnTo>
                <a:lnTo>
                  <a:pt x="64008" y="25907"/>
                </a:lnTo>
                <a:close/>
              </a:path>
              <a:path w="220980" h="103631">
                <a:moveTo>
                  <a:pt x="3048" y="0"/>
                </a:moveTo>
                <a:lnTo>
                  <a:pt x="0" y="9143"/>
                </a:lnTo>
                <a:lnTo>
                  <a:pt x="33528" y="24383"/>
                </a:lnTo>
                <a:lnTo>
                  <a:pt x="38100" y="15239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32888" y="2598419"/>
            <a:ext cx="222504" cy="103632"/>
          </a:xfrm>
          <a:custGeom>
            <a:avLst/>
            <a:gdLst/>
            <a:ahLst/>
            <a:cxnLst/>
            <a:rect l="l" t="t" r="r" b="b"/>
            <a:pathLst>
              <a:path w="222504" h="103632">
                <a:moveTo>
                  <a:pt x="187451" y="80772"/>
                </a:moveTo>
                <a:lnTo>
                  <a:pt x="182880" y="88392"/>
                </a:lnTo>
                <a:lnTo>
                  <a:pt x="217931" y="103632"/>
                </a:lnTo>
                <a:lnTo>
                  <a:pt x="222504" y="96012"/>
                </a:lnTo>
                <a:lnTo>
                  <a:pt x="187451" y="80772"/>
                </a:lnTo>
                <a:close/>
              </a:path>
              <a:path w="222504" h="103632">
                <a:moveTo>
                  <a:pt x="126492" y="53340"/>
                </a:moveTo>
                <a:lnTo>
                  <a:pt x="121919" y="62484"/>
                </a:lnTo>
                <a:lnTo>
                  <a:pt x="156972" y="77724"/>
                </a:lnTo>
                <a:lnTo>
                  <a:pt x="161544" y="68580"/>
                </a:lnTo>
                <a:lnTo>
                  <a:pt x="126492" y="53340"/>
                </a:lnTo>
                <a:close/>
              </a:path>
              <a:path w="222504" h="103632">
                <a:moveTo>
                  <a:pt x="65531" y="27432"/>
                </a:moveTo>
                <a:lnTo>
                  <a:pt x="60960" y="36575"/>
                </a:lnTo>
                <a:lnTo>
                  <a:pt x="96012" y="50292"/>
                </a:lnTo>
                <a:lnTo>
                  <a:pt x="100584" y="42672"/>
                </a:lnTo>
                <a:lnTo>
                  <a:pt x="65531" y="27432"/>
                </a:lnTo>
                <a:close/>
              </a:path>
              <a:path w="222504" h="103632">
                <a:moveTo>
                  <a:pt x="3048" y="0"/>
                </a:moveTo>
                <a:lnTo>
                  <a:pt x="0" y="9144"/>
                </a:lnTo>
                <a:lnTo>
                  <a:pt x="35051" y="24384"/>
                </a:lnTo>
                <a:lnTo>
                  <a:pt x="38100" y="15240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87524" y="2493264"/>
            <a:ext cx="222503" cy="103631"/>
          </a:xfrm>
          <a:custGeom>
            <a:avLst/>
            <a:gdLst/>
            <a:ahLst/>
            <a:cxnLst/>
            <a:rect l="l" t="t" r="r" b="b"/>
            <a:pathLst>
              <a:path w="222503" h="103631">
                <a:moveTo>
                  <a:pt x="187451" y="79248"/>
                </a:moveTo>
                <a:lnTo>
                  <a:pt x="184403" y="88391"/>
                </a:lnTo>
                <a:lnTo>
                  <a:pt x="219456" y="103631"/>
                </a:lnTo>
                <a:lnTo>
                  <a:pt x="222503" y="94487"/>
                </a:lnTo>
                <a:lnTo>
                  <a:pt x="187451" y="79248"/>
                </a:lnTo>
                <a:close/>
              </a:path>
              <a:path w="222503" h="103631">
                <a:moveTo>
                  <a:pt x="126492" y="53339"/>
                </a:moveTo>
                <a:lnTo>
                  <a:pt x="123443" y="60960"/>
                </a:lnTo>
                <a:lnTo>
                  <a:pt x="158495" y="76200"/>
                </a:lnTo>
                <a:lnTo>
                  <a:pt x="161544" y="68579"/>
                </a:lnTo>
                <a:lnTo>
                  <a:pt x="126492" y="53339"/>
                </a:lnTo>
                <a:close/>
              </a:path>
              <a:path w="222503" h="103631">
                <a:moveTo>
                  <a:pt x="65531" y="25907"/>
                </a:moveTo>
                <a:lnTo>
                  <a:pt x="62483" y="35051"/>
                </a:lnTo>
                <a:lnTo>
                  <a:pt x="97536" y="50291"/>
                </a:lnTo>
                <a:lnTo>
                  <a:pt x="100583" y="41148"/>
                </a:lnTo>
                <a:lnTo>
                  <a:pt x="65531" y="25907"/>
                </a:lnTo>
                <a:close/>
              </a:path>
              <a:path w="222503" h="103631">
                <a:moveTo>
                  <a:pt x="4571" y="0"/>
                </a:moveTo>
                <a:lnTo>
                  <a:pt x="0" y="7619"/>
                </a:lnTo>
                <a:lnTo>
                  <a:pt x="35051" y="22860"/>
                </a:lnTo>
                <a:lnTo>
                  <a:pt x="39624" y="15239"/>
                </a:lnTo>
                <a:lnTo>
                  <a:pt x="4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43683" y="2386583"/>
            <a:ext cx="222504" cy="103632"/>
          </a:xfrm>
          <a:custGeom>
            <a:avLst/>
            <a:gdLst/>
            <a:ahLst/>
            <a:cxnLst/>
            <a:rect l="l" t="t" r="r" b="b"/>
            <a:pathLst>
              <a:path w="222504" h="103632">
                <a:moveTo>
                  <a:pt x="187452" y="79248"/>
                </a:moveTo>
                <a:lnTo>
                  <a:pt x="182880" y="88392"/>
                </a:lnTo>
                <a:lnTo>
                  <a:pt x="217932" y="103632"/>
                </a:lnTo>
                <a:lnTo>
                  <a:pt x="222504" y="94487"/>
                </a:lnTo>
                <a:lnTo>
                  <a:pt x="187452" y="79248"/>
                </a:lnTo>
                <a:close/>
              </a:path>
              <a:path w="222504" h="103632">
                <a:moveTo>
                  <a:pt x="126492" y="53340"/>
                </a:moveTo>
                <a:lnTo>
                  <a:pt x="121920" y="62484"/>
                </a:lnTo>
                <a:lnTo>
                  <a:pt x="156972" y="77724"/>
                </a:lnTo>
                <a:lnTo>
                  <a:pt x="161544" y="68580"/>
                </a:lnTo>
                <a:lnTo>
                  <a:pt x="126492" y="53340"/>
                </a:lnTo>
                <a:close/>
              </a:path>
              <a:path w="222504" h="103632">
                <a:moveTo>
                  <a:pt x="65532" y="27432"/>
                </a:moveTo>
                <a:lnTo>
                  <a:pt x="60960" y="35052"/>
                </a:lnTo>
                <a:lnTo>
                  <a:pt x="96012" y="50292"/>
                </a:lnTo>
                <a:lnTo>
                  <a:pt x="99060" y="41148"/>
                </a:lnTo>
                <a:lnTo>
                  <a:pt x="65532" y="27432"/>
                </a:lnTo>
                <a:close/>
              </a:path>
              <a:path w="222504" h="103632">
                <a:moveTo>
                  <a:pt x="3048" y="0"/>
                </a:moveTo>
                <a:lnTo>
                  <a:pt x="0" y="9144"/>
                </a:lnTo>
                <a:lnTo>
                  <a:pt x="35052" y="24384"/>
                </a:lnTo>
                <a:lnTo>
                  <a:pt x="38100" y="15240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98320" y="2279904"/>
            <a:ext cx="222504" cy="103632"/>
          </a:xfrm>
          <a:custGeom>
            <a:avLst/>
            <a:gdLst/>
            <a:ahLst/>
            <a:cxnLst/>
            <a:rect l="l" t="t" r="r" b="b"/>
            <a:pathLst>
              <a:path w="222504" h="103632">
                <a:moveTo>
                  <a:pt x="187452" y="80772"/>
                </a:moveTo>
                <a:lnTo>
                  <a:pt x="184404" y="88391"/>
                </a:lnTo>
                <a:lnTo>
                  <a:pt x="219456" y="103632"/>
                </a:lnTo>
                <a:lnTo>
                  <a:pt x="222504" y="96012"/>
                </a:lnTo>
                <a:lnTo>
                  <a:pt x="187452" y="80772"/>
                </a:lnTo>
                <a:close/>
              </a:path>
              <a:path w="222504" h="103632">
                <a:moveTo>
                  <a:pt x="126492" y="53339"/>
                </a:moveTo>
                <a:lnTo>
                  <a:pt x="123443" y="62484"/>
                </a:lnTo>
                <a:lnTo>
                  <a:pt x="158496" y="77724"/>
                </a:lnTo>
                <a:lnTo>
                  <a:pt x="161544" y="68579"/>
                </a:lnTo>
                <a:lnTo>
                  <a:pt x="126492" y="53339"/>
                </a:lnTo>
                <a:close/>
              </a:path>
              <a:path w="222504" h="103632">
                <a:moveTo>
                  <a:pt x="65531" y="27432"/>
                </a:moveTo>
                <a:lnTo>
                  <a:pt x="62484" y="36575"/>
                </a:lnTo>
                <a:lnTo>
                  <a:pt x="96012" y="51815"/>
                </a:lnTo>
                <a:lnTo>
                  <a:pt x="100584" y="42672"/>
                </a:lnTo>
                <a:lnTo>
                  <a:pt x="65531" y="27432"/>
                </a:lnTo>
                <a:close/>
              </a:path>
              <a:path w="222504" h="103632">
                <a:moveTo>
                  <a:pt x="4572" y="0"/>
                </a:moveTo>
                <a:lnTo>
                  <a:pt x="0" y="9144"/>
                </a:lnTo>
                <a:lnTo>
                  <a:pt x="35052" y="24384"/>
                </a:lnTo>
                <a:lnTo>
                  <a:pt x="39624" y="15239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54480" y="2174748"/>
            <a:ext cx="222503" cy="103631"/>
          </a:xfrm>
          <a:custGeom>
            <a:avLst/>
            <a:gdLst/>
            <a:ahLst/>
            <a:cxnLst/>
            <a:rect l="l" t="t" r="r" b="b"/>
            <a:pathLst>
              <a:path w="222503" h="103631">
                <a:moveTo>
                  <a:pt x="187451" y="79247"/>
                </a:moveTo>
                <a:lnTo>
                  <a:pt x="182880" y="88391"/>
                </a:lnTo>
                <a:lnTo>
                  <a:pt x="217931" y="103631"/>
                </a:lnTo>
                <a:lnTo>
                  <a:pt x="222503" y="94487"/>
                </a:lnTo>
                <a:lnTo>
                  <a:pt x="187451" y="79247"/>
                </a:lnTo>
                <a:close/>
              </a:path>
              <a:path w="222503" h="103631">
                <a:moveTo>
                  <a:pt x="126492" y="53339"/>
                </a:moveTo>
                <a:lnTo>
                  <a:pt x="121919" y="60959"/>
                </a:lnTo>
                <a:lnTo>
                  <a:pt x="156971" y="76200"/>
                </a:lnTo>
                <a:lnTo>
                  <a:pt x="161544" y="68579"/>
                </a:lnTo>
                <a:lnTo>
                  <a:pt x="126492" y="53339"/>
                </a:lnTo>
                <a:close/>
              </a:path>
              <a:path w="222503" h="103631">
                <a:moveTo>
                  <a:pt x="64007" y="25907"/>
                </a:moveTo>
                <a:lnTo>
                  <a:pt x="60959" y="35051"/>
                </a:lnTo>
                <a:lnTo>
                  <a:pt x="96012" y="50291"/>
                </a:lnTo>
                <a:lnTo>
                  <a:pt x="99059" y="41147"/>
                </a:lnTo>
                <a:lnTo>
                  <a:pt x="64007" y="25907"/>
                </a:lnTo>
                <a:close/>
              </a:path>
              <a:path w="222503" h="103631">
                <a:moveTo>
                  <a:pt x="3047" y="0"/>
                </a:moveTo>
                <a:lnTo>
                  <a:pt x="0" y="9143"/>
                </a:lnTo>
                <a:lnTo>
                  <a:pt x="35051" y="22859"/>
                </a:lnTo>
                <a:lnTo>
                  <a:pt x="38100" y="15239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09116" y="2068067"/>
            <a:ext cx="222503" cy="103632"/>
          </a:xfrm>
          <a:custGeom>
            <a:avLst/>
            <a:gdLst/>
            <a:ahLst/>
            <a:cxnLst/>
            <a:rect l="l" t="t" r="r" b="b"/>
            <a:pathLst>
              <a:path w="222503" h="103632">
                <a:moveTo>
                  <a:pt x="187452" y="79248"/>
                </a:moveTo>
                <a:lnTo>
                  <a:pt x="184403" y="88392"/>
                </a:lnTo>
                <a:lnTo>
                  <a:pt x="219456" y="103632"/>
                </a:lnTo>
                <a:lnTo>
                  <a:pt x="222503" y="94487"/>
                </a:lnTo>
                <a:lnTo>
                  <a:pt x="187452" y="79248"/>
                </a:lnTo>
                <a:close/>
              </a:path>
              <a:path w="222503" h="103632">
                <a:moveTo>
                  <a:pt x="126492" y="53339"/>
                </a:moveTo>
                <a:lnTo>
                  <a:pt x="123443" y="62484"/>
                </a:lnTo>
                <a:lnTo>
                  <a:pt x="156972" y="77724"/>
                </a:lnTo>
                <a:lnTo>
                  <a:pt x="161544" y="68580"/>
                </a:lnTo>
                <a:lnTo>
                  <a:pt x="126492" y="53339"/>
                </a:lnTo>
                <a:close/>
              </a:path>
              <a:path w="222503" h="103632">
                <a:moveTo>
                  <a:pt x="65531" y="27432"/>
                </a:moveTo>
                <a:lnTo>
                  <a:pt x="60959" y="35051"/>
                </a:lnTo>
                <a:lnTo>
                  <a:pt x="96012" y="50292"/>
                </a:lnTo>
                <a:lnTo>
                  <a:pt x="100584" y="42672"/>
                </a:lnTo>
                <a:lnTo>
                  <a:pt x="65531" y="27432"/>
                </a:lnTo>
                <a:close/>
              </a:path>
              <a:path w="222503" h="103632">
                <a:moveTo>
                  <a:pt x="4571" y="0"/>
                </a:moveTo>
                <a:lnTo>
                  <a:pt x="0" y="9144"/>
                </a:lnTo>
                <a:lnTo>
                  <a:pt x="35052" y="24384"/>
                </a:lnTo>
                <a:lnTo>
                  <a:pt x="39624" y="15239"/>
                </a:lnTo>
                <a:lnTo>
                  <a:pt x="4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65276" y="1962912"/>
            <a:ext cx="222504" cy="102107"/>
          </a:xfrm>
          <a:custGeom>
            <a:avLst/>
            <a:gdLst/>
            <a:ahLst/>
            <a:cxnLst/>
            <a:rect l="l" t="t" r="r" b="b"/>
            <a:pathLst>
              <a:path w="222504" h="102107">
                <a:moveTo>
                  <a:pt x="187452" y="79248"/>
                </a:moveTo>
                <a:lnTo>
                  <a:pt x="182880" y="86867"/>
                </a:lnTo>
                <a:lnTo>
                  <a:pt x="217932" y="102107"/>
                </a:lnTo>
                <a:lnTo>
                  <a:pt x="222504" y="94487"/>
                </a:lnTo>
                <a:lnTo>
                  <a:pt x="187452" y="79248"/>
                </a:lnTo>
                <a:close/>
              </a:path>
              <a:path w="222504" h="102107">
                <a:moveTo>
                  <a:pt x="126492" y="51815"/>
                </a:moveTo>
                <a:lnTo>
                  <a:pt x="121920" y="60959"/>
                </a:lnTo>
                <a:lnTo>
                  <a:pt x="156972" y="76200"/>
                </a:lnTo>
                <a:lnTo>
                  <a:pt x="160020" y="67055"/>
                </a:lnTo>
                <a:lnTo>
                  <a:pt x="126492" y="51815"/>
                </a:lnTo>
                <a:close/>
              </a:path>
              <a:path w="222504" h="102107">
                <a:moveTo>
                  <a:pt x="64008" y="25907"/>
                </a:moveTo>
                <a:lnTo>
                  <a:pt x="60960" y="35051"/>
                </a:lnTo>
                <a:lnTo>
                  <a:pt x="96012" y="50291"/>
                </a:lnTo>
                <a:lnTo>
                  <a:pt x="99060" y="41148"/>
                </a:lnTo>
                <a:lnTo>
                  <a:pt x="64008" y="25907"/>
                </a:lnTo>
                <a:close/>
              </a:path>
              <a:path w="222504" h="102107">
                <a:moveTo>
                  <a:pt x="3048" y="0"/>
                </a:moveTo>
                <a:lnTo>
                  <a:pt x="0" y="7619"/>
                </a:lnTo>
                <a:lnTo>
                  <a:pt x="35052" y="22859"/>
                </a:lnTo>
                <a:lnTo>
                  <a:pt x="38100" y="13715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8920" y="2799588"/>
            <a:ext cx="224028" cy="102107"/>
          </a:xfrm>
          <a:custGeom>
            <a:avLst/>
            <a:gdLst/>
            <a:ahLst/>
            <a:cxnLst/>
            <a:rect l="l" t="t" r="r" b="b"/>
            <a:pathLst>
              <a:path w="224028" h="102107">
                <a:moveTo>
                  <a:pt x="219456" y="0"/>
                </a:moveTo>
                <a:lnTo>
                  <a:pt x="184404" y="15239"/>
                </a:lnTo>
                <a:lnTo>
                  <a:pt x="188975" y="24383"/>
                </a:lnTo>
                <a:lnTo>
                  <a:pt x="224028" y="9143"/>
                </a:lnTo>
                <a:lnTo>
                  <a:pt x="219456" y="0"/>
                </a:lnTo>
                <a:close/>
              </a:path>
              <a:path w="224028" h="102107">
                <a:moveTo>
                  <a:pt x="158496" y="25907"/>
                </a:moveTo>
                <a:lnTo>
                  <a:pt x="123443" y="41148"/>
                </a:lnTo>
                <a:lnTo>
                  <a:pt x="126492" y="50291"/>
                </a:lnTo>
                <a:lnTo>
                  <a:pt x="161544" y="35051"/>
                </a:lnTo>
                <a:lnTo>
                  <a:pt x="158496" y="25907"/>
                </a:lnTo>
                <a:close/>
              </a:path>
              <a:path w="224028" h="102107">
                <a:moveTo>
                  <a:pt x="97536" y="51815"/>
                </a:moveTo>
                <a:lnTo>
                  <a:pt x="62484" y="67055"/>
                </a:lnTo>
                <a:lnTo>
                  <a:pt x="65531" y="76200"/>
                </a:lnTo>
                <a:lnTo>
                  <a:pt x="100584" y="60960"/>
                </a:lnTo>
                <a:lnTo>
                  <a:pt x="97536" y="51815"/>
                </a:lnTo>
                <a:close/>
              </a:path>
              <a:path w="224028" h="102107">
                <a:moveTo>
                  <a:pt x="35052" y="79248"/>
                </a:moveTo>
                <a:lnTo>
                  <a:pt x="0" y="92963"/>
                </a:lnTo>
                <a:lnTo>
                  <a:pt x="4572" y="102107"/>
                </a:lnTo>
                <a:lnTo>
                  <a:pt x="39624" y="86867"/>
                </a:lnTo>
                <a:lnTo>
                  <a:pt x="35052" y="79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43556" y="2904743"/>
            <a:ext cx="224027" cy="102108"/>
          </a:xfrm>
          <a:custGeom>
            <a:avLst/>
            <a:gdLst/>
            <a:ahLst/>
            <a:cxnLst/>
            <a:rect l="l" t="t" r="r" b="b"/>
            <a:pathLst>
              <a:path w="224027" h="102108">
                <a:moveTo>
                  <a:pt x="219456" y="0"/>
                </a:moveTo>
                <a:lnTo>
                  <a:pt x="184404" y="13716"/>
                </a:lnTo>
                <a:lnTo>
                  <a:pt x="188975" y="22860"/>
                </a:lnTo>
                <a:lnTo>
                  <a:pt x="224027" y="7620"/>
                </a:lnTo>
                <a:lnTo>
                  <a:pt x="219456" y="0"/>
                </a:lnTo>
                <a:close/>
              </a:path>
              <a:path w="224027" h="102108">
                <a:moveTo>
                  <a:pt x="158495" y="25908"/>
                </a:moveTo>
                <a:lnTo>
                  <a:pt x="123443" y="41148"/>
                </a:lnTo>
                <a:lnTo>
                  <a:pt x="126492" y="48768"/>
                </a:lnTo>
                <a:lnTo>
                  <a:pt x="161544" y="35051"/>
                </a:lnTo>
                <a:lnTo>
                  <a:pt x="158495" y="25908"/>
                </a:lnTo>
                <a:close/>
              </a:path>
              <a:path w="224027" h="102108">
                <a:moveTo>
                  <a:pt x="97536" y="51816"/>
                </a:moveTo>
                <a:lnTo>
                  <a:pt x="62483" y="67056"/>
                </a:lnTo>
                <a:lnTo>
                  <a:pt x="65531" y="74675"/>
                </a:lnTo>
                <a:lnTo>
                  <a:pt x="100583" y="60960"/>
                </a:lnTo>
                <a:lnTo>
                  <a:pt x="97536" y="51816"/>
                </a:lnTo>
                <a:close/>
              </a:path>
              <a:path w="224027" h="102108">
                <a:moveTo>
                  <a:pt x="35051" y="77724"/>
                </a:moveTo>
                <a:lnTo>
                  <a:pt x="0" y="92963"/>
                </a:lnTo>
                <a:lnTo>
                  <a:pt x="4571" y="102108"/>
                </a:lnTo>
                <a:lnTo>
                  <a:pt x="39624" y="86868"/>
                </a:lnTo>
                <a:lnTo>
                  <a:pt x="35051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98192" y="3008376"/>
            <a:ext cx="224027" cy="102107"/>
          </a:xfrm>
          <a:custGeom>
            <a:avLst/>
            <a:gdLst/>
            <a:ahLst/>
            <a:cxnLst/>
            <a:rect l="l" t="t" r="r" b="b"/>
            <a:pathLst>
              <a:path w="224027" h="102107">
                <a:moveTo>
                  <a:pt x="219456" y="0"/>
                </a:moveTo>
                <a:lnTo>
                  <a:pt x="184403" y="15239"/>
                </a:lnTo>
                <a:lnTo>
                  <a:pt x="188975" y="24384"/>
                </a:lnTo>
                <a:lnTo>
                  <a:pt x="224027" y="9143"/>
                </a:lnTo>
                <a:lnTo>
                  <a:pt x="219456" y="0"/>
                </a:lnTo>
                <a:close/>
              </a:path>
              <a:path w="224027" h="102107">
                <a:moveTo>
                  <a:pt x="158495" y="25907"/>
                </a:moveTo>
                <a:lnTo>
                  <a:pt x="123443" y="41148"/>
                </a:lnTo>
                <a:lnTo>
                  <a:pt x="126491" y="50291"/>
                </a:lnTo>
                <a:lnTo>
                  <a:pt x="161544" y="35051"/>
                </a:lnTo>
                <a:lnTo>
                  <a:pt x="158495" y="25907"/>
                </a:lnTo>
                <a:close/>
              </a:path>
              <a:path w="224027" h="102107">
                <a:moveTo>
                  <a:pt x="97535" y="51815"/>
                </a:moveTo>
                <a:lnTo>
                  <a:pt x="62483" y="67055"/>
                </a:lnTo>
                <a:lnTo>
                  <a:pt x="65531" y="76200"/>
                </a:lnTo>
                <a:lnTo>
                  <a:pt x="100583" y="60960"/>
                </a:lnTo>
                <a:lnTo>
                  <a:pt x="97535" y="51815"/>
                </a:lnTo>
                <a:close/>
              </a:path>
              <a:path w="224027" h="102107">
                <a:moveTo>
                  <a:pt x="35051" y="79248"/>
                </a:moveTo>
                <a:lnTo>
                  <a:pt x="0" y="92963"/>
                </a:lnTo>
                <a:lnTo>
                  <a:pt x="4571" y="102107"/>
                </a:lnTo>
                <a:lnTo>
                  <a:pt x="39624" y="86867"/>
                </a:lnTo>
                <a:lnTo>
                  <a:pt x="35051" y="79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52827" y="3113531"/>
            <a:ext cx="224028" cy="102108"/>
          </a:xfrm>
          <a:custGeom>
            <a:avLst/>
            <a:gdLst/>
            <a:ahLst/>
            <a:cxnLst/>
            <a:rect l="l" t="t" r="r" b="b"/>
            <a:pathLst>
              <a:path w="224028" h="102108">
                <a:moveTo>
                  <a:pt x="219456" y="0"/>
                </a:moveTo>
                <a:lnTo>
                  <a:pt x="184404" y="13716"/>
                </a:lnTo>
                <a:lnTo>
                  <a:pt x="188976" y="22860"/>
                </a:lnTo>
                <a:lnTo>
                  <a:pt x="224028" y="7620"/>
                </a:lnTo>
                <a:lnTo>
                  <a:pt x="219456" y="0"/>
                </a:lnTo>
                <a:close/>
              </a:path>
              <a:path w="224028" h="102108">
                <a:moveTo>
                  <a:pt x="158496" y="25908"/>
                </a:moveTo>
                <a:lnTo>
                  <a:pt x="123444" y="41148"/>
                </a:lnTo>
                <a:lnTo>
                  <a:pt x="126492" y="48768"/>
                </a:lnTo>
                <a:lnTo>
                  <a:pt x="161544" y="35051"/>
                </a:lnTo>
                <a:lnTo>
                  <a:pt x="158496" y="25908"/>
                </a:lnTo>
                <a:close/>
              </a:path>
              <a:path w="224028" h="102108">
                <a:moveTo>
                  <a:pt x="97536" y="51816"/>
                </a:moveTo>
                <a:lnTo>
                  <a:pt x="62484" y="67056"/>
                </a:lnTo>
                <a:lnTo>
                  <a:pt x="65532" y="74675"/>
                </a:lnTo>
                <a:lnTo>
                  <a:pt x="100584" y="60960"/>
                </a:lnTo>
                <a:lnTo>
                  <a:pt x="97536" y="51816"/>
                </a:lnTo>
                <a:close/>
              </a:path>
              <a:path w="224028" h="102108">
                <a:moveTo>
                  <a:pt x="35052" y="77724"/>
                </a:moveTo>
                <a:lnTo>
                  <a:pt x="0" y="92963"/>
                </a:lnTo>
                <a:lnTo>
                  <a:pt x="4572" y="102108"/>
                </a:lnTo>
                <a:lnTo>
                  <a:pt x="39624" y="86868"/>
                </a:lnTo>
                <a:lnTo>
                  <a:pt x="35052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07464" y="3217164"/>
            <a:ext cx="224028" cy="102107"/>
          </a:xfrm>
          <a:custGeom>
            <a:avLst/>
            <a:gdLst/>
            <a:ahLst/>
            <a:cxnLst/>
            <a:rect l="l" t="t" r="r" b="b"/>
            <a:pathLst>
              <a:path w="224028" h="102107">
                <a:moveTo>
                  <a:pt x="219456" y="0"/>
                </a:moveTo>
                <a:lnTo>
                  <a:pt x="184404" y="15239"/>
                </a:lnTo>
                <a:lnTo>
                  <a:pt x="188975" y="24384"/>
                </a:lnTo>
                <a:lnTo>
                  <a:pt x="224028" y="9143"/>
                </a:lnTo>
                <a:lnTo>
                  <a:pt x="219456" y="0"/>
                </a:lnTo>
                <a:close/>
              </a:path>
              <a:path w="224028" h="102107">
                <a:moveTo>
                  <a:pt x="158496" y="25907"/>
                </a:moveTo>
                <a:lnTo>
                  <a:pt x="123443" y="41148"/>
                </a:lnTo>
                <a:lnTo>
                  <a:pt x="126492" y="50291"/>
                </a:lnTo>
                <a:lnTo>
                  <a:pt x="161544" y="35051"/>
                </a:lnTo>
                <a:lnTo>
                  <a:pt x="158496" y="25907"/>
                </a:lnTo>
                <a:close/>
              </a:path>
              <a:path w="224028" h="102107">
                <a:moveTo>
                  <a:pt x="97536" y="51815"/>
                </a:moveTo>
                <a:lnTo>
                  <a:pt x="62484" y="67055"/>
                </a:lnTo>
                <a:lnTo>
                  <a:pt x="65531" y="76200"/>
                </a:lnTo>
                <a:lnTo>
                  <a:pt x="100584" y="60960"/>
                </a:lnTo>
                <a:lnTo>
                  <a:pt x="97536" y="51815"/>
                </a:lnTo>
                <a:close/>
              </a:path>
              <a:path w="224028" h="102107">
                <a:moveTo>
                  <a:pt x="35052" y="79248"/>
                </a:moveTo>
                <a:lnTo>
                  <a:pt x="0" y="92963"/>
                </a:lnTo>
                <a:lnTo>
                  <a:pt x="4572" y="102107"/>
                </a:lnTo>
                <a:lnTo>
                  <a:pt x="39624" y="86867"/>
                </a:lnTo>
                <a:lnTo>
                  <a:pt x="35052" y="79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62100" y="3322319"/>
            <a:ext cx="222504" cy="102108"/>
          </a:xfrm>
          <a:custGeom>
            <a:avLst/>
            <a:gdLst/>
            <a:ahLst/>
            <a:cxnLst/>
            <a:rect l="l" t="t" r="r" b="b"/>
            <a:pathLst>
              <a:path w="222504" h="102108">
                <a:moveTo>
                  <a:pt x="219456" y="0"/>
                </a:moveTo>
                <a:lnTo>
                  <a:pt x="184404" y="13716"/>
                </a:lnTo>
                <a:lnTo>
                  <a:pt x="187451" y="22860"/>
                </a:lnTo>
                <a:lnTo>
                  <a:pt x="222504" y="7620"/>
                </a:lnTo>
                <a:lnTo>
                  <a:pt x="219456" y="0"/>
                </a:lnTo>
                <a:close/>
              </a:path>
              <a:path w="222504" h="102108">
                <a:moveTo>
                  <a:pt x="158495" y="25908"/>
                </a:moveTo>
                <a:lnTo>
                  <a:pt x="123443" y="41148"/>
                </a:lnTo>
                <a:lnTo>
                  <a:pt x="126492" y="48768"/>
                </a:lnTo>
                <a:lnTo>
                  <a:pt x="161544" y="35051"/>
                </a:lnTo>
                <a:lnTo>
                  <a:pt x="158495" y="25908"/>
                </a:lnTo>
                <a:close/>
              </a:path>
              <a:path w="222504" h="102108">
                <a:moveTo>
                  <a:pt x="97536" y="51816"/>
                </a:moveTo>
                <a:lnTo>
                  <a:pt x="62484" y="67056"/>
                </a:lnTo>
                <a:lnTo>
                  <a:pt x="65531" y="74675"/>
                </a:lnTo>
                <a:lnTo>
                  <a:pt x="100583" y="60960"/>
                </a:lnTo>
                <a:lnTo>
                  <a:pt x="97536" y="51816"/>
                </a:lnTo>
                <a:close/>
              </a:path>
              <a:path w="222504" h="102108">
                <a:moveTo>
                  <a:pt x="35052" y="77724"/>
                </a:moveTo>
                <a:lnTo>
                  <a:pt x="0" y="92963"/>
                </a:lnTo>
                <a:lnTo>
                  <a:pt x="4571" y="102108"/>
                </a:lnTo>
                <a:lnTo>
                  <a:pt x="39624" y="86868"/>
                </a:lnTo>
                <a:lnTo>
                  <a:pt x="35052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16736" y="3425952"/>
            <a:ext cx="222503" cy="102108"/>
          </a:xfrm>
          <a:custGeom>
            <a:avLst/>
            <a:gdLst/>
            <a:ahLst/>
            <a:cxnLst/>
            <a:rect l="l" t="t" r="r" b="b"/>
            <a:pathLst>
              <a:path w="222503" h="102108">
                <a:moveTo>
                  <a:pt x="219455" y="0"/>
                </a:moveTo>
                <a:lnTo>
                  <a:pt x="215950" y="1524"/>
                </a:lnTo>
                <a:lnTo>
                  <a:pt x="219963" y="1524"/>
                </a:lnTo>
                <a:lnTo>
                  <a:pt x="2194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51560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18616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85672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51204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18260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385316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52372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17904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84960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52016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19072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84604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51660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18716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85772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051304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118360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185416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52472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318004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385060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52116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19172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84704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651760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18816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85872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51404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918460" y="195224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85516" y="1952243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38900" y="1983486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38900" y="2050541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38900" y="2116074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38900" y="2183129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38900" y="2250186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38900" y="2317241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38900" y="2382774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38900" y="2449829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38900" y="2516886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438900" y="2583941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38900" y="2649474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38900" y="2716529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38900" y="2783586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38900" y="2850641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38900" y="2916174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38900" y="2983229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38900" y="3050286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38900" y="3117341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438900" y="3182874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38900" y="3249929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38900" y="3316986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438900" y="3384041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96384" y="2770631"/>
            <a:ext cx="3189732" cy="76200"/>
          </a:xfrm>
          <a:custGeom>
            <a:avLst/>
            <a:gdLst/>
            <a:ahLst/>
            <a:cxnLst/>
            <a:rect l="l" t="t" r="r" b="b"/>
            <a:pathLst>
              <a:path w="3189732" h="76200">
                <a:moveTo>
                  <a:pt x="3125723" y="42672"/>
                </a:moveTo>
                <a:lnTo>
                  <a:pt x="3113532" y="42671"/>
                </a:lnTo>
                <a:lnTo>
                  <a:pt x="3113532" y="76200"/>
                </a:lnTo>
                <a:lnTo>
                  <a:pt x="3189732" y="38100"/>
                </a:lnTo>
                <a:lnTo>
                  <a:pt x="3125723" y="42672"/>
                </a:lnTo>
                <a:close/>
              </a:path>
              <a:path w="3189732" h="76200">
                <a:moveTo>
                  <a:pt x="3125723" y="33528"/>
                </a:moveTo>
                <a:lnTo>
                  <a:pt x="3113532" y="0"/>
                </a:lnTo>
                <a:lnTo>
                  <a:pt x="3113531" y="33528"/>
                </a:lnTo>
                <a:lnTo>
                  <a:pt x="3125723" y="33528"/>
                </a:lnTo>
                <a:close/>
              </a:path>
              <a:path w="3189732" h="76200">
                <a:moveTo>
                  <a:pt x="0" y="33528"/>
                </a:moveTo>
                <a:lnTo>
                  <a:pt x="0" y="42672"/>
                </a:lnTo>
                <a:lnTo>
                  <a:pt x="3125723" y="42672"/>
                </a:lnTo>
                <a:lnTo>
                  <a:pt x="3189732" y="38100"/>
                </a:lnTo>
                <a:lnTo>
                  <a:pt x="3113532" y="0"/>
                </a:lnTo>
                <a:lnTo>
                  <a:pt x="3125723" y="33528"/>
                </a:lnTo>
                <a:lnTo>
                  <a:pt x="0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967728" y="1703831"/>
            <a:ext cx="76200" cy="2065020"/>
          </a:xfrm>
          <a:custGeom>
            <a:avLst/>
            <a:gdLst/>
            <a:ahLst/>
            <a:cxnLst/>
            <a:rect l="l" t="t" r="r" b="b"/>
            <a:pathLst>
              <a:path w="76200" h="2065020">
                <a:moveTo>
                  <a:pt x="42672" y="64008"/>
                </a:moveTo>
                <a:lnTo>
                  <a:pt x="76200" y="76200"/>
                </a:lnTo>
                <a:lnTo>
                  <a:pt x="38100" y="0"/>
                </a:lnTo>
                <a:lnTo>
                  <a:pt x="33527" y="64008"/>
                </a:lnTo>
                <a:lnTo>
                  <a:pt x="33527" y="1723644"/>
                </a:lnTo>
                <a:lnTo>
                  <a:pt x="42672" y="1723644"/>
                </a:lnTo>
                <a:lnTo>
                  <a:pt x="42672" y="64008"/>
                </a:lnTo>
                <a:close/>
              </a:path>
              <a:path w="76200" h="2065020">
                <a:moveTo>
                  <a:pt x="33528" y="76199"/>
                </a:moveTo>
                <a:lnTo>
                  <a:pt x="33527" y="64008"/>
                </a:lnTo>
                <a:lnTo>
                  <a:pt x="38100" y="0"/>
                </a:lnTo>
                <a:lnTo>
                  <a:pt x="0" y="76200"/>
                </a:lnTo>
                <a:lnTo>
                  <a:pt x="33528" y="76199"/>
                </a:lnTo>
                <a:close/>
              </a:path>
              <a:path w="76200" h="2065020">
                <a:moveTo>
                  <a:pt x="42672" y="64008"/>
                </a:moveTo>
                <a:lnTo>
                  <a:pt x="42672" y="76199"/>
                </a:lnTo>
                <a:lnTo>
                  <a:pt x="76200" y="76200"/>
                </a:lnTo>
                <a:lnTo>
                  <a:pt x="42672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049012" y="1949195"/>
            <a:ext cx="1973580" cy="1717548"/>
          </a:xfrm>
          <a:custGeom>
            <a:avLst/>
            <a:gdLst/>
            <a:ahLst/>
            <a:cxnLst/>
            <a:rect l="l" t="t" r="r" b="b"/>
            <a:pathLst>
              <a:path w="1973580" h="1717548">
                <a:moveTo>
                  <a:pt x="1973580" y="7620"/>
                </a:moveTo>
                <a:lnTo>
                  <a:pt x="1967484" y="0"/>
                </a:lnTo>
                <a:lnTo>
                  <a:pt x="1959864" y="0"/>
                </a:lnTo>
                <a:lnTo>
                  <a:pt x="1946147" y="15240"/>
                </a:lnTo>
                <a:lnTo>
                  <a:pt x="27432" y="16764"/>
                </a:lnTo>
                <a:lnTo>
                  <a:pt x="13715" y="30480"/>
                </a:lnTo>
                <a:lnTo>
                  <a:pt x="13715" y="1524"/>
                </a:lnTo>
                <a:lnTo>
                  <a:pt x="6096" y="1524"/>
                </a:lnTo>
                <a:lnTo>
                  <a:pt x="0" y="9144"/>
                </a:lnTo>
                <a:lnTo>
                  <a:pt x="0" y="1478280"/>
                </a:lnTo>
                <a:lnTo>
                  <a:pt x="27431" y="1478280"/>
                </a:lnTo>
                <a:lnTo>
                  <a:pt x="27431" y="30469"/>
                </a:lnTo>
                <a:lnTo>
                  <a:pt x="1946148" y="28966"/>
                </a:lnTo>
                <a:lnTo>
                  <a:pt x="1959864" y="28956"/>
                </a:lnTo>
                <a:lnTo>
                  <a:pt x="1966416" y="1478280"/>
                </a:lnTo>
                <a:lnTo>
                  <a:pt x="1973580" y="1478280"/>
                </a:lnTo>
                <a:lnTo>
                  <a:pt x="1973580" y="7620"/>
                </a:lnTo>
                <a:close/>
              </a:path>
              <a:path w="1973580" h="1717548">
                <a:moveTo>
                  <a:pt x="1959864" y="28956"/>
                </a:moveTo>
                <a:lnTo>
                  <a:pt x="1959864" y="1478280"/>
                </a:lnTo>
                <a:lnTo>
                  <a:pt x="1966416" y="1478280"/>
                </a:lnTo>
                <a:lnTo>
                  <a:pt x="1959864" y="28956"/>
                </a:lnTo>
                <a:close/>
              </a:path>
              <a:path w="1973580" h="1717548">
                <a:moveTo>
                  <a:pt x="1959864" y="28956"/>
                </a:moveTo>
                <a:lnTo>
                  <a:pt x="1946148" y="28966"/>
                </a:lnTo>
                <a:lnTo>
                  <a:pt x="1946148" y="1478280"/>
                </a:lnTo>
                <a:lnTo>
                  <a:pt x="1959864" y="1478280"/>
                </a:lnTo>
                <a:lnTo>
                  <a:pt x="1959864" y="28956"/>
                </a:lnTo>
                <a:close/>
              </a:path>
              <a:path w="1973580" h="1717548">
                <a:moveTo>
                  <a:pt x="27432" y="16764"/>
                </a:moveTo>
                <a:lnTo>
                  <a:pt x="1946147" y="15240"/>
                </a:lnTo>
                <a:lnTo>
                  <a:pt x="1959864" y="0"/>
                </a:lnTo>
                <a:lnTo>
                  <a:pt x="13715" y="1524"/>
                </a:lnTo>
                <a:lnTo>
                  <a:pt x="13715" y="30480"/>
                </a:lnTo>
                <a:lnTo>
                  <a:pt x="27432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405372" y="2755391"/>
            <a:ext cx="73151" cy="96012"/>
          </a:xfrm>
          <a:custGeom>
            <a:avLst/>
            <a:gdLst/>
            <a:ahLst/>
            <a:cxnLst/>
            <a:rect l="l" t="t" r="r" b="b"/>
            <a:pathLst>
              <a:path w="73151" h="96012">
                <a:moveTo>
                  <a:pt x="0" y="47244"/>
                </a:moveTo>
                <a:lnTo>
                  <a:pt x="1333" y="60381"/>
                </a:lnTo>
                <a:lnTo>
                  <a:pt x="6349" y="74729"/>
                </a:lnTo>
                <a:lnTo>
                  <a:pt x="14390" y="86001"/>
                </a:lnTo>
                <a:lnTo>
                  <a:pt x="24714" y="93371"/>
                </a:lnTo>
                <a:lnTo>
                  <a:pt x="36575" y="96012"/>
                </a:lnTo>
                <a:lnTo>
                  <a:pt x="46164" y="94304"/>
                </a:lnTo>
                <a:lnTo>
                  <a:pt x="56855" y="87814"/>
                </a:lnTo>
                <a:lnTo>
                  <a:pt x="65412" y="77256"/>
                </a:lnTo>
                <a:lnTo>
                  <a:pt x="71093" y="63457"/>
                </a:lnTo>
                <a:lnTo>
                  <a:pt x="73151" y="47244"/>
                </a:lnTo>
                <a:lnTo>
                  <a:pt x="72070" y="35968"/>
                </a:lnTo>
                <a:lnTo>
                  <a:pt x="67202" y="21681"/>
                </a:lnTo>
                <a:lnTo>
                  <a:pt x="59137" y="10279"/>
                </a:lnTo>
                <a:lnTo>
                  <a:pt x="48664" y="2730"/>
                </a:lnTo>
                <a:lnTo>
                  <a:pt x="36575" y="0"/>
                </a:lnTo>
                <a:lnTo>
                  <a:pt x="27926" y="1379"/>
                </a:lnTo>
                <a:lnTo>
                  <a:pt x="16893" y="7605"/>
                </a:lnTo>
                <a:lnTo>
                  <a:pt x="8035" y="17968"/>
                </a:lnTo>
                <a:lnTo>
                  <a:pt x="2140" y="31503"/>
                </a:lnTo>
                <a:lnTo>
                  <a:pt x="0" y="47244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400800" y="2750819"/>
            <a:ext cx="82296" cy="105156"/>
          </a:xfrm>
          <a:custGeom>
            <a:avLst/>
            <a:gdLst/>
            <a:ahLst/>
            <a:cxnLst/>
            <a:rect l="l" t="t" r="r" b="b"/>
            <a:pathLst>
              <a:path w="82296" h="105156">
                <a:moveTo>
                  <a:pt x="64008" y="82296"/>
                </a:moveTo>
                <a:lnTo>
                  <a:pt x="64008" y="96012"/>
                </a:lnTo>
                <a:lnTo>
                  <a:pt x="65532" y="94487"/>
                </a:lnTo>
                <a:lnTo>
                  <a:pt x="64008" y="82296"/>
                </a:lnTo>
                <a:close/>
              </a:path>
              <a:path w="82296" h="105156">
                <a:moveTo>
                  <a:pt x="30479" y="12192"/>
                </a:moveTo>
                <a:lnTo>
                  <a:pt x="28955" y="12192"/>
                </a:lnTo>
                <a:lnTo>
                  <a:pt x="35051" y="9144"/>
                </a:lnTo>
                <a:lnTo>
                  <a:pt x="41148" y="0"/>
                </a:lnTo>
                <a:lnTo>
                  <a:pt x="32003" y="0"/>
                </a:lnTo>
                <a:lnTo>
                  <a:pt x="25908" y="3048"/>
                </a:lnTo>
                <a:lnTo>
                  <a:pt x="24384" y="4572"/>
                </a:lnTo>
                <a:lnTo>
                  <a:pt x="18287" y="9144"/>
                </a:lnTo>
                <a:lnTo>
                  <a:pt x="16763" y="9144"/>
                </a:lnTo>
                <a:lnTo>
                  <a:pt x="12191" y="15240"/>
                </a:lnTo>
                <a:lnTo>
                  <a:pt x="7620" y="22860"/>
                </a:lnTo>
                <a:lnTo>
                  <a:pt x="3048" y="32004"/>
                </a:lnTo>
                <a:lnTo>
                  <a:pt x="1524" y="41148"/>
                </a:lnTo>
                <a:lnTo>
                  <a:pt x="1524" y="42672"/>
                </a:lnTo>
                <a:lnTo>
                  <a:pt x="0" y="51816"/>
                </a:lnTo>
                <a:lnTo>
                  <a:pt x="1524" y="62484"/>
                </a:lnTo>
                <a:lnTo>
                  <a:pt x="3048" y="71628"/>
                </a:lnTo>
                <a:lnTo>
                  <a:pt x="3048" y="73151"/>
                </a:lnTo>
                <a:lnTo>
                  <a:pt x="7620" y="80772"/>
                </a:lnTo>
                <a:lnTo>
                  <a:pt x="7620" y="82296"/>
                </a:lnTo>
                <a:lnTo>
                  <a:pt x="12191" y="88392"/>
                </a:lnTo>
                <a:lnTo>
                  <a:pt x="12191" y="89916"/>
                </a:lnTo>
                <a:lnTo>
                  <a:pt x="16763" y="94487"/>
                </a:lnTo>
                <a:lnTo>
                  <a:pt x="12191" y="70104"/>
                </a:lnTo>
                <a:lnTo>
                  <a:pt x="10667" y="60960"/>
                </a:lnTo>
                <a:lnTo>
                  <a:pt x="9144" y="51816"/>
                </a:lnTo>
                <a:lnTo>
                  <a:pt x="10667" y="42672"/>
                </a:lnTo>
                <a:lnTo>
                  <a:pt x="10667" y="44196"/>
                </a:lnTo>
                <a:lnTo>
                  <a:pt x="12191" y="35051"/>
                </a:lnTo>
                <a:lnTo>
                  <a:pt x="15239" y="27432"/>
                </a:lnTo>
                <a:lnTo>
                  <a:pt x="19812" y="21336"/>
                </a:lnTo>
                <a:lnTo>
                  <a:pt x="24384" y="15240"/>
                </a:lnTo>
                <a:lnTo>
                  <a:pt x="24384" y="16763"/>
                </a:lnTo>
                <a:lnTo>
                  <a:pt x="30479" y="12192"/>
                </a:lnTo>
                <a:close/>
              </a:path>
              <a:path w="82296" h="105156">
                <a:moveTo>
                  <a:pt x="41825" y="95842"/>
                </a:moveTo>
                <a:lnTo>
                  <a:pt x="35051" y="94487"/>
                </a:lnTo>
                <a:lnTo>
                  <a:pt x="41148" y="96012"/>
                </a:lnTo>
                <a:lnTo>
                  <a:pt x="42672" y="96012"/>
                </a:lnTo>
                <a:lnTo>
                  <a:pt x="47244" y="94487"/>
                </a:lnTo>
                <a:lnTo>
                  <a:pt x="41825" y="95842"/>
                </a:lnTo>
                <a:close/>
              </a:path>
              <a:path w="82296" h="105156">
                <a:moveTo>
                  <a:pt x="57912" y="4572"/>
                </a:moveTo>
                <a:lnTo>
                  <a:pt x="57912" y="3048"/>
                </a:lnTo>
                <a:lnTo>
                  <a:pt x="57912" y="15240"/>
                </a:lnTo>
                <a:lnTo>
                  <a:pt x="59436" y="16763"/>
                </a:lnTo>
                <a:lnTo>
                  <a:pt x="64008" y="9144"/>
                </a:lnTo>
                <a:lnTo>
                  <a:pt x="57912" y="4572"/>
                </a:lnTo>
                <a:close/>
              </a:path>
              <a:path w="82296" h="105156">
                <a:moveTo>
                  <a:pt x="62484" y="83820"/>
                </a:moveTo>
                <a:lnTo>
                  <a:pt x="57912" y="88392"/>
                </a:lnTo>
                <a:lnTo>
                  <a:pt x="59436" y="88392"/>
                </a:lnTo>
                <a:lnTo>
                  <a:pt x="51815" y="92963"/>
                </a:lnTo>
                <a:lnTo>
                  <a:pt x="53339" y="91440"/>
                </a:lnTo>
                <a:lnTo>
                  <a:pt x="47244" y="94487"/>
                </a:lnTo>
                <a:lnTo>
                  <a:pt x="42672" y="96012"/>
                </a:lnTo>
                <a:lnTo>
                  <a:pt x="41148" y="96012"/>
                </a:lnTo>
                <a:lnTo>
                  <a:pt x="35051" y="94487"/>
                </a:lnTo>
                <a:lnTo>
                  <a:pt x="36575" y="94487"/>
                </a:lnTo>
                <a:lnTo>
                  <a:pt x="28955" y="91440"/>
                </a:lnTo>
                <a:lnTo>
                  <a:pt x="30479" y="92963"/>
                </a:lnTo>
                <a:lnTo>
                  <a:pt x="24384" y="88392"/>
                </a:lnTo>
                <a:lnTo>
                  <a:pt x="19812" y="82296"/>
                </a:lnTo>
                <a:lnTo>
                  <a:pt x="19812" y="83820"/>
                </a:lnTo>
                <a:lnTo>
                  <a:pt x="15239" y="76200"/>
                </a:lnTo>
                <a:lnTo>
                  <a:pt x="15239" y="77724"/>
                </a:lnTo>
                <a:lnTo>
                  <a:pt x="12191" y="68580"/>
                </a:lnTo>
                <a:lnTo>
                  <a:pt x="12191" y="70104"/>
                </a:lnTo>
                <a:lnTo>
                  <a:pt x="16763" y="94487"/>
                </a:lnTo>
                <a:lnTo>
                  <a:pt x="18287" y="96012"/>
                </a:lnTo>
                <a:lnTo>
                  <a:pt x="24384" y="100584"/>
                </a:lnTo>
                <a:lnTo>
                  <a:pt x="25908" y="100584"/>
                </a:lnTo>
                <a:lnTo>
                  <a:pt x="32003" y="103632"/>
                </a:lnTo>
                <a:lnTo>
                  <a:pt x="33527" y="103632"/>
                </a:lnTo>
                <a:lnTo>
                  <a:pt x="41148" y="105156"/>
                </a:lnTo>
                <a:lnTo>
                  <a:pt x="42672" y="105156"/>
                </a:lnTo>
                <a:lnTo>
                  <a:pt x="48767" y="103632"/>
                </a:lnTo>
                <a:lnTo>
                  <a:pt x="50291" y="103632"/>
                </a:lnTo>
                <a:lnTo>
                  <a:pt x="57912" y="100584"/>
                </a:lnTo>
                <a:lnTo>
                  <a:pt x="64008" y="96012"/>
                </a:lnTo>
                <a:lnTo>
                  <a:pt x="64008" y="82296"/>
                </a:lnTo>
                <a:lnTo>
                  <a:pt x="65532" y="94487"/>
                </a:lnTo>
                <a:lnTo>
                  <a:pt x="70103" y="89916"/>
                </a:lnTo>
                <a:lnTo>
                  <a:pt x="71627" y="88392"/>
                </a:lnTo>
                <a:lnTo>
                  <a:pt x="74675" y="82296"/>
                </a:lnTo>
                <a:lnTo>
                  <a:pt x="76200" y="80772"/>
                </a:lnTo>
                <a:lnTo>
                  <a:pt x="79248" y="73151"/>
                </a:lnTo>
                <a:lnTo>
                  <a:pt x="79248" y="71628"/>
                </a:lnTo>
                <a:lnTo>
                  <a:pt x="80772" y="62484"/>
                </a:lnTo>
                <a:lnTo>
                  <a:pt x="82296" y="51816"/>
                </a:lnTo>
                <a:lnTo>
                  <a:pt x="80772" y="42672"/>
                </a:lnTo>
                <a:lnTo>
                  <a:pt x="80772" y="41148"/>
                </a:lnTo>
                <a:lnTo>
                  <a:pt x="79248" y="32004"/>
                </a:lnTo>
                <a:lnTo>
                  <a:pt x="76200" y="22860"/>
                </a:lnTo>
                <a:lnTo>
                  <a:pt x="74675" y="22860"/>
                </a:lnTo>
                <a:lnTo>
                  <a:pt x="71627" y="15240"/>
                </a:lnTo>
                <a:lnTo>
                  <a:pt x="70103" y="15240"/>
                </a:lnTo>
                <a:lnTo>
                  <a:pt x="65532" y="9144"/>
                </a:lnTo>
                <a:lnTo>
                  <a:pt x="64008" y="9144"/>
                </a:lnTo>
                <a:lnTo>
                  <a:pt x="59436" y="16763"/>
                </a:lnTo>
                <a:lnTo>
                  <a:pt x="57912" y="15240"/>
                </a:lnTo>
                <a:lnTo>
                  <a:pt x="57912" y="3048"/>
                </a:lnTo>
                <a:lnTo>
                  <a:pt x="50291" y="0"/>
                </a:lnTo>
                <a:lnTo>
                  <a:pt x="41148" y="0"/>
                </a:lnTo>
                <a:lnTo>
                  <a:pt x="35051" y="9144"/>
                </a:lnTo>
                <a:lnTo>
                  <a:pt x="28955" y="12192"/>
                </a:lnTo>
                <a:lnTo>
                  <a:pt x="36575" y="9144"/>
                </a:lnTo>
                <a:lnTo>
                  <a:pt x="47244" y="9144"/>
                </a:lnTo>
                <a:lnTo>
                  <a:pt x="53339" y="12192"/>
                </a:lnTo>
                <a:lnTo>
                  <a:pt x="51815" y="12192"/>
                </a:lnTo>
                <a:lnTo>
                  <a:pt x="59436" y="16763"/>
                </a:lnTo>
                <a:lnTo>
                  <a:pt x="64008" y="21336"/>
                </a:lnTo>
                <a:lnTo>
                  <a:pt x="62484" y="21336"/>
                </a:lnTo>
                <a:lnTo>
                  <a:pt x="67055" y="27432"/>
                </a:lnTo>
                <a:lnTo>
                  <a:pt x="70103" y="35051"/>
                </a:lnTo>
                <a:lnTo>
                  <a:pt x="71627" y="44196"/>
                </a:lnTo>
                <a:lnTo>
                  <a:pt x="71627" y="42672"/>
                </a:lnTo>
                <a:lnTo>
                  <a:pt x="73151" y="51816"/>
                </a:lnTo>
                <a:lnTo>
                  <a:pt x="71627" y="60960"/>
                </a:lnTo>
                <a:lnTo>
                  <a:pt x="70103" y="70104"/>
                </a:lnTo>
                <a:lnTo>
                  <a:pt x="70103" y="68580"/>
                </a:lnTo>
                <a:lnTo>
                  <a:pt x="67055" y="77724"/>
                </a:lnTo>
                <a:lnTo>
                  <a:pt x="67055" y="76200"/>
                </a:lnTo>
                <a:lnTo>
                  <a:pt x="62484" y="83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0" y="3427476"/>
            <a:ext cx="9144000" cy="3425952"/>
          </a:xfrm>
          <a:custGeom>
            <a:avLst/>
            <a:gdLst/>
            <a:ahLst/>
            <a:cxnLst/>
            <a:rect l="l" t="t" r="r" b="b"/>
            <a:pathLst>
              <a:path w="9144000" h="3425952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959608" y="1699260"/>
            <a:ext cx="76200" cy="2065019"/>
          </a:xfrm>
          <a:custGeom>
            <a:avLst/>
            <a:gdLst/>
            <a:ahLst/>
            <a:cxnLst/>
            <a:rect l="l" t="t" r="r" b="b"/>
            <a:pathLst>
              <a:path w="76200" h="2065019">
                <a:moveTo>
                  <a:pt x="42672" y="1728215"/>
                </a:moveTo>
                <a:lnTo>
                  <a:pt x="33528" y="1728215"/>
                </a:lnTo>
                <a:lnTo>
                  <a:pt x="33528" y="2065019"/>
                </a:lnTo>
                <a:lnTo>
                  <a:pt x="42672" y="2065019"/>
                </a:lnTo>
                <a:lnTo>
                  <a:pt x="42672" y="1728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40891" y="1946148"/>
            <a:ext cx="1388364" cy="1717547"/>
          </a:xfrm>
          <a:custGeom>
            <a:avLst/>
            <a:gdLst/>
            <a:ahLst/>
            <a:cxnLst/>
            <a:rect l="l" t="t" r="r" b="b"/>
            <a:pathLst>
              <a:path w="1388364" h="1717548">
                <a:moveTo>
                  <a:pt x="7620" y="1690115"/>
                </a:moveTo>
                <a:lnTo>
                  <a:pt x="6096" y="1714499"/>
                </a:lnTo>
                <a:lnTo>
                  <a:pt x="10668" y="1717547"/>
                </a:lnTo>
                <a:lnTo>
                  <a:pt x="7620" y="1690115"/>
                </a:lnTo>
                <a:close/>
              </a:path>
              <a:path w="1388364" h="1717548">
                <a:moveTo>
                  <a:pt x="19812" y="1716023"/>
                </a:moveTo>
                <a:lnTo>
                  <a:pt x="549352" y="1481327"/>
                </a:lnTo>
                <a:lnTo>
                  <a:pt x="503358" y="1481327"/>
                </a:lnTo>
                <a:lnTo>
                  <a:pt x="28956" y="1680659"/>
                </a:lnTo>
                <a:lnTo>
                  <a:pt x="28956" y="1702307"/>
                </a:lnTo>
                <a:lnTo>
                  <a:pt x="15240" y="1717547"/>
                </a:lnTo>
                <a:lnTo>
                  <a:pt x="19812" y="1716023"/>
                </a:lnTo>
                <a:close/>
              </a:path>
              <a:path w="1388364" h="1717548">
                <a:moveTo>
                  <a:pt x="28956" y="1702307"/>
                </a:moveTo>
                <a:lnTo>
                  <a:pt x="28955" y="1481327"/>
                </a:lnTo>
                <a:lnTo>
                  <a:pt x="0" y="1481327"/>
                </a:lnTo>
                <a:lnTo>
                  <a:pt x="0" y="1706879"/>
                </a:lnTo>
                <a:lnTo>
                  <a:pt x="1524" y="1711451"/>
                </a:lnTo>
                <a:lnTo>
                  <a:pt x="6096" y="1714499"/>
                </a:lnTo>
                <a:lnTo>
                  <a:pt x="7620" y="1690115"/>
                </a:lnTo>
                <a:lnTo>
                  <a:pt x="10668" y="1717547"/>
                </a:lnTo>
                <a:lnTo>
                  <a:pt x="15240" y="1717547"/>
                </a:lnTo>
                <a:lnTo>
                  <a:pt x="28956" y="1702307"/>
                </a:lnTo>
                <a:close/>
              </a:path>
              <a:path w="1388364" h="1717548">
                <a:moveTo>
                  <a:pt x="503358" y="1481327"/>
                </a:moveTo>
                <a:lnTo>
                  <a:pt x="478704" y="1481327"/>
                </a:lnTo>
                <a:lnTo>
                  <a:pt x="28956" y="1680659"/>
                </a:lnTo>
                <a:lnTo>
                  <a:pt x="503358" y="1481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16736" y="3425952"/>
            <a:ext cx="222503" cy="102108"/>
          </a:xfrm>
          <a:custGeom>
            <a:avLst/>
            <a:gdLst/>
            <a:ahLst/>
            <a:cxnLst/>
            <a:rect l="l" t="t" r="r" b="b"/>
            <a:pathLst>
              <a:path w="222503" h="102108">
                <a:moveTo>
                  <a:pt x="222503" y="9143"/>
                </a:moveTo>
                <a:lnTo>
                  <a:pt x="219963" y="1524"/>
                </a:lnTo>
                <a:lnTo>
                  <a:pt x="215950" y="1524"/>
                </a:lnTo>
                <a:lnTo>
                  <a:pt x="184403" y="15239"/>
                </a:lnTo>
                <a:lnTo>
                  <a:pt x="187451" y="24384"/>
                </a:lnTo>
                <a:lnTo>
                  <a:pt x="222503" y="9143"/>
                </a:lnTo>
                <a:close/>
              </a:path>
              <a:path w="222503" h="102108">
                <a:moveTo>
                  <a:pt x="161544" y="35051"/>
                </a:moveTo>
                <a:lnTo>
                  <a:pt x="158495" y="25908"/>
                </a:lnTo>
                <a:lnTo>
                  <a:pt x="123443" y="41148"/>
                </a:lnTo>
                <a:lnTo>
                  <a:pt x="126491" y="50291"/>
                </a:lnTo>
                <a:lnTo>
                  <a:pt x="161544" y="35051"/>
                </a:lnTo>
                <a:close/>
              </a:path>
              <a:path w="222503" h="102108">
                <a:moveTo>
                  <a:pt x="100583" y="60960"/>
                </a:moveTo>
                <a:lnTo>
                  <a:pt x="96011" y="51815"/>
                </a:lnTo>
                <a:lnTo>
                  <a:pt x="60959" y="67055"/>
                </a:lnTo>
                <a:lnTo>
                  <a:pt x="65531" y="76200"/>
                </a:lnTo>
                <a:lnTo>
                  <a:pt x="100583" y="60960"/>
                </a:lnTo>
                <a:close/>
              </a:path>
              <a:path w="222503" h="102108">
                <a:moveTo>
                  <a:pt x="39623" y="86867"/>
                </a:moveTo>
                <a:lnTo>
                  <a:pt x="35051" y="79248"/>
                </a:lnTo>
                <a:lnTo>
                  <a:pt x="0" y="92963"/>
                </a:lnTo>
                <a:lnTo>
                  <a:pt x="4571" y="102108"/>
                </a:lnTo>
                <a:lnTo>
                  <a:pt x="39623" y="868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71372" y="3531107"/>
            <a:ext cx="222503" cy="102108"/>
          </a:xfrm>
          <a:custGeom>
            <a:avLst/>
            <a:gdLst/>
            <a:ahLst/>
            <a:cxnLst/>
            <a:rect l="l" t="t" r="r" b="b"/>
            <a:pathLst>
              <a:path w="222503" h="102108">
                <a:moveTo>
                  <a:pt x="219456" y="0"/>
                </a:moveTo>
                <a:lnTo>
                  <a:pt x="184403" y="13716"/>
                </a:lnTo>
                <a:lnTo>
                  <a:pt x="187452" y="22860"/>
                </a:lnTo>
                <a:lnTo>
                  <a:pt x="222503" y="7620"/>
                </a:lnTo>
                <a:lnTo>
                  <a:pt x="219456" y="0"/>
                </a:lnTo>
                <a:close/>
              </a:path>
              <a:path w="222503" h="102108">
                <a:moveTo>
                  <a:pt x="158496" y="25908"/>
                </a:moveTo>
                <a:lnTo>
                  <a:pt x="123443" y="41148"/>
                </a:lnTo>
                <a:lnTo>
                  <a:pt x="126491" y="48768"/>
                </a:lnTo>
                <a:lnTo>
                  <a:pt x="161544" y="35052"/>
                </a:lnTo>
                <a:lnTo>
                  <a:pt x="158496" y="25908"/>
                </a:lnTo>
                <a:close/>
              </a:path>
              <a:path w="222503" h="102108">
                <a:moveTo>
                  <a:pt x="96012" y="51816"/>
                </a:moveTo>
                <a:lnTo>
                  <a:pt x="60959" y="67056"/>
                </a:lnTo>
                <a:lnTo>
                  <a:pt x="65531" y="74676"/>
                </a:lnTo>
                <a:lnTo>
                  <a:pt x="100584" y="60960"/>
                </a:lnTo>
                <a:lnTo>
                  <a:pt x="96012" y="51816"/>
                </a:lnTo>
                <a:close/>
              </a:path>
              <a:path w="222503" h="102108">
                <a:moveTo>
                  <a:pt x="35052" y="77724"/>
                </a:moveTo>
                <a:lnTo>
                  <a:pt x="0" y="92964"/>
                </a:lnTo>
                <a:lnTo>
                  <a:pt x="4571" y="102108"/>
                </a:lnTo>
                <a:lnTo>
                  <a:pt x="39624" y="86868"/>
                </a:lnTo>
                <a:lnTo>
                  <a:pt x="35052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54608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21664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88720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254252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21308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88364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455420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520952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588008" y="3655314"/>
            <a:ext cx="38099" cy="0"/>
          </a:xfrm>
          <a:custGeom>
            <a:avLst/>
            <a:gdLst/>
            <a:ahLst/>
            <a:cxnLst/>
            <a:rect l="l" t="t" r="r" b="b"/>
            <a:pathLst>
              <a:path w="38099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55064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22120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87652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54708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21764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88820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54352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21408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88464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55520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1052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88108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455164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522220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587752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654808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721864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788920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854452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921508" y="3655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988564" y="3655314"/>
            <a:ext cx="9143" cy="0"/>
          </a:xfrm>
          <a:custGeom>
            <a:avLst/>
            <a:gdLst/>
            <a:ahLst/>
            <a:cxnLst/>
            <a:rect l="l" t="t" r="r" b="b"/>
            <a:pathLst>
              <a:path w="9143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438900" y="3449574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438900" y="3516629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438900" y="3583686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438900" y="3640835"/>
            <a:ext cx="10667" cy="0"/>
          </a:xfrm>
          <a:custGeom>
            <a:avLst/>
            <a:gdLst/>
            <a:ahLst/>
            <a:cxnLst/>
            <a:rect l="l" t="t" r="r" b="b"/>
            <a:pathLst>
              <a:path w="10667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67728" y="1703831"/>
            <a:ext cx="76200" cy="2065020"/>
          </a:xfrm>
          <a:custGeom>
            <a:avLst/>
            <a:gdLst/>
            <a:ahLst/>
            <a:cxnLst/>
            <a:rect l="l" t="t" r="r" b="b"/>
            <a:pathLst>
              <a:path w="76200" h="2065020">
                <a:moveTo>
                  <a:pt x="42672" y="1723644"/>
                </a:moveTo>
                <a:lnTo>
                  <a:pt x="33527" y="1723644"/>
                </a:lnTo>
                <a:lnTo>
                  <a:pt x="33527" y="2065020"/>
                </a:lnTo>
                <a:lnTo>
                  <a:pt x="42672" y="2065020"/>
                </a:lnTo>
                <a:lnTo>
                  <a:pt x="42672" y="1723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049012" y="1949195"/>
            <a:ext cx="1973580" cy="1717548"/>
          </a:xfrm>
          <a:custGeom>
            <a:avLst/>
            <a:gdLst/>
            <a:ahLst/>
            <a:cxnLst/>
            <a:rect l="l" t="t" r="r" b="b"/>
            <a:pathLst>
              <a:path w="1973580" h="1717548">
                <a:moveTo>
                  <a:pt x="1973580" y="1708404"/>
                </a:moveTo>
                <a:lnTo>
                  <a:pt x="1973580" y="1478280"/>
                </a:lnTo>
                <a:lnTo>
                  <a:pt x="1966416" y="1478280"/>
                </a:lnTo>
                <a:lnTo>
                  <a:pt x="1967484" y="1714500"/>
                </a:lnTo>
                <a:lnTo>
                  <a:pt x="1973580" y="1708404"/>
                </a:lnTo>
                <a:close/>
              </a:path>
              <a:path w="1973580" h="1717548">
                <a:moveTo>
                  <a:pt x="1959864" y="1714500"/>
                </a:moveTo>
                <a:lnTo>
                  <a:pt x="27432" y="1703832"/>
                </a:lnTo>
                <a:lnTo>
                  <a:pt x="27431" y="1478280"/>
                </a:lnTo>
                <a:lnTo>
                  <a:pt x="0" y="1478280"/>
                </a:lnTo>
                <a:lnTo>
                  <a:pt x="0" y="1706880"/>
                </a:lnTo>
                <a:lnTo>
                  <a:pt x="1524" y="1709928"/>
                </a:lnTo>
                <a:lnTo>
                  <a:pt x="3048" y="1712976"/>
                </a:lnTo>
                <a:lnTo>
                  <a:pt x="6096" y="1716024"/>
                </a:lnTo>
                <a:lnTo>
                  <a:pt x="10667" y="1717548"/>
                </a:lnTo>
                <a:lnTo>
                  <a:pt x="13715" y="1717548"/>
                </a:lnTo>
                <a:lnTo>
                  <a:pt x="1959864" y="1714500"/>
                </a:lnTo>
                <a:close/>
              </a:path>
              <a:path w="1973580" h="1717548">
                <a:moveTo>
                  <a:pt x="1966416" y="1478280"/>
                </a:moveTo>
                <a:lnTo>
                  <a:pt x="1959864" y="1478280"/>
                </a:lnTo>
                <a:lnTo>
                  <a:pt x="1959864" y="1685544"/>
                </a:lnTo>
                <a:lnTo>
                  <a:pt x="1946147" y="1700784"/>
                </a:lnTo>
                <a:lnTo>
                  <a:pt x="1959864" y="1714500"/>
                </a:lnTo>
                <a:lnTo>
                  <a:pt x="1967484" y="1714500"/>
                </a:lnTo>
                <a:lnTo>
                  <a:pt x="1966416" y="1478280"/>
                </a:lnTo>
                <a:close/>
              </a:path>
              <a:path w="1973580" h="1717548">
                <a:moveTo>
                  <a:pt x="1946147" y="1700784"/>
                </a:moveTo>
                <a:lnTo>
                  <a:pt x="1959864" y="1685544"/>
                </a:lnTo>
                <a:lnTo>
                  <a:pt x="1959864" y="1478280"/>
                </a:lnTo>
                <a:lnTo>
                  <a:pt x="1946148" y="1478280"/>
                </a:lnTo>
                <a:lnTo>
                  <a:pt x="1946148" y="1685565"/>
                </a:lnTo>
                <a:lnTo>
                  <a:pt x="27432" y="1688570"/>
                </a:lnTo>
                <a:lnTo>
                  <a:pt x="27432" y="1703832"/>
                </a:lnTo>
                <a:lnTo>
                  <a:pt x="1959864" y="1714500"/>
                </a:lnTo>
                <a:lnTo>
                  <a:pt x="1946147" y="1700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73763" y="492592"/>
            <a:ext cx="126199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Forme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56971" y="492592"/>
            <a:ext cx="205072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31135" y="492592"/>
            <a:ext cx="53891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95015" y="492592"/>
            <a:ext cx="40301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24710" y="492592"/>
            <a:ext cx="308635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yramide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vue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90299" y="1495685"/>
            <a:ext cx="23333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28043" y="1495685"/>
            <a:ext cx="43207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(</a:t>
            </a:r>
            <a:r>
              <a:rPr sz="2000" spc="0" dirty="0" smtClean="0">
                <a:latin typeface="Arial"/>
                <a:cs typeface="Arial"/>
              </a:rPr>
              <a:t>ou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60928" y="1495685"/>
            <a:ext cx="31808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Y)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97019" y="1501793"/>
            <a:ext cx="23333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34763" y="1501793"/>
            <a:ext cx="43181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4" dirty="0" smtClean="0">
                <a:latin typeface="Arial"/>
                <a:cs typeface="Arial"/>
              </a:rPr>
              <a:t>(</a:t>
            </a:r>
            <a:r>
              <a:rPr sz="2000" spc="0" dirty="0" smtClean="0">
                <a:latin typeface="Arial"/>
                <a:cs typeface="Arial"/>
              </a:rPr>
              <a:t>ou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67647" y="1501793"/>
            <a:ext cx="31808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Y)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7162" y="1580887"/>
            <a:ext cx="323377" cy="264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25"/>
              </a:lnSpc>
              <a:spcBef>
                <a:spcPts val="101"/>
              </a:spcBef>
            </a:pPr>
            <a:r>
              <a:rPr sz="1850" dirty="0" smtClean="0">
                <a:latin typeface="Symbol"/>
                <a:cs typeface="Symbol"/>
              </a:rPr>
              <a:t></a:t>
            </a:r>
            <a:r>
              <a:rPr sz="1850" spc="-339" dirty="0" smtClean="0">
                <a:latin typeface="Times New Roman"/>
                <a:cs typeface="Times New Roman"/>
              </a:rPr>
              <a:t> </a:t>
            </a:r>
            <a:r>
              <a:rPr sz="1850" spc="0" dirty="0" smtClean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05211" y="1585351"/>
            <a:ext cx="323377" cy="264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25"/>
              </a:lnSpc>
              <a:spcBef>
                <a:spcPts val="101"/>
              </a:spcBef>
            </a:pPr>
            <a:r>
              <a:rPr sz="1850" dirty="0" smtClean="0">
                <a:latin typeface="Symbol"/>
                <a:cs typeface="Symbol"/>
              </a:rPr>
              <a:t></a:t>
            </a:r>
            <a:r>
              <a:rPr sz="1850" spc="-339" dirty="0" smtClean="0">
                <a:latin typeface="Times New Roman"/>
                <a:cs typeface="Times New Roman"/>
              </a:rPr>
              <a:t> </a:t>
            </a:r>
            <a:r>
              <a:rPr sz="1850" spc="0" dirty="0" smtClean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45783" y="1832256"/>
            <a:ext cx="326666" cy="264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25"/>
              </a:lnSpc>
              <a:spcBef>
                <a:spcPts val="101"/>
              </a:spcBef>
            </a:pPr>
            <a:r>
              <a:rPr sz="1850" dirty="0" smtClean="0">
                <a:latin typeface="Symbol"/>
                <a:cs typeface="Symbol"/>
              </a:rPr>
              <a:t></a:t>
            </a:r>
            <a:r>
              <a:rPr sz="1850" spc="-314" dirty="0" smtClean="0">
                <a:latin typeface="Times New Roman"/>
                <a:cs typeface="Times New Roman"/>
              </a:rPr>
              <a:t> </a:t>
            </a:r>
            <a:r>
              <a:rPr sz="1850" spc="0" dirty="0" smtClean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53931" y="1837174"/>
            <a:ext cx="328946" cy="265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5"/>
              </a:lnSpc>
              <a:spcBef>
                <a:spcPts val="101"/>
              </a:spcBef>
            </a:pPr>
            <a:r>
              <a:rPr sz="1850" dirty="0" smtClean="0">
                <a:latin typeface="Symbol"/>
                <a:cs typeface="Symbol"/>
              </a:rPr>
              <a:t></a:t>
            </a:r>
            <a:r>
              <a:rPr sz="1850" spc="-309" dirty="0" smtClean="0">
                <a:latin typeface="Times New Roman"/>
                <a:cs typeface="Times New Roman"/>
              </a:rPr>
              <a:t> </a:t>
            </a:r>
            <a:r>
              <a:rPr sz="1850" spc="0" dirty="0" smtClean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38798" y="2198662"/>
            <a:ext cx="382489" cy="302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95"/>
              </a:lnSpc>
              <a:spcBef>
                <a:spcPts val="114"/>
              </a:spcBef>
            </a:pPr>
            <a:r>
              <a:rPr sz="2775" spc="69" baseline="7834" dirty="0" smtClean="0">
                <a:latin typeface="Times New Roman"/>
                <a:cs typeface="Times New Roman"/>
              </a:rPr>
              <a:t>z</a:t>
            </a:r>
            <a:r>
              <a:rPr sz="1575" spc="0" baseline="-13803" dirty="0" smtClean="0">
                <a:latin typeface="Times New Roman"/>
                <a:cs typeface="Times New Roman"/>
              </a:rPr>
              <a:t>min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91176" y="2711724"/>
            <a:ext cx="21908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Z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00950" y="2716305"/>
            <a:ext cx="21908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Z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75000" y="2875881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83044" y="2879081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38265" y="3523714"/>
            <a:ext cx="323377" cy="264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25"/>
              </a:lnSpc>
              <a:spcBef>
                <a:spcPts val="101"/>
              </a:spcBef>
            </a:pPr>
            <a:r>
              <a:rPr sz="1850" dirty="0" smtClean="0">
                <a:latin typeface="Symbol"/>
                <a:cs typeface="Symbol"/>
              </a:rPr>
              <a:t></a:t>
            </a:r>
            <a:r>
              <a:rPr sz="1850" spc="-339" dirty="0" smtClean="0">
                <a:latin typeface="Times New Roman"/>
                <a:cs typeface="Times New Roman"/>
              </a:rPr>
              <a:t> </a:t>
            </a:r>
            <a:r>
              <a:rPr sz="1850" spc="0" dirty="0" smtClean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46605" y="3527798"/>
            <a:ext cx="322539" cy="262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1800" dirty="0" smtClean="0">
                <a:latin typeface="Symbol"/>
                <a:cs typeface="Symbol"/>
              </a:rPr>
              <a:t></a:t>
            </a:r>
            <a:r>
              <a:rPr sz="1800" spc="-3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78907" y="4154669"/>
            <a:ext cx="258533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4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-Suther</a:t>
            </a:r>
            <a:r>
              <a:rPr sz="1800" spc="-14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and</a:t>
            </a:r>
            <a:r>
              <a:rPr sz="1800" spc="1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en 3D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68107" y="4154669"/>
            <a:ext cx="2629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(6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34883" y="4154669"/>
            <a:ext cx="4915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bits)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324" y="4238656"/>
            <a:ext cx="251503" cy="594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0"/>
              </a:lnSpc>
              <a:spcBef>
                <a:spcPts val="124"/>
              </a:spcBef>
            </a:pPr>
            <a:r>
              <a:rPr sz="3300" spc="-134" baseline="1236" dirty="0" smtClean="0">
                <a:latin typeface="Symbol"/>
                <a:cs typeface="Symbol"/>
              </a:rPr>
              <a:t></a:t>
            </a:r>
            <a:r>
              <a:rPr sz="3300" spc="-979" baseline="-2635" dirty="0" smtClean="0">
                <a:latin typeface="Times New Roman"/>
                <a:cs typeface="Times New Roman"/>
              </a:rPr>
              <a:t>1</a:t>
            </a:r>
            <a:r>
              <a:rPr sz="3300" spc="0" baseline="1236" dirty="0" smtClean="0">
                <a:latin typeface="Symbol"/>
                <a:cs typeface="Symbol"/>
              </a:rPr>
              <a:t></a:t>
            </a:r>
            <a:endParaRPr sz="2200">
              <a:latin typeface="Symbol"/>
              <a:cs typeface="Symbol"/>
            </a:endParaRPr>
          </a:p>
          <a:p>
            <a:pPr marL="12700" marR="4076">
              <a:lnSpc>
                <a:spcPts val="2190"/>
              </a:lnSpc>
            </a:pPr>
            <a:r>
              <a:rPr sz="3300" spc="0" baseline="1236" dirty="0" smtClean="0">
                <a:latin typeface="Symbol"/>
                <a:cs typeface="Symbol"/>
              </a:rPr>
              <a:t>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82174" y="4238656"/>
            <a:ext cx="247426" cy="594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latin typeface="Symbol"/>
                <a:cs typeface="Symbol"/>
              </a:rPr>
              <a:t></a:t>
            </a:r>
            <a:endParaRPr sz="2200">
              <a:latin typeface="Symbol"/>
              <a:cs typeface="Symbol"/>
            </a:endParaRPr>
          </a:p>
          <a:p>
            <a:pPr marL="12700">
              <a:lnSpc>
                <a:spcPts val="2285"/>
              </a:lnSpc>
            </a:pPr>
            <a:r>
              <a:rPr sz="3300" spc="0" baseline="1236" dirty="0" smtClean="0">
                <a:latin typeface="Symbol"/>
                <a:cs typeface="Symbol"/>
              </a:rPr>
              <a:t>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2052" y="4265835"/>
            <a:ext cx="209478" cy="1584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00" spc="0" dirty="0" smtClean="0"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01"/>
              </a:spcBef>
            </a:pPr>
            <a:r>
              <a:rPr sz="2200" spc="0" dirty="0" smtClean="0">
                <a:latin typeface="Times New Roman"/>
                <a:cs typeface="Times New Roman"/>
              </a:rPr>
              <a:t>1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1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19"/>
              </a:spcBef>
            </a:pPr>
            <a:r>
              <a:rPr sz="2200" spc="0" dirty="0" smtClean="0"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08252" y="4265835"/>
            <a:ext cx="530042" cy="1035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5576" marR="164987" algn="ctr">
              <a:lnSpc>
                <a:spcPts val="2370"/>
              </a:lnSpc>
              <a:spcBef>
                <a:spcPts val="118"/>
              </a:spcBef>
            </a:pPr>
            <a:r>
              <a:rPr sz="2200" spc="0" dirty="0" smtClean="0"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  <a:p>
            <a:pPr marL="155576" marR="164987" algn="ctr">
              <a:lnSpc>
                <a:spcPct val="95825"/>
              </a:lnSpc>
              <a:spcBef>
                <a:spcPts val="701"/>
              </a:spcBef>
            </a:pPr>
            <a:r>
              <a:rPr sz="2200" spc="0" dirty="0" smtClean="0"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  <a:tabLst>
                <a:tab pos="469900" algn="l"/>
              </a:tabLst>
            </a:pPr>
            <a:r>
              <a:rPr sz="1300" u="sng" dirty="0" smtClean="0">
                <a:latin typeface="Times New Roman"/>
                <a:cs typeface="Times New Roman"/>
              </a:rPr>
              <a:t>    </a:t>
            </a:r>
            <a:r>
              <a:rPr sz="1300" u="sng" spc="-114" dirty="0" smtClean="0">
                <a:latin typeface="Times New Roman"/>
                <a:cs typeface="Times New Roman"/>
              </a:rPr>
              <a:t> </a:t>
            </a:r>
            <a:r>
              <a:rPr sz="1300" u="sng" spc="0" dirty="0" smtClean="0">
                <a:latin typeface="Times New Roman"/>
                <a:cs typeface="Times New Roman"/>
              </a:rPr>
              <a:t>1 	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63860" y="4265835"/>
            <a:ext cx="209478" cy="733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00" spc="0" dirty="0" smtClean="0"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01"/>
              </a:spcBef>
            </a:pPr>
            <a:r>
              <a:rPr sz="2200" spc="0" dirty="0" smtClean="0"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5324" y="4691198"/>
            <a:ext cx="265269" cy="1000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20"/>
              </a:lnSpc>
              <a:spcBef>
                <a:spcPts val="166"/>
              </a:spcBef>
            </a:pPr>
            <a:r>
              <a:rPr sz="3300" spc="-134" baseline="-4947" dirty="0" smtClean="0">
                <a:latin typeface="Symbol"/>
                <a:cs typeface="Symbol"/>
              </a:rPr>
              <a:t></a:t>
            </a:r>
            <a:r>
              <a:rPr sz="3300" spc="-979" baseline="19764" dirty="0" smtClean="0">
                <a:latin typeface="Times New Roman"/>
                <a:cs typeface="Times New Roman"/>
              </a:rPr>
              <a:t>0</a:t>
            </a:r>
            <a:r>
              <a:rPr sz="3300" spc="0" baseline="-4947" dirty="0" smtClean="0">
                <a:latin typeface="Symbol"/>
                <a:cs typeface="Symbol"/>
              </a:rPr>
              <a:t></a:t>
            </a:r>
            <a:endParaRPr sz="2200">
              <a:latin typeface="Symbol"/>
              <a:cs typeface="Symbol"/>
            </a:endParaRPr>
          </a:p>
          <a:p>
            <a:pPr marL="12700" marR="14870">
              <a:lnSpc>
                <a:spcPts val="2300"/>
              </a:lnSpc>
            </a:pPr>
            <a:r>
              <a:rPr sz="3300" spc="-134" baseline="1236" dirty="0" smtClean="0">
                <a:latin typeface="Symbol"/>
                <a:cs typeface="Symbol"/>
              </a:rPr>
              <a:t></a:t>
            </a:r>
            <a:r>
              <a:rPr sz="3300" spc="-979" baseline="-2635" dirty="0" smtClean="0">
                <a:latin typeface="Times New Roman"/>
                <a:cs typeface="Times New Roman"/>
              </a:rPr>
              <a:t>0</a:t>
            </a:r>
            <a:r>
              <a:rPr sz="3300" spc="0" baseline="1236" dirty="0" smtClean="0">
                <a:latin typeface="Symbol"/>
                <a:cs typeface="Symbol"/>
              </a:rPr>
              <a:t></a:t>
            </a:r>
            <a:endParaRPr sz="2200">
              <a:latin typeface="Symbol"/>
              <a:cs typeface="Symbol"/>
            </a:endParaRPr>
          </a:p>
          <a:p>
            <a:pPr marL="12700" marR="17842">
              <a:lnSpc>
                <a:spcPts val="2240"/>
              </a:lnSpc>
            </a:pPr>
            <a:r>
              <a:rPr sz="3300" spc="0" baseline="1236" dirty="0" smtClean="0">
                <a:latin typeface="Symbol"/>
                <a:cs typeface="Symbol"/>
              </a:rPr>
              <a:t>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6368" y="4698079"/>
            <a:ext cx="901898" cy="1308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478">
              <a:lnSpc>
                <a:spcPts val="2715"/>
              </a:lnSpc>
              <a:spcBef>
                <a:spcPts val="135"/>
              </a:spcBef>
            </a:pPr>
            <a:r>
              <a:rPr sz="2500" spc="0" dirty="0" smtClean="0">
                <a:latin typeface="Times New Roman"/>
                <a:cs typeface="Times New Roman"/>
              </a:rPr>
              <a:t>x</a:t>
            </a:r>
            <a:r>
              <a:rPr sz="2500" spc="-187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Symbol"/>
                <a:cs typeface="Symbol"/>
              </a:rPr>
              <a:t></a:t>
            </a:r>
            <a:r>
              <a:rPr sz="2500" spc="-50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Symbol"/>
                <a:cs typeface="Symbol"/>
              </a:rPr>
              <a:t></a:t>
            </a:r>
            <a:r>
              <a:rPr sz="2500" spc="0" dirty="0" smtClean="0">
                <a:latin typeface="Times New Roman"/>
                <a:cs typeface="Times New Roman"/>
              </a:rPr>
              <a:t>1</a:t>
            </a:r>
            <a:endParaRPr sz="2500">
              <a:latin typeface="Times New Roman"/>
              <a:cs typeface="Times New Roman"/>
            </a:endParaRPr>
          </a:p>
          <a:p>
            <a:pPr marL="28028">
              <a:lnSpc>
                <a:spcPct val="102091"/>
              </a:lnSpc>
              <a:spcBef>
                <a:spcPts val="568"/>
              </a:spcBef>
            </a:pPr>
            <a:r>
              <a:rPr sz="2500" spc="0" dirty="0" smtClean="0">
                <a:latin typeface="Times New Roman"/>
                <a:cs typeface="Times New Roman"/>
              </a:rPr>
              <a:t>y</a:t>
            </a:r>
            <a:r>
              <a:rPr sz="2500" spc="-152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Symbol"/>
                <a:cs typeface="Symbol"/>
              </a:rPr>
              <a:t></a:t>
            </a:r>
            <a:r>
              <a:rPr sz="2500" spc="-34" dirty="0" smtClean="0">
                <a:latin typeface="Times New Roman"/>
                <a:cs typeface="Times New Roman"/>
              </a:rPr>
              <a:t> </a:t>
            </a:r>
            <a:r>
              <a:rPr sz="2500" spc="-14" dirty="0" smtClean="0">
                <a:latin typeface="Symbol"/>
                <a:cs typeface="Symbol"/>
              </a:rPr>
              <a:t></a:t>
            </a:r>
            <a:r>
              <a:rPr sz="2500" spc="0" dirty="0" smtClean="0">
                <a:latin typeface="Times New Roman"/>
                <a:cs typeface="Times New Roman"/>
              </a:rPr>
              <a:t>1</a:t>
            </a:r>
            <a:endParaRPr sz="2500">
              <a:latin typeface="Times New Roman"/>
              <a:cs typeface="Times New Roman"/>
            </a:endParaRPr>
          </a:p>
          <a:p>
            <a:pPr marL="12700" marR="40016">
              <a:lnSpc>
                <a:spcPct val="102091"/>
              </a:lnSpc>
              <a:spcBef>
                <a:spcPts val="719"/>
              </a:spcBef>
            </a:pPr>
            <a:r>
              <a:rPr sz="2500" spc="0" dirty="0" smtClean="0">
                <a:latin typeface="Times New Roman"/>
                <a:cs typeface="Times New Roman"/>
              </a:rPr>
              <a:t>z</a:t>
            </a:r>
            <a:r>
              <a:rPr sz="2500" spc="-132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Symbol"/>
                <a:cs typeface="Symbol"/>
              </a:rPr>
              <a:t></a:t>
            </a:r>
            <a:r>
              <a:rPr sz="2500" spc="-34" dirty="0" smtClean="0">
                <a:latin typeface="Times New Roman"/>
                <a:cs typeface="Times New Roman"/>
              </a:rPr>
              <a:t> </a:t>
            </a:r>
            <a:r>
              <a:rPr sz="2500" spc="-14" dirty="0" smtClean="0">
                <a:latin typeface="Symbol"/>
                <a:cs typeface="Symbol"/>
              </a:rPr>
              <a:t></a:t>
            </a:r>
            <a:r>
              <a:rPr sz="2500" spc="0" dirty="0" smtClean="0">
                <a:latin typeface="Times New Roman"/>
                <a:cs typeface="Times New Roman"/>
              </a:rPr>
              <a:t>1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62676" y="4698079"/>
            <a:ext cx="726579" cy="1308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60" marR="58345">
              <a:lnSpc>
                <a:spcPts val="2715"/>
              </a:lnSpc>
              <a:spcBef>
                <a:spcPts val="135"/>
              </a:spcBef>
            </a:pPr>
            <a:r>
              <a:rPr sz="2500" spc="0" dirty="0" smtClean="0">
                <a:latin typeface="Times New Roman"/>
                <a:cs typeface="Times New Roman"/>
              </a:rPr>
              <a:t>x</a:t>
            </a:r>
            <a:r>
              <a:rPr sz="2500" spc="-152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Symbol"/>
                <a:cs typeface="Symbol"/>
              </a:rPr>
              <a:t></a:t>
            </a:r>
            <a:r>
              <a:rPr sz="2500" spc="-314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Times New Roman"/>
                <a:cs typeface="Times New Roman"/>
              </a:rPr>
              <a:t>1</a:t>
            </a:r>
            <a:endParaRPr sz="2500">
              <a:latin typeface="Times New Roman"/>
              <a:cs typeface="Times New Roman"/>
            </a:endParaRPr>
          </a:p>
          <a:p>
            <a:pPr marL="57088">
              <a:lnSpc>
                <a:spcPct val="102091"/>
              </a:lnSpc>
              <a:spcBef>
                <a:spcPts val="568"/>
              </a:spcBef>
            </a:pPr>
            <a:r>
              <a:rPr sz="2500" spc="0" dirty="0" smtClean="0">
                <a:latin typeface="Times New Roman"/>
                <a:cs typeface="Times New Roman"/>
              </a:rPr>
              <a:t>y</a:t>
            </a:r>
            <a:r>
              <a:rPr sz="2500" spc="-117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Symbol"/>
                <a:cs typeface="Symbol"/>
              </a:rPr>
              <a:t></a:t>
            </a:r>
            <a:r>
              <a:rPr sz="2500" spc="-314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Times New Roman"/>
                <a:cs typeface="Times New Roman"/>
              </a:rPr>
              <a:t>1</a:t>
            </a:r>
            <a:endParaRPr sz="2500">
              <a:latin typeface="Times New Roman"/>
              <a:cs typeface="Times New Roman"/>
            </a:endParaRPr>
          </a:p>
          <a:p>
            <a:pPr marL="12700" marR="40016">
              <a:lnSpc>
                <a:spcPct val="102091"/>
              </a:lnSpc>
              <a:spcBef>
                <a:spcPts val="719"/>
              </a:spcBef>
            </a:pPr>
            <a:r>
              <a:rPr sz="2500" spc="0" dirty="0" smtClean="0">
                <a:latin typeface="Times New Roman"/>
                <a:cs typeface="Times New Roman"/>
              </a:rPr>
              <a:t>z</a:t>
            </a:r>
            <a:r>
              <a:rPr sz="2500" spc="-92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Symbol"/>
                <a:cs typeface="Symbol"/>
              </a:rPr>
              <a:t></a:t>
            </a:r>
            <a:r>
              <a:rPr sz="2500" spc="-84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Times New Roman"/>
                <a:cs typeface="Times New Roman"/>
              </a:rPr>
              <a:t>0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44292" y="4703180"/>
            <a:ext cx="190818" cy="1303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41" marR="19799">
              <a:lnSpc>
                <a:spcPts val="2665"/>
              </a:lnSpc>
              <a:spcBef>
                <a:spcPts val="133"/>
              </a:spcBef>
            </a:pPr>
            <a:r>
              <a:rPr sz="2500" spc="0" dirty="0" smtClean="0">
                <a:latin typeface="Times New Roman"/>
                <a:cs typeface="Times New Roman"/>
              </a:rPr>
              <a:t>;</a:t>
            </a:r>
            <a:endParaRPr sz="2500">
              <a:latin typeface="Times New Roman"/>
              <a:cs typeface="Times New Roman"/>
            </a:endParaRPr>
          </a:p>
          <a:p>
            <a:pPr marL="41440">
              <a:lnSpc>
                <a:spcPct val="95825"/>
              </a:lnSpc>
              <a:spcBef>
                <a:spcPts val="758"/>
              </a:spcBef>
            </a:pPr>
            <a:r>
              <a:rPr sz="2500" spc="0" dirty="0" smtClean="0">
                <a:latin typeface="Times New Roman"/>
                <a:cs typeface="Times New Roman"/>
              </a:rPr>
              <a:t>;</a:t>
            </a:r>
            <a:endParaRPr sz="2500">
              <a:latin typeface="Times New Roman"/>
              <a:cs typeface="Times New Roman"/>
            </a:endParaRPr>
          </a:p>
          <a:p>
            <a:pPr marL="12700" marR="28740">
              <a:lnSpc>
                <a:spcPct val="95825"/>
              </a:lnSpc>
              <a:spcBef>
                <a:spcPts val="907"/>
              </a:spcBef>
            </a:pPr>
            <a:r>
              <a:rPr sz="2500" spc="0" dirty="0" smtClean="0">
                <a:latin typeface="Times New Roman"/>
                <a:cs typeface="Times New Roman"/>
              </a:rPr>
              <a:t>;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82174" y="4810148"/>
            <a:ext cx="247426" cy="308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00" spc="0" dirty="0" smtClean="0">
                <a:latin typeface="Symbol"/>
                <a:cs typeface="Symbol"/>
              </a:rPr>
              <a:t>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40640" y="4898506"/>
            <a:ext cx="578879" cy="313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00" spc="0" dirty="0" smtClean="0">
                <a:latin typeface="Symbol"/>
                <a:cs typeface="Symbol"/>
              </a:rPr>
              <a:t></a:t>
            </a:r>
            <a:r>
              <a:rPr sz="2200" spc="-67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Symbol"/>
                <a:cs typeface="Symbol"/>
              </a:rPr>
              <a:t></a:t>
            </a:r>
            <a:r>
              <a:rPr sz="2200" spc="0" dirty="0" smtClean="0">
                <a:latin typeface="Times New Roman"/>
                <a:cs typeface="Times New Roman"/>
              </a:rPr>
              <a:t>1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74030" y="4903029"/>
            <a:ext cx="586980" cy="308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00" spc="0" dirty="0" smtClean="0">
                <a:latin typeface="Times New Roman"/>
                <a:cs typeface="Times New Roman"/>
              </a:rPr>
              <a:t>pour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68267" y="4903029"/>
            <a:ext cx="178043" cy="308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00" spc="0" dirty="0" smtClean="0">
                <a:latin typeface="Times New Roman"/>
                <a:cs typeface="Times New Roman"/>
              </a:rPr>
              <a:t>z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8540" y="5066838"/>
            <a:ext cx="745504" cy="338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1950" u="sng" spc="44" baseline="42367" dirty="0" smtClean="0">
                <a:latin typeface="Times New Roman"/>
                <a:cs typeface="Times New Roman"/>
              </a:rPr>
              <a:t> </a:t>
            </a:r>
            <a:r>
              <a:rPr sz="1950" u="sng" spc="0" baseline="39766" dirty="0" smtClean="0">
                <a:latin typeface="Symbol"/>
                <a:cs typeface="Symbol"/>
              </a:rPr>
              <a:t></a:t>
            </a:r>
            <a:r>
              <a:rPr sz="1950" u="sng" spc="-184" baseline="42367" dirty="0" smtClean="0">
                <a:latin typeface="Times New Roman"/>
                <a:cs typeface="Times New Roman"/>
              </a:rPr>
              <a:t> </a:t>
            </a:r>
            <a:r>
              <a:rPr sz="1950" u="sng" spc="44" baseline="42367" dirty="0" smtClean="0">
                <a:latin typeface="Times New Roman"/>
                <a:cs typeface="Times New Roman"/>
              </a:rPr>
              <a:t>z</a:t>
            </a:r>
            <a:r>
              <a:rPr sz="1350" u="sng" spc="-25" baseline="41871" dirty="0" smtClean="0">
                <a:latin typeface="Times New Roman"/>
                <a:cs typeface="Times New Roman"/>
              </a:rPr>
              <a:t>m</a:t>
            </a:r>
            <a:r>
              <a:rPr sz="1350" u="sng" spc="0" baseline="41871" dirty="0" smtClean="0">
                <a:latin typeface="Times New Roman"/>
                <a:cs typeface="Times New Roman"/>
              </a:rPr>
              <a:t>in  </a:t>
            </a:r>
            <a:r>
              <a:rPr sz="1350" u="sng" spc="45" baseline="41871" dirty="0" smtClean="0">
                <a:latin typeface="Times New Roman"/>
                <a:cs typeface="Times New Roman"/>
              </a:rPr>
              <a:t> </a:t>
            </a:r>
            <a:r>
              <a:rPr sz="3300" spc="0" baseline="-1236" dirty="0" smtClean="0">
                <a:latin typeface="Symbol"/>
                <a:cs typeface="Symbol"/>
              </a:rPr>
              <a:t>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7214" y="5069477"/>
            <a:ext cx="305199" cy="190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-14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8311" y="5290851"/>
            <a:ext cx="482598" cy="5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60"/>
              </a:lnSpc>
              <a:spcBef>
                <a:spcPts val="83"/>
              </a:spcBef>
            </a:pPr>
            <a:r>
              <a:rPr sz="1950" spc="9" baseline="6689" dirty="0" smtClean="0">
                <a:latin typeface="Times New Roman"/>
                <a:cs typeface="Times New Roman"/>
              </a:rPr>
              <a:t>1</a:t>
            </a:r>
            <a:r>
              <a:rPr sz="1950" spc="0" baseline="6278" dirty="0" smtClean="0">
                <a:latin typeface="Symbol"/>
                <a:cs typeface="Symbol"/>
              </a:rPr>
              <a:t></a:t>
            </a:r>
            <a:r>
              <a:rPr sz="1950" spc="-200" baseline="6689" dirty="0" smtClean="0">
                <a:latin typeface="Times New Roman"/>
                <a:cs typeface="Times New Roman"/>
              </a:rPr>
              <a:t> </a:t>
            </a:r>
            <a:r>
              <a:rPr sz="1950" spc="54" baseline="6689" dirty="0" smtClean="0">
                <a:latin typeface="Times New Roman"/>
                <a:cs typeface="Times New Roman"/>
              </a:rPr>
              <a:t>z</a:t>
            </a:r>
            <a:r>
              <a:rPr sz="1350" spc="-25" baseline="-9662" dirty="0" smtClean="0">
                <a:latin typeface="Times New Roman"/>
                <a:cs typeface="Times New Roman"/>
              </a:rPr>
              <a:t>m</a:t>
            </a:r>
            <a:r>
              <a:rPr sz="1350" spc="0" baseline="-9662" dirty="0" smtClean="0">
                <a:latin typeface="Times New Roman"/>
                <a:cs typeface="Times New Roman"/>
              </a:rPr>
              <a:t>in</a:t>
            </a:r>
            <a:endParaRPr sz="900">
              <a:latin typeface="Times New Roman"/>
              <a:cs typeface="Times New Roman"/>
            </a:endParaRPr>
          </a:p>
          <a:p>
            <a:pPr marL="89475" marR="28906" algn="ctr">
              <a:lnSpc>
                <a:spcPts val="2690"/>
              </a:lnSpc>
              <a:spcBef>
                <a:spcPts val="51"/>
              </a:spcBef>
            </a:pPr>
            <a:r>
              <a:rPr sz="3300" spc="-10" baseline="-1236" dirty="0" smtClean="0">
                <a:latin typeface="Symbol"/>
                <a:cs typeface="Symbol"/>
              </a:rPr>
              <a:t></a:t>
            </a:r>
            <a:r>
              <a:rPr sz="3300" spc="0" baseline="-1317" dirty="0" smtClean="0">
                <a:latin typeface="Times New Roman"/>
                <a:cs typeface="Times New Roman"/>
              </a:rPr>
              <a:t>1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558" y="5290851"/>
            <a:ext cx="482538" cy="5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60"/>
              </a:lnSpc>
              <a:spcBef>
                <a:spcPts val="83"/>
              </a:spcBef>
            </a:pPr>
            <a:r>
              <a:rPr sz="1950" spc="9" baseline="6689" dirty="0" smtClean="0">
                <a:latin typeface="Times New Roman"/>
                <a:cs typeface="Times New Roman"/>
              </a:rPr>
              <a:t>1</a:t>
            </a:r>
            <a:r>
              <a:rPr sz="1950" spc="0" baseline="6278" dirty="0" smtClean="0">
                <a:latin typeface="Symbol"/>
                <a:cs typeface="Symbol"/>
              </a:rPr>
              <a:t></a:t>
            </a:r>
            <a:r>
              <a:rPr sz="1950" spc="-200" baseline="6689" dirty="0" smtClean="0">
                <a:latin typeface="Times New Roman"/>
                <a:cs typeface="Times New Roman"/>
              </a:rPr>
              <a:t> </a:t>
            </a:r>
            <a:r>
              <a:rPr sz="1950" spc="54" baseline="6689" dirty="0" smtClean="0">
                <a:latin typeface="Times New Roman"/>
                <a:cs typeface="Times New Roman"/>
              </a:rPr>
              <a:t>z</a:t>
            </a:r>
            <a:r>
              <a:rPr sz="1350" spc="-25" baseline="-9662" dirty="0" smtClean="0">
                <a:latin typeface="Times New Roman"/>
                <a:cs typeface="Times New Roman"/>
              </a:rPr>
              <a:t>m</a:t>
            </a:r>
            <a:r>
              <a:rPr sz="1350" spc="0" baseline="-9662" dirty="0" smtClean="0">
                <a:latin typeface="Times New Roman"/>
                <a:cs typeface="Times New Roman"/>
              </a:rPr>
              <a:t>in</a:t>
            </a:r>
            <a:endParaRPr sz="900">
              <a:latin typeface="Times New Roman"/>
              <a:cs typeface="Times New Roman"/>
            </a:endParaRPr>
          </a:p>
          <a:p>
            <a:pPr marL="154062" marR="118998" algn="ctr">
              <a:lnSpc>
                <a:spcPct val="95825"/>
              </a:lnSpc>
              <a:spcBef>
                <a:spcPts val="67"/>
              </a:spcBef>
            </a:pPr>
            <a:r>
              <a:rPr sz="2200" spc="0" dirty="0" smtClean="0"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2174" y="5383056"/>
            <a:ext cx="247426" cy="308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00" spc="0" dirty="0" smtClean="0">
                <a:latin typeface="Symbol"/>
                <a:cs typeface="Symbol"/>
              </a:rPr>
              <a:t>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324" y="5541639"/>
            <a:ext cx="251548" cy="336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30"/>
              </a:lnSpc>
              <a:spcBef>
                <a:spcPts val="131"/>
              </a:spcBef>
            </a:pPr>
            <a:r>
              <a:rPr sz="3300" spc="-134" baseline="-1236" dirty="0" smtClean="0">
                <a:latin typeface="Symbol"/>
                <a:cs typeface="Symbol"/>
              </a:rPr>
              <a:t></a:t>
            </a:r>
            <a:r>
              <a:rPr sz="3300" spc="-979" baseline="5270" dirty="0" smtClean="0">
                <a:latin typeface="Times New Roman"/>
                <a:cs typeface="Times New Roman"/>
              </a:rPr>
              <a:t>0</a:t>
            </a:r>
            <a:r>
              <a:rPr sz="3300" spc="0" baseline="-1236" dirty="0" smtClean="0">
                <a:latin typeface="Symbol"/>
                <a:cs typeface="Symbol"/>
              </a:rPr>
              <a:t>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82174" y="5569117"/>
            <a:ext cx="247426" cy="308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00" spc="0" dirty="0" smtClean="0">
                <a:latin typeface="Symbol"/>
                <a:cs typeface="Symbol"/>
              </a:rPr>
              <a:t>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0952" y="5116545"/>
            <a:ext cx="205735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809287" y="5116545"/>
            <a:ext cx="203916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706830" y="5116690"/>
            <a:ext cx="8513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8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4" y="437537"/>
            <a:ext cx="856546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2800" dirty="0" smtClean="0">
                <a:solidFill>
                  <a:srgbClr val="FFFFFF"/>
                </a:solidFill>
                <a:latin typeface="Arial"/>
                <a:cs typeface="Arial"/>
              </a:rPr>
              <a:t>Les matrices de modèle, de vue et de projection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7772400" cy="5486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 smtClean="0"/>
              <a:t>La matrice de modèle</a:t>
            </a:r>
          </a:p>
          <a:p>
            <a:pPr algn="just"/>
            <a:r>
              <a:rPr lang="fr-FR" sz="2000" dirty="0" smtClean="0"/>
              <a:t>Le modèle est défini par un ensemble de sommets. Les coordonnées X, Y, Z de ces sommets sont définies par rapport au centre de l’objet.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0593" name="Group 1"/>
          <p:cNvGrpSpPr>
            <a:grpSpLocks/>
          </p:cNvGrpSpPr>
          <p:nvPr/>
        </p:nvGrpSpPr>
        <p:grpSpPr bwMode="auto">
          <a:xfrm>
            <a:off x="1893888" y="2819400"/>
            <a:ext cx="5421312" cy="3429000"/>
            <a:chOff x="2262" y="10527"/>
            <a:chExt cx="3620" cy="2105"/>
          </a:xfrm>
        </p:grpSpPr>
        <p:sp>
          <p:nvSpPr>
            <p:cNvPr id="110594" name="AutoShape 2"/>
            <p:cNvSpPr>
              <a:spLocks noChangeArrowheads="1"/>
            </p:cNvSpPr>
            <p:nvPr/>
          </p:nvSpPr>
          <p:spPr bwMode="auto">
            <a:xfrm>
              <a:off x="3225" y="11623"/>
              <a:ext cx="675" cy="717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110595" name="AutoShape 3"/>
            <p:cNvCxnSpPr>
              <a:cxnSpLocks noChangeShapeType="1"/>
            </p:cNvCxnSpPr>
            <p:nvPr/>
          </p:nvCxnSpPr>
          <p:spPr bwMode="auto">
            <a:xfrm>
              <a:off x="3542" y="12063"/>
              <a:ext cx="1693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0596" name="AutoShape 4"/>
            <p:cNvCxnSpPr>
              <a:cxnSpLocks noChangeShapeType="1"/>
            </p:cNvCxnSpPr>
            <p:nvPr/>
          </p:nvCxnSpPr>
          <p:spPr bwMode="auto">
            <a:xfrm flipV="1">
              <a:off x="3542" y="10718"/>
              <a:ext cx="1" cy="1345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10597" name="AutoShape 5"/>
            <p:cNvCxnSpPr>
              <a:cxnSpLocks noChangeShapeType="1"/>
            </p:cNvCxnSpPr>
            <p:nvPr/>
          </p:nvCxnSpPr>
          <p:spPr bwMode="auto">
            <a:xfrm flipH="1">
              <a:off x="2593" y="12063"/>
              <a:ext cx="949" cy="501"/>
            </a:xfrm>
            <a:prstGeom prst="straightConnector1">
              <a:avLst/>
            </a:prstGeom>
            <a:noFill/>
            <a:ln w="38100">
              <a:solidFill>
                <a:srgbClr val="548DD4"/>
              </a:solidFill>
              <a:round/>
              <a:headEnd/>
              <a:tailEnd type="triangle" w="med" len="med"/>
            </a:ln>
          </p:spPr>
        </p:cxnSp>
        <p:sp>
          <p:nvSpPr>
            <p:cNvPr id="110598" name="Text Box 6"/>
            <p:cNvSpPr txBox="1">
              <a:spLocks noChangeArrowheads="1"/>
            </p:cNvSpPr>
            <p:nvPr/>
          </p:nvSpPr>
          <p:spPr bwMode="auto">
            <a:xfrm>
              <a:off x="5247" y="11749"/>
              <a:ext cx="63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x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99" name="Text Box 7"/>
            <p:cNvSpPr txBox="1">
              <a:spLocks noChangeArrowheads="1"/>
            </p:cNvSpPr>
            <p:nvPr/>
          </p:nvSpPr>
          <p:spPr bwMode="auto">
            <a:xfrm>
              <a:off x="3582" y="10527"/>
              <a:ext cx="634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y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00" name="Text Box 8"/>
            <p:cNvSpPr txBox="1">
              <a:spLocks noChangeArrowheads="1"/>
            </p:cNvSpPr>
            <p:nvPr/>
          </p:nvSpPr>
          <p:spPr bwMode="auto">
            <a:xfrm>
              <a:off x="2262" y="12131"/>
              <a:ext cx="518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z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4" y="437537"/>
            <a:ext cx="856546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2800" dirty="0" smtClean="0">
                <a:solidFill>
                  <a:srgbClr val="FFFFFF"/>
                </a:solidFill>
                <a:latin typeface="Arial"/>
                <a:cs typeface="Arial"/>
              </a:rPr>
              <a:t>Les matrices de modèle, de vue et de projection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7772400" cy="5029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 smtClean="0"/>
              <a:t>La matrice de modèle (suite)</a:t>
            </a:r>
          </a:p>
          <a:p>
            <a:pPr algn="just"/>
            <a:r>
              <a:rPr lang="fr-FR" dirty="0" smtClean="0"/>
              <a:t>Nos sommets sont maintenant dans le repère du monde. C’est la signification de la flèche noire dans l’image ci-dessous : on s’est déplacé de l’espace du modèle (tous les sommets sont définis par rapport au centre du modèle) à l’espace monde (tous les sommets sont définis par rapport au centre du monde).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8561" name="Group 17"/>
          <p:cNvGrpSpPr>
            <a:grpSpLocks/>
          </p:cNvGrpSpPr>
          <p:nvPr/>
        </p:nvGrpSpPr>
        <p:grpSpPr bwMode="auto">
          <a:xfrm>
            <a:off x="838200" y="3200400"/>
            <a:ext cx="7620000" cy="3176588"/>
            <a:chOff x="2262" y="9789"/>
            <a:chExt cx="7929" cy="2843"/>
          </a:xfrm>
        </p:grpSpPr>
        <p:sp>
          <p:nvSpPr>
            <p:cNvPr id="108562" name="AutoShape 18"/>
            <p:cNvSpPr>
              <a:spLocks noChangeArrowheads="1"/>
            </p:cNvSpPr>
            <p:nvPr/>
          </p:nvSpPr>
          <p:spPr bwMode="auto">
            <a:xfrm>
              <a:off x="3225" y="11623"/>
              <a:ext cx="675" cy="717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108563" name="AutoShape 19"/>
            <p:cNvCxnSpPr>
              <a:cxnSpLocks noChangeShapeType="1"/>
            </p:cNvCxnSpPr>
            <p:nvPr/>
          </p:nvCxnSpPr>
          <p:spPr bwMode="auto">
            <a:xfrm>
              <a:off x="3542" y="12063"/>
              <a:ext cx="1693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08564" name="AutoShape 20"/>
            <p:cNvCxnSpPr>
              <a:cxnSpLocks noChangeShapeType="1"/>
            </p:cNvCxnSpPr>
            <p:nvPr/>
          </p:nvCxnSpPr>
          <p:spPr bwMode="auto">
            <a:xfrm flipV="1">
              <a:off x="3542" y="10718"/>
              <a:ext cx="1" cy="1345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08565" name="AutoShape 21"/>
            <p:cNvCxnSpPr>
              <a:cxnSpLocks noChangeShapeType="1"/>
            </p:cNvCxnSpPr>
            <p:nvPr/>
          </p:nvCxnSpPr>
          <p:spPr bwMode="auto">
            <a:xfrm flipH="1">
              <a:off x="2593" y="12063"/>
              <a:ext cx="949" cy="501"/>
            </a:xfrm>
            <a:prstGeom prst="straightConnector1">
              <a:avLst/>
            </a:prstGeom>
            <a:noFill/>
            <a:ln w="38100">
              <a:solidFill>
                <a:srgbClr val="548DD4"/>
              </a:solidFill>
              <a:round/>
              <a:headEnd/>
              <a:tailEnd type="triangle" w="med" len="med"/>
            </a:ln>
          </p:spPr>
        </p:cxnSp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5247" y="11749"/>
              <a:ext cx="63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x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67" name="Text Box 23"/>
            <p:cNvSpPr txBox="1">
              <a:spLocks noChangeArrowheads="1"/>
            </p:cNvSpPr>
            <p:nvPr/>
          </p:nvSpPr>
          <p:spPr bwMode="auto">
            <a:xfrm>
              <a:off x="3582" y="10527"/>
              <a:ext cx="634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y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68" name="Text Box 24"/>
            <p:cNvSpPr txBox="1">
              <a:spLocks noChangeArrowheads="1"/>
            </p:cNvSpPr>
            <p:nvPr/>
          </p:nvSpPr>
          <p:spPr bwMode="auto">
            <a:xfrm>
              <a:off x="2262" y="12131"/>
              <a:ext cx="518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z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8569" name="AutoShape 25"/>
            <p:cNvCxnSpPr>
              <a:cxnSpLocks noChangeShapeType="1"/>
            </p:cNvCxnSpPr>
            <p:nvPr/>
          </p:nvCxnSpPr>
          <p:spPr bwMode="auto">
            <a:xfrm>
              <a:off x="6985" y="12064"/>
              <a:ext cx="1693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08570" name="AutoShape 26"/>
            <p:cNvCxnSpPr>
              <a:cxnSpLocks noChangeShapeType="1"/>
            </p:cNvCxnSpPr>
            <p:nvPr/>
          </p:nvCxnSpPr>
          <p:spPr bwMode="auto">
            <a:xfrm flipV="1">
              <a:off x="6985" y="10719"/>
              <a:ext cx="1" cy="1345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08571" name="AutoShape 27"/>
            <p:cNvCxnSpPr>
              <a:cxnSpLocks noChangeShapeType="1"/>
            </p:cNvCxnSpPr>
            <p:nvPr/>
          </p:nvCxnSpPr>
          <p:spPr bwMode="auto">
            <a:xfrm flipH="1">
              <a:off x="6036" y="12064"/>
              <a:ext cx="949" cy="502"/>
            </a:xfrm>
            <a:prstGeom prst="straightConnector1">
              <a:avLst/>
            </a:prstGeom>
            <a:noFill/>
            <a:ln w="38100">
              <a:solidFill>
                <a:srgbClr val="548DD4"/>
              </a:solidFill>
              <a:round/>
              <a:headEnd/>
              <a:tailEnd type="triangle" w="med" len="med"/>
            </a:ln>
          </p:spPr>
        </p:cxnSp>
        <p:sp>
          <p:nvSpPr>
            <p:cNvPr id="108572" name="AutoShape 28"/>
            <p:cNvSpPr>
              <a:spLocks noChangeArrowheads="1"/>
            </p:cNvSpPr>
            <p:nvPr/>
          </p:nvSpPr>
          <p:spPr bwMode="auto">
            <a:xfrm>
              <a:off x="8181" y="10694"/>
              <a:ext cx="675" cy="718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108573" name="AutoShape 29"/>
            <p:cNvCxnSpPr>
              <a:cxnSpLocks noChangeShapeType="1"/>
            </p:cNvCxnSpPr>
            <p:nvPr/>
          </p:nvCxnSpPr>
          <p:spPr bwMode="auto">
            <a:xfrm>
              <a:off x="8498" y="11134"/>
              <a:ext cx="1693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08574" name="AutoShape 30"/>
            <p:cNvCxnSpPr>
              <a:cxnSpLocks noChangeShapeType="1"/>
            </p:cNvCxnSpPr>
            <p:nvPr/>
          </p:nvCxnSpPr>
          <p:spPr bwMode="auto">
            <a:xfrm flipV="1">
              <a:off x="8498" y="9789"/>
              <a:ext cx="1" cy="1345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08575" name="AutoShape 31"/>
            <p:cNvCxnSpPr>
              <a:cxnSpLocks noChangeShapeType="1"/>
            </p:cNvCxnSpPr>
            <p:nvPr/>
          </p:nvCxnSpPr>
          <p:spPr bwMode="auto">
            <a:xfrm flipH="1">
              <a:off x="7549" y="11134"/>
              <a:ext cx="949" cy="502"/>
            </a:xfrm>
            <a:prstGeom prst="straightConnector1">
              <a:avLst/>
            </a:prstGeom>
            <a:noFill/>
            <a:ln w="38100">
              <a:solidFill>
                <a:srgbClr val="548DD4"/>
              </a:solidFill>
              <a:round/>
              <a:headEnd/>
              <a:tailEnd type="triangle" w="med" len="med"/>
            </a:ln>
          </p:spPr>
        </p:cxnSp>
        <p:sp>
          <p:nvSpPr>
            <p:cNvPr id="108576" name="Arc 32"/>
            <p:cNvSpPr>
              <a:spLocks/>
            </p:cNvSpPr>
            <p:nvPr/>
          </p:nvSpPr>
          <p:spPr bwMode="auto">
            <a:xfrm rot="-5061580">
              <a:off x="6958" y="11026"/>
              <a:ext cx="1247" cy="10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50875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0" y="0"/>
                </a:moveTo>
                <a:lnTo>
                  <a:pt x="0" y="1219200"/>
                </a:lnTo>
                <a:lnTo>
                  <a:pt x="7924800" y="1219200"/>
                </a:lnTo>
                <a:lnTo>
                  <a:pt x="7974814" y="1217180"/>
                </a:lnTo>
                <a:lnTo>
                  <a:pt x="8023712" y="1211224"/>
                </a:lnTo>
                <a:lnTo>
                  <a:pt x="8071336" y="1201490"/>
                </a:lnTo>
                <a:lnTo>
                  <a:pt x="8117531" y="1188134"/>
                </a:lnTo>
                <a:lnTo>
                  <a:pt x="8162139" y="1171313"/>
                </a:lnTo>
                <a:lnTo>
                  <a:pt x="8205004" y="1151182"/>
                </a:lnTo>
                <a:lnTo>
                  <a:pt x="8245969" y="1127899"/>
                </a:lnTo>
                <a:lnTo>
                  <a:pt x="8284878" y="1101620"/>
                </a:lnTo>
                <a:lnTo>
                  <a:pt x="8321574" y="1072502"/>
                </a:lnTo>
                <a:lnTo>
                  <a:pt x="8355901" y="1040701"/>
                </a:lnTo>
                <a:lnTo>
                  <a:pt x="8387702" y="1006374"/>
                </a:lnTo>
                <a:lnTo>
                  <a:pt x="8416820" y="969678"/>
                </a:lnTo>
                <a:lnTo>
                  <a:pt x="8443099" y="930769"/>
                </a:lnTo>
                <a:lnTo>
                  <a:pt x="8466382" y="889804"/>
                </a:lnTo>
                <a:lnTo>
                  <a:pt x="8486513" y="846939"/>
                </a:lnTo>
                <a:lnTo>
                  <a:pt x="8503334" y="802331"/>
                </a:lnTo>
                <a:lnTo>
                  <a:pt x="8516690" y="756136"/>
                </a:lnTo>
                <a:lnTo>
                  <a:pt x="8526424" y="708512"/>
                </a:lnTo>
                <a:lnTo>
                  <a:pt x="8532380" y="659614"/>
                </a:lnTo>
                <a:lnTo>
                  <a:pt x="8534400" y="609600"/>
                </a:lnTo>
                <a:lnTo>
                  <a:pt x="8532380" y="559585"/>
                </a:lnTo>
                <a:lnTo>
                  <a:pt x="8526424" y="510687"/>
                </a:lnTo>
                <a:lnTo>
                  <a:pt x="8516690" y="463063"/>
                </a:lnTo>
                <a:lnTo>
                  <a:pt x="8503334" y="416868"/>
                </a:lnTo>
                <a:lnTo>
                  <a:pt x="8486513" y="372260"/>
                </a:lnTo>
                <a:lnTo>
                  <a:pt x="8466382" y="329395"/>
                </a:lnTo>
                <a:lnTo>
                  <a:pt x="8443099" y="288430"/>
                </a:lnTo>
                <a:lnTo>
                  <a:pt x="8416820" y="249521"/>
                </a:lnTo>
                <a:lnTo>
                  <a:pt x="8387702" y="212825"/>
                </a:lnTo>
                <a:lnTo>
                  <a:pt x="8355901" y="178498"/>
                </a:lnTo>
                <a:lnTo>
                  <a:pt x="8321574" y="146697"/>
                </a:lnTo>
                <a:lnTo>
                  <a:pt x="8284878" y="117579"/>
                </a:lnTo>
                <a:lnTo>
                  <a:pt x="8245969" y="91300"/>
                </a:lnTo>
                <a:lnTo>
                  <a:pt x="8205004" y="68017"/>
                </a:lnTo>
                <a:lnTo>
                  <a:pt x="8162139" y="47886"/>
                </a:lnTo>
                <a:lnTo>
                  <a:pt x="8117531" y="31065"/>
                </a:lnTo>
                <a:lnTo>
                  <a:pt x="8071336" y="17709"/>
                </a:lnTo>
                <a:lnTo>
                  <a:pt x="8023712" y="7975"/>
                </a:lnTo>
                <a:lnTo>
                  <a:pt x="7974814" y="2019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8438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734" y="437537"/>
            <a:ext cx="856546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lang="fr-FR" sz="2800" dirty="0" smtClean="0">
                <a:solidFill>
                  <a:srgbClr val="FFFFFF"/>
                </a:solidFill>
                <a:latin typeface="Arial"/>
                <a:cs typeface="Arial"/>
              </a:rPr>
              <a:t>Les matrices de modèle, de vue et de projection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371600"/>
            <a:ext cx="7772400" cy="5029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 smtClean="0"/>
              <a:t>La matrice de modèle (suite)</a:t>
            </a:r>
          </a:p>
          <a:p>
            <a:r>
              <a:rPr lang="fr-FR" sz="2400" dirty="0" smtClean="0"/>
              <a:t>On peut résumer cela avec le diagramme suivant 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458200" y="6356350"/>
            <a:ext cx="533400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C37E-3F54-49BE-A2CD-54DBB1FFAF26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5538" name="Picture 2" descr="D:\Zerari\cours ISI divers\Tutoriel 3   matrices_fichiers\M.png"/>
          <p:cNvPicPr>
            <a:picLocks noChangeAspect="1" noChangeArrowheads="1"/>
          </p:cNvPicPr>
          <p:nvPr/>
        </p:nvPicPr>
        <p:blipFill>
          <a:blip r:embed="rId3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524000" y="2819400"/>
            <a:ext cx="481913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2602</Words>
  <Application>Microsoft Office PowerPoint</Application>
  <PresentationFormat>Affichage à l'écran (4:3)</PresentationFormat>
  <Paragraphs>649</Paragraphs>
  <Slides>60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60</vt:i4>
      </vt:variant>
    </vt:vector>
  </HeadingPairs>
  <TitlesOfParts>
    <vt:vector size="63" baseType="lpstr">
      <vt:lpstr>Office Theme</vt:lpstr>
      <vt:lpstr>Equation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zerari</cp:lastModifiedBy>
  <cp:revision>141</cp:revision>
  <dcterms:modified xsi:type="dcterms:W3CDTF">2021-01-12T13:47:43Z</dcterms:modified>
</cp:coreProperties>
</file>