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0289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8738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146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9303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8244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410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662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95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339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842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233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FCCB-7ED9-464F-BC64-B782CA438E54}" type="datetimeFigureOut">
              <a:rPr lang="fr-FR" smtClean="0"/>
              <a:pPr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3361E-C599-49C7-AFC4-75317F5F88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050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017431"/>
            <a:ext cx="7772400" cy="1759644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r-F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Master Hydropédologie Biométrie 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511675" y="4508501"/>
            <a:ext cx="424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sz="1800">
              <a:latin typeface="Arial" panose="020B0604020202020204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93195" y="4508501"/>
            <a:ext cx="8686800" cy="1323439"/>
          </a:xfrm>
          <a:prstGeom prst="rect">
            <a:avLst/>
          </a:prstGeom>
          <a:noFill/>
          <a:ln w="9525">
            <a:solidFill>
              <a:srgbClr val="00FF9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b="1" i="1" dirty="0" smtClean="0">
                <a:solidFill>
                  <a:schemeClr val="hlink"/>
                </a:solidFill>
              </a:rPr>
              <a:t>Chapitre I: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b="1" i="1" dirty="0" smtClean="0">
                <a:solidFill>
                  <a:schemeClr val="hlink"/>
                </a:solidFill>
              </a:rPr>
              <a:t>Définition d’un protocole expérimental</a:t>
            </a:r>
            <a:endParaRPr lang="fr-FR" sz="2800" b="1" i="1" dirty="0">
              <a:solidFill>
                <a:schemeClr val="hlink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648200" y="3200401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2800" b="1" dirty="0">
                <a:solidFill>
                  <a:schemeClr val="tx2"/>
                </a:solidFill>
              </a:rPr>
              <a:t> </a:t>
            </a:r>
            <a:r>
              <a:rPr lang="fr-FR" sz="2800" b="1" dirty="0" smtClean="0">
                <a:solidFill>
                  <a:schemeClr val="hlink"/>
                </a:solidFill>
              </a:rPr>
              <a:t>MEBREK </a:t>
            </a:r>
            <a:endParaRPr lang="fr-FR" sz="28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96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5" grpId="0" animBg="1"/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447800"/>
            <a:ext cx="7391400" cy="152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r-FR" dirty="0"/>
              <a:t>   Définir les objectifs de l’essai et les questions précises  auxquelles l’essai doit apporter une réponse. ,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667000" y="3124201"/>
            <a:ext cx="7543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2800" dirty="0"/>
              <a:t>Se poser des questions précises, c’est avoir des réponses précises. En revanche, si on ne sait pas trop ce qu’on l’on cherche  on risque de  de se perdre.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828800" y="6096000"/>
            <a:ext cx="8675688" cy="641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1800" b="1" i="1" dirty="0">
                <a:solidFill>
                  <a:srgbClr val="FF0000"/>
                </a:solidFill>
                <a:latin typeface="Arial" panose="020B0604020202020204" pitchFamily="34" charset="0"/>
              </a:rPr>
              <a:t>Formuler de manière correcte les questions que l’on se pose est sans doute la partie la plus difficile mais aussi la plus fondamentale du protocole.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752600" y="228601"/>
            <a:ext cx="8915400" cy="10398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fr-FR" sz="3600" b="1">
                <a:solidFill>
                  <a:schemeClr val="tx2"/>
                </a:solidFill>
                <a:latin typeface="Arial Unicode MS" pitchFamily="34" charset="-128"/>
                <a:cs typeface="Arial" charset="0"/>
              </a:rPr>
              <a:t> </a:t>
            </a:r>
            <a:r>
              <a:rPr lang="fr-FR" sz="3600" b="1" i="1">
                <a:solidFill>
                  <a:schemeClr val="hlink"/>
                </a:solidFill>
                <a:latin typeface="Arial Unicode MS" pitchFamily="34" charset="-128"/>
                <a:cs typeface="Arial" charset="0"/>
              </a:rPr>
              <a:t>2.</a:t>
            </a:r>
            <a:r>
              <a:rPr lang="fr-FR" sz="4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Times New Roman" pitchFamily="26" charset="0"/>
              </a:rPr>
              <a:t>Définition d’un ou des objectifs de l’essai</a:t>
            </a: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2438400" y="5029200"/>
            <a:ext cx="8229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sz="2800" dirty="0"/>
              <a:t>  Classer les questions par ordre d’importance 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sz="2800" dirty="0"/>
              <a:t>   constituent la partie la plus importante du protocole.</a:t>
            </a:r>
          </a:p>
        </p:txBody>
      </p:sp>
      <p:sp>
        <p:nvSpPr>
          <p:cNvPr id="58379" name="AutoShape 11"/>
          <p:cNvSpPr>
            <a:spLocks noChangeArrowheads="1"/>
          </p:cNvSpPr>
          <p:nvPr/>
        </p:nvSpPr>
        <p:spPr bwMode="auto">
          <a:xfrm>
            <a:off x="2286000" y="16764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  <p:sp>
        <p:nvSpPr>
          <p:cNvPr id="12296" name="AutoShape 12"/>
          <p:cNvSpPr>
            <a:spLocks noChangeArrowheads="1"/>
          </p:cNvSpPr>
          <p:nvPr/>
        </p:nvSpPr>
        <p:spPr bwMode="auto">
          <a:xfrm>
            <a:off x="2351088" y="5229225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  <p:sp>
        <p:nvSpPr>
          <p:cNvPr id="12297" name="AutoShape 13"/>
          <p:cNvSpPr>
            <a:spLocks noChangeArrowheads="1"/>
          </p:cNvSpPr>
          <p:nvPr/>
        </p:nvSpPr>
        <p:spPr bwMode="auto">
          <a:xfrm>
            <a:off x="2362200" y="32766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7466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6" grpId="0" animBg="1"/>
      <p:bldP spid="583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341439"/>
            <a:ext cx="8229600" cy="49672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r-FR" dirty="0">
                <a:solidFill>
                  <a:schemeClr val="bg2"/>
                </a:solidFill>
              </a:rPr>
              <a:t>  </a:t>
            </a:r>
            <a:r>
              <a:rPr lang="fr-FR" dirty="0"/>
              <a:t>Déterminer le référentiel technique le plus adéquat à la culture de tournesol: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FR" dirty="0"/>
              <a:t>   la date de semis en fonction de la précocité des variétés,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FR" dirty="0"/>
              <a:t>   la conduite de l’irrigation, de la fertilisation et du traitement phytosanitaire.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r-FR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FR" dirty="0"/>
              <a:t>La réponse à ces préoccupation permettra de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r-FR" dirty="0"/>
              <a:t>définir tous les conseils pratiques pour la conduite de cette  culture dans une zone donnée.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362200" y="304800"/>
            <a:ext cx="571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>
                <a:solidFill>
                  <a:schemeClr val="hlink"/>
                </a:solidFill>
              </a:rPr>
              <a:t>L’objectif :</a:t>
            </a:r>
            <a:r>
              <a:rPr lang="fr-FR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3316" name="AutoShape 5"/>
          <p:cNvSpPr>
            <a:spLocks noChangeArrowheads="1"/>
          </p:cNvSpPr>
          <p:nvPr/>
        </p:nvSpPr>
        <p:spPr bwMode="auto">
          <a:xfrm>
            <a:off x="1981200" y="25146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  <p:sp>
        <p:nvSpPr>
          <p:cNvPr id="13317" name="AutoShape 6"/>
          <p:cNvSpPr>
            <a:spLocks noChangeArrowheads="1"/>
          </p:cNvSpPr>
          <p:nvPr/>
        </p:nvSpPr>
        <p:spPr bwMode="auto">
          <a:xfrm>
            <a:off x="1981200" y="35052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  <p:sp>
        <p:nvSpPr>
          <p:cNvPr id="13318" name="AutoShape 7"/>
          <p:cNvSpPr>
            <a:spLocks noChangeArrowheads="1"/>
          </p:cNvSpPr>
          <p:nvPr/>
        </p:nvSpPr>
        <p:spPr bwMode="auto">
          <a:xfrm>
            <a:off x="1976438" y="1557338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xmlns="" val="9385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895600"/>
            <a:ext cx="8686800" cy="129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sz="2400" b="1" dirty="0"/>
              <a:t>   Définir  les facteurs étudiés et leurs niveaux, en donner une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sz="2400" b="1" dirty="0"/>
              <a:t>   définition qui ne puisse pas être interprété différemment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r-FR" sz="2400" b="1" dirty="0"/>
              <a:t>    par plusieurs personnes.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981200" y="4114801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2400" b="1" dirty="0"/>
              <a:t>Exemple : dans un essai de fertilisation  azotée sur différentes variétés de blé tendre  on a deux facteurs à étudier: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3359150" y="47244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1800">
              <a:latin typeface="Arial" panose="020B0604020202020204" pitchFamily="34" charset="0"/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1828800" y="50292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fr-FR" sz="2400" b="1">
                <a:solidFill>
                  <a:schemeClr val="hlink"/>
                </a:solidFill>
                <a:latin typeface="Arial" panose="020B0604020202020204" pitchFamily="34" charset="0"/>
              </a:rPr>
              <a:t>* </a:t>
            </a:r>
            <a:r>
              <a:rPr lang="fr-FR" sz="2400" b="1">
                <a:solidFill>
                  <a:schemeClr val="hlink"/>
                </a:solidFill>
              </a:rPr>
              <a:t>Le facteur variété</a:t>
            </a:r>
            <a:r>
              <a:rPr lang="fr-FR" sz="2400">
                <a:solidFill>
                  <a:schemeClr val="hlink"/>
                </a:solidFill>
              </a:rPr>
              <a:t> : avec 4 niveaux :   V1, V2, V3, V4</a:t>
            </a:r>
            <a:r>
              <a:rPr lang="fr-FR" sz="2400">
                <a:latin typeface="Arial" panose="020B0604020202020204" pitchFamily="34" charset="0"/>
              </a:rPr>
              <a:t>                                                               </a:t>
            </a:r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1676400" y="55626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fr-FR" sz="2400" b="1"/>
              <a:t> </a:t>
            </a:r>
            <a:r>
              <a:rPr lang="fr-FR" sz="2400" b="1">
                <a:solidFill>
                  <a:schemeClr val="hlink"/>
                </a:solidFill>
              </a:rPr>
              <a:t>* Le facteur fertilisation azotée</a:t>
            </a:r>
            <a:r>
              <a:rPr lang="fr-FR" sz="2400">
                <a:solidFill>
                  <a:schemeClr val="hlink"/>
                </a:solidFill>
              </a:rPr>
              <a:t> : avec 3 niveaux :  d1, d2, d3, 	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1828800" y="6096000"/>
            <a:ext cx="86106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1800" b="1" dirty="0">
                <a:solidFill>
                  <a:srgbClr val="FF0000"/>
                </a:solidFill>
              </a:rPr>
              <a:t>On a douze traitements  qui sont les combinaisons des niveaux des niveaux des deux facteurs.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1981200" y="1676401"/>
            <a:ext cx="8686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b="1" i="1" u="sng" dirty="0">
                <a:solidFill>
                  <a:schemeClr val="hlink"/>
                </a:solidFill>
              </a:rPr>
              <a:t>Facteur étudié</a:t>
            </a:r>
            <a:r>
              <a:rPr lang="fr-FR" sz="2800" dirty="0">
                <a:solidFill>
                  <a:schemeClr val="bg2"/>
                </a:solidFill>
              </a:rPr>
              <a:t> : </a:t>
            </a:r>
            <a:r>
              <a:rPr lang="fr-FR" sz="2800" dirty="0"/>
              <a:t>série d’éléments de même nature qui peuvent être comparés au cours d’une expérience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1752600" y="228600"/>
            <a:ext cx="8915400" cy="1371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fr-FR" sz="3600" b="1">
                <a:solidFill>
                  <a:schemeClr val="tx2"/>
                </a:solidFill>
                <a:latin typeface="Arial Unicode MS" pitchFamily="34" charset="-128"/>
                <a:cs typeface="Arial" charset="0"/>
              </a:rPr>
              <a:t> </a:t>
            </a:r>
            <a:r>
              <a:rPr lang="fr-FR" sz="3600" b="1">
                <a:solidFill>
                  <a:schemeClr val="hlink"/>
                </a:solidFill>
                <a:latin typeface="Arial Unicode MS" pitchFamily="34" charset="-128"/>
                <a:cs typeface="Arial" charset="0"/>
              </a:rPr>
              <a:t>3.</a:t>
            </a:r>
            <a:r>
              <a:rPr lang="fr-FR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Times New Roman" pitchFamily="26" charset="0"/>
              </a:rPr>
              <a:t>Détermination du nombre de facteurs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fr-FR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Times New Roman" pitchFamily="26" charset="0"/>
              </a:rPr>
              <a:t>     à étudier.</a:t>
            </a:r>
            <a:endParaRPr lang="fr-FR" sz="4000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26" charset="0"/>
              <a:cs typeface="Times New Roman" pitchFamily="26" charset="0"/>
            </a:endParaRPr>
          </a:p>
        </p:txBody>
      </p:sp>
      <p:sp>
        <p:nvSpPr>
          <p:cNvPr id="14346" name="AutoShape 16"/>
          <p:cNvSpPr>
            <a:spLocks noChangeArrowheads="1"/>
          </p:cNvSpPr>
          <p:nvPr/>
        </p:nvSpPr>
        <p:spPr bwMode="auto">
          <a:xfrm>
            <a:off x="1981200" y="29718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xmlns="" val="3262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640013" y="692150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3600" b="1" i="1" u="sng">
                <a:solidFill>
                  <a:schemeClr val="hlink"/>
                </a:solidFill>
              </a:rPr>
              <a:t>Facteur contrôlé</a:t>
            </a:r>
            <a:r>
              <a:rPr lang="fr-FR" sz="3600" b="1" i="1">
                <a:solidFill>
                  <a:schemeClr val="hlink"/>
                </a:solidFill>
              </a:rPr>
              <a:t>: </a:t>
            </a:r>
            <a:endParaRPr lang="fr-FR" sz="3600" b="1" i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438400" y="1676400"/>
            <a:ext cx="7772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b="1" dirty="0"/>
              <a:t>Un facteur accessoire  susceptible d’influencer les résultats, et introduit de façon à ce  qu’il soit possible d’éliminer ses effets lors de l’interprétation. C‘est l’effet terrain ( gradient de fertilité , pente , façons culturales…).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905000" y="1752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xmlns="" val="31178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60350"/>
            <a:ext cx="8445500" cy="1143000"/>
          </a:xfrm>
          <a:solidFill>
            <a:srgbClr val="CCFFCC"/>
          </a:solidFill>
        </p:spPr>
        <p:txBody>
          <a:bodyPr/>
          <a:lstStyle/>
          <a:p>
            <a:pPr eaLnBrk="1" hangingPunct="1">
              <a:defRPr/>
            </a:pPr>
            <a:r>
              <a:rPr lang="fr-FR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Définition de l’expérimentation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1295400"/>
          </a:xfrm>
          <a:solidFill>
            <a:srgbClr val="CCFFCC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r-FR" b="1" dirty="0">
                <a:solidFill>
                  <a:schemeClr val="tx2"/>
                </a:solidFill>
                <a:cs typeface="Times New Roman" panose="02020603050405020304" pitchFamily="18" charset="0"/>
              </a:rPr>
              <a:t>    </a:t>
            </a:r>
            <a:r>
              <a:rPr lang="fr-FR" dirty="0">
                <a:cs typeface="Times New Roman" panose="02020603050405020304" pitchFamily="18" charset="0"/>
              </a:rPr>
              <a:t>Nous entendons par </a:t>
            </a:r>
            <a:r>
              <a:rPr lang="fr-FR" i="1" dirty="0">
                <a:cs typeface="Times New Roman" panose="02020603050405020304" pitchFamily="18" charset="0"/>
              </a:rPr>
              <a:t>expérimentation  </a:t>
            </a:r>
            <a:r>
              <a:rPr lang="fr-FR" dirty="0">
                <a:cs typeface="Times New Roman" panose="02020603050405020304" pitchFamily="18" charset="0"/>
              </a:rPr>
              <a:t>l'ensemble des opérations qui permettent d'étudier l'influence d'un ou plusieurs facteurs sur un phénomène donné.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fr-FR" i="1" dirty="0">
              <a:cs typeface="Times New Roman" panose="02020603050405020304" pitchFamily="18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1524000" y="17002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057400" y="3086100"/>
            <a:ext cx="8610600" cy="37719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fr-FR" sz="2400" dirty="0"/>
              <a:t>    </a:t>
            </a:r>
            <a:r>
              <a:rPr lang="fr-FR" sz="2800" dirty="0">
                <a:solidFill>
                  <a:srgbClr val="FF0000"/>
                </a:solidFill>
              </a:rPr>
              <a:t>L’objet de l’expérimentation </a:t>
            </a:r>
            <a:r>
              <a:rPr lang="fr-FR" sz="2800" dirty="0"/>
              <a:t>est de remplacer le </a:t>
            </a:r>
            <a:r>
              <a:rPr lang="fr-FR" sz="2800" dirty="0">
                <a:solidFill>
                  <a:srgbClr val="FF0000"/>
                </a:solidFill>
              </a:rPr>
              <a:t>système complexe</a:t>
            </a:r>
            <a:r>
              <a:rPr lang="fr-FR" sz="2800" dirty="0">
                <a:solidFill>
                  <a:schemeClr val="bg2"/>
                </a:solidFill>
              </a:rPr>
              <a:t> </a:t>
            </a:r>
            <a:r>
              <a:rPr lang="fr-FR" sz="2800" dirty="0"/>
              <a:t>de causes se présentant usuellement dans la nature par des systèmes simples dans lesquelles une seule circonstance causale peut varier à la fois. </a:t>
            </a:r>
            <a:r>
              <a:rPr lang="fr-FR" sz="2800" dirty="0">
                <a:solidFill>
                  <a:srgbClr val="FF0000"/>
                </a:solidFill>
              </a:rPr>
              <a:t>La méthode expérimentale</a:t>
            </a:r>
            <a:r>
              <a:rPr lang="fr-FR" sz="2800" dirty="0">
                <a:solidFill>
                  <a:schemeClr val="bg2"/>
                </a:solidFill>
              </a:rPr>
              <a:t> </a:t>
            </a:r>
            <a:r>
              <a:rPr lang="fr-FR" sz="2800" dirty="0"/>
              <a:t>s’applique chaque fois que l’on peut fixer à volonté les conditions de l’observation et modifier l’une d’entre elles de façon continue, </a:t>
            </a:r>
            <a:r>
              <a:rPr lang="fr-FR" sz="2800" dirty="0">
                <a:solidFill>
                  <a:srgbClr val="FF0000"/>
                </a:solidFill>
              </a:rPr>
              <a:t>réversible</a:t>
            </a:r>
            <a:r>
              <a:rPr lang="fr-FR" sz="2800" dirty="0">
                <a:solidFill>
                  <a:schemeClr val="hlink"/>
                </a:solidFill>
              </a:rPr>
              <a:t> </a:t>
            </a:r>
            <a:r>
              <a:rPr lang="fr-FR" sz="2800" dirty="0"/>
              <a:t>et avec possibilité de </a:t>
            </a:r>
            <a:r>
              <a:rPr lang="fr-FR" sz="2800" dirty="0">
                <a:solidFill>
                  <a:srgbClr val="FF0000"/>
                </a:solidFill>
              </a:rPr>
              <a:t>répétition.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r-FR" sz="2800" dirty="0">
              <a:solidFill>
                <a:schemeClr val="bg2"/>
              </a:solidFill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1524000" y="32131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xmlns="" val="315321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6" grpId="0" build="p" animBg="1"/>
      <p:bldP spid="3083" grpId="0" animBg="1"/>
      <p:bldP spid="3084" grpId="0" animBg="1"/>
      <p:bldP spid="30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>
            <a:spLocks noGrp="1" noChangeArrowheads="1"/>
          </p:cNvSpPr>
          <p:nvPr>
            <p:ph type="title"/>
          </p:nvPr>
        </p:nvSpPr>
        <p:spPr>
          <a:xfrm>
            <a:off x="2209801" y="4149725"/>
            <a:ext cx="8207375" cy="1366838"/>
          </a:xfrm>
          <a:solidFill>
            <a:srgbClr val="CCFFCC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fr-FR" sz="2800" dirty="0"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fr-FR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C’est aussi l’affectation de traitements à chaque </a:t>
            </a:r>
            <a:r>
              <a:rPr lang="fr-FR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unité expérimentale</a:t>
            </a:r>
            <a:r>
              <a:rPr lang="fr-FR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 ainsi que </a:t>
            </a:r>
            <a:r>
              <a:rPr lang="fr-FR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l'ordre temporel</a:t>
            </a:r>
            <a:r>
              <a:rPr lang="fr-FR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 selon lequel les traitements doivent être appliqués.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543050" y="4149725"/>
            <a:ext cx="381000" cy="300038"/>
          </a:xfrm>
          <a:prstGeom prst="rightArrow">
            <a:avLst>
              <a:gd name="adj1" fmla="val 50000"/>
              <a:gd name="adj2" fmla="val 31746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09800" y="838200"/>
            <a:ext cx="8229600" cy="26543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Times New Roman" pitchFamily="26" charset="0"/>
              </a:rPr>
              <a:t>Plan d'expérience, plan expérimental</a:t>
            </a:r>
            <a:r>
              <a:rPr lang="fr-FR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Times New Roman" pitchFamily="26" charset="0"/>
              </a:rPr>
              <a:t>:</a:t>
            </a:r>
            <a:r>
              <a:rPr lang="fr-FR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Times New Roman" pitchFamily="26" charset="0"/>
              </a:rPr>
              <a:t> </a:t>
            </a:r>
            <a:r>
              <a:rPr lang="fr-FR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26" charset="0"/>
                <a:cs typeface="Times New Roman" pitchFamily="26" charset="0"/>
              </a:rPr>
              <a:t>ensemble des </a:t>
            </a:r>
            <a:r>
              <a:rPr lang="fr-F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26" charset="0"/>
                <a:cs typeface="Times New Roman" pitchFamily="26" charset="0"/>
              </a:rPr>
              <a:t>modalités selon lesquelles un programme expérimental doit être réalisé et choix des variantes (niveaux) d'un ou de plusieurs facteurs, ou</a:t>
            </a:r>
            <a:br>
              <a:rPr lang="fr-F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26" charset="0"/>
                <a:cs typeface="Times New Roman" pitchFamily="26" charset="0"/>
              </a:rPr>
            </a:br>
            <a:r>
              <a:rPr lang="fr-F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26" charset="0"/>
                <a:cs typeface="Times New Roman" pitchFamily="26" charset="0"/>
              </a:rPr>
              <a:t>des combinaisons de facteurs, à introduire dans l'expérience.</a:t>
            </a:r>
            <a:endParaRPr lang="fr-FR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26" charset="0"/>
              <a:cs typeface="Times New Roman" pitchFamily="26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1676400" y="9906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xmlns="" val="32771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3" grpId="0" animBg="1"/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2362200" y="914401"/>
            <a:ext cx="7920038" cy="52165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sz="2800" b="1" i="1" dirty="0">
                <a:solidFill>
                  <a:schemeClr val="hlink"/>
                </a:solidFill>
                <a:latin typeface="Arial" panose="020B0604020202020204" pitchFamily="34" charset="0"/>
              </a:rPr>
              <a:t>Les plans d'expérience constituent</a:t>
            </a:r>
            <a:r>
              <a:rPr lang="fr-FR" sz="2800" b="1" i="1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fr-FR" sz="2800" b="1" i="1" dirty="0">
                <a:latin typeface="Arial" panose="020B0604020202020204" pitchFamily="34" charset="0"/>
              </a:rPr>
              <a:t>essentiellement une stratégie de planification d'expériences afin d'obtenir des conclusions solides et adéquates de manière efficace et économique.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800" b="1" i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sz="2800" b="1" i="1" dirty="0">
                <a:latin typeface="Arial" panose="020B0604020202020204" pitchFamily="34" charset="0"/>
              </a:rPr>
              <a:t> Il convient que le choix du plan d'expérience dépende de la nature des questions à traiter, du degré de généralité recherché pour les conclusions, et des ressources disponibles (matériau expérimental, personnel, contraintes de temps).</a:t>
            </a:r>
          </a:p>
        </p:txBody>
      </p:sp>
      <p:sp>
        <p:nvSpPr>
          <p:cNvPr id="135171" name="AutoShape 3"/>
          <p:cNvSpPr>
            <a:spLocks noChangeArrowheads="1"/>
          </p:cNvSpPr>
          <p:nvPr/>
        </p:nvSpPr>
        <p:spPr bwMode="auto">
          <a:xfrm>
            <a:off x="1752600" y="9906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xmlns="" val="425603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nimBg="1"/>
      <p:bldP spid="1351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847851" y="2420938"/>
            <a:ext cx="8353425" cy="39608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2800" dirty="0">
                <a:solidFill>
                  <a:schemeClr val="hlink"/>
                </a:solidFill>
              </a:rPr>
              <a:t>L’expérimentation au champ</a:t>
            </a:r>
            <a:r>
              <a:rPr lang="fr-FR" sz="2800" dirty="0">
                <a:solidFill>
                  <a:schemeClr val="bg2"/>
                </a:solidFill>
              </a:rPr>
              <a:t> </a:t>
            </a:r>
            <a:r>
              <a:rPr lang="fr-FR" sz="2800" dirty="0"/>
              <a:t>consiste à comparer plusieurs parcelles entres elles et à observer, noter et mesurer toutes les différences entre ces parcelles.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2800" dirty="0"/>
              <a:t>A travers </a:t>
            </a:r>
            <a:r>
              <a:rPr lang="fr-FR" sz="2800" dirty="0">
                <a:solidFill>
                  <a:schemeClr val="hlink"/>
                </a:solidFill>
              </a:rPr>
              <a:t>la mise en place d’un essai</a:t>
            </a:r>
            <a:r>
              <a:rPr lang="fr-FR" sz="2800" dirty="0">
                <a:solidFill>
                  <a:schemeClr val="bg2"/>
                </a:solidFill>
              </a:rPr>
              <a:t>, </a:t>
            </a:r>
            <a:r>
              <a:rPr lang="fr-FR" sz="2800" dirty="0"/>
              <a:t>il faut se donner le maximum de chances de mettre en évidence et d’expliquer les différences qui puissent exister entre les parcelles.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800" dirty="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424114" y="260351"/>
            <a:ext cx="5761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133600" y="457200"/>
            <a:ext cx="8066088" cy="6413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3600" b="1">
                <a:solidFill>
                  <a:schemeClr val="hlink"/>
                </a:solidFill>
              </a:rPr>
              <a:t>L’expérimentation au champs :</a:t>
            </a:r>
            <a:r>
              <a:rPr lang="fr-FR" sz="2800" b="1">
                <a:solidFill>
                  <a:schemeClr val="hlin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72490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1989138"/>
            <a:ext cx="8604250" cy="4608512"/>
          </a:xfrm>
          <a:solidFill>
            <a:srgbClr val="CCFFCC"/>
          </a:solidFill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FR" sz="1400" dirty="0"/>
              <a:t>	</a:t>
            </a:r>
            <a:r>
              <a:rPr lang="fr-FR" dirty="0" smtClean="0">
                <a:solidFill>
                  <a:schemeClr val="bg2"/>
                </a:solidFill>
              </a:rPr>
              <a:t>Avant d’entreprendre une expérimentation , il est </a:t>
            </a:r>
            <a:r>
              <a:rPr lang="fr-FR" dirty="0" smtClean="0"/>
              <a:t>indispensable </a:t>
            </a:r>
            <a:r>
              <a:rPr lang="fr-FR" b="1" i="1" u="sng" dirty="0" smtClean="0">
                <a:solidFill>
                  <a:schemeClr val="hlink"/>
                </a:solidFill>
              </a:rPr>
              <a:t>d’établir un protocole</a:t>
            </a:r>
            <a:r>
              <a:rPr lang="fr-FR" dirty="0" smtClean="0">
                <a:solidFill>
                  <a:schemeClr val="bg2"/>
                </a:solidFill>
              </a:rPr>
              <a:t>, </a:t>
            </a:r>
            <a:r>
              <a:rPr lang="fr-FR" dirty="0" smtClean="0"/>
              <a:t>à la base duquel se trouve le plan d’expérience. Si l’on prends pas certaines précautions on risque d’obtenir des résultats confus d’où aucune conclusion précise ne peut être tirée . Un </a:t>
            </a:r>
            <a:r>
              <a:rPr lang="fr-FR" b="1" i="1" u="sng" dirty="0" smtClean="0">
                <a:solidFill>
                  <a:schemeClr val="hlink"/>
                </a:solidFill>
              </a:rPr>
              <a:t>bon plan expérimental</a:t>
            </a:r>
            <a:r>
              <a:rPr lang="fr-FR" dirty="0" smtClean="0">
                <a:solidFill>
                  <a:schemeClr val="bg2"/>
                </a:solidFill>
              </a:rPr>
              <a:t> </a:t>
            </a:r>
            <a:r>
              <a:rPr lang="fr-FR" dirty="0" smtClean="0"/>
              <a:t>doit permettre de séparer </a:t>
            </a:r>
            <a:r>
              <a:rPr lang="fr-FR" i="1" dirty="0" smtClean="0"/>
              <a:t>les deux sources de variations</a:t>
            </a:r>
            <a:r>
              <a:rPr lang="fr-FR" dirty="0" smtClean="0"/>
              <a:t> ( variation </a:t>
            </a:r>
            <a:r>
              <a:rPr lang="fr-FR" i="1" dirty="0" smtClean="0"/>
              <a:t>contrôlée </a:t>
            </a:r>
            <a:r>
              <a:rPr lang="fr-FR" dirty="0" smtClean="0"/>
              <a:t>et variation </a:t>
            </a:r>
            <a:r>
              <a:rPr lang="fr-FR" i="1" dirty="0" smtClean="0"/>
              <a:t>aléatoire </a:t>
            </a:r>
            <a:r>
              <a:rPr lang="fr-FR" dirty="0" smtClean="0"/>
              <a:t>et de distinguer les</a:t>
            </a:r>
            <a:r>
              <a:rPr lang="fr-FR" dirty="0" smtClean="0">
                <a:solidFill>
                  <a:schemeClr val="bg2"/>
                </a:solidFill>
              </a:rPr>
              <a:t> </a:t>
            </a:r>
            <a:r>
              <a:rPr lang="fr-FR" b="1" i="1" u="sng" dirty="0" smtClean="0">
                <a:solidFill>
                  <a:schemeClr val="hlink"/>
                </a:solidFill>
              </a:rPr>
              <a:t>écarts significatifs</a:t>
            </a:r>
            <a:r>
              <a:rPr lang="fr-FR" dirty="0" smtClean="0">
                <a:solidFill>
                  <a:schemeClr val="bg2"/>
                </a:solidFill>
              </a:rPr>
              <a:t>  </a:t>
            </a:r>
            <a:r>
              <a:rPr lang="fr-FR" dirty="0" smtClean="0"/>
              <a:t>de ceux qui ne le sont pas 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0" y="381001"/>
            <a:ext cx="7467600" cy="11906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fr-F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fr-FR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Times New Roman" pitchFamily="26" charset="0"/>
              </a:rPr>
              <a:t>ELABORATION D’UN  PROTOCOLE EXPÉRIMENTAL</a:t>
            </a:r>
            <a:endParaRPr lang="fr-FR" sz="36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26" charset="0"/>
              <a:cs typeface="Times New Roman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90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/>
      <p:bldP spid="194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r-FR" b="1" dirty="0">
                <a:cs typeface="Times New Roman" panose="02020603050405020304" pitchFamily="18" charset="0"/>
              </a:rPr>
              <a:t>1. / La définition d’un ou des </a:t>
            </a:r>
            <a:r>
              <a:rPr lang="fr-FR" b="1" i="1" dirty="0">
                <a:cs typeface="Times New Roman" panose="02020603050405020304" pitchFamily="18" charset="0"/>
              </a:rPr>
              <a:t>buts </a:t>
            </a:r>
            <a:r>
              <a:rPr lang="fr-FR" b="1" dirty="0">
                <a:cs typeface="Times New Roman" panose="02020603050405020304" pitchFamily="18" charset="0"/>
              </a:rPr>
              <a:t>et des </a:t>
            </a:r>
            <a:r>
              <a:rPr lang="fr-FR" b="1" i="1" dirty="0">
                <a:cs typeface="Times New Roman" panose="02020603050405020304" pitchFamily="18" charset="0"/>
              </a:rPr>
              <a:t>conditions </a:t>
            </a:r>
            <a:r>
              <a:rPr lang="fr-FR" b="1" dirty="0">
                <a:cs typeface="Times New Roman" panose="02020603050405020304" pitchFamily="18" charset="0"/>
              </a:rPr>
              <a:t>de l'expérience;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fr-FR" b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r-FR" b="1" dirty="0">
                <a:cs typeface="Times New Roman" panose="02020603050405020304" pitchFamily="18" charset="0"/>
              </a:rPr>
              <a:t>2. / La définition d’un ou des </a:t>
            </a:r>
            <a:r>
              <a:rPr lang="fr-FR" b="1" i="1" dirty="0">
                <a:cs typeface="Times New Roman" panose="02020603050405020304" pitchFamily="18" charset="0"/>
              </a:rPr>
              <a:t>facteurs </a:t>
            </a:r>
            <a:r>
              <a:rPr lang="fr-FR" b="1" dirty="0">
                <a:cs typeface="Times New Roman" panose="02020603050405020304" pitchFamily="18" charset="0"/>
              </a:rPr>
              <a:t>dont on désire étudier l'influence, de ses ou de leurs niveaux ou variantes et des combinaisons de ces niveaux, variantes qui seront effectivement expérimentées</a:t>
            </a:r>
            <a:r>
              <a:rPr lang="fr-FR" dirty="0"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r-FR" b="1" dirty="0">
                <a:cs typeface="Times New Roman" panose="02020603050405020304" pitchFamily="18" charset="0"/>
              </a:rPr>
              <a:t>3./</a:t>
            </a:r>
            <a:r>
              <a:rPr lang="fr-FR" dirty="0">
                <a:cs typeface="Times New Roman" panose="02020603050405020304" pitchFamily="18" charset="0"/>
              </a:rPr>
              <a:t> </a:t>
            </a:r>
            <a:r>
              <a:rPr lang="fr-FR" b="1" dirty="0">
                <a:cs typeface="Times New Roman" panose="02020603050405020304" pitchFamily="18" charset="0"/>
              </a:rPr>
              <a:t>La définition des individus ou, d'une manière plus générale, des </a:t>
            </a:r>
            <a:r>
              <a:rPr lang="fr-FR" b="1" i="1" u="sng" dirty="0">
                <a:solidFill>
                  <a:schemeClr val="hlink"/>
                </a:solidFill>
                <a:cs typeface="Times New Roman" panose="02020603050405020304" pitchFamily="18" charset="0"/>
              </a:rPr>
              <a:t>unités expérimentales</a:t>
            </a:r>
            <a:r>
              <a:rPr lang="fr-FR" b="1" i="1" dirty="0">
                <a:solidFill>
                  <a:schemeClr val="bg2"/>
                </a:solidFill>
                <a:cs typeface="Times New Roman" panose="02020603050405020304" pitchFamily="18" charset="0"/>
              </a:rPr>
              <a:t> </a:t>
            </a:r>
            <a:r>
              <a:rPr lang="fr-FR" b="1" dirty="0">
                <a:cs typeface="Times New Roman" panose="02020603050405020304" pitchFamily="18" charset="0"/>
              </a:rPr>
              <a:t>qu'on se propose d'observer,  et de Calculer le nombre d’unités expérimentales </a:t>
            </a:r>
            <a:r>
              <a:rPr lang="fr-FR" b="1" dirty="0" smtClean="0">
                <a:cs typeface="Times New Roman" panose="02020603050405020304" pitchFamily="18" charset="0"/>
              </a:rPr>
              <a:t>qu'il </a:t>
            </a:r>
            <a:r>
              <a:rPr lang="fr-FR" b="1" dirty="0">
                <a:cs typeface="Times New Roman" panose="02020603050405020304" pitchFamily="18" charset="0"/>
              </a:rPr>
              <a:t>convient de mettre en essai pour que celui-ci ait les plus grandes chances d’apporter des réponses;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752600" y="0"/>
            <a:ext cx="8915400" cy="14112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r-FR" sz="3600" b="1" i="1">
                <a:solidFill>
                  <a:schemeClr val="hlink"/>
                </a:solidFill>
                <a:cs typeface="Times New Roman" panose="02020603050405020304" pitchFamily="18" charset="0"/>
              </a:rPr>
              <a:t>Nous considérons que les principaux éléments constitutifs d'un plan d'expérience (ou d'un protocole expérimental) sont :</a:t>
            </a:r>
            <a:endParaRPr lang="fr-FR" sz="3600" b="1" i="1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67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1905000" y="304800"/>
            <a:ext cx="8763000" cy="632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sz="2800" b="1" dirty="0"/>
              <a:t>4. La définition des </a:t>
            </a:r>
            <a:r>
              <a:rPr lang="fr-FR" sz="2800" b="1" i="1" u="sng" dirty="0">
                <a:solidFill>
                  <a:schemeClr val="hlink"/>
                </a:solidFill>
              </a:rPr>
              <a:t>observations</a:t>
            </a:r>
            <a:r>
              <a:rPr lang="fr-FR" sz="2800" b="1" i="1" dirty="0">
                <a:solidFill>
                  <a:schemeClr val="bg2"/>
                </a:solidFill>
              </a:rPr>
              <a:t> </a:t>
            </a:r>
            <a:r>
              <a:rPr lang="fr-FR" sz="2800" b="1" dirty="0"/>
              <a:t>qui devront être réalisées;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sz="2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sz="2800" b="1" dirty="0"/>
              <a:t>5. La manière dont les différentes variantes ou combinaisons de variantes des facteurs devront être affectées aux différentes unités expérimentales et la </a:t>
            </a:r>
            <a:r>
              <a:rPr lang="fr-FR" sz="2800" b="1" i="1" u="sng" dirty="0">
                <a:solidFill>
                  <a:schemeClr val="hlink"/>
                </a:solidFill>
              </a:rPr>
              <a:t>répartition </a:t>
            </a:r>
            <a:r>
              <a:rPr lang="fr-FR" sz="2800" b="1" dirty="0"/>
              <a:t>des unes et des autres dans l'espace et/ou dans le temps;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r-FR" sz="2800" b="1" dirty="0">
                <a:cs typeface="Times New Roman" panose="02020603050405020304" pitchFamily="18" charset="0"/>
              </a:rPr>
              <a:t>6. Choisir le plan d’expérience adéquat pour répondre aux questions posées.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fr-FR" sz="2800" b="1" dirty="0">
                <a:cs typeface="Times New Roman" panose="02020603050405020304" pitchFamily="18" charset="0"/>
              </a:rPr>
              <a:t>7. Des informations assez détaillées relatives à </a:t>
            </a:r>
            <a:r>
              <a:rPr lang="fr-FR" sz="2800" b="1" i="1" u="sng" dirty="0">
                <a:solidFill>
                  <a:schemeClr val="hlink"/>
                </a:solidFill>
                <a:cs typeface="Times New Roman" panose="02020603050405020304" pitchFamily="18" charset="0"/>
              </a:rPr>
              <a:t>l'analyse des résultats</a:t>
            </a:r>
            <a:r>
              <a:rPr lang="fr-FR" sz="2800" b="1" dirty="0">
                <a:solidFill>
                  <a:schemeClr val="bg2"/>
                </a:solidFill>
                <a:cs typeface="Times New Roman" panose="02020603050405020304" pitchFamily="18" charset="0"/>
              </a:rPr>
              <a:t>, </a:t>
            </a:r>
            <a:r>
              <a:rPr lang="fr-FR" sz="2800" b="1" dirty="0">
                <a:cs typeface="Times New Roman" panose="02020603050405020304" pitchFamily="18" charset="0"/>
              </a:rPr>
              <a:t>tel qu'un schéma d'analyse de la variance et/ou la formulation d'une ou plusieurs équations de régression, y compris la spécification précise du ou des </a:t>
            </a:r>
            <a:r>
              <a:rPr lang="fr-FR" sz="2800" b="1" i="1" u="sng" dirty="0">
                <a:solidFill>
                  <a:schemeClr val="hlink"/>
                </a:solidFill>
                <a:cs typeface="Times New Roman" panose="02020603050405020304" pitchFamily="18" charset="0"/>
              </a:rPr>
              <a:t>modèles</a:t>
            </a:r>
            <a:r>
              <a:rPr lang="fr-FR" sz="2800" b="1" i="1" dirty="0">
                <a:solidFill>
                  <a:schemeClr val="bg2"/>
                </a:solidFill>
                <a:cs typeface="Times New Roman" panose="02020603050405020304" pitchFamily="18" charset="0"/>
              </a:rPr>
              <a:t> </a:t>
            </a:r>
            <a:r>
              <a:rPr lang="fr-FR" sz="2800" b="1" dirty="0">
                <a:cs typeface="Times New Roman" panose="02020603050405020304" pitchFamily="18" charset="0"/>
              </a:rPr>
              <a:t>envisagés.</a:t>
            </a:r>
          </a:p>
        </p:txBody>
      </p:sp>
    </p:spTree>
    <p:extLst>
      <p:ext uri="{BB962C8B-B14F-4D97-AF65-F5344CB8AC3E}">
        <p14:creationId xmlns:p14="http://schemas.microsoft.com/office/powerpoint/2010/main" xmlns="" val="425685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524000" y="2971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2400" b="1">
                <a:solidFill>
                  <a:schemeClr val="hlink"/>
                </a:solidFill>
              </a:rPr>
              <a:t>Exemple :  Détermination de itinéraire technique  des oléagineux .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752600" y="3733800"/>
            <a:ext cx="8915400" cy="2840038"/>
          </a:xfrm>
          <a:prstGeom prst="rect">
            <a:avLst/>
          </a:prstGeom>
          <a:noFill/>
          <a:ln w="9525">
            <a:solidFill>
              <a:srgbClr val="00FF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2400" b="1" dirty="0"/>
              <a:t>Le tournesol est susceptible d’être cultivé sur une grandes superficie dans une zone bien déterminée. Sa culture permettrait  d’avoir une nouvelle tête d’assolement chez les agriculteurs céréaliers.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sz="2400" b="1" dirty="0"/>
              <a:t>Son introduction dans l’assolement permettra  une autre source de revenu. Il est donc nécessaire d’avoir un référentiel technique propre à cette culture sous les conditions climatiques de la zone.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1524000" y="1828800"/>
            <a:ext cx="8686800" cy="762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fr-F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1.Détérminer le cadre général de l’étude et</a:t>
            </a:r>
          </a:p>
          <a:p>
            <a:pPr eaLnBrk="1" hangingPunct="1">
              <a:defRPr/>
            </a:pPr>
            <a:r>
              <a:rPr lang="fr-F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 identification du thème.</a:t>
            </a:r>
            <a:endParaRPr lang="fr-FR" sz="2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26" charset="0"/>
              <a:cs typeface="Times New Roman" pitchFamily="26" charset="0"/>
            </a:endParaRPr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3124200" y="0"/>
            <a:ext cx="6096000" cy="1524000"/>
          </a:xfrm>
          <a:prstGeom prst="flowChartMultidocumen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Étapes d’élaboration d’un </a:t>
            </a:r>
          </a:p>
          <a:p>
            <a:pPr algn="ctr" eaLnBrk="1" hangingPunct="1">
              <a:defRPr/>
            </a:pPr>
            <a:r>
              <a:rPr lang="fr-FR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protocole expérimental</a:t>
            </a:r>
          </a:p>
        </p:txBody>
      </p:sp>
    </p:spTree>
    <p:extLst>
      <p:ext uri="{BB962C8B-B14F-4D97-AF65-F5344CB8AC3E}">
        <p14:creationId xmlns:p14="http://schemas.microsoft.com/office/powerpoint/2010/main" xmlns="" val="171743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 animBg="1"/>
      <p:bldP spid="56328" grpId="0" animBg="1"/>
      <p:bldP spid="563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913</Words>
  <Application>Microsoft Office PowerPoint</Application>
  <PresentationFormat>Personnalisé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Office Theme</vt:lpstr>
      <vt:lpstr>   Master Hydropédologie Biométrie </vt:lpstr>
      <vt:lpstr>Définition de l’expérimentation</vt:lpstr>
      <vt:lpstr>  C’est aussi l’affectation de traitements à chaque unité expérimentale ainsi que l'ordre temporel selon lequel les traitements doivent être appliqués.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Biométrie</dc:title>
  <dc:creator>lifebook</dc:creator>
  <cp:lastModifiedBy>elathir</cp:lastModifiedBy>
  <cp:revision>2</cp:revision>
  <dcterms:created xsi:type="dcterms:W3CDTF">2020-06-01T11:01:09Z</dcterms:created>
  <dcterms:modified xsi:type="dcterms:W3CDTF">2021-03-29T19:08:29Z</dcterms:modified>
</cp:coreProperties>
</file>