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Default Extension="doc" ContentType="application/msword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9" r:id="rId10"/>
    <p:sldId id="265" r:id="rId11"/>
    <p:sldId id="268" r:id="rId12"/>
    <p:sldId id="270" r:id="rId13"/>
    <p:sldId id="271" r:id="rId14"/>
    <p:sldId id="272" r:id="rId15"/>
    <p:sldId id="273" r:id="rId16"/>
    <p:sldId id="266" r:id="rId17"/>
    <p:sldId id="267" r:id="rId1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612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40DC9E-66F6-4708-B008-567CD98F0F1B}" type="datetimeFigureOut">
              <a:rPr lang="fr-FR" smtClean="0"/>
              <a:pPr/>
              <a:t>13/02/2021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D01EA5-88EB-43DE-AA7F-A6267432106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5F441A-5987-423A-9A34-D27E157FC629}" type="slidenum">
              <a:rPr lang="fr-CA" smtClean="0">
                <a:latin typeface="Times New Roman" pitchFamily="18" charset="0"/>
                <a:ea typeface="MS PGothic" pitchFamily="34" charset="-128"/>
              </a:rPr>
              <a:pPr/>
              <a:t>2</a:t>
            </a:fld>
            <a:endParaRPr lang="fr-CA" smtClean="0"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CA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5F441A-5987-423A-9A34-D27E157FC629}" type="slidenum">
              <a:rPr lang="fr-CA" smtClean="0">
                <a:latin typeface="Times New Roman" pitchFamily="18" charset="0"/>
                <a:ea typeface="MS PGothic" pitchFamily="34" charset="-128"/>
              </a:rPr>
              <a:pPr/>
              <a:t>16</a:t>
            </a:fld>
            <a:endParaRPr lang="fr-CA" smtClean="0"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CA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5F441A-5987-423A-9A34-D27E157FC629}" type="slidenum">
              <a:rPr lang="fr-CA" smtClean="0">
                <a:latin typeface="Times New Roman" pitchFamily="18" charset="0"/>
                <a:ea typeface="MS PGothic" pitchFamily="34" charset="-128"/>
              </a:rPr>
              <a:pPr/>
              <a:t>17</a:t>
            </a:fld>
            <a:endParaRPr lang="fr-CA" smtClean="0"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CA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5F441A-5987-423A-9A34-D27E157FC629}" type="slidenum">
              <a:rPr lang="fr-CA" smtClean="0">
                <a:latin typeface="Times New Roman" pitchFamily="18" charset="0"/>
                <a:ea typeface="MS PGothic" pitchFamily="34" charset="-128"/>
              </a:rPr>
              <a:pPr/>
              <a:t>3</a:t>
            </a:fld>
            <a:endParaRPr lang="fr-CA" smtClean="0"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CA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5F441A-5987-423A-9A34-D27E157FC629}" type="slidenum">
              <a:rPr lang="fr-CA" smtClean="0">
                <a:latin typeface="Times New Roman" pitchFamily="18" charset="0"/>
                <a:ea typeface="MS PGothic" pitchFamily="34" charset="-128"/>
              </a:rPr>
              <a:pPr/>
              <a:t>4</a:t>
            </a:fld>
            <a:endParaRPr lang="fr-CA" smtClean="0"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CA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5F441A-5987-423A-9A34-D27E157FC629}" type="slidenum">
              <a:rPr lang="fr-CA" smtClean="0">
                <a:latin typeface="Times New Roman" pitchFamily="18" charset="0"/>
                <a:ea typeface="MS PGothic" pitchFamily="34" charset="-128"/>
              </a:rPr>
              <a:pPr/>
              <a:t>5</a:t>
            </a:fld>
            <a:endParaRPr lang="fr-CA" smtClean="0"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CA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5F441A-5987-423A-9A34-D27E157FC629}" type="slidenum">
              <a:rPr lang="fr-CA" smtClean="0">
                <a:latin typeface="Times New Roman" pitchFamily="18" charset="0"/>
                <a:ea typeface="MS PGothic" pitchFamily="34" charset="-128"/>
              </a:rPr>
              <a:pPr/>
              <a:t>6</a:t>
            </a:fld>
            <a:endParaRPr lang="fr-CA" smtClean="0"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CA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5F441A-5987-423A-9A34-D27E157FC629}" type="slidenum">
              <a:rPr lang="fr-CA" smtClean="0">
                <a:latin typeface="Times New Roman" pitchFamily="18" charset="0"/>
                <a:ea typeface="MS PGothic" pitchFamily="34" charset="-128"/>
              </a:rPr>
              <a:pPr/>
              <a:t>7</a:t>
            </a:fld>
            <a:endParaRPr lang="fr-CA" smtClean="0"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CA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5F441A-5987-423A-9A34-D27E157FC629}" type="slidenum">
              <a:rPr lang="fr-CA" smtClean="0">
                <a:latin typeface="Times New Roman" pitchFamily="18" charset="0"/>
                <a:ea typeface="MS PGothic" pitchFamily="34" charset="-128"/>
              </a:rPr>
              <a:pPr/>
              <a:t>8</a:t>
            </a:fld>
            <a:endParaRPr lang="fr-CA" smtClean="0"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CA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5F441A-5987-423A-9A34-D27E157FC629}" type="slidenum">
              <a:rPr lang="fr-CA" smtClean="0">
                <a:latin typeface="Times New Roman" pitchFamily="18" charset="0"/>
                <a:ea typeface="MS PGothic" pitchFamily="34" charset="-128"/>
              </a:rPr>
              <a:pPr/>
              <a:t>10</a:t>
            </a:fld>
            <a:endParaRPr lang="fr-CA" smtClean="0"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CA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5F441A-5987-423A-9A34-D27E157FC629}" type="slidenum">
              <a:rPr lang="fr-CA" smtClean="0">
                <a:latin typeface="Times New Roman" pitchFamily="18" charset="0"/>
                <a:ea typeface="MS PGothic" pitchFamily="34" charset="-128"/>
              </a:rPr>
              <a:pPr/>
              <a:t>11</a:t>
            </a:fld>
            <a:endParaRPr lang="fr-CA" smtClean="0"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CA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13/02/2021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13/02/2021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13/02/2021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13/02/2021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13/02/2021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13/02/2021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13/02/2021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13/02/2021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13/02/2021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13/02/2021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13/02/2021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13/02/2021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Document_Microsoft_Office_Word_97_-_20031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3428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3427729"/>
          </a:xfrm>
          <a:custGeom>
            <a:avLst/>
            <a:gdLst/>
            <a:ahLst/>
            <a:cxnLst/>
            <a:rect l="l" t="t" r="r" b="b"/>
            <a:pathLst>
              <a:path w="9144000" h="3427729">
                <a:moveTo>
                  <a:pt x="0" y="3427476"/>
                </a:moveTo>
                <a:lnTo>
                  <a:pt x="9144000" y="3427476"/>
                </a:lnTo>
                <a:lnTo>
                  <a:pt x="9144000" y="0"/>
                </a:lnTo>
                <a:lnTo>
                  <a:pt x="0" y="0"/>
                </a:lnTo>
                <a:lnTo>
                  <a:pt x="0" y="3427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4007" y="64007"/>
            <a:ext cx="9019032" cy="33649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2484" y="65531"/>
            <a:ext cx="9020810" cy="3362325"/>
          </a:xfrm>
          <a:custGeom>
            <a:avLst/>
            <a:gdLst/>
            <a:ahLst/>
            <a:cxnLst/>
            <a:rect l="l" t="t" r="r" b="b"/>
            <a:pathLst>
              <a:path w="9020810" h="3362325">
                <a:moveTo>
                  <a:pt x="8686800" y="0"/>
                </a:moveTo>
                <a:lnTo>
                  <a:pt x="315468" y="0"/>
                </a:lnTo>
                <a:lnTo>
                  <a:pt x="298704" y="1524"/>
                </a:lnTo>
                <a:lnTo>
                  <a:pt x="281940" y="4572"/>
                </a:lnTo>
                <a:lnTo>
                  <a:pt x="266700" y="7620"/>
                </a:lnTo>
                <a:lnTo>
                  <a:pt x="249936" y="10668"/>
                </a:lnTo>
                <a:lnTo>
                  <a:pt x="219456" y="19812"/>
                </a:lnTo>
                <a:lnTo>
                  <a:pt x="204215" y="25907"/>
                </a:lnTo>
                <a:lnTo>
                  <a:pt x="188976" y="33527"/>
                </a:lnTo>
                <a:lnTo>
                  <a:pt x="175260" y="41148"/>
                </a:lnTo>
                <a:lnTo>
                  <a:pt x="160020" y="48768"/>
                </a:lnTo>
                <a:lnTo>
                  <a:pt x="147827" y="57912"/>
                </a:lnTo>
                <a:lnTo>
                  <a:pt x="134112" y="67055"/>
                </a:lnTo>
                <a:lnTo>
                  <a:pt x="121920" y="76200"/>
                </a:lnTo>
                <a:lnTo>
                  <a:pt x="97536" y="97536"/>
                </a:lnTo>
                <a:lnTo>
                  <a:pt x="76200" y="121920"/>
                </a:lnTo>
                <a:lnTo>
                  <a:pt x="67055" y="134112"/>
                </a:lnTo>
                <a:lnTo>
                  <a:pt x="57912" y="147827"/>
                </a:lnTo>
                <a:lnTo>
                  <a:pt x="48768" y="160020"/>
                </a:lnTo>
                <a:lnTo>
                  <a:pt x="41148" y="175260"/>
                </a:lnTo>
                <a:lnTo>
                  <a:pt x="33528" y="188975"/>
                </a:lnTo>
                <a:lnTo>
                  <a:pt x="25908" y="204216"/>
                </a:lnTo>
                <a:lnTo>
                  <a:pt x="19812" y="219455"/>
                </a:lnTo>
                <a:lnTo>
                  <a:pt x="10667" y="249936"/>
                </a:lnTo>
                <a:lnTo>
                  <a:pt x="4572" y="283464"/>
                </a:lnTo>
                <a:lnTo>
                  <a:pt x="1524" y="298704"/>
                </a:lnTo>
                <a:lnTo>
                  <a:pt x="1524" y="316992"/>
                </a:lnTo>
                <a:lnTo>
                  <a:pt x="0" y="333756"/>
                </a:lnTo>
                <a:lnTo>
                  <a:pt x="0" y="3361944"/>
                </a:lnTo>
                <a:lnTo>
                  <a:pt x="6096" y="3361944"/>
                </a:lnTo>
                <a:lnTo>
                  <a:pt x="6096" y="333756"/>
                </a:lnTo>
                <a:lnTo>
                  <a:pt x="10667" y="283464"/>
                </a:lnTo>
                <a:lnTo>
                  <a:pt x="25908" y="220979"/>
                </a:lnTo>
                <a:lnTo>
                  <a:pt x="39623" y="192024"/>
                </a:lnTo>
                <a:lnTo>
                  <a:pt x="45719" y="176784"/>
                </a:lnTo>
                <a:lnTo>
                  <a:pt x="53339" y="164592"/>
                </a:lnTo>
                <a:lnTo>
                  <a:pt x="71628" y="137160"/>
                </a:lnTo>
                <a:lnTo>
                  <a:pt x="80772" y="124968"/>
                </a:lnTo>
                <a:lnTo>
                  <a:pt x="91439" y="114300"/>
                </a:lnTo>
                <a:lnTo>
                  <a:pt x="102108" y="102107"/>
                </a:lnTo>
                <a:lnTo>
                  <a:pt x="114300" y="91440"/>
                </a:lnTo>
                <a:lnTo>
                  <a:pt x="124968" y="80772"/>
                </a:lnTo>
                <a:lnTo>
                  <a:pt x="138684" y="71627"/>
                </a:lnTo>
                <a:lnTo>
                  <a:pt x="192024" y="38100"/>
                </a:lnTo>
                <a:lnTo>
                  <a:pt x="251459" y="16764"/>
                </a:lnTo>
                <a:lnTo>
                  <a:pt x="268223" y="13716"/>
                </a:lnTo>
                <a:lnTo>
                  <a:pt x="283464" y="10668"/>
                </a:lnTo>
                <a:lnTo>
                  <a:pt x="300228" y="7620"/>
                </a:lnTo>
                <a:lnTo>
                  <a:pt x="316992" y="7620"/>
                </a:lnTo>
                <a:lnTo>
                  <a:pt x="333756" y="6096"/>
                </a:lnTo>
                <a:lnTo>
                  <a:pt x="8745474" y="6096"/>
                </a:lnTo>
                <a:lnTo>
                  <a:pt x="8720328" y="1524"/>
                </a:lnTo>
                <a:lnTo>
                  <a:pt x="8703564" y="1524"/>
                </a:lnTo>
                <a:lnTo>
                  <a:pt x="8686800" y="0"/>
                </a:lnTo>
                <a:close/>
              </a:path>
              <a:path w="9020810" h="3362325">
                <a:moveTo>
                  <a:pt x="8745474" y="6096"/>
                </a:moveTo>
                <a:lnTo>
                  <a:pt x="8686800" y="6096"/>
                </a:lnTo>
                <a:lnTo>
                  <a:pt x="8703564" y="7620"/>
                </a:lnTo>
                <a:lnTo>
                  <a:pt x="8720328" y="7620"/>
                </a:lnTo>
                <a:lnTo>
                  <a:pt x="8737092" y="10668"/>
                </a:lnTo>
                <a:lnTo>
                  <a:pt x="8752332" y="13716"/>
                </a:lnTo>
                <a:lnTo>
                  <a:pt x="8769096" y="16764"/>
                </a:lnTo>
                <a:lnTo>
                  <a:pt x="8799576" y="25907"/>
                </a:lnTo>
                <a:lnTo>
                  <a:pt x="8855964" y="53340"/>
                </a:lnTo>
                <a:lnTo>
                  <a:pt x="8895588" y="80772"/>
                </a:lnTo>
                <a:lnTo>
                  <a:pt x="8906256" y="91440"/>
                </a:lnTo>
                <a:lnTo>
                  <a:pt x="8918448" y="102107"/>
                </a:lnTo>
                <a:lnTo>
                  <a:pt x="8929116" y="114300"/>
                </a:lnTo>
                <a:lnTo>
                  <a:pt x="8939784" y="124968"/>
                </a:lnTo>
                <a:lnTo>
                  <a:pt x="8948928" y="138684"/>
                </a:lnTo>
                <a:lnTo>
                  <a:pt x="8958072" y="150875"/>
                </a:lnTo>
                <a:lnTo>
                  <a:pt x="8967216" y="164592"/>
                </a:lnTo>
                <a:lnTo>
                  <a:pt x="8974836" y="178307"/>
                </a:lnTo>
                <a:lnTo>
                  <a:pt x="8980932" y="192024"/>
                </a:lnTo>
                <a:lnTo>
                  <a:pt x="8988552" y="205740"/>
                </a:lnTo>
                <a:lnTo>
                  <a:pt x="8994648" y="220979"/>
                </a:lnTo>
                <a:lnTo>
                  <a:pt x="9003792" y="251460"/>
                </a:lnTo>
                <a:lnTo>
                  <a:pt x="9006840" y="268224"/>
                </a:lnTo>
                <a:lnTo>
                  <a:pt x="9009888" y="283464"/>
                </a:lnTo>
                <a:lnTo>
                  <a:pt x="9014460" y="333756"/>
                </a:lnTo>
                <a:lnTo>
                  <a:pt x="9014460" y="3361944"/>
                </a:lnTo>
                <a:lnTo>
                  <a:pt x="9020556" y="3361944"/>
                </a:lnTo>
                <a:lnTo>
                  <a:pt x="9020556" y="333756"/>
                </a:lnTo>
                <a:lnTo>
                  <a:pt x="9019159" y="316992"/>
                </a:lnTo>
                <a:lnTo>
                  <a:pt x="9019032" y="298704"/>
                </a:lnTo>
                <a:lnTo>
                  <a:pt x="9015984" y="281940"/>
                </a:lnTo>
                <a:lnTo>
                  <a:pt x="9012936" y="266700"/>
                </a:lnTo>
                <a:lnTo>
                  <a:pt x="9009888" y="249936"/>
                </a:lnTo>
                <a:lnTo>
                  <a:pt x="9005316" y="234696"/>
                </a:lnTo>
                <a:lnTo>
                  <a:pt x="8999220" y="219455"/>
                </a:lnTo>
                <a:lnTo>
                  <a:pt x="8994648" y="204216"/>
                </a:lnTo>
                <a:lnTo>
                  <a:pt x="8979408" y="173736"/>
                </a:lnTo>
                <a:lnTo>
                  <a:pt x="8971788" y="160020"/>
                </a:lnTo>
                <a:lnTo>
                  <a:pt x="8962644" y="147827"/>
                </a:lnTo>
                <a:lnTo>
                  <a:pt x="8953500" y="134112"/>
                </a:lnTo>
                <a:lnTo>
                  <a:pt x="8944356" y="121920"/>
                </a:lnTo>
                <a:lnTo>
                  <a:pt x="8923020" y="97536"/>
                </a:lnTo>
                <a:lnTo>
                  <a:pt x="8898636" y="76200"/>
                </a:lnTo>
                <a:lnTo>
                  <a:pt x="8886444" y="67055"/>
                </a:lnTo>
                <a:lnTo>
                  <a:pt x="8872728" y="56388"/>
                </a:lnTo>
                <a:lnTo>
                  <a:pt x="8831580" y="33527"/>
                </a:lnTo>
                <a:lnTo>
                  <a:pt x="8816340" y="25907"/>
                </a:lnTo>
                <a:lnTo>
                  <a:pt x="8801100" y="19812"/>
                </a:lnTo>
                <a:lnTo>
                  <a:pt x="8770620" y="10668"/>
                </a:lnTo>
                <a:lnTo>
                  <a:pt x="8745474" y="60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4007" y="1516379"/>
            <a:ext cx="9020810" cy="1460500"/>
          </a:xfrm>
          <a:custGeom>
            <a:avLst/>
            <a:gdLst/>
            <a:ahLst/>
            <a:cxnLst/>
            <a:rect l="l" t="t" r="r" b="b"/>
            <a:pathLst>
              <a:path w="9020810" h="1460500">
                <a:moveTo>
                  <a:pt x="0" y="1459991"/>
                </a:moveTo>
                <a:lnTo>
                  <a:pt x="9020556" y="1459991"/>
                </a:lnTo>
                <a:lnTo>
                  <a:pt x="9020556" y="0"/>
                </a:lnTo>
                <a:lnTo>
                  <a:pt x="0" y="0"/>
                </a:lnTo>
                <a:lnTo>
                  <a:pt x="0" y="1459991"/>
                </a:lnTo>
                <a:close/>
              </a:path>
            </a:pathLst>
          </a:custGeom>
          <a:solidFill>
            <a:srgbClr val="D348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007" y="1395983"/>
            <a:ext cx="9020810" cy="120650"/>
          </a:xfrm>
          <a:custGeom>
            <a:avLst/>
            <a:gdLst/>
            <a:ahLst/>
            <a:cxnLst/>
            <a:rect l="l" t="t" r="r" b="b"/>
            <a:pathLst>
              <a:path w="9020810" h="120650">
                <a:moveTo>
                  <a:pt x="0" y="120396"/>
                </a:moveTo>
                <a:lnTo>
                  <a:pt x="9020556" y="120396"/>
                </a:lnTo>
                <a:lnTo>
                  <a:pt x="9020556" y="0"/>
                </a:lnTo>
                <a:lnTo>
                  <a:pt x="0" y="0"/>
                </a:lnTo>
                <a:lnTo>
                  <a:pt x="0" y="120396"/>
                </a:lnTo>
                <a:close/>
              </a:path>
            </a:pathLst>
          </a:custGeom>
          <a:solidFill>
            <a:srgbClr val="E6B1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4007" y="2976371"/>
            <a:ext cx="9020810" cy="109855"/>
          </a:xfrm>
          <a:custGeom>
            <a:avLst/>
            <a:gdLst/>
            <a:ahLst/>
            <a:cxnLst/>
            <a:rect l="l" t="t" r="r" b="b"/>
            <a:pathLst>
              <a:path w="9020810" h="109855">
                <a:moveTo>
                  <a:pt x="0" y="109727"/>
                </a:moveTo>
                <a:lnTo>
                  <a:pt x="9020556" y="109727"/>
                </a:lnTo>
                <a:lnTo>
                  <a:pt x="9020556" y="0"/>
                </a:lnTo>
                <a:lnTo>
                  <a:pt x="0" y="0"/>
                </a:lnTo>
                <a:lnTo>
                  <a:pt x="0" y="109727"/>
                </a:lnTo>
                <a:close/>
              </a:path>
            </a:pathLst>
          </a:custGeom>
          <a:solidFill>
            <a:srgbClr val="9184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714349" y="1929447"/>
            <a:ext cx="7858180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fr-FR" sz="3600" dirty="0" err="1" smtClean="0">
                <a:solidFill>
                  <a:srgbClr val="FFFFFF"/>
                </a:solidFill>
              </a:rPr>
              <a:t>OpenGL</a:t>
            </a:r>
            <a:r>
              <a:rPr lang="fr-FR" sz="3600" dirty="0" smtClean="0">
                <a:solidFill>
                  <a:srgbClr val="FFFFFF"/>
                </a:solidFill>
              </a:rPr>
              <a:t>. La suite</a:t>
            </a:r>
            <a:br>
              <a:rPr lang="fr-FR" sz="3600" dirty="0" smtClean="0">
                <a:solidFill>
                  <a:srgbClr val="FFFFFF"/>
                </a:solidFill>
              </a:rPr>
            </a:br>
            <a:r>
              <a:rPr lang="fr-FR" sz="3600" dirty="0" smtClean="0">
                <a:solidFill>
                  <a:srgbClr val="FFFFFF"/>
                </a:solidFill>
              </a:rPr>
              <a:t>Eclairage</a:t>
            </a:r>
            <a:endParaRPr sz="3600"/>
          </a:p>
        </p:txBody>
      </p:sp>
      <p:sp>
        <p:nvSpPr>
          <p:cNvPr id="10" name="object 10"/>
          <p:cNvSpPr/>
          <p:nvPr/>
        </p:nvSpPr>
        <p:spPr>
          <a:xfrm>
            <a:off x="0" y="3422903"/>
            <a:ext cx="9144000" cy="3429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3427475"/>
            <a:ext cx="9144000" cy="3426460"/>
          </a:xfrm>
          <a:custGeom>
            <a:avLst/>
            <a:gdLst/>
            <a:ahLst/>
            <a:cxnLst/>
            <a:rect l="l" t="t" r="r" b="b"/>
            <a:pathLst>
              <a:path w="9144000" h="3426459">
                <a:moveTo>
                  <a:pt x="0" y="3425952"/>
                </a:moveTo>
                <a:lnTo>
                  <a:pt x="9144000" y="3425952"/>
                </a:lnTo>
                <a:lnTo>
                  <a:pt x="9144000" y="0"/>
                </a:lnTo>
                <a:lnTo>
                  <a:pt x="0" y="0"/>
                </a:lnTo>
                <a:lnTo>
                  <a:pt x="0" y="342595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4007" y="3422903"/>
            <a:ext cx="9019032" cy="33436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2484" y="3427475"/>
            <a:ext cx="9020810" cy="3337560"/>
          </a:xfrm>
          <a:custGeom>
            <a:avLst/>
            <a:gdLst/>
            <a:ahLst/>
            <a:cxnLst/>
            <a:rect l="l" t="t" r="r" b="b"/>
            <a:pathLst>
              <a:path w="9020810" h="3337559">
                <a:moveTo>
                  <a:pt x="6096" y="0"/>
                </a:moveTo>
                <a:lnTo>
                  <a:pt x="0" y="0"/>
                </a:lnTo>
                <a:lnTo>
                  <a:pt x="0" y="3003804"/>
                </a:lnTo>
                <a:lnTo>
                  <a:pt x="1524" y="3020567"/>
                </a:lnTo>
                <a:lnTo>
                  <a:pt x="1524" y="3037332"/>
                </a:lnTo>
                <a:lnTo>
                  <a:pt x="10667" y="3087624"/>
                </a:lnTo>
                <a:lnTo>
                  <a:pt x="15240" y="3102864"/>
                </a:lnTo>
                <a:lnTo>
                  <a:pt x="21335" y="3118104"/>
                </a:lnTo>
                <a:lnTo>
                  <a:pt x="25908" y="3133344"/>
                </a:lnTo>
                <a:lnTo>
                  <a:pt x="48768" y="3176016"/>
                </a:lnTo>
                <a:lnTo>
                  <a:pt x="76200" y="3215640"/>
                </a:lnTo>
                <a:lnTo>
                  <a:pt x="121920" y="3261360"/>
                </a:lnTo>
                <a:lnTo>
                  <a:pt x="161544" y="3288791"/>
                </a:lnTo>
                <a:lnTo>
                  <a:pt x="234695" y="3322319"/>
                </a:lnTo>
                <a:lnTo>
                  <a:pt x="283464" y="3332988"/>
                </a:lnTo>
                <a:lnTo>
                  <a:pt x="333756" y="3337560"/>
                </a:lnTo>
                <a:lnTo>
                  <a:pt x="8686800" y="3337560"/>
                </a:lnTo>
                <a:lnTo>
                  <a:pt x="8738616" y="3332988"/>
                </a:lnTo>
                <a:lnTo>
                  <a:pt x="8753856" y="3329940"/>
                </a:lnTo>
                <a:lnTo>
                  <a:pt x="316992" y="3329940"/>
                </a:lnTo>
                <a:lnTo>
                  <a:pt x="283464" y="3326891"/>
                </a:lnTo>
                <a:lnTo>
                  <a:pt x="268223" y="3323843"/>
                </a:lnTo>
                <a:lnTo>
                  <a:pt x="251459" y="3320796"/>
                </a:lnTo>
                <a:lnTo>
                  <a:pt x="236220" y="3316224"/>
                </a:lnTo>
                <a:lnTo>
                  <a:pt x="220979" y="3310128"/>
                </a:lnTo>
                <a:lnTo>
                  <a:pt x="205740" y="3305555"/>
                </a:lnTo>
                <a:lnTo>
                  <a:pt x="150876" y="3275076"/>
                </a:lnTo>
                <a:lnTo>
                  <a:pt x="137160" y="3265931"/>
                </a:lnTo>
                <a:lnTo>
                  <a:pt x="124968" y="3255264"/>
                </a:lnTo>
                <a:lnTo>
                  <a:pt x="114300" y="3246120"/>
                </a:lnTo>
                <a:lnTo>
                  <a:pt x="80772" y="3211067"/>
                </a:lnTo>
                <a:lnTo>
                  <a:pt x="53339" y="3172967"/>
                </a:lnTo>
                <a:lnTo>
                  <a:pt x="39623" y="3145535"/>
                </a:lnTo>
                <a:lnTo>
                  <a:pt x="32004" y="3130296"/>
                </a:lnTo>
                <a:lnTo>
                  <a:pt x="25908" y="3116579"/>
                </a:lnTo>
                <a:lnTo>
                  <a:pt x="16764" y="3086100"/>
                </a:lnTo>
                <a:lnTo>
                  <a:pt x="13716" y="3069335"/>
                </a:lnTo>
                <a:lnTo>
                  <a:pt x="10667" y="3054096"/>
                </a:lnTo>
                <a:lnTo>
                  <a:pt x="6096" y="3003804"/>
                </a:lnTo>
                <a:lnTo>
                  <a:pt x="6096" y="0"/>
                </a:lnTo>
                <a:close/>
              </a:path>
              <a:path w="9020810" h="3337559">
                <a:moveTo>
                  <a:pt x="9020556" y="0"/>
                </a:moveTo>
                <a:lnTo>
                  <a:pt x="9014460" y="0"/>
                </a:lnTo>
                <a:lnTo>
                  <a:pt x="9014460" y="3003804"/>
                </a:lnTo>
                <a:lnTo>
                  <a:pt x="9009888" y="3054096"/>
                </a:lnTo>
                <a:lnTo>
                  <a:pt x="9006840" y="3069335"/>
                </a:lnTo>
                <a:lnTo>
                  <a:pt x="9003792" y="3086100"/>
                </a:lnTo>
                <a:lnTo>
                  <a:pt x="8994648" y="3116579"/>
                </a:lnTo>
                <a:lnTo>
                  <a:pt x="8988552" y="3131820"/>
                </a:lnTo>
                <a:lnTo>
                  <a:pt x="8980932" y="3145535"/>
                </a:lnTo>
                <a:lnTo>
                  <a:pt x="8974836" y="3159252"/>
                </a:lnTo>
                <a:lnTo>
                  <a:pt x="8939784" y="3211067"/>
                </a:lnTo>
                <a:lnTo>
                  <a:pt x="8906256" y="3246120"/>
                </a:lnTo>
                <a:lnTo>
                  <a:pt x="8869680" y="3275076"/>
                </a:lnTo>
                <a:lnTo>
                  <a:pt x="8855964" y="3282696"/>
                </a:lnTo>
                <a:lnTo>
                  <a:pt x="8842248" y="3291840"/>
                </a:lnTo>
                <a:lnTo>
                  <a:pt x="8828532" y="3297936"/>
                </a:lnTo>
                <a:lnTo>
                  <a:pt x="8814816" y="3305555"/>
                </a:lnTo>
                <a:lnTo>
                  <a:pt x="8799576" y="3310128"/>
                </a:lnTo>
                <a:lnTo>
                  <a:pt x="8784336" y="3316224"/>
                </a:lnTo>
                <a:lnTo>
                  <a:pt x="8769096" y="3320796"/>
                </a:lnTo>
                <a:lnTo>
                  <a:pt x="8752332" y="3323843"/>
                </a:lnTo>
                <a:lnTo>
                  <a:pt x="8737092" y="3326891"/>
                </a:lnTo>
                <a:lnTo>
                  <a:pt x="8703564" y="3329940"/>
                </a:lnTo>
                <a:lnTo>
                  <a:pt x="8753856" y="3329940"/>
                </a:lnTo>
                <a:lnTo>
                  <a:pt x="8770620" y="3326891"/>
                </a:lnTo>
                <a:lnTo>
                  <a:pt x="8785860" y="3322319"/>
                </a:lnTo>
                <a:lnTo>
                  <a:pt x="8831580" y="3304031"/>
                </a:lnTo>
                <a:lnTo>
                  <a:pt x="8845296" y="3296412"/>
                </a:lnTo>
                <a:lnTo>
                  <a:pt x="8860536" y="3288791"/>
                </a:lnTo>
                <a:lnTo>
                  <a:pt x="8872728" y="3279648"/>
                </a:lnTo>
                <a:lnTo>
                  <a:pt x="8886444" y="3270504"/>
                </a:lnTo>
                <a:lnTo>
                  <a:pt x="8898636" y="3261360"/>
                </a:lnTo>
                <a:lnTo>
                  <a:pt x="8944356" y="3215640"/>
                </a:lnTo>
                <a:lnTo>
                  <a:pt x="8971788" y="3176016"/>
                </a:lnTo>
                <a:lnTo>
                  <a:pt x="8994648" y="3133344"/>
                </a:lnTo>
                <a:lnTo>
                  <a:pt x="9009888" y="3087624"/>
                </a:lnTo>
                <a:lnTo>
                  <a:pt x="9019032" y="3037332"/>
                </a:lnTo>
                <a:lnTo>
                  <a:pt x="9019032" y="3020567"/>
                </a:lnTo>
                <a:lnTo>
                  <a:pt x="9020556" y="3003804"/>
                </a:lnTo>
                <a:lnTo>
                  <a:pt x="90205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066800" y="3368862"/>
            <a:ext cx="7239000" cy="16798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17400"/>
              </a:lnSpc>
            </a:pPr>
            <a:r>
              <a:rPr sz="2400" b="1" smtClean="0">
                <a:solidFill>
                  <a:srgbClr val="696464"/>
                </a:solidFill>
                <a:latin typeface="Perpetua"/>
                <a:cs typeface="Perpetua"/>
              </a:rPr>
              <a:t>Cours </a:t>
            </a:r>
            <a:r>
              <a:rPr sz="2400" b="1" spc="-5" dirty="0">
                <a:solidFill>
                  <a:srgbClr val="696464"/>
                </a:solidFill>
                <a:latin typeface="Perpetua"/>
                <a:cs typeface="Perpetua"/>
              </a:rPr>
              <a:t>de master </a:t>
            </a:r>
            <a:r>
              <a:rPr sz="2400" b="1" dirty="0">
                <a:solidFill>
                  <a:srgbClr val="696464"/>
                </a:solidFill>
                <a:latin typeface="Perpetua"/>
                <a:cs typeface="Perpetua"/>
              </a:rPr>
              <a:t>Images </a:t>
            </a:r>
            <a:r>
              <a:rPr sz="2400" b="1" spc="-5" dirty="0">
                <a:solidFill>
                  <a:srgbClr val="696464"/>
                </a:solidFill>
                <a:latin typeface="Perpetua"/>
                <a:cs typeface="Perpetua"/>
              </a:rPr>
              <a:t>et Vie </a:t>
            </a:r>
            <a:r>
              <a:rPr sz="2400" b="1" dirty="0">
                <a:solidFill>
                  <a:srgbClr val="696464"/>
                </a:solidFill>
                <a:latin typeface="Perpetua"/>
                <a:cs typeface="Perpetua"/>
              </a:rPr>
              <a:t>Artificielle. </a:t>
            </a:r>
            <a:r>
              <a:rPr sz="2400" b="1" spc="-5">
                <a:solidFill>
                  <a:srgbClr val="696464"/>
                </a:solidFill>
                <a:latin typeface="Perpetua"/>
                <a:cs typeface="Perpetua"/>
              </a:rPr>
              <a:t>M1  </a:t>
            </a:r>
            <a:r>
              <a:rPr sz="2400" b="1" spc="-10" smtClean="0">
                <a:solidFill>
                  <a:srgbClr val="696464"/>
                </a:solidFill>
                <a:latin typeface="Perpetua"/>
                <a:cs typeface="Perpetua"/>
              </a:rPr>
              <a:t>Universit</a:t>
            </a:r>
            <a:r>
              <a:rPr sz="2400" b="1" spc="-10" smtClean="0">
                <a:solidFill>
                  <a:srgbClr val="696464"/>
                </a:solidFill>
                <a:latin typeface="Times New Roman"/>
                <a:cs typeface="Times New Roman"/>
              </a:rPr>
              <a:t>é </a:t>
            </a:r>
            <a:r>
              <a:rPr sz="2400" b="1" spc="-5" smtClean="0">
                <a:solidFill>
                  <a:srgbClr val="696464"/>
                </a:solidFill>
                <a:latin typeface="Perpetua"/>
                <a:cs typeface="Perpetua"/>
              </a:rPr>
              <a:t>Mohamed </a:t>
            </a:r>
            <a:r>
              <a:rPr sz="2400" b="1" spc="-10" dirty="0">
                <a:solidFill>
                  <a:srgbClr val="696464"/>
                </a:solidFill>
                <a:latin typeface="Perpetua"/>
                <a:cs typeface="Perpetua"/>
              </a:rPr>
              <a:t>Khider Biskra</a:t>
            </a:r>
            <a:endParaRPr sz="2400" b="1" spc="-10">
              <a:solidFill>
                <a:srgbClr val="696464"/>
              </a:solidFill>
              <a:latin typeface="Perpetua"/>
              <a:cs typeface="Perpetua"/>
            </a:endParaRPr>
          </a:p>
          <a:p>
            <a:pPr algn="ctr">
              <a:lnSpc>
                <a:spcPct val="100000"/>
              </a:lnSpc>
              <a:spcBef>
                <a:spcPts val="325"/>
              </a:spcBef>
            </a:pPr>
            <a:r>
              <a:rPr sz="2400" b="1" spc="-10" smtClean="0">
                <a:solidFill>
                  <a:srgbClr val="696464"/>
                </a:solidFill>
                <a:latin typeface="Perpetua"/>
                <a:cs typeface="Perpetua"/>
              </a:rPr>
              <a:t>20</a:t>
            </a:r>
            <a:r>
              <a:rPr lang="fr-FR" sz="2400" b="1" spc="-10" dirty="0" smtClean="0">
                <a:solidFill>
                  <a:srgbClr val="696464"/>
                </a:solidFill>
                <a:latin typeface="Perpetua"/>
                <a:cs typeface="Perpetua"/>
              </a:rPr>
              <a:t>20</a:t>
            </a:r>
            <a:r>
              <a:rPr sz="2400" b="1" spc="-10" smtClean="0">
                <a:solidFill>
                  <a:srgbClr val="696464"/>
                </a:solidFill>
                <a:latin typeface="Perpetua"/>
                <a:cs typeface="Perpetua"/>
              </a:rPr>
              <a:t> </a:t>
            </a:r>
            <a:r>
              <a:rPr lang="fr-FR" sz="2400" b="1" spc="-10" dirty="0" smtClean="0">
                <a:solidFill>
                  <a:srgbClr val="696464"/>
                </a:solidFill>
                <a:latin typeface="Perpetua"/>
                <a:cs typeface="Perpetua"/>
              </a:rPr>
              <a:t>–</a:t>
            </a:r>
            <a:r>
              <a:rPr sz="2400" b="1" spc="-10" smtClean="0">
                <a:solidFill>
                  <a:srgbClr val="696464"/>
                </a:solidFill>
                <a:latin typeface="Perpetua"/>
                <a:cs typeface="Perpetua"/>
              </a:rPr>
              <a:t> 20</a:t>
            </a:r>
            <a:r>
              <a:rPr lang="fr-FR" sz="2400" b="1" spc="-10" dirty="0" smtClean="0">
                <a:solidFill>
                  <a:srgbClr val="696464"/>
                </a:solidFill>
                <a:latin typeface="Perpetua"/>
                <a:cs typeface="Perpetua"/>
              </a:rPr>
              <a:t>21</a:t>
            </a:r>
          </a:p>
          <a:p>
            <a:pPr algn="ctr">
              <a:spcBef>
                <a:spcPts val="325"/>
              </a:spcBef>
            </a:pPr>
            <a:r>
              <a:rPr lang="es-ES" sz="2400" b="1" spc="-10" dirty="0" err="1" smtClean="0">
                <a:solidFill>
                  <a:srgbClr val="696464"/>
                </a:solidFill>
                <a:latin typeface="Perpetua"/>
                <a:cs typeface="Perpetua"/>
              </a:rPr>
              <a:t>Dr</a:t>
            </a:r>
            <a:r>
              <a:rPr lang="es-ES" sz="2400" b="1" spc="-10" dirty="0" smtClean="0">
                <a:solidFill>
                  <a:srgbClr val="696464"/>
                </a:solidFill>
                <a:latin typeface="Perpetua"/>
                <a:cs typeface="Perpetua"/>
              </a:rPr>
              <a:t>: </a:t>
            </a:r>
            <a:r>
              <a:rPr lang="es-ES" sz="2400" b="1" spc="-10" dirty="0" err="1" smtClean="0">
                <a:solidFill>
                  <a:srgbClr val="696464"/>
                </a:solidFill>
                <a:latin typeface="Perpetua"/>
                <a:cs typeface="Perpetua"/>
              </a:rPr>
              <a:t>Zerari</a:t>
            </a:r>
            <a:r>
              <a:rPr lang="es-ES" sz="2400" b="1" spc="-10" dirty="0" smtClean="0">
                <a:solidFill>
                  <a:srgbClr val="696464"/>
                </a:solidFill>
                <a:latin typeface="Perpetua"/>
                <a:cs typeface="Perpetua"/>
              </a:rPr>
              <a:t> </a:t>
            </a:r>
            <a:r>
              <a:rPr lang="es-ES" sz="2400" b="1" spc="-10" dirty="0" err="1" smtClean="0">
                <a:solidFill>
                  <a:srgbClr val="696464"/>
                </a:solidFill>
                <a:latin typeface="Perpetua"/>
                <a:cs typeface="Perpetua"/>
              </a:rPr>
              <a:t>Abd</a:t>
            </a:r>
            <a:r>
              <a:rPr lang="es-ES" sz="2400" b="1" spc="-10" dirty="0" smtClean="0">
                <a:solidFill>
                  <a:srgbClr val="696464"/>
                </a:solidFill>
                <a:latin typeface="Perpetua"/>
                <a:cs typeface="Perpetua"/>
              </a:rPr>
              <a:t> El </a:t>
            </a:r>
            <a:r>
              <a:rPr lang="es-ES" sz="2400" b="1" spc="-10" dirty="0" err="1" smtClean="0">
                <a:solidFill>
                  <a:srgbClr val="696464"/>
                </a:solidFill>
                <a:latin typeface="Perpetua"/>
                <a:cs typeface="Perpetua"/>
              </a:rPr>
              <a:t>Mouméne</a:t>
            </a:r>
            <a:endParaRPr lang="es-ES" sz="1900" b="1" spc="-10" dirty="0" smtClean="0">
              <a:solidFill>
                <a:srgbClr val="696464"/>
              </a:solidFill>
              <a:latin typeface="Perpetua"/>
              <a:cs typeface="Perpetua"/>
            </a:endParaRPr>
          </a:p>
        </p:txBody>
      </p:sp>
      <p:sp>
        <p:nvSpPr>
          <p:cNvPr id="17" name="object 15"/>
          <p:cNvSpPr/>
          <p:nvPr/>
        </p:nvSpPr>
        <p:spPr>
          <a:xfrm>
            <a:off x="146304" y="6208775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2897" y="4697"/>
                </a:lnTo>
                <a:lnTo>
                  <a:pt x="140160" y="18145"/>
                </a:lnTo>
                <a:lnTo>
                  <a:pt x="101351" y="39379"/>
                </a:lnTo>
                <a:lnTo>
                  <a:pt x="67436" y="67436"/>
                </a:lnTo>
                <a:lnTo>
                  <a:pt x="39379" y="101351"/>
                </a:lnTo>
                <a:lnTo>
                  <a:pt x="18145" y="140160"/>
                </a:lnTo>
                <a:lnTo>
                  <a:pt x="4697" y="182897"/>
                </a:lnTo>
                <a:lnTo>
                  <a:pt x="0" y="228599"/>
                </a:lnTo>
                <a:lnTo>
                  <a:pt x="4697" y="274739"/>
                </a:lnTo>
                <a:lnTo>
                  <a:pt x="18145" y="317682"/>
                </a:lnTo>
                <a:lnTo>
                  <a:pt x="39379" y="356517"/>
                </a:lnTo>
                <a:lnTo>
                  <a:pt x="67436" y="390334"/>
                </a:lnTo>
                <a:lnTo>
                  <a:pt x="101351" y="418221"/>
                </a:lnTo>
                <a:lnTo>
                  <a:pt x="140160" y="439269"/>
                </a:lnTo>
                <a:lnTo>
                  <a:pt x="182897" y="452565"/>
                </a:lnTo>
                <a:lnTo>
                  <a:pt x="228600" y="457199"/>
                </a:lnTo>
                <a:lnTo>
                  <a:pt x="274739" y="452565"/>
                </a:lnTo>
                <a:lnTo>
                  <a:pt x="317682" y="439269"/>
                </a:lnTo>
                <a:lnTo>
                  <a:pt x="356517" y="418221"/>
                </a:lnTo>
                <a:lnTo>
                  <a:pt x="390334" y="390334"/>
                </a:lnTo>
                <a:lnTo>
                  <a:pt x="418221" y="356517"/>
                </a:lnTo>
                <a:lnTo>
                  <a:pt x="439269" y="317682"/>
                </a:lnTo>
                <a:lnTo>
                  <a:pt x="452565" y="274739"/>
                </a:lnTo>
                <a:lnTo>
                  <a:pt x="457200" y="228599"/>
                </a:lnTo>
                <a:lnTo>
                  <a:pt x="452565" y="182897"/>
                </a:lnTo>
                <a:lnTo>
                  <a:pt x="439269" y="140160"/>
                </a:lnTo>
                <a:lnTo>
                  <a:pt x="418221" y="101351"/>
                </a:lnTo>
                <a:lnTo>
                  <a:pt x="390334" y="67436"/>
                </a:lnTo>
                <a:lnTo>
                  <a:pt x="356517" y="39379"/>
                </a:lnTo>
                <a:lnTo>
                  <a:pt x="317682" y="18145"/>
                </a:lnTo>
                <a:lnTo>
                  <a:pt x="274739" y="4697"/>
                </a:lnTo>
                <a:lnTo>
                  <a:pt x="228600" y="0"/>
                </a:lnTo>
                <a:close/>
              </a:path>
            </a:pathLst>
          </a:custGeom>
          <a:solidFill>
            <a:srgbClr val="D348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6"/>
          <p:cNvSpPr txBox="1">
            <a:spLocks noGrp="1"/>
          </p:cNvSpPr>
          <p:nvPr>
            <p:ph type="sldNum" sz="quarter" idx="4294967295"/>
          </p:nvPr>
        </p:nvSpPr>
        <p:spPr>
          <a:xfrm>
            <a:off x="244379" y="6346125"/>
            <a:ext cx="260350" cy="2038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6835">
              <a:lnSpc>
                <a:spcPts val="1525"/>
              </a:lnSpc>
            </a:pPr>
            <a:fld id="{81D60167-4931-47E6-BA6A-407CBD079E47}" type="slidenum">
              <a:rPr dirty="0"/>
              <a:pPr marL="76835">
                <a:lnSpc>
                  <a:spcPts val="1525"/>
                </a:lnSpc>
              </a:pPr>
              <a:t>1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15"/>
          <p:cNvSpPr/>
          <p:nvPr/>
        </p:nvSpPr>
        <p:spPr>
          <a:xfrm>
            <a:off x="146304" y="6208775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2897" y="4697"/>
                </a:lnTo>
                <a:lnTo>
                  <a:pt x="140160" y="18145"/>
                </a:lnTo>
                <a:lnTo>
                  <a:pt x="101351" y="39379"/>
                </a:lnTo>
                <a:lnTo>
                  <a:pt x="67436" y="67436"/>
                </a:lnTo>
                <a:lnTo>
                  <a:pt x="39379" y="101351"/>
                </a:lnTo>
                <a:lnTo>
                  <a:pt x="18145" y="140160"/>
                </a:lnTo>
                <a:lnTo>
                  <a:pt x="4697" y="182897"/>
                </a:lnTo>
                <a:lnTo>
                  <a:pt x="0" y="228599"/>
                </a:lnTo>
                <a:lnTo>
                  <a:pt x="4697" y="274739"/>
                </a:lnTo>
                <a:lnTo>
                  <a:pt x="18145" y="317682"/>
                </a:lnTo>
                <a:lnTo>
                  <a:pt x="39379" y="356517"/>
                </a:lnTo>
                <a:lnTo>
                  <a:pt x="67436" y="390334"/>
                </a:lnTo>
                <a:lnTo>
                  <a:pt x="101351" y="418221"/>
                </a:lnTo>
                <a:lnTo>
                  <a:pt x="140160" y="439269"/>
                </a:lnTo>
                <a:lnTo>
                  <a:pt x="182897" y="452565"/>
                </a:lnTo>
                <a:lnTo>
                  <a:pt x="228600" y="457199"/>
                </a:lnTo>
                <a:lnTo>
                  <a:pt x="274739" y="452565"/>
                </a:lnTo>
                <a:lnTo>
                  <a:pt x="317682" y="439269"/>
                </a:lnTo>
                <a:lnTo>
                  <a:pt x="356517" y="418221"/>
                </a:lnTo>
                <a:lnTo>
                  <a:pt x="390334" y="390334"/>
                </a:lnTo>
                <a:lnTo>
                  <a:pt x="418221" y="356517"/>
                </a:lnTo>
                <a:lnTo>
                  <a:pt x="439269" y="317682"/>
                </a:lnTo>
                <a:lnTo>
                  <a:pt x="452565" y="274739"/>
                </a:lnTo>
                <a:lnTo>
                  <a:pt x="457200" y="228599"/>
                </a:lnTo>
                <a:lnTo>
                  <a:pt x="452565" y="182897"/>
                </a:lnTo>
                <a:lnTo>
                  <a:pt x="439269" y="140160"/>
                </a:lnTo>
                <a:lnTo>
                  <a:pt x="418221" y="101351"/>
                </a:lnTo>
                <a:lnTo>
                  <a:pt x="390334" y="67436"/>
                </a:lnTo>
                <a:lnTo>
                  <a:pt x="356517" y="39379"/>
                </a:lnTo>
                <a:lnTo>
                  <a:pt x="317682" y="18145"/>
                </a:lnTo>
                <a:lnTo>
                  <a:pt x="274739" y="4697"/>
                </a:lnTo>
                <a:lnTo>
                  <a:pt x="228600" y="0"/>
                </a:lnTo>
                <a:close/>
              </a:path>
            </a:pathLst>
          </a:custGeom>
          <a:solidFill>
            <a:srgbClr val="D348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16"/>
          <p:cNvSpPr txBox="1">
            <a:spLocks noGrp="1"/>
          </p:cNvSpPr>
          <p:nvPr>
            <p:ph type="sldNum" sz="quarter" idx="4294967295"/>
          </p:nvPr>
        </p:nvSpPr>
        <p:spPr>
          <a:xfrm>
            <a:off x="244379" y="6346125"/>
            <a:ext cx="260350" cy="2038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6835">
              <a:lnSpc>
                <a:spcPts val="1525"/>
              </a:lnSpc>
            </a:pPr>
            <a:fld id="{81D60167-4931-47E6-BA6A-407CBD079E47}" type="slidenum">
              <a:rPr dirty="0"/>
              <a:pPr marL="76835">
                <a:lnSpc>
                  <a:spcPts val="1525"/>
                </a:lnSpc>
              </a:pPr>
              <a:t>10</a:t>
            </a:fld>
            <a:endParaRPr dirty="0"/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381000" y="1000108"/>
            <a:ext cx="8153400" cy="5201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fr-FR" sz="2400" dirty="0" smtClean="0">
                <a:latin typeface="Arial Black Normal"/>
              </a:rPr>
              <a:t>Exemple</a:t>
            </a:r>
            <a:r>
              <a:rPr lang="fr-FR" sz="2400" dirty="0" smtClean="0">
                <a:solidFill>
                  <a:srgbClr val="FFFF00"/>
                </a:solidFill>
                <a:latin typeface="Arial Black Normal"/>
              </a:rPr>
              <a:t> :</a:t>
            </a:r>
          </a:p>
          <a:p>
            <a:pPr algn="just"/>
            <a:r>
              <a:rPr lang="fr-FR" sz="2200" dirty="0" smtClean="0">
                <a:solidFill>
                  <a:srgbClr val="CD0000"/>
                </a:solidFill>
                <a:latin typeface="Wingdings"/>
              </a:rPr>
              <a:t> </a:t>
            </a:r>
            <a:r>
              <a:rPr lang="fr-FR" sz="2200" dirty="0" err="1" smtClean="0">
                <a:solidFill>
                  <a:srgbClr val="CD0000"/>
                </a:solidFill>
                <a:latin typeface="Verdana"/>
              </a:rPr>
              <a:t>GLfloat</a:t>
            </a:r>
            <a:r>
              <a:rPr lang="fr-FR" sz="2200" dirty="0" smtClean="0">
                <a:solidFill>
                  <a:srgbClr val="CD0000"/>
                </a:solidFill>
                <a:latin typeface="Verdana"/>
              </a:rPr>
              <a:t> position_source0[] = {1.0, 2.0, 3.0, 1.0};</a:t>
            </a:r>
          </a:p>
          <a:p>
            <a:pPr algn="just"/>
            <a:r>
              <a:rPr lang="fr-FR" sz="2200" dirty="0" smtClean="0">
                <a:solidFill>
                  <a:srgbClr val="000000"/>
                </a:solidFill>
                <a:latin typeface="Verdana"/>
              </a:rPr>
              <a:t>Indique la position (1, 2, 3) de la 1e source GL_LIGHT0 en coordonnées homogènes. Cela correspond à une source à une distance finie, car le 4e paramètre = 1.0. Si 0.0 distance infinie</a:t>
            </a:r>
          </a:p>
          <a:p>
            <a:r>
              <a:rPr lang="fr-FR" sz="2200" dirty="0" smtClean="0">
                <a:solidFill>
                  <a:srgbClr val="CD0000"/>
                </a:solidFill>
                <a:latin typeface="Wingdings"/>
              </a:rPr>
              <a:t> </a:t>
            </a:r>
            <a:r>
              <a:rPr lang="fr-FR" sz="2200" dirty="0" err="1" smtClean="0">
                <a:solidFill>
                  <a:srgbClr val="CD0000"/>
                </a:solidFill>
                <a:latin typeface="Verdana"/>
              </a:rPr>
              <a:t>GLfloat</a:t>
            </a:r>
            <a:r>
              <a:rPr lang="fr-FR" sz="2200" dirty="0" smtClean="0">
                <a:solidFill>
                  <a:srgbClr val="CD0000"/>
                </a:solidFill>
                <a:latin typeface="Verdana"/>
              </a:rPr>
              <a:t> diffuse_0[] = {1.0, 0.0, 0.0, 1.0};</a:t>
            </a:r>
          </a:p>
          <a:p>
            <a:r>
              <a:rPr lang="it-IT" sz="2200" dirty="0" smtClean="0">
                <a:solidFill>
                  <a:srgbClr val="CD0000"/>
                </a:solidFill>
                <a:latin typeface="Wingdings"/>
              </a:rPr>
              <a:t> </a:t>
            </a:r>
            <a:r>
              <a:rPr lang="it-IT" sz="2200" dirty="0" smtClean="0">
                <a:solidFill>
                  <a:srgbClr val="CD0000"/>
                </a:solidFill>
                <a:latin typeface="Verdana"/>
              </a:rPr>
              <a:t>GLfloat ambiante_0[] = {1.0, 0.0, 0.0, 1.0};</a:t>
            </a:r>
          </a:p>
          <a:p>
            <a:r>
              <a:rPr lang="fr-FR" sz="2200" dirty="0" smtClean="0">
                <a:solidFill>
                  <a:srgbClr val="CD0000"/>
                </a:solidFill>
                <a:latin typeface="Wingdings"/>
              </a:rPr>
              <a:t> </a:t>
            </a:r>
            <a:r>
              <a:rPr lang="fr-FR" sz="2200" dirty="0" err="1" smtClean="0">
                <a:solidFill>
                  <a:srgbClr val="CD0000"/>
                </a:solidFill>
                <a:latin typeface="Verdana"/>
              </a:rPr>
              <a:t>GLfloat</a:t>
            </a:r>
            <a:r>
              <a:rPr lang="fr-FR" sz="2200" dirty="0" smtClean="0">
                <a:solidFill>
                  <a:srgbClr val="CD0000"/>
                </a:solidFill>
                <a:latin typeface="Verdana"/>
              </a:rPr>
              <a:t> speculaire_0[] = {1.0, 1.0, 1.0, 1.0};</a:t>
            </a:r>
          </a:p>
          <a:p>
            <a:r>
              <a:rPr lang="fr-FR" sz="2200" dirty="0" smtClean="0">
                <a:solidFill>
                  <a:srgbClr val="CD0000"/>
                </a:solidFill>
                <a:latin typeface="Wingdings"/>
              </a:rPr>
              <a:t> </a:t>
            </a:r>
            <a:r>
              <a:rPr lang="fr-FR" sz="2200" dirty="0" err="1" smtClean="0">
                <a:solidFill>
                  <a:srgbClr val="CD0000"/>
                </a:solidFill>
                <a:latin typeface="Verdana"/>
              </a:rPr>
              <a:t>glLightfv</a:t>
            </a:r>
            <a:r>
              <a:rPr lang="fr-FR" sz="2200" dirty="0" smtClean="0">
                <a:solidFill>
                  <a:srgbClr val="CD0000"/>
                </a:solidFill>
                <a:latin typeface="Verdana"/>
              </a:rPr>
              <a:t>(GL_LIGHT0, GL_POSITION, position_source0);</a:t>
            </a:r>
          </a:p>
          <a:p>
            <a:r>
              <a:rPr lang="fr-FR" sz="2200" dirty="0" smtClean="0">
                <a:solidFill>
                  <a:srgbClr val="CD0000"/>
                </a:solidFill>
                <a:latin typeface="Wingdings"/>
              </a:rPr>
              <a:t> </a:t>
            </a:r>
            <a:r>
              <a:rPr lang="fr-FR" sz="2200" dirty="0" err="1" smtClean="0">
                <a:solidFill>
                  <a:srgbClr val="CD0000"/>
                </a:solidFill>
                <a:latin typeface="Verdana"/>
              </a:rPr>
              <a:t>glLightfv</a:t>
            </a:r>
            <a:r>
              <a:rPr lang="fr-FR" sz="2200" dirty="0" smtClean="0">
                <a:solidFill>
                  <a:srgbClr val="CD0000"/>
                </a:solidFill>
                <a:latin typeface="Verdana"/>
              </a:rPr>
              <a:t>(GL_LIGHT0, GL_AMBIENT, ambiante_0);</a:t>
            </a:r>
          </a:p>
          <a:p>
            <a:r>
              <a:rPr lang="fr-FR" sz="2200" dirty="0" smtClean="0">
                <a:solidFill>
                  <a:srgbClr val="CD0000"/>
                </a:solidFill>
                <a:latin typeface="Wingdings"/>
              </a:rPr>
              <a:t> </a:t>
            </a:r>
            <a:r>
              <a:rPr lang="fr-FR" sz="2200" dirty="0" err="1" smtClean="0">
                <a:solidFill>
                  <a:srgbClr val="CD0000"/>
                </a:solidFill>
                <a:latin typeface="Verdana"/>
              </a:rPr>
              <a:t>glLightfv</a:t>
            </a:r>
            <a:r>
              <a:rPr lang="fr-FR" sz="2200" dirty="0" smtClean="0">
                <a:solidFill>
                  <a:srgbClr val="CD0000"/>
                </a:solidFill>
                <a:latin typeface="Verdana"/>
              </a:rPr>
              <a:t>(GL_LIGHT0, GL_DIFFUSE, diffuse_0);</a:t>
            </a:r>
          </a:p>
          <a:p>
            <a:r>
              <a:rPr lang="fr-FR" sz="2200" dirty="0" smtClean="0">
                <a:solidFill>
                  <a:srgbClr val="CD0000"/>
                </a:solidFill>
                <a:latin typeface="Wingdings"/>
              </a:rPr>
              <a:t> </a:t>
            </a:r>
            <a:r>
              <a:rPr lang="fr-FR" sz="2200" dirty="0" err="1" smtClean="0">
                <a:solidFill>
                  <a:srgbClr val="CD0000"/>
                </a:solidFill>
                <a:latin typeface="Verdana"/>
              </a:rPr>
              <a:t>glLightfv</a:t>
            </a:r>
            <a:r>
              <a:rPr lang="fr-FR" sz="2200" dirty="0" smtClean="0">
                <a:solidFill>
                  <a:srgbClr val="CD0000"/>
                </a:solidFill>
                <a:latin typeface="Verdana"/>
              </a:rPr>
              <a:t>(GL_LIGHT0, GL_SPECULAR, speculaire_0);</a:t>
            </a:r>
            <a:r>
              <a:rPr lang="fr-FR" sz="2200" dirty="0" smtClean="0">
                <a:solidFill>
                  <a:srgbClr val="000000"/>
                </a:solidFill>
                <a:latin typeface="Verdana"/>
              </a:rPr>
              <a:t> </a:t>
            </a:r>
            <a:r>
              <a:rPr lang="fr-FR" sz="2200" dirty="0" smtClean="0">
                <a:solidFill>
                  <a:srgbClr val="FFFF00"/>
                </a:solidFill>
                <a:latin typeface="Arial Black Normal"/>
              </a:rPr>
              <a:t>:</a:t>
            </a:r>
            <a:endParaRPr lang="fr-FR" b="1" dirty="0"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152400"/>
            <a:ext cx="75438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b="1" kern="0" spc="-5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  <a:cs typeface="Franklin Gothic Book"/>
              </a:rPr>
              <a:t>Création des sources lumineuses</a:t>
            </a:r>
            <a:endParaRPr lang="fr-FR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15"/>
          <p:cNvSpPr/>
          <p:nvPr/>
        </p:nvSpPr>
        <p:spPr>
          <a:xfrm>
            <a:off x="146304" y="6208775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2897" y="4697"/>
                </a:lnTo>
                <a:lnTo>
                  <a:pt x="140160" y="18145"/>
                </a:lnTo>
                <a:lnTo>
                  <a:pt x="101351" y="39379"/>
                </a:lnTo>
                <a:lnTo>
                  <a:pt x="67436" y="67436"/>
                </a:lnTo>
                <a:lnTo>
                  <a:pt x="39379" y="101351"/>
                </a:lnTo>
                <a:lnTo>
                  <a:pt x="18145" y="140160"/>
                </a:lnTo>
                <a:lnTo>
                  <a:pt x="4697" y="182897"/>
                </a:lnTo>
                <a:lnTo>
                  <a:pt x="0" y="228599"/>
                </a:lnTo>
                <a:lnTo>
                  <a:pt x="4697" y="274739"/>
                </a:lnTo>
                <a:lnTo>
                  <a:pt x="18145" y="317682"/>
                </a:lnTo>
                <a:lnTo>
                  <a:pt x="39379" y="356517"/>
                </a:lnTo>
                <a:lnTo>
                  <a:pt x="67436" y="390334"/>
                </a:lnTo>
                <a:lnTo>
                  <a:pt x="101351" y="418221"/>
                </a:lnTo>
                <a:lnTo>
                  <a:pt x="140160" y="439269"/>
                </a:lnTo>
                <a:lnTo>
                  <a:pt x="182897" y="452565"/>
                </a:lnTo>
                <a:lnTo>
                  <a:pt x="228600" y="457199"/>
                </a:lnTo>
                <a:lnTo>
                  <a:pt x="274739" y="452565"/>
                </a:lnTo>
                <a:lnTo>
                  <a:pt x="317682" y="439269"/>
                </a:lnTo>
                <a:lnTo>
                  <a:pt x="356517" y="418221"/>
                </a:lnTo>
                <a:lnTo>
                  <a:pt x="390334" y="390334"/>
                </a:lnTo>
                <a:lnTo>
                  <a:pt x="418221" y="356517"/>
                </a:lnTo>
                <a:lnTo>
                  <a:pt x="439269" y="317682"/>
                </a:lnTo>
                <a:lnTo>
                  <a:pt x="452565" y="274739"/>
                </a:lnTo>
                <a:lnTo>
                  <a:pt x="457200" y="228599"/>
                </a:lnTo>
                <a:lnTo>
                  <a:pt x="452565" y="182897"/>
                </a:lnTo>
                <a:lnTo>
                  <a:pt x="439269" y="140160"/>
                </a:lnTo>
                <a:lnTo>
                  <a:pt x="418221" y="101351"/>
                </a:lnTo>
                <a:lnTo>
                  <a:pt x="390334" y="67436"/>
                </a:lnTo>
                <a:lnTo>
                  <a:pt x="356517" y="39379"/>
                </a:lnTo>
                <a:lnTo>
                  <a:pt x="317682" y="18145"/>
                </a:lnTo>
                <a:lnTo>
                  <a:pt x="274739" y="4697"/>
                </a:lnTo>
                <a:lnTo>
                  <a:pt x="228600" y="0"/>
                </a:lnTo>
                <a:close/>
              </a:path>
            </a:pathLst>
          </a:custGeom>
          <a:solidFill>
            <a:srgbClr val="D348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16"/>
          <p:cNvSpPr txBox="1">
            <a:spLocks noGrp="1"/>
          </p:cNvSpPr>
          <p:nvPr>
            <p:ph type="sldNum" sz="quarter" idx="4294967295"/>
          </p:nvPr>
        </p:nvSpPr>
        <p:spPr>
          <a:xfrm>
            <a:off x="244379" y="6346125"/>
            <a:ext cx="260350" cy="2038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6835">
              <a:lnSpc>
                <a:spcPts val="1525"/>
              </a:lnSpc>
            </a:pPr>
            <a:fld id="{81D60167-4931-47E6-BA6A-407CBD079E47}" type="slidenum">
              <a:rPr dirty="0"/>
              <a:pPr marL="76835">
                <a:lnSpc>
                  <a:spcPts val="1525"/>
                </a:lnSpc>
              </a:pPr>
              <a:t>11</a:t>
            </a:fld>
            <a:endParaRPr dirty="0"/>
          </a:p>
        </p:txBody>
      </p:sp>
      <p:sp>
        <p:nvSpPr>
          <p:cNvPr id="7" name="Rectangle 6"/>
          <p:cNvSpPr/>
          <p:nvPr/>
        </p:nvSpPr>
        <p:spPr>
          <a:xfrm>
            <a:off x="457200" y="152400"/>
            <a:ext cx="75438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dirty="0" smtClean="0"/>
              <a:t>Les </a:t>
            </a:r>
            <a:r>
              <a:rPr lang="fr-FR" sz="4000" dirty="0" smtClean="0"/>
              <a:t>matériaux </a:t>
            </a:r>
            <a:r>
              <a:rPr lang="fr-FR" sz="4000" dirty="0" smtClean="0"/>
              <a:t>en </a:t>
            </a:r>
            <a:r>
              <a:rPr lang="fr-FR" sz="4000" dirty="0" err="1" smtClean="0"/>
              <a:t>OpenGL</a:t>
            </a:r>
            <a:endParaRPr lang="fr-FR" sz="4000" dirty="0"/>
          </a:p>
        </p:txBody>
      </p:sp>
      <p:sp>
        <p:nvSpPr>
          <p:cNvPr id="6" name="Rectangle 17"/>
          <p:cNvSpPr>
            <a:spLocks noChangeArrowheads="1"/>
          </p:cNvSpPr>
          <p:nvPr/>
        </p:nvSpPr>
        <p:spPr bwMode="auto">
          <a:xfrm>
            <a:off x="250825" y="1646224"/>
            <a:ext cx="144463" cy="1444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447675" y="1500174"/>
            <a:ext cx="83756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CA" dirty="0"/>
              <a:t>La majorité des propriétés de la matière sont semblables à celles employées pour</a:t>
            </a:r>
          </a:p>
          <a:p>
            <a:r>
              <a:rPr lang="fr-CA" dirty="0"/>
              <a:t>créer des sources de lumière sauf que l’on emploie la commande </a:t>
            </a:r>
            <a:r>
              <a:rPr lang="fr-CA" dirty="0" err="1"/>
              <a:t>glMaterial</a:t>
            </a:r>
            <a:r>
              <a:rPr lang="fr-CA" dirty="0"/>
              <a:t>*().</a:t>
            </a:r>
          </a:p>
        </p:txBody>
      </p:sp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250825" y="2282811"/>
            <a:ext cx="8199438" cy="7112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CA" dirty="0" err="1"/>
              <a:t>void</a:t>
            </a:r>
            <a:r>
              <a:rPr lang="fr-CA" dirty="0"/>
              <a:t> </a:t>
            </a:r>
            <a:r>
              <a:rPr lang="fr-CA" dirty="0" err="1"/>
              <a:t>glMaterial</a:t>
            </a:r>
            <a:r>
              <a:rPr lang="fr-CA" dirty="0"/>
              <a:t>{if}( </a:t>
            </a:r>
            <a:r>
              <a:rPr lang="fr-CA" dirty="0" err="1"/>
              <a:t>GLenum</a:t>
            </a:r>
            <a:r>
              <a:rPr lang="fr-CA" dirty="0"/>
              <a:t> face, </a:t>
            </a:r>
            <a:r>
              <a:rPr lang="fr-CA" dirty="0" err="1"/>
              <a:t>GLenum</a:t>
            </a:r>
            <a:r>
              <a:rPr lang="fr-CA" dirty="0"/>
              <a:t> </a:t>
            </a:r>
            <a:r>
              <a:rPr lang="fr-CA" dirty="0" err="1"/>
              <a:t>caracteristique</a:t>
            </a:r>
            <a:r>
              <a:rPr lang="fr-CA" dirty="0"/>
              <a:t>, TYPE valeur);</a:t>
            </a:r>
          </a:p>
          <a:p>
            <a:r>
              <a:rPr lang="fr-CA" dirty="0" err="1"/>
              <a:t>void</a:t>
            </a:r>
            <a:r>
              <a:rPr lang="fr-CA" dirty="0"/>
              <a:t> </a:t>
            </a:r>
            <a:r>
              <a:rPr lang="fr-CA" dirty="0" err="1"/>
              <a:t>glMaterial</a:t>
            </a:r>
            <a:r>
              <a:rPr lang="fr-CA" dirty="0"/>
              <a:t>{if}v( </a:t>
            </a:r>
            <a:r>
              <a:rPr lang="fr-CA" dirty="0" err="1"/>
              <a:t>GLenum</a:t>
            </a:r>
            <a:r>
              <a:rPr lang="fr-CA" dirty="0"/>
              <a:t> face, </a:t>
            </a:r>
            <a:r>
              <a:rPr lang="fr-CA" dirty="0" err="1"/>
              <a:t>GLenum</a:t>
            </a:r>
            <a:r>
              <a:rPr lang="fr-CA" dirty="0"/>
              <a:t> </a:t>
            </a:r>
            <a:r>
              <a:rPr lang="fr-CA" dirty="0" err="1"/>
              <a:t>caracteristique</a:t>
            </a:r>
            <a:r>
              <a:rPr lang="fr-CA" dirty="0"/>
              <a:t>, TYPE * valeur);</a:t>
            </a:r>
          </a:p>
        </p:txBody>
      </p:sp>
      <p:sp>
        <p:nvSpPr>
          <p:cNvPr id="13" name="Text Box 20"/>
          <p:cNvSpPr txBox="1">
            <a:spLocks noChangeArrowheads="1"/>
          </p:cNvSpPr>
          <p:nvPr/>
        </p:nvSpPr>
        <p:spPr bwMode="auto">
          <a:xfrm>
            <a:off x="519113" y="3067036"/>
            <a:ext cx="8516937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CA" dirty="0"/>
              <a:t>Spécifie la propriété de matière active à utiliser dans les calculs d’éclairage.</a:t>
            </a:r>
          </a:p>
          <a:p>
            <a:r>
              <a:rPr lang="fr-CA" dirty="0"/>
              <a:t>La commande comprend 3 arguments :</a:t>
            </a:r>
          </a:p>
          <a:p>
            <a:pPr>
              <a:buFontTx/>
              <a:buChar char="-"/>
            </a:pPr>
            <a:r>
              <a:rPr lang="fr-CA" dirty="0"/>
              <a:t> indique sur quelle(s) face(s) de l’objet, la propriété s’applique;</a:t>
            </a:r>
          </a:p>
          <a:p>
            <a:r>
              <a:rPr lang="fr-CA" dirty="0"/>
              <a:t>	3 choix : (a) GL_FRONT (b) GL_BACK (c) GL_FRONT_AND_BACK</a:t>
            </a:r>
          </a:p>
          <a:p>
            <a:pPr>
              <a:buFontTx/>
              <a:buChar char="-"/>
            </a:pPr>
            <a:r>
              <a:rPr lang="fr-CA" dirty="0"/>
              <a:t> la propriété de la matière considérée;</a:t>
            </a:r>
          </a:p>
          <a:p>
            <a:pPr>
              <a:buFontTx/>
              <a:buChar char="-"/>
            </a:pPr>
            <a:r>
              <a:rPr lang="fr-CA" dirty="0"/>
              <a:t> les valeurs de cette propriété.</a:t>
            </a: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87313" y="857232"/>
            <a:ext cx="5346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179388" lvl="1">
              <a:spcBef>
                <a:spcPts val="600"/>
              </a:spcBef>
              <a:spcAft>
                <a:spcPts val="600"/>
              </a:spcAft>
            </a:pPr>
            <a:r>
              <a:rPr lang="fr-CA" sz="2400" b="1" dirty="0">
                <a:solidFill>
                  <a:srgbClr val="FF3300"/>
                </a:solidFill>
              </a:rPr>
              <a:t>Définition des propriétés de la matière</a:t>
            </a:r>
            <a:endParaRPr lang="fr-CA" dirty="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A826C-F8B0-424B-B9B5-3BCBB09FDF24}" type="slidenum">
              <a:rPr lang="fr-FR"/>
              <a:pPr/>
              <a:t>12</a:t>
            </a:fld>
            <a:endParaRPr lang="fr-FR"/>
          </a:p>
        </p:txBody>
      </p:sp>
      <p:pic>
        <p:nvPicPr>
          <p:cNvPr id="45077" name="Picture 21" descr="8BA7F07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857364"/>
            <a:ext cx="8499617" cy="3500462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</p:pic>
      <p:sp>
        <p:nvSpPr>
          <p:cNvPr id="45078" name="Rectangle 22"/>
          <p:cNvSpPr>
            <a:spLocks noChangeArrowheads="1"/>
          </p:cNvSpPr>
          <p:nvPr/>
        </p:nvSpPr>
        <p:spPr bwMode="auto">
          <a:xfrm>
            <a:off x="500034" y="1090182"/>
            <a:ext cx="792961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CA" sz="1600" dirty="0"/>
              <a:t>Les côtés d’une </a:t>
            </a:r>
            <a:r>
              <a:rPr lang="fr-CA" sz="1600" dirty="0" smtClean="0"/>
              <a:t>facette peuvent </a:t>
            </a:r>
            <a:r>
              <a:rPr lang="fr-CA" sz="1600" dirty="0"/>
              <a:t>avoir </a:t>
            </a:r>
            <a:r>
              <a:rPr lang="fr-CA" sz="1600" dirty="0" smtClean="0"/>
              <a:t>des caractéristiques physiques différentes</a:t>
            </a:r>
            <a:r>
              <a:rPr lang="fr-CA" sz="1600" dirty="0"/>
              <a:t>.</a:t>
            </a:r>
            <a:endParaRPr lang="fr-CA" sz="1600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4E9DD-97BB-421B-AA7B-E9E9214A14BF}" type="slidenum">
              <a:rPr lang="fr-FR"/>
              <a:pPr/>
              <a:t>13</a:t>
            </a:fld>
            <a:endParaRPr lang="fr-FR"/>
          </a:p>
        </p:txBody>
      </p:sp>
      <p:sp>
        <p:nvSpPr>
          <p:cNvPr id="46090" name="Text Box 10"/>
          <p:cNvSpPr txBox="1">
            <a:spLocks noChangeArrowheads="1"/>
          </p:cNvSpPr>
          <p:nvPr/>
        </p:nvSpPr>
        <p:spPr bwMode="auto">
          <a:xfrm>
            <a:off x="158750" y="152400"/>
            <a:ext cx="3198813" cy="4064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CA"/>
              <a:t>Réflexion diffuse et ambiante</a:t>
            </a:r>
          </a:p>
        </p:txBody>
      </p:sp>
      <p:sp>
        <p:nvSpPr>
          <p:cNvPr id="46091" name="Oval 11"/>
          <p:cNvSpPr>
            <a:spLocks noChangeArrowheads="1"/>
          </p:cNvSpPr>
          <p:nvPr/>
        </p:nvSpPr>
        <p:spPr bwMode="auto">
          <a:xfrm>
            <a:off x="242888" y="76517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46092" name="Text Box 12"/>
          <p:cNvSpPr txBox="1">
            <a:spLocks noChangeArrowheads="1"/>
          </p:cNvSpPr>
          <p:nvPr/>
        </p:nvSpPr>
        <p:spPr bwMode="auto">
          <a:xfrm>
            <a:off x="447675" y="617538"/>
            <a:ext cx="8551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CA"/>
              <a:t>Les paramètres GL_DIFFUSE et GL_AMBIENT qui accompagnent glMateriel*()</a:t>
            </a:r>
          </a:p>
          <a:p>
            <a:r>
              <a:rPr lang="fr-CA"/>
              <a:t>affectent les couleurs de la lumière ambiante et diffuse réfléchies par un objet.</a:t>
            </a:r>
          </a:p>
        </p:txBody>
      </p:sp>
      <p:sp>
        <p:nvSpPr>
          <p:cNvPr id="46093" name="Oval 13"/>
          <p:cNvSpPr>
            <a:spLocks noChangeArrowheads="1"/>
          </p:cNvSpPr>
          <p:nvPr/>
        </p:nvSpPr>
        <p:spPr bwMode="auto">
          <a:xfrm>
            <a:off x="250825" y="1651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46094" name="Text Box 14"/>
          <p:cNvSpPr txBox="1">
            <a:spLocks noChangeArrowheads="1"/>
          </p:cNvSpPr>
          <p:nvPr/>
        </p:nvSpPr>
        <p:spPr bwMode="auto">
          <a:xfrm>
            <a:off x="455613" y="1503363"/>
            <a:ext cx="762476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CA"/>
              <a:t>Réflectivité ambiante : manière dont vous percevez la couleur d’un objet.</a:t>
            </a:r>
          </a:p>
          <a:p>
            <a:r>
              <a:rPr lang="fr-CA"/>
              <a:t>	affecte la couleur globale de l’objet et devient plus perceptible</a:t>
            </a:r>
          </a:p>
          <a:p>
            <a:r>
              <a:rPr lang="fr-CA"/>
              <a:t>	lorsque l’objet ne reçoit pas d’éclairage direct.</a:t>
            </a:r>
          </a:p>
        </p:txBody>
      </p:sp>
      <p:sp>
        <p:nvSpPr>
          <p:cNvPr id="46095" name="Oval 15"/>
          <p:cNvSpPr>
            <a:spLocks noChangeArrowheads="1"/>
          </p:cNvSpPr>
          <p:nvPr/>
        </p:nvSpPr>
        <p:spPr bwMode="auto">
          <a:xfrm>
            <a:off x="250825" y="2819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46096" name="Text Box 16"/>
          <p:cNvSpPr txBox="1">
            <a:spLocks noChangeArrowheads="1"/>
          </p:cNvSpPr>
          <p:nvPr/>
        </p:nvSpPr>
        <p:spPr bwMode="auto">
          <a:xfrm>
            <a:off x="455613" y="2671763"/>
            <a:ext cx="82454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CA"/>
              <a:t>Réflectivité diffuse : plus marquée à l’endroit où l’objet est directement éclairé.</a:t>
            </a:r>
          </a:p>
        </p:txBody>
      </p:sp>
      <p:sp>
        <p:nvSpPr>
          <p:cNvPr id="46097" name="Rectangle 17"/>
          <p:cNvSpPr>
            <a:spLocks noChangeArrowheads="1"/>
          </p:cNvSpPr>
          <p:nvPr/>
        </p:nvSpPr>
        <p:spPr bwMode="auto">
          <a:xfrm>
            <a:off x="304800" y="3141663"/>
            <a:ext cx="1828800" cy="3810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fr-CA">
                <a:solidFill>
                  <a:srgbClr val="FFFF00"/>
                </a:solidFill>
                <a:latin typeface="Arial Black" pitchFamily="34" charset="0"/>
              </a:rPr>
              <a:t>Exemple :</a:t>
            </a:r>
            <a:r>
              <a:rPr lang="fr-CA"/>
              <a:t> </a:t>
            </a:r>
          </a:p>
        </p:txBody>
      </p:sp>
      <p:sp>
        <p:nvSpPr>
          <p:cNvPr id="46098" name="Text Box 18"/>
          <p:cNvSpPr txBox="1">
            <a:spLocks noChangeArrowheads="1"/>
          </p:cNvSpPr>
          <p:nvPr/>
        </p:nvSpPr>
        <p:spPr bwMode="auto">
          <a:xfrm>
            <a:off x="441325" y="3613150"/>
            <a:ext cx="8516938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CA">
                <a:cs typeface="Times New Roman" pitchFamily="18" charset="0"/>
              </a:rPr>
              <a:t>Pour définir les coefficients de réflexion ambiante, diffuse et spéculaire (k</a:t>
            </a:r>
            <a:r>
              <a:rPr lang="fr-CA" baseline="-30000">
                <a:cs typeface="Times New Roman" pitchFamily="18" charset="0"/>
              </a:rPr>
              <a:t>a</a:t>
            </a:r>
            <a:r>
              <a:rPr lang="fr-CA">
                <a:cs typeface="Times New Roman" pitchFamily="18" charset="0"/>
              </a:rPr>
              <a:t>, k</a:t>
            </a:r>
            <a:r>
              <a:rPr lang="fr-CA" baseline="-30000">
                <a:cs typeface="Times New Roman" pitchFamily="18" charset="0"/>
              </a:rPr>
              <a:t>d</a:t>
            </a:r>
            <a:r>
              <a:rPr lang="fr-CA">
                <a:cs typeface="Times New Roman" pitchFamily="18" charset="0"/>
              </a:rPr>
              <a:t>, k</a:t>
            </a:r>
            <a:r>
              <a:rPr lang="fr-CA" baseline="-30000">
                <a:cs typeface="Times New Roman" pitchFamily="18" charset="0"/>
              </a:rPr>
              <a:t>s</a:t>
            </a:r>
            <a:r>
              <a:rPr lang="fr-CA">
                <a:cs typeface="Times New Roman" pitchFamily="18" charset="0"/>
              </a:rPr>
              <a:t>)</a:t>
            </a:r>
          </a:p>
          <a:p>
            <a:r>
              <a:rPr lang="fr-CA">
                <a:cs typeface="Times New Roman" pitchFamily="18" charset="0"/>
              </a:rPr>
              <a:t>pour chaque couleur primaire, on a :</a:t>
            </a:r>
          </a:p>
          <a:p>
            <a:r>
              <a:rPr lang="fr-CA">
                <a:cs typeface="Times New Roman" pitchFamily="18" charset="0"/>
              </a:rPr>
              <a:t>	GLfloat ambiante[] = {0.2, 0.2, 0.2, 1.0};		// blanc</a:t>
            </a:r>
          </a:p>
          <a:p>
            <a:r>
              <a:rPr lang="fr-CA">
                <a:cs typeface="Times New Roman" pitchFamily="18" charset="0"/>
              </a:rPr>
              <a:t>	GLfloat diffuse[] = {1.0, 0.8, 0.0, 1.0};		// jaune</a:t>
            </a:r>
          </a:p>
          <a:p>
            <a:endParaRPr lang="fr-CA">
              <a:cs typeface="Times New Roman" pitchFamily="18" charset="0"/>
            </a:endParaRPr>
          </a:p>
          <a:p>
            <a:r>
              <a:rPr lang="fr-CA">
                <a:cs typeface="Times New Roman" pitchFamily="18" charset="0"/>
              </a:rPr>
              <a:t>Pour initialiser les propriétés des matériaux des 2 côtés des facettes, on a :</a:t>
            </a:r>
          </a:p>
          <a:p>
            <a:r>
              <a:rPr lang="fr-CA">
                <a:cs typeface="Times New Roman" pitchFamily="18" charset="0"/>
              </a:rPr>
              <a:t>	</a:t>
            </a:r>
            <a:r>
              <a:rPr lang="en-CA">
                <a:cs typeface="Times New Roman" pitchFamily="18" charset="0"/>
              </a:rPr>
              <a:t>glMaterialfv(GL_FRONT_AND_BACK, GL_AMBIENT, ambiante);</a:t>
            </a:r>
            <a:endParaRPr lang="fr-CA">
              <a:cs typeface="Times New Roman" pitchFamily="18" charset="0"/>
            </a:endParaRPr>
          </a:p>
          <a:p>
            <a:r>
              <a:rPr lang="en-CA">
                <a:cs typeface="Times New Roman" pitchFamily="18" charset="0"/>
              </a:rPr>
              <a:t>	glMaterialfv(GL_FRONT_AND_BACK, GL_DIFFUSE, diffuse);</a:t>
            </a:r>
            <a:endParaRPr lang="fr-CA">
              <a:cs typeface="Times New Roman" pitchFamily="18" charset="0"/>
            </a:endParaRPr>
          </a:p>
        </p:txBody>
      </p:sp>
      <p:sp>
        <p:nvSpPr>
          <p:cNvPr id="46099" name="Oval 19"/>
          <p:cNvSpPr>
            <a:spLocks noChangeArrowheads="1"/>
          </p:cNvSpPr>
          <p:nvPr/>
        </p:nvSpPr>
        <p:spPr bwMode="auto">
          <a:xfrm>
            <a:off x="228600" y="3751263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46100" name="Oval 20"/>
          <p:cNvSpPr>
            <a:spLocks noChangeArrowheads="1"/>
          </p:cNvSpPr>
          <p:nvPr/>
        </p:nvSpPr>
        <p:spPr bwMode="auto">
          <a:xfrm>
            <a:off x="228600" y="5272088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46101" name="Text Box 21"/>
          <p:cNvSpPr txBox="1">
            <a:spLocks noChangeArrowheads="1"/>
          </p:cNvSpPr>
          <p:nvPr/>
        </p:nvSpPr>
        <p:spPr bwMode="auto">
          <a:xfrm>
            <a:off x="3471863" y="185738"/>
            <a:ext cx="3378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CA"/>
              <a:t>Ne dépend pas du point de vue.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90BD7-C722-444B-929A-0C5918332247}" type="slidenum">
              <a:rPr lang="fr-FR"/>
              <a:pPr/>
              <a:t>14</a:t>
            </a:fld>
            <a:endParaRPr lang="fr-FR"/>
          </a:p>
        </p:txBody>
      </p:sp>
      <p:sp>
        <p:nvSpPr>
          <p:cNvPr id="47115" name="Text Box 11"/>
          <p:cNvSpPr txBox="1">
            <a:spLocks noChangeArrowheads="1"/>
          </p:cNvSpPr>
          <p:nvPr/>
        </p:nvSpPr>
        <p:spPr bwMode="auto">
          <a:xfrm>
            <a:off x="158750" y="152400"/>
            <a:ext cx="2284413" cy="4064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CA"/>
              <a:t>Réflexion spéculaire</a:t>
            </a:r>
          </a:p>
        </p:txBody>
      </p:sp>
      <p:sp>
        <p:nvSpPr>
          <p:cNvPr id="47116" name="Text Box 12"/>
          <p:cNvSpPr txBox="1">
            <a:spLocks noChangeArrowheads="1"/>
          </p:cNvSpPr>
          <p:nvPr/>
        </p:nvSpPr>
        <p:spPr bwMode="auto">
          <a:xfrm>
            <a:off x="447675" y="620713"/>
            <a:ext cx="84121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CA"/>
              <a:t>Cela produit les reflets sur l’objet. Il dépend de l’emplacement du point de vue et</a:t>
            </a:r>
          </a:p>
          <a:p>
            <a:r>
              <a:rPr lang="fr-CA"/>
              <a:t>il est plus important près du rayon réfléchi.</a:t>
            </a:r>
          </a:p>
        </p:txBody>
      </p:sp>
      <p:sp>
        <p:nvSpPr>
          <p:cNvPr id="47118" name="Text Box 14"/>
          <p:cNvSpPr txBox="1">
            <a:spLocks noChangeArrowheads="1"/>
          </p:cNvSpPr>
          <p:nvPr/>
        </p:nvSpPr>
        <p:spPr bwMode="auto">
          <a:xfrm>
            <a:off x="611188" y="1412875"/>
            <a:ext cx="84677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CA">
                <a:cs typeface="Times New Roman" pitchFamily="18" charset="0"/>
              </a:rPr>
              <a:t>L’exposant dans la composante de réflexion spéculaire est définie comme suit :</a:t>
            </a:r>
          </a:p>
          <a:p>
            <a:r>
              <a:rPr lang="fr-CA"/>
              <a:t>	GLfloat speculaire[] = {1.0, 1.0, 1.0, 1.0};		// blanc</a:t>
            </a:r>
          </a:p>
          <a:p>
            <a:r>
              <a:rPr lang="en-CA"/>
              <a:t>	glMaterialfv(GL_FRONT_AND_BACK, GL_SPECULAR, speculaire);</a:t>
            </a:r>
            <a:endParaRPr lang="fr-CA"/>
          </a:p>
          <a:p>
            <a:r>
              <a:rPr lang="fr-CA">
                <a:cs typeface="Times New Roman" pitchFamily="18" charset="0"/>
              </a:rPr>
              <a:t>	</a:t>
            </a:r>
            <a:r>
              <a:rPr lang="en-CA">
                <a:cs typeface="Times New Roman" pitchFamily="18" charset="0"/>
              </a:rPr>
              <a:t>glMaterialf(GL_FRONT_AND_BACK, GL_SHININESS, 100.0);</a:t>
            </a:r>
          </a:p>
        </p:txBody>
      </p:sp>
      <p:sp>
        <p:nvSpPr>
          <p:cNvPr id="47119" name="Text Box 15"/>
          <p:cNvSpPr txBox="1">
            <a:spLocks noChangeArrowheads="1"/>
          </p:cNvSpPr>
          <p:nvPr/>
        </p:nvSpPr>
        <p:spPr bwMode="auto">
          <a:xfrm>
            <a:off x="879475" y="2852738"/>
            <a:ext cx="80232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CA"/>
              <a:t>Vous pouvez assigner un nombre dans l’intervalle [0.0, 128.0]. Plus la valeur</a:t>
            </a:r>
          </a:p>
          <a:p>
            <a:r>
              <a:rPr lang="fr-CA"/>
              <a:t>est élevée, plus petit et brillant (plus concentré) sera le reflet.</a:t>
            </a:r>
          </a:p>
        </p:txBody>
      </p:sp>
      <p:sp>
        <p:nvSpPr>
          <p:cNvPr id="47120" name="Text Box 16"/>
          <p:cNvSpPr txBox="1">
            <a:spLocks noChangeArrowheads="1"/>
          </p:cNvSpPr>
          <p:nvPr/>
        </p:nvSpPr>
        <p:spPr bwMode="auto">
          <a:xfrm>
            <a:off x="179388" y="3751263"/>
            <a:ext cx="1136650" cy="4064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CA"/>
              <a:t>Émission</a:t>
            </a:r>
          </a:p>
        </p:txBody>
      </p:sp>
      <p:sp>
        <p:nvSpPr>
          <p:cNvPr id="47121" name="Text Box 17"/>
          <p:cNvSpPr txBox="1">
            <a:spLocks noChangeArrowheads="1"/>
          </p:cNvSpPr>
          <p:nvPr/>
        </p:nvSpPr>
        <p:spPr bwMode="auto">
          <a:xfrm>
            <a:off x="468313" y="4151313"/>
            <a:ext cx="8239125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CA">
                <a:cs typeface="Times New Roman" pitchFamily="18" charset="0"/>
              </a:rPr>
              <a:t>OpenGL permet aussi d’introduire des sources lumineuses dans l’image i.e.</a:t>
            </a:r>
          </a:p>
          <a:p>
            <a:r>
              <a:rPr lang="fr-CA">
                <a:cs typeface="Times New Roman" pitchFamily="18" charset="0"/>
              </a:rPr>
              <a:t>des surfaces qui s’éclairent elles-mêmes :</a:t>
            </a:r>
          </a:p>
          <a:p>
            <a:r>
              <a:rPr lang="en-CA">
                <a:cs typeface="Times New Roman" pitchFamily="18" charset="0"/>
              </a:rPr>
              <a:t>	GLfloat emission[] = {0.0, 0.3, 0.3};</a:t>
            </a:r>
            <a:endParaRPr lang="fr-CA">
              <a:cs typeface="Times New Roman" pitchFamily="18" charset="0"/>
            </a:endParaRPr>
          </a:p>
          <a:p>
            <a:r>
              <a:rPr lang="en-CA">
                <a:cs typeface="Times New Roman" pitchFamily="18" charset="0"/>
              </a:rPr>
              <a:t>	…</a:t>
            </a:r>
            <a:endParaRPr lang="fr-CA">
              <a:cs typeface="Times New Roman" pitchFamily="18" charset="0"/>
            </a:endParaRPr>
          </a:p>
          <a:p>
            <a:r>
              <a:rPr lang="en-CA">
                <a:cs typeface="Times New Roman" pitchFamily="18" charset="0"/>
              </a:rPr>
              <a:t>	glMaterialfv(GL_FRONT_AND_BACK, GL_EMISSION, emission);</a:t>
            </a:r>
            <a:endParaRPr lang="fr-CA"/>
          </a:p>
        </p:txBody>
      </p:sp>
      <p:sp>
        <p:nvSpPr>
          <p:cNvPr id="47122" name="Text Box 18"/>
          <p:cNvSpPr txBox="1">
            <a:spLocks noChangeArrowheads="1"/>
          </p:cNvSpPr>
          <p:nvPr/>
        </p:nvSpPr>
        <p:spPr bwMode="auto">
          <a:xfrm>
            <a:off x="1258888" y="3775075"/>
            <a:ext cx="77993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CA"/>
              <a:t>Surface éclairante n’agissant pas réellement comme une source de lumière.</a:t>
            </a:r>
          </a:p>
        </p:txBody>
      </p:sp>
      <p:sp>
        <p:nvSpPr>
          <p:cNvPr id="47123" name="Text Box 19"/>
          <p:cNvSpPr txBox="1">
            <a:spLocks noChangeArrowheads="1"/>
          </p:cNvSpPr>
          <p:nvPr/>
        </p:nvSpPr>
        <p:spPr bwMode="auto">
          <a:xfrm>
            <a:off x="447675" y="5967413"/>
            <a:ext cx="85550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CA"/>
              <a:t>Pour générer le même effet qu’une source lumineuse, il faut en créer une au même</a:t>
            </a:r>
          </a:p>
          <a:p>
            <a:r>
              <a:rPr lang="fr-CA"/>
              <a:t>emplacement.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B83AD-7A42-453D-BB03-1375E380E92A}" type="slidenum">
              <a:rPr lang="fr-FR"/>
              <a:pPr/>
              <a:t>15</a:t>
            </a:fld>
            <a:endParaRPr lang="fr-FR"/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2771775" y="115888"/>
          <a:ext cx="6256338" cy="6324600"/>
        </p:xfrm>
        <a:graphic>
          <a:graphicData uri="http://schemas.openxmlformats.org/presentationml/2006/ole">
            <p:oleObj spid="_x0000_s1026" name="Document" r:id="rId3" imgW="5581800" imgH="5643360" progId="Word.Document.8">
              <p:embed/>
            </p:oleObj>
          </a:graphicData>
        </a:graphic>
      </p:graphicFrame>
      <p:sp>
        <p:nvSpPr>
          <p:cNvPr id="7171" name="Line 3"/>
          <p:cNvSpPr>
            <a:spLocks noChangeShapeType="1"/>
          </p:cNvSpPr>
          <p:nvPr/>
        </p:nvSpPr>
        <p:spPr bwMode="auto">
          <a:xfrm>
            <a:off x="2743200" y="6092825"/>
            <a:ext cx="52562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7172" name="Line 4"/>
          <p:cNvSpPr>
            <a:spLocks noChangeShapeType="1"/>
          </p:cNvSpPr>
          <p:nvPr/>
        </p:nvSpPr>
        <p:spPr bwMode="auto">
          <a:xfrm>
            <a:off x="2790825" y="333375"/>
            <a:ext cx="51831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107950" y="2276475"/>
            <a:ext cx="2724150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CA" sz="1600"/>
              <a:t>Le choix des coefficients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CA" sz="1600"/>
              <a:t>de réflexion permet de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CA" sz="1600"/>
              <a:t>représenter des matériaux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CA" sz="1600"/>
              <a:t>spécifiques.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fr-CA" sz="160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CA" sz="1600"/>
              <a:t>Les coefficients de réflexion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CA" sz="1600"/>
              <a:t>peuvent avoir des composantes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CA" sz="1600"/>
              <a:t>différentes.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7200" y="152400"/>
            <a:ext cx="55986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kern="0" spc="-5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  <a:cs typeface="Franklin Gothic Book"/>
              </a:rPr>
              <a:t>Propriétés des matériaux</a:t>
            </a:r>
            <a:endParaRPr lang="fr-FR" sz="4000" dirty="0"/>
          </a:p>
        </p:txBody>
      </p:sp>
      <p:sp>
        <p:nvSpPr>
          <p:cNvPr id="8" name="object 15"/>
          <p:cNvSpPr/>
          <p:nvPr/>
        </p:nvSpPr>
        <p:spPr>
          <a:xfrm>
            <a:off x="146304" y="6208775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2897" y="4697"/>
                </a:lnTo>
                <a:lnTo>
                  <a:pt x="140160" y="18145"/>
                </a:lnTo>
                <a:lnTo>
                  <a:pt x="101351" y="39379"/>
                </a:lnTo>
                <a:lnTo>
                  <a:pt x="67436" y="67436"/>
                </a:lnTo>
                <a:lnTo>
                  <a:pt x="39379" y="101351"/>
                </a:lnTo>
                <a:lnTo>
                  <a:pt x="18145" y="140160"/>
                </a:lnTo>
                <a:lnTo>
                  <a:pt x="4697" y="182897"/>
                </a:lnTo>
                <a:lnTo>
                  <a:pt x="0" y="228599"/>
                </a:lnTo>
                <a:lnTo>
                  <a:pt x="4697" y="274739"/>
                </a:lnTo>
                <a:lnTo>
                  <a:pt x="18145" y="317682"/>
                </a:lnTo>
                <a:lnTo>
                  <a:pt x="39379" y="356517"/>
                </a:lnTo>
                <a:lnTo>
                  <a:pt x="67436" y="390334"/>
                </a:lnTo>
                <a:lnTo>
                  <a:pt x="101351" y="418221"/>
                </a:lnTo>
                <a:lnTo>
                  <a:pt x="140160" y="439269"/>
                </a:lnTo>
                <a:lnTo>
                  <a:pt x="182897" y="452565"/>
                </a:lnTo>
                <a:lnTo>
                  <a:pt x="228600" y="457199"/>
                </a:lnTo>
                <a:lnTo>
                  <a:pt x="274739" y="452565"/>
                </a:lnTo>
                <a:lnTo>
                  <a:pt x="317682" y="439269"/>
                </a:lnTo>
                <a:lnTo>
                  <a:pt x="356517" y="418221"/>
                </a:lnTo>
                <a:lnTo>
                  <a:pt x="390334" y="390334"/>
                </a:lnTo>
                <a:lnTo>
                  <a:pt x="418221" y="356517"/>
                </a:lnTo>
                <a:lnTo>
                  <a:pt x="439269" y="317682"/>
                </a:lnTo>
                <a:lnTo>
                  <a:pt x="452565" y="274739"/>
                </a:lnTo>
                <a:lnTo>
                  <a:pt x="457200" y="228599"/>
                </a:lnTo>
                <a:lnTo>
                  <a:pt x="452565" y="182897"/>
                </a:lnTo>
                <a:lnTo>
                  <a:pt x="439269" y="140160"/>
                </a:lnTo>
                <a:lnTo>
                  <a:pt x="418221" y="101351"/>
                </a:lnTo>
                <a:lnTo>
                  <a:pt x="390334" y="67436"/>
                </a:lnTo>
                <a:lnTo>
                  <a:pt x="356517" y="39379"/>
                </a:lnTo>
                <a:lnTo>
                  <a:pt x="317682" y="18145"/>
                </a:lnTo>
                <a:lnTo>
                  <a:pt x="274739" y="4697"/>
                </a:lnTo>
                <a:lnTo>
                  <a:pt x="228600" y="0"/>
                </a:lnTo>
                <a:close/>
              </a:path>
            </a:pathLst>
          </a:custGeom>
          <a:solidFill>
            <a:srgbClr val="D348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16"/>
          <p:cNvSpPr txBox="1">
            <a:spLocks noGrp="1"/>
          </p:cNvSpPr>
          <p:nvPr>
            <p:ph type="sldNum" sz="quarter" idx="4294967295"/>
          </p:nvPr>
        </p:nvSpPr>
        <p:spPr>
          <a:xfrm>
            <a:off x="244379" y="6346125"/>
            <a:ext cx="260350" cy="2038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6835">
              <a:lnSpc>
                <a:spcPts val="1525"/>
              </a:lnSpc>
            </a:pPr>
            <a:fld id="{81D60167-4931-47E6-BA6A-407CBD079E47}" type="slidenum">
              <a:rPr dirty="0"/>
              <a:pPr marL="76835">
                <a:lnSpc>
                  <a:spcPts val="1525"/>
                </a:lnSpc>
              </a:pPr>
              <a:t>16</a:t>
            </a:fld>
            <a:endParaRPr dirty="0"/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381000" y="1000108"/>
            <a:ext cx="815340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CD0000"/>
                </a:solidFill>
                <a:latin typeface="Wingdings"/>
              </a:rPr>
              <a:t> </a:t>
            </a:r>
            <a:r>
              <a:rPr lang="fr-FR" sz="2000" dirty="0" smtClean="0">
                <a:solidFill>
                  <a:srgbClr val="000000"/>
                </a:solidFill>
                <a:latin typeface="Verdana"/>
              </a:rPr>
              <a:t>Chaque surface est composée d’une matière caractérisée par diverses propriétés.</a:t>
            </a:r>
          </a:p>
          <a:p>
            <a:pPr algn="just"/>
            <a:r>
              <a:rPr lang="fr-FR" sz="2000" dirty="0" smtClean="0">
                <a:solidFill>
                  <a:srgbClr val="CD0000"/>
                </a:solidFill>
                <a:latin typeface="Wingdings"/>
              </a:rPr>
              <a:t> </a:t>
            </a:r>
            <a:r>
              <a:rPr lang="fr-FR" sz="2000" dirty="0" smtClean="0">
                <a:solidFill>
                  <a:srgbClr val="000000"/>
                </a:solidFill>
                <a:latin typeface="Verdana"/>
              </a:rPr>
              <a:t>Les </a:t>
            </a:r>
            <a:r>
              <a:rPr lang="fr-FR" sz="2000" dirty="0" smtClean="0">
                <a:solidFill>
                  <a:srgbClr val="000000"/>
                </a:solidFill>
                <a:latin typeface="Verdana"/>
              </a:rPr>
              <a:t>matières (comme les lumières) sont constituées de différentes couleurs ambiante, diffuse et spéculaire, qui déterminent la réflectivité ambiante, diffuse et spéculaire de la matière.</a:t>
            </a:r>
          </a:p>
          <a:p>
            <a:pPr algn="just">
              <a:buFont typeface="Wingdings"/>
              <a:buChar char="o"/>
            </a:pPr>
            <a:r>
              <a:rPr lang="fr-FR" sz="2000" dirty="0" smtClean="0">
                <a:solidFill>
                  <a:srgbClr val="CD0000"/>
                </a:solidFill>
                <a:latin typeface="Wingdings"/>
              </a:rPr>
              <a:t> </a:t>
            </a:r>
            <a:r>
              <a:rPr lang="fr-FR" sz="2000" dirty="0" smtClean="0">
                <a:solidFill>
                  <a:srgbClr val="000000"/>
                </a:solidFill>
                <a:latin typeface="Verdana"/>
              </a:rPr>
              <a:t>Si les composantes d’une lumière sont (LR, LV, LB) et celles d’une matière (MR, MV, MB), la lumière qui parvient à l’</a:t>
            </a:r>
            <a:r>
              <a:rPr lang="fr-FR" sz="2000" dirty="0" err="1" smtClean="0">
                <a:solidFill>
                  <a:srgbClr val="000000"/>
                </a:solidFill>
                <a:latin typeface="Verdana"/>
              </a:rPr>
              <a:t>oeil</a:t>
            </a:r>
            <a:r>
              <a:rPr lang="fr-FR" sz="2000" dirty="0" smtClean="0">
                <a:solidFill>
                  <a:srgbClr val="000000"/>
                </a:solidFill>
                <a:latin typeface="Verdana"/>
              </a:rPr>
              <a:t> est définie par (LR MR, LV MV, LB MB).</a:t>
            </a:r>
          </a:p>
          <a:p>
            <a:pPr algn="just"/>
            <a:r>
              <a:rPr lang="fr-FR" sz="2000" dirty="0" smtClean="0">
                <a:solidFill>
                  <a:srgbClr val="CD0000"/>
                </a:solidFill>
                <a:latin typeface="Wingdings"/>
              </a:rPr>
              <a:t> </a:t>
            </a:r>
            <a:r>
              <a:rPr lang="fr-FR" sz="2000" dirty="0" smtClean="0">
                <a:solidFill>
                  <a:srgbClr val="000000"/>
                </a:solidFill>
                <a:latin typeface="Verdana"/>
              </a:rPr>
              <a:t>Si 2 lumières envoient (R1, V1, B1) et (R2, V2, B2) à l’</a:t>
            </a:r>
            <a:r>
              <a:rPr lang="fr-FR" sz="2000" dirty="0" err="1" smtClean="0">
                <a:solidFill>
                  <a:srgbClr val="000000"/>
                </a:solidFill>
                <a:latin typeface="Verdana"/>
              </a:rPr>
              <a:t>oeil</a:t>
            </a:r>
            <a:r>
              <a:rPr lang="fr-FR" sz="2000" dirty="0" smtClean="0">
                <a:solidFill>
                  <a:srgbClr val="000000"/>
                </a:solidFill>
                <a:latin typeface="Verdana"/>
              </a:rPr>
              <a:t>, </a:t>
            </a:r>
            <a:r>
              <a:rPr lang="fr-FR" sz="2000" dirty="0" err="1" smtClean="0">
                <a:solidFill>
                  <a:srgbClr val="000000"/>
                </a:solidFill>
                <a:latin typeface="Verdana"/>
              </a:rPr>
              <a:t>OpenGL</a:t>
            </a:r>
            <a:r>
              <a:rPr lang="fr-FR" sz="2000" dirty="0" smtClean="0">
                <a:solidFill>
                  <a:srgbClr val="000000"/>
                </a:solidFill>
                <a:latin typeface="Verdana"/>
              </a:rPr>
              <a:t> additionne les composantes, ce qui donne (R1 + R2, V1 + V2, B1 + B2). Si l’une des sommes est &gt; 1, elle est arrondie à 1.</a:t>
            </a:r>
            <a:endParaRPr lang="fr-FR" sz="2000" b="1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7200" y="-24"/>
            <a:ext cx="818676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b="1" kern="0" spc="-5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  <a:cs typeface="Franklin Gothic Book"/>
              </a:rPr>
              <a:t>Contrôle de la position et de</a:t>
            </a:r>
          </a:p>
          <a:p>
            <a:r>
              <a:rPr lang="fr-FR" sz="4000" b="1" kern="0" spc="-5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  <a:cs typeface="Franklin Gothic Book"/>
              </a:rPr>
              <a:t>la direction de la lumière</a:t>
            </a:r>
            <a:endParaRPr lang="fr-FR" sz="4000" dirty="0"/>
          </a:p>
        </p:txBody>
      </p:sp>
      <p:sp>
        <p:nvSpPr>
          <p:cNvPr id="8" name="object 15"/>
          <p:cNvSpPr/>
          <p:nvPr/>
        </p:nvSpPr>
        <p:spPr>
          <a:xfrm>
            <a:off x="146304" y="6208775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2897" y="4697"/>
                </a:lnTo>
                <a:lnTo>
                  <a:pt x="140160" y="18145"/>
                </a:lnTo>
                <a:lnTo>
                  <a:pt x="101351" y="39379"/>
                </a:lnTo>
                <a:lnTo>
                  <a:pt x="67436" y="67436"/>
                </a:lnTo>
                <a:lnTo>
                  <a:pt x="39379" y="101351"/>
                </a:lnTo>
                <a:lnTo>
                  <a:pt x="18145" y="140160"/>
                </a:lnTo>
                <a:lnTo>
                  <a:pt x="4697" y="182897"/>
                </a:lnTo>
                <a:lnTo>
                  <a:pt x="0" y="228599"/>
                </a:lnTo>
                <a:lnTo>
                  <a:pt x="4697" y="274739"/>
                </a:lnTo>
                <a:lnTo>
                  <a:pt x="18145" y="317682"/>
                </a:lnTo>
                <a:lnTo>
                  <a:pt x="39379" y="356517"/>
                </a:lnTo>
                <a:lnTo>
                  <a:pt x="67436" y="390334"/>
                </a:lnTo>
                <a:lnTo>
                  <a:pt x="101351" y="418221"/>
                </a:lnTo>
                <a:lnTo>
                  <a:pt x="140160" y="439269"/>
                </a:lnTo>
                <a:lnTo>
                  <a:pt x="182897" y="452565"/>
                </a:lnTo>
                <a:lnTo>
                  <a:pt x="228600" y="457199"/>
                </a:lnTo>
                <a:lnTo>
                  <a:pt x="274739" y="452565"/>
                </a:lnTo>
                <a:lnTo>
                  <a:pt x="317682" y="439269"/>
                </a:lnTo>
                <a:lnTo>
                  <a:pt x="356517" y="418221"/>
                </a:lnTo>
                <a:lnTo>
                  <a:pt x="390334" y="390334"/>
                </a:lnTo>
                <a:lnTo>
                  <a:pt x="418221" y="356517"/>
                </a:lnTo>
                <a:lnTo>
                  <a:pt x="439269" y="317682"/>
                </a:lnTo>
                <a:lnTo>
                  <a:pt x="452565" y="274739"/>
                </a:lnTo>
                <a:lnTo>
                  <a:pt x="457200" y="228599"/>
                </a:lnTo>
                <a:lnTo>
                  <a:pt x="452565" y="182897"/>
                </a:lnTo>
                <a:lnTo>
                  <a:pt x="439269" y="140160"/>
                </a:lnTo>
                <a:lnTo>
                  <a:pt x="418221" y="101351"/>
                </a:lnTo>
                <a:lnTo>
                  <a:pt x="390334" y="67436"/>
                </a:lnTo>
                <a:lnTo>
                  <a:pt x="356517" y="39379"/>
                </a:lnTo>
                <a:lnTo>
                  <a:pt x="317682" y="18145"/>
                </a:lnTo>
                <a:lnTo>
                  <a:pt x="274739" y="4697"/>
                </a:lnTo>
                <a:lnTo>
                  <a:pt x="228600" y="0"/>
                </a:lnTo>
                <a:close/>
              </a:path>
            </a:pathLst>
          </a:custGeom>
          <a:solidFill>
            <a:srgbClr val="D348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16"/>
          <p:cNvSpPr txBox="1">
            <a:spLocks noGrp="1"/>
          </p:cNvSpPr>
          <p:nvPr>
            <p:ph type="sldNum" sz="quarter" idx="4294967295"/>
          </p:nvPr>
        </p:nvSpPr>
        <p:spPr>
          <a:xfrm>
            <a:off x="244379" y="6346125"/>
            <a:ext cx="260350" cy="2038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6835">
              <a:lnSpc>
                <a:spcPts val="1525"/>
              </a:lnSpc>
            </a:pPr>
            <a:fld id="{81D60167-4931-47E6-BA6A-407CBD079E47}" type="slidenum">
              <a:rPr dirty="0"/>
              <a:pPr marL="76835">
                <a:lnSpc>
                  <a:spcPts val="1525"/>
                </a:lnSpc>
              </a:pPr>
              <a:t>17</a:t>
            </a:fld>
            <a:endParaRPr dirty="0"/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642910" y="1000108"/>
            <a:ext cx="815340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endParaRPr lang="fr-FR" sz="1200" dirty="0">
              <a:latin typeface="Arial" charset="0"/>
            </a:endParaRPr>
          </a:p>
          <a:p>
            <a:pPr algn="just"/>
            <a:r>
              <a:rPr lang="fr-FR" sz="2400" dirty="0" smtClean="0">
                <a:solidFill>
                  <a:srgbClr val="CD0000"/>
                </a:solidFill>
                <a:latin typeface="Wingdings"/>
              </a:rPr>
              <a:t> </a:t>
            </a:r>
            <a:r>
              <a:rPr lang="fr-FR" sz="2400" dirty="0" smtClean="0">
                <a:solidFill>
                  <a:srgbClr val="000000"/>
                </a:solidFill>
                <a:latin typeface="Verdana"/>
              </a:rPr>
              <a:t>traité comme la position d’une primitive géométrique </a:t>
            </a:r>
            <a:r>
              <a:rPr lang="fr-FR" sz="2400" dirty="0" smtClean="0">
                <a:solidFill>
                  <a:srgbClr val="000000"/>
                </a:solidFill>
                <a:latin typeface="Wingdings"/>
              </a:rPr>
              <a:t> </a:t>
            </a:r>
            <a:r>
              <a:rPr lang="fr-FR" sz="2400" dirty="0" smtClean="0">
                <a:solidFill>
                  <a:srgbClr val="000000"/>
                </a:solidFill>
                <a:latin typeface="Verdana"/>
              </a:rPr>
              <a:t>une source de lumière est assujettie aux mêmes transformations matricielles qu’une primitive.</a:t>
            </a:r>
          </a:p>
          <a:p>
            <a:pPr algn="just">
              <a:buFont typeface="Wingdings"/>
              <a:buChar char="o"/>
            </a:pPr>
            <a:r>
              <a:rPr lang="fr-FR" sz="2400" dirty="0" smtClean="0">
                <a:solidFill>
                  <a:srgbClr val="000000"/>
                </a:solidFill>
                <a:latin typeface="Verdana"/>
              </a:rPr>
              <a:t>En appelant </a:t>
            </a:r>
            <a:r>
              <a:rPr lang="fr-FR" sz="2400" dirty="0" err="1" smtClean="0">
                <a:solidFill>
                  <a:srgbClr val="000000"/>
                </a:solidFill>
                <a:latin typeface="Verdana"/>
              </a:rPr>
              <a:t>glLight</a:t>
            </a:r>
            <a:r>
              <a:rPr lang="fr-FR" sz="2400" dirty="0" smtClean="0">
                <a:solidFill>
                  <a:srgbClr val="000000"/>
                </a:solidFill>
                <a:latin typeface="Verdana"/>
              </a:rPr>
              <a:t>*() pour spécifier la position ou la direction d’une source lumineuse, la position ou la direction sont transformées par la matrice GL_MODELVIEW active.</a:t>
            </a:r>
          </a:p>
          <a:p>
            <a:pPr algn="just"/>
            <a:r>
              <a:rPr lang="fr-FR" sz="2800" dirty="0" smtClean="0">
                <a:solidFill>
                  <a:srgbClr val="CD0000"/>
                </a:solidFill>
                <a:latin typeface="Wingdings"/>
              </a:rPr>
              <a:t> </a:t>
            </a:r>
            <a:r>
              <a:rPr lang="fr-FR" sz="2800" dirty="0" smtClean="0">
                <a:solidFill>
                  <a:srgbClr val="000000"/>
                </a:solidFill>
                <a:latin typeface="Verdana"/>
              </a:rPr>
              <a:t>Trois situations:</a:t>
            </a:r>
          </a:p>
          <a:p>
            <a:pPr algn="just"/>
            <a:r>
              <a:rPr lang="fr-FR" sz="2400" dirty="0" smtClean="0">
                <a:solidFill>
                  <a:srgbClr val="CD0000"/>
                </a:solidFill>
                <a:latin typeface="Wingdings"/>
              </a:rPr>
              <a:t> </a:t>
            </a:r>
            <a:r>
              <a:rPr lang="fr-FR" sz="2400" dirty="0" smtClean="0">
                <a:solidFill>
                  <a:srgbClr val="000000"/>
                </a:solidFill>
                <a:latin typeface="Verdana"/>
              </a:rPr>
              <a:t>La position d’une lumière qui reste fixe.</a:t>
            </a:r>
          </a:p>
          <a:p>
            <a:pPr algn="just"/>
            <a:r>
              <a:rPr lang="fr-FR" sz="2400" dirty="0" smtClean="0">
                <a:solidFill>
                  <a:srgbClr val="CD0000"/>
                </a:solidFill>
                <a:latin typeface="Wingdings"/>
              </a:rPr>
              <a:t> </a:t>
            </a:r>
            <a:r>
              <a:rPr lang="fr-FR" sz="2400" dirty="0" smtClean="0">
                <a:solidFill>
                  <a:srgbClr val="000000"/>
                </a:solidFill>
                <a:latin typeface="Verdana"/>
              </a:rPr>
              <a:t>Une lumière qui se déplace autour d’un objet</a:t>
            </a:r>
          </a:p>
          <a:p>
            <a:pPr algn="just"/>
            <a:r>
              <a:rPr lang="fr-FR" sz="2400" dirty="0" smtClean="0">
                <a:solidFill>
                  <a:srgbClr val="000000"/>
                </a:solidFill>
                <a:latin typeface="Verdana"/>
              </a:rPr>
              <a:t>immobile.</a:t>
            </a:r>
          </a:p>
          <a:p>
            <a:pPr algn="just"/>
            <a:r>
              <a:rPr lang="fr-FR" sz="2400" dirty="0" smtClean="0">
                <a:solidFill>
                  <a:srgbClr val="CD0000"/>
                </a:solidFill>
                <a:latin typeface="Wingdings"/>
              </a:rPr>
              <a:t> </a:t>
            </a:r>
            <a:r>
              <a:rPr lang="fr-FR" sz="2400" dirty="0" smtClean="0">
                <a:solidFill>
                  <a:srgbClr val="000000"/>
                </a:solidFill>
                <a:latin typeface="Verdana"/>
              </a:rPr>
              <a:t>Une lumière qui se déplace avec le point de vue (en même temps que la caméra).</a:t>
            </a:r>
            <a:endParaRPr lang="fr-FR" b="1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7200" y="152400"/>
            <a:ext cx="26670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kern="0" spc="-5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  <a:cs typeface="Franklin Gothic Book"/>
              </a:rPr>
              <a:t>Généralités</a:t>
            </a:r>
            <a:endParaRPr lang="fr-FR" sz="4000" dirty="0"/>
          </a:p>
        </p:txBody>
      </p:sp>
      <p:sp>
        <p:nvSpPr>
          <p:cNvPr id="8" name="object 15"/>
          <p:cNvSpPr/>
          <p:nvPr/>
        </p:nvSpPr>
        <p:spPr>
          <a:xfrm>
            <a:off x="146304" y="6208775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2897" y="4697"/>
                </a:lnTo>
                <a:lnTo>
                  <a:pt x="140160" y="18145"/>
                </a:lnTo>
                <a:lnTo>
                  <a:pt x="101351" y="39379"/>
                </a:lnTo>
                <a:lnTo>
                  <a:pt x="67436" y="67436"/>
                </a:lnTo>
                <a:lnTo>
                  <a:pt x="39379" y="101351"/>
                </a:lnTo>
                <a:lnTo>
                  <a:pt x="18145" y="140160"/>
                </a:lnTo>
                <a:lnTo>
                  <a:pt x="4697" y="182897"/>
                </a:lnTo>
                <a:lnTo>
                  <a:pt x="0" y="228599"/>
                </a:lnTo>
                <a:lnTo>
                  <a:pt x="4697" y="274739"/>
                </a:lnTo>
                <a:lnTo>
                  <a:pt x="18145" y="317682"/>
                </a:lnTo>
                <a:lnTo>
                  <a:pt x="39379" y="356517"/>
                </a:lnTo>
                <a:lnTo>
                  <a:pt x="67436" y="390334"/>
                </a:lnTo>
                <a:lnTo>
                  <a:pt x="101351" y="418221"/>
                </a:lnTo>
                <a:lnTo>
                  <a:pt x="140160" y="439269"/>
                </a:lnTo>
                <a:lnTo>
                  <a:pt x="182897" y="452565"/>
                </a:lnTo>
                <a:lnTo>
                  <a:pt x="228600" y="457199"/>
                </a:lnTo>
                <a:lnTo>
                  <a:pt x="274739" y="452565"/>
                </a:lnTo>
                <a:lnTo>
                  <a:pt x="317682" y="439269"/>
                </a:lnTo>
                <a:lnTo>
                  <a:pt x="356517" y="418221"/>
                </a:lnTo>
                <a:lnTo>
                  <a:pt x="390334" y="390334"/>
                </a:lnTo>
                <a:lnTo>
                  <a:pt x="418221" y="356517"/>
                </a:lnTo>
                <a:lnTo>
                  <a:pt x="439269" y="317682"/>
                </a:lnTo>
                <a:lnTo>
                  <a:pt x="452565" y="274739"/>
                </a:lnTo>
                <a:lnTo>
                  <a:pt x="457200" y="228599"/>
                </a:lnTo>
                <a:lnTo>
                  <a:pt x="452565" y="182897"/>
                </a:lnTo>
                <a:lnTo>
                  <a:pt x="439269" y="140160"/>
                </a:lnTo>
                <a:lnTo>
                  <a:pt x="418221" y="101351"/>
                </a:lnTo>
                <a:lnTo>
                  <a:pt x="390334" y="67436"/>
                </a:lnTo>
                <a:lnTo>
                  <a:pt x="356517" y="39379"/>
                </a:lnTo>
                <a:lnTo>
                  <a:pt x="317682" y="18145"/>
                </a:lnTo>
                <a:lnTo>
                  <a:pt x="274739" y="4697"/>
                </a:lnTo>
                <a:lnTo>
                  <a:pt x="228600" y="0"/>
                </a:lnTo>
                <a:close/>
              </a:path>
            </a:pathLst>
          </a:custGeom>
          <a:solidFill>
            <a:srgbClr val="D348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16"/>
          <p:cNvSpPr txBox="1">
            <a:spLocks noGrp="1"/>
          </p:cNvSpPr>
          <p:nvPr>
            <p:ph type="sldNum" sz="quarter" idx="4294967295"/>
          </p:nvPr>
        </p:nvSpPr>
        <p:spPr>
          <a:xfrm>
            <a:off x="244379" y="6346125"/>
            <a:ext cx="260350" cy="2038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6835">
              <a:lnSpc>
                <a:spcPts val="1525"/>
              </a:lnSpc>
            </a:pPr>
            <a:fld id="{81D60167-4931-47E6-BA6A-407CBD079E47}" type="slidenum">
              <a:rPr dirty="0"/>
              <a:pPr marL="76835">
                <a:lnSpc>
                  <a:spcPts val="1525"/>
                </a:lnSpc>
              </a:pPr>
              <a:t>2</a:t>
            </a:fld>
            <a:endParaRPr dirty="0"/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381000" y="1000108"/>
            <a:ext cx="815340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endParaRPr lang="fr-FR" sz="1200" dirty="0">
              <a:latin typeface="Arial" charset="0"/>
            </a:endParaRPr>
          </a:p>
          <a:p>
            <a:pPr algn="just">
              <a:spcBef>
                <a:spcPct val="50000"/>
              </a:spcBef>
            </a:pPr>
            <a:endParaRPr lang="fr-FR" dirty="0" smtClean="0">
              <a:latin typeface="Arial" charset="0"/>
            </a:endParaRPr>
          </a:p>
          <a:p>
            <a:pPr algn="just"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q"/>
            </a:pPr>
            <a:r>
              <a:rPr lang="fr-FR" sz="2400" dirty="0" smtClean="0">
                <a:latin typeface="Arial" charset="0"/>
              </a:rPr>
              <a:t>Eléments déjà présentés : introduction générale et    </a:t>
            </a:r>
            <a:r>
              <a:rPr lang="fr-FR" sz="2400" dirty="0" err="1" smtClean="0">
                <a:latin typeface="Arial" charset="0"/>
              </a:rPr>
              <a:t>OpenGL</a:t>
            </a:r>
            <a:r>
              <a:rPr lang="fr-FR" sz="2400" dirty="0" smtClean="0">
                <a:latin typeface="Arial" charset="0"/>
              </a:rPr>
              <a:t> (éléments de base, géométrie, transformations) 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q"/>
            </a:pPr>
            <a:r>
              <a:rPr lang="fr-FR" sz="2400" dirty="0" smtClean="0">
                <a:latin typeface="Arial" charset="0"/>
              </a:rPr>
              <a:t>Elément à présenter : éclairage,</a:t>
            </a:r>
            <a:endParaRPr lang="fr-FR" dirty="0" smtClean="0">
              <a:latin typeface="Arial" charset="0"/>
            </a:endParaRPr>
          </a:p>
          <a:p>
            <a:pPr algn="just">
              <a:spcBef>
                <a:spcPct val="50000"/>
              </a:spcBef>
            </a:pPr>
            <a:endParaRPr lang="fr-FR" b="1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7200" y="152400"/>
            <a:ext cx="515942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kern="0" spc="-5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  <a:cs typeface="Franklin Gothic Book"/>
              </a:rPr>
              <a:t>Eclairage : Introduction</a:t>
            </a:r>
            <a:endParaRPr lang="fr-FR" sz="4000" dirty="0"/>
          </a:p>
        </p:txBody>
      </p:sp>
      <p:sp>
        <p:nvSpPr>
          <p:cNvPr id="8" name="object 15"/>
          <p:cNvSpPr/>
          <p:nvPr/>
        </p:nvSpPr>
        <p:spPr>
          <a:xfrm>
            <a:off x="146304" y="6208775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2897" y="4697"/>
                </a:lnTo>
                <a:lnTo>
                  <a:pt x="140160" y="18145"/>
                </a:lnTo>
                <a:lnTo>
                  <a:pt x="101351" y="39379"/>
                </a:lnTo>
                <a:lnTo>
                  <a:pt x="67436" y="67436"/>
                </a:lnTo>
                <a:lnTo>
                  <a:pt x="39379" y="101351"/>
                </a:lnTo>
                <a:lnTo>
                  <a:pt x="18145" y="140160"/>
                </a:lnTo>
                <a:lnTo>
                  <a:pt x="4697" y="182897"/>
                </a:lnTo>
                <a:lnTo>
                  <a:pt x="0" y="228599"/>
                </a:lnTo>
                <a:lnTo>
                  <a:pt x="4697" y="274739"/>
                </a:lnTo>
                <a:lnTo>
                  <a:pt x="18145" y="317682"/>
                </a:lnTo>
                <a:lnTo>
                  <a:pt x="39379" y="356517"/>
                </a:lnTo>
                <a:lnTo>
                  <a:pt x="67436" y="390334"/>
                </a:lnTo>
                <a:lnTo>
                  <a:pt x="101351" y="418221"/>
                </a:lnTo>
                <a:lnTo>
                  <a:pt x="140160" y="439269"/>
                </a:lnTo>
                <a:lnTo>
                  <a:pt x="182897" y="452565"/>
                </a:lnTo>
                <a:lnTo>
                  <a:pt x="228600" y="457199"/>
                </a:lnTo>
                <a:lnTo>
                  <a:pt x="274739" y="452565"/>
                </a:lnTo>
                <a:lnTo>
                  <a:pt x="317682" y="439269"/>
                </a:lnTo>
                <a:lnTo>
                  <a:pt x="356517" y="418221"/>
                </a:lnTo>
                <a:lnTo>
                  <a:pt x="390334" y="390334"/>
                </a:lnTo>
                <a:lnTo>
                  <a:pt x="418221" y="356517"/>
                </a:lnTo>
                <a:lnTo>
                  <a:pt x="439269" y="317682"/>
                </a:lnTo>
                <a:lnTo>
                  <a:pt x="452565" y="274739"/>
                </a:lnTo>
                <a:lnTo>
                  <a:pt x="457200" y="228599"/>
                </a:lnTo>
                <a:lnTo>
                  <a:pt x="452565" y="182897"/>
                </a:lnTo>
                <a:lnTo>
                  <a:pt x="439269" y="140160"/>
                </a:lnTo>
                <a:lnTo>
                  <a:pt x="418221" y="101351"/>
                </a:lnTo>
                <a:lnTo>
                  <a:pt x="390334" y="67436"/>
                </a:lnTo>
                <a:lnTo>
                  <a:pt x="356517" y="39379"/>
                </a:lnTo>
                <a:lnTo>
                  <a:pt x="317682" y="18145"/>
                </a:lnTo>
                <a:lnTo>
                  <a:pt x="274739" y="4697"/>
                </a:lnTo>
                <a:lnTo>
                  <a:pt x="228600" y="0"/>
                </a:lnTo>
                <a:close/>
              </a:path>
            </a:pathLst>
          </a:custGeom>
          <a:solidFill>
            <a:srgbClr val="D348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16"/>
          <p:cNvSpPr txBox="1">
            <a:spLocks noGrp="1"/>
          </p:cNvSpPr>
          <p:nvPr>
            <p:ph type="sldNum" sz="quarter" idx="4294967295"/>
          </p:nvPr>
        </p:nvSpPr>
        <p:spPr>
          <a:xfrm>
            <a:off x="244379" y="6346125"/>
            <a:ext cx="260350" cy="2038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6835">
              <a:lnSpc>
                <a:spcPts val="1525"/>
              </a:lnSpc>
            </a:pPr>
            <a:fld id="{81D60167-4931-47E6-BA6A-407CBD079E47}" type="slidenum">
              <a:rPr dirty="0"/>
              <a:pPr marL="76835">
                <a:lnSpc>
                  <a:spcPts val="1525"/>
                </a:lnSpc>
              </a:pPr>
              <a:t>3</a:t>
            </a:fld>
            <a:endParaRPr dirty="0"/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381000" y="1000108"/>
            <a:ext cx="8153400" cy="541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fr-FR" sz="2000" dirty="0" smtClean="0">
                <a:solidFill>
                  <a:srgbClr val="CD0000"/>
                </a:solidFill>
                <a:latin typeface="Wingdings"/>
              </a:rPr>
              <a:t> </a:t>
            </a:r>
            <a:r>
              <a:rPr lang="fr-FR" sz="2000" dirty="0" smtClean="0">
                <a:solidFill>
                  <a:srgbClr val="FF3300"/>
                </a:solidFill>
                <a:latin typeface="Verdana"/>
              </a:rPr>
              <a:t>But : </a:t>
            </a:r>
            <a:r>
              <a:rPr lang="fr-FR" sz="2000" dirty="0" smtClean="0">
                <a:solidFill>
                  <a:srgbClr val="000000"/>
                </a:solidFill>
                <a:latin typeface="Verdana"/>
              </a:rPr>
              <a:t>Augmenter le réalisme 3D en tenant compte de l’interaction entre la lumière et les surfaces de la scène.</a:t>
            </a:r>
          </a:p>
          <a:p>
            <a:pPr algn="just">
              <a:lnSpc>
                <a:spcPct val="120000"/>
              </a:lnSpc>
            </a:pPr>
            <a:r>
              <a:rPr lang="fr-FR" sz="2000" dirty="0" smtClean="0">
                <a:solidFill>
                  <a:srgbClr val="CD0000"/>
                </a:solidFill>
                <a:latin typeface="Wingdings"/>
              </a:rPr>
              <a:t> </a:t>
            </a:r>
            <a:r>
              <a:rPr lang="fr-FR" sz="2000" dirty="0" smtClean="0">
                <a:solidFill>
                  <a:srgbClr val="000000"/>
                </a:solidFill>
                <a:latin typeface="Verdana"/>
              </a:rPr>
              <a:t>On tiendra compte séparément des sources lumineuses et des interactions matériau - lumière les plus courantes.</a:t>
            </a:r>
          </a:p>
          <a:p>
            <a:pPr algn="just">
              <a:lnSpc>
                <a:spcPct val="120000"/>
              </a:lnSpc>
            </a:pPr>
            <a:r>
              <a:rPr lang="fr-FR" sz="2000" dirty="0" smtClean="0">
                <a:solidFill>
                  <a:srgbClr val="CD0000"/>
                </a:solidFill>
                <a:latin typeface="Wingdings"/>
              </a:rPr>
              <a:t> </a:t>
            </a:r>
            <a:r>
              <a:rPr lang="fr-FR" sz="2000" dirty="0" smtClean="0">
                <a:solidFill>
                  <a:srgbClr val="000000"/>
                </a:solidFill>
                <a:latin typeface="Verdana"/>
              </a:rPr>
              <a:t>Déterminer comment les propriétés des matériaux et des sources lumineuses sont spécifiées en </a:t>
            </a:r>
            <a:r>
              <a:rPr lang="fr-FR" sz="2000" dirty="0" err="1" smtClean="0">
                <a:solidFill>
                  <a:srgbClr val="000000"/>
                </a:solidFill>
                <a:latin typeface="Verdana"/>
              </a:rPr>
              <a:t>OpenGL</a:t>
            </a:r>
            <a:r>
              <a:rPr lang="fr-FR" sz="2000" dirty="0" smtClean="0">
                <a:solidFill>
                  <a:srgbClr val="000000"/>
                </a:solidFill>
                <a:latin typeface="Verdana"/>
              </a:rPr>
              <a:t>?</a:t>
            </a:r>
          </a:p>
          <a:p>
            <a:pPr algn="ctr">
              <a:lnSpc>
                <a:spcPct val="120000"/>
              </a:lnSpc>
            </a:pPr>
            <a:r>
              <a:rPr lang="fr-FR" sz="2800" b="1" u="sng" dirty="0" smtClean="0">
                <a:solidFill>
                  <a:srgbClr val="FF0000"/>
                </a:solidFill>
              </a:rPr>
              <a:t>On opte pour un modèle d’illumination local.</a:t>
            </a:r>
          </a:p>
          <a:p>
            <a:pPr algn="just">
              <a:lnSpc>
                <a:spcPct val="120000"/>
              </a:lnSpc>
            </a:pPr>
            <a:r>
              <a:rPr lang="fr-FR" sz="2000" dirty="0" smtClean="0">
                <a:solidFill>
                  <a:srgbClr val="CD0000"/>
                </a:solidFill>
                <a:latin typeface="Wingdings"/>
              </a:rPr>
              <a:t> </a:t>
            </a:r>
            <a:r>
              <a:rPr lang="fr-FR" sz="2000" dirty="0" smtClean="0">
                <a:solidFill>
                  <a:srgbClr val="000000"/>
                </a:solidFill>
                <a:latin typeface="Verdana"/>
              </a:rPr>
              <a:t>Permet d’obtenir le nuance propre à chaque point d’une surface, indépendamment des autres surfaces de la scène, contrairement à un modèle d’illumination global.</a:t>
            </a:r>
          </a:p>
          <a:p>
            <a:pPr algn="just">
              <a:lnSpc>
                <a:spcPct val="120000"/>
              </a:lnSpc>
            </a:pPr>
            <a:r>
              <a:rPr lang="fr-FR" sz="2000" dirty="0" smtClean="0">
                <a:solidFill>
                  <a:srgbClr val="CD0000"/>
                </a:solidFill>
                <a:latin typeface="Wingdings"/>
              </a:rPr>
              <a:t> </a:t>
            </a:r>
            <a:r>
              <a:rPr lang="fr-FR" sz="2000" dirty="0" smtClean="0">
                <a:solidFill>
                  <a:srgbClr val="000000"/>
                </a:solidFill>
                <a:latin typeface="Verdana"/>
              </a:rPr>
              <a:t>Le calcul de chaque nuance dépend seulement des propriétés des matériaux, des caractéristiques géométriques locales de la surface éclairée et de l’emplacement et des propriétés des sources lumineuses</a:t>
            </a:r>
            <a:r>
              <a:rPr lang="fr-FR" sz="1600" dirty="0" smtClean="0">
                <a:solidFill>
                  <a:srgbClr val="000000"/>
                </a:solidFill>
                <a:latin typeface="Verdana"/>
              </a:rPr>
              <a:t>.</a:t>
            </a:r>
            <a:endParaRPr lang="fr-FR" b="1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7200" y="152400"/>
            <a:ext cx="515942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kern="0" spc="-5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  <a:cs typeface="Franklin Gothic Book"/>
              </a:rPr>
              <a:t>Eclairage : Introduction</a:t>
            </a:r>
            <a:endParaRPr lang="fr-FR" sz="4000" dirty="0"/>
          </a:p>
        </p:txBody>
      </p:sp>
      <p:sp>
        <p:nvSpPr>
          <p:cNvPr id="8" name="object 15"/>
          <p:cNvSpPr/>
          <p:nvPr/>
        </p:nvSpPr>
        <p:spPr>
          <a:xfrm>
            <a:off x="146304" y="6208775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2897" y="4697"/>
                </a:lnTo>
                <a:lnTo>
                  <a:pt x="140160" y="18145"/>
                </a:lnTo>
                <a:lnTo>
                  <a:pt x="101351" y="39379"/>
                </a:lnTo>
                <a:lnTo>
                  <a:pt x="67436" y="67436"/>
                </a:lnTo>
                <a:lnTo>
                  <a:pt x="39379" y="101351"/>
                </a:lnTo>
                <a:lnTo>
                  <a:pt x="18145" y="140160"/>
                </a:lnTo>
                <a:lnTo>
                  <a:pt x="4697" y="182897"/>
                </a:lnTo>
                <a:lnTo>
                  <a:pt x="0" y="228599"/>
                </a:lnTo>
                <a:lnTo>
                  <a:pt x="4697" y="274739"/>
                </a:lnTo>
                <a:lnTo>
                  <a:pt x="18145" y="317682"/>
                </a:lnTo>
                <a:lnTo>
                  <a:pt x="39379" y="356517"/>
                </a:lnTo>
                <a:lnTo>
                  <a:pt x="67436" y="390334"/>
                </a:lnTo>
                <a:lnTo>
                  <a:pt x="101351" y="418221"/>
                </a:lnTo>
                <a:lnTo>
                  <a:pt x="140160" y="439269"/>
                </a:lnTo>
                <a:lnTo>
                  <a:pt x="182897" y="452565"/>
                </a:lnTo>
                <a:lnTo>
                  <a:pt x="228600" y="457199"/>
                </a:lnTo>
                <a:lnTo>
                  <a:pt x="274739" y="452565"/>
                </a:lnTo>
                <a:lnTo>
                  <a:pt x="317682" y="439269"/>
                </a:lnTo>
                <a:lnTo>
                  <a:pt x="356517" y="418221"/>
                </a:lnTo>
                <a:lnTo>
                  <a:pt x="390334" y="390334"/>
                </a:lnTo>
                <a:lnTo>
                  <a:pt x="418221" y="356517"/>
                </a:lnTo>
                <a:lnTo>
                  <a:pt x="439269" y="317682"/>
                </a:lnTo>
                <a:lnTo>
                  <a:pt x="452565" y="274739"/>
                </a:lnTo>
                <a:lnTo>
                  <a:pt x="457200" y="228599"/>
                </a:lnTo>
                <a:lnTo>
                  <a:pt x="452565" y="182897"/>
                </a:lnTo>
                <a:lnTo>
                  <a:pt x="439269" y="140160"/>
                </a:lnTo>
                <a:lnTo>
                  <a:pt x="418221" y="101351"/>
                </a:lnTo>
                <a:lnTo>
                  <a:pt x="390334" y="67436"/>
                </a:lnTo>
                <a:lnTo>
                  <a:pt x="356517" y="39379"/>
                </a:lnTo>
                <a:lnTo>
                  <a:pt x="317682" y="18145"/>
                </a:lnTo>
                <a:lnTo>
                  <a:pt x="274739" y="4697"/>
                </a:lnTo>
                <a:lnTo>
                  <a:pt x="228600" y="0"/>
                </a:lnTo>
                <a:close/>
              </a:path>
            </a:pathLst>
          </a:custGeom>
          <a:solidFill>
            <a:srgbClr val="D348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16"/>
          <p:cNvSpPr txBox="1">
            <a:spLocks noGrp="1"/>
          </p:cNvSpPr>
          <p:nvPr>
            <p:ph type="sldNum" sz="quarter" idx="4294967295"/>
          </p:nvPr>
        </p:nvSpPr>
        <p:spPr>
          <a:xfrm>
            <a:off x="244379" y="6346125"/>
            <a:ext cx="260350" cy="2038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6835">
              <a:lnSpc>
                <a:spcPts val="1525"/>
              </a:lnSpc>
            </a:pPr>
            <a:fld id="{81D60167-4931-47E6-BA6A-407CBD079E47}" type="slidenum">
              <a:rPr dirty="0"/>
              <a:pPr marL="76835">
                <a:lnSpc>
                  <a:spcPts val="1525"/>
                </a:lnSpc>
              </a:pPr>
              <a:t>4</a:t>
            </a:fld>
            <a:endParaRPr dirty="0"/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381000" y="1000108"/>
            <a:ext cx="8153400" cy="2354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fr-FR" sz="2400" dirty="0" smtClean="0">
                <a:solidFill>
                  <a:srgbClr val="CD0000"/>
                </a:solidFill>
                <a:latin typeface="Wingdings"/>
              </a:rPr>
              <a:t> </a:t>
            </a:r>
            <a:r>
              <a:rPr lang="fr-FR" sz="2400" dirty="0" err="1" smtClean="0">
                <a:solidFill>
                  <a:srgbClr val="000000"/>
                </a:solidFill>
                <a:latin typeface="Verdana"/>
              </a:rPr>
              <a:t>OpenGL</a:t>
            </a:r>
            <a:r>
              <a:rPr lang="fr-FR" sz="2400" dirty="0" smtClean="0">
                <a:solidFill>
                  <a:srgbClr val="000000"/>
                </a:solidFill>
                <a:latin typeface="Verdana"/>
              </a:rPr>
              <a:t> effectue une approximation en divisant la lumière en composants Rouge, Vert et Bleu</a:t>
            </a:r>
          </a:p>
          <a:p>
            <a:pPr algn="just"/>
            <a:r>
              <a:rPr lang="fr-FR" sz="2400" dirty="0" smtClean="0">
                <a:solidFill>
                  <a:srgbClr val="CD0000"/>
                </a:solidFill>
                <a:latin typeface="Wingdings"/>
              </a:rPr>
              <a:t> </a:t>
            </a:r>
            <a:r>
              <a:rPr lang="fr-FR" sz="2400" dirty="0" smtClean="0">
                <a:solidFill>
                  <a:srgbClr val="000000"/>
                </a:solidFill>
                <a:latin typeface="Verdana"/>
              </a:rPr>
              <a:t>Le rendu à l'écran d'un objet dépend de la couleur de l'objet et de la lumière.</a:t>
            </a:r>
          </a:p>
          <a:p>
            <a:r>
              <a:rPr lang="fr-FR" sz="2400" dirty="0" smtClean="0">
                <a:solidFill>
                  <a:srgbClr val="CD0000"/>
                </a:solidFill>
                <a:latin typeface="Wingdings"/>
              </a:rPr>
              <a:t> </a:t>
            </a:r>
            <a:r>
              <a:rPr lang="fr-FR" sz="2400" dirty="0" err="1" smtClean="0">
                <a:solidFill>
                  <a:srgbClr val="000000"/>
                </a:solidFill>
                <a:latin typeface="Verdana"/>
              </a:rPr>
              <a:t>OpenGL</a:t>
            </a:r>
            <a:r>
              <a:rPr lang="fr-FR" sz="2400" dirty="0" smtClean="0">
                <a:solidFill>
                  <a:srgbClr val="000000"/>
                </a:solidFill>
                <a:latin typeface="Verdana"/>
              </a:rPr>
              <a:t>: </a:t>
            </a:r>
            <a:r>
              <a:rPr lang="fr-FR" sz="2400" dirty="0" err="1" smtClean="0">
                <a:solidFill>
                  <a:srgbClr val="000000"/>
                </a:solidFill>
                <a:latin typeface="Verdana"/>
              </a:rPr>
              <a:t>approxiamations</a:t>
            </a:r>
            <a:endParaRPr lang="fr-FR" dirty="0">
              <a:latin typeface="Arial" charset="0"/>
            </a:endParaRPr>
          </a:p>
          <a:p>
            <a:pPr algn="just">
              <a:spcBef>
                <a:spcPct val="50000"/>
              </a:spcBef>
            </a:pPr>
            <a:endParaRPr lang="fr-FR" b="1" dirty="0">
              <a:latin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786190"/>
            <a:ext cx="4194346" cy="2090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4572000" y="3929066"/>
            <a:ext cx="41434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dirty="0" smtClean="0"/>
              <a:t>• Chaque composant de couleur est stocké séparément.</a:t>
            </a:r>
          </a:p>
          <a:p>
            <a:pPr algn="just"/>
            <a:r>
              <a:rPr lang="fr-FR" sz="2400" dirty="0" smtClean="0"/>
              <a:t>(8bits).</a:t>
            </a:r>
          </a:p>
          <a:p>
            <a:pPr algn="just"/>
            <a:r>
              <a:rPr lang="fr-FR" sz="2400" dirty="0" smtClean="0"/>
              <a:t>• chaque composant varie dans</a:t>
            </a:r>
          </a:p>
          <a:p>
            <a:pPr algn="just"/>
            <a:r>
              <a:rPr lang="fr-FR" sz="2400" dirty="0" smtClean="0"/>
              <a:t>[0,1]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7200" y="-24"/>
            <a:ext cx="597920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kern="0" spc="-5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  <a:cs typeface="Franklin Gothic Book"/>
              </a:rPr>
              <a:t>Composantes d’un modèle</a:t>
            </a:r>
          </a:p>
          <a:p>
            <a:r>
              <a:rPr lang="fr-FR" sz="4000" b="1" kern="0" spc="-5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  <a:cs typeface="Franklin Gothic Book"/>
              </a:rPr>
              <a:t>d’éclairage en </a:t>
            </a:r>
            <a:r>
              <a:rPr lang="fr-FR" sz="4000" b="1" kern="0" spc="-5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  <a:cs typeface="Franklin Gothic Book"/>
              </a:rPr>
              <a:t>OpenGL</a:t>
            </a:r>
            <a:endParaRPr lang="fr-FR" sz="4000" dirty="0"/>
          </a:p>
        </p:txBody>
      </p:sp>
      <p:sp>
        <p:nvSpPr>
          <p:cNvPr id="8" name="object 15"/>
          <p:cNvSpPr/>
          <p:nvPr/>
        </p:nvSpPr>
        <p:spPr>
          <a:xfrm>
            <a:off x="146304" y="6208775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2897" y="4697"/>
                </a:lnTo>
                <a:lnTo>
                  <a:pt x="140160" y="18145"/>
                </a:lnTo>
                <a:lnTo>
                  <a:pt x="101351" y="39379"/>
                </a:lnTo>
                <a:lnTo>
                  <a:pt x="67436" y="67436"/>
                </a:lnTo>
                <a:lnTo>
                  <a:pt x="39379" y="101351"/>
                </a:lnTo>
                <a:lnTo>
                  <a:pt x="18145" y="140160"/>
                </a:lnTo>
                <a:lnTo>
                  <a:pt x="4697" y="182897"/>
                </a:lnTo>
                <a:lnTo>
                  <a:pt x="0" y="228599"/>
                </a:lnTo>
                <a:lnTo>
                  <a:pt x="4697" y="274739"/>
                </a:lnTo>
                <a:lnTo>
                  <a:pt x="18145" y="317682"/>
                </a:lnTo>
                <a:lnTo>
                  <a:pt x="39379" y="356517"/>
                </a:lnTo>
                <a:lnTo>
                  <a:pt x="67436" y="390334"/>
                </a:lnTo>
                <a:lnTo>
                  <a:pt x="101351" y="418221"/>
                </a:lnTo>
                <a:lnTo>
                  <a:pt x="140160" y="439269"/>
                </a:lnTo>
                <a:lnTo>
                  <a:pt x="182897" y="452565"/>
                </a:lnTo>
                <a:lnTo>
                  <a:pt x="228600" y="457199"/>
                </a:lnTo>
                <a:lnTo>
                  <a:pt x="274739" y="452565"/>
                </a:lnTo>
                <a:lnTo>
                  <a:pt x="317682" y="439269"/>
                </a:lnTo>
                <a:lnTo>
                  <a:pt x="356517" y="418221"/>
                </a:lnTo>
                <a:lnTo>
                  <a:pt x="390334" y="390334"/>
                </a:lnTo>
                <a:lnTo>
                  <a:pt x="418221" y="356517"/>
                </a:lnTo>
                <a:lnTo>
                  <a:pt x="439269" y="317682"/>
                </a:lnTo>
                <a:lnTo>
                  <a:pt x="452565" y="274739"/>
                </a:lnTo>
                <a:lnTo>
                  <a:pt x="457200" y="228599"/>
                </a:lnTo>
                <a:lnTo>
                  <a:pt x="452565" y="182897"/>
                </a:lnTo>
                <a:lnTo>
                  <a:pt x="439269" y="140160"/>
                </a:lnTo>
                <a:lnTo>
                  <a:pt x="418221" y="101351"/>
                </a:lnTo>
                <a:lnTo>
                  <a:pt x="390334" y="67436"/>
                </a:lnTo>
                <a:lnTo>
                  <a:pt x="356517" y="39379"/>
                </a:lnTo>
                <a:lnTo>
                  <a:pt x="317682" y="18145"/>
                </a:lnTo>
                <a:lnTo>
                  <a:pt x="274739" y="4697"/>
                </a:lnTo>
                <a:lnTo>
                  <a:pt x="228600" y="0"/>
                </a:lnTo>
                <a:close/>
              </a:path>
            </a:pathLst>
          </a:custGeom>
          <a:solidFill>
            <a:srgbClr val="D348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16"/>
          <p:cNvSpPr txBox="1">
            <a:spLocks noGrp="1"/>
          </p:cNvSpPr>
          <p:nvPr>
            <p:ph type="sldNum" sz="quarter" idx="4294967295"/>
          </p:nvPr>
        </p:nvSpPr>
        <p:spPr>
          <a:xfrm>
            <a:off x="244379" y="6346125"/>
            <a:ext cx="260350" cy="2038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6835">
              <a:lnSpc>
                <a:spcPts val="1525"/>
              </a:lnSpc>
            </a:pPr>
            <a:fld id="{81D60167-4931-47E6-BA6A-407CBD079E47}" type="slidenum">
              <a:rPr dirty="0"/>
              <a:pPr marL="76835">
                <a:lnSpc>
                  <a:spcPts val="1525"/>
                </a:lnSpc>
              </a:pPr>
              <a:t>5</a:t>
            </a:fld>
            <a:endParaRPr dirty="0"/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633442" y="1633730"/>
            <a:ext cx="8153400" cy="372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endParaRPr lang="fr-FR" sz="1200" dirty="0">
              <a:latin typeface="Arial" charset="0"/>
            </a:endParaRPr>
          </a:p>
          <a:p>
            <a:r>
              <a:rPr lang="fr-FR" sz="2800" dirty="0" smtClean="0">
                <a:solidFill>
                  <a:srgbClr val="000000"/>
                </a:solidFill>
                <a:latin typeface="Verdana"/>
              </a:rPr>
              <a:t>L'éclairement est divisé en </a:t>
            </a:r>
            <a:r>
              <a:rPr lang="fr-FR" sz="2800" dirty="0" smtClean="0">
                <a:solidFill>
                  <a:srgbClr val="000000"/>
                </a:solidFill>
                <a:latin typeface="Verdana"/>
              </a:rPr>
              <a:t>3 </a:t>
            </a:r>
            <a:r>
              <a:rPr lang="fr-FR" sz="2800" dirty="0" smtClean="0">
                <a:solidFill>
                  <a:srgbClr val="000000"/>
                </a:solidFill>
                <a:latin typeface="Verdana"/>
              </a:rPr>
              <a:t>composants</a:t>
            </a:r>
          </a:p>
          <a:p>
            <a:r>
              <a:rPr lang="fr-FR" sz="2800" dirty="0" smtClean="0">
                <a:solidFill>
                  <a:srgbClr val="000000"/>
                </a:solidFill>
                <a:latin typeface="Verdana"/>
              </a:rPr>
              <a:t>indépendants :</a:t>
            </a:r>
          </a:p>
          <a:p>
            <a:pPr algn="just"/>
            <a:r>
              <a:rPr lang="fr-FR" sz="2400" dirty="0" smtClean="0">
                <a:solidFill>
                  <a:srgbClr val="CD0000"/>
                </a:solidFill>
                <a:latin typeface="Wingdings"/>
              </a:rPr>
              <a:t> </a:t>
            </a:r>
            <a:r>
              <a:rPr lang="fr-FR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ambiant</a:t>
            </a:r>
            <a:r>
              <a:rPr lang="fr-FR" sz="2400" dirty="0" smtClean="0">
                <a:solidFill>
                  <a:srgbClr val="000000"/>
                </a:solidFill>
                <a:latin typeface="Verdana"/>
              </a:rPr>
              <a:t> : impossible de savoir d'où vient cette</a:t>
            </a:r>
          </a:p>
          <a:p>
            <a:pPr algn="just"/>
            <a:r>
              <a:rPr lang="fr-FR" sz="2400" dirty="0" smtClean="0">
                <a:solidFill>
                  <a:srgbClr val="000000"/>
                </a:solidFill>
                <a:latin typeface="Verdana"/>
              </a:rPr>
              <a:t>lumière, éclaire la scène de façon uniforme</a:t>
            </a:r>
          </a:p>
          <a:p>
            <a:pPr algn="just"/>
            <a:r>
              <a:rPr lang="fr-FR" sz="2400" dirty="0" smtClean="0">
                <a:solidFill>
                  <a:srgbClr val="CD0000"/>
                </a:solidFill>
                <a:latin typeface="Wingdings"/>
              </a:rPr>
              <a:t> </a:t>
            </a:r>
            <a:r>
              <a:rPr lang="fr-FR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diffus</a:t>
            </a:r>
            <a:r>
              <a:rPr lang="fr-FR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 </a:t>
            </a:r>
            <a:r>
              <a:rPr lang="fr-FR" sz="2400" dirty="0" smtClean="0">
                <a:solidFill>
                  <a:srgbClr val="000000"/>
                </a:solidFill>
                <a:latin typeface="Verdana"/>
              </a:rPr>
              <a:t>: vient d'une direction particulière, dispersée de manière égale dans toutes les directions.</a:t>
            </a:r>
          </a:p>
          <a:p>
            <a:pPr algn="just"/>
            <a:r>
              <a:rPr lang="fr-FR" sz="2400" dirty="0" smtClean="0">
                <a:solidFill>
                  <a:srgbClr val="CD0000"/>
                </a:solidFill>
                <a:latin typeface="Wingdings"/>
              </a:rPr>
              <a:t> </a:t>
            </a:r>
            <a:r>
              <a:rPr lang="fr-FR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spéculaire</a:t>
            </a:r>
            <a:r>
              <a:rPr lang="fr-FR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 </a:t>
            </a:r>
            <a:r>
              <a:rPr lang="fr-FR" sz="2400" dirty="0" smtClean="0">
                <a:solidFill>
                  <a:srgbClr val="000000"/>
                </a:solidFill>
                <a:latin typeface="Verdana"/>
              </a:rPr>
              <a:t>: vient d'une direction particulière, tend à rebondir dans une direction particulière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7200" y="-24"/>
            <a:ext cx="612635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kern="0" spc="-5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  <a:cs typeface="Franklin Gothic Book"/>
              </a:rPr>
              <a:t>Etapes d’éclairement d’une</a:t>
            </a:r>
          </a:p>
          <a:p>
            <a:r>
              <a:rPr lang="fr-FR" sz="4000" b="1" kern="0" spc="-5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  <a:cs typeface="Franklin Gothic Book"/>
              </a:rPr>
              <a:t>scène en </a:t>
            </a:r>
            <a:r>
              <a:rPr lang="fr-FR" sz="4000" b="1" kern="0" spc="-5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  <a:cs typeface="Franklin Gothic Book"/>
              </a:rPr>
              <a:t>OpenGL</a:t>
            </a:r>
            <a:endParaRPr lang="fr-FR" sz="4000" dirty="0"/>
          </a:p>
        </p:txBody>
      </p:sp>
      <p:sp>
        <p:nvSpPr>
          <p:cNvPr id="8" name="object 15"/>
          <p:cNvSpPr/>
          <p:nvPr/>
        </p:nvSpPr>
        <p:spPr>
          <a:xfrm>
            <a:off x="146304" y="6208775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2897" y="4697"/>
                </a:lnTo>
                <a:lnTo>
                  <a:pt x="140160" y="18145"/>
                </a:lnTo>
                <a:lnTo>
                  <a:pt x="101351" y="39379"/>
                </a:lnTo>
                <a:lnTo>
                  <a:pt x="67436" y="67436"/>
                </a:lnTo>
                <a:lnTo>
                  <a:pt x="39379" y="101351"/>
                </a:lnTo>
                <a:lnTo>
                  <a:pt x="18145" y="140160"/>
                </a:lnTo>
                <a:lnTo>
                  <a:pt x="4697" y="182897"/>
                </a:lnTo>
                <a:lnTo>
                  <a:pt x="0" y="228599"/>
                </a:lnTo>
                <a:lnTo>
                  <a:pt x="4697" y="274739"/>
                </a:lnTo>
                <a:lnTo>
                  <a:pt x="18145" y="317682"/>
                </a:lnTo>
                <a:lnTo>
                  <a:pt x="39379" y="356517"/>
                </a:lnTo>
                <a:lnTo>
                  <a:pt x="67436" y="390334"/>
                </a:lnTo>
                <a:lnTo>
                  <a:pt x="101351" y="418221"/>
                </a:lnTo>
                <a:lnTo>
                  <a:pt x="140160" y="439269"/>
                </a:lnTo>
                <a:lnTo>
                  <a:pt x="182897" y="452565"/>
                </a:lnTo>
                <a:lnTo>
                  <a:pt x="228600" y="457199"/>
                </a:lnTo>
                <a:lnTo>
                  <a:pt x="274739" y="452565"/>
                </a:lnTo>
                <a:lnTo>
                  <a:pt x="317682" y="439269"/>
                </a:lnTo>
                <a:lnTo>
                  <a:pt x="356517" y="418221"/>
                </a:lnTo>
                <a:lnTo>
                  <a:pt x="390334" y="390334"/>
                </a:lnTo>
                <a:lnTo>
                  <a:pt x="418221" y="356517"/>
                </a:lnTo>
                <a:lnTo>
                  <a:pt x="439269" y="317682"/>
                </a:lnTo>
                <a:lnTo>
                  <a:pt x="452565" y="274739"/>
                </a:lnTo>
                <a:lnTo>
                  <a:pt x="457200" y="228599"/>
                </a:lnTo>
                <a:lnTo>
                  <a:pt x="452565" y="182897"/>
                </a:lnTo>
                <a:lnTo>
                  <a:pt x="439269" y="140160"/>
                </a:lnTo>
                <a:lnTo>
                  <a:pt x="418221" y="101351"/>
                </a:lnTo>
                <a:lnTo>
                  <a:pt x="390334" y="67436"/>
                </a:lnTo>
                <a:lnTo>
                  <a:pt x="356517" y="39379"/>
                </a:lnTo>
                <a:lnTo>
                  <a:pt x="317682" y="18145"/>
                </a:lnTo>
                <a:lnTo>
                  <a:pt x="274739" y="4697"/>
                </a:lnTo>
                <a:lnTo>
                  <a:pt x="228600" y="0"/>
                </a:lnTo>
                <a:close/>
              </a:path>
            </a:pathLst>
          </a:custGeom>
          <a:solidFill>
            <a:srgbClr val="D348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16"/>
          <p:cNvSpPr txBox="1">
            <a:spLocks noGrp="1"/>
          </p:cNvSpPr>
          <p:nvPr>
            <p:ph type="sldNum" sz="quarter" idx="4294967295"/>
          </p:nvPr>
        </p:nvSpPr>
        <p:spPr>
          <a:xfrm>
            <a:off x="244379" y="6346125"/>
            <a:ext cx="260350" cy="2038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6835">
              <a:lnSpc>
                <a:spcPts val="1525"/>
              </a:lnSpc>
            </a:pPr>
            <a:fld id="{81D60167-4931-47E6-BA6A-407CBD079E47}" type="slidenum">
              <a:rPr dirty="0"/>
              <a:pPr marL="76835">
                <a:lnSpc>
                  <a:spcPts val="1525"/>
                </a:lnSpc>
              </a:pPr>
              <a:t>6</a:t>
            </a:fld>
            <a:endParaRPr dirty="0"/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633442" y="1006881"/>
            <a:ext cx="8153400" cy="5663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endParaRPr lang="fr-FR" dirty="0" smtClean="0">
              <a:latin typeface="Arial" charset="0"/>
            </a:endParaRPr>
          </a:p>
          <a:p>
            <a:pPr algn="just"/>
            <a:r>
              <a:rPr lang="fr-FR" sz="2800" dirty="0" smtClean="0">
                <a:solidFill>
                  <a:srgbClr val="CD0000"/>
                </a:solidFill>
                <a:latin typeface="Wingdings"/>
              </a:rPr>
              <a:t> </a:t>
            </a:r>
            <a:r>
              <a:rPr lang="fr-FR" sz="2800" dirty="0" smtClean="0">
                <a:solidFill>
                  <a:srgbClr val="000000"/>
                </a:solidFill>
                <a:latin typeface="Verdana"/>
              </a:rPr>
              <a:t>Pour ajouter un éclairage à une scène, il faut :</a:t>
            </a:r>
          </a:p>
          <a:p>
            <a:pPr algn="just"/>
            <a:r>
              <a:rPr lang="fr-FR" sz="2400" dirty="0" smtClean="0">
                <a:solidFill>
                  <a:srgbClr val="CD0000"/>
                </a:solidFill>
                <a:latin typeface="Wingdings"/>
              </a:rPr>
              <a:t> </a:t>
            </a:r>
            <a:r>
              <a:rPr lang="fr-FR" sz="2400" dirty="0" smtClean="0">
                <a:solidFill>
                  <a:srgbClr val="000000"/>
                </a:solidFill>
                <a:latin typeface="Verdana"/>
              </a:rPr>
              <a:t>Définir les normales de chaque sommet</a:t>
            </a:r>
          </a:p>
          <a:p>
            <a:pPr algn="just"/>
            <a:r>
              <a:rPr lang="fr-FR" sz="2400" dirty="0" smtClean="0">
                <a:solidFill>
                  <a:srgbClr val="CD0000"/>
                </a:solidFill>
                <a:latin typeface="Wingdings"/>
              </a:rPr>
              <a:t> </a:t>
            </a:r>
            <a:r>
              <a:rPr lang="fr-FR" sz="2400" dirty="0" smtClean="0">
                <a:solidFill>
                  <a:srgbClr val="000000"/>
                </a:solidFill>
                <a:latin typeface="Verdana"/>
              </a:rPr>
              <a:t>Créer et positionner les sources de lumières</a:t>
            </a:r>
          </a:p>
          <a:p>
            <a:pPr algn="just"/>
            <a:r>
              <a:rPr lang="fr-FR" sz="2400" dirty="0" smtClean="0">
                <a:solidFill>
                  <a:srgbClr val="CD0000"/>
                </a:solidFill>
                <a:latin typeface="Wingdings"/>
              </a:rPr>
              <a:t> </a:t>
            </a:r>
            <a:r>
              <a:rPr lang="fr-FR" sz="2400" dirty="0" smtClean="0">
                <a:solidFill>
                  <a:srgbClr val="000000"/>
                </a:solidFill>
                <a:latin typeface="Verdana"/>
              </a:rPr>
              <a:t>Créer ou sélectionner un modèle d'éclairage (niveau de la lumière ambiante...)</a:t>
            </a:r>
          </a:p>
          <a:p>
            <a:pPr algn="just"/>
            <a:r>
              <a:rPr lang="fr-FR" sz="2400" dirty="0" smtClean="0">
                <a:solidFill>
                  <a:srgbClr val="CD0000"/>
                </a:solidFill>
                <a:latin typeface="Wingdings"/>
              </a:rPr>
              <a:t> </a:t>
            </a:r>
            <a:r>
              <a:rPr lang="fr-FR" sz="2400" dirty="0" smtClean="0">
                <a:solidFill>
                  <a:srgbClr val="000000"/>
                </a:solidFill>
                <a:latin typeface="Verdana"/>
              </a:rPr>
              <a:t>Définir les propriétés de la matière de chaque objet</a:t>
            </a:r>
          </a:p>
          <a:p>
            <a:pPr algn="just"/>
            <a:r>
              <a:rPr lang="fr-FR" sz="2400" dirty="0" smtClean="0">
                <a:solidFill>
                  <a:srgbClr val="CD0000"/>
                </a:solidFill>
                <a:latin typeface="Wingdings"/>
              </a:rPr>
              <a:t> </a:t>
            </a:r>
            <a:r>
              <a:rPr lang="fr-FR" sz="2400" dirty="0" err="1" smtClean="0">
                <a:solidFill>
                  <a:srgbClr val="000000"/>
                </a:solidFill>
                <a:latin typeface="Verdana"/>
              </a:rPr>
              <a:t>glEnable</a:t>
            </a:r>
            <a:r>
              <a:rPr lang="fr-FR" sz="2400" dirty="0" smtClean="0">
                <a:solidFill>
                  <a:srgbClr val="000000"/>
                </a:solidFill>
                <a:latin typeface="Verdana"/>
              </a:rPr>
              <a:t>(GL_LIGHTING); signale à </a:t>
            </a:r>
            <a:r>
              <a:rPr lang="fr-FR" sz="2400" dirty="0" err="1" smtClean="0">
                <a:solidFill>
                  <a:srgbClr val="000000"/>
                </a:solidFill>
                <a:latin typeface="Verdana"/>
              </a:rPr>
              <a:t>OpenGL</a:t>
            </a:r>
            <a:r>
              <a:rPr lang="fr-FR" sz="2400" dirty="0" smtClean="0">
                <a:solidFill>
                  <a:srgbClr val="000000"/>
                </a:solidFill>
                <a:latin typeface="Verdana"/>
              </a:rPr>
              <a:t> qu’il</a:t>
            </a:r>
          </a:p>
          <a:p>
            <a:pPr algn="just"/>
            <a:r>
              <a:rPr lang="fr-FR" sz="2400" dirty="0" smtClean="0">
                <a:solidFill>
                  <a:srgbClr val="000000"/>
                </a:solidFill>
                <a:latin typeface="Verdana"/>
              </a:rPr>
              <a:t>faut se préparer à effectuer les calculs d’intensité.</a:t>
            </a:r>
          </a:p>
          <a:p>
            <a:pPr algn="just"/>
            <a:r>
              <a:rPr lang="fr-FR" sz="2400" dirty="0" smtClean="0">
                <a:solidFill>
                  <a:srgbClr val="000000"/>
                </a:solidFill>
                <a:latin typeface="Verdana"/>
              </a:rPr>
              <a:t>Autrement, la couleur active est simplement appliquée au sommet actif et aucun calcul de normale, source de lumière, modèle d’éclairage ou</a:t>
            </a:r>
          </a:p>
          <a:p>
            <a:pPr algn="just"/>
            <a:r>
              <a:rPr lang="fr-FR" sz="2400" dirty="0" smtClean="0">
                <a:solidFill>
                  <a:srgbClr val="000000"/>
                </a:solidFill>
                <a:latin typeface="Verdana"/>
              </a:rPr>
              <a:t>propriété de matière n’est effectué.</a:t>
            </a:r>
            <a:endParaRPr lang="fr-FR" b="1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7200" y="152400"/>
            <a:ext cx="49359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kern="0" spc="-5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  <a:cs typeface="Franklin Gothic Book"/>
              </a:rPr>
              <a:t>Les vecteurs normaux</a:t>
            </a:r>
            <a:endParaRPr lang="fr-FR" sz="4000" dirty="0"/>
          </a:p>
        </p:txBody>
      </p:sp>
      <p:sp>
        <p:nvSpPr>
          <p:cNvPr id="8" name="object 15"/>
          <p:cNvSpPr/>
          <p:nvPr/>
        </p:nvSpPr>
        <p:spPr>
          <a:xfrm>
            <a:off x="146304" y="6208775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2897" y="4697"/>
                </a:lnTo>
                <a:lnTo>
                  <a:pt x="140160" y="18145"/>
                </a:lnTo>
                <a:lnTo>
                  <a:pt x="101351" y="39379"/>
                </a:lnTo>
                <a:lnTo>
                  <a:pt x="67436" y="67436"/>
                </a:lnTo>
                <a:lnTo>
                  <a:pt x="39379" y="101351"/>
                </a:lnTo>
                <a:lnTo>
                  <a:pt x="18145" y="140160"/>
                </a:lnTo>
                <a:lnTo>
                  <a:pt x="4697" y="182897"/>
                </a:lnTo>
                <a:lnTo>
                  <a:pt x="0" y="228599"/>
                </a:lnTo>
                <a:lnTo>
                  <a:pt x="4697" y="274739"/>
                </a:lnTo>
                <a:lnTo>
                  <a:pt x="18145" y="317682"/>
                </a:lnTo>
                <a:lnTo>
                  <a:pt x="39379" y="356517"/>
                </a:lnTo>
                <a:lnTo>
                  <a:pt x="67436" y="390334"/>
                </a:lnTo>
                <a:lnTo>
                  <a:pt x="101351" y="418221"/>
                </a:lnTo>
                <a:lnTo>
                  <a:pt x="140160" y="439269"/>
                </a:lnTo>
                <a:lnTo>
                  <a:pt x="182897" y="452565"/>
                </a:lnTo>
                <a:lnTo>
                  <a:pt x="228600" y="457199"/>
                </a:lnTo>
                <a:lnTo>
                  <a:pt x="274739" y="452565"/>
                </a:lnTo>
                <a:lnTo>
                  <a:pt x="317682" y="439269"/>
                </a:lnTo>
                <a:lnTo>
                  <a:pt x="356517" y="418221"/>
                </a:lnTo>
                <a:lnTo>
                  <a:pt x="390334" y="390334"/>
                </a:lnTo>
                <a:lnTo>
                  <a:pt x="418221" y="356517"/>
                </a:lnTo>
                <a:lnTo>
                  <a:pt x="439269" y="317682"/>
                </a:lnTo>
                <a:lnTo>
                  <a:pt x="452565" y="274739"/>
                </a:lnTo>
                <a:lnTo>
                  <a:pt x="457200" y="228599"/>
                </a:lnTo>
                <a:lnTo>
                  <a:pt x="452565" y="182897"/>
                </a:lnTo>
                <a:lnTo>
                  <a:pt x="439269" y="140160"/>
                </a:lnTo>
                <a:lnTo>
                  <a:pt x="418221" y="101351"/>
                </a:lnTo>
                <a:lnTo>
                  <a:pt x="390334" y="67436"/>
                </a:lnTo>
                <a:lnTo>
                  <a:pt x="356517" y="39379"/>
                </a:lnTo>
                <a:lnTo>
                  <a:pt x="317682" y="18145"/>
                </a:lnTo>
                <a:lnTo>
                  <a:pt x="274739" y="4697"/>
                </a:lnTo>
                <a:lnTo>
                  <a:pt x="228600" y="0"/>
                </a:lnTo>
                <a:close/>
              </a:path>
            </a:pathLst>
          </a:custGeom>
          <a:solidFill>
            <a:srgbClr val="D348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16"/>
          <p:cNvSpPr txBox="1">
            <a:spLocks noGrp="1"/>
          </p:cNvSpPr>
          <p:nvPr>
            <p:ph type="sldNum" sz="quarter" idx="4294967295"/>
          </p:nvPr>
        </p:nvSpPr>
        <p:spPr>
          <a:xfrm>
            <a:off x="244379" y="6346125"/>
            <a:ext cx="260350" cy="2038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6835">
              <a:lnSpc>
                <a:spcPts val="1525"/>
              </a:lnSpc>
            </a:pPr>
            <a:fld id="{81D60167-4931-47E6-BA6A-407CBD079E47}" type="slidenum">
              <a:rPr dirty="0"/>
              <a:pPr marL="76835">
                <a:lnSpc>
                  <a:spcPts val="1525"/>
                </a:lnSpc>
              </a:pPr>
              <a:t>7</a:t>
            </a:fld>
            <a:endParaRPr dirty="0"/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381000" y="1000108"/>
            <a:ext cx="8153400" cy="5339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fr-FR" sz="2400" dirty="0" smtClean="0">
                <a:solidFill>
                  <a:srgbClr val="CD0000"/>
                </a:solidFill>
                <a:latin typeface="Wingdings"/>
              </a:rPr>
              <a:t> </a:t>
            </a:r>
            <a:r>
              <a:rPr lang="fr-FR" sz="2400" dirty="0" smtClean="0">
                <a:solidFill>
                  <a:srgbClr val="000000"/>
                </a:solidFill>
                <a:latin typeface="Verdana"/>
              </a:rPr>
              <a:t>Un vecteur normal (ou une "normale") est un vecteur qui pointe dans une direction perpendiculaire à une surface (en général)</a:t>
            </a:r>
          </a:p>
          <a:p>
            <a:pPr algn="just"/>
            <a:r>
              <a:rPr lang="fr-FR" sz="2400" dirty="0" smtClean="0">
                <a:solidFill>
                  <a:srgbClr val="CD0000"/>
                </a:solidFill>
                <a:latin typeface="Wingdings"/>
              </a:rPr>
              <a:t> </a:t>
            </a:r>
            <a:r>
              <a:rPr lang="fr-FR" sz="2400" dirty="0" smtClean="0">
                <a:solidFill>
                  <a:srgbClr val="000000"/>
                </a:solidFill>
                <a:latin typeface="Verdana"/>
              </a:rPr>
              <a:t>Le vecteur normal à un objet (polygone...) définit l'orientation de cet objet. Ceci sera particulièrement important lorsque nous voudrons éclairer les objets.</a:t>
            </a:r>
          </a:p>
          <a:p>
            <a:pPr algn="just"/>
            <a:r>
              <a:rPr lang="fr-FR" sz="2400" dirty="0" smtClean="0">
                <a:solidFill>
                  <a:srgbClr val="CD0000"/>
                </a:solidFill>
                <a:latin typeface="Arial Gras"/>
              </a:rPr>
              <a:t>glNormal3f( </a:t>
            </a:r>
            <a:r>
              <a:rPr lang="fr-FR" sz="2400" i="1" dirty="0" smtClean="0">
                <a:solidFill>
                  <a:srgbClr val="CD0000"/>
                </a:solidFill>
                <a:latin typeface="Arial Gras Italique"/>
              </a:rPr>
              <a:t>x, y, z </a:t>
            </a:r>
            <a:r>
              <a:rPr lang="fr-FR" sz="2400" i="1" dirty="0" smtClean="0">
                <a:solidFill>
                  <a:srgbClr val="CD0000"/>
                </a:solidFill>
                <a:latin typeface="Arial Gras"/>
              </a:rPr>
              <a:t>)</a:t>
            </a:r>
          </a:p>
          <a:p>
            <a:pPr algn="just"/>
            <a:r>
              <a:rPr lang="fr-FR" dirty="0" smtClean="0">
                <a:solidFill>
                  <a:srgbClr val="CD0000"/>
                </a:solidFill>
                <a:latin typeface="Wingdings"/>
              </a:rPr>
              <a:t> </a:t>
            </a:r>
            <a:r>
              <a:rPr lang="fr-FR" dirty="0" smtClean="0">
                <a:solidFill>
                  <a:srgbClr val="000000"/>
                </a:solidFill>
                <a:latin typeface="Verdana"/>
              </a:rPr>
              <a:t>Les vecteurs normaux doivent être normalisés. La matrice MODEL_VIEW ne doit pas modifier la longueur des normales. Pour garantir une normale unitaire, on utilise </a:t>
            </a:r>
            <a:r>
              <a:rPr lang="fr-FR" dirty="0" err="1" smtClean="0">
                <a:solidFill>
                  <a:srgbClr val="000000"/>
                </a:solidFill>
                <a:latin typeface="Verdana"/>
              </a:rPr>
              <a:t>glEnable</a:t>
            </a:r>
            <a:r>
              <a:rPr lang="fr-FR" dirty="0" smtClean="0">
                <a:solidFill>
                  <a:srgbClr val="000000"/>
                </a:solidFill>
                <a:latin typeface="Verdana"/>
              </a:rPr>
              <a:t>(GL_NORMALIZE).</a:t>
            </a:r>
          </a:p>
          <a:p>
            <a:pPr algn="just"/>
            <a:r>
              <a:rPr lang="fr-FR" sz="2000" dirty="0" err="1" smtClean="0">
                <a:solidFill>
                  <a:srgbClr val="CD0000"/>
                </a:solidFill>
                <a:latin typeface="Arial Gras"/>
              </a:rPr>
              <a:t>glEnable</a:t>
            </a:r>
            <a:r>
              <a:rPr lang="fr-FR" sz="2000" dirty="0" smtClean="0">
                <a:solidFill>
                  <a:srgbClr val="CD0000"/>
                </a:solidFill>
                <a:latin typeface="Arial Gras"/>
              </a:rPr>
              <a:t>( </a:t>
            </a:r>
            <a:r>
              <a:rPr lang="fr-FR" sz="2000" i="1" dirty="0" smtClean="0">
                <a:solidFill>
                  <a:srgbClr val="CD0000"/>
                </a:solidFill>
                <a:latin typeface="Arial Gras Italique"/>
              </a:rPr>
              <a:t>GL_NORMALIZE </a:t>
            </a:r>
            <a:r>
              <a:rPr lang="fr-FR" sz="2000" i="1" dirty="0" smtClean="0">
                <a:solidFill>
                  <a:srgbClr val="CD0000"/>
                </a:solidFill>
                <a:latin typeface="Arial Gras"/>
              </a:rPr>
              <a:t>)</a:t>
            </a:r>
          </a:p>
          <a:p>
            <a:pPr algn="just"/>
            <a:r>
              <a:rPr lang="fr-FR" sz="2000" dirty="0" smtClean="0">
                <a:solidFill>
                  <a:srgbClr val="000000"/>
                </a:solidFill>
                <a:latin typeface="Arial Gras"/>
              </a:rPr>
              <a:t>ou</a:t>
            </a:r>
          </a:p>
          <a:p>
            <a:pPr algn="just"/>
            <a:r>
              <a:rPr lang="fr-FR" sz="2000" dirty="0" err="1" smtClean="0">
                <a:solidFill>
                  <a:srgbClr val="CD0000"/>
                </a:solidFill>
                <a:latin typeface="Arial Gras"/>
              </a:rPr>
              <a:t>glEnable</a:t>
            </a:r>
            <a:r>
              <a:rPr lang="fr-FR" sz="2000" dirty="0" smtClean="0">
                <a:solidFill>
                  <a:srgbClr val="CD0000"/>
                </a:solidFill>
                <a:latin typeface="Arial Gras"/>
              </a:rPr>
              <a:t>( </a:t>
            </a:r>
            <a:r>
              <a:rPr lang="fr-FR" sz="2000" i="1" dirty="0" smtClean="0">
                <a:solidFill>
                  <a:srgbClr val="CD0000"/>
                </a:solidFill>
                <a:latin typeface="Arial Gras Italique"/>
              </a:rPr>
              <a:t>GL_RESCALE_NORMAL </a:t>
            </a:r>
            <a:r>
              <a:rPr lang="fr-FR" sz="2000" i="1" dirty="0" smtClean="0">
                <a:solidFill>
                  <a:srgbClr val="CD0000"/>
                </a:solidFill>
                <a:latin typeface="Arial Gras"/>
              </a:rPr>
              <a:t>)</a:t>
            </a:r>
            <a:endParaRPr lang="fr-FR" dirty="0">
              <a:latin typeface="Arial" charset="0"/>
            </a:endParaRPr>
          </a:p>
          <a:p>
            <a:pPr algn="just">
              <a:spcBef>
                <a:spcPct val="50000"/>
              </a:spcBef>
            </a:pPr>
            <a:endParaRPr lang="fr-FR" b="1" dirty="0">
              <a:latin typeface="Arial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7" y="5000636"/>
            <a:ext cx="2156101" cy="185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7200" y="152400"/>
            <a:ext cx="75438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b="1" kern="0" spc="-5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  <a:cs typeface="Franklin Gothic Book"/>
              </a:rPr>
              <a:t>Création des sources lumineuses</a:t>
            </a:r>
            <a:endParaRPr lang="fr-FR" sz="4000" dirty="0"/>
          </a:p>
        </p:txBody>
      </p:sp>
      <p:sp>
        <p:nvSpPr>
          <p:cNvPr id="8" name="object 15"/>
          <p:cNvSpPr/>
          <p:nvPr/>
        </p:nvSpPr>
        <p:spPr>
          <a:xfrm>
            <a:off x="146304" y="6208775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2897" y="4697"/>
                </a:lnTo>
                <a:lnTo>
                  <a:pt x="140160" y="18145"/>
                </a:lnTo>
                <a:lnTo>
                  <a:pt x="101351" y="39379"/>
                </a:lnTo>
                <a:lnTo>
                  <a:pt x="67436" y="67436"/>
                </a:lnTo>
                <a:lnTo>
                  <a:pt x="39379" y="101351"/>
                </a:lnTo>
                <a:lnTo>
                  <a:pt x="18145" y="140160"/>
                </a:lnTo>
                <a:lnTo>
                  <a:pt x="4697" y="182897"/>
                </a:lnTo>
                <a:lnTo>
                  <a:pt x="0" y="228599"/>
                </a:lnTo>
                <a:lnTo>
                  <a:pt x="4697" y="274739"/>
                </a:lnTo>
                <a:lnTo>
                  <a:pt x="18145" y="317682"/>
                </a:lnTo>
                <a:lnTo>
                  <a:pt x="39379" y="356517"/>
                </a:lnTo>
                <a:lnTo>
                  <a:pt x="67436" y="390334"/>
                </a:lnTo>
                <a:lnTo>
                  <a:pt x="101351" y="418221"/>
                </a:lnTo>
                <a:lnTo>
                  <a:pt x="140160" y="439269"/>
                </a:lnTo>
                <a:lnTo>
                  <a:pt x="182897" y="452565"/>
                </a:lnTo>
                <a:lnTo>
                  <a:pt x="228600" y="457199"/>
                </a:lnTo>
                <a:lnTo>
                  <a:pt x="274739" y="452565"/>
                </a:lnTo>
                <a:lnTo>
                  <a:pt x="317682" y="439269"/>
                </a:lnTo>
                <a:lnTo>
                  <a:pt x="356517" y="418221"/>
                </a:lnTo>
                <a:lnTo>
                  <a:pt x="390334" y="390334"/>
                </a:lnTo>
                <a:lnTo>
                  <a:pt x="418221" y="356517"/>
                </a:lnTo>
                <a:lnTo>
                  <a:pt x="439269" y="317682"/>
                </a:lnTo>
                <a:lnTo>
                  <a:pt x="452565" y="274739"/>
                </a:lnTo>
                <a:lnTo>
                  <a:pt x="457200" y="228599"/>
                </a:lnTo>
                <a:lnTo>
                  <a:pt x="452565" y="182897"/>
                </a:lnTo>
                <a:lnTo>
                  <a:pt x="439269" y="140160"/>
                </a:lnTo>
                <a:lnTo>
                  <a:pt x="418221" y="101351"/>
                </a:lnTo>
                <a:lnTo>
                  <a:pt x="390334" y="67436"/>
                </a:lnTo>
                <a:lnTo>
                  <a:pt x="356517" y="39379"/>
                </a:lnTo>
                <a:lnTo>
                  <a:pt x="317682" y="18145"/>
                </a:lnTo>
                <a:lnTo>
                  <a:pt x="274739" y="4697"/>
                </a:lnTo>
                <a:lnTo>
                  <a:pt x="228600" y="0"/>
                </a:lnTo>
                <a:close/>
              </a:path>
            </a:pathLst>
          </a:custGeom>
          <a:solidFill>
            <a:srgbClr val="D348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16"/>
          <p:cNvSpPr txBox="1">
            <a:spLocks noGrp="1"/>
          </p:cNvSpPr>
          <p:nvPr>
            <p:ph type="sldNum" sz="quarter" idx="4294967295"/>
          </p:nvPr>
        </p:nvSpPr>
        <p:spPr>
          <a:xfrm>
            <a:off x="244379" y="6346125"/>
            <a:ext cx="260350" cy="2038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6835">
              <a:lnSpc>
                <a:spcPts val="1525"/>
              </a:lnSpc>
            </a:pPr>
            <a:fld id="{81D60167-4931-47E6-BA6A-407CBD079E47}" type="slidenum">
              <a:rPr dirty="0"/>
              <a:pPr marL="76835">
                <a:lnSpc>
                  <a:spcPts val="1525"/>
                </a:lnSpc>
              </a:pPr>
              <a:t>8</a:t>
            </a:fld>
            <a:endParaRPr dirty="0"/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381000" y="1000108"/>
            <a:ext cx="81534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CD0000"/>
                </a:solidFill>
                <a:latin typeface="Wingdings"/>
              </a:rPr>
              <a:t> </a:t>
            </a:r>
            <a:r>
              <a:rPr lang="fr-FR" sz="2000" dirty="0" smtClean="0">
                <a:solidFill>
                  <a:srgbClr val="000000"/>
                </a:solidFill>
                <a:latin typeface="Verdana"/>
              </a:rPr>
              <a:t>Créer, positionner et activer une ou plusieurs sources de lumière</a:t>
            </a:r>
          </a:p>
          <a:p>
            <a:pPr algn="just"/>
            <a:r>
              <a:rPr lang="fr-FR" sz="2000" dirty="0" smtClean="0">
                <a:solidFill>
                  <a:srgbClr val="CD0000"/>
                </a:solidFill>
                <a:latin typeface="Wingdings"/>
              </a:rPr>
              <a:t> </a:t>
            </a:r>
            <a:r>
              <a:rPr lang="fr-FR" sz="2000" dirty="0" err="1" smtClean="0">
                <a:solidFill>
                  <a:srgbClr val="000000"/>
                </a:solidFill>
                <a:latin typeface="Verdana"/>
              </a:rPr>
              <a:t>OpenGL</a:t>
            </a:r>
            <a:r>
              <a:rPr lang="fr-FR" sz="2000" dirty="0" smtClean="0">
                <a:solidFill>
                  <a:srgbClr val="000000"/>
                </a:solidFill>
                <a:latin typeface="Verdana"/>
              </a:rPr>
              <a:t> propose au plus 8 sources lumineuses GL_LIGHT[0-7] (GL_LIGHT0, GL_LIGHT1… GL_LIGHT7)</a:t>
            </a:r>
          </a:p>
          <a:p>
            <a:pPr algn="just"/>
            <a:r>
              <a:rPr lang="fr-FR" sz="2000" dirty="0" smtClean="0">
                <a:solidFill>
                  <a:srgbClr val="CD0000"/>
                </a:solidFill>
                <a:latin typeface="Wingdings"/>
              </a:rPr>
              <a:t></a:t>
            </a:r>
            <a:r>
              <a:rPr lang="fr-FR" sz="2000" dirty="0" smtClean="0">
                <a:solidFill>
                  <a:srgbClr val="000000"/>
                </a:solidFill>
                <a:latin typeface="Verdana"/>
              </a:rPr>
              <a:t>Activer l'éclairage, on utilise </a:t>
            </a:r>
            <a:r>
              <a:rPr lang="fr-FR" sz="2000" dirty="0" err="1" smtClean="0">
                <a:solidFill>
                  <a:srgbClr val="000000"/>
                </a:solidFill>
                <a:latin typeface="Verdana"/>
              </a:rPr>
              <a:t>glEnable</a:t>
            </a:r>
            <a:r>
              <a:rPr lang="fr-FR" sz="2000" dirty="0" smtClean="0">
                <a:solidFill>
                  <a:srgbClr val="000000"/>
                </a:solidFill>
                <a:latin typeface="Verdana"/>
              </a:rPr>
              <a:t>(GL_LIGHTING)</a:t>
            </a:r>
          </a:p>
          <a:p>
            <a:pPr algn="just">
              <a:buFont typeface="Wingdings"/>
              <a:buChar char="n"/>
            </a:pPr>
            <a:r>
              <a:rPr lang="fr-FR" sz="2000" dirty="0" smtClean="0">
                <a:solidFill>
                  <a:srgbClr val="CD0000"/>
                </a:solidFill>
                <a:latin typeface="Wingdings"/>
              </a:rPr>
              <a:t> </a:t>
            </a:r>
            <a:r>
              <a:rPr lang="fr-FR" sz="2000" dirty="0" smtClean="0">
                <a:solidFill>
                  <a:srgbClr val="000000"/>
                </a:solidFill>
                <a:latin typeface="Verdana"/>
              </a:rPr>
              <a:t>Activer la lumière x, on utilise </a:t>
            </a:r>
            <a:r>
              <a:rPr lang="fr-FR" sz="2000" dirty="0" err="1" smtClean="0">
                <a:solidFill>
                  <a:srgbClr val="000000"/>
                </a:solidFill>
                <a:latin typeface="Verdana"/>
              </a:rPr>
              <a:t>glEnable</a:t>
            </a:r>
            <a:r>
              <a:rPr lang="fr-FR" sz="2000" dirty="0" smtClean="0">
                <a:solidFill>
                  <a:srgbClr val="000000"/>
                </a:solidFill>
                <a:latin typeface="Verdana"/>
              </a:rPr>
              <a:t>(</a:t>
            </a:r>
            <a:r>
              <a:rPr lang="fr-FR" sz="2000" dirty="0" err="1" smtClean="0">
                <a:solidFill>
                  <a:srgbClr val="000000"/>
                </a:solidFill>
                <a:latin typeface="Verdana"/>
              </a:rPr>
              <a:t>GL_LIGHTx</a:t>
            </a:r>
            <a:r>
              <a:rPr lang="fr-FR" sz="2000" dirty="0" smtClean="0">
                <a:solidFill>
                  <a:srgbClr val="000000"/>
                </a:solidFill>
                <a:latin typeface="Verdana"/>
              </a:rPr>
              <a:t>)</a:t>
            </a:r>
          </a:p>
          <a:p>
            <a:pPr algn="just"/>
            <a:r>
              <a:rPr lang="fr-FR" sz="2000" dirty="0" smtClean="0">
                <a:solidFill>
                  <a:srgbClr val="CD0000"/>
                </a:solidFill>
                <a:latin typeface="Wingdings"/>
              </a:rPr>
              <a:t> </a:t>
            </a:r>
            <a:r>
              <a:rPr lang="fr-FR" sz="2000" dirty="0" smtClean="0">
                <a:solidFill>
                  <a:srgbClr val="000000"/>
                </a:solidFill>
                <a:latin typeface="Verdana"/>
              </a:rPr>
              <a:t>Les sources de lumières sont spécifiées par </a:t>
            </a:r>
            <a:r>
              <a:rPr lang="fr-FR" sz="2000" dirty="0" err="1" smtClean="0">
                <a:solidFill>
                  <a:srgbClr val="000000"/>
                </a:solidFill>
                <a:latin typeface="Verdana"/>
              </a:rPr>
              <a:t>glLightfv</a:t>
            </a:r>
            <a:r>
              <a:rPr lang="fr-FR" sz="2000" dirty="0" smtClean="0">
                <a:solidFill>
                  <a:srgbClr val="000000"/>
                </a:solidFill>
                <a:latin typeface="Verdana"/>
              </a:rPr>
              <a:t>()</a:t>
            </a:r>
          </a:p>
          <a:p>
            <a:pPr algn="just"/>
            <a:endParaRPr lang="fr-FR" sz="2000" dirty="0" smtClean="0">
              <a:solidFill>
                <a:srgbClr val="000000"/>
              </a:solidFill>
              <a:latin typeface="Verdana"/>
            </a:endParaRPr>
          </a:p>
          <a:p>
            <a:pPr lvl="2" algn="just"/>
            <a:r>
              <a:rPr lang="fr-FR" sz="2000" dirty="0" err="1" smtClean="0"/>
              <a:t>void</a:t>
            </a:r>
            <a:r>
              <a:rPr lang="fr-FR" sz="2000" dirty="0" smtClean="0"/>
              <a:t> </a:t>
            </a:r>
            <a:r>
              <a:rPr lang="fr-FR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glLight</a:t>
            </a:r>
            <a:r>
              <a:rPr 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{if}v</a:t>
            </a:r>
            <a:r>
              <a:rPr lang="fr-FR" sz="2000" dirty="0" smtClean="0"/>
              <a:t>( </a:t>
            </a:r>
            <a:r>
              <a:rPr lang="fr-FR" sz="2000" dirty="0" err="1" smtClean="0"/>
              <a:t>GLenum</a:t>
            </a:r>
            <a:r>
              <a:rPr lang="fr-FR" sz="2000" dirty="0" smtClean="0"/>
              <a:t> </a:t>
            </a:r>
            <a:r>
              <a:rPr lang="fr-FR" sz="2000" dirty="0" err="1" smtClean="0"/>
              <a:t>nom_de_la_source_lumineuse</a:t>
            </a:r>
            <a:r>
              <a:rPr lang="fr-FR" sz="2000" dirty="0" smtClean="0"/>
              <a:t>,</a:t>
            </a:r>
          </a:p>
          <a:p>
            <a:pPr lvl="2" algn="just"/>
            <a:r>
              <a:rPr lang="fr-FR" sz="2000" dirty="0" err="1" smtClean="0"/>
              <a:t>GLenum</a:t>
            </a:r>
            <a:r>
              <a:rPr lang="fr-FR" sz="2000" dirty="0" smtClean="0"/>
              <a:t> </a:t>
            </a:r>
            <a:r>
              <a:rPr lang="fr-FR" sz="2000" dirty="0" err="1" smtClean="0"/>
              <a:t>caracteristique_de_la_lumiere</a:t>
            </a:r>
            <a:r>
              <a:rPr lang="fr-FR" sz="2000" dirty="0" smtClean="0"/>
              <a:t>,</a:t>
            </a:r>
          </a:p>
          <a:p>
            <a:pPr lvl="2" algn="just"/>
            <a:r>
              <a:rPr lang="fr-FR" sz="2000" dirty="0" smtClean="0"/>
              <a:t>TYPE </a:t>
            </a:r>
            <a:r>
              <a:rPr lang="fr-FR" sz="2000" dirty="0" err="1" smtClean="0"/>
              <a:t>valeurs_prises_par_la_caracteristique</a:t>
            </a:r>
            <a:r>
              <a:rPr lang="fr-FR" sz="2000" dirty="0" smtClean="0"/>
              <a:t>);</a:t>
            </a:r>
            <a:endParaRPr lang="fr-FR" sz="2000" dirty="0" smtClean="0">
              <a:solidFill>
                <a:srgbClr val="000000"/>
              </a:solidFill>
              <a:latin typeface="Verdana"/>
            </a:endParaRPr>
          </a:p>
          <a:p>
            <a:pPr algn="just"/>
            <a:endParaRPr lang="fr-FR" sz="2000" dirty="0" smtClean="0">
              <a:solidFill>
                <a:srgbClr val="000000"/>
              </a:solidFill>
              <a:latin typeface="Verdana"/>
            </a:endParaRPr>
          </a:p>
          <a:p>
            <a:pPr algn="just"/>
            <a:r>
              <a:rPr lang="fr-FR" sz="2000" dirty="0" smtClean="0">
                <a:solidFill>
                  <a:srgbClr val="CD0000"/>
                </a:solidFill>
                <a:latin typeface="Wingdings"/>
              </a:rPr>
              <a:t> </a:t>
            </a:r>
            <a:r>
              <a:rPr lang="fr-FR" sz="2000" dirty="0" smtClean="0">
                <a:solidFill>
                  <a:srgbClr val="000000"/>
                </a:solidFill>
                <a:latin typeface="Verdana"/>
              </a:rPr>
              <a:t>Param1: Peut prendre l’une des valeurs suivantes : </a:t>
            </a:r>
            <a:r>
              <a:rPr lang="fr-FR" sz="2000" dirty="0" err="1" smtClean="0">
                <a:solidFill>
                  <a:srgbClr val="000000"/>
                </a:solidFill>
                <a:latin typeface="Verdana"/>
              </a:rPr>
              <a:t>GL_LIGHTx</a:t>
            </a:r>
            <a:r>
              <a:rPr lang="fr-FR" sz="2000" dirty="0" smtClean="0">
                <a:solidFill>
                  <a:srgbClr val="000000"/>
                </a:solidFill>
                <a:latin typeface="Verdana"/>
              </a:rPr>
              <a:t>.</a:t>
            </a:r>
          </a:p>
          <a:p>
            <a:pPr algn="just"/>
            <a:r>
              <a:rPr lang="fr-FR" sz="2000" dirty="0" smtClean="0">
                <a:solidFill>
                  <a:srgbClr val="CD0000"/>
                </a:solidFill>
                <a:latin typeface="Wingdings"/>
              </a:rPr>
              <a:t> </a:t>
            </a:r>
            <a:r>
              <a:rPr lang="fr-FR" sz="2000" dirty="0" smtClean="0">
                <a:solidFill>
                  <a:srgbClr val="000000"/>
                </a:solidFill>
                <a:latin typeface="Verdana"/>
              </a:rPr>
              <a:t>Param2: Position de la source, quantité de la lumière: ambiante, diffuse et spéculaire</a:t>
            </a:r>
            <a:endParaRPr lang="fr-FR" sz="2000" b="1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25D41-826A-4501-B14F-F93E7355A848}" type="slidenum">
              <a:rPr lang="fr-FR"/>
              <a:pPr/>
              <a:t>9</a:t>
            </a:fld>
            <a:endParaRPr lang="fr-FR"/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303213" y="115888"/>
            <a:ext cx="1851025" cy="406400"/>
          </a:xfrm>
          <a:prstGeom prst="rect">
            <a:avLst/>
          </a:pr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CA"/>
              <a:t>2</a:t>
            </a:r>
            <a:r>
              <a:rPr lang="fr-CA" baseline="30000"/>
              <a:t>ième</a:t>
            </a:r>
            <a:r>
              <a:rPr lang="fr-CA"/>
              <a:t> paramètre :</a:t>
            </a:r>
          </a:p>
        </p:txBody>
      </p:sp>
      <p:pic>
        <p:nvPicPr>
          <p:cNvPr id="30727" name="Picture 7" descr="D65FA0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619125"/>
            <a:ext cx="7273925" cy="4583113"/>
          </a:xfrm>
          <a:prstGeom prst="rect">
            <a:avLst/>
          </a:prstGeom>
          <a:noFill/>
        </p:spPr>
      </p:pic>
      <p:pic>
        <p:nvPicPr>
          <p:cNvPr id="30728" name="Picture 8" descr="6C5023C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5160963"/>
            <a:ext cx="7273925" cy="6778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1354</Words>
  <PresentationFormat>Affichage à l'écran (4:3)</PresentationFormat>
  <Paragraphs>177</Paragraphs>
  <Slides>17</Slides>
  <Notes>11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19" baseType="lpstr">
      <vt:lpstr>Thème Office</vt:lpstr>
      <vt:lpstr>Document Microsoft Word</vt:lpstr>
      <vt:lpstr>OpenGL. La suite Eclairage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OpenGL. La suite Eclairage, Textures</dc:title>
  <cp:lastModifiedBy>Farid</cp:lastModifiedBy>
  <cp:revision>25</cp:revision>
  <dcterms:modified xsi:type="dcterms:W3CDTF">2021-02-13T13:23:44Z</dcterms:modified>
</cp:coreProperties>
</file>